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notesMasterIdLst>
    <p:notesMasterId r:id="rId20"/>
  </p:notesMasterIdLst>
  <p:sldIdLst>
    <p:sldId id="256" r:id="rId2"/>
    <p:sldId id="257" r:id="rId3"/>
    <p:sldId id="275" r:id="rId4"/>
    <p:sldId id="276" r:id="rId5"/>
    <p:sldId id="277" r:id="rId6"/>
    <p:sldId id="258" r:id="rId7"/>
    <p:sldId id="259" r:id="rId8"/>
    <p:sldId id="260" r:id="rId9"/>
    <p:sldId id="262" r:id="rId10"/>
    <p:sldId id="261" r:id="rId11"/>
    <p:sldId id="263" r:id="rId12"/>
    <p:sldId id="274" r:id="rId13"/>
    <p:sldId id="264" r:id="rId14"/>
    <p:sldId id="265" r:id="rId15"/>
    <p:sldId id="266" r:id="rId16"/>
    <p:sldId id="272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971" autoAdjust="0"/>
  </p:normalViewPr>
  <p:slideViewPr>
    <p:cSldViewPr snapToGrid="0">
      <p:cViewPr varScale="1">
        <p:scale>
          <a:sx n="60" d="100"/>
          <a:sy n="60" d="100"/>
        </p:scale>
        <p:origin x="96" y="9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AF886-EFE2-485B-8C87-6FD67084756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54EE8-B403-4524-925F-0DA902FD3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9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94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1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9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4488" indent="-344488">
              <a:buFont typeface="Wingdings" panose="05000000000000000000" pitchFamily="2" charset="2"/>
              <a:buChar char="Ø"/>
              <a:defRPr sz="2800"/>
            </a:lvl1pPr>
            <a:lvl2pPr marL="517525" indent="-182563"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2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41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1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2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9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7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89851C4-7900-4023-94D0-51B1BECE448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0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0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9851C4-7900-4023-94D0-51B1BECE448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56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855694"/>
            <a:ext cx="10058400" cy="2429077"/>
          </a:xfrm>
        </p:spPr>
        <p:txBody>
          <a:bodyPr>
            <a:noAutofit/>
          </a:bodyPr>
          <a:lstStyle/>
          <a:p>
            <a:r>
              <a:rPr lang="en-US" sz="6000" dirty="0" err="1"/>
              <a:t>Chương</a:t>
            </a:r>
            <a:r>
              <a:rPr lang="en-US" sz="6000" dirty="0"/>
              <a:t> 5: </a:t>
            </a:r>
            <a:br>
              <a:rPr lang="en-US" sz="6000" dirty="0"/>
            </a:br>
            <a:r>
              <a:rPr lang="en-US" sz="6000" dirty="0" err="1"/>
              <a:t>Đa</a:t>
            </a:r>
            <a:r>
              <a:rPr lang="en-US" sz="6000" dirty="0"/>
              <a:t> </a:t>
            </a:r>
            <a:r>
              <a:rPr lang="en-US" sz="6000" dirty="0" err="1"/>
              <a:t>nhiệm</a:t>
            </a:r>
            <a:r>
              <a:rPr lang="en-US" sz="6000" dirty="0"/>
              <a:t> </a:t>
            </a:r>
            <a:r>
              <a:rPr lang="en-US" sz="6000" dirty="0" err="1"/>
              <a:t>tiểu</a:t>
            </a:r>
            <a:r>
              <a:rPr lang="en-US" sz="6000" dirty="0"/>
              <a:t> </a:t>
            </a:r>
            <a:r>
              <a:rPr lang="en-US" sz="6000"/>
              <a:t>trình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15279"/>
            <a:ext cx="10058400" cy="1143000"/>
          </a:xfrm>
        </p:spPr>
        <p:txBody>
          <a:bodyPr/>
          <a:lstStyle/>
          <a:p>
            <a:r>
              <a:rPr lang="en-US" dirty="0"/>
              <a:t>TS. </a:t>
            </a:r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ngô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khánh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7280" y="913278"/>
            <a:ext cx="3353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err="1"/>
              <a:t>Lập</a:t>
            </a:r>
            <a:r>
              <a:rPr lang="en-US" sz="4000" i="1" dirty="0"/>
              <a:t> </a:t>
            </a:r>
            <a:r>
              <a:rPr lang="en-US" sz="4000" i="1" dirty="0" err="1"/>
              <a:t>trình</a:t>
            </a:r>
            <a:r>
              <a:rPr lang="en-US" sz="4000" i="1" dirty="0"/>
              <a:t> </a:t>
            </a:r>
            <a:r>
              <a:rPr lang="en-US" sz="4000" i="1" dirty="0" err="1"/>
              <a:t>mạng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358011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Ví</a:t>
            </a:r>
            <a:r>
              <a:rPr lang="en-US" sz="4400" dirty="0"/>
              <a:t> </a:t>
            </a:r>
            <a:r>
              <a:rPr lang="en-US" sz="4400" dirty="0" err="1"/>
              <a:t>dụ</a:t>
            </a:r>
            <a:r>
              <a:rPr lang="en-US" sz="4400" dirty="0"/>
              <a:t>: </a:t>
            </a:r>
            <a:r>
              <a:rPr lang="en-US" sz="4400" dirty="0" err="1"/>
              <a:t>Thực</a:t>
            </a:r>
            <a:r>
              <a:rPr lang="en-US" sz="4400" dirty="0"/>
              <a:t> </a:t>
            </a:r>
            <a:r>
              <a:rPr lang="en-US" sz="4400" dirty="0" err="1"/>
              <a:t>thi</a:t>
            </a:r>
            <a:r>
              <a:rPr lang="en-US" sz="4400" dirty="0"/>
              <a:t> </a:t>
            </a:r>
            <a:r>
              <a:rPr lang="en-US" sz="4400" dirty="0" err="1"/>
              <a:t>phương</a:t>
            </a:r>
            <a:r>
              <a:rPr lang="en-US" sz="4400" dirty="0"/>
              <a:t> </a:t>
            </a:r>
            <a:r>
              <a:rPr lang="en-US" sz="4400" dirty="0" err="1"/>
              <a:t>thức</a:t>
            </a:r>
            <a:r>
              <a:rPr lang="en-US" sz="4400" dirty="0"/>
              <a:t> </a:t>
            </a:r>
            <a:r>
              <a:rPr lang="en-US" sz="4400" dirty="0" err="1"/>
              <a:t>DisplayMessage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ủy</a:t>
            </a:r>
            <a:r>
              <a:rPr lang="en-US" dirty="0"/>
              <a:t> </a:t>
            </a:r>
            <a:r>
              <a:rPr lang="en-US" dirty="0" err="1"/>
              <a:t>nhiệm</a:t>
            </a:r>
            <a:endParaRPr lang="en-US" dirty="0"/>
          </a:p>
          <a:p>
            <a:pPr marL="0" indent="0">
              <a:buNone/>
            </a:pPr>
            <a:r>
              <a:rPr lang="en-US" sz="22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WaitCallback</a:t>
            </a:r>
            <a:r>
              <a:rPr lang="en-US" sz="22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workMethod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b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WaitCallback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ThreadPoolExample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.DisplayMessage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dirty="0">
                <a:solidFill>
                  <a:srgbClr val="008080"/>
                </a:solidFill>
                <a:latin typeface="CourierNewPSMT"/>
              </a:rPr>
            </a:br>
            <a:r>
              <a:rPr lang="en-US" dirty="0">
                <a:solidFill>
                  <a:srgbClr val="008080"/>
                </a:solidFill>
                <a:latin typeface="CourierNewPSMT"/>
              </a:rPr>
              <a:t>	</a:t>
            </a:r>
            <a:br>
              <a:rPr lang="en-US" dirty="0">
                <a:solidFill>
                  <a:srgbClr val="008080"/>
                </a:solidFill>
                <a:latin typeface="CourierNewPSMT"/>
              </a:rPr>
            </a:b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pPr marL="0" indent="0">
              <a:buNone/>
            </a:pPr>
            <a:r>
              <a:rPr lang="en-US" sz="22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Không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đối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số</a:t>
            </a:r>
            <a:r>
              <a:rPr lang="en-US" sz="22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ThreadPool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.QueueUserWorkItem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workMethod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đối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số</a:t>
            </a:r>
            <a:b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ThreadPool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.QueueUserWorkItem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workMethod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info);</a:t>
            </a:r>
            <a:br>
              <a:rPr lang="en-US" dirty="0">
                <a:solidFill>
                  <a:srgbClr val="000000"/>
                </a:solidFill>
                <a:latin typeface="CourierNewPSMT"/>
              </a:rPr>
            </a:br>
            <a:br>
              <a:rPr lang="en-US" dirty="0">
                <a:solidFill>
                  <a:srgbClr val="000000"/>
                </a:solidFill>
                <a:latin typeface="CourierNewPSMT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396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endParaRPr lang="en-US" dirty="0"/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dài</a:t>
            </a:r>
            <a:endParaRPr lang="en-US" dirty="0"/>
          </a:p>
          <a:p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dài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50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Delegate-</a:t>
            </a:r>
            <a:r>
              <a:rPr lang="en-US" dirty="0" err="1"/>
              <a:t>Ủy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(encapsulation)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ủy</a:t>
            </a:r>
            <a:r>
              <a:rPr lang="en-US" dirty="0"/>
              <a:t> </a:t>
            </a:r>
            <a:r>
              <a:rPr lang="en-US" dirty="0" err="1"/>
              <a:t>nhiệm</a:t>
            </a:r>
            <a:endParaRPr lang="en-US" dirty="0"/>
          </a:p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(function pointer) </a:t>
            </a:r>
            <a:r>
              <a:rPr lang="en-US" dirty="0" err="1"/>
              <a:t>của</a:t>
            </a:r>
            <a:r>
              <a:rPr lang="en-US" dirty="0"/>
              <a:t> C/C++</a:t>
            </a:r>
          </a:p>
        </p:txBody>
      </p:sp>
    </p:spTree>
    <p:extLst>
      <p:ext uri="{BB962C8B-B14F-4D97-AF65-F5344CB8AC3E}">
        <p14:creationId xmlns:p14="http://schemas.microsoft.com/office/powerpoint/2010/main" val="2348545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Nguyên</a:t>
            </a:r>
            <a:r>
              <a:rPr lang="en-US" sz="3200" dirty="0"/>
              <a:t> </a:t>
            </a:r>
            <a:r>
              <a:rPr lang="en-US" sz="3200" dirty="0" err="1"/>
              <a:t>tắc</a:t>
            </a:r>
            <a:r>
              <a:rPr lang="en-US" sz="3200" dirty="0"/>
              <a:t> </a:t>
            </a:r>
            <a:r>
              <a:rPr lang="en-US" sz="3200" dirty="0" err="1"/>
              <a:t>hoạt</a:t>
            </a:r>
            <a:r>
              <a:rPr lang="en-US" sz="3200" dirty="0"/>
              <a:t> </a:t>
            </a:r>
            <a:r>
              <a:rPr lang="en-US" sz="3200" dirty="0" err="1"/>
              <a:t>động</a:t>
            </a:r>
            <a:r>
              <a:rPr lang="en-US" sz="3200" dirty="0"/>
              <a:t>:</a:t>
            </a:r>
          </a:p>
          <a:p>
            <a:pPr lvl="1"/>
            <a:r>
              <a:rPr lang="en-US" sz="2800" dirty="0"/>
              <a:t>Hai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hỗ</a:t>
            </a:r>
            <a:r>
              <a:rPr lang="en-US" sz="2800" dirty="0"/>
              <a:t> </a:t>
            </a:r>
            <a:r>
              <a:rPr lang="en-US" sz="2800" dirty="0" err="1"/>
              <a:t>trợ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en-US" sz="2800" dirty="0"/>
              <a:t> </a:t>
            </a:r>
            <a:r>
              <a:rPr lang="en-US" sz="2800" dirty="0" err="1"/>
              <a:t>bất</a:t>
            </a:r>
            <a:r>
              <a:rPr lang="en-US" sz="2800" dirty="0"/>
              <a:t> </a:t>
            </a:r>
            <a:r>
              <a:rPr lang="en-US" sz="2800" dirty="0" err="1"/>
              <a:t>đồng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: </a:t>
            </a:r>
            <a:r>
              <a:rPr lang="en-US" sz="2800" dirty="0" err="1"/>
              <a:t>BeginInvoke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EndInvoke</a:t>
            </a:r>
            <a:endParaRPr lang="en-US" sz="2800" dirty="0"/>
          </a:p>
          <a:p>
            <a:pPr lvl="1"/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BeginInvoke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ủy</a:t>
            </a:r>
            <a:r>
              <a:rPr lang="en-US" sz="2800" dirty="0"/>
              <a:t> </a:t>
            </a:r>
            <a:r>
              <a:rPr lang="en-US" sz="2800" dirty="0" err="1"/>
              <a:t>nhiệm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,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/>
              <a:t>chiếu</a:t>
            </a:r>
            <a:r>
              <a:rPr lang="en-US" sz="2800" dirty="0"/>
              <a:t> </a:t>
            </a:r>
            <a:r>
              <a:rPr lang="en-US" sz="2800" dirty="0" err="1"/>
              <a:t>bởi</a:t>
            </a:r>
            <a:r>
              <a:rPr lang="en-US" sz="2800" dirty="0"/>
              <a:t> </a:t>
            </a:r>
            <a:r>
              <a:rPr lang="en-US" sz="2800" dirty="0" err="1"/>
              <a:t>ủy</a:t>
            </a:r>
            <a:r>
              <a:rPr lang="en-US" sz="2800" dirty="0"/>
              <a:t> </a:t>
            </a:r>
            <a:r>
              <a:rPr lang="en-US" sz="2800" dirty="0" err="1"/>
              <a:t>nhiệm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đợi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en-US" sz="2800" dirty="0"/>
              <a:t> </a:t>
            </a:r>
            <a:r>
              <a:rPr lang="en-US" sz="2800" dirty="0" err="1"/>
              <a:t>bất</a:t>
            </a:r>
            <a:r>
              <a:rPr lang="en-US" sz="2800" dirty="0"/>
              <a:t> </a:t>
            </a:r>
            <a:r>
              <a:rPr lang="en-US" sz="2800" dirty="0" err="1"/>
              <a:t>đồng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.</a:t>
            </a:r>
          </a:p>
          <a:p>
            <a:pPr lvl="1"/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ngữ</a:t>
            </a:r>
            <a:r>
              <a:rPr lang="en-US" sz="2800" dirty="0"/>
              <a:t> </a:t>
            </a:r>
            <a:r>
              <a:rPr lang="en-US" sz="2800" dirty="0" err="1"/>
              <a:t>cảnh</a:t>
            </a:r>
            <a:r>
              <a:rPr lang="en-US" sz="2800" dirty="0"/>
              <a:t> </a:t>
            </a:r>
            <a:r>
              <a:rPr lang="en-US" sz="2800" dirty="0" err="1"/>
              <a:t>tiến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sẵn</a:t>
            </a:r>
            <a:r>
              <a:rPr lang="en-US" sz="2800" dirty="0"/>
              <a:t> sang </a:t>
            </a:r>
            <a:r>
              <a:rPr lang="en-US" sz="2800" dirty="0" err="1"/>
              <a:t>trước</a:t>
            </a:r>
            <a:r>
              <a:rPr lang="en-US" sz="2800" dirty="0"/>
              <a:t> </a:t>
            </a:r>
            <a:r>
              <a:rPr lang="en-US" sz="2800" dirty="0" err="1"/>
              <a:t>tiên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thread-pool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0415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dirty="0" err="1"/>
              <a:t>thực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:</a:t>
            </a:r>
          </a:p>
          <a:p>
            <a:pPr lvl="1"/>
            <a:r>
              <a:rPr lang="en-US" sz="2800" dirty="0" err="1"/>
              <a:t>Khai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ủy</a:t>
            </a:r>
            <a:r>
              <a:rPr lang="en-US" sz="2800" dirty="0"/>
              <a:t> </a:t>
            </a:r>
            <a:r>
              <a:rPr lang="en-US" sz="2800" dirty="0" err="1"/>
              <a:t>nhiệm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giống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endParaRPr lang="en-US" sz="2800" dirty="0"/>
          </a:p>
          <a:p>
            <a:pPr lvl="1"/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ủy</a:t>
            </a:r>
            <a:r>
              <a:rPr lang="en-US" sz="2800" dirty="0"/>
              <a:t> </a:t>
            </a:r>
            <a:r>
              <a:rPr lang="en-US" sz="2800" dirty="0" err="1"/>
              <a:t>nhiệm</a:t>
            </a:r>
            <a:r>
              <a:rPr lang="en-US" sz="2800" dirty="0"/>
              <a:t> </a:t>
            </a:r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/>
              <a:t>chiếu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endParaRPr lang="en-US" sz="2800" dirty="0"/>
          </a:p>
          <a:p>
            <a:pPr lvl="1"/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BeginIvoke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ủy</a:t>
            </a:r>
            <a:r>
              <a:rPr lang="en-US" sz="2800" dirty="0"/>
              <a:t> </a:t>
            </a:r>
            <a:r>
              <a:rPr lang="en-US" sz="2800" dirty="0" err="1"/>
              <a:t>nhiệm</a:t>
            </a:r>
            <a:endParaRPr lang="en-US" sz="2800" dirty="0"/>
          </a:p>
          <a:p>
            <a:pPr lvl="1"/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EndIvoke</a:t>
            </a:r>
            <a:r>
              <a:rPr lang="en-US" sz="2800" dirty="0"/>
              <a:t> </a:t>
            </a:r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tra</a:t>
            </a:r>
            <a:r>
              <a:rPr lang="en-US" sz="2800" dirty="0"/>
              <a:t> </a:t>
            </a:r>
            <a:r>
              <a:rPr lang="en-US" sz="2800" dirty="0" err="1"/>
              <a:t>trạng</a:t>
            </a:r>
            <a:r>
              <a:rPr lang="en-US" sz="2800" dirty="0"/>
              <a:t> </a:t>
            </a:r>
            <a:r>
              <a:rPr lang="en-US" sz="2800" dirty="0" err="1"/>
              <a:t>thái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lấy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.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5789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 (Body)"/>
              </a:rPr>
              <a:t>K</a:t>
            </a:r>
            <a:r>
              <a:rPr lang="vi-VN" sz="3200" dirty="0">
                <a:latin typeface="Calibri (Body)"/>
              </a:rPr>
              <a:t>ỹ thuật dùng để xác định một phương thức thực thi bất đồng bộ đã kết</a:t>
            </a:r>
            <a:r>
              <a:rPr lang="en-US" sz="3200" dirty="0">
                <a:latin typeface="Calibri (Body)"/>
              </a:rPr>
              <a:t> </a:t>
            </a:r>
            <a:r>
              <a:rPr lang="vi-VN" sz="3200" dirty="0">
                <a:latin typeface="Calibri (Body)"/>
              </a:rPr>
              <a:t>thúc</a:t>
            </a:r>
            <a:r>
              <a:rPr lang="en-US" sz="3200" dirty="0">
                <a:latin typeface="Calibri (Body)"/>
              </a:rPr>
              <a:t>:</a:t>
            </a:r>
          </a:p>
          <a:p>
            <a:pPr lvl="1"/>
            <a:r>
              <a:rPr lang="en-US" dirty="0"/>
              <a:t>Blocking</a:t>
            </a:r>
          </a:p>
          <a:p>
            <a:pPr lvl="1"/>
            <a:r>
              <a:rPr lang="en-US" dirty="0"/>
              <a:t>Polling</a:t>
            </a:r>
          </a:p>
          <a:p>
            <a:pPr lvl="1"/>
            <a:r>
              <a:rPr lang="en-US" dirty="0"/>
              <a:t>Waiting</a:t>
            </a:r>
          </a:p>
          <a:p>
            <a:pPr lvl="1"/>
            <a:r>
              <a:rPr lang="en-US" dirty="0"/>
              <a:t>Call back</a:t>
            </a:r>
          </a:p>
          <a:p>
            <a:pPr marL="0" indent="0">
              <a:buNone/>
            </a:pP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5888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4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Khai</a:t>
            </a:r>
            <a:r>
              <a: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báo</a:t>
            </a:r>
            <a:r>
              <a: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delegate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delegate </a:t>
            </a:r>
            <a:r>
              <a:rPr lang="en-US" sz="14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AsyncExampleDelegate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name);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Khai</a:t>
            </a:r>
            <a:r>
              <a: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báo</a:t>
            </a:r>
            <a:r>
              <a: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phương</a:t>
            </a:r>
            <a:r>
              <a: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thức</a:t>
            </a:r>
            <a:r>
              <a: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thực</a:t>
            </a:r>
            <a:r>
              <a: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14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LongRunningMethod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name)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4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Tạo</a:t>
            </a:r>
            <a:r>
              <a: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thê</a:t>
            </a:r>
            <a:r>
              <a: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hiển</a:t>
            </a:r>
            <a:r>
              <a: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ủy</a:t>
            </a:r>
            <a:r>
              <a: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nhiệm</a:t>
            </a:r>
            <a:r>
              <a: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tham</a:t>
            </a:r>
            <a:r>
              <a: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chiếu</a:t>
            </a:r>
            <a:r>
              <a: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phương</a:t>
            </a:r>
            <a:r>
              <a: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thức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AsyncExampleDelegate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longRunningMethod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b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AsyncExampleDelegate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LongRunningMethod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Thực</a:t>
            </a:r>
            <a:r>
              <a: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</a:t>
            </a:r>
            <a:r>
              <a: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và</a:t>
            </a:r>
            <a:r>
              <a: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lấy</a:t>
            </a:r>
            <a:r>
              <a: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kết</a:t>
            </a:r>
            <a:r>
              <a: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quả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IAsyncResult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longRunningMethod.BeginInvoke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(2000, </a:t>
            </a:r>
            <a:r>
              <a:rPr lang="en-US" sz="14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"Blocking"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completion =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longRunningMethod.EndInvoke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NewPSMT"/>
              </a:rPr>
            </a:br>
            <a:br>
              <a:rPr lang="en-US" sz="1400" dirty="0">
                <a:solidFill>
                  <a:srgbClr val="000000"/>
                </a:solidFill>
                <a:latin typeface="CourierNewPSMT"/>
              </a:rPr>
            </a:br>
            <a:br>
              <a:rPr lang="en-US" sz="1400" dirty="0">
                <a:solidFill>
                  <a:srgbClr val="000000"/>
                </a:solidFill>
                <a:latin typeface="CourierNewPSMT"/>
              </a:rPr>
            </a:br>
            <a:br>
              <a:rPr lang="en-US" sz="1400" dirty="0">
                <a:solidFill>
                  <a:srgbClr val="000000"/>
                </a:solidFill>
                <a:latin typeface="CourierNewPSMT"/>
              </a:rPr>
            </a:br>
            <a:br>
              <a:rPr lang="en-US" sz="1400" dirty="0">
                <a:solidFill>
                  <a:srgbClr val="0000FF"/>
                </a:solidFill>
                <a:latin typeface="CourierNewPSMT"/>
              </a:rPr>
            </a:br>
            <a:br>
              <a:rPr lang="en-US" sz="1400" dirty="0">
                <a:solidFill>
                  <a:srgbClr val="0000FF"/>
                </a:solidFill>
                <a:latin typeface="CourierNewPSMT"/>
              </a:rPr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511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/>
              <a:t> Timer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riêng</a:t>
            </a:r>
            <a:endParaRPr lang="en-US" dirty="0"/>
          </a:p>
          <a:p>
            <a:r>
              <a:rPr lang="en-US" dirty="0"/>
              <a:t>Theo </a:t>
            </a:r>
            <a:r>
              <a:rPr lang="en-US" dirty="0" err="1"/>
              <a:t>chu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hay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</a:t>
            </a:r>
          </a:p>
          <a:p>
            <a:pPr lvl="1"/>
            <a:r>
              <a:rPr lang="vi-VN" dirty="0">
                <a:latin typeface="Calibri" panose="020F0502020204030204" pitchFamily="34" charset="0"/>
              </a:rPr>
              <a:t>Khai báo một phương thức trả về void và chỉ nhận một đối tượng làm đối số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T</a:t>
            </a:r>
            <a:r>
              <a:rPr lang="vi-VN" dirty="0">
                <a:latin typeface="Calibri" panose="020F0502020204030204" pitchFamily="34" charset="0"/>
              </a:rPr>
              <a:t>ạo một thể hiện ủy nhiệm System.Threading.TimerCallback tham chiếu đến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vi-VN" dirty="0">
                <a:latin typeface="Calibri" panose="020F0502020204030204" pitchFamily="34" charset="0"/>
              </a:rPr>
              <a:t>phương thức nà</a:t>
            </a:r>
            <a:r>
              <a:rPr lang="en-US" dirty="0">
                <a:latin typeface="Calibri" panose="020F0502020204030204" pitchFamily="34" charset="0"/>
              </a:rPr>
              <a:t>y.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T</a:t>
            </a:r>
            <a:r>
              <a:rPr lang="vi-VN" dirty="0">
                <a:latin typeface="Calibri" panose="020F0502020204030204" pitchFamily="34" charset="0"/>
              </a:rPr>
              <a:t>ạo một đối tượng System.Threading.Timer và truyền nó cho thể hiện</a:t>
            </a:r>
            <a:br>
              <a:rPr lang="vi-VN" dirty="0">
                <a:latin typeface="Calibri" panose="020F0502020204030204" pitchFamily="34" charset="0"/>
              </a:rPr>
            </a:br>
            <a:r>
              <a:rPr lang="vi-VN" dirty="0">
                <a:latin typeface="Calibri" panose="020F0502020204030204" pitchFamily="34" charset="0"/>
              </a:rPr>
              <a:t>ủy nhiệm TimerCallback</a:t>
            </a:r>
            <a:r>
              <a:rPr lang="en-US" dirty="0">
                <a:latin typeface="Calibri" panose="020F0502020204030204" pitchFamily="34" charset="0"/>
              </a:rPr>
              <a:t>.</a:t>
            </a:r>
            <a:br>
              <a:rPr lang="vi-VN" dirty="0"/>
            </a:br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31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alibri (Body)"/>
              </a:rPr>
              <a:t>S</a:t>
            </a:r>
            <a:r>
              <a:rPr lang="vi-VN" dirty="0">
                <a:latin typeface="Calibri (Body)"/>
              </a:rPr>
              <a:t>ử dụng Timer để gọi một phương</a:t>
            </a:r>
            <a:r>
              <a:rPr lang="en-US" dirty="0">
                <a:latin typeface="Calibri (Body)"/>
              </a:rPr>
              <a:t> </a:t>
            </a:r>
            <a:r>
              <a:rPr lang="vi-VN" dirty="0">
                <a:latin typeface="Calibri (Body)"/>
              </a:rPr>
              <a:t>thức có tên là TimerHandler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sau</a:t>
            </a:r>
            <a:r>
              <a:rPr lang="en-US" dirty="0">
                <a:latin typeface="Calibri (Body)"/>
              </a:rPr>
              <a:t> 2 </a:t>
            </a:r>
            <a:r>
              <a:rPr lang="en-US" dirty="0" err="1">
                <a:latin typeface="Calibri (Body)"/>
              </a:rPr>
              <a:t>giây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và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lập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lại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sau</a:t>
            </a:r>
            <a:r>
              <a:rPr lang="en-US" dirty="0">
                <a:latin typeface="Calibri (Body)"/>
              </a:rPr>
              <a:t> 1 </a:t>
            </a:r>
            <a:r>
              <a:rPr lang="en-US" dirty="0" err="1">
                <a:latin typeface="Calibri (Body)"/>
              </a:rPr>
              <a:t>giây</a:t>
            </a:r>
            <a:endParaRPr lang="en-US" dirty="0">
              <a:latin typeface="Calibri (Body)"/>
            </a:endParaRPr>
          </a:p>
          <a:p>
            <a:endParaRPr lang="en-US" dirty="0">
              <a:latin typeface="Calibri (Body)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void </a:t>
            </a:r>
            <a:r>
              <a:rPr lang="en-US" sz="2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TimerHandler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state)</a:t>
            </a:r>
            <a:b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2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"{0} : {1}"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	</a:t>
            </a:r>
            <a:r>
              <a:rPr lang="en-US" sz="26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2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.Now.ToString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600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HH:mm:ss.ffff</a:t>
            </a:r>
            <a:r>
              <a:rPr lang="en-US" sz="26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),state);</a:t>
            </a:r>
            <a:b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endParaRPr lang="en-US" sz="2600" dirty="0">
              <a:solidFill>
                <a:srgbClr val="0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26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TimerCallback</a:t>
            </a:r>
            <a:r>
              <a:rPr lang="en-US" sz="2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handler = 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6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TimerCallback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TimerHandler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 </a:t>
            </a:r>
            <a:r>
              <a:rPr lang="en-US" sz="2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(handler, state, 2000, 1000))</a:t>
            </a:r>
            <a:br>
              <a:rPr lang="en-US" dirty="0">
                <a:solidFill>
                  <a:srgbClr val="000000"/>
                </a:solidFill>
                <a:latin typeface="CourierNewPSMT"/>
              </a:rPr>
            </a:br>
            <a:br>
              <a:rPr lang="en-US" dirty="0">
                <a:solidFill>
                  <a:srgbClr val="000000"/>
                </a:solidFill>
                <a:latin typeface="CourierNewPSMT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2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.NET</a:t>
            </a:r>
          </a:p>
          <a:p>
            <a:pPr lvl="1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pPr lvl="1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Thread pool</a:t>
            </a:r>
          </a:p>
          <a:p>
            <a:pPr lvl="1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  <a:p>
            <a:pPr lvl="1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chu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hay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9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Thực</a:t>
            </a:r>
            <a:r>
              <a:rPr lang="en-US" sz="4400" dirty="0"/>
              <a:t> </a:t>
            </a:r>
            <a:r>
              <a:rPr lang="en-US" sz="4400" dirty="0" err="1"/>
              <a:t>thi</a:t>
            </a:r>
            <a:r>
              <a:rPr lang="en-US" sz="4400" dirty="0"/>
              <a:t> </a:t>
            </a:r>
            <a:r>
              <a:rPr lang="en-US" sz="4400" dirty="0" err="1"/>
              <a:t>phương</a:t>
            </a:r>
            <a:r>
              <a:rPr lang="en-US" sz="4400" dirty="0"/>
              <a:t> </a:t>
            </a:r>
            <a:r>
              <a:rPr lang="en-US" sz="4400" dirty="0" err="1"/>
              <a:t>thức</a:t>
            </a:r>
            <a:r>
              <a:rPr lang="en-US" sz="4400" dirty="0"/>
              <a:t> </a:t>
            </a:r>
            <a:r>
              <a:rPr lang="en-US" sz="4400" dirty="0" err="1"/>
              <a:t>bằng</a:t>
            </a:r>
            <a:r>
              <a:rPr lang="en-US" sz="4400" dirty="0"/>
              <a:t> </a:t>
            </a:r>
            <a:r>
              <a:rPr lang="en-US" sz="4400" dirty="0" err="1"/>
              <a:t>tiểu</a:t>
            </a:r>
            <a:r>
              <a:rPr lang="en-US" sz="4400" dirty="0"/>
              <a:t> </a:t>
            </a:r>
            <a:r>
              <a:rPr lang="en-US" sz="4400" dirty="0" err="1"/>
              <a:t>trình</a:t>
            </a:r>
            <a:r>
              <a:rPr lang="en-US" sz="4400" dirty="0"/>
              <a:t> </a:t>
            </a:r>
            <a:r>
              <a:rPr lang="en-US" sz="4400" dirty="0" err="1"/>
              <a:t>mới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riêng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ủy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ThreadStart</a:t>
            </a:r>
            <a:endParaRPr lang="en-US" dirty="0"/>
          </a:p>
          <a:p>
            <a:pPr lvl="1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Thread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ThreadStart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  <a:p>
            <a:pPr lvl="1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Start </a:t>
            </a:r>
            <a:r>
              <a:rPr lang="en-US" dirty="0" err="1"/>
              <a:t>của</a:t>
            </a:r>
            <a:r>
              <a:rPr lang="en-US" dirty="0"/>
              <a:t> Thread</a:t>
            </a:r>
          </a:p>
        </p:txBody>
      </p:sp>
    </p:spTree>
    <p:extLst>
      <p:ext uri="{BB962C8B-B14F-4D97-AF65-F5344CB8AC3E}">
        <p14:creationId xmlns:p14="http://schemas.microsoft.com/office/powerpoint/2010/main" val="403435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7525" indent="0">
              <a:spcBef>
                <a:spcPts val="0"/>
              </a:spcBef>
              <a:buNone/>
            </a:pPr>
            <a:endParaRPr lang="en-US" dirty="0">
              <a:solidFill>
                <a:srgbClr val="0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7525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ThreadStart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	</a:t>
            </a:r>
            <a:r>
              <a:rPr lang="en-US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ThreadStart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.DisplayMessage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17525" indent="0">
              <a:spcBef>
                <a:spcPts val="0"/>
              </a:spcBef>
              <a:buNone/>
            </a:pP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(method);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thread.Start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ourierNewPSMT"/>
              </a:rPr>
            </a:br>
            <a:br>
              <a:rPr lang="en-US" dirty="0">
                <a:solidFill>
                  <a:srgbClr val="000000"/>
                </a:solidFill>
                <a:latin typeface="CourierNewPSMT"/>
              </a:rPr>
            </a:br>
            <a:br>
              <a:rPr lang="en-US" dirty="0">
                <a:solidFill>
                  <a:srgbClr val="000000"/>
                </a:solidFill>
                <a:latin typeface="CourierNewPSMT"/>
              </a:rPr>
            </a:br>
            <a:br>
              <a:rPr lang="en-US" dirty="0">
                <a:solidFill>
                  <a:srgbClr val="000000"/>
                </a:solidFill>
                <a:latin typeface="CourierNewPSMT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1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Điều</a:t>
            </a:r>
            <a:r>
              <a:rPr lang="en-US" sz="4400" dirty="0"/>
              <a:t> </a:t>
            </a:r>
            <a:r>
              <a:rPr lang="en-US" sz="4400" dirty="0" err="1"/>
              <a:t>khiển</a:t>
            </a:r>
            <a:r>
              <a:rPr lang="en-US" sz="4400" dirty="0"/>
              <a:t> </a:t>
            </a:r>
            <a:r>
              <a:rPr lang="en-US" sz="4400" dirty="0" err="1"/>
              <a:t>quá</a:t>
            </a:r>
            <a:r>
              <a:rPr lang="en-US" sz="4400" dirty="0"/>
              <a:t> </a:t>
            </a:r>
            <a:r>
              <a:rPr lang="en-US" sz="4400" dirty="0" err="1"/>
              <a:t>trình</a:t>
            </a:r>
            <a:r>
              <a:rPr lang="en-US" sz="4400" dirty="0"/>
              <a:t> </a:t>
            </a:r>
            <a:r>
              <a:rPr lang="en-US" sz="4400" dirty="0" err="1"/>
              <a:t>thực</a:t>
            </a:r>
            <a:r>
              <a:rPr lang="en-US" sz="4400" dirty="0"/>
              <a:t> </a:t>
            </a:r>
            <a:r>
              <a:rPr lang="en-US" sz="4400" dirty="0" err="1"/>
              <a:t>thi</a:t>
            </a:r>
            <a:r>
              <a:rPr lang="en-US" sz="4400" dirty="0"/>
              <a:t> </a:t>
            </a:r>
            <a:r>
              <a:rPr lang="en-US" sz="4400" dirty="0" err="1"/>
              <a:t>một</a:t>
            </a:r>
            <a:r>
              <a:rPr lang="en-US" sz="4400" dirty="0"/>
              <a:t> </a:t>
            </a:r>
            <a:r>
              <a:rPr lang="en-US" sz="4400" dirty="0" err="1"/>
              <a:t>tiểu</a:t>
            </a:r>
            <a:r>
              <a:rPr lang="en-US" sz="4400" dirty="0"/>
              <a:t> </a:t>
            </a:r>
            <a:r>
              <a:rPr lang="en-US" sz="4400" dirty="0" err="1"/>
              <a:t>trình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Thread:</a:t>
            </a:r>
          </a:p>
          <a:p>
            <a:pPr lvl="1"/>
            <a:r>
              <a:rPr lang="en-US" dirty="0"/>
              <a:t>Abort(): </a:t>
            </a:r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lvl="1"/>
            <a:r>
              <a:rPr lang="en-US" dirty="0"/>
              <a:t>Interrupt(): 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lvl="1"/>
            <a:r>
              <a:rPr lang="en-US" dirty="0"/>
              <a:t>Resume():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ngưng</a:t>
            </a:r>
            <a:endParaRPr lang="en-US" dirty="0"/>
          </a:p>
          <a:p>
            <a:pPr lvl="1"/>
            <a:r>
              <a:rPr lang="en-US" dirty="0"/>
              <a:t>Start():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lvl="1"/>
            <a:r>
              <a:rPr lang="en-US" dirty="0"/>
              <a:t>Suspend():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5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Thread-pool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minh </a:t>
            </a:r>
            <a:r>
              <a:rPr lang="en-US" dirty="0" err="1"/>
              <a:t>họa</a:t>
            </a:r>
            <a:endParaRPr lang="en-US" dirty="0"/>
          </a:p>
          <a:p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7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Thread-pool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tiểu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endParaRPr lang="en-US" sz="2400" dirty="0"/>
          </a:p>
          <a:p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đợi</a:t>
            </a:r>
            <a:endParaRPr lang="en-US" sz="2400" dirty="0"/>
          </a:p>
          <a:p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hoàn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, quay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đợi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endParaRPr lang="en-US" sz="2400" dirty="0"/>
          </a:p>
        </p:txBody>
      </p:sp>
      <p:pic>
        <p:nvPicPr>
          <p:cNvPr id="1030" name="Picture 6" descr="threadqueu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440" y="3368992"/>
            <a:ext cx="5112079" cy="324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16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vi-VN" sz="2000" dirty="0"/>
              <a:t>Khai báo một phương thức chứa mã lệnh cần thực thi</a:t>
            </a:r>
          </a:p>
          <a:p>
            <a:r>
              <a:rPr lang="vi-VN" sz="2000" dirty="0"/>
              <a:t>Phương thức này phải trả về void và chỉ nhận một đối số.</a:t>
            </a:r>
          </a:p>
          <a:p>
            <a:r>
              <a:rPr lang="vi-VN" sz="2000" dirty="0"/>
              <a:t>Tạo một thể hiện của ủy nhiệm System.Threading.WaitCallback tham chiếu</a:t>
            </a:r>
            <a:r>
              <a:rPr lang="en-US" sz="2000" dirty="0"/>
              <a:t> </a:t>
            </a:r>
            <a:r>
              <a:rPr lang="vi-VN" sz="2000" dirty="0"/>
              <a:t>đến phương thức này.</a:t>
            </a:r>
          </a:p>
          <a:p>
            <a:r>
              <a:rPr lang="vi-VN" sz="2000" dirty="0"/>
              <a:t>Gọi phương thức tĩnh QueueUserWorkItem của lớp</a:t>
            </a:r>
            <a:r>
              <a:rPr lang="en-US" sz="2000" dirty="0"/>
              <a:t> </a:t>
            </a:r>
            <a:r>
              <a:rPr lang="vi-VN" sz="2000" dirty="0"/>
              <a:t>System.Threading.ThreadPool</a:t>
            </a:r>
          </a:p>
          <a:p>
            <a:r>
              <a:rPr lang="vi-VN" sz="2000" dirty="0"/>
              <a:t>Truyền thể hiện ủy nhiệm đã tạo làm đối số.</a:t>
            </a:r>
          </a:p>
          <a:p>
            <a:r>
              <a:rPr lang="vi-VN" sz="2000" dirty="0"/>
              <a:t>Bộ thực thi sẽ xếp thể hiện ủy nhiệm này vào hàng đợi và thực thi nó khi</a:t>
            </a:r>
            <a:r>
              <a:rPr lang="en-US" sz="2000" dirty="0"/>
              <a:t>  </a:t>
            </a:r>
            <a:r>
              <a:rPr lang="vi-VN" sz="2000" dirty="0"/>
              <a:t>một tiểu trình trong thread-pool sẵn sàng.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517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Ví</a:t>
            </a:r>
            <a:r>
              <a:rPr lang="en-US" sz="4400" dirty="0"/>
              <a:t> </a:t>
            </a:r>
            <a:r>
              <a:rPr lang="en-US" sz="4400" dirty="0" err="1"/>
              <a:t>dụ</a:t>
            </a:r>
            <a:r>
              <a:rPr lang="en-US" sz="4400" dirty="0"/>
              <a:t>: </a:t>
            </a:r>
            <a:r>
              <a:rPr lang="en-US" sz="4400" dirty="0" err="1"/>
              <a:t>Thực</a:t>
            </a:r>
            <a:r>
              <a:rPr lang="en-US" sz="4400" dirty="0"/>
              <a:t> </a:t>
            </a:r>
            <a:r>
              <a:rPr lang="en-US" sz="4400" dirty="0" err="1"/>
              <a:t>thi</a:t>
            </a:r>
            <a:r>
              <a:rPr lang="en-US" sz="4400" dirty="0"/>
              <a:t> </a:t>
            </a:r>
            <a:r>
              <a:rPr lang="en-US" sz="4400" dirty="0" err="1"/>
              <a:t>phương</a:t>
            </a:r>
            <a:r>
              <a:rPr lang="en-US" sz="4400" dirty="0"/>
              <a:t> </a:t>
            </a:r>
            <a:r>
              <a:rPr lang="en-US" sz="4400" dirty="0" err="1"/>
              <a:t>thức</a:t>
            </a:r>
            <a:r>
              <a:rPr lang="en-US" sz="4400" dirty="0"/>
              <a:t> </a:t>
            </a:r>
            <a:r>
              <a:rPr lang="en-US" sz="4400" dirty="0" err="1"/>
              <a:t>DisplayMessage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998134"/>
            <a:ext cx="10058400" cy="4023360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DisplayMessage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state)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MessageInfo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config = state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MessageInfo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count = 0; count &lt; 3; count++)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 thread-pool example..."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.Sleep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(1000);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count = 0; count 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config.Iterations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count++)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config.Message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.Sleep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(1000);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172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2287</TotalTime>
  <Words>1080</Words>
  <Application>Microsoft Office PowerPoint</Application>
  <PresentationFormat>Widescreen</PresentationFormat>
  <Paragraphs>121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(Body)</vt:lpstr>
      <vt:lpstr>Calibri Light</vt:lpstr>
      <vt:lpstr>Courier New</vt:lpstr>
      <vt:lpstr>CourierNewPSMT</vt:lpstr>
      <vt:lpstr>Wingdings</vt:lpstr>
      <vt:lpstr>Retrospect</vt:lpstr>
      <vt:lpstr>Chương 5:  Đa nhiệm tiểu trình</vt:lpstr>
      <vt:lpstr>Nội dung:</vt:lpstr>
      <vt:lpstr>Thực thi phương thức bằng tiểu trình mới</vt:lpstr>
      <vt:lpstr>Ví dụ</vt:lpstr>
      <vt:lpstr>Điều khiển quá trình thực thi một tiểu trình</vt:lpstr>
      <vt:lpstr>Tạo tiểu trình trong Thread-pool</vt:lpstr>
      <vt:lpstr>Thread-pool</vt:lpstr>
      <vt:lpstr>Cách tạo</vt:lpstr>
      <vt:lpstr>Ví dụ: Thực thi phương thức DisplayMessage</vt:lpstr>
      <vt:lpstr>Ví dụ: Thực thi phương thức DisplayMessage</vt:lpstr>
      <vt:lpstr>Tình huống sử dụng</vt:lpstr>
      <vt:lpstr>Delegate-Ủy nhiệm hàm</vt:lpstr>
      <vt:lpstr>Tạo tiểu trình bất đồng bộ</vt:lpstr>
      <vt:lpstr>Tạo tiểu trình bất đồng bộ</vt:lpstr>
      <vt:lpstr>Tạo tiểu trình bất đồng bộ</vt:lpstr>
      <vt:lpstr>Ví dụ:</vt:lpstr>
      <vt:lpstr>Thực thi phương thức bằng Timer</vt:lpstr>
      <vt:lpstr>Ví dụ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mạng</dc:title>
  <dc:creator>Khanh Tran Ngo Nhu</dc:creator>
  <cp:lastModifiedBy>Admin</cp:lastModifiedBy>
  <cp:revision>110</cp:revision>
  <dcterms:created xsi:type="dcterms:W3CDTF">2016-08-15T07:44:19Z</dcterms:created>
  <dcterms:modified xsi:type="dcterms:W3CDTF">2021-03-17T00:11:27Z</dcterms:modified>
</cp:coreProperties>
</file>