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  <p:embeddedFont>
      <p:font typeface="Oswald" panose="020B0604020202020204" charset="0"/>
      <p:regular r:id="rId40"/>
      <p:bold r:id="rId41"/>
    </p:embeddedFont>
    <p:embeddedFont>
      <p:font typeface="Roboto Condensed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24BA0B-916B-45B2-8D4E-0D67EE666024}">
  <a:tblStyle styleId="{3024BA0B-916B-45B2-8D4E-0D67EE666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7c9ba1909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7c9ba1909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65a98d20e4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65a98d20e4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1736250" y="1411950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Báo Cáo Lần 1 </a:t>
            </a:r>
            <a:br>
              <a:rPr lang="en"/>
            </a:br>
            <a:r>
              <a:rPr lang="en"/>
              <a:t>Đồ Án Cơ Sở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51E03-E4A6-45DC-908F-74B9EBDA579A}"/>
              </a:ext>
            </a:extLst>
          </p:cNvPr>
          <p:cNvSpPr txBox="1"/>
          <p:nvPr/>
        </p:nvSpPr>
        <p:spPr>
          <a:xfrm>
            <a:off x="1632734" y="2945219"/>
            <a:ext cx="587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8A3FC-3BAE-425E-9425-153A36B19773}"/>
              </a:ext>
            </a:extLst>
          </p:cNvPr>
          <p:cNvSpPr txBox="1"/>
          <p:nvPr/>
        </p:nvSpPr>
        <p:spPr>
          <a:xfrm>
            <a:off x="1898547" y="3435079"/>
            <a:ext cx="48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Phan </a:t>
            </a:r>
            <a:r>
              <a:rPr lang="en-US" sz="2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Nga</a:t>
            </a:r>
            <a:endParaRPr lang="vi-VN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 idx="4294967295"/>
          </p:nvPr>
        </p:nvSpPr>
        <p:spPr>
          <a:xfrm>
            <a:off x="575575" y="3255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4225562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683856" y="2475275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127500" y="1945481"/>
          <a:ext cx="4675900" cy="2461900"/>
        </p:xfrm>
        <a:graphic>
          <a:graphicData uri="http://schemas.openxmlformats.org/drawingml/2006/table">
            <a:tbl>
              <a:tblPr>
                <a:noFill/>
                <a:tableStyleId>{3024BA0B-916B-45B2-8D4E-0D67EE666024}</a:tableStyleId>
              </a:tblPr>
              <a:tblGrid>
                <a:gridCol w="116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>
            <a:off x="449150" y="740625"/>
            <a:ext cx="8446770" cy="402385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title" idx="4294967295"/>
          </p:nvPr>
        </p:nvSpPr>
        <p:spPr>
          <a:xfrm>
            <a:off x="1031425" y="257475"/>
            <a:ext cx="6783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2037575" y="1452200"/>
            <a:ext cx="796200" cy="202500"/>
          </a:xfrm>
          <a:prstGeom prst="wedgeRectCallout">
            <a:avLst>
              <a:gd name="adj1" fmla="val -21725"/>
              <a:gd name="adj2" fmla="val 145765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Office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1137175" y="20935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2833775" y="37038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3914575" y="17918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6872025" y="232332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4668425" y="400362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7520875" y="40627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50"/>
            <a:ext cx="60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</a:rPr>
              <a:t>89,526,124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1D1EC"/>
                </a:solidFill>
              </a:rPr>
              <a:t>89,526,124$</a:t>
            </a:r>
            <a:endParaRPr sz="3600">
              <a:solidFill>
                <a:srgbClr val="81D1EC"/>
              </a:solidFill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563708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1D1EC"/>
                </a:solidFill>
              </a:rPr>
              <a:t>That’s a lot of money</a:t>
            </a:r>
            <a:endParaRPr sz="2400">
              <a:solidFill>
                <a:srgbClr val="81D1EC"/>
              </a:solidFill>
            </a:endParaRPr>
          </a:p>
        </p:txBody>
      </p:sp>
      <p:sp>
        <p:nvSpPr>
          <p:cNvPr id="299" name="Google Shape;299;p27"/>
          <p:cNvSpPr txBox="1">
            <a:spLocks noGrp="1"/>
          </p:cNvSpPr>
          <p:nvPr>
            <p:ph type="ctrTitle" idx="4294967295"/>
          </p:nvPr>
        </p:nvSpPr>
        <p:spPr>
          <a:xfrm>
            <a:off x="3352800" y="3581693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ubTitle" idx="4294967295"/>
          </p:nvPr>
        </p:nvSpPr>
        <p:spPr>
          <a:xfrm>
            <a:off x="3352800" y="4192600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96BF"/>
                </a:solidFill>
              </a:rPr>
              <a:t>Total success!</a:t>
            </a:r>
            <a:endParaRPr sz="2400">
              <a:solidFill>
                <a:srgbClr val="3796BF"/>
              </a:solidFill>
            </a:endParaRPr>
          </a:p>
        </p:txBody>
      </p:sp>
      <p:sp>
        <p:nvSpPr>
          <p:cNvPr id="301" name="Google Shape;301;p27"/>
          <p:cNvSpPr txBox="1">
            <a:spLocks noGrp="1"/>
          </p:cNvSpPr>
          <p:nvPr>
            <p:ph type="ctrTitle" idx="4294967295"/>
          </p:nvPr>
        </p:nvSpPr>
        <p:spPr>
          <a:xfrm>
            <a:off x="2057400" y="2267246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BB5D9"/>
                </a:solidFill>
              </a:rPr>
              <a:t>185,244 USERS</a:t>
            </a:r>
            <a:endParaRPr sz="3600">
              <a:solidFill>
                <a:srgbClr val="4BB5D9"/>
              </a:solidFill>
            </a:endParaRPr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4294967295"/>
          </p:nvPr>
        </p:nvSpPr>
        <p:spPr>
          <a:xfrm>
            <a:off x="2057400" y="2878154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B5D9"/>
                </a:solidFill>
              </a:rPr>
              <a:t>And a lot of users</a:t>
            </a:r>
            <a:endParaRPr sz="2400">
              <a:solidFill>
                <a:srgbClr val="4BB5D9"/>
              </a:solidFill>
            </a:endParaRPr>
          </a:p>
        </p:txBody>
      </p:sp>
      <p:sp>
        <p:nvSpPr>
          <p:cNvPr id="303" name="Google Shape;303;p2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title" idx="4294967295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4294967295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4294967295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0" name="Google Shape;320;p29"/>
          <p:cNvSpPr txBox="1">
            <a:spLocks noGrp="1"/>
          </p:cNvSpPr>
          <p:nvPr>
            <p:ph type="body" idx="4294967295"/>
          </p:nvPr>
        </p:nvSpPr>
        <p:spPr>
          <a:xfrm>
            <a:off x="53151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body" idx="4294967295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4294967295"/>
          </p:nvPr>
        </p:nvSpPr>
        <p:spPr>
          <a:xfrm>
            <a:off x="317327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3" name="Google Shape;323;p29"/>
          <p:cNvSpPr txBox="1">
            <a:spLocks noGrp="1"/>
          </p:cNvSpPr>
          <p:nvPr>
            <p:ph type="body" idx="4294967295"/>
          </p:nvPr>
        </p:nvSpPr>
        <p:spPr>
          <a:xfrm>
            <a:off x="53151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30" name="Google Shape;330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275" y="1336887"/>
            <a:ext cx="5743376" cy="24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ANDROID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031425" y="107018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Giới Thiệu Thành Viên </a:t>
            </a:r>
            <a:r>
              <a:rPr lang="en"/>
              <a:t>: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2"/>
          </p:nvPr>
        </p:nvSpPr>
        <p:spPr>
          <a:xfrm>
            <a:off x="4642149" y="3524574"/>
            <a:ext cx="2796000" cy="469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Lê </a:t>
            </a:r>
            <a:r>
              <a:rPr lang="en-US" err="1"/>
              <a:t>Quốc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 -1812856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B4CB38-4565-4DCB-9308-46069E00F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71" y="1772985"/>
            <a:ext cx="1711842" cy="1711842"/>
          </a:xfrm>
          <a:prstGeom prst="rect">
            <a:avLst/>
          </a:prstGeom>
        </p:spPr>
      </p:pic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642531" y="3502474"/>
            <a:ext cx="2944923" cy="482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err="1"/>
              <a:t>Nguyễn</a:t>
            </a:r>
            <a:r>
              <a:rPr lang="en-US"/>
              <a:t> </a:t>
            </a:r>
            <a:r>
              <a:rPr lang="en-US" err="1"/>
              <a:t>Quốc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 - 1812858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24110-A979-4848-83D4-92D6BEECD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299" y="1790632"/>
            <a:ext cx="1811452" cy="17118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6" name="Google Shape;346;p32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iPHONE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7" name="Google Shape;347;p3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968600" y="849476"/>
            <a:ext cx="4546141" cy="35392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4158834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796BF"/>
                </a:solidFill>
              </a:rPr>
              <a:t>Any questions?</a:t>
            </a:r>
            <a:endParaRPr sz="3600" b="1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6" name="Google Shape;376;p36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77" name="Google Shape;377;p3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3" name="Google Shape;383;p3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Body copy: </a:t>
            </a:r>
            <a:r>
              <a:rPr lang="en" sz="1400" b="1"/>
              <a:t>Roboto Condensed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https://www.fontsquirrel.com/fonts/oswald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https://www.fontsquirrel.com/fonts/roboto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Dark aqua </a:t>
            </a:r>
            <a:r>
              <a:rPr lang="en" sz="1400" b="1">
                <a:solidFill>
                  <a:srgbClr val="3796BF"/>
                </a:solidFill>
              </a:rPr>
              <a:t>#3796bf</a:t>
            </a:r>
            <a:r>
              <a:rPr lang="en" sz="1400"/>
              <a:t> / Aqua </a:t>
            </a:r>
            <a:r>
              <a:rPr lang="en" sz="1400" b="1">
                <a:solidFill>
                  <a:srgbClr val="4BB5D9"/>
                </a:solidFill>
              </a:rPr>
              <a:t>#4bb5d9</a:t>
            </a:r>
            <a:r>
              <a:rPr lang="en" sz="1400"/>
              <a:t> / Light aqua </a:t>
            </a:r>
            <a:r>
              <a:rPr lang="en" sz="1400" b="1">
                <a:solidFill>
                  <a:srgbClr val="81D1EC"/>
                </a:solidFill>
              </a:rPr>
              <a:t>#81d1ec</a:t>
            </a:r>
            <a:endParaRPr sz="1400" b="1">
              <a:solidFill>
                <a:srgbClr val="81D1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Yolk yellow </a:t>
            </a:r>
            <a:r>
              <a:rPr lang="en" sz="1400" b="1">
                <a:solidFill>
                  <a:srgbClr val="FF9900"/>
                </a:solidFill>
              </a:rPr>
              <a:t>#ff9900</a:t>
            </a:r>
            <a:endParaRPr sz="1400" b="1">
              <a:solidFill>
                <a:srgbClr val="FF9900"/>
              </a:solidFill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031425" y="4324050"/>
            <a:ext cx="5121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3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927304" y="803929"/>
            <a:ext cx="273949" cy="346461"/>
            <a:chOff x="584925" y="238125"/>
            <a:chExt cx="415200" cy="525100"/>
          </a:xfrm>
        </p:grpSpPr>
        <p:sp>
          <p:nvSpPr>
            <p:cNvPr id="391" name="Google Shape;391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8"/>
          <p:cNvGrpSpPr/>
          <p:nvPr/>
        </p:nvGrpSpPr>
        <p:grpSpPr>
          <a:xfrm>
            <a:off x="1362376" y="854272"/>
            <a:ext cx="293298" cy="244159"/>
            <a:chOff x="1244325" y="314425"/>
            <a:chExt cx="444525" cy="370050"/>
          </a:xfrm>
        </p:grpSpPr>
        <p:sp>
          <p:nvSpPr>
            <p:cNvPr id="398" name="Google Shape;398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1813580" y="853068"/>
            <a:ext cx="280415" cy="246567"/>
            <a:chOff x="1928175" y="312600"/>
            <a:chExt cx="425000" cy="373700"/>
          </a:xfrm>
        </p:grpSpPr>
        <p:sp>
          <p:nvSpPr>
            <p:cNvPr id="401" name="Google Shape;401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>
            <a:off x="2283731" y="844212"/>
            <a:ext cx="229643" cy="264283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744192" y="845020"/>
            <a:ext cx="198237" cy="262666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38"/>
          <p:cNvGrpSpPr/>
          <p:nvPr/>
        </p:nvGrpSpPr>
        <p:grpSpPr>
          <a:xfrm>
            <a:off x="3126896" y="840185"/>
            <a:ext cx="322312" cy="272349"/>
            <a:chOff x="3918650" y="293075"/>
            <a:chExt cx="488500" cy="412775"/>
          </a:xfrm>
        </p:grpSpPr>
        <p:sp>
          <p:nvSpPr>
            <p:cNvPr id="406" name="Google Shape;406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600253" y="819632"/>
            <a:ext cx="265108" cy="313438"/>
            <a:chOff x="4636075" y="261925"/>
            <a:chExt cx="401800" cy="475050"/>
          </a:xfrm>
        </p:grpSpPr>
        <p:sp>
          <p:nvSpPr>
            <p:cNvPr id="410" name="Google Shape;410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38"/>
          <p:cNvSpPr/>
          <p:nvPr/>
        </p:nvSpPr>
        <p:spPr>
          <a:xfrm>
            <a:off x="4025697" y="843799"/>
            <a:ext cx="303772" cy="265108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38"/>
          <p:cNvGrpSpPr/>
          <p:nvPr/>
        </p:nvGrpSpPr>
        <p:grpSpPr>
          <a:xfrm>
            <a:off x="4489366" y="845827"/>
            <a:ext cx="265899" cy="260654"/>
            <a:chOff x="5983625" y="301625"/>
            <a:chExt cx="403000" cy="395050"/>
          </a:xfrm>
        </p:grpSpPr>
        <p:sp>
          <p:nvSpPr>
            <p:cNvPr id="416" name="Google Shape;416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8"/>
          <p:cNvGrpSpPr/>
          <p:nvPr/>
        </p:nvGrpSpPr>
        <p:grpSpPr>
          <a:xfrm>
            <a:off x="4936133" y="843798"/>
            <a:ext cx="261875" cy="261479"/>
            <a:chOff x="6660750" y="298550"/>
            <a:chExt cx="396900" cy="396300"/>
          </a:xfrm>
        </p:grpSpPr>
        <p:sp>
          <p:nvSpPr>
            <p:cNvPr id="437" name="Google Shape;437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927304" y="1255529"/>
            <a:ext cx="273949" cy="331566"/>
            <a:chOff x="584925" y="922575"/>
            <a:chExt cx="415200" cy="502525"/>
          </a:xfrm>
        </p:grpSpPr>
        <p:sp>
          <p:nvSpPr>
            <p:cNvPr id="440" name="Google Shape;440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1363993" y="1247876"/>
            <a:ext cx="290081" cy="345669"/>
            <a:chOff x="1246775" y="910975"/>
            <a:chExt cx="439650" cy="523900"/>
          </a:xfrm>
        </p:grpSpPr>
        <p:sp>
          <p:nvSpPr>
            <p:cNvPr id="444" name="Google Shape;444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812376" y="1303464"/>
            <a:ext cx="282823" cy="235285"/>
            <a:chOff x="1926350" y="995225"/>
            <a:chExt cx="428650" cy="356600"/>
          </a:xfrm>
        </p:grpSpPr>
        <p:sp>
          <p:nvSpPr>
            <p:cNvPr id="448" name="Google Shape;448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38"/>
          <p:cNvSpPr/>
          <p:nvPr/>
        </p:nvSpPr>
        <p:spPr>
          <a:xfrm>
            <a:off x="2260358" y="1283725"/>
            <a:ext cx="276390" cy="27477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2705528" y="1297433"/>
            <a:ext cx="275565" cy="24737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3154310" y="1299445"/>
            <a:ext cx="267516" cy="2433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3607925" y="1301853"/>
            <a:ext cx="249800" cy="23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38"/>
          <p:cNvGrpSpPr/>
          <p:nvPr/>
        </p:nvGrpSpPr>
        <p:grpSpPr>
          <a:xfrm>
            <a:off x="4039779" y="1285748"/>
            <a:ext cx="275565" cy="275961"/>
            <a:chOff x="5302225" y="968375"/>
            <a:chExt cx="417650" cy="418250"/>
          </a:xfrm>
        </p:grpSpPr>
        <p:sp>
          <p:nvSpPr>
            <p:cNvPr id="457" name="Google Shape;457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8"/>
          <p:cNvGrpSpPr/>
          <p:nvPr/>
        </p:nvGrpSpPr>
        <p:grpSpPr>
          <a:xfrm>
            <a:off x="4451494" y="1254721"/>
            <a:ext cx="341644" cy="332770"/>
            <a:chOff x="5926225" y="921350"/>
            <a:chExt cx="517800" cy="504350"/>
          </a:xfrm>
        </p:grpSpPr>
        <p:sp>
          <p:nvSpPr>
            <p:cNvPr id="460" name="Google Shape;46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8"/>
          <p:cNvGrpSpPr/>
          <p:nvPr/>
        </p:nvGrpSpPr>
        <p:grpSpPr>
          <a:xfrm>
            <a:off x="4907531" y="1261171"/>
            <a:ext cx="319079" cy="319888"/>
            <a:chOff x="6617400" y="931125"/>
            <a:chExt cx="483600" cy="484825"/>
          </a:xfrm>
        </p:grpSpPr>
        <p:sp>
          <p:nvSpPr>
            <p:cNvPr id="463" name="Google Shape;463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8"/>
          <p:cNvGrpSpPr/>
          <p:nvPr/>
        </p:nvGrpSpPr>
        <p:grpSpPr>
          <a:xfrm>
            <a:off x="910380" y="1757885"/>
            <a:ext cx="307797" cy="215953"/>
            <a:chOff x="559275" y="1683950"/>
            <a:chExt cx="466500" cy="327300"/>
          </a:xfrm>
        </p:grpSpPr>
        <p:sp>
          <p:nvSpPr>
            <p:cNvPr id="466" name="Google Shape;466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8"/>
          <p:cNvGrpSpPr/>
          <p:nvPr/>
        </p:nvGrpSpPr>
        <p:grpSpPr>
          <a:xfrm>
            <a:off x="1355135" y="1715195"/>
            <a:ext cx="307797" cy="301347"/>
            <a:chOff x="1233350" y="1619250"/>
            <a:chExt cx="466500" cy="456725"/>
          </a:xfrm>
        </p:grpSpPr>
        <p:sp>
          <p:nvSpPr>
            <p:cNvPr id="469" name="Google Shape;469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1809556" y="1721629"/>
            <a:ext cx="288465" cy="288465"/>
            <a:chOff x="1922075" y="1629000"/>
            <a:chExt cx="437200" cy="437200"/>
          </a:xfrm>
        </p:grpSpPr>
        <p:sp>
          <p:nvSpPr>
            <p:cNvPr id="474" name="Google Shape;474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253106" y="1720424"/>
            <a:ext cx="290873" cy="290873"/>
            <a:chOff x="2594325" y="1627175"/>
            <a:chExt cx="440850" cy="440850"/>
          </a:xfrm>
        </p:grpSpPr>
        <p:sp>
          <p:nvSpPr>
            <p:cNvPr id="477" name="Google Shape;477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38"/>
          <p:cNvSpPr/>
          <p:nvPr/>
        </p:nvSpPr>
        <p:spPr>
          <a:xfrm>
            <a:off x="2710757" y="1733334"/>
            <a:ext cx="265108" cy="265091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38"/>
          <p:cNvGrpSpPr/>
          <p:nvPr/>
        </p:nvGrpSpPr>
        <p:grpSpPr>
          <a:xfrm>
            <a:off x="3170014" y="1698668"/>
            <a:ext cx="236076" cy="334387"/>
            <a:chOff x="3984000" y="1594200"/>
            <a:chExt cx="357800" cy="506800"/>
          </a:xfrm>
        </p:grpSpPr>
        <p:sp>
          <p:nvSpPr>
            <p:cNvPr id="482" name="Google Shape;482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8"/>
          <p:cNvGrpSpPr/>
          <p:nvPr/>
        </p:nvGrpSpPr>
        <p:grpSpPr>
          <a:xfrm>
            <a:off x="3577292" y="1770371"/>
            <a:ext cx="311030" cy="190979"/>
            <a:chOff x="4601275" y="1702875"/>
            <a:chExt cx="471400" cy="289450"/>
          </a:xfrm>
        </p:grpSpPr>
        <p:sp>
          <p:nvSpPr>
            <p:cNvPr id="485" name="Google Shape;485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4036958" y="1723641"/>
            <a:ext cx="281207" cy="284440"/>
            <a:chOff x="5297950" y="1632050"/>
            <a:chExt cx="426200" cy="431100"/>
          </a:xfrm>
        </p:grpSpPr>
        <p:sp>
          <p:nvSpPr>
            <p:cNvPr id="491" name="Google Shape;491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4480904" y="1715195"/>
            <a:ext cx="282823" cy="301347"/>
            <a:chOff x="5970800" y="1619250"/>
            <a:chExt cx="428650" cy="456725"/>
          </a:xfrm>
        </p:grpSpPr>
        <p:sp>
          <p:nvSpPr>
            <p:cNvPr id="494" name="Google Shape;494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>
            <a:off x="4912777" y="1711567"/>
            <a:ext cx="317050" cy="289256"/>
            <a:chOff x="6625350" y="1613750"/>
            <a:chExt cx="480525" cy="438400"/>
          </a:xfrm>
        </p:grpSpPr>
        <p:sp>
          <p:nvSpPr>
            <p:cNvPr id="500" name="Google Shape;500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944624" y="2182103"/>
            <a:ext cx="239309" cy="257042"/>
            <a:chOff x="611175" y="2326900"/>
            <a:chExt cx="362700" cy="389575"/>
          </a:xfrm>
        </p:grpSpPr>
        <p:sp>
          <p:nvSpPr>
            <p:cNvPr id="506" name="Google Shape;506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8"/>
          <p:cNvSpPr/>
          <p:nvPr/>
        </p:nvSpPr>
        <p:spPr>
          <a:xfrm>
            <a:off x="1382934" y="2184525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1827691" y="2184525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2272449" y="2184525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8"/>
          <p:cNvGrpSpPr/>
          <p:nvPr/>
        </p:nvGrpSpPr>
        <p:grpSpPr>
          <a:xfrm>
            <a:off x="2776014" y="2141014"/>
            <a:ext cx="134566" cy="336003"/>
            <a:chOff x="3386850" y="2264625"/>
            <a:chExt cx="203950" cy="509250"/>
          </a:xfrm>
        </p:grpSpPr>
        <p:sp>
          <p:nvSpPr>
            <p:cNvPr id="514" name="Google Shape;514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3677614" y="2183719"/>
            <a:ext cx="110385" cy="250592"/>
            <a:chOff x="4753325" y="2329350"/>
            <a:chExt cx="167300" cy="379800"/>
          </a:xfrm>
        </p:grpSpPr>
        <p:sp>
          <p:nvSpPr>
            <p:cNvPr id="517" name="Google Shape;517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230831" y="2142614"/>
            <a:ext cx="114442" cy="332787"/>
            <a:chOff x="4076175" y="2267050"/>
            <a:chExt cx="173450" cy="504375"/>
          </a:xfrm>
        </p:grpSpPr>
        <p:sp>
          <p:nvSpPr>
            <p:cNvPr id="520" name="Google Shape;520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8"/>
          <p:cNvSpPr/>
          <p:nvPr/>
        </p:nvSpPr>
        <p:spPr>
          <a:xfrm>
            <a:off x="4051478" y="2177680"/>
            <a:ext cx="252209" cy="26589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4483725" y="2182499"/>
            <a:ext cx="277182" cy="256233"/>
            <a:chOff x="5975075" y="2327500"/>
            <a:chExt cx="420100" cy="388350"/>
          </a:xfrm>
        </p:grpSpPr>
        <p:sp>
          <p:nvSpPr>
            <p:cNvPr id="524" name="Google Shape;524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4982056" y="2174845"/>
            <a:ext cx="170030" cy="277182"/>
            <a:chOff x="6730350" y="2315900"/>
            <a:chExt cx="257700" cy="420100"/>
          </a:xfrm>
        </p:grpSpPr>
        <p:sp>
          <p:nvSpPr>
            <p:cNvPr id="527" name="Google Shape;527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1021161" y="2598255"/>
            <a:ext cx="86236" cy="314246"/>
            <a:chOff x="727175" y="2957625"/>
            <a:chExt cx="130700" cy="476275"/>
          </a:xfrm>
        </p:grpSpPr>
        <p:sp>
          <p:nvSpPr>
            <p:cNvPr id="533" name="Google Shape;533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1821654" y="2585787"/>
            <a:ext cx="264283" cy="339220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1411141" y="2585787"/>
            <a:ext cx="195796" cy="339220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2245848" y="2608317"/>
            <a:ext cx="305388" cy="294106"/>
            <a:chOff x="2583325" y="2972875"/>
            <a:chExt cx="462850" cy="445750"/>
          </a:xfrm>
        </p:grpSpPr>
        <p:sp>
          <p:nvSpPr>
            <p:cNvPr id="538" name="Google Shape;538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2680129" y="2652243"/>
            <a:ext cx="326337" cy="206270"/>
            <a:chOff x="3241525" y="3039450"/>
            <a:chExt cx="494600" cy="312625"/>
          </a:xfrm>
        </p:grpSpPr>
        <p:sp>
          <p:nvSpPr>
            <p:cNvPr id="541" name="Google Shape;541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>
            <a:off x="3592618" y="2615197"/>
            <a:ext cx="280415" cy="28039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38"/>
          <p:cNvGrpSpPr/>
          <p:nvPr/>
        </p:nvGrpSpPr>
        <p:grpSpPr>
          <a:xfrm>
            <a:off x="4008752" y="2630487"/>
            <a:ext cx="337620" cy="249784"/>
            <a:chOff x="5255200" y="3006475"/>
            <a:chExt cx="511700" cy="378575"/>
          </a:xfrm>
        </p:grpSpPr>
        <p:sp>
          <p:nvSpPr>
            <p:cNvPr id="545" name="Google Shape;545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3151473" y="2615987"/>
            <a:ext cx="273157" cy="278782"/>
            <a:chOff x="3955900" y="2984500"/>
            <a:chExt cx="414000" cy="422525"/>
          </a:xfrm>
        </p:grpSpPr>
        <p:sp>
          <p:nvSpPr>
            <p:cNvPr id="548" name="Google Shape;548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8"/>
          <p:cNvSpPr/>
          <p:nvPr/>
        </p:nvSpPr>
        <p:spPr>
          <a:xfrm>
            <a:off x="913203" y="3080097"/>
            <a:ext cx="305372" cy="240118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515980" y="2602298"/>
            <a:ext cx="212720" cy="30619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38"/>
          <p:cNvGrpSpPr/>
          <p:nvPr/>
        </p:nvGrpSpPr>
        <p:grpSpPr>
          <a:xfrm>
            <a:off x="4962723" y="2611946"/>
            <a:ext cx="208695" cy="296531"/>
            <a:chOff x="6701050" y="2978375"/>
            <a:chExt cx="316300" cy="449425"/>
          </a:xfrm>
        </p:grpSpPr>
        <p:sp>
          <p:nvSpPr>
            <p:cNvPr id="554" name="Google Shape;554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1360364" y="3100215"/>
            <a:ext cx="297339" cy="199837"/>
            <a:chOff x="1241275" y="3718400"/>
            <a:chExt cx="450650" cy="302875"/>
          </a:xfrm>
        </p:grpSpPr>
        <p:sp>
          <p:nvSpPr>
            <p:cNvPr id="557" name="Google Shape;557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1809160" y="3084907"/>
            <a:ext cx="289256" cy="230848"/>
            <a:chOff x="1921475" y="3695200"/>
            <a:chExt cx="438400" cy="349875"/>
          </a:xfrm>
        </p:grpSpPr>
        <p:sp>
          <p:nvSpPr>
            <p:cNvPr id="562" name="Google Shape;562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2256735" y="3081278"/>
            <a:ext cx="283615" cy="237709"/>
            <a:chOff x="2599825" y="3689700"/>
            <a:chExt cx="429850" cy="360275"/>
          </a:xfrm>
        </p:grpSpPr>
        <p:sp>
          <p:nvSpPr>
            <p:cNvPr id="566" name="Google Shape;566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2715181" y="3056701"/>
            <a:ext cx="256233" cy="267516"/>
            <a:chOff x="3294650" y="3652450"/>
            <a:chExt cx="388350" cy="405450"/>
          </a:xfrm>
        </p:grpSpPr>
        <p:sp>
          <p:nvSpPr>
            <p:cNvPr id="569" name="Google Shape;569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138591" y="3090549"/>
            <a:ext cx="298922" cy="219169"/>
            <a:chOff x="3936375" y="3703750"/>
            <a:chExt cx="453050" cy="332175"/>
          </a:xfrm>
        </p:grpSpPr>
        <p:sp>
          <p:nvSpPr>
            <p:cNvPr id="573" name="Google Shape;573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3583346" y="3090549"/>
            <a:ext cx="298922" cy="219169"/>
            <a:chOff x="4610450" y="3703750"/>
            <a:chExt cx="453050" cy="332175"/>
          </a:xfrm>
        </p:grpSpPr>
        <p:sp>
          <p:nvSpPr>
            <p:cNvPr id="579" name="Google Shape;579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038575" y="3068396"/>
            <a:ext cx="277974" cy="263475"/>
            <a:chOff x="5300400" y="3670175"/>
            <a:chExt cx="421300" cy="399325"/>
          </a:xfrm>
        </p:grpSpPr>
        <p:sp>
          <p:nvSpPr>
            <p:cNvPr id="582" name="Google Shape;582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38"/>
          <p:cNvSpPr/>
          <p:nvPr/>
        </p:nvSpPr>
        <p:spPr>
          <a:xfrm>
            <a:off x="4467633" y="3045457"/>
            <a:ext cx="309413" cy="30939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8"/>
          <p:cNvGrpSpPr/>
          <p:nvPr/>
        </p:nvGrpSpPr>
        <p:grpSpPr>
          <a:xfrm>
            <a:off x="4932109" y="3065163"/>
            <a:ext cx="269924" cy="269941"/>
            <a:chOff x="6654650" y="3665275"/>
            <a:chExt cx="409100" cy="409125"/>
          </a:xfrm>
        </p:grpSpPr>
        <p:sp>
          <p:nvSpPr>
            <p:cNvPr id="589" name="Google Shape;589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8"/>
          <p:cNvGrpSpPr/>
          <p:nvPr/>
        </p:nvGrpSpPr>
        <p:grpSpPr>
          <a:xfrm>
            <a:off x="918034" y="3498635"/>
            <a:ext cx="292489" cy="292506"/>
            <a:chOff x="570875" y="4322250"/>
            <a:chExt cx="443300" cy="443325"/>
          </a:xfrm>
        </p:grpSpPr>
        <p:sp>
          <p:nvSpPr>
            <p:cNvPr id="592" name="Google Shape;592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8"/>
          <p:cNvSpPr/>
          <p:nvPr/>
        </p:nvSpPr>
        <p:spPr>
          <a:xfrm>
            <a:off x="1350703" y="3555471"/>
            <a:ext cx="316671" cy="17888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38"/>
          <p:cNvGrpSpPr/>
          <p:nvPr/>
        </p:nvGrpSpPr>
        <p:grpSpPr>
          <a:xfrm>
            <a:off x="1847428" y="3476894"/>
            <a:ext cx="212720" cy="335987"/>
            <a:chOff x="1979475" y="4289300"/>
            <a:chExt cx="322400" cy="509225"/>
          </a:xfrm>
        </p:grpSpPr>
        <p:sp>
          <p:nvSpPr>
            <p:cNvPr id="598" name="Google Shape;598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2273247" y="3481315"/>
            <a:ext cx="250988" cy="327145"/>
            <a:chOff x="2624850" y="4296000"/>
            <a:chExt cx="380400" cy="495825"/>
          </a:xfrm>
        </p:grpSpPr>
        <p:sp>
          <p:nvSpPr>
            <p:cNvPr id="602" name="Google Shape;602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38"/>
          <p:cNvSpPr/>
          <p:nvPr/>
        </p:nvSpPr>
        <p:spPr>
          <a:xfrm>
            <a:off x="3153914" y="3510752"/>
            <a:ext cx="268308" cy="2683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2709157" y="3527676"/>
            <a:ext cx="268308" cy="23447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3597451" y="3509548"/>
            <a:ext cx="270749" cy="2707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8"/>
          <p:cNvGrpSpPr/>
          <p:nvPr/>
        </p:nvGrpSpPr>
        <p:grpSpPr>
          <a:xfrm>
            <a:off x="4022459" y="3513546"/>
            <a:ext cx="310205" cy="262683"/>
            <a:chOff x="5275975" y="4344850"/>
            <a:chExt cx="470150" cy="398125"/>
          </a:xfrm>
        </p:grpSpPr>
        <p:sp>
          <p:nvSpPr>
            <p:cNvPr id="609" name="Google Shape;609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8"/>
          <p:cNvSpPr/>
          <p:nvPr/>
        </p:nvSpPr>
        <p:spPr>
          <a:xfrm>
            <a:off x="4482941" y="3505523"/>
            <a:ext cx="278798" cy="278782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8"/>
          <p:cNvGrpSpPr/>
          <p:nvPr/>
        </p:nvGrpSpPr>
        <p:grpSpPr>
          <a:xfrm>
            <a:off x="4924043" y="3492202"/>
            <a:ext cx="286056" cy="305372"/>
            <a:chOff x="6642425" y="4312500"/>
            <a:chExt cx="433550" cy="462825"/>
          </a:xfrm>
        </p:grpSpPr>
        <p:sp>
          <p:nvSpPr>
            <p:cNvPr id="614" name="Google Shape;614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38"/>
          <p:cNvSpPr/>
          <p:nvPr/>
        </p:nvSpPr>
        <p:spPr>
          <a:xfrm>
            <a:off x="880576" y="3981293"/>
            <a:ext cx="367410" cy="216761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38"/>
          <p:cNvGrpSpPr/>
          <p:nvPr/>
        </p:nvGrpSpPr>
        <p:grpSpPr>
          <a:xfrm>
            <a:off x="1362376" y="3945418"/>
            <a:ext cx="293298" cy="288465"/>
            <a:chOff x="1244325" y="4999400"/>
            <a:chExt cx="444525" cy="437200"/>
          </a:xfrm>
        </p:grpSpPr>
        <p:sp>
          <p:nvSpPr>
            <p:cNvPr id="619" name="Google Shape;619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1833325" y="3936148"/>
            <a:ext cx="240926" cy="306988"/>
            <a:chOff x="1958100" y="4985350"/>
            <a:chExt cx="365150" cy="465275"/>
          </a:xfrm>
        </p:grpSpPr>
        <p:sp>
          <p:nvSpPr>
            <p:cNvPr id="625" name="Google Shape;625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2260348" y="3947827"/>
            <a:ext cx="276390" cy="284027"/>
            <a:chOff x="2605300" y="5003050"/>
            <a:chExt cx="418900" cy="430475"/>
          </a:xfrm>
        </p:grpSpPr>
        <p:sp>
          <p:nvSpPr>
            <p:cNvPr id="629" name="Google Shape;629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678116" y="3953880"/>
            <a:ext cx="330362" cy="271541"/>
            <a:chOff x="3238475" y="5012225"/>
            <a:chExt cx="500700" cy="411550"/>
          </a:xfrm>
        </p:grpSpPr>
        <p:sp>
          <p:nvSpPr>
            <p:cNvPr id="633" name="Google Shape;633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8"/>
          <p:cNvGrpSpPr/>
          <p:nvPr/>
        </p:nvGrpSpPr>
        <p:grpSpPr>
          <a:xfrm>
            <a:off x="3551510" y="3924866"/>
            <a:ext cx="362593" cy="329554"/>
            <a:chOff x="4562200" y="4968250"/>
            <a:chExt cx="549550" cy="499475"/>
          </a:xfrm>
        </p:grpSpPr>
        <p:sp>
          <p:nvSpPr>
            <p:cNvPr id="639" name="Google Shape;639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3162360" y="3943406"/>
            <a:ext cx="251384" cy="292077"/>
            <a:chOff x="3972400" y="4996350"/>
            <a:chExt cx="381000" cy="442675"/>
          </a:xfrm>
        </p:grpSpPr>
        <p:sp>
          <p:nvSpPr>
            <p:cNvPr id="645" name="Google Shape;645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8"/>
          <p:cNvGrpSpPr/>
          <p:nvPr/>
        </p:nvGrpSpPr>
        <p:grpSpPr>
          <a:xfrm>
            <a:off x="3999498" y="3918829"/>
            <a:ext cx="356144" cy="341628"/>
            <a:chOff x="5241175" y="4959100"/>
            <a:chExt cx="539775" cy="517775"/>
          </a:xfrm>
        </p:grpSpPr>
        <p:sp>
          <p:nvSpPr>
            <p:cNvPr id="648" name="Google Shape;648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8"/>
          <p:cNvSpPr/>
          <p:nvPr/>
        </p:nvSpPr>
        <p:spPr>
          <a:xfrm>
            <a:off x="4465621" y="4003050"/>
            <a:ext cx="313438" cy="17324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38"/>
          <p:cNvGrpSpPr/>
          <p:nvPr/>
        </p:nvGrpSpPr>
        <p:grpSpPr>
          <a:xfrm>
            <a:off x="4952249" y="3969584"/>
            <a:ext cx="228439" cy="262683"/>
            <a:chOff x="6685175" y="5036025"/>
            <a:chExt cx="346225" cy="398125"/>
          </a:xfrm>
        </p:grpSpPr>
        <p:sp>
          <p:nvSpPr>
            <p:cNvPr id="656" name="Google Shape;656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5567668" y="2369449"/>
            <a:ext cx="432570" cy="421334"/>
            <a:chOff x="5926225" y="921350"/>
            <a:chExt cx="517800" cy="504350"/>
          </a:xfrm>
        </p:grpSpPr>
        <p:sp>
          <p:nvSpPr>
            <p:cNvPr id="662" name="Google Shape;66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8"/>
          <p:cNvSpPr/>
          <p:nvPr/>
        </p:nvSpPr>
        <p:spPr>
          <a:xfrm>
            <a:off x="5761588" y="260550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6452655" y="234882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646576" y="258488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5567935" y="3097871"/>
            <a:ext cx="1075937" cy="1047989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050248" y="368496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8"/>
          <p:cNvSpPr txBox="1"/>
          <p:nvPr/>
        </p:nvSpPr>
        <p:spPr>
          <a:xfrm>
            <a:off x="5456625" y="8039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fill color and opacity.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80" name="Google Shape;680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87" name="Google Shape;687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92" name="Google Shape;692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96" name="Google Shape;696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02" name="Google Shape;702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06" name="Google Shape;706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11" name="Google Shape;711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17" name="Google Shape;717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24" name="Google Shape;724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27" name="Google Shape;727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31" name="Google Shape;731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38" name="Google Shape;738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44" name="Google Shape;744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48" name="Google Shape;748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49" name="Google Shape;749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9" name="Google Shape;759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66" name="Google Shape;766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71" name="Google Shape;771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6" name="Google Shape;776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77" name="Google Shape;777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84" name="Google Shape;784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89" name="Google Shape;789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94" name="Google Shape;794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9" name="Google Shape;799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00" name="Google Shape;80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0" name="Google Shape;810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11" name="Google Shape;811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4" name="Google Shape;814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15" name="Google Shape;81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5" name="Google Shape;825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26" name="Google Shape;826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0" name="Google Shape;830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31" name="Google Shape;83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1" name="Google Shape;841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42" name="Google Shape;842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50" name="Google Shape;850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55" name="Google Shape;855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60" name="Google Shape;860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Google Shape;865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66" name="Google Shape;866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73" name="Google Shape;873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77" name="Google Shape;877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83" name="Google Shape;883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90" name="Google Shape;890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94" name="Google Shape;894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99" name="Google Shape;899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06" name="Google Shape;906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14" name="Google Shape;914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19" name="Google Shape;919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23" name="Google Shape;923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27" name="Google Shape;927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32" name="Google Shape;932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37" name="Google Shape;937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43" name="Google Shape;943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50" name="Google Shape;950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58" name="Google Shape;958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71" name="Google Shape;971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76" name="Google Shape;976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80" name="Google Shape;980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87" name="Google Shape;987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96" name="Google Shape;996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09" name="Google Shape;1009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22" name="Google Shape;1022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35" name="Google Shape;1035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42" name="Google Shape;1042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58" name="Google Shape;1058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64" name="Google Shape;1064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5" name="Google Shape;1065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69" name="Google Shape;1069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2" name="Google Shape;1072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3" name="Google Shape;1073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6" name="Google Shape;1076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77" name="Google Shape;1077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0" name="Google Shape;1080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81" name="Google Shape;1081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90" name="Google Shape;1090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5" name="Google Shape;1115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6" name="Google Shape;1116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19" name="Google Shape;1119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1" name="Google Shape;1121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22" name="Google Shape;112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4" name="Google Shape;1124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1" name="Google Shape;1131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07896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07896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2" name="Google Shape;1132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😉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1133" name="Google Shape;1133;p4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" name="Google Shape;1138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40" name="Google Shape;1140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41" name="Google Shape;1141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42" name="Google Shape;1142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44" name="Google Shape;1144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45" name="Google Shape;1145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47" name="Google Shape;1147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48" name="Google Shape;1148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50" name="Google Shape;1150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51" name="Google Shape;1151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53" name="Google Shape;1153;p4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685800" y="998397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FF9900"/>
                </a:solidFill>
              </a:rPr>
              <a:t>I.Giới thiệu đề tài :</a:t>
            </a:r>
            <a:endParaRPr sz="2800" u="sng">
              <a:solidFill>
                <a:srgbClr val="FF9900"/>
              </a:solidFill>
            </a:endParaRPr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528325" y="1717497"/>
            <a:ext cx="4924200" cy="2427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/>
              <a:t>-</a:t>
            </a:r>
            <a:r>
              <a:rPr lang="en-US" sz="3600" b="1" err="1"/>
              <a:t>Mục</a:t>
            </a:r>
            <a:r>
              <a:rPr lang="en-US" sz="3600" b="1"/>
              <a:t> </a:t>
            </a:r>
            <a:r>
              <a:rPr lang="en-US" sz="3600" b="1" err="1"/>
              <a:t>đích</a:t>
            </a:r>
            <a:r>
              <a:rPr lang="en-US" sz="3600" b="1"/>
              <a:t> : </a:t>
            </a:r>
            <a:r>
              <a:rPr lang="en-US" sz="3600" b="1" err="1"/>
              <a:t>tạo</a:t>
            </a:r>
            <a:r>
              <a:rPr lang="en-US" sz="3600" b="1"/>
              <a:t> ra </a:t>
            </a:r>
            <a:r>
              <a:rPr lang="en-US" sz="3600" b="1" err="1"/>
              <a:t>một</a:t>
            </a:r>
            <a:r>
              <a:rPr lang="en-US" sz="3600" b="1"/>
              <a:t> </a:t>
            </a:r>
            <a:r>
              <a:rPr lang="en-US" sz="3600" b="1" err="1"/>
              <a:t>ứng</a:t>
            </a:r>
            <a:r>
              <a:rPr lang="en-US" sz="3600" b="1"/>
              <a:t> </a:t>
            </a:r>
            <a:r>
              <a:rPr lang="en-US" sz="3600" b="1" err="1"/>
              <a:t>dụng</a:t>
            </a:r>
            <a:r>
              <a:rPr lang="en-US" sz="3600" b="1"/>
              <a:t> </a:t>
            </a:r>
            <a:r>
              <a:rPr lang="en-US" sz="3600" b="1" err="1"/>
              <a:t>quản</a:t>
            </a:r>
            <a:r>
              <a:rPr lang="en-US" sz="3600" b="1"/>
              <a:t> </a:t>
            </a:r>
            <a:r>
              <a:rPr lang="en-US" sz="3600" b="1" err="1"/>
              <a:t>lý</a:t>
            </a:r>
            <a:r>
              <a:rPr lang="en-US" sz="3600" b="1"/>
              <a:t> cửa </a:t>
            </a:r>
            <a:r>
              <a:rPr lang="en-US" sz="3600" b="1" err="1"/>
              <a:t>hàng</a:t>
            </a:r>
            <a:r>
              <a:rPr lang="en-US" sz="3600" b="1"/>
              <a:t> </a:t>
            </a:r>
            <a:r>
              <a:rPr lang="en-US" sz="3600" b="1" err="1"/>
              <a:t>giày</a:t>
            </a:r>
            <a:r>
              <a:rPr lang="en-US" sz="3600" b="1"/>
              <a:t> </a:t>
            </a:r>
            <a:r>
              <a:rPr lang="en-US" sz="3600" b="1" err="1"/>
              <a:t>dép</a:t>
            </a:r>
            <a:r>
              <a:rPr lang="en-US" sz="3600" b="1"/>
              <a:t>.</a:t>
            </a:r>
            <a:endParaRPr sz="3600" b="1"/>
          </a:p>
        </p:txBody>
      </p:sp>
      <p:pic>
        <p:nvPicPr>
          <p:cNvPr id="183" name="Google Shape;183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792125" y="116919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u="sng">
                <a:solidFill>
                  <a:srgbClr val="3796BF"/>
                </a:solidFill>
              </a:rPr>
              <a:t>1.Đối Tượng sử dụng</a:t>
            </a:r>
            <a:endParaRPr sz="1600" u="sng"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792125" y="1947879"/>
            <a:ext cx="4024424" cy="493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bao </a:t>
            </a:r>
            <a:r>
              <a:rPr lang="en-US" err="1"/>
              <a:t>gồm</a:t>
            </a:r>
            <a:r>
              <a:rPr lang="en-US"/>
              <a:t> 2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: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B64E5A3B-9A68-4198-95D5-4CC887F413F3}"/>
              </a:ext>
            </a:extLst>
          </p:cNvPr>
          <p:cNvSpPr txBox="1">
            <a:spLocks/>
          </p:cNvSpPr>
          <p:nvPr/>
        </p:nvSpPr>
        <p:spPr>
          <a:xfrm>
            <a:off x="792125" y="2986914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endParaRPr lang="vi-VN"/>
          </a:p>
        </p:txBody>
      </p:sp>
      <p:pic>
        <p:nvPicPr>
          <p:cNvPr id="1026" name="Picture 2" descr="User PNG Images | Vector and PSD Files | Free Download on Pngtree">
            <a:extLst>
              <a:ext uri="{FF2B5EF4-FFF2-40B4-BE49-F238E27FC236}">
                <a16:creationId xmlns:a16="http://schemas.microsoft.com/office/drawing/2014/main" id="{7A787776-8E49-4E31-A276-8453D9F5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87" y="2602554"/>
            <a:ext cx="1714499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ser PNG Images | Vector and PSD Files | Free Download on Pngtree">
            <a:extLst>
              <a:ext uri="{FF2B5EF4-FFF2-40B4-BE49-F238E27FC236}">
                <a16:creationId xmlns:a16="http://schemas.microsoft.com/office/drawing/2014/main" id="{EC0DBDD2-0AAE-49A6-99AE-9DDB6A595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75" y="2602554"/>
            <a:ext cx="1714499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B0592D-2A96-4BC2-A25F-85E06FCACEAC}"/>
              </a:ext>
            </a:extLst>
          </p:cNvPr>
          <p:cNvSpPr txBox="1"/>
          <p:nvPr/>
        </p:nvSpPr>
        <p:spPr>
          <a:xfrm>
            <a:off x="443715" y="4435834"/>
            <a:ext cx="3267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err="1">
                <a:solidFill>
                  <a:schemeClr val="bg1"/>
                </a:solidFill>
              </a:rPr>
              <a:t>Quản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lý</a:t>
            </a:r>
            <a:r>
              <a:rPr lang="en-US" sz="1600">
                <a:solidFill>
                  <a:schemeClr val="bg1"/>
                </a:solidFill>
              </a:rPr>
              <a:t> (</a:t>
            </a:r>
            <a:r>
              <a:rPr lang="en-US" sz="1600" err="1">
                <a:solidFill>
                  <a:schemeClr val="bg1"/>
                </a:solidFill>
              </a:rPr>
              <a:t>quyền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truy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cập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tuyệt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đối</a:t>
            </a:r>
            <a:r>
              <a:rPr lang="en-US" sz="1600">
                <a:solidFill>
                  <a:schemeClr val="bg1"/>
                </a:solidFill>
              </a:rPr>
              <a:t>)</a:t>
            </a:r>
            <a:endParaRPr lang="vi-VN" sz="16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777BA-9407-4C1B-B620-C85D3800526D}"/>
              </a:ext>
            </a:extLst>
          </p:cNvPr>
          <p:cNvSpPr txBox="1"/>
          <p:nvPr/>
        </p:nvSpPr>
        <p:spPr>
          <a:xfrm>
            <a:off x="4263460" y="4435834"/>
            <a:ext cx="3206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err="1">
                <a:solidFill>
                  <a:schemeClr val="bg1"/>
                </a:solidFill>
              </a:rPr>
              <a:t>Nhân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viên</a:t>
            </a:r>
            <a:r>
              <a:rPr lang="en-US" sz="1600">
                <a:solidFill>
                  <a:schemeClr val="bg1"/>
                </a:solidFill>
              </a:rPr>
              <a:t> (</a:t>
            </a:r>
            <a:r>
              <a:rPr lang="en-US" sz="1600" err="1">
                <a:solidFill>
                  <a:schemeClr val="bg1"/>
                </a:solidFill>
              </a:rPr>
              <a:t>quyền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truy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tương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đối</a:t>
            </a:r>
            <a:r>
              <a:rPr lang="en-US" sz="1600">
                <a:solidFill>
                  <a:schemeClr val="bg1"/>
                </a:solidFill>
              </a:rPr>
              <a:t>)</a:t>
            </a:r>
            <a:endParaRPr lang="vi-VN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23CABA7-96EC-491A-825B-AAB79178890D}"/>
              </a:ext>
            </a:extLst>
          </p:cNvPr>
          <p:cNvSpPr/>
          <p:nvPr/>
        </p:nvSpPr>
        <p:spPr>
          <a:xfrm>
            <a:off x="3019647" y="196801"/>
            <a:ext cx="4972022" cy="1909336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3254204" y="741519"/>
            <a:ext cx="4502908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u="sng"/>
              <a:t>Form </a:t>
            </a:r>
            <a:r>
              <a:rPr lang="en-US" b="1" u="sng" err="1"/>
              <a:t>đăng</a:t>
            </a:r>
            <a:r>
              <a:rPr lang="en-US" b="1" u="sng"/>
              <a:t> </a:t>
            </a:r>
            <a:r>
              <a:rPr lang="en-US" b="1" u="sng" err="1"/>
              <a:t>nhập</a:t>
            </a:r>
            <a:r>
              <a:rPr lang="en-US" b="1" u="sng"/>
              <a:t> </a:t>
            </a:r>
            <a:r>
              <a:rPr lang="en-US" b="1" u="sng" err="1"/>
              <a:t>chính</a:t>
            </a:r>
            <a:r>
              <a:rPr lang="en-US" b="1" u="sng"/>
              <a:t> </a:t>
            </a:r>
            <a:r>
              <a:rPr lang="en-US" b="1" u="sng" err="1"/>
              <a:t>dùng</a:t>
            </a:r>
            <a:r>
              <a:rPr lang="en-US" b="1" u="sng"/>
              <a:t> </a:t>
            </a:r>
            <a:r>
              <a:rPr lang="en-US" b="1" u="sng" err="1"/>
              <a:t>chung</a:t>
            </a:r>
            <a:r>
              <a:rPr lang="en-US" b="1" u="sng"/>
              <a:t> </a:t>
            </a:r>
            <a:r>
              <a:rPr lang="en-US" b="1" u="sng" err="1"/>
              <a:t>cho</a:t>
            </a:r>
            <a:r>
              <a:rPr lang="en-US" b="1" u="sng"/>
              <a:t> </a:t>
            </a:r>
            <a:r>
              <a:rPr lang="en-US" b="1" u="sng" err="1"/>
              <a:t>cả</a:t>
            </a:r>
            <a:r>
              <a:rPr lang="en-US" b="1" u="sng"/>
              <a:t> </a:t>
            </a:r>
            <a:r>
              <a:rPr lang="en-US" b="1" u="sng" err="1"/>
              <a:t>hai</a:t>
            </a:r>
            <a:r>
              <a:rPr lang="en-US" b="1" u="sng"/>
              <a:t> </a:t>
            </a:r>
            <a:r>
              <a:rPr lang="en-US" b="1" u="sng" err="1"/>
              <a:t>đối</a:t>
            </a:r>
            <a:r>
              <a:rPr lang="en-US" b="1" u="sng"/>
              <a:t> </a:t>
            </a:r>
            <a:r>
              <a:rPr lang="en-US" b="1" u="sng" err="1"/>
              <a:t>tượng</a:t>
            </a:r>
            <a:r>
              <a:rPr lang="en-US" b="1" u="sng"/>
              <a:t>.</a:t>
            </a:r>
            <a:endParaRPr b="1" u="sng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99AF4-95E0-45E7-9A26-F581AFEB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2" y="2377638"/>
            <a:ext cx="3590925" cy="2486025"/>
          </a:xfrm>
          <a:prstGeom prst="rect">
            <a:avLst/>
          </a:prstGeom>
        </p:spPr>
      </p:pic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B413C290-3028-4345-9D15-947EDCA4EEEA}"/>
              </a:ext>
            </a:extLst>
          </p:cNvPr>
          <p:cNvSpPr txBox="1">
            <a:spLocks/>
          </p:cNvSpPr>
          <p:nvPr/>
        </p:nvSpPr>
        <p:spPr>
          <a:xfrm>
            <a:off x="2775098" y="741519"/>
            <a:ext cx="5951751" cy="140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101600" indent="0" algn="l">
              <a:buSzPts val="2000"/>
              <a:buFont typeface="Oswald"/>
              <a:buNone/>
            </a:pPr>
            <a:r>
              <a:rPr lang="en-US" b="1" u="sng"/>
              <a:t>Success :</a:t>
            </a:r>
            <a:r>
              <a:rPr lang="en-US"/>
              <a:t> Trả về trang làm việc chính .</a:t>
            </a:r>
          </a:p>
          <a:p>
            <a:pPr marL="101600" indent="0" algn="l">
              <a:buSzPts val="2000"/>
              <a:buFont typeface="Oswald"/>
              <a:buNone/>
            </a:pPr>
            <a:r>
              <a:rPr lang="en-US" b="1" u="sng"/>
              <a:t>Failed :</a:t>
            </a:r>
            <a:r>
              <a:rPr lang="en-US"/>
              <a:t> Xuất thông báo lỗi đăng nhập hệ thống.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6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2501781" y="363665"/>
            <a:ext cx="529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1D1EC"/>
                </a:solidFill>
              </a:rPr>
              <a:t>Form Home</a:t>
            </a:r>
            <a:endParaRPr sz="8000">
              <a:solidFill>
                <a:srgbClr val="81D1EC"/>
              </a:solidFill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4647684" y="1382871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2466689">
            <a:off x="2576120" y="125026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3581017" y="1366902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5981608" y="1416711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7023581" y="1426708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07A1D-9F03-4872-B983-DD847C50D5FA}"/>
              </a:ext>
            </a:extLst>
          </p:cNvPr>
          <p:cNvSpPr txBox="1"/>
          <p:nvPr/>
        </p:nvSpPr>
        <p:spPr>
          <a:xfrm>
            <a:off x="208561" y="2081113"/>
            <a:ext cx="5119795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000"/>
              <a:t>Trang </a:t>
            </a:r>
            <a:r>
              <a:rPr lang="en-US" sz="2000" err="1"/>
              <a:t>chủ</a:t>
            </a:r>
            <a:r>
              <a:rPr lang="en-US" sz="2000"/>
              <a:t> </a:t>
            </a:r>
            <a:r>
              <a:rPr lang="en-US" sz="2000" err="1"/>
              <a:t>sẽ</a:t>
            </a:r>
            <a:r>
              <a:rPr lang="en-US" sz="2000"/>
              <a:t> </a:t>
            </a:r>
            <a:r>
              <a:rPr lang="en-US" sz="2000" err="1"/>
              <a:t>hiện</a:t>
            </a:r>
            <a:r>
              <a:rPr lang="en-US" sz="2000"/>
              <a:t> </a:t>
            </a:r>
            <a:r>
              <a:rPr lang="en-US" sz="2000" err="1"/>
              <a:t>các</a:t>
            </a:r>
            <a:r>
              <a:rPr lang="en-US" sz="2000"/>
              <a:t> </a:t>
            </a:r>
            <a:r>
              <a:rPr lang="en-US" sz="2000" err="1"/>
              <a:t>thông</a:t>
            </a:r>
            <a:r>
              <a:rPr lang="en-US" sz="2000"/>
              <a:t> tin </a:t>
            </a:r>
            <a:r>
              <a:rPr lang="en-US" sz="2000" err="1"/>
              <a:t>về</a:t>
            </a:r>
            <a:r>
              <a:rPr lang="en-US" sz="2000"/>
              <a:t> </a:t>
            </a:r>
            <a:r>
              <a:rPr lang="en-US" sz="2000" err="1"/>
              <a:t>của</a:t>
            </a:r>
            <a:r>
              <a:rPr lang="en-US" sz="2000"/>
              <a:t> </a:t>
            </a:r>
            <a:r>
              <a:rPr lang="en-US" sz="2000" err="1"/>
              <a:t>hàng</a:t>
            </a:r>
            <a:r>
              <a:rPr lang="en-US" sz="2000"/>
              <a:t> :</a:t>
            </a:r>
          </a:p>
          <a:p>
            <a:pPr indent="180975" algn="just"/>
            <a:r>
              <a:rPr lang="en-US" sz="2000"/>
              <a:t>+ </a:t>
            </a:r>
            <a:r>
              <a:rPr lang="en-US" sz="2000" err="1"/>
              <a:t>Một</a:t>
            </a:r>
            <a:r>
              <a:rPr lang="en-US" sz="2000"/>
              <a:t> </a:t>
            </a:r>
            <a:r>
              <a:rPr lang="en-US" sz="2000" err="1"/>
              <a:t>số</a:t>
            </a:r>
            <a:r>
              <a:rPr lang="en-US" sz="2000"/>
              <a:t> </a:t>
            </a:r>
            <a:r>
              <a:rPr lang="en-US" sz="2000" err="1"/>
              <a:t>thông</a:t>
            </a:r>
            <a:r>
              <a:rPr lang="en-US" sz="2000"/>
              <a:t> tin </a:t>
            </a:r>
            <a:r>
              <a:rPr lang="en-US" sz="2000" err="1"/>
              <a:t>cơ</a:t>
            </a:r>
            <a:r>
              <a:rPr lang="en-US" sz="2000"/>
              <a:t> </a:t>
            </a:r>
            <a:r>
              <a:rPr lang="en-US" sz="2000" err="1"/>
              <a:t>bản</a:t>
            </a:r>
            <a:r>
              <a:rPr lang="en-US" sz="2000"/>
              <a:t> </a:t>
            </a:r>
            <a:r>
              <a:rPr lang="en-US" sz="2000" err="1"/>
              <a:t>về</a:t>
            </a:r>
            <a:r>
              <a:rPr lang="en-US" sz="2000"/>
              <a:t> </a:t>
            </a:r>
            <a:r>
              <a:rPr lang="en-US" sz="2000" err="1"/>
              <a:t>cửa</a:t>
            </a:r>
            <a:r>
              <a:rPr lang="en-US" sz="2000"/>
              <a:t> </a:t>
            </a:r>
            <a:r>
              <a:rPr lang="en-US" sz="2000" err="1"/>
              <a:t>hàng</a:t>
            </a:r>
            <a:r>
              <a:rPr lang="en-US" sz="2000"/>
              <a:t>.</a:t>
            </a:r>
          </a:p>
          <a:p>
            <a:pPr indent="180975" algn="just"/>
            <a:r>
              <a:rPr lang="en-US" sz="2000"/>
              <a:t>+ </a:t>
            </a:r>
            <a:r>
              <a:rPr lang="en-US" sz="2000" err="1"/>
              <a:t>Quản</a:t>
            </a:r>
            <a:r>
              <a:rPr lang="en-US" sz="2000"/>
              <a:t> </a:t>
            </a:r>
            <a:r>
              <a:rPr lang="en-US" sz="2000" err="1"/>
              <a:t>lý</a:t>
            </a:r>
            <a:r>
              <a:rPr lang="en-US" sz="2000"/>
              <a:t> </a:t>
            </a:r>
            <a:r>
              <a:rPr lang="en-US" sz="2000" err="1"/>
              <a:t>của</a:t>
            </a:r>
            <a:r>
              <a:rPr lang="en-US" sz="2000"/>
              <a:t> </a:t>
            </a:r>
            <a:r>
              <a:rPr lang="en-US" sz="2000" err="1"/>
              <a:t>cửa</a:t>
            </a:r>
            <a:r>
              <a:rPr lang="en-US" sz="2000"/>
              <a:t> </a:t>
            </a:r>
            <a:r>
              <a:rPr lang="en-US" sz="2000" err="1"/>
              <a:t>hàng</a:t>
            </a:r>
            <a:r>
              <a:rPr lang="en-US" sz="2000"/>
              <a:t>.</a:t>
            </a:r>
          </a:p>
          <a:p>
            <a:pPr indent="180975" algn="just"/>
            <a:r>
              <a:rPr lang="en-US" sz="2000"/>
              <a:t>+ </a:t>
            </a:r>
            <a:r>
              <a:rPr lang="en-US" sz="2000" err="1"/>
              <a:t>Địa</a:t>
            </a:r>
            <a:r>
              <a:rPr lang="en-US" sz="2000"/>
              <a:t> </a:t>
            </a:r>
            <a:r>
              <a:rPr lang="en-US" sz="2000" err="1"/>
              <a:t>chỉ</a:t>
            </a:r>
            <a:r>
              <a:rPr lang="en-US" sz="2000"/>
              <a:t> </a:t>
            </a:r>
            <a:r>
              <a:rPr lang="en-US" sz="2000" err="1"/>
              <a:t>cửa</a:t>
            </a:r>
            <a:r>
              <a:rPr lang="en-US" sz="2000"/>
              <a:t> </a:t>
            </a:r>
            <a:r>
              <a:rPr lang="en-US" sz="2000" err="1"/>
              <a:t>hàng</a:t>
            </a:r>
            <a:r>
              <a:rPr lang="en-US" sz="2000"/>
              <a:t>.</a:t>
            </a:r>
          </a:p>
          <a:p>
            <a:pPr indent="180975" algn="just"/>
            <a:r>
              <a:rPr lang="en-US" sz="2000"/>
              <a:t>+ </a:t>
            </a:r>
            <a:r>
              <a:rPr lang="en-US" sz="2000" err="1"/>
              <a:t>Số</a:t>
            </a:r>
            <a:r>
              <a:rPr lang="en-US" sz="2000"/>
              <a:t> </a:t>
            </a:r>
            <a:r>
              <a:rPr lang="en-US" sz="2000" err="1"/>
              <a:t>điện</a:t>
            </a:r>
            <a:r>
              <a:rPr lang="en-US" sz="2000"/>
              <a:t> </a:t>
            </a:r>
            <a:r>
              <a:rPr lang="en-US" sz="2000" err="1"/>
              <a:t>thoại</a:t>
            </a:r>
            <a:r>
              <a:rPr lang="en-US" sz="2000"/>
              <a:t> </a:t>
            </a:r>
            <a:r>
              <a:rPr lang="en-US" sz="2000" err="1"/>
              <a:t>của</a:t>
            </a:r>
            <a:r>
              <a:rPr lang="en-US" sz="2000"/>
              <a:t> </a:t>
            </a:r>
            <a:r>
              <a:rPr lang="en-US" sz="2000" err="1"/>
              <a:t>cửa</a:t>
            </a:r>
            <a:r>
              <a:rPr lang="en-US" sz="2000"/>
              <a:t> </a:t>
            </a:r>
            <a:r>
              <a:rPr lang="en-US" sz="2000" err="1"/>
              <a:t>hàng</a:t>
            </a:r>
            <a:r>
              <a:rPr lang="en-US" sz="2000"/>
              <a:t>.</a:t>
            </a:r>
          </a:p>
          <a:p>
            <a:pPr indent="180975" algn="just"/>
            <a:r>
              <a:rPr lang="en-US" sz="2000"/>
              <a:t>+ </a:t>
            </a:r>
            <a:r>
              <a:rPr lang="en-US" sz="2000" err="1"/>
              <a:t>Giờ</a:t>
            </a:r>
            <a:r>
              <a:rPr lang="en-US" sz="2000"/>
              <a:t> </a:t>
            </a:r>
            <a:r>
              <a:rPr lang="en-US" sz="2000" err="1"/>
              <a:t>mở</a:t>
            </a:r>
            <a:r>
              <a:rPr lang="en-US" sz="2000"/>
              <a:t> </a:t>
            </a:r>
            <a:r>
              <a:rPr lang="en-US" sz="2000" err="1"/>
              <a:t>cửa</a:t>
            </a:r>
            <a:r>
              <a:rPr lang="en-US" sz="2000"/>
              <a:t> </a:t>
            </a:r>
            <a:r>
              <a:rPr lang="en-US" sz="2000" err="1"/>
              <a:t>và</a:t>
            </a:r>
            <a:r>
              <a:rPr lang="en-US" sz="2000"/>
              <a:t> </a:t>
            </a:r>
            <a:r>
              <a:rPr lang="en-US" sz="2000" err="1"/>
              <a:t>giờ</a:t>
            </a:r>
            <a:r>
              <a:rPr lang="en-US" sz="2000"/>
              <a:t> </a:t>
            </a:r>
            <a:r>
              <a:rPr lang="en-US" sz="2000" err="1"/>
              <a:t>đóng</a:t>
            </a:r>
            <a:r>
              <a:rPr lang="en-US" sz="2000"/>
              <a:t> </a:t>
            </a:r>
            <a:r>
              <a:rPr lang="en-US" sz="2000" err="1"/>
              <a:t>cửa</a:t>
            </a:r>
            <a:endParaRPr 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1B884-53D1-4F45-9BFE-042AF25D2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78" y="1707292"/>
            <a:ext cx="5027467" cy="3290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l="5549" r="17698"/>
          <a:stretch/>
        </p:blipFill>
        <p:spPr>
          <a:xfrm flipH="1">
            <a:off x="5195975" y="0"/>
            <a:ext cx="3948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976</Words>
  <Application>Microsoft Office PowerPoint</Application>
  <PresentationFormat>On-screen Show (16:9)</PresentationFormat>
  <Paragraphs>170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Roboto Condensed</vt:lpstr>
      <vt:lpstr>Montserrat</vt:lpstr>
      <vt:lpstr>Arial</vt:lpstr>
      <vt:lpstr>Times New Roman</vt:lpstr>
      <vt:lpstr>Calibri</vt:lpstr>
      <vt:lpstr>Oswald</vt:lpstr>
      <vt:lpstr>Wolsey template</vt:lpstr>
      <vt:lpstr>Báo Cáo Lần 1  Đồ Án Cơ Sở</vt:lpstr>
      <vt:lpstr>Giới Thiệu Thành Viên :</vt:lpstr>
      <vt:lpstr>I.Giới thiệu đề tài :</vt:lpstr>
      <vt:lpstr>1.Đối Tượng sử dụng</vt:lpstr>
      <vt:lpstr>PowerPoint Presentation</vt:lpstr>
      <vt:lpstr>Form Home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Lần 1  Đồ Án Cơ Sở</dc:title>
  <cp:lastModifiedBy>Quoc Toan</cp:lastModifiedBy>
  <cp:revision>10</cp:revision>
  <dcterms:modified xsi:type="dcterms:W3CDTF">2021-03-22T17:39:04Z</dcterms:modified>
</cp:coreProperties>
</file>