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10287000" cx="18288000"/>
  <p:notesSz cx="6858000" cy="9144000"/>
  <p:embeddedFontLst>
    <p:embeddedFont>
      <p:font typeface="Roboto"/>
      <p:bold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6" roundtripDataSignature="AMtx7mg/UGq5ZNDiG5LXEtqwLdyrQEk6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0A2B2E-4F21-4B92-AC16-299834368955}">
  <a:tblStyle styleId="{BF0A2B2E-4F21-4B92-AC16-29983436895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6" name="Google Shape;86;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87" name="Google Shape;87;p1: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0" name="Google Shape;90;p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34" name="Google Shape;234;p1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235" name="Google Shape;235;p10: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38" name="Google Shape;238;p1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50" name="Google Shape;250;p1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251" name="Google Shape;251;p11: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1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54" name="Google Shape;254;p1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71" name="Google Shape;271;p1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272" name="Google Shape;272;p12: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1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75" name="Google Shape;275;p1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86" name="Google Shape;286;p1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287" name="Google Shape;287;p13: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p1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90" name="Google Shape;290;p1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00" name="Google Shape;300;p1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301" name="Google Shape;301;p14: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1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1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04" name="Google Shape;304;p1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14" name="Google Shape;314;p1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315" name="Google Shape;315;p15: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1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1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18" name="Google Shape;318;p1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28" name="Google Shape;328;p1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329" name="Google Shape;329;p16: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p1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1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32" name="Google Shape;332;p1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44" name="Google Shape;344;p1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345" name="Google Shape;345;p17: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1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1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48" name="Google Shape;348;p1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67" name="Google Shape;367;p1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368" name="Google Shape;368;p18: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p1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1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71" name="Google Shape;371;p1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85" name="Google Shape;385;p1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386" name="Google Shape;386;p19: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p1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1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89" name="Google Shape;389;p1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6" name="Google Shape;106;p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107" name="Google Shape;107;p2: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10" name="Google Shape;110;p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96" name="Google Shape;396;p2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397" name="Google Shape;397;p20: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p2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2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00" name="Google Shape;400;p2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07" name="Google Shape;407;p2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08" name="Google Shape;408;p21: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p2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2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11" name="Google Shape;411;p2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18" name="Google Shape;418;p2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19" name="Google Shape;419;p22: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p2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2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22" name="Google Shape;422;p2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29" name="Google Shape;429;p2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30" name="Google Shape;430;p23: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p2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2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33" name="Google Shape;433;p2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49" name="Google Shape;449;p2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50" name="Google Shape;450;p24: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 name="Google Shape;451;p2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2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53" name="Google Shape;453;p2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2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67" name="Google Shape;467;p2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68" name="Google Shape;468;p25: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9" name="Google Shape;469;p2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2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71" name="Google Shape;471;p2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2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84" name="Google Shape;484;p2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85" name="Google Shape;485;p26: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6" name="Google Shape;486;p2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2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88" name="Google Shape;488;p2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2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02" name="Google Shape;502;p2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03" name="Google Shape;503;p2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p2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2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06" name="Google Shape;506;p2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21" name="Google Shape;121;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122" name="Google Shape;122;p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25" name="Google Shape;125;p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2" name="Google Shape;142;p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143" name="Google Shape;143;p4: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6" name="Google Shape;146;p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60" name="Google Shape;160;p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161" name="Google Shape;161;p5: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64" name="Google Shape;164;p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74" name="Google Shape;174;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175" name="Google Shape;175;p6: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78" name="Google Shape;178;p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87" name="Google Shape;187;p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188" name="Google Shape;188;p7: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91" name="Google Shape;191;p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03" name="Google Shape;203;p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204" name="Google Shape;204;p8: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07" name="Google Shape;207;p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18" name="Google Shape;218;p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219" name="Google Shape;219;p9: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22" name="Google Shape;222;p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3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3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3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3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3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7"/>
          <p:cNvSpPr/>
          <p:nvPr>
            <p:ph idx="2" type="pic"/>
          </p:nvPr>
        </p:nvSpPr>
        <p:spPr>
          <a:xfrm>
            <a:off x="1792288" y="612775"/>
            <a:ext cx="5486400" cy="4114800"/>
          </a:xfrm>
          <a:prstGeom prst="rect">
            <a:avLst/>
          </a:prstGeom>
          <a:noFill/>
          <a:ln>
            <a:noFill/>
          </a:ln>
        </p:spPr>
      </p:sp>
      <p:sp>
        <p:nvSpPr>
          <p:cNvPr id="68" name="Google Shape;68;p3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32.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32.png"/><Relationship Id="rId5" Type="http://schemas.openxmlformats.org/officeDocument/2006/relationships/image" Target="../media/image2.png"/><Relationship Id="rId6"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3.png"/><Relationship Id="rId11" Type="http://schemas.openxmlformats.org/officeDocument/2006/relationships/image" Target="../media/image23.png"/><Relationship Id="rId10" Type="http://schemas.openxmlformats.org/officeDocument/2006/relationships/image" Target="../media/image26.png"/><Relationship Id="rId12" Type="http://schemas.openxmlformats.org/officeDocument/2006/relationships/image" Target="../media/image19.png"/><Relationship Id="rId9" Type="http://schemas.openxmlformats.org/officeDocument/2006/relationships/image" Target="../media/image59.png"/><Relationship Id="rId5" Type="http://schemas.openxmlformats.org/officeDocument/2006/relationships/image" Target="../media/image28.png"/><Relationship Id="rId6" Type="http://schemas.openxmlformats.org/officeDocument/2006/relationships/image" Target="../media/image21.png"/><Relationship Id="rId7" Type="http://schemas.openxmlformats.org/officeDocument/2006/relationships/image" Target="../media/image25.png"/><Relationship Id="rId8" Type="http://schemas.openxmlformats.org/officeDocument/2006/relationships/image" Target="../media/image6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24.png"/><Relationship Id="rId5" Type="http://schemas.openxmlformats.org/officeDocument/2006/relationships/image" Target="../media/image20.png"/><Relationship Id="rId6" Type="http://schemas.openxmlformats.org/officeDocument/2006/relationships/image" Target="../media/image29.png"/><Relationship Id="rId7"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24.png"/><Relationship Id="rId5" Type="http://schemas.openxmlformats.org/officeDocument/2006/relationships/image" Target="../media/image20.png"/><Relationship Id="rId6"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24.png"/><Relationship Id="rId5" Type="http://schemas.openxmlformats.org/officeDocument/2006/relationships/image" Target="../media/image20.png"/><Relationship Id="rId6" Type="http://schemas.openxmlformats.org/officeDocument/2006/relationships/image" Target="../media/image4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5.jp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5.jpg"/><Relationship Id="rId4" Type="http://schemas.openxmlformats.org/officeDocument/2006/relationships/image" Target="../media/image39.png"/><Relationship Id="rId5" Type="http://schemas.openxmlformats.org/officeDocument/2006/relationships/image" Target="../media/image28.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2.png"/><Relationship Id="rId11" Type="http://schemas.openxmlformats.org/officeDocument/2006/relationships/image" Target="../media/image58.png"/><Relationship Id="rId10" Type="http://schemas.openxmlformats.org/officeDocument/2006/relationships/image" Target="../media/image74.png"/><Relationship Id="rId9" Type="http://schemas.openxmlformats.org/officeDocument/2006/relationships/image" Target="../media/image47.png"/><Relationship Id="rId5" Type="http://schemas.openxmlformats.org/officeDocument/2006/relationships/image" Target="../media/image44.png"/><Relationship Id="rId6" Type="http://schemas.openxmlformats.org/officeDocument/2006/relationships/image" Target="../media/image41.png"/><Relationship Id="rId7" Type="http://schemas.openxmlformats.org/officeDocument/2006/relationships/image" Target="../media/image45.png"/><Relationship Id="rId8" Type="http://schemas.openxmlformats.org/officeDocument/2006/relationships/image" Target="../media/image4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48.png"/><Relationship Id="rId6" Type="http://schemas.openxmlformats.org/officeDocument/2006/relationships/image" Target="../media/image5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8.png"/><Relationship Id="rId6"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53.png"/><Relationship Id="rId6" Type="http://schemas.openxmlformats.org/officeDocument/2006/relationships/image" Target="../media/image55.png"/><Relationship Id="rId7" Type="http://schemas.openxmlformats.org/officeDocument/2006/relationships/image" Target="../media/image65.png"/><Relationship Id="rId8"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48.png"/><Relationship Id="rId6" Type="http://schemas.openxmlformats.org/officeDocument/2006/relationships/image" Target="../media/image5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48.png"/><Relationship Id="rId6" Type="http://schemas.openxmlformats.org/officeDocument/2006/relationships/image" Target="../media/image5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48.png"/><Relationship Id="rId6" Type="http://schemas.openxmlformats.org/officeDocument/2006/relationships/image" Target="../media/image51.png"/></Relationships>
</file>

<file path=ppt/slides/_rels/slide27.xml.rels><?xml version="1.0" encoding="UTF-8" standalone="yes"?><Relationships xmlns="http://schemas.openxmlformats.org/package/2006/relationships"><Relationship Id="rId11" Type="http://schemas.openxmlformats.org/officeDocument/2006/relationships/image" Target="../media/image47.png"/><Relationship Id="rId10" Type="http://schemas.openxmlformats.org/officeDocument/2006/relationships/image" Target="../media/image46.png"/><Relationship Id="rId13" Type="http://schemas.openxmlformats.org/officeDocument/2006/relationships/image" Target="../media/image58.png"/><Relationship Id="rId12" Type="http://schemas.openxmlformats.org/officeDocument/2006/relationships/image" Target="../media/image74.png"/><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2.png"/><Relationship Id="rId4" Type="http://schemas.openxmlformats.org/officeDocument/2006/relationships/image" Target="../media/image62.png"/><Relationship Id="rId9" Type="http://schemas.openxmlformats.org/officeDocument/2006/relationships/image" Target="../media/image45.png"/><Relationship Id="rId5" Type="http://schemas.openxmlformats.org/officeDocument/2006/relationships/image" Target="../media/image70.png"/><Relationship Id="rId6" Type="http://schemas.openxmlformats.org/officeDocument/2006/relationships/image" Target="../media/image42.png"/><Relationship Id="rId7" Type="http://schemas.openxmlformats.org/officeDocument/2006/relationships/image" Target="../media/image44.png"/><Relationship Id="rId8"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5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4.png"/><Relationship Id="rId4" Type="http://schemas.openxmlformats.org/officeDocument/2006/relationships/image" Target="../media/image3.png"/><Relationship Id="rId5"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7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3.png"/><Relationship Id="rId5"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grpSp>
        <p:nvGrpSpPr>
          <p:cNvPr id="92" name="Google Shape;92;p1"/>
          <p:cNvGrpSpPr/>
          <p:nvPr/>
        </p:nvGrpSpPr>
        <p:grpSpPr>
          <a:xfrm rot="10800000">
            <a:off x="150107" y="452380"/>
            <a:ext cx="17459325" cy="9382220"/>
            <a:chOff x="0" y="0"/>
            <a:chExt cx="23279100" cy="12509627"/>
          </a:xfrm>
        </p:grpSpPr>
        <p:sp>
          <p:nvSpPr>
            <p:cNvPr id="93" name="Google Shape;93;p1"/>
            <p:cNvSpPr/>
            <p:nvPr/>
          </p:nvSpPr>
          <p:spPr>
            <a:xfrm>
              <a:off x="152400" y="152400"/>
              <a:ext cx="22974427" cy="12204827"/>
            </a:xfrm>
            <a:custGeom>
              <a:rect b="b" l="l" r="r" t="t"/>
              <a:pathLst>
                <a:path extrusionOk="0" h="12204827" w="22974427">
                  <a:moveTo>
                    <a:pt x="22974427" y="414528"/>
                  </a:moveTo>
                  <a:cubicBezTo>
                    <a:pt x="22974427" y="185674"/>
                    <a:pt x="22786721" y="0"/>
                    <a:pt x="22555200" y="0"/>
                  </a:cubicBezTo>
                  <a:lnTo>
                    <a:pt x="419227" y="0"/>
                  </a:lnTo>
                  <a:cubicBezTo>
                    <a:pt x="187706" y="0"/>
                    <a:pt x="0" y="185547"/>
                    <a:pt x="0" y="414528"/>
                  </a:cubicBezTo>
                  <a:lnTo>
                    <a:pt x="0" y="11790299"/>
                  </a:lnTo>
                  <a:cubicBezTo>
                    <a:pt x="0" y="12019153"/>
                    <a:pt x="187706" y="12204827"/>
                    <a:pt x="419227" y="12204827"/>
                  </a:cubicBezTo>
                  <a:lnTo>
                    <a:pt x="22555073" y="12204827"/>
                  </a:lnTo>
                  <a:cubicBezTo>
                    <a:pt x="22786594" y="12204827"/>
                    <a:pt x="22974300" y="12019280"/>
                    <a:pt x="22974300" y="1179029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1"/>
            <p:cNvSpPr/>
            <p:nvPr/>
          </p:nvSpPr>
          <p:spPr>
            <a:xfrm>
              <a:off x="0" y="0"/>
              <a:ext cx="23279100" cy="12509627"/>
            </a:xfrm>
            <a:custGeom>
              <a:rect b="b" l="l" r="r" t="t"/>
              <a:pathLst>
                <a:path extrusionOk="0" h="12509627" w="23279100">
                  <a:moveTo>
                    <a:pt x="22974427" y="566928"/>
                  </a:moveTo>
                  <a:cubicBezTo>
                    <a:pt x="22974427" y="423799"/>
                    <a:pt x="22856571" y="304800"/>
                    <a:pt x="22707600" y="304800"/>
                  </a:cubicBezTo>
                  <a:lnTo>
                    <a:pt x="22707600" y="152400"/>
                  </a:lnTo>
                  <a:lnTo>
                    <a:pt x="22707600" y="304800"/>
                  </a:lnTo>
                  <a:lnTo>
                    <a:pt x="571627" y="304800"/>
                  </a:lnTo>
                  <a:cubicBezTo>
                    <a:pt x="422656" y="304800"/>
                    <a:pt x="304800" y="423799"/>
                    <a:pt x="304800" y="566928"/>
                  </a:cubicBezTo>
                  <a:lnTo>
                    <a:pt x="152400" y="566928"/>
                  </a:lnTo>
                  <a:lnTo>
                    <a:pt x="304800" y="566928"/>
                  </a:lnTo>
                  <a:lnTo>
                    <a:pt x="304800" y="11942699"/>
                  </a:lnTo>
                  <a:lnTo>
                    <a:pt x="152400" y="11942699"/>
                  </a:lnTo>
                  <a:lnTo>
                    <a:pt x="304800" y="11942699"/>
                  </a:lnTo>
                  <a:cubicBezTo>
                    <a:pt x="304800" y="12085828"/>
                    <a:pt x="422656" y="12204827"/>
                    <a:pt x="571627" y="12204827"/>
                  </a:cubicBezTo>
                  <a:lnTo>
                    <a:pt x="571627" y="12357227"/>
                  </a:lnTo>
                  <a:lnTo>
                    <a:pt x="571627" y="12204827"/>
                  </a:lnTo>
                  <a:lnTo>
                    <a:pt x="22707473" y="12204827"/>
                  </a:lnTo>
                  <a:lnTo>
                    <a:pt x="22707473" y="12357227"/>
                  </a:lnTo>
                  <a:lnTo>
                    <a:pt x="22707473" y="12204827"/>
                  </a:lnTo>
                  <a:cubicBezTo>
                    <a:pt x="22856571" y="12204827"/>
                    <a:pt x="22974300" y="12085828"/>
                    <a:pt x="22974300" y="11942699"/>
                  </a:cubicBezTo>
                  <a:lnTo>
                    <a:pt x="23126700" y="11942699"/>
                  </a:lnTo>
                  <a:lnTo>
                    <a:pt x="22974300" y="11942699"/>
                  </a:lnTo>
                  <a:lnTo>
                    <a:pt x="22974300" y="566928"/>
                  </a:lnTo>
                  <a:lnTo>
                    <a:pt x="23126700" y="566928"/>
                  </a:lnTo>
                  <a:lnTo>
                    <a:pt x="22974300" y="566928"/>
                  </a:lnTo>
                  <a:moveTo>
                    <a:pt x="23279100" y="566928"/>
                  </a:moveTo>
                  <a:lnTo>
                    <a:pt x="23279100" y="11942699"/>
                  </a:lnTo>
                  <a:cubicBezTo>
                    <a:pt x="23279100" y="12257405"/>
                    <a:pt x="23021544" y="12509627"/>
                    <a:pt x="22707473" y="12509627"/>
                  </a:cubicBezTo>
                  <a:lnTo>
                    <a:pt x="571627" y="12509627"/>
                  </a:lnTo>
                  <a:cubicBezTo>
                    <a:pt x="257556" y="12509627"/>
                    <a:pt x="0" y="12257405"/>
                    <a:pt x="0" y="11942699"/>
                  </a:cubicBezTo>
                  <a:lnTo>
                    <a:pt x="0" y="566928"/>
                  </a:lnTo>
                  <a:cubicBezTo>
                    <a:pt x="0" y="252095"/>
                    <a:pt x="257556" y="0"/>
                    <a:pt x="571627" y="0"/>
                  </a:cubicBezTo>
                  <a:lnTo>
                    <a:pt x="571627" y="152400"/>
                  </a:lnTo>
                  <a:lnTo>
                    <a:pt x="571627" y="0"/>
                  </a:lnTo>
                  <a:lnTo>
                    <a:pt x="22707473" y="0"/>
                  </a:lnTo>
                  <a:cubicBezTo>
                    <a:pt x="23021544" y="0"/>
                    <a:pt x="23279100" y="252095"/>
                    <a:pt x="23279100" y="566928"/>
                  </a:cubicBezTo>
                  <a:close/>
                </a:path>
              </a:pathLst>
            </a:custGeom>
            <a:solidFill>
              <a:srgbClr val="99AF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5" name="Google Shape;95;p1"/>
          <p:cNvSpPr/>
          <p:nvPr/>
        </p:nvSpPr>
        <p:spPr>
          <a:xfrm>
            <a:off x="16293786" y="-674353"/>
            <a:ext cx="2381276" cy="2382340"/>
          </a:xfrm>
          <a:custGeom>
            <a:rect b="b" l="l" r="r" t="t"/>
            <a:pathLst>
              <a:path extrusionOk="0" h="2382340" w="2381276">
                <a:moveTo>
                  <a:pt x="0" y="0"/>
                </a:moveTo>
                <a:lnTo>
                  <a:pt x="2381276" y="0"/>
                </a:lnTo>
                <a:lnTo>
                  <a:pt x="2381276" y="2382340"/>
                </a:lnTo>
                <a:lnTo>
                  <a:pt x="0" y="2382340"/>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1"/>
          <p:cNvSpPr/>
          <p:nvPr/>
        </p:nvSpPr>
        <p:spPr>
          <a:xfrm>
            <a:off x="-1280423" y="7483253"/>
            <a:ext cx="3908232" cy="3908234"/>
          </a:xfrm>
          <a:custGeom>
            <a:rect b="b" l="l" r="r" t="t"/>
            <a:pathLst>
              <a:path extrusionOk="0" h="3908234" w="3908232">
                <a:moveTo>
                  <a:pt x="0" y="0"/>
                </a:moveTo>
                <a:lnTo>
                  <a:pt x="3908232" y="0"/>
                </a:lnTo>
                <a:lnTo>
                  <a:pt x="3908232" y="3908234"/>
                </a:lnTo>
                <a:lnTo>
                  <a:pt x="0" y="390823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1"/>
          <p:cNvSpPr/>
          <p:nvPr/>
        </p:nvSpPr>
        <p:spPr>
          <a:xfrm>
            <a:off x="888418" y="926590"/>
            <a:ext cx="1562096" cy="1562793"/>
          </a:xfrm>
          <a:custGeom>
            <a:rect b="b" l="l" r="r" t="t"/>
            <a:pathLst>
              <a:path extrusionOk="0" h="1562793" w="1562096">
                <a:moveTo>
                  <a:pt x="0" y="0"/>
                </a:moveTo>
                <a:lnTo>
                  <a:pt x="1562096" y="0"/>
                </a:lnTo>
                <a:lnTo>
                  <a:pt x="1562096" y="1562793"/>
                </a:lnTo>
                <a:lnTo>
                  <a:pt x="0" y="1562793"/>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1"/>
          <p:cNvSpPr txBox="1"/>
          <p:nvPr/>
        </p:nvSpPr>
        <p:spPr>
          <a:xfrm>
            <a:off x="1620528" y="3543107"/>
            <a:ext cx="15046944" cy="20955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4600">
                <a:solidFill>
                  <a:srgbClr val="0B2140"/>
                </a:solidFill>
                <a:latin typeface="Roboto"/>
                <a:ea typeface="Roboto"/>
                <a:cs typeface="Roboto"/>
                <a:sym typeface="Roboto"/>
              </a:rPr>
              <a:t>An Automated Terraform Code Generation Framework for Resource Deployment on Multi-Cloud Infrastructure</a:t>
            </a:r>
            <a:endParaRPr/>
          </a:p>
          <a:p>
            <a:pPr indent="0" lvl="0" marL="0" marR="0" rtl="0" algn="ctr">
              <a:lnSpc>
                <a:spcPct val="120000"/>
              </a:lnSpc>
              <a:spcBef>
                <a:spcPts val="0"/>
              </a:spcBef>
              <a:spcAft>
                <a:spcPts val="0"/>
              </a:spcAft>
              <a:buNone/>
            </a:pPr>
            <a:r>
              <a:t/>
            </a:r>
            <a:endParaRPr b="1" sz="4600">
              <a:solidFill>
                <a:srgbClr val="0B2140"/>
              </a:solidFill>
              <a:latin typeface="Roboto"/>
              <a:ea typeface="Roboto"/>
              <a:cs typeface="Roboto"/>
              <a:sym typeface="Roboto"/>
            </a:endParaRPr>
          </a:p>
        </p:txBody>
      </p:sp>
      <p:sp>
        <p:nvSpPr>
          <p:cNvPr id="99" name="Google Shape;99;p1"/>
          <p:cNvSpPr txBox="1"/>
          <p:nvPr/>
        </p:nvSpPr>
        <p:spPr>
          <a:xfrm>
            <a:off x="0" y="1229381"/>
            <a:ext cx="18288000" cy="88582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US" sz="5799">
                <a:solidFill>
                  <a:srgbClr val="0B2140"/>
                </a:solidFill>
                <a:latin typeface="Roboto"/>
                <a:ea typeface="Roboto"/>
                <a:cs typeface="Roboto"/>
                <a:sym typeface="Roboto"/>
              </a:rPr>
              <a:t>   Báo Cáo Đồ Án Chuyên Ngành</a:t>
            </a:r>
            <a:endParaRPr/>
          </a:p>
        </p:txBody>
      </p:sp>
      <p:sp>
        <p:nvSpPr>
          <p:cNvPr id="100" name="Google Shape;100;p1"/>
          <p:cNvSpPr txBox="1"/>
          <p:nvPr/>
        </p:nvSpPr>
        <p:spPr>
          <a:xfrm>
            <a:off x="5766420" y="8461956"/>
            <a:ext cx="6755160" cy="676275"/>
          </a:xfrm>
          <a:prstGeom prst="rect">
            <a:avLst/>
          </a:prstGeom>
          <a:noFill/>
          <a:ln>
            <a:noFill/>
          </a:ln>
        </p:spPr>
        <p:txBody>
          <a:bodyPr anchorCtr="0" anchor="t" bIns="0" lIns="0" spcFirstLastPara="1" rIns="0" wrap="square" tIns="0">
            <a:spAutoFit/>
          </a:bodyPr>
          <a:lstStyle/>
          <a:p>
            <a:pPr indent="0" lvl="0" marL="0" marR="0" rtl="0" algn="ctr">
              <a:lnSpc>
                <a:spcPct val="120004"/>
              </a:lnSpc>
              <a:spcBef>
                <a:spcPts val="0"/>
              </a:spcBef>
              <a:spcAft>
                <a:spcPts val="0"/>
              </a:spcAft>
              <a:buNone/>
            </a:pPr>
            <a:r>
              <a:rPr b="1" lang="en-US" sz="4399">
                <a:solidFill>
                  <a:srgbClr val="0B2140"/>
                </a:solidFill>
                <a:latin typeface="Roboto"/>
                <a:ea typeface="Roboto"/>
                <a:cs typeface="Roboto"/>
                <a:sym typeface="Roboto"/>
              </a:rPr>
              <a:t>GVHD:</a:t>
            </a:r>
            <a:r>
              <a:rPr lang="en-US" sz="4399">
                <a:solidFill>
                  <a:srgbClr val="0B2140"/>
                </a:solidFill>
                <a:latin typeface="Roboto"/>
                <a:ea typeface="Roboto"/>
                <a:cs typeface="Roboto"/>
                <a:sym typeface="Roboto"/>
              </a:rPr>
              <a:t> Ths.</a:t>
            </a:r>
            <a:r>
              <a:rPr b="1" lang="en-US" sz="4399">
                <a:solidFill>
                  <a:srgbClr val="0B2140"/>
                </a:solidFill>
                <a:latin typeface="Roboto"/>
                <a:ea typeface="Roboto"/>
                <a:cs typeface="Roboto"/>
                <a:sym typeface="Roboto"/>
              </a:rPr>
              <a:t> </a:t>
            </a:r>
            <a:r>
              <a:rPr lang="en-US" sz="4399">
                <a:solidFill>
                  <a:srgbClr val="0B2140"/>
                </a:solidFill>
                <a:latin typeface="Roboto"/>
                <a:ea typeface="Roboto"/>
                <a:cs typeface="Roboto"/>
                <a:sym typeface="Roboto"/>
              </a:rPr>
              <a:t>Đỗ Hoàng Hiển</a:t>
            </a:r>
            <a:endParaRPr/>
          </a:p>
        </p:txBody>
      </p:sp>
      <p:sp>
        <p:nvSpPr>
          <p:cNvPr id="101" name="Google Shape;101;p1"/>
          <p:cNvSpPr txBox="1"/>
          <p:nvPr/>
        </p:nvSpPr>
        <p:spPr>
          <a:xfrm>
            <a:off x="17259300" y="9201150"/>
            <a:ext cx="152400" cy="20955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lang="en-US" sz="2399">
                <a:solidFill>
                  <a:srgbClr val="0B2140"/>
                </a:solidFill>
                <a:latin typeface="Roboto"/>
                <a:ea typeface="Roboto"/>
                <a:cs typeface="Roboto"/>
                <a:sym typeface="Roboto"/>
              </a:rPr>
              <a:t>1</a:t>
            </a:r>
            <a:endParaRPr/>
          </a:p>
        </p:txBody>
      </p:sp>
      <p:sp>
        <p:nvSpPr>
          <p:cNvPr id="102" name="Google Shape;102;p1"/>
          <p:cNvSpPr/>
          <p:nvPr/>
        </p:nvSpPr>
        <p:spPr>
          <a:xfrm>
            <a:off x="13797801" y="5025842"/>
            <a:ext cx="3811631" cy="4914823"/>
          </a:xfrm>
          <a:custGeom>
            <a:rect b="b" l="l" r="r" t="t"/>
            <a:pathLst>
              <a:path extrusionOk="0" h="4914823" w="3811631">
                <a:moveTo>
                  <a:pt x="0" y="0"/>
                </a:moveTo>
                <a:lnTo>
                  <a:pt x="3811631" y="0"/>
                </a:lnTo>
                <a:lnTo>
                  <a:pt x="3811631" y="4914822"/>
                </a:lnTo>
                <a:lnTo>
                  <a:pt x="0" y="4914822"/>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1"/>
          <p:cNvSpPr txBox="1"/>
          <p:nvPr/>
        </p:nvSpPr>
        <p:spPr>
          <a:xfrm>
            <a:off x="0" y="2807950"/>
            <a:ext cx="18288000" cy="752475"/>
          </a:xfrm>
          <a:prstGeom prst="rect">
            <a:avLst/>
          </a:prstGeom>
          <a:noFill/>
          <a:ln>
            <a:noFill/>
          </a:ln>
        </p:spPr>
        <p:txBody>
          <a:bodyPr anchorCtr="0" anchor="t" bIns="0" lIns="0" spcFirstLastPara="1" rIns="0" wrap="square" tIns="0">
            <a:spAutoFit/>
          </a:bodyPr>
          <a:lstStyle/>
          <a:p>
            <a:pPr indent="0" lvl="0" marL="0" marR="0" rtl="0" algn="ctr">
              <a:lnSpc>
                <a:spcPct val="120004"/>
              </a:lnSpc>
              <a:spcBef>
                <a:spcPts val="0"/>
              </a:spcBef>
              <a:spcAft>
                <a:spcPts val="0"/>
              </a:spcAft>
              <a:buNone/>
            </a:pPr>
            <a:r>
              <a:rPr b="1" lang="en-US" sz="4999">
                <a:solidFill>
                  <a:srgbClr val="0B2140"/>
                </a:solidFill>
                <a:latin typeface="Roboto"/>
                <a:ea typeface="Roboto"/>
                <a:cs typeface="Roboto"/>
                <a:sym typeface="Roboto"/>
              </a:rPr>
              <a:t>Chủ đề:</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0"/>
          <p:cNvSpPr txBox="1"/>
          <p:nvPr/>
        </p:nvSpPr>
        <p:spPr>
          <a:xfrm>
            <a:off x="0" y="272995"/>
            <a:ext cx="18288000" cy="1038225"/>
          </a:xfrm>
          <a:prstGeom prst="rect">
            <a:avLst/>
          </a:prstGeom>
          <a:noFill/>
          <a:ln>
            <a:noFill/>
          </a:ln>
        </p:spPr>
        <p:txBody>
          <a:bodyPr anchorCtr="0" anchor="t" bIns="0" lIns="0" spcFirstLastPara="1" rIns="0" wrap="square" tIns="0">
            <a:spAutoFit/>
          </a:bodyPr>
          <a:lstStyle/>
          <a:p>
            <a:pPr indent="0" lvl="0" marL="0" marR="0" rtl="0" algn="ctr">
              <a:lnSpc>
                <a:spcPct val="119985"/>
              </a:lnSpc>
              <a:spcBef>
                <a:spcPts val="0"/>
              </a:spcBef>
              <a:spcAft>
                <a:spcPts val="0"/>
              </a:spcAft>
              <a:buNone/>
            </a:pPr>
            <a:r>
              <a:rPr lang="en-US" sz="6800">
                <a:solidFill>
                  <a:srgbClr val="0B2140"/>
                </a:solidFill>
                <a:latin typeface="Roboto"/>
                <a:ea typeface="Roboto"/>
                <a:cs typeface="Roboto"/>
                <a:sym typeface="Roboto"/>
              </a:rPr>
              <a:t>Cloud Init</a:t>
            </a:r>
            <a:endParaRPr/>
          </a:p>
        </p:txBody>
      </p:sp>
      <p:sp>
        <p:nvSpPr>
          <p:cNvPr id="241" name="Google Shape;241;p10"/>
          <p:cNvSpPr txBox="1"/>
          <p:nvPr/>
        </p:nvSpPr>
        <p:spPr>
          <a:xfrm>
            <a:off x="17259300" y="9201150"/>
            <a:ext cx="152400" cy="2095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000">
                <a:solidFill>
                  <a:srgbClr val="0B2140"/>
                </a:solidFill>
                <a:latin typeface="Roboto"/>
                <a:ea typeface="Roboto"/>
                <a:cs typeface="Roboto"/>
                <a:sym typeface="Roboto"/>
              </a:rPr>
              <a:t>10</a:t>
            </a:r>
            <a:endParaRPr/>
          </a:p>
        </p:txBody>
      </p:sp>
      <p:sp>
        <p:nvSpPr>
          <p:cNvPr id="242" name="Google Shape;242;p10"/>
          <p:cNvSpPr txBox="1"/>
          <p:nvPr/>
        </p:nvSpPr>
        <p:spPr>
          <a:xfrm>
            <a:off x="1161651" y="1684079"/>
            <a:ext cx="14395649" cy="1800225"/>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lang="en-US" sz="3999">
                <a:solidFill>
                  <a:srgbClr val="0B2140"/>
                </a:solidFill>
                <a:latin typeface="Roboto"/>
                <a:ea typeface="Roboto"/>
                <a:cs typeface="Roboto"/>
                <a:sym typeface="Roboto"/>
              </a:rPr>
              <a:t>Cloud-Init là công cụ cấu hình máy ảo ngay trong quá trình khởi tạo, thường được sử dụng trong môi trường cloud như AWS, OpenStack, Azure...</a:t>
            </a:r>
            <a:endParaRPr/>
          </a:p>
        </p:txBody>
      </p:sp>
      <p:sp>
        <p:nvSpPr>
          <p:cNvPr id="243" name="Google Shape;243;p10"/>
          <p:cNvSpPr txBox="1"/>
          <p:nvPr/>
        </p:nvSpPr>
        <p:spPr>
          <a:xfrm>
            <a:off x="1161651" y="3826120"/>
            <a:ext cx="14395649" cy="3000375"/>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lang="en-US" sz="3999">
                <a:solidFill>
                  <a:srgbClr val="0B2140"/>
                </a:solidFill>
                <a:latin typeface="Roboto"/>
                <a:ea typeface="Roboto"/>
                <a:cs typeface="Roboto"/>
                <a:sym typeface="Roboto"/>
              </a:rPr>
              <a:t>Cho phép tự động:</a:t>
            </a:r>
            <a:endParaRPr/>
          </a:p>
          <a:p>
            <a:pPr indent="-431799" lvl="1" marL="863597" marR="0" rtl="0" algn="l">
              <a:lnSpc>
                <a:spcPct val="120005"/>
              </a:lnSpc>
              <a:spcBef>
                <a:spcPts val="0"/>
              </a:spcBef>
              <a:spcAft>
                <a:spcPts val="0"/>
              </a:spcAft>
              <a:buClr>
                <a:srgbClr val="0B2140"/>
              </a:buClr>
              <a:buSzPts val="3999"/>
              <a:buFont typeface="Arial"/>
              <a:buChar char="•"/>
            </a:pPr>
            <a:r>
              <a:rPr b="0" i="0" lang="en-US" sz="3999" u="none" cap="none" strike="noStrike">
                <a:solidFill>
                  <a:srgbClr val="0B2140"/>
                </a:solidFill>
                <a:latin typeface="Roboto"/>
                <a:ea typeface="Roboto"/>
                <a:cs typeface="Roboto"/>
                <a:sym typeface="Roboto"/>
              </a:rPr>
              <a:t>Tạo user, gán SSH key</a:t>
            </a:r>
            <a:endParaRPr/>
          </a:p>
          <a:p>
            <a:pPr indent="-431799" lvl="1" marL="863597" marR="0" rtl="0" algn="l">
              <a:lnSpc>
                <a:spcPct val="120005"/>
              </a:lnSpc>
              <a:spcBef>
                <a:spcPts val="0"/>
              </a:spcBef>
              <a:spcAft>
                <a:spcPts val="0"/>
              </a:spcAft>
              <a:buClr>
                <a:srgbClr val="0B2140"/>
              </a:buClr>
              <a:buSzPts val="3999"/>
              <a:buFont typeface="Arial"/>
              <a:buChar char="•"/>
            </a:pPr>
            <a:r>
              <a:rPr b="0" i="0" lang="en-US" sz="3999" u="none" cap="none" strike="noStrike">
                <a:solidFill>
                  <a:srgbClr val="0B2140"/>
                </a:solidFill>
                <a:latin typeface="Roboto"/>
                <a:ea typeface="Roboto"/>
                <a:cs typeface="Roboto"/>
                <a:sym typeface="Roboto"/>
              </a:rPr>
              <a:t>Cài đặt phần mềm (Docker, net-tools...)</a:t>
            </a:r>
            <a:endParaRPr/>
          </a:p>
          <a:p>
            <a:pPr indent="-431799" lvl="1" marL="863597" marR="0" rtl="0" algn="l">
              <a:lnSpc>
                <a:spcPct val="120005"/>
              </a:lnSpc>
              <a:spcBef>
                <a:spcPts val="0"/>
              </a:spcBef>
              <a:spcAft>
                <a:spcPts val="0"/>
              </a:spcAft>
              <a:buClr>
                <a:srgbClr val="0B2140"/>
              </a:buClr>
              <a:buSzPts val="3999"/>
              <a:buFont typeface="Arial"/>
              <a:buChar char="•"/>
            </a:pPr>
            <a:r>
              <a:rPr b="0" i="0" lang="en-US" sz="3999" u="none" cap="none" strike="noStrike">
                <a:solidFill>
                  <a:srgbClr val="0B2140"/>
                </a:solidFill>
                <a:latin typeface="Roboto"/>
                <a:ea typeface="Roboto"/>
                <a:cs typeface="Roboto"/>
                <a:sym typeface="Roboto"/>
              </a:rPr>
              <a:t>Cấu hình hệ thống (hostname, mạng, firewall...)</a:t>
            </a:r>
            <a:endParaRPr/>
          </a:p>
          <a:p>
            <a:pPr indent="0" lvl="0" marL="0" marR="0" rtl="0" algn="l">
              <a:lnSpc>
                <a:spcPct val="120005"/>
              </a:lnSpc>
              <a:spcBef>
                <a:spcPts val="0"/>
              </a:spcBef>
              <a:spcAft>
                <a:spcPts val="0"/>
              </a:spcAft>
              <a:buNone/>
            </a:pPr>
            <a:r>
              <a:t/>
            </a:r>
            <a:endParaRPr sz="3999">
              <a:solidFill>
                <a:srgbClr val="0B2140"/>
              </a:solidFill>
              <a:latin typeface="Roboto"/>
              <a:ea typeface="Roboto"/>
              <a:cs typeface="Roboto"/>
              <a:sym typeface="Roboto"/>
            </a:endParaRPr>
          </a:p>
        </p:txBody>
      </p:sp>
      <p:sp>
        <p:nvSpPr>
          <p:cNvPr id="244" name="Google Shape;244;p10"/>
          <p:cNvSpPr/>
          <p:nvPr/>
        </p:nvSpPr>
        <p:spPr>
          <a:xfrm>
            <a:off x="-1612800" y="8152659"/>
            <a:ext cx="3908232" cy="3908234"/>
          </a:xfrm>
          <a:custGeom>
            <a:rect b="b" l="l" r="r" t="t"/>
            <a:pathLst>
              <a:path extrusionOk="0" h="3908234" w="3908232">
                <a:moveTo>
                  <a:pt x="0" y="0"/>
                </a:moveTo>
                <a:lnTo>
                  <a:pt x="3908232" y="0"/>
                </a:lnTo>
                <a:lnTo>
                  <a:pt x="3908232" y="3908234"/>
                </a:lnTo>
                <a:lnTo>
                  <a:pt x="0" y="390823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10"/>
          <p:cNvSpPr/>
          <p:nvPr/>
        </p:nvSpPr>
        <p:spPr>
          <a:xfrm>
            <a:off x="2584652" y="9409112"/>
            <a:ext cx="1562096" cy="1562793"/>
          </a:xfrm>
          <a:custGeom>
            <a:rect b="b" l="l" r="r" t="t"/>
            <a:pathLst>
              <a:path extrusionOk="0" h="1562793" w="1562096">
                <a:moveTo>
                  <a:pt x="0" y="0"/>
                </a:moveTo>
                <a:lnTo>
                  <a:pt x="1562096" y="0"/>
                </a:lnTo>
                <a:lnTo>
                  <a:pt x="1562096" y="1562794"/>
                </a:lnTo>
                <a:lnTo>
                  <a:pt x="0" y="156279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10"/>
          <p:cNvSpPr/>
          <p:nvPr/>
        </p:nvSpPr>
        <p:spPr>
          <a:xfrm>
            <a:off x="16000822" y="-291036"/>
            <a:ext cx="3507555" cy="3507556"/>
          </a:xfrm>
          <a:custGeom>
            <a:rect b="b" l="l" r="r" t="t"/>
            <a:pathLst>
              <a:path extrusionOk="0" h="3507556" w="3507555">
                <a:moveTo>
                  <a:pt x="0" y="0"/>
                </a:moveTo>
                <a:lnTo>
                  <a:pt x="3507555" y="0"/>
                </a:lnTo>
                <a:lnTo>
                  <a:pt x="3507555" y="3507556"/>
                </a:lnTo>
                <a:lnTo>
                  <a:pt x="0" y="3507556"/>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10"/>
          <p:cNvSpPr/>
          <p:nvPr/>
        </p:nvSpPr>
        <p:spPr>
          <a:xfrm>
            <a:off x="16000822" y="7114731"/>
            <a:ext cx="7241638" cy="6735862"/>
          </a:xfrm>
          <a:custGeom>
            <a:rect b="b" l="l" r="r" t="t"/>
            <a:pathLst>
              <a:path extrusionOk="0" h="6735862" w="7241638">
                <a:moveTo>
                  <a:pt x="0" y="0"/>
                </a:moveTo>
                <a:lnTo>
                  <a:pt x="7241638" y="0"/>
                </a:lnTo>
                <a:lnTo>
                  <a:pt x="7241638" y="6735862"/>
                </a:lnTo>
                <a:lnTo>
                  <a:pt x="0" y="6735862"/>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1"/>
          <p:cNvSpPr/>
          <p:nvPr/>
        </p:nvSpPr>
        <p:spPr>
          <a:xfrm>
            <a:off x="1696724" y="6925951"/>
            <a:ext cx="3464656" cy="4355522"/>
          </a:xfrm>
          <a:custGeom>
            <a:rect b="b" l="l" r="r" t="t"/>
            <a:pathLst>
              <a:path extrusionOk="0" h="4355522" w="3464656">
                <a:moveTo>
                  <a:pt x="0" y="0"/>
                </a:moveTo>
                <a:lnTo>
                  <a:pt x="3464657" y="0"/>
                </a:lnTo>
                <a:lnTo>
                  <a:pt x="3464657" y="4355522"/>
                </a:lnTo>
                <a:lnTo>
                  <a:pt x="0" y="4355522"/>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11"/>
          <p:cNvSpPr/>
          <p:nvPr/>
        </p:nvSpPr>
        <p:spPr>
          <a:xfrm>
            <a:off x="-1188400" y="7904832"/>
            <a:ext cx="3908232" cy="3908234"/>
          </a:xfrm>
          <a:custGeom>
            <a:rect b="b" l="l" r="r" t="t"/>
            <a:pathLst>
              <a:path extrusionOk="0" h="3908234" w="3908232">
                <a:moveTo>
                  <a:pt x="0" y="0"/>
                </a:moveTo>
                <a:lnTo>
                  <a:pt x="3908232" y="0"/>
                </a:lnTo>
                <a:lnTo>
                  <a:pt x="3908232" y="3908234"/>
                </a:lnTo>
                <a:lnTo>
                  <a:pt x="0" y="390823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11"/>
          <p:cNvSpPr/>
          <p:nvPr/>
        </p:nvSpPr>
        <p:spPr>
          <a:xfrm>
            <a:off x="16469897" y="1051553"/>
            <a:ext cx="1488521" cy="1487232"/>
          </a:xfrm>
          <a:custGeom>
            <a:rect b="b" l="l" r="r" t="t"/>
            <a:pathLst>
              <a:path extrusionOk="0" h="1487232" w="1488521">
                <a:moveTo>
                  <a:pt x="0" y="0"/>
                </a:moveTo>
                <a:lnTo>
                  <a:pt x="1488521" y="0"/>
                </a:lnTo>
                <a:lnTo>
                  <a:pt x="1488521" y="1487232"/>
                </a:lnTo>
                <a:lnTo>
                  <a:pt x="0" y="1487232"/>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11"/>
          <p:cNvSpPr/>
          <p:nvPr/>
        </p:nvSpPr>
        <p:spPr>
          <a:xfrm>
            <a:off x="17126334" y="2429832"/>
            <a:ext cx="1103485" cy="1102529"/>
          </a:xfrm>
          <a:custGeom>
            <a:rect b="b" l="l" r="r" t="t"/>
            <a:pathLst>
              <a:path extrusionOk="0" h="1102529" w="1103485">
                <a:moveTo>
                  <a:pt x="0" y="0"/>
                </a:moveTo>
                <a:lnTo>
                  <a:pt x="1103485" y="0"/>
                </a:lnTo>
                <a:lnTo>
                  <a:pt x="1103485" y="1102529"/>
                </a:lnTo>
                <a:lnTo>
                  <a:pt x="0" y="1102529"/>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11"/>
          <p:cNvSpPr/>
          <p:nvPr/>
        </p:nvSpPr>
        <p:spPr>
          <a:xfrm>
            <a:off x="14427560" y="-1295643"/>
            <a:ext cx="2991784" cy="2990732"/>
          </a:xfrm>
          <a:custGeom>
            <a:rect b="b" l="l" r="r" t="t"/>
            <a:pathLst>
              <a:path extrusionOk="0" h="2990732" w="2991784">
                <a:moveTo>
                  <a:pt x="0" y="0"/>
                </a:moveTo>
                <a:lnTo>
                  <a:pt x="2991784" y="0"/>
                </a:lnTo>
                <a:lnTo>
                  <a:pt x="2991784" y="2990732"/>
                </a:lnTo>
                <a:lnTo>
                  <a:pt x="0" y="2990732"/>
                </a:lnTo>
                <a:lnTo>
                  <a:pt x="0" y="0"/>
                </a:lnTo>
                <a:close/>
              </a:path>
            </a:pathLst>
          </a:cu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11"/>
          <p:cNvSpPr txBox="1"/>
          <p:nvPr/>
        </p:nvSpPr>
        <p:spPr>
          <a:xfrm>
            <a:off x="3877465" y="3711249"/>
            <a:ext cx="16025856" cy="36671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12000">
                <a:solidFill>
                  <a:srgbClr val="0B2140"/>
                </a:solidFill>
                <a:latin typeface="Roboto"/>
                <a:ea typeface="Roboto"/>
                <a:cs typeface="Roboto"/>
                <a:sym typeface="Roboto"/>
              </a:rPr>
              <a:t>Luồng hoạt </a:t>
            </a:r>
            <a:endParaRPr/>
          </a:p>
          <a:p>
            <a:pPr indent="0" lvl="0" marL="0" marR="0" rtl="0" algn="ctr">
              <a:lnSpc>
                <a:spcPct val="120000"/>
              </a:lnSpc>
              <a:spcBef>
                <a:spcPts val="0"/>
              </a:spcBef>
              <a:spcAft>
                <a:spcPts val="0"/>
              </a:spcAft>
              <a:buNone/>
            </a:pPr>
            <a:r>
              <a:rPr b="1" lang="en-US" sz="12000">
                <a:solidFill>
                  <a:srgbClr val="0B2140"/>
                </a:solidFill>
                <a:latin typeface="Roboto"/>
                <a:ea typeface="Roboto"/>
                <a:cs typeface="Roboto"/>
                <a:sym typeface="Roboto"/>
              </a:rPr>
              <a:t>động</a:t>
            </a:r>
            <a:endParaRPr/>
          </a:p>
        </p:txBody>
      </p:sp>
      <p:sp>
        <p:nvSpPr>
          <p:cNvPr id="262" name="Google Shape;262;p11"/>
          <p:cNvSpPr/>
          <p:nvPr/>
        </p:nvSpPr>
        <p:spPr>
          <a:xfrm>
            <a:off x="2192311" y="2010175"/>
            <a:ext cx="4492258" cy="5610324"/>
          </a:xfrm>
          <a:custGeom>
            <a:rect b="b" l="l" r="r" t="t"/>
            <a:pathLst>
              <a:path extrusionOk="0" h="5610324" w="4492258">
                <a:moveTo>
                  <a:pt x="0" y="0"/>
                </a:moveTo>
                <a:lnTo>
                  <a:pt x="4492258" y="0"/>
                </a:lnTo>
                <a:lnTo>
                  <a:pt x="4492258" y="5610324"/>
                </a:lnTo>
                <a:lnTo>
                  <a:pt x="0" y="5610324"/>
                </a:lnTo>
                <a:lnTo>
                  <a:pt x="0" y="0"/>
                </a:lnTo>
                <a:close/>
              </a:path>
            </a:pathLst>
          </a:cu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11"/>
          <p:cNvSpPr/>
          <p:nvPr/>
        </p:nvSpPr>
        <p:spPr>
          <a:xfrm>
            <a:off x="2856685" y="5128649"/>
            <a:ext cx="946050" cy="841850"/>
          </a:xfrm>
          <a:custGeom>
            <a:rect b="b" l="l" r="r" t="t"/>
            <a:pathLst>
              <a:path extrusionOk="0" h="841850" w="946050">
                <a:moveTo>
                  <a:pt x="0" y="0"/>
                </a:moveTo>
                <a:lnTo>
                  <a:pt x="946050" y="0"/>
                </a:lnTo>
                <a:lnTo>
                  <a:pt x="946050" y="841850"/>
                </a:lnTo>
                <a:lnTo>
                  <a:pt x="0" y="841850"/>
                </a:lnTo>
                <a:lnTo>
                  <a:pt x="0" y="0"/>
                </a:lnTo>
                <a:close/>
              </a:path>
            </a:pathLst>
          </a:cu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11"/>
          <p:cNvSpPr/>
          <p:nvPr/>
        </p:nvSpPr>
        <p:spPr>
          <a:xfrm>
            <a:off x="2972415" y="2845399"/>
            <a:ext cx="905050" cy="841650"/>
          </a:xfrm>
          <a:custGeom>
            <a:rect b="b" l="l" r="r" t="t"/>
            <a:pathLst>
              <a:path extrusionOk="0" h="841650" w="905050">
                <a:moveTo>
                  <a:pt x="0" y="0"/>
                </a:moveTo>
                <a:lnTo>
                  <a:pt x="905050" y="0"/>
                </a:lnTo>
                <a:lnTo>
                  <a:pt x="905050" y="841650"/>
                </a:lnTo>
                <a:lnTo>
                  <a:pt x="0" y="841650"/>
                </a:lnTo>
                <a:lnTo>
                  <a:pt x="0" y="0"/>
                </a:lnTo>
                <a:close/>
              </a:path>
            </a:pathLst>
          </a:cu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11"/>
          <p:cNvSpPr/>
          <p:nvPr/>
        </p:nvSpPr>
        <p:spPr>
          <a:xfrm>
            <a:off x="5021643" y="3744223"/>
            <a:ext cx="893300" cy="842000"/>
          </a:xfrm>
          <a:custGeom>
            <a:rect b="b" l="l" r="r" t="t"/>
            <a:pathLst>
              <a:path extrusionOk="0" h="842000" w="893300">
                <a:moveTo>
                  <a:pt x="0" y="0"/>
                </a:moveTo>
                <a:lnTo>
                  <a:pt x="893300" y="0"/>
                </a:lnTo>
                <a:lnTo>
                  <a:pt x="893300" y="842000"/>
                </a:lnTo>
                <a:lnTo>
                  <a:pt x="0" y="842000"/>
                </a:lnTo>
                <a:lnTo>
                  <a:pt x="0" y="0"/>
                </a:lnTo>
                <a:close/>
              </a:path>
            </a:pathLst>
          </a:custGeom>
          <a:blipFill rotWithShape="1">
            <a:blip r:embed="rId11">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11"/>
          <p:cNvSpPr/>
          <p:nvPr/>
        </p:nvSpPr>
        <p:spPr>
          <a:xfrm>
            <a:off x="4926355" y="6028499"/>
            <a:ext cx="984750" cy="841850"/>
          </a:xfrm>
          <a:custGeom>
            <a:rect b="b" l="l" r="r" t="t"/>
            <a:pathLst>
              <a:path extrusionOk="0" h="841850" w="984750">
                <a:moveTo>
                  <a:pt x="0" y="0"/>
                </a:moveTo>
                <a:lnTo>
                  <a:pt x="984750" y="0"/>
                </a:lnTo>
                <a:lnTo>
                  <a:pt x="984750" y="841850"/>
                </a:lnTo>
                <a:lnTo>
                  <a:pt x="0" y="841850"/>
                </a:lnTo>
                <a:lnTo>
                  <a:pt x="0" y="0"/>
                </a:lnTo>
                <a:close/>
              </a:path>
            </a:pathLst>
          </a:custGeom>
          <a:blipFill rotWithShape="1">
            <a:blip r:embed="rId12">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11"/>
          <p:cNvSpPr txBox="1"/>
          <p:nvPr/>
        </p:nvSpPr>
        <p:spPr>
          <a:xfrm>
            <a:off x="7528198" y="1601098"/>
            <a:ext cx="9133950" cy="21431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14000">
                <a:solidFill>
                  <a:srgbClr val="0B2140"/>
                </a:solidFill>
                <a:latin typeface="Roboto"/>
                <a:ea typeface="Roboto"/>
                <a:cs typeface="Roboto"/>
                <a:sym typeface="Roboto"/>
              </a:rPr>
              <a:t>02</a:t>
            </a:r>
            <a:endParaRPr/>
          </a:p>
        </p:txBody>
      </p:sp>
      <p:sp>
        <p:nvSpPr>
          <p:cNvPr id="268" name="Google Shape;268;p11"/>
          <p:cNvSpPr txBox="1"/>
          <p:nvPr/>
        </p:nvSpPr>
        <p:spPr>
          <a:xfrm>
            <a:off x="17259300" y="9201150"/>
            <a:ext cx="152400" cy="2095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000">
                <a:solidFill>
                  <a:srgbClr val="0B2140"/>
                </a:solidFill>
                <a:latin typeface="Roboto"/>
                <a:ea typeface="Roboto"/>
                <a:cs typeface="Roboto"/>
                <a:sym typeface="Roboto"/>
              </a:rPr>
              <a:t>11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2"/>
          <p:cNvSpPr/>
          <p:nvPr/>
        </p:nvSpPr>
        <p:spPr>
          <a:xfrm>
            <a:off x="16000822" y="-291036"/>
            <a:ext cx="3507555" cy="3507556"/>
          </a:xfrm>
          <a:custGeom>
            <a:rect b="b" l="l" r="r" t="t"/>
            <a:pathLst>
              <a:path extrusionOk="0" h="3507556" w="3507555">
                <a:moveTo>
                  <a:pt x="0" y="0"/>
                </a:moveTo>
                <a:lnTo>
                  <a:pt x="3507555" y="0"/>
                </a:lnTo>
                <a:lnTo>
                  <a:pt x="3507555" y="3507556"/>
                </a:lnTo>
                <a:lnTo>
                  <a:pt x="0" y="350755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12"/>
          <p:cNvSpPr/>
          <p:nvPr/>
        </p:nvSpPr>
        <p:spPr>
          <a:xfrm>
            <a:off x="16000822" y="7114731"/>
            <a:ext cx="7241638" cy="6735862"/>
          </a:xfrm>
          <a:custGeom>
            <a:rect b="b" l="l" r="r" t="t"/>
            <a:pathLst>
              <a:path extrusionOk="0" h="6735862" w="7241638">
                <a:moveTo>
                  <a:pt x="0" y="0"/>
                </a:moveTo>
                <a:lnTo>
                  <a:pt x="7241638" y="0"/>
                </a:lnTo>
                <a:lnTo>
                  <a:pt x="7241638" y="6735862"/>
                </a:lnTo>
                <a:lnTo>
                  <a:pt x="0" y="6735862"/>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12"/>
          <p:cNvSpPr/>
          <p:nvPr/>
        </p:nvSpPr>
        <p:spPr>
          <a:xfrm>
            <a:off x="-1112200" y="6786951"/>
            <a:ext cx="3464656" cy="4355522"/>
          </a:xfrm>
          <a:custGeom>
            <a:rect b="b" l="l" r="r" t="t"/>
            <a:pathLst>
              <a:path extrusionOk="0" h="4355522" w="3464656">
                <a:moveTo>
                  <a:pt x="0" y="0"/>
                </a:moveTo>
                <a:lnTo>
                  <a:pt x="3464657" y="0"/>
                </a:lnTo>
                <a:lnTo>
                  <a:pt x="3464657" y="4355522"/>
                </a:lnTo>
                <a:lnTo>
                  <a:pt x="0" y="4355522"/>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12"/>
          <p:cNvSpPr/>
          <p:nvPr/>
        </p:nvSpPr>
        <p:spPr>
          <a:xfrm>
            <a:off x="2937667" y="1343217"/>
            <a:ext cx="6385109" cy="8765130"/>
          </a:xfrm>
          <a:custGeom>
            <a:rect b="b" l="l" r="r" t="t"/>
            <a:pathLst>
              <a:path extrusionOk="0" h="8765130" w="6385109">
                <a:moveTo>
                  <a:pt x="0" y="0"/>
                </a:moveTo>
                <a:lnTo>
                  <a:pt x="6385109" y="0"/>
                </a:lnTo>
                <a:lnTo>
                  <a:pt x="6385109" y="8765130"/>
                </a:lnTo>
                <a:lnTo>
                  <a:pt x="0" y="8765130"/>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12"/>
          <p:cNvSpPr/>
          <p:nvPr/>
        </p:nvSpPr>
        <p:spPr>
          <a:xfrm>
            <a:off x="9903801" y="1343217"/>
            <a:ext cx="5105688" cy="8765130"/>
          </a:xfrm>
          <a:custGeom>
            <a:rect b="b" l="l" r="r" t="t"/>
            <a:pathLst>
              <a:path extrusionOk="0" h="8765130" w="5105688">
                <a:moveTo>
                  <a:pt x="0" y="0"/>
                </a:moveTo>
                <a:lnTo>
                  <a:pt x="5105688" y="0"/>
                </a:lnTo>
                <a:lnTo>
                  <a:pt x="5105688" y="8765130"/>
                </a:lnTo>
                <a:lnTo>
                  <a:pt x="0" y="8765130"/>
                </a:lnTo>
                <a:lnTo>
                  <a:pt x="0" y="0"/>
                </a:lnTo>
                <a:close/>
              </a:path>
            </a:pathLst>
          </a:cu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 name="Google Shape;282;p12"/>
          <p:cNvSpPr txBox="1"/>
          <p:nvPr/>
        </p:nvSpPr>
        <p:spPr>
          <a:xfrm>
            <a:off x="17259300" y="9201150"/>
            <a:ext cx="152400" cy="2095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000">
                <a:solidFill>
                  <a:srgbClr val="0B2140"/>
                </a:solidFill>
                <a:latin typeface="Roboto"/>
                <a:ea typeface="Roboto"/>
                <a:cs typeface="Roboto"/>
                <a:sym typeface="Roboto"/>
              </a:rPr>
              <a:t>12</a:t>
            </a:r>
            <a:endParaRPr/>
          </a:p>
        </p:txBody>
      </p:sp>
      <p:sp>
        <p:nvSpPr>
          <p:cNvPr id="283" name="Google Shape;283;p12"/>
          <p:cNvSpPr txBox="1"/>
          <p:nvPr/>
        </p:nvSpPr>
        <p:spPr>
          <a:xfrm>
            <a:off x="4945486" y="122185"/>
            <a:ext cx="8754579" cy="1038225"/>
          </a:xfrm>
          <a:prstGeom prst="rect">
            <a:avLst/>
          </a:prstGeom>
          <a:noFill/>
          <a:ln>
            <a:noFill/>
          </a:ln>
        </p:spPr>
        <p:txBody>
          <a:bodyPr anchorCtr="0" anchor="t" bIns="0" lIns="0" spcFirstLastPara="1" rIns="0" wrap="square" tIns="0">
            <a:spAutoFit/>
          </a:bodyPr>
          <a:lstStyle/>
          <a:p>
            <a:pPr indent="0" lvl="0" marL="0" marR="0" rtl="0" algn="l">
              <a:lnSpc>
                <a:spcPct val="119985"/>
              </a:lnSpc>
              <a:spcBef>
                <a:spcPts val="0"/>
              </a:spcBef>
              <a:spcAft>
                <a:spcPts val="0"/>
              </a:spcAft>
              <a:buNone/>
            </a:pPr>
            <a:r>
              <a:rPr b="1" lang="en-US" sz="6800">
                <a:solidFill>
                  <a:srgbClr val="0B2140"/>
                </a:solidFill>
                <a:latin typeface="Roboto"/>
                <a:ea typeface="Roboto"/>
                <a:cs typeface="Roboto"/>
                <a:sym typeface="Roboto"/>
              </a:rPr>
              <a:t>File Topology.json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3"/>
          <p:cNvSpPr/>
          <p:nvPr/>
        </p:nvSpPr>
        <p:spPr>
          <a:xfrm>
            <a:off x="16000822" y="-291036"/>
            <a:ext cx="3507555" cy="3507556"/>
          </a:xfrm>
          <a:custGeom>
            <a:rect b="b" l="l" r="r" t="t"/>
            <a:pathLst>
              <a:path extrusionOk="0" h="3507556" w="3507555">
                <a:moveTo>
                  <a:pt x="0" y="0"/>
                </a:moveTo>
                <a:lnTo>
                  <a:pt x="3507555" y="0"/>
                </a:lnTo>
                <a:lnTo>
                  <a:pt x="3507555" y="3507556"/>
                </a:lnTo>
                <a:lnTo>
                  <a:pt x="0" y="350755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 name="Google Shape;293;p13"/>
          <p:cNvSpPr/>
          <p:nvPr/>
        </p:nvSpPr>
        <p:spPr>
          <a:xfrm>
            <a:off x="16000822" y="7114731"/>
            <a:ext cx="7241638" cy="6735862"/>
          </a:xfrm>
          <a:custGeom>
            <a:rect b="b" l="l" r="r" t="t"/>
            <a:pathLst>
              <a:path extrusionOk="0" h="6735862" w="7241638">
                <a:moveTo>
                  <a:pt x="0" y="0"/>
                </a:moveTo>
                <a:lnTo>
                  <a:pt x="7241638" y="0"/>
                </a:lnTo>
                <a:lnTo>
                  <a:pt x="7241638" y="6735862"/>
                </a:lnTo>
                <a:lnTo>
                  <a:pt x="0" y="6735862"/>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 name="Google Shape;294;p13"/>
          <p:cNvSpPr/>
          <p:nvPr/>
        </p:nvSpPr>
        <p:spPr>
          <a:xfrm>
            <a:off x="-1112200" y="6786951"/>
            <a:ext cx="3464656" cy="4355522"/>
          </a:xfrm>
          <a:custGeom>
            <a:rect b="b" l="l" r="r" t="t"/>
            <a:pathLst>
              <a:path extrusionOk="0" h="4355522" w="3464656">
                <a:moveTo>
                  <a:pt x="0" y="0"/>
                </a:moveTo>
                <a:lnTo>
                  <a:pt x="3464657" y="0"/>
                </a:lnTo>
                <a:lnTo>
                  <a:pt x="3464657" y="4355522"/>
                </a:lnTo>
                <a:lnTo>
                  <a:pt x="0" y="4355522"/>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 name="Google Shape;295;p13"/>
          <p:cNvSpPr/>
          <p:nvPr/>
        </p:nvSpPr>
        <p:spPr>
          <a:xfrm>
            <a:off x="3594618" y="1092451"/>
            <a:ext cx="12595272" cy="9194549"/>
          </a:xfrm>
          <a:custGeom>
            <a:rect b="b" l="l" r="r" t="t"/>
            <a:pathLst>
              <a:path extrusionOk="0" h="9194549" w="12595272">
                <a:moveTo>
                  <a:pt x="0" y="0"/>
                </a:moveTo>
                <a:lnTo>
                  <a:pt x="12595272" y="0"/>
                </a:lnTo>
                <a:lnTo>
                  <a:pt x="12595272" y="9194549"/>
                </a:lnTo>
                <a:lnTo>
                  <a:pt x="0" y="9194549"/>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 name="Google Shape;296;p13"/>
          <p:cNvSpPr txBox="1"/>
          <p:nvPr/>
        </p:nvSpPr>
        <p:spPr>
          <a:xfrm>
            <a:off x="17259300" y="9201150"/>
            <a:ext cx="152400" cy="2095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000">
                <a:solidFill>
                  <a:srgbClr val="0B2140"/>
                </a:solidFill>
                <a:latin typeface="Roboto"/>
                <a:ea typeface="Roboto"/>
                <a:cs typeface="Roboto"/>
                <a:sym typeface="Roboto"/>
              </a:rPr>
              <a:t>13</a:t>
            </a:r>
            <a:endParaRPr/>
          </a:p>
        </p:txBody>
      </p:sp>
      <p:sp>
        <p:nvSpPr>
          <p:cNvPr id="297" name="Google Shape;297;p13"/>
          <p:cNvSpPr txBox="1"/>
          <p:nvPr/>
        </p:nvSpPr>
        <p:spPr>
          <a:xfrm>
            <a:off x="0" y="122185"/>
            <a:ext cx="18288000" cy="1038225"/>
          </a:xfrm>
          <a:prstGeom prst="rect">
            <a:avLst/>
          </a:prstGeom>
          <a:noFill/>
          <a:ln>
            <a:noFill/>
          </a:ln>
        </p:spPr>
        <p:txBody>
          <a:bodyPr anchorCtr="0" anchor="t" bIns="0" lIns="0" spcFirstLastPara="1" rIns="0" wrap="square" tIns="0">
            <a:spAutoFit/>
          </a:bodyPr>
          <a:lstStyle/>
          <a:p>
            <a:pPr indent="0" lvl="0" marL="0" marR="0" rtl="0" algn="ctr">
              <a:lnSpc>
                <a:spcPct val="119985"/>
              </a:lnSpc>
              <a:spcBef>
                <a:spcPts val="0"/>
              </a:spcBef>
              <a:spcAft>
                <a:spcPts val="0"/>
              </a:spcAft>
              <a:buNone/>
            </a:pPr>
            <a:r>
              <a:rPr b="1" lang="en-US" sz="6800">
                <a:solidFill>
                  <a:srgbClr val="0B2140"/>
                </a:solidFill>
                <a:latin typeface="Roboto"/>
                <a:ea typeface="Roboto"/>
                <a:cs typeface="Roboto"/>
                <a:sym typeface="Roboto"/>
              </a:rPr>
              <a:t>File Main.tf</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4"/>
          <p:cNvSpPr/>
          <p:nvPr/>
        </p:nvSpPr>
        <p:spPr>
          <a:xfrm>
            <a:off x="16000822" y="-291036"/>
            <a:ext cx="3507555" cy="3507556"/>
          </a:xfrm>
          <a:custGeom>
            <a:rect b="b" l="l" r="r" t="t"/>
            <a:pathLst>
              <a:path extrusionOk="0" h="3507556" w="3507555">
                <a:moveTo>
                  <a:pt x="0" y="0"/>
                </a:moveTo>
                <a:lnTo>
                  <a:pt x="3507555" y="0"/>
                </a:lnTo>
                <a:lnTo>
                  <a:pt x="3507555" y="3507556"/>
                </a:lnTo>
                <a:lnTo>
                  <a:pt x="0" y="350755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 name="Google Shape;307;p14"/>
          <p:cNvSpPr/>
          <p:nvPr/>
        </p:nvSpPr>
        <p:spPr>
          <a:xfrm>
            <a:off x="16000822" y="7114731"/>
            <a:ext cx="7241638" cy="6735862"/>
          </a:xfrm>
          <a:custGeom>
            <a:rect b="b" l="l" r="r" t="t"/>
            <a:pathLst>
              <a:path extrusionOk="0" h="6735862" w="7241638">
                <a:moveTo>
                  <a:pt x="0" y="0"/>
                </a:moveTo>
                <a:lnTo>
                  <a:pt x="7241638" y="0"/>
                </a:lnTo>
                <a:lnTo>
                  <a:pt x="7241638" y="6735862"/>
                </a:lnTo>
                <a:lnTo>
                  <a:pt x="0" y="6735862"/>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 name="Google Shape;308;p14"/>
          <p:cNvSpPr/>
          <p:nvPr/>
        </p:nvSpPr>
        <p:spPr>
          <a:xfrm>
            <a:off x="-1112200" y="6786951"/>
            <a:ext cx="3464656" cy="4355522"/>
          </a:xfrm>
          <a:custGeom>
            <a:rect b="b" l="l" r="r" t="t"/>
            <a:pathLst>
              <a:path extrusionOk="0" h="4355522" w="3464656">
                <a:moveTo>
                  <a:pt x="0" y="0"/>
                </a:moveTo>
                <a:lnTo>
                  <a:pt x="3464657" y="0"/>
                </a:lnTo>
                <a:lnTo>
                  <a:pt x="3464657" y="4355522"/>
                </a:lnTo>
                <a:lnTo>
                  <a:pt x="0" y="4355522"/>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14"/>
          <p:cNvSpPr/>
          <p:nvPr/>
        </p:nvSpPr>
        <p:spPr>
          <a:xfrm>
            <a:off x="2463159" y="1604593"/>
            <a:ext cx="13673081" cy="8682407"/>
          </a:xfrm>
          <a:custGeom>
            <a:rect b="b" l="l" r="r" t="t"/>
            <a:pathLst>
              <a:path extrusionOk="0" h="8682407" w="13673081">
                <a:moveTo>
                  <a:pt x="0" y="0"/>
                </a:moveTo>
                <a:lnTo>
                  <a:pt x="13673082" y="0"/>
                </a:lnTo>
                <a:lnTo>
                  <a:pt x="13673082" y="8682407"/>
                </a:lnTo>
                <a:lnTo>
                  <a:pt x="0" y="8682407"/>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 name="Google Shape;310;p14"/>
          <p:cNvSpPr txBox="1"/>
          <p:nvPr/>
        </p:nvSpPr>
        <p:spPr>
          <a:xfrm>
            <a:off x="17259300" y="9201150"/>
            <a:ext cx="152400" cy="2095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000">
                <a:solidFill>
                  <a:srgbClr val="0B2140"/>
                </a:solidFill>
                <a:latin typeface="Roboto"/>
                <a:ea typeface="Roboto"/>
                <a:cs typeface="Roboto"/>
                <a:sym typeface="Roboto"/>
              </a:rPr>
              <a:t>14</a:t>
            </a:r>
            <a:endParaRPr/>
          </a:p>
        </p:txBody>
      </p:sp>
      <p:sp>
        <p:nvSpPr>
          <p:cNvPr id="311" name="Google Shape;311;p14"/>
          <p:cNvSpPr txBox="1"/>
          <p:nvPr/>
        </p:nvSpPr>
        <p:spPr>
          <a:xfrm>
            <a:off x="0" y="122185"/>
            <a:ext cx="18288000" cy="1038225"/>
          </a:xfrm>
          <a:prstGeom prst="rect">
            <a:avLst/>
          </a:prstGeom>
          <a:noFill/>
          <a:ln>
            <a:noFill/>
          </a:ln>
        </p:spPr>
        <p:txBody>
          <a:bodyPr anchorCtr="0" anchor="t" bIns="0" lIns="0" spcFirstLastPara="1" rIns="0" wrap="square" tIns="0">
            <a:spAutoFit/>
          </a:bodyPr>
          <a:lstStyle/>
          <a:p>
            <a:pPr indent="0" lvl="0" marL="0" marR="0" rtl="0" algn="ctr">
              <a:lnSpc>
                <a:spcPct val="119985"/>
              </a:lnSpc>
              <a:spcBef>
                <a:spcPts val="0"/>
              </a:spcBef>
              <a:spcAft>
                <a:spcPts val="0"/>
              </a:spcAft>
              <a:buNone/>
            </a:pPr>
            <a:r>
              <a:rPr b="1" lang="en-US" sz="6800">
                <a:solidFill>
                  <a:srgbClr val="0B2140"/>
                </a:solidFill>
                <a:latin typeface="Roboto"/>
                <a:ea typeface="Roboto"/>
                <a:cs typeface="Roboto"/>
                <a:sym typeface="Roboto"/>
              </a:rPr>
              <a:t>File Main.tf (tt)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5"/>
          <p:cNvSpPr/>
          <p:nvPr/>
        </p:nvSpPr>
        <p:spPr>
          <a:xfrm>
            <a:off x="687249" y="350085"/>
            <a:ext cx="5217774" cy="9338297"/>
          </a:xfrm>
          <a:custGeom>
            <a:rect b="b" l="l" r="r" t="t"/>
            <a:pathLst>
              <a:path extrusionOk="0" h="9338297" w="5217774">
                <a:moveTo>
                  <a:pt x="0" y="0"/>
                </a:moveTo>
                <a:lnTo>
                  <a:pt x="5217774" y="0"/>
                </a:lnTo>
                <a:lnTo>
                  <a:pt x="5217774" y="9338297"/>
                </a:lnTo>
                <a:lnTo>
                  <a:pt x="0" y="933829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1" name="Google Shape;321;p15"/>
          <p:cNvSpPr txBox="1"/>
          <p:nvPr/>
        </p:nvSpPr>
        <p:spPr>
          <a:xfrm>
            <a:off x="17259300" y="9201150"/>
            <a:ext cx="152400" cy="2095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000">
                <a:solidFill>
                  <a:srgbClr val="0B2140"/>
                </a:solidFill>
                <a:latin typeface="Roboto"/>
                <a:ea typeface="Roboto"/>
                <a:cs typeface="Roboto"/>
                <a:sym typeface="Roboto"/>
              </a:rPr>
              <a:t>15</a:t>
            </a:r>
            <a:endParaRPr/>
          </a:p>
        </p:txBody>
      </p:sp>
      <p:sp>
        <p:nvSpPr>
          <p:cNvPr id="322" name="Google Shape;322;p15"/>
          <p:cNvSpPr txBox="1"/>
          <p:nvPr/>
        </p:nvSpPr>
        <p:spPr>
          <a:xfrm>
            <a:off x="7125357" y="158811"/>
            <a:ext cx="10133943" cy="1038225"/>
          </a:xfrm>
          <a:prstGeom prst="rect">
            <a:avLst/>
          </a:prstGeom>
          <a:noFill/>
          <a:ln>
            <a:noFill/>
          </a:ln>
        </p:spPr>
        <p:txBody>
          <a:bodyPr anchorCtr="0" anchor="t" bIns="0" lIns="0" spcFirstLastPara="1" rIns="0" wrap="square" tIns="0">
            <a:spAutoFit/>
          </a:bodyPr>
          <a:lstStyle/>
          <a:p>
            <a:pPr indent="0" lvl="0" marL="0" marR="0" rtl="0" algn="l">
              <a:lnSpc>
                <a:spcPct val="119985"/>
              </a:lnSpc>
              <a:spcBef>
                <a:spcPts val="0"/>
              </a:spcBef>
              <a:spcAft>
                <a:spcPts val="0"/>
              </a:spcAft>
              <a:buNone/>
            </a:pPr>
            <a:r>
              <a:rPr b="1" lang="en-US" sz="6800">
                <a:solidFill>
                  <a:srgbClr val="0B2140"/>
                </a:solidFill>
                <a:latin typeface="Roboto"/>
                <a:ea typeface="Roboto"/>
                <a:cs typeface="Roboto"/>
                <a:sym typeface="Roboto"/>
              </a:rPr>
              <a:t>Cấu trúc project được tạo</a:t>
            </a:r>
            <a:endParaRPr/>
          </a:p>
        </p:txBody>
      </p:sp>
      <p:sp>
        <p:nvSpPr>
          <p:cNvPr id="323" name="Google Shape;323;p15"/>
          <p:cNvSpPr txBox="1"/>
          <p:nvPr/>
        </p:nvSpPr>
        <p:spPr>
          <a:xfrm>
            <a:off x="6175207" y="1361301"/>
            <a:ext cx="13273315" cy="2857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3800">
                <a:solidFill>
                  <a:srgbClr val="0B2140"/>
                </a:solidFill>
                <a:latin typeface="Roboto"/>
                <a:ea typeface="Roboto"/>
                <a:cs typeface="Roboto"/>
                <a:sym typeface="Roboto"/>
              </a:rPr>
              <a:t>Thư mục cha aws_20250704_175430 chứa:</a:t>
            </a:r>
            <a:endParaRPr/>
          </a:p>
          <a:p>
            <a:pPr indent="-410210" lvl="1" marL="820421" marR="0" rtl="0" algn="l">
              <a:lnSpc>
                <a:spcPct val="120000"/>
              </a:lnSpc>
              <a:spcBef>
                <a:spcPts val="0"/>
              </a:spcBef>
              <a:spcAft>
                <a:spcPts val="0"/>
              </a:spcAft>
              <a:buClr>
                <a:srgbClr val="0B2140"/>
              </a:buClr>
              <a:buSzPts val="3800"/>
              <a:buFont typeface="Arial"/>
              <a:buChar char="•"/>
            </a:pPr>
            <a:r>
              <a:rPr b="0" i="0" lang="en-US" sz="3800" u="none" cap="none" strike="noStrike">
                <a:solidFill>
                  <a:srgbClr val="0B2140"/>
                </a:solidFill>
                <a:latin typeface="Roboto"/>
                <a:ea typeface="Roboto"/>
                <a:cs typeface="Roboto"/>
                <a:sym typeface="Roboto"/>
              </a:rPr>
              <a:t>N thư mục con (số bản sao yêu cầu)</a:t>
            </a:r>
            <a:endParaRPr/>
          </a:p>
          <a:p>
            <a:pPr indent="-410210" lvl="1" marL="820421" marR="0" rtl="0" algn="l">
              <a:lnSpc>
                <a:spcPct val="120000"/>
              </a:lnSpc>
              <a:spcBef>
                <a:spcPts val="0"/>
              </a:spcBef>
              <a:spcAft>
                <a:spcPts val="0"/>
              </a:spcAft>
              <a:buClr>
                <a:srgbClr val="0B2140"/>
              </a:buClr>
              <a:buSzPts val="3800"/>
              <a:buFont typeface="Arial"/>
              <a:buChar char="•"/>
            </a:pPr>
            <a:r>
              <a:rPr b="0" i="0" lang="en-US" sz="3800" u="none" cap="none" strike="noStrike">
                <a:solidFill>
                  <a:srgbClr val="0B2140"/>
                </a:solidFill>
                <a:latin typeface="Roboto"/>
                <a:ea typeface="Roboto"/>
                <a:cs typeface="Roboto"/>
                <a:sym typeface="Roboto"/>
              </a:rPr>
              <a:t>File run_terraform.py (chạy lệnh terraform trên nhiều </a:t>
            </a:r>
            <a:endParaRPr/>
          </a:p>
          <a:p>
            <a:pPr indent="0" lvl="0" marL="0" marR="0" rtl="0" algn="l">
              <a:lnSpc>
                <a:spcPct val="120000"/>
              </a:lnSpc>
              <a:spcBef>
                <a:spcPts val="0"/>
              </a:spcBef>
              <a:spcAft>
                <a:spcPts val="0"/>
              </a:spcAft>
              <a:buNone/>
            </a:pPr>
            <a:r>
              <a:rPr lang="en-US" sz="3800">
                <a:solidFill>
                  <a:srgbClr val="0B2140"/>
                </a:solidFill>
                <a:latin typeface="Roboto"/>
                <a:ea typeface="Roboto"/>
                <a:cs typeface="Roboto"/>
                <a:sym typeface="Roboto"/>
              </a:rPr>
              <a:t>       thư mục con)</a:t>
            </a:r>
            <a:endParaRPr/>
          </a:p>
          <a:p>
            <a:pPr indent="0" lvl="0" marL="0" marR="0" rtl="0" algn="l">
              <a:lnSpc>
                <a:spcPct val="120000"/>
              </a:lnSpc>
              <a:spcBef>
                <a:spcPts val="0"/>
              </a:spcBef>
              <a:spcAft>
                <a:spcPts val="0"/>
              </a:spcAft>
              <a:buNone/>
            </a:pPr>
            <a:r>
              <a:t/>
            </a:r>
            <a:endParaRPr sz="3800">
              <a:solidFill>
                <a:srgbClr val="0B2140"/>
              </a:solidFill>
              <a:latin typeface="Roboto"/>
              <a:ea typeface="Roboto"/>
              <a:cs typeface="Roboto"/>
              <a:sym typeface="Roboto"/>
            </a:endParaRPr>
          </a:p>
        </p:txBody>
      </p:sp>
      <p:sp>
        <p:nvSpPr>
          <p:cNvPr id="324" name="Google Shape;324;p15"/>
          <p:cNvSpPr txBox="1"/>
          <p:nvPr/>
        </p:nvSpPr>
        <p:spPr>
          <a:xfrm>
            <a:off x="6175207" y="3732212"/>
            <a:ext cx="13273315" cy="5715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3800">
                <a:solidFill>
                  <a:srgbClr val="0B2140"/>
                </a:solidFill>
                <a:latin typeface="Roboto"/>
                <a:ea typeface="Roboto"/>
                <a:cs typeface="Roboto"/>
                <a:sym typeface="Roboto"/>
              </a:rPr>
              <a:t>Thư mục con aws_6c5721 chứa:</a:t>
            </a:r>
            <a:endParaRPr/>
          </a:p>
          <a:p>
            <a:pPr indent="-410210" lvl="1" marL="820421" marR="0" rtl="0" algn="l">
              <a:lnSpc>
                <a:spcPct val="120000"/>
              </a:lnSpc>
              <a:spcBef>
                <a:spcPts val="0"/>
              </a:spcBef>
              <a:spcAft>
                <a:spcPts val="0"/>
              </a:spcAft>
              <a:buClr>
                <a:srgbClr val="0B2140"/>
              </a:buClr>
              <a:buSzPts val="3800"/>
              <a:buFont typeface="Arial"/>
              <a:buChar char="•"/>
            </a:pPr>
            <a:r>
              <a:rPr b="0" i="0" lang="en-US" sz="3800" u="none" cap="none" strike="noStrike">
                <a:solidFill>
                  <a:srgbClr val="0B2140"/>
                </a:solidFill>
                <a:latin typeface="Roboto"/>
                <a:ea typeface="Roboto"/>
                <a:cs typeface="Roboto"/>
                <a:sym typeface="Roboto"/>
              </a:rPr>
              <a:t>File main.tf: Tập tin chính định nghĩa toàn bộ hạ </a:t>
            </a:r>
            <a:endParaRPr/>
          </a:p>
          <a:p>
            <a:pPr indent="0" lvl="0" marL="0" marR="0" rtl="0" algn="l">
              <a:lnSpc>
                <a:spcPct val="120000"/>
              </a:lnSpc>
              <a:spcBef>
                <a:spcPts val="0"/>
              </a:spcBef>
              <a:spcAft>
                <a:spcPts val="0"/>
              </a:spcAft>
              <a:buNone/>
            </a:pPr>
            <a:r>
              <a:rPr lang="en-US" sz="3800">
                <a:solidFill>
                  <a:srgbClr val="0B2140"/>
                </a:solidFill>
                <a:latin typeface="Roboto"/>
                <a:ea typeface="Roboto"/>
                <a:cs typeface="Roboto"/>
                <a:sym typeface="Roboto"/>
              </a:rPr>
              <a:t>       tầng AWS, gọi các module con.</a:t>
            </a:r>
            <a:endParaRPr/>
          </a:p>
          <a:p>
            <a:pPr indent="-410210" lvl="1" marL="820421" marR="0" rtl="0" algn="l">
              <a:lnSpc>
                <a:spcPct val="120000"/>
              </a:lnSpc>
              <a:spcBef>
                <a:spcPts val="0"/>
              </a:spcBef>
              <a:spcAft>
                <a:spcPts val="0"/>
              </a:spcAft>
              <a:buClr>
                <a:srgbClr val="0B2140"/>
              </a:buClr>
              <a:buSzPts val="3800"/>
              <a:buFont typeface="Arial"/>
              <a:buChar char="•"/>
            </a:pPr>
            <a:r>
              <a:rPr b="0" i="0" lang="en-US" sz="3800" u="none" cap="none" strike="noStrike">
                <a:solidFill>
                  <a:srgbClr val="0B2140"/>
                </a:solidFill>
                <a:latin typeface="Roboto"/>
                <a:ea typeface="Roboto"/>
                <a:cs typeface="Roboto"/>
                <a:sym typeface="Roboto"/>
              </a:rPr>
              <a:t>File topology.json: Bản sao từ file gốc, cung cấp dữ </a:t>
            </a:r>
            <a:endParaRPr/>
          </a:p>
          <a:p>
            <a:pPr indent="0" lvl="0" marL="0" marR="0" rtl="0" algn="l">
              <a:lnSpc>
                <a:spcPct val="120000"/>
              </a:lnSpc>
              <a:spcBef>
                <a:spcPts val="0"/>
              </a:spcBef>
              <a:spcAft>
                <a:spcPts val="0"/>
              </a:spcAft>
              <a:buNone/>
            </a:pPr>
            <a:r>
              <a:rPr lang="en-US" sz="3800">
                <a:solidFill>
                  <a:srgbClr val="0B2140"/>
                </a:solidFill>
                <a:latin typeface="Roboto"/>
                <a:ea typeface="Roboto"/>
                <a:cs typeface="Roboto"/>
                <a:sym typeface="Roboto"/>
              </a:rPr>
              <a:t>       liệu đầu vào cho main.tf.</a:t>
            </a:r>
            <a:endParaRPr/>
          </a:p>
          <a:p>
            <a:pPr indent="-410210" lvl="1" marL="820421" marR="0" rtl="0" algn="l">
              <a:lnSpc>
                <a:spcPct val="120000"/>
              </a:lnSpc>
              <a:spcBef>
                <a:spcPts val="0"/>
              </a:spcBef>
              <a:spcAft>
                <a:spcPts val="0"/>
              </a:spcAft>
              <a:buClr>
                <a:srgbClr val="0B2140"/>
              </a:buClr>
              <a:buSzPts val="3800"/>
              <a:buFont typeface="Arial"/>
              <a:buChar char="•"/>
            </a:pPr>
            <a:r>
              <a:rPr b="0" i="0" lang="en-US" sz="3800" u="none" cap="none" strike="noStrike">
                <a:solidFill>
                  <a:srgbClr val="0B2140"/>
                </a:solidFill>
                <a:latin typeface="Roboto"/>
                <a:ea typeface="Roboto"/>
                <a:cs typeface="Roboto"/>
                <a:sym typeface="Roboto"/>
              </a:rPr>
              <a:t>Các module instasnce, network, securitygroup, </a:t>
            </a:r>
            <a:endParaRPr/>
          </a:p>
          <a:p>
            <a:pPr indent="0" lvl="0" marL="0" marR="0" rtl="0" algn="l">
              <a:lnSpc>
                <a:spcPct val="120000"/>
              </a:lnSpc>
              <a:spcBef>
                <a:spcPts val="0"/>
              </a:spcBef>
              <a:spcAft>
                <a:spcPts val="0"/>
              </a:spcAft>
              <a:buNone/>
            </a:pPr>
            <a:r>
              <a:rPr lang="en-US" sz="3800">
                <a:solidFill>
                  <a:srgbClr val="0B2140"/>
                </a:solidFill>
                <a:latin typeface="Roboto"/>
                <a:ea typeface="Roboto"/>
                <a:cs typeface="Roboto"/>
                <a:sym typeface="Roboto"/>
              </a:rPr>
              <a:t>       keypair được main.tf gọi</a:t>
            </a:r>
            <a:endParaRPr/>
          </a:p>
          <a:p>
            <a:pPr indent="-410210" lvl="1" marL="820421" marR="0" rtl="0" algn="l">
              <a:lnSpc>
                <a:spcPct val="120000"/>
              </a:lnSpc>
              <a:spcBef>
                <a:spcPts val="0"/>
              </a:spcBef>
              <a:spcAft>
                <a:spcPts val="0"/>
              </a:spcAft>
              <a:buClr>
                <a:srgbClr val="0B2140"/>
              </a:buClr>
              <a:buSzPts val="3800"/>
              <a:buFont typeface="Arial"/>
              <a:buChar char="•"/>
            </a:pPr>
            <a:r>
              <a:rPr b="0" i="0" lang="en-US" sz="3800" u="none" cap="none" strike="noStrike">
                <a:solidFill>
                  <a:srgbClr val="0B2140"/>
                </a:solidFill>
                <a:latin typeface="Roboto"/>
                <a:ea typeface="Roboto"/>
                <a:cs typeface="Roboto"/>
                <a:sym typeface="Roboto"/>
              </a:rPr>
              <a:t>Thư mục cloud_init: chứa các file cloud int được </a:t>
            </a:r>
            <a:endParaRPr/>
          </a:p>
          <a:p>
            <a:pPr indent="0" lvl="0" marL="0" marR="0" rtl="0" algn="l">
              <a:lnSpc>
                <a:spcPct val="120000"/>
              </a:lnSpc>
              <a:spcBef>
                <a:spcPts val="0"/>
              </a:spcBef>
              <a:spcAft>
                <a:spcPts val="0"/>
              </a:spcAft>
              <a:buNone/>
            </a:pPr>
            <a:r>
              <a:rPr lang="en-US" sz="3800">
                <a:solidFill>
                  <a:srgbClr val="0B2140"/>
                </a:solidFill>
                <a:latin typeface="Roboto"/>
                <a:ea typeface="Roboto"/>
                <a:cs typeface="Roboto"/>
                <a:sym typeface="Roboto"/>
              </a:rPr>
              <a:t>       instance gọi</a:t>
            </a:r>
            <a:endParaRPr/>
          </a:p>
          <a:p>
            <a:pPr indent="0" lvl="0" marL="0" marR="0" rtl="0" algn="l">
              <a:lnSpc>
                <a:spcPct val="120000"/>
              </a:lnSpc>
              <a:spcBef>
                <a:spcPts val="0"/>
              </a:spcBef>
              <a:spcAft>
                <a:spcPts val="0"/>
              </a:spcAft>
              <a:buNone/>
            </a:pPr>
            <a:r>
              <a:t/>
            </a:r>
            <a:endParaRPr sz="3800">
              <a:solidFill>
                <a:srgbClr val="0B2140"/>
              </a:solidFill>
              <a:latin typeface="Roboto"/>
              <a:ea typeface="Roboto"/>
              <a:cs typeface="Roboto"/>
              <a:sym typeface="Roboto"/>
            </a:endParaRPr>
          </a:p>
        </p:txBody>
      </p:sp>
      <p:sp>
        <p:nvSpPr>
          <p:cNvPr id="325" name="Google Shape;325;p15"/>
          <p:cNvSpPr/>
          <p:nvPr/>
        </p:nvSpPr>
        <p:spPr>
          <a:xfrm>
            <a:off x="17046127" y="7418721"/>
            <a:ext cx="2981000" cy="3679158"/>
          </a:xfrm>
          <a:custGeom>
            <a:rect b="b" l="l" r="r" t="t"/>
            <a:pathLst>
              <a:path extrusionOk="0" h="3679158" w="2981000">
                <a:moveTo>
                  <a:pt x="0" y="0"/>
                </a:moveTo>
                <a:lnTo>
                  <a:pt x="2981000" y="0"/>
                </a:lnTo>
                <a:lnTo>
                  <a:pt x="2981000" y="3679158"/>
                </a:lnTo>
                <a:lnTo>
                  <a:pt x="0" y="3679158"/>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6"/>
          <p:cNvSpPr/>
          <p:nvPr/>
        </p:nvSpPr>
        <p:spPr>
          <a:xfrm>
            <a:off x="413803" y="1587202"/>
            <a:ext cx="5253223" cy="5882801"/>
          </a:xfrm>
          <a:custGeom>
            <a:rect b="b" l="l" r="r" t="t"/>
            <a:pathLst>
              <a:path extrusionOk="0" h="5882801" w="5253223">
                <a:moveTo>
                  <a:pt x="0" y="0"/>
                </a:moveTo>
                <a:lnTo>
                  <a:pt x="5253223" y="0"/>
                </a:lnTo>
                <a:lnTo>
                  <a:pt x="5253223" y="5882801"/>
                </a:lnTo>
                <a:lnTo>
                  <a:pt x="0" y="5882801"/>
                </a:lnTo>
                <a:lnTo>
                  <a:pt x="0" y="0"/>
                </a:lnTo>
                <a:close/>
              </a:path>
            </a:pathLst>
          </a:custGeom>
          <a:blipFill rotWithShape="1">
            <a:blip r:embed="rId3">
              <a:alphaModFix/>
            </a:blip>
            <a:stretch>
              <a:fillRect b="0" l="0" r="-60261"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 name="Google Shape;335;p16"/>
          <p:cNvSpPr/>
          <p:nvPr/>
        </p:nvSpPr>
        <p:spPr>
          <a:xfrm>
            <a:off x="7410012" y="768954"/>
            <a:ext cx="7645210" cy="9071005"/>
          </a:xfrm>
          <a:custGeom>
            <a:rect b="b" l="l" r="r" t="t"/>
            <a:pathLst>
              <a:path extrusionOk="0" h="9071005" w="7645210">
                <a:moveTo>
                  <a:pt x="0" y="0"/>
                </a:moveTo>
                <a:lnTo>
                  <a:pt x="7645210" y="0"/>
                </a:lnTo>
                <a:lnTo>
                  <a:pt x="7645210" y="9071006"/>
                </a:lnTo>
                <a:lnTo>
                  <a:pt x="0" y="907100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 name="Google Shape;336;p16"/>
          <p:cNvSpPr txBox="1"/>
          <p:nvPr/>
        </p:nvSpPr>
        <p:spPr>
          <a:xfrm>
            <a:off x="17259300" y="9201150"/>
            <a:ext cx="152400" cy="2095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000">
                <a:solidFill>
                  <a:srgbClr val="0B2140"/>
                </a:solidFill>
                <a:latin typeface="Roboto"/>
                <a:ea typeface="Roboto"/>
                <a:cs typeface="Roboto"/>
                <a:sym typeface="Roboto"/>
              </a:rPr>
              <a:t>16</a:t>
            </a:r>
            <a:endParaRPr/>
          </a:p>
        </p:txBody>
      </p:sp>
      <p:sp>
        <p:nvSpPr>
          <p:cNvPr id="337" name="Google Shape;337;p16"/>
          <p:cNvSpPr/>
          <p:nvPr/>
        </p:nvSpPr>
        <p:spPr>
          <a:xfrm>
            <a:off x="-744260" y="7921231"/>
            <a:ext cx="1488521" cy="1487232"/>
          </a:xfrm>
          <a:custGeom>
            <a:rect b="b" l="l" r="r" t="t"/>
            <a:pathLst>
              <a:path extrusionOk="0" h="1487232" w="1488521">
                <a:moveTo>
                  <a:pt x="0" y="0"/>
                </a:moveTo>
                <a:lnTo>
                  <a:pt x="1488520" y="0"/>
                </a:lnTo>
                <a:lnTo>
                  <a:pt x="1488520" y="1487233"/>
                </a:lnTo>
                <a:lnTo>
                  <a:pt x="0" y="1487233"/>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 name="Google Shape;338;p16"/>
          <p:cNvSpPr/>
          <p:nvPr/>
        </p:nvSpPr>
        <p:spPr>
          <a:xfrm>
            <a:off x="16150392" y="7081493"/>
            <a:ext cx="7241638" cy="6735862"/>
          </a:xfrm>
          <a:custGeom>
            <a:rect b="b" l="l" r="r" t="t"/>
            <a:pathLst>
              <a:path extrusionOk="0" h="6735862" w="7241638">
                <a:moveTo>
                  <a:pt x="0" y="0"/>
                </a:moveTo>
                <a:lnTo>
                  <a:pt x="7241638" y="0"/>
                </a:lnTo>
                <a:lnTo>
                  <a:pt x="7241638" y="6735862"/>
                </a:lnTo>
                <a:lnTo>
                  <a:pt x="0" y="6735862"/>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16"/>
          <p:cNvSpPr/>
          <p:nvPr/>
        </p:nvSpPr>
        <p:spPr>
          <a:xfrm>
            <a:off x="17284220" y="1250979"/>
            <a:ext cx="1488521" cy="1487232"/>
          </a:xfrm>
          <a:custGeom>
            <a:rect b="b" l="l" r="r" t="t"/>
            <a:pathLst>
              <a:path extrusionOk="0" h="1487232" w="1488521">
                <a:moveTo>
                  <a:pt x="0" y="0"/>
                </a:moveTo>
                <a:lnTo>
                  <a:pt x="1488521" y="0"/>
                </a:lnTo>
                <a:lnTo>
                  <a:pt x="1488521" y="1487233"/>
                </a:lnTo>
                <a:lnTo>
                  <a:pt x="0" y="1487233"/>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p16"/>
          <p:cNvSpPr/>
          <p:nvPr/>
        </p:nvSpPr>
        <p:spPr>
          <a:xfrm>
            <a:off x="17940657" y="2629258"/>
            <a:ext cx="1103485" cy="1102529"/>
          </a:xfrm>
          <a:custGeom>
            <a:rect b="b" l="l" r="r" t="t"/>
            <a:pathLst>
              <a:path extrusionOk="0" h="1102529" w="1103485">
                <a:moveTo>
                  <a:pt x="0" y="0"/>
                </a:moveTo>
                <a:lnTo>
                  <a:pt x="1103485" y="0"/>
                </a:lnTo>
                <a:lnTo>
                  <a:pt x="1103485" y="1102530"/>
                </a:lnTo>
                <a:lnTo>
                  <a:pt x="0" y="1102530"/>
                </a:lnTo>
                <a:lnTo>
                  <a:pt x="0" y="0"/>
                </a:lnTo>
                <a:close/>
              </a:path>
            </a:pathLst>
          </a:cu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 name="Google Shape;341;p16"/>
          <p:cNvSpPr/>
          <p:nvPr/>
        </p:nvSpPr>
        <p:spPr>
          <a:xfrm>
            <a:off x="15241883" y="-1096217"/>
            <a:ext cx="2991784" cy="2990732"/>
          </a:xfrm>
          <a:custGeom>
            <a:rect b="b" l="l" r="r" t="t"/>
            <a:pathLst>
              <a:path extrusionOk="0" h="2990732" w="2991784">
                <a:moveTo>
                  <a:pt x="0" y="0"/>
                </a:moveTo>
                <a:lnTo>
                  <a:pt x="2991785" y="0"/>
                </a:lnTo>
                <a:lnTo>
                  <a:pt x="2991785" y="2990732"/>
                </a:lnTo>
                <a:lnTo>
                  <a:pt x="0" y="2990732"/>
                </a:lnTo>
                <a:lnTo>
                  <a:pt x="0" y="0"/>
                </a:lnTo>
                <a:close/>
              </a:path>
            </a:pathLst>
          </a:cu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grpSp>
        <p:nvGrpSpPr>
          <p:cNvPr id="350" name="Google Shape;350;p17"/>
          <p:cNvGrpSpPr/>
          <p:nvPr/>
        </p:nvGrpSpPr>
        <p:grpSpPr>
          <a:xfrm rot="10800000">
            <a:off x="414375" y="371884"/>
            <a:ext cx="17459325" cy="9382220"/>
            <a:chOff x="0" y="0"/>
            <a:chExt cx="23279100" cy="12509627"/>
          </a:xfrm>
        </p:grpSpPr>
        <p:sp>
          <p:nvSpPr>
            <p:cNvPr id="351" name="Google Shape;351;p17"/>
            <p:cNvSpPr/>
            <p:nvPr/>
          </p:nvSpPr>
          <p:spPr>
            <a:xfrm>
              <a:off x="152400" y="152400"/>
              <a:ext cx="22974427" cy="12204827"/>
            </a:xfrm>
            <a:custGeom>
              <a:rect b="b" l="l" r="r" t="t"/>
              <a:pathLst>
                <a:path extrusionOk="0" h="12204827" w="22974427">
                  <a:moveTo>
                    <a:pt x="22974427" y="414528"/>
                  </a:moveTo>
                  <a:cubicBezTo>
                    <a:pt x="22974427" y="185674"/>
                    <a:pt x="22786721" y="0"/>
                    <a:pt x="22555200" y="0"/>
                  </a:cubicBezTo>
                  <a:lnTo>
                    <a:pt x="419227" y="0"/>
                  </a:lnTo>
                  <a:cubicBezTo>
                    <a:pt x="187706" y="0"/>
                    <a:pt x="0" y="185547"/>
                    <a:pt x="0" y="414528"/>
                  </a:cubicBezTo>
                  <a:lnTo>
                    <a:pt x="0" y="11790299"/>
                  </a:lnTo>
                  <a:cubicBezTo>
                    <a:pt x="0" y="12019153"/>
                    <a:pt x="187706" y="12204827"/>
                    <a:pt x="419227" y="12204827"/>
                  </a:cubicBezTo>
                  <a:lnTo>
                    <a:pt x="22555073" y="12204827"/>
                  </a:lnTo>
                  <a:cubicBezTo>
                    <a:pt x="22786594" y="12204827"/>
                    <a:pt x="22974300" y="12019280"/>
                    <a:pt x="22974300" y="1179029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 name="Google Shape;352;p17"/>
            <p:cNvSpPr/>
            <p:nvPr/>
          </p:nvSpPr>
          <p:spPr>
            <a:xfrm>
              <a:off x="0" y="0"/>
              <a:ext cx="23279100" cy="12509627"/>
            </a:xfrm>
            <a:custGeom>
              <a:rect b="b" l="l" r="r" t="t"/>
              <a:pathLst>
                <a:path extrusionOk="0" h="12509627" w="23279100">
                  <a:moveTo>
                    <a:pt x="22974427" y="566928"/>
                  </a:moveTo>
                  <a:cubicBezTo>
                    <a:pt x="22974427" y="423799"/>
                    <a:pt x="22856571" y="304800"/>
                    <a:pt x="22707600" y="304800"/>
                  </a:cubicBezTo>
                  <a:lnTo>
                    <a:pt x="22707600" y="152400"/>
                  </a:lnTo>
                  <a:lnTo>
                    <a:pt x="22707600" y="304800"/>
                  </a:lnTo>
                  <a:lnTo>
                    <a:pt x="571627" y="304800"/>
                  </a:lnTo>
                  <a:cubicBezTo>
                    <a:pt x="422656" y="304800"/>
                    <a:pt x="304800" y="423799"/>
                    <a:pt x="304800" y="566928"/>
                  </a:cubicBezTo>
                  <a:lnTo>
                    <a:pt x="152400" y="566928"/>
                  </a:lnTo>
                  <a:lnTo>
                    <a:pt x="304800" y="566928"/>
                  </a:lnTo>
                  <a:lnTo>
                    <a:pt x="304800" y="11942699"/>
                  </a:lnTo>
                  <a:lnTo>
                    <a:pt x="152400" y="11942699"/>
                  </a:lnTo>
                  <a:lnTo>
                    <a:pt x="304800" y="11942699"/>
                  </a:lnTo>
                  <a:cubicBezTo>
                    <a:pt x="304800" y="12085828"/>
                    <a:pt x="422656" y="12204827"/>
                    <a:pt x="571627" y="12204827"/>
                  </a:cubicBezTo>
                  <a:lnTo>
                    <a:pt x="571627" y="12357227"/>
                  </a:lnTo>
                  <a:lnTo>
                    <a:pt x="571627" y="12204827"/>
                  </a:lnTo>
                  <a:lnTo>
                    <a:pt x="22707473" y="12204827"/>
                  </a:lnTo>
                  <a:lnTo>
                    <a:pt x="22707473" y="12357227"/>
                  </a:lnTo>
                  <a:lnTo>
                    <a:pt x="22707473" y="12204827"/>
                  </a:lnTo>
                  <a:cubicBezTo>
                    <a:pt x="22856571" y="12204827"/>
                    <a:pt x="22974300" y="12085828"/>
                    <a:pt x="22974300" y="11942699"/>
                  </a:cubicBezTo>
                  <a:lnTo>
                    <a:pt x="23126700" y="11942699"/>
                  </a:lnTo>
                  <a:lnTo>
                    <a:pt x="22974300" y="11942699"/>
                  </a:lnTo>
                  <a:lnTo>
                    <a:pt x="22974300" y="566928"/>
                  </a:lnTo>
                  <a:lnTo>
                    <a:pt x="23126700" y="566928"/>
                  </a:lnTo>
                  <a:lnTo>
                    <a:pt x="22974300" y="566928"/>
                  </a:lnTo>
                  <a:moveTo>
                    <a:pt x="23279100" y="566928"/>
                  </a:moveTo>
                  <a:lnTo>
                    <a:pt x="23279100" y="11942699"/>
                  </a:lnTo>
                  <a:cubicBezTo>
                    <a:pt x="23279100" y="12257405"/>
                    <a:pt x="23021544" y="12509627"/>
                    <a:pt x="22707473" y="12509627"/>
                  </a:cubicBezTo>
                  <a:lnTo>
                    <a:pt x="571627" y="12509627"/>
                  </a:lnTo>
                  <a:cubicBezTo>
                    <a:pt x="257556" y="12509627"/>
                    <a:pt x="0" y="12257405"/>
                    <a:pt x="0" y="11942699"/>
                  </a:cubicBezTo>
                  <a:lnTo>
                    <a:pt x="0" y="566928"/>
                  </a:lnTo>
                  <a:cubicBezTo>
                    <a:pt x="0" y="252095"/>
                    <a:pt x="257556" y="0"/>
                    <a:pt x="571627" y="0"/>
                  </a:cubicBezTo>
                  <a:lnTo>
                    <a:pt x="571627" y="152400"/>
                  </a:lnTo>
                  <a:lnTo>
                    <a:pt x="571627" y="0"/>
                  </a:lnTo>
                  <a:lnTo>
                    <a:pt x="22707473" y="0"/>
                  </a:lnTo>
                  <a:cubicBezTo>
                    <a:pt x="23021544" y="0"/>
                    <a:pt x="23279100" y="252095"/>
                    <a:pt x="23279100" y="566928"/>
                  </a:cubicBezTo>
                  <a:close/>
                </a:path>
              </a:pathLst>
            </a:custGeom>
            <a:solidFill>
              <a:srgbClr val="99AF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53" name="Google Shape;353;p17"/>
          <p:cNvSpPr txBox="1"/>
          <p:nvPr/>
        </p:nvSpPr>
        <p:spPr>
          <a:xfrm>
            <a:off x="11162614" y="4432943"/>
            <a:ext cx="6282683" cy="3667125"/>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lang="en-US" sz="12000">
                <a:solidFill>
                  <a:srgbClr val="0B2140"/>
                </a:solidFill>
                <a:latin typeface="Roboto"/>
                <a:ea typeface="Roboto"/>
                <a:cs typeface="Roboto"/>
                <a:sym typeface="Roboto"/>
              </a:rPr>
              <a:t>Kịch bản</a:t>
            </a:r>
            <a:endParaRPr/>
          </a:p>
          <a:p>
            <a:pPr indent="0" lvl="0" marL="0" marR="0" rtl="0" algn="just">
              <a:lnSpc>
                <a:spcPct val="120000"/>
              </a:lnSpc>
              <a:spcBef>
                <a:spcPts val="0"/>
              </a:spcBef>
              <a:spcAft>
                <a:spcPts val="0"/>
              </a:spcAft>
              <a:buNone/>
            </a:pPr>
            <a:r>
              <a:rPr b="1" lang="en-US" sz="12000">
                <a:solidFill>
                  <a:srgbClr val="0B2140"/>
                </a:solidFill>
                <a:latin typeface="Roboto"/>
                <a:ea typeface="Roboto"/>
                <a:cs typeface="Roboto"/>
                <a:sym typeface="Roboto"/>
              </a:rPr>
              <a:t>  Demo</a:t>
            </a:r>
            <a:endParaRPr/>
          </a:p>
        </p:txBody>
      </p:sp>
      <p:sp>
        <p:nvSpPr>
          <p:cNvPr id="354" name="Google Shape;354;p17"/>
          <p:cNvSpPr/>
          <p:nvPr/>
        </p:nvSpPr>
        <p:spPr>
          <a:xfrm>
            <a:off x="15161422" y="-350936"/>
            <a:ext cx="3507555" cy="3507556"/>
          </a:xfrm>
          <a:custGeom>
            <a:rect b="b" l="l" r="r" t="t"/>
            <a:pathLst>
              <a:path extrusionOk="0" h="3507556" w="3507555">
                <a:moveTo>
                  <a:pt x="0" y="0"/>
                </a:moveTo>
                <a:lnTo>
                  <a:pt x="3507555" y="0"/>
                </a:lnTo>
                <a:lnTo>
                  <a:pt x="3507555" y="3507556"/>
                </a:lnTo>
                <a:lnTo>
                  <a:pt x="0" y="350755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Google Shape;355;p17"/>
          <p:cNvSpPr/>
          <p:nvPr/>
        </p:nvSpPr>
        <p:spPr>
          <a:xfrm>
            <a:off x="2074032" y="1772892"/>
            <a:ext cx="5219331" cy="5220164"/>
          </a:xfrm>
          <a:custGeom>
            <a:rect b="b" l="l" r="r" t="t"/>
            <a:pathLst>
              <a:path extrusionOk="0" h="5220164" w="5219331">
                <a:moveTo>
                  <a:pt x="0" y="0"/>
                </a:moveTo>
                <a:lnTo>
                  <a:pt x="5219332" y="0"/>
                </a:lnTo>
                <a:lnTo>
                  <a:pt x="5219332" y="5220165"/>
                </a:lnTo>
                <a:lnTo>
                  <a:pt x="0" y="5220165"/>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 name="Google Shape;356;p17"/>
          <p:cNvSpPr/>
          <p:nvPr/>
        </p:nvSpPr>
        <p:spPr>
          <a:xfrm>
            <a:off x="1921680" y="3950615"/>
            <a:ext cx="2401568" cy="2224779"/>
          </a:xfrm>
          <a:custGeom>
            <a:rect b="b" l="l" r="r" t="t"/>
            <a:pathLst>
              <a:path extrusionOk="0" h="2224779" w="2401568">
                <a:moveTo>
                  <a:pt x="0" y="0"/>
                </a:moveTo>
                <a:lnTo>
                  <a:pt x="2401568" y="0"/>
                </a:lnTo>
                <a:lnTo>
                  <a:pt x="2401568" y="2224778"/>
                </a:lnTo>
                <a:lnTo>
                  <a:pt x="0" y="2224778"/>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 name="Google Shape;357;p17"/>
          <p:cNvSpPr/>
          <p:nvPr/>
        </p:nvSpPr>
        <p:spPr>
          <a:xfrm>
            <a:off x="2970850" y="5899189"/>
            <a:ext cx="1902772" cy="2348407"/>
          </a:xfrm>
          <a:custGeom>
            <a:rect b="b" l="l" r="r" t="t"/>
            <a:pathLst>
              <a:path extrusionOk="0" h="2348407" w="1902772">
                <a:moveTo>
                  <a:pt x="0" y="0"/>
                </a:moveTo>
                <a:lnTo>
                  <a:pt x="1902772" y="0"/>
                </a:lnTo>
                <a:lnTo>
                  <a:pt x="1902772" y="2348407"/>
                </a:lnTo>
                <a:lnTo>
                  <a:pt x="0" y="2348407"/>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 name="Google Shape;358;p17"/>
          <p:cNvSpPr/>
          <p:nvPr/>
        </p:nvSpPr>
        <p:spPr>
          <a:xfrm>
            <a:off x="702016" y="3735043"/>
            <a:ext cx="9712750" cy="5072450"/>
          </a:xfrm>
          <a:custGeom>
            <a:rect b="b" l="l" r="r" t="t"/>
            <a:pathLst>
              <a:path extrusionOk="0" h="5072450" w="9712750">
                <a:moveTo>
                  <a:pt x="0" y="0"/>
                </a:moveTo>
                <a:lnTo>
                  <a:pt x="9712750" y="0"/>
                </a:lnTo>
                <a:lnTo>
                  <a:pt x="9712750" y="5072450"/>
                </a:lnTo>
                <a:lnTo>
                  <a:pt x="0" y="5072450"/>
                </a:lnTo>
                <a:lnTo>
                  <a:pt x="0" y="0"/>
                </a:lnTo>
                <a:close/>
              </a:path>
            </a:pathLst>
          </a:cu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17"/>
          <p:cNvSpPr/>
          <p:nvPr/>
        </p:nvSpPr>
        <p:spPr>
          <a:xfrm>
            <a:off x="7608600" y="2863963"/>
            <a:ext cx="739764" cy="728650"/>
          </a:xfrm>
          <a:custGeom>
            <a:rect b="b" l="l" r="r" t="t"/>
            <a:pathLst>
              <a:path extrusionOk="0" h="728650" w="739764">
                <a:moveTo>
                  <a:pt x="0" y="0"/>
                </a:moveTo>
                <a:lnTo>
                  <a:pt x="739764" y="0"/>
                </a:lnTo>
                <a:lnTo>
                  <a:pt x="739764" y="728650"/>
                </a:lnTo>
                <a:lnTo>
                  <a:pt x="0" y="728650"/>
                </a:lnTo>
                <a:lnTo>
                  <a:pt x="0" y="0"/>
                </a:lnTo>
                <a:close/>
              </a:path>
            </a:pathLst>
          </a:cu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 name="Google Shape;360;p17"/>
          <p:cNvSpPr/>
          <p:nvPr/>
        </p:nvSpPr>
        <p:spPr>
          <a:xfrm>
            <a:off x="6901728" y="1560831"/>
            <a:ext cx="725892" cy="713152"/>
          </a:xfrm>
          <a:custGeom>
            <a:rect b="b" l="l" r="r" t="t"/>
            <a:pathLst>
              <a:path extrusionOk="0" h="713152" w="725892">
                <a:moveTo>
                  <a:pt x="0" y="0"/>
                </a:moveTo>
                <a:lnTo>
                  <a:pt x="725892" y="0"/>
                </a:lnTo>
                <a:lnTo>
                  <a:pt x="725892" y="713152"/>
                </a:lnTo>
                <a:lnTo>
                  <a:pt x="0" y="713152"/>
                </a:lnTo>
                <a:lnTo>
                  <a:pt x="0" y="0"/>
                </a:lnTo>
                <a:close/>
              </a:path>
            </a:pathLst>
          </a:cu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 name="Google Shape;361;p17"/>
          <p:cNvSpPr/>
          <p:nvPr/>
        </p:nvSpPr>
        <p:spPr>
          <a:xfrm>
            <a:off x="5370534" y="866157"/>
            <a:ext cx="725842" cy="713730"/>
          </a:xfrm>
          <a:custGeom>
            <a:rect b="b" l="l" r="r" t="t"/>
            <a:pathLst>
              <a:path extrusionOk="0" h="713730" w="725842">
                <a:moveTo>
                  <a:pt x="0" y="0"/>
                </a:moveTo>
                <a:lnTo>
                  <a:pt x="725842" y="0"/>
                </a:lnTo>
                <a:lnTo>
                  <a:pt x="725842" y="713730"/>
                </a:lnTo>
                <a:lnTo>
                  <a:pt x="0" y="713730"/>
                </a:lnTo>
                <a:lnTo>
                  <a:pt x="0" y="0"/>
                </a:lnTo>
                <a:close/>
              </a:path>
            </a:pathLst>
          </a:cu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17"/>
          <p:cNvSpPr/>
          <p:nvPr/>
        </p:nvSpPr>
        <p:spPr>
          <a:xfrm>
            <a:off x="3711716" y="847107"/>
            <a:ext cx="725840" cy="713732"/>
          </a:xfrm>
          <a:custGeom>
            <a:rect b="b" l="l" r="r" t="t"/>
            <a:pathLst>
              <a:path extrusionOk="0" h="713732" w="725840">
                <a:moveTo>
                  <a:pt x="0" y="0"/>
                </a:moveTo>
                <a:lnTo>
                  <a:pt x="725840" y="0"/>
                </a:lnTo>
                <a:lnTo>
                  <a:pt x="725840" y="713732"/>
                </a:lnTo>
                <a:lnTo>
                  <a:pt x="0" y="713732"/>
                </a:lnTo>
                <a:lnTo>
                  <a:pt x="0" y="0"/>
                </a:lnTo>
                <a:close/>
              </a:path>
            </a:pathLst>
          </a:custGeom>
          <a:blipFill rotWithShape="1">
            <a:blip r:embed="rId11">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 name="Google Shape;363;p17"/>
          <p:cNvSpPr txBox="1"/>
          <p:nvPr/>
        </p:nvSpPr>
        <p:spPr>
          <a:xfrm>
            <a:off x="10087500" y="1898357"/>
            <a:ext cx="9133950" cy="21431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14000">
                <a:solidFill>
                  <a:srgbClr val="0B2140"/>
                </a:solidFill>
                <a:latin typeface="Roboto"/>
                <a:ea typeface="Roboto"/>
                <a:cs typeface="Roboto"/>
                <a:sym typeface="Roboto"/>
              </a:rPr>
              <a:t>03</a:t>
            </a:r>
            <a:endParaRPr/>
          </a:p>
        </p:txBody>
      </p:sp>
      <p:sp>
        <p:nvSpPr>
          <p:cNvPr id="364" name="Google Shape;364;p17"/>
          <p:cNvSpPr txBox="1"/>
          <p:nvPr/>
        </p:nvSpPr>
        <p:spPr>
          <a:xfrm>
            <a:off x="17259300" y="9201150"/>
            <a:ext cx="152400" cy="2095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000">
                <a:solidFill>
                  <a:srgbClr val="0B2140"/>
                </a:solidFill>
                <a:latin typeface="Roboto"/>
                <a:ea typeface="Roboto"/>
                <a:cs typeface="Roboto"/>
                <a:sym typeface="Roboto"/>
              </a:rPr>
              <a:t>17</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8"/>
          <p:cNvSpPr/>
          <p:nvPr/>
        </p:nvSpPr>
        <p:spPr>
          <a:xfrm>
            <a:off x="15982548" y="7887814"/>
            <a:ext cx="3908232" cy="3908234"/>
          </a:xfrm>
          <a:custGeom>
            <a:rect b="b" l="l" r="r" t="t"/>
            <a:pathLst>
              <a:path extrusionOk="0" h="3908234" w="3908232">
                <a:moveTo>
                  <a:pt x="0" y="0"/>
                </a:moveTo>
                <a:lnTo>
                  <a:pt x="3908232" y="0"/>
                </a:lnTo>
                <a:lnTo>
                  <a:pt x="3908232" y="3908234"/>
                </a:lnTo>
                <a:lnTo>
                  <a:pt x="0" y="390823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 name="Google Shape;374;p18"/>
          <p:cNvSpPr/>
          <p:nvPr/>
        </p:nvSpPr>
        <p:spPr>
          <a:xfrm>
            <a:off x="-461800" y="7418721"/>
            <a:ext cx="2981000" cy="3679158"/>
          </a:xfrm>
          <a:custGeom>
            <a:rect b="b" l="l" r="r" t="t"/>
            <a:pathLst>
              <a:path extrusionOk="0" h="3679158" w="2981000">
                <a:moveTo>
                  <a:pt x="0" y="0"/>
                </a:moveTo>
                <a:lnTo>
                  <a:pt x="2981000" y="0"/>
                </a:lnTo>
                <a:lnTo>
                  <a:pt x="2981000" y="3679158"/>
                </a:lnTo>
                <a:lnTo>
                  <a:pt x="0" y="3679158"/>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5" name="Google Shape;375;p18"/>
          <p:cNvSpPr/>
          <p:nvPr/>
        </p:nvSpPr>
        <p:spPr>
          <a:xfrm>
            <a:off x="16871654" y="967054"/>
            <a:ext cx="990968" cy="991411"/>
          </a:xfrm>
          <a:custGeom>
            <a:rect b="b" l="l" r="r" t="t"/>
            <a:pathLst>
              <a:path extrusionOk="0" h="991411" w="990968">
                <a:moveTo>
                  <a:pt x="0" y="0"/>
                </a:moveTo>
                <a:lnTo>
                  <a:pt x="990968" y="0"/>
                </a:lnTo>
                <a:lnTo>
                  <a:pt x="990968" y="991411"/>
                </a:lnTo>
                <a:lnTo>
                  <a:pt x="0" y="9914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6" name="Google Shape;376;p18"/>
          <p:cNvSpPr/>
          <p:nvPr/>
        </p:nvSpPr>
        <p:spPr>
          <a:xfrm>
            <a:off x="284440" y="3656268"/>
            <a:ext cx="1488521" cy="1487232"/>
          </a:xfrm>
          <a:custGeom>
            <a:rect b="b" l="l" r="r" t="t"/>
            <a:pathLst>
              <a:path extrusionOk="0" h="1487232" w="1488521">
                <a:moveTo>
                  <a:pt x="0" y="0"/>
                </a:moveTo>
                <a:lnTo>
                  <a:pt x="1488520" y="0"/>
                </a:lnTo>
                <a:lnTo>
                  <a:pt x="1488520" y="1487232"/>
                </a:lnTo>
                <a:lnTo>
                  <a:pt x="0" y="1487232"/>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 name="Google Shape;377;p18"/>
          <p:cNvSpPr txBox="1"/>
          <p:nvPr/>
        </p:nvSpPr>
        <p:spPr>
          <a:xfrm>
            <a:off x="1384924" y="504825"/>
            <a:ext cx="15262350" cy="102870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1" lang="en-US" sz="6699">
                <a:solidFill>
                  <a:srgbClr val="0B2140"/>
                </a:solidFill>
                <a:latin typeface="Roboto"/>
                <a:ea typeface="Roboto"/>
                <a:cs typeface="Roboto"/>
                <a:sym typeface="Roboto"/>
              </a:rPr>
              <a:t>Kịch bản</a:t>
            </a:r>
            <a:endParaRPr/>
          </a:p>
        </p:txBody>
      </p:sp>
      <p:sp>
        <p:nvSpPr>
          <p:cNvPr id="378" name="Google Shape;378;p18"/>
          <p:cNvSpPr txBox="1"/>
          <p:nvPr/>
        </p:nvSpPr>
        <p:spPr>
          <a:xfrm>
            <a:off x="2271418" y="1933036"/>
            <a:ext cx="14987882" cy="1209421"/>
          </a:xfrm>
          <a:prstGeom prst="rect">
            <a:avLst/>
          </a:prstGeom>
          <a:noFill/>
          <a:ln>
            <a:noFill/>
          </a:ln>
        </p:spPr>
        <p:txBody>
          <a:bodyPr anchorCtr="0" anchor="t" bIns="0" lIns="0" spcFirstLastPara="1" rIns="0" wrap="square" tIns="0">
            <a:spAutoFit/>
          </a:bodyPr>
          <a:lstStyle/>
          <a:p>
            <a:pPr indent="0" lvl="0" marL="0" marR="0" rtl="0" algn="l">
              <a:lnSpc>
                <a:spcPct val="151015"/>
              </a:lnSpc>
              <a:spcBef>
                <a:spcPts val="0"/>
              </a:spcBef>
              <a:spcAft>
                <a:spcPts val="0"/>
              </a:spcAft>
              <a:buNone/>
            </a:pPr>
            <a:r>
              <a:rPr b="1" lang="en-US" sz="3399">
                <a:solidFill>
                  <a:srgbClr val="0B2140"/>
                </a:solidFill>
                <a:latin typeface="Roboto"/>
                <a:ea typeface="Roboto"/>
                <a:cs typeface="Roboto"/>
                <a:sym typeface="Roboto"/>
              </a:rPr>
              <a:t>Kịch bản 1:</a:t>
            </a:r>
            <a:r>
              <a:rPr lang="en-US" sz="3399">
                <a:solidFill>
                  <a:srgbClr val="0B2140"/>
                </a:solidFill>
                <a:latin typeface="Roboto"/>
                <a:ea typeface="Roboto"/>
                <a:cs typeface="Roboto"/>
                <a:sym typeface="Roboto"/>
              </a:rPr>
              <a:t> Tạo hạ tầng Openstack với 2 bản sao </a:t>
            </a:r>
            <a:endParaRPr/>
          </a:p>
          <a:p>
            <a:pPr indent="0" lvl="0" marL="0" marR="0" rtl="0" algn="l">
              <a:lnSpc>
                <a:spcPct val="120005"/>
              </a:lnSpc>
              <a:spcBef>
                <a:spcPts val="0"/>
              </a:spcBef>
              <a:spcAft>
                <a:spcPts val="0"/>
              </a:spcAft>
              <a:buNone/>
            </a:pPr>
            <a:r>
              <a:t/>
            </a:r>
            <a:endParaRPr sz="3399">
              <a:solidFill>
                <a:srgbClr val="0B2140"/>
              </a:solidFill>
              <a:latin typeface="Roboto"/>
              <a:ea typeface="Roboto"/>
              <a:cs typeface="Roboto"/>
              <a:sym typeface="Roboto"/>
            </a:endParaRPr>
          </a:p>
        </p:txBody>
      </p:sp>
      <p:sp>
        <p:nvSpPr>
          <p:cNvPr id="379" name="Google Shape;379;p18"/>
          <p:cNvSpPr txBox="1"/>
          <p:nvPr/>
        </p:nvSpPr>
        <p:spPr>
          <a:xfrm>
            <a:off x="2206901" y="4591050"/>
            <a:ext cx="13244852" cy="1038225"/>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b="1" lang="en-US" sz="3399">
                <a:solidFill>
                  <a:srgbClr val="0B2140"/>
                </a:solidFill>
                <a:latin typeface="Roboto"/>
                <a:ea typeface="Roboto"/>
                <a:cs typeface="Roboto"/>
                <a:sym typeface="Roboto"/>
              </a:rPr>
              <a:t>Kịch bản 3:</a:t>
            </a:r>
            <a:r>
              <a:rPr lang="en-US" sz="3399">
                <a:solidFill>
                  <a:srgbClr val="0B2140"/>
                </a:solidFill>
                <a:latin typeface="Roboto"/>
                <a:ea typeface="Roboto"/>
                <a:cs typeface="Roboto"/>
                <a:sym typeface="Roboto"/>
              </a:rPr>
              <a:t>  Cấu hình Cloud init tạo cụm kubernetes 1 master và 1 workder trên aws</a:t>
            </a:r>
            <a:endParaRPr/>
          </a:p>
        </p:txBody>
      </p:sp>
      <p:sp>
        <p:nvSpPr>
          <p:cNvPr id="380" name="Google Shape;380;p18"/>
          <p:cNvSpPr txBox="1"/>
          <p:nvPr/>
        </p:nvSpPr>
        <p:spPr>
          <a:xfrm>
            <a:off x="2206901" y="6105525"/>
            <a:ext cx="15655721" cy="1038225"/>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b="1" lang="en-US" sz="3399">
                <a:solidFill>
                  <a:srgbClr val="0B2140"/>
                </a:solidFill>
                <a:latin typeface="Roboto"/>
                <a:ea typeface="Roboto"/>
                <a:cs typeface="Roboto"/>
                <a:sym typeface="Roboto"/>
              </a:rPr>
              <a:t>Kịch bản 4:</a:t>
            </a:r>
            <a:r>
              <a:rPr lang="en-US" sz="3399">
                <a:solidFill>
                  <a:srgbClr val="0B2140"/>
                </a:solidFill>
                <a:latin typeface="Roboto"/>
                <a:ea typeface="Roboto"/>
                <a:cs typeface="Roboto"/>
                <a:sym typeface="Roboto"/>
              </a:rPr>
              <a:t> Quản lý hạ tầng bằng giao diện</a:t>
            </a:r>
            <a:endParaRPr/>
          </a:p>
          <a:p>
            <a:pPr indent="0" lvl="0" marL="0" marR="0" rtl="0" algn="l">
              <a:lnSpc>
                <a:spcPct val="120005"/>
              </a:lnSpc>
              <a:spcBef>
                <a:spcPts val="0"/>
              </a:spcBef>
              <a:spcAft>
                <a:spcPts val="0"/>
              </a:spcAft>
              <a:buNone/>
            </a:pPr>
            <a:r>
              <a:t/>
            </a:r>
            <a:endParaRPr sz="3399">
              <a:solidFill>
                <a:srgbClr val="0B2140"/>
              </a:solidFill>
              <a:latin typeface="Roboto"/>
              <a:ea typeface="Roboto"/>
              <a:cs typeface="Roboto"/>
              <a:sym typeface="Roboto"/>
            </a:endParaRPr>
          </a:p>
        </p:txBody>
      </p:sp>
      <p:sp>
        <p:nvSpPr>
          <p:cNvPr id="381" name="Google Shape;381;p18"/>
          <p:cNvSpPr txBox="1"/>
          <p:nvPr/>
        </p:nvSpPr>
        <p:spPr>
          <a:xfrm>
            <a:off x="17259300" y="9201150"/>
            <a:ext cx="152400" cy="2095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000">
                <a:solidFill>
                  <a:srgbClr val="0B2140"/>
                </a:solidFill>
                <a:latin typeface="Roboto"/>
                <a:ea typeface="Roboto"/>
                <a:cs typeface="Roboto"/>
                <a:sym typeface="Roboto"/>
              </a:rPr>
              <a:t>18</a:t>
            </a:r>
            <a:endParaRPr/>
          </a:p>
        </p:txBody>
      </p:sp>
      <p:sp>
        <p:nvSpPr>
          <p:cNvPr id="382" name="Google Shape;382;p18"/>
          <p:cNvSpPr txBox="1"/>
          <p:nvPr/>
        </p:nvSpPr>
        <p:spPr>
          <a:xfrm>
            <a:off x="2271418" y="3113882"/>
            <a:ext cx="14987882" cy="1209421"/>
          </a:xfrm>
          <a:prstGeom prst="rect">
            <a:avLst/>
          </a:prstGeom>
          <a:noFill/>
          <a:ln>
            <a:noFill/>
          </a:ln>
        </p:spPr>
        <p:txBody>
          <a:bodyPr anchorCtr="0" anchor="t" bIns="0" lIns="0" spcFirstLastPara="1" rIns="0" wrap="square" tIns="0">
            <a:spAutoFit/>
          </a:bodyPr>
          <a:lstStyle/>
          <a:p>
            <a:pPr indent="0" lvl="0" marL="0" marR="0" rtl="0" algn="l">
              <a:lnSpc>
                <a:spcPct val="151015"/>
              </a:lnSpc>
              <a:spcBef>
                <a:spcPts val="0"/>
              </a:spcBef>
              <a:spcAft>
                <a:spcPts val="0"/>
              </a:spcAft>
              <a:buNone/>
            </a:pPr>
            <a:r>
              <a:rPr b="1" lang="en-US" sz="3399">
                <a:solidFill>
                  <a:srgbClr val="0B2140"/>
                </a:solidFill>
                <a:latin typeface="Roboto"/>
                <a:ea typeface="Roboto"/>
                <a:cs typeface="Roboto"/>
                <a:sym typeface="Roboto"/>
              </a:rPr>
              <a:t>Kịch bản 2:</a:t>
            </a:r>
            <a:r>
              <a:rPr lang="en-US" sz="3399">
                <a:solidFill>
                  <a:srgbClr val="0B2140"/>
                </a:solidFill>
                <a:latin typeface="Roboto"/>
                <a:ea typeface="Roboto"/>
                <a:cs typeface="Roboto"/>
                <a:sym typeface="Roboto"/>
              </a:rPr>
              <a:t> Tạo hạ tầng AWS với 2 bản sao </a:t>
            </a:r>
            <a:endParaRPr/>
          </a:p>
          <a:p>
            <a:pPr indent="0" lvl="0" marL="0" marR="0" rtl="0" algn="l">
              <a:lnSpc>
                <a:spcPct val="120005"/>
              </a:lnSpc>
              <a:spcBef>
                <a:spcPts val="0"/>
              </a:spcBef>
              <a:spcAft>
                <a:spcPts val="0"/>
              </a:spcAft>
              <a:buNone/>
            </a:pPr>
            <a:r>
              <a:t/>
            </a:r>
            <a:endParaRPr sz="3399">
              <a:solidFill>
                <a:srgbClr val="0B2140"/>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pic>
        <p:nvPicPr>
          <p:cNvPr id="391" name="Google Shape;391;p19"/>
          <p:cNvPicPr preferRelativeResize="0"/>
          <p:nvPr/>
        </p:nvPicPr>
        <p:blipFill rotWithShape="1">
          <a:blip r:embed="rId3">
            <a:alphaModFix/>
          </a:blip>
          <a:srcRect b="0" l="0" r="0" t="0"/>
          <a:stretch/>
        </p:blipFill>
        <p:spPr>
          <a:xfrm>
            <a:off x="1188506" y="1147748"/>
            <a:ext cx="16213446" cy="9120063"/>
          </a:xfrm>
          <a:prstGeom prst="rect">
            <a:avLst/>
          </a:prstGeom>
          <a:noFill/>
          <a:ln>
            <a:noFill/>
          </a:ln>
        </p:spPr>
      </p:pic>
      <p:sp>
        <p:nvSpPr>
          <p:cNvPr id="392" name="Google Shape;392;p19"/>
          <p:cNvSpPr txBox="1"/>
          <p:nvPr/>
        </p:nvSpPr>
        <p:spPr>
          <a:xfrm>
            <a:off x="0" y="109523"/>
            <a:ext cx="18288000" cy="1038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6800">
                <a:solidFill>
                  <a:srgbClr val="000000"/>
                </a:solidFill>
                <a:latin typeface="Roboto"/>
                <a:ea typeface="Roboto"/>
                <a:cs typeface="Roboto"/>
                <a:sym typeface="Roboto"/>
              </a:rPr>
              <a:t>Demo kịch bản 1</a:t>
            </a:r>
            <a:endParaRPr/>
          </a:p>
        </p:txBody>
      </p:sp>
      <p:sp>
        <p:nvSpPr>
          <p:cNvPr id="393" name="Google Shape;393;p19"/>
          <p:cNvSpPr txBox="1"/>
          <p:nvPr/>
        </p:nvSpPr>
        <p:spPr>
          <a:xfrm>
            <a:off x="17259300" y="9201150"/>
            <a:ext cx="152400" cy="2095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000">
                <a:solidFill>
                  <a:srgbClr val="0B2140"/>
                </a:solidFill>
                <a:latin typeface="Roboto"/>
                <a:ea typeface="Roboto"/>
                <a:cs typeface="Roboto"/>
                <a:sym typeface="Roboto"/>
              </a:rPr>
              <a:t>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p:nvPr/>
        </p:nvSpPr>
        <p:spPr>
          <a:xfrm>
            <a:off x="15424142" y="-1512968"/>
            <a:ext cx="3908232" cy="3908234"/>
          </a:xfrm>
          <a:custGeom>
            <a:rect b="b" l="l" r="r" t="t"/>
            <a:pathLst>
              <a:path extrusionOk="0" h="3908234" w="3908232">
                <a:moveTo>
                  <a:pt x="0" y="0"/>
                </a:moveTo>
                <a:lnTo>
                  <a:pt x="3908232" y="0"/>
                </a:lnTo>
                <a:lnTo>
                  <a:pt x="3908232" y="3908234"/>
                </a:lnTo>
                <a:lnTo>
                  <a:pt x="0" y="390823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2"/>
          <p:cNvSpPr/>
          <p:nvPr/>
        </p:nvSpPr>
        <p:spPr>
          <a:xfrm>
            <a:off x="278348" y="8309614"/>
            <a:ext cx="998569" cy="998267"/>
          </a:xfrm>
          <a:custGeom>
            <a:rect b="b" l="l" r="r" t="t"/>
            <a:pathLst>
              <a:path extrusionOk="0" h="998267" w="998569">
                <a:moveTo>
                  <a:pt x="0" y="0"/>
                </a:moveTo>
                <a:lnTo>
                  <a:pt x="998568" y="0"/>
                </a:lnTo>
                <a:lnTo>
                  <a:pt x="998568" y="998266"/>
                </a:lnTo>
                <a:lnTo>
                  <a:pt x="0" y="99826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2"/>
          <p:cNvSpPr/>
          <p:nvPr/>
        </p:nvSpPr>
        <p:spPr>
          <a:xfrm>
            <a:off x="1089022" y="9114612"/>
            <a:ext cx="998569" cy="998267"/>
          </a:xfrm>
          <a:custGeom>
            <a:rect b="b" l="l" r="r" t="t"/>
            <a:pathLst>
              <a:path extrusionOk="0" h="998267" w="998569">
                <a:moveTo>
                  <a:pt x="0" y="0"/>
                </a:moveTo>
                <a:lnTo>
                  <a:pt x="998568" y="0"/>
                </a:lnTo>
                <a:lnTo>
                  <a:pt x="998568" y="998266"/>
                </a:lnTo>
                <a:lnTo>
                  <a:pt x="0" y="998266"/>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2"/>
          <p:cNvSpPr/>
          <p:nvPr/>
        </p:nvSpPr>
        <p:spPr>
          <a:xfrm>
            <a:off x="16780225" y="7275033"/>
            <a:ext cx="2981000" cy="3679158"/>
          </a:xfrm>
          <a:custGeom>
            <a:rect b="b" l="l" r="r" t="t"/>
            <a:pathLst>
              <a:path extrusionOk="0" h="3679158" w="2981000">
                <a:moveTo>
                  <a:pt x="0" y="0"/>
                </a:moveTo>
                <a:lnTo>
                  <a:pt x="2981000" y="0"/>
                </a:lnTo>
                <a:lnTo>
                  <a:pt x="2981000" y="3679158"/>
                </a:lnTo>
                <a:lnTo>
                  <a:pt x="0" y="3679158"/>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16" name="Google Shape;116;p2"/>
          <p:cNvGraphicFramePr/>
          <p:nvPr/>
        </p:nvGraphicFramePr>
        <p:xfrm>
          <a:off x="2778634" y="2873377"/>
          <a:ext cx="3000000" cy="3000000"/>
        </p:xfrm>
        <a:graphic>
          <a:graphicData uri="http://schemas.openxmlformats.org/drawingml/2006/table">
            <a:tbl>
              <a:tblPr>
                <a:noFill/>
                <a:tableStyleId>{BF0A2B2E-4F21-4B92-AC16-299834368955}</a:tableStyleId>
              </a:tblPr>
              <a:tblGrid>
                <a:gridCol w="7677825"/>
                <a:gridCol w="5063000"/>
              </a:tblGrid>
              <a:tr h="1512425">
                <a:tc>
                  <a:txBody>
                    <a:bodyPr/>
                    <a:lstStyle/>
                    <a:p>
                      <a:pPr indent="0" lvl="0" marL="0" marR="0" rtl="0" algn="l">
                        <a:lnSpc>
                          <a:spcPct val="139980"/>
                        </a:lnSpc>
                        <a:spcBef>
                          <a:spcPts val="0"/>
                        </a:spcBef>
                        <a:spcAft>
                          <a:spcPts val="0"/>
                        </a:spcAft>
                        <a:buNone/>
                      </a:pPr>
                      <a:r>
                        <a:rPr b="1" lang="en-US" sz="5100" u="none" cap="none" strike="noStrike">
                          <a:solidFill>
                            <a:srgbClr val="000000"/>
                          </a:solidFill>
                          <a:latin typeface="Roboto"/>
                          <a:ea typeface="Roboto"/>
                          <a:cs typeface="Roboto"/>
                          <a:sym typeface="Roboto"/>
                        </a:rPr>
                        <a:t>Nguyễn Đức Toàn</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39980"/>
                        </a:lnSpc>
                        <a:spcBef>
                          <a:spcPts val="0"/>
                        </a:spcBef>
                        <a:spcAft>
                          <a:spcPts val="0"/>
                        </a:spcAft>
                        <a:buNone/>
                      </a:pPr>
                      <a:r>
                        <a:rPr b="1" lang="en-US" sz="5100" u="none" cap="none" strike="noStrike">
                          <a:solidFill>
                            <a:srgbClr val="000000"/>
                          </a:solidFill>
                          <a:latin typeface="Roboto"/>
                          <a:ea typeface="Roboto"/>
                          <a:cs typeface="Roboto"/>
                          <a:sym typeface="Roboto"/>
                        </a:rPr>
                        <a:t>22521490</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117" name="Google Shape;117;p2"/>
          <p:cNvSpPr txBox="1"/>
          <p:nvPr/>
        </p:nvSpPr>
        <p:spPr>
          <a:xfrm>
            <a:off x="1512825" y="1019175"/>
            <a:ext cx="15262350" cy="1038225"/>
          </a:xfrm>
          <a:prstGeom prst="rect">
            <a:avLst/>
          </a:prstGeom>
          <a:noFill/>
          <a:ln>
            <a:noFill/>
          </a:ln>
        </p:spPr>
        <p:txBody>
          <a:bodyPr anchorCtr="0" anchor="t" bIns="0" lIns="0" spcFirstLastPara="1" rIns="0" wrap="square" tIns="0">
            <a:spAutoFit/>
          </a:bodyPr>
          <a:lstStyle/>
          <a:p>
            <a:pPr indent="0" lvl="0" marL="0" marR="0" rtl="0" algn="ctr">
              <a:lnSpc>
                <a:spcPct val="119985"/>
              </a:lnSpc>
              <a:spcBef>
                <a:spcPts val="0"/>
              </a:spcBef>
              <a:spcAft>
                <a:spcPts val="0"/>
              </a:spcAft>
              <a:buNone/>
            </a:pPr>
            <a:r>
              <a:rPr b="1" lang="en-US" sz="6800">
                <a:solidFill>
                  <a:srgbClr val="0B2140"/>
                </a:solidFill>
                <a:latin typeface="Roboto"/>
                <a:ea typeface="Roboto"/>
                <a:cs typeface="Roboto"/>
                <a:sym typeface="Roboto"/>
              </a:rPr>
              <a:t>Thành viên thực hiện</a:t>
            </a:r>
            <a:endParaRPr/>
          </a:p>
        </p:txBody>
      </p:sp>
      <p:sp>
        <p:nvSpPr>
          <p:cNvPr id="118" name="Google Shape;118;p2"/>
          <p:cNvSpPr txBox="1"/>
          <p:nvPr/>
        </p:nvSpPr>
        <p:spPr>
          <a:xfrm>
            <a:off x="17259300" y="9201150"/>
            <a:ext cx="152400" cy="2095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000">
                <a:solidFill>
                  <a:srgbClr val="0B2140"/>
                </a:solidFill>
                <a:latin typeface="Roboto"/>
                <a:ea typeface="Roboto"/>
                <a:cs typeface="Roboto"/>
                <a:sym typeface="Roboto"/>
              </a:rPr>
              <a:t>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20"/>
          <p:cNvPicPr preferRelativeResize="0"/>
          <p:nvPr/>
        </p:nvPicPr>
        <p:blipFill rotWithShape="1">
          <a:blip r:embed="rId3">
            <a:alphaModFix/>
          </a:blip>
          <a:srcRect b="0" l="0" r="0" t="0"/>
          <a:stretch/>
        </p:blipFill>
        <p:spPr>
          <a:xfrm>
            <a:off x="1028700" y="1028700"/>
            <a:ext cx="16459200" cy="9258300"/>
          </a:xfrm>
          <a:prstGeom prst="rect">
            <a:avLst/>
          </a:prstGeom>
          <a:noFill/>
          <a:ln>
            <a:noFill/>
          </a:ln>
        </p:spPr>
      </p:pic>
      <p:sp>
        <p:nvSpPr>
          <p:cNvPr id="403" name="Google Shape;403;p20"/>
          <p:cNvSpPr txBox="1"/>
          <p:nvPr/>
        </p:nvSpPr>
        <p:spPr>
          <a:xfrm>
            <a:off x="0" y="109523"/>
            <a:ext cx="18288000" cy="1038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6800">
                <a:solidFill>
                  <a:srgbClr val="000000"/>
                </a:solidFill>
                <a:latin typeface="Roboto"/>
                <a:ea typeface="Roboto"/>
                <a:cs typeface="Roboto"/>
                <a:sym typeface="Roboto"/>
              </a:rPr>
              <a:t>Demo kịch bản 2</a:t>
            </a:r>
            <a:endParaRPr/>
          </a:p>
        </p:txBody>
      </p:sp>
      <p:sp>
        <p:nvSpPr>
          <p:cNvPr id="404" name="Google Shape;404;p20"/>
          <p:cNvSpPr txBox="1"/>
          <p:nvPr/>
        </p:nvSpPr>
        <p:spPr>
          <a:xfrm>
            <a:off x="17259300" y="9201150"/>
            <a:ext cx="152400" cy="2095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000">
                <a:solidFill>
                  <a:srgbClr val="0B2140"/>
                </a:solidFill>
                <a:latin typeface="Roboto"/>
                <a:ea typeface="Roboto"/>
                <a:cs typeface="Roboto"/>
                <a:sym typeface="Roboto"/>
              </a:rPr>
              <a:t>20</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pic>
        <p:nvPicPr>
          <p:cNvPr id="413" name="Google Shape;413;p21"/>
          <p:cNvPicPr preferRelativeResize="0"/>
          <p:nvPr/>
        </p:nvPicPr>
        <p:blipFill rotWithShape="1">
          <a:blip r:embed="rId3">
            <a:alphaModFix/>
          </a:blip>
          <a:srcRect b="306" l="0" r="0" t="307"/>
          <a:stretch/>
        </p:blipFill>
        <p:spPr>
          <a:xfrm>
            <a:off x="1348481" y="1232770"/>
            <a:ext cx="16196122" cy="9054230"/>
          </a:xfrm>
          <a:prstGeom prst="rect">
            <a:avLst/>
          </a:prstGeom>
          <a:noFill/>
          <a:ln>
            <a:noFill/>
          </a:ln>
        </p:spPr>
      </p:pic>
      <p:sp>
        <p:nvSpPr>
          <p:cNvPr id="414" name="Google Shape;414;p21"/>
          <p:cNvSpPr txBox="1"/>
          <p:nvPr/>
        </p:nvSpPr>
        <p:spPr>
          <a:xfrm>
            <a:off x="0" y="109523"/>
            <a:ext cx="18288000" cy="1038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6800">
                <a:solidFill>
                  <a:srgbClr val="000000"/>
                </a:solidFill>
                <a:latin typeface="Roboto"/>
                <a:ea typeface="Roboto"/>
                <a:cs typeface="Roboto"/>
                <a:sym typeface="Roboto"/>
              </a:rPr>
              <a:t>Demo kịch bản 3</a:t>
            </a:r>
            <a:endParaRPr/>
          </a:p>
        </p:txBody>
      </p:sp>
      <p:sp>
        <p:nvSpPr>
          <p:cNvPr id="415" name="Google Shape;415;p21"/>
          <p:cNvSpPr txBox="1"/>
          <p:nvPr/>
        </p:nvSpPr>
        <p:spPr>
          <a:xfrm>
            <a:off x="17259300" y="9201150"/>
            <a:ext cx="152400" cy="2095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000">
                <a:solidFill>
                  <a:srgbClr val="0B2140"/>
                </a:solidFill>
                <a:latin typeface="Roboto"/>
                <a:ea typeface="Roboto"/>
                <a:cs typeface="Roboto"/>
                <a:sym typeface="Roboto"/>
              </a:rPr>
              <a:t>21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22"/>
          <p:cNvPicPr preferRelativeResize="0"/>
          <p:nvPr/>
        </p:nvPicPr>
        <p:blipFill rotWithShape="1">
          <a:blip r:embed="rId3">
            <a:alphaModFix/>
          </a:blip>
          <a:srcRect b="0" l="0" r="0" t="0"/>
          <a:stretch/>
        </p:blipFill>
        <p:spPr>
          <a:xfrm>
            <a:off x="1353515" y="1179512"/>
            <a:ext cx="16191089" cy="9107488"/>
          </a:xfrm>
          <a:prstGeom prst="rect">
            <a:avLst/>
          </a:prstGeom>
          <a:noFill/>
          <a:ln>
            <a:noFill/>
          </a:ln>
        </p:spPr>
      </p:pic>
      <p:sp>
        <p:nvSpPr>
          <p:cNvPr id="425" name="Google Shape;425;p22"/>
          <p:cNvSpPr txBox="1"/>
          <p:nvPr/>
        </p:nvSpPr>
        <p:spPr>
          <a:xfrm>
            <a:off x="0" y="109523"/>
            <a:ext cx="18288000" cy="1038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6800">
                <a:solidFill>
                  <a:srgbClr val="000000"/>
                </a:solidFill>
                <a:latin typeface="Roboto"/>
                <a:ea typeface="Roboto"/>
                <a:cs typeface="Roboto"/>
                <a:sym typeface="Roboto"/>
              </a:rPr>
              <a:t>Demo kịch bản 4</a:t>
            </a:r>
            <a:endParaRPr/>
          </a:p>
        </p:txBody>
      </p:sp>
      <p:sp>
        <p:nvSpPr>
          <p:cNvPr id="426" name="Google Shape;426;p22"/>
          <p:cNvSpPr txBox="1"/>
          <p:nvPr/>
        </p:nvSpPr>
        <p:spPr>
          <a:xfrm>
            <a:off x="17259300" y="9201150"/>
            <a:ext cx="152400" cy="2095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000">
                <a:solidFill>
                  <a:srgbClr val="0B2140"/>
                </a:solidFill>
                <a:latin typeface="Roboto"/>
                <a:ea typeface="Roboto"/>
                <a:cs typeface="Roboto"/>
                <a:sym typeface="Roboto"/>
              </a:rPr>
              <a:t>22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grpSp>
        <p:nvGrpSpPr>
          <p:cNvPr id="435" name="Google Shape;435;p23"/>
          <p:cNvGrpSpPr/>
          <p:nvPr/>
        </p:nvGrpSpPr>
        <p:grpSpPr>
          <a:xfrm rot="10800000">
            <a:off x="414375" y="452380"/>
            <a:ext cx="17459325" cy="9382220"/>
            <a:chOff x="0" y="0"/>
            <a:chExt cx="23279100" cy="12509627"/>
          </a:xfrm>
        </p:grpSpPr>
        <p:sp>
          <p:nvSpPr>
            <p:cNvPr id="436" name="Google Shape;436;p23"/>
            <p:cNvSpPr/>
            <p:nvPr/>
          </p:nvSpPr>
          <p:spPr>
            <a:xfrm>
              <a:off x="152400" y="152400"/>
              <a:ext cx="22974427" cy="12204827"/>
            </a:xfrm>
            <a:custGeom>
              <a:rect b="b" l="l" r="r" t="t"/>
              <a:pathLst>
                <a:path extrusionOk="0" h="12204827" w="22974427">
                  <a:moveTo>
                    <a:pt x="22974427" y="414528"/>
                  </a:moveTo>
                  <a:cubicBezTo>
                    <a:pt x="22974427" y="185674"/>
                    <a:pt x="22786721" y="0"/>
                    <a:pt x="22555200" y="0"/>
                  </a:cubicBezTo>
                  <a:lnTo>
                    <a:pt x="419227" y="0"/>
                  </a:lnTo>
                  <a:cubicBezTo>
                    <a:pt x="187706" y="0"/>
                    <a:pt x="0" y="185547"/>
                    <a:pt x="0" y="414528"/>
                  </a:cubicBezTo>
                  <a:lnTo>
                    <a:pt x="0" y="11790299"/>
                  </a:lnTo>
                  <a:cubicBezTo>
                    <a:pt x="0" y="12019153"/>
                    <a:pt x="187706" y="12204827"/>
                    <a:pt x="419227" y="12204827"/>
                  </a:cubicBezTo>
                  <a:lnTo>
                    <a:pt x="22555073" y="12204827"/>
                  </a:lnTo>
                  <a:cubicBezTo>
                    <a:pt x="22786594" y="12204827"/>
                    <a:pt x="22974300" y="12019280"/>
                    <a:pt x="22974300" y="1179029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 name="Google Shape;437;p23"/>
            <p:cNvSpPr/>
            <p:nvPr/>
          </p:nvSpPr>
          <p:spPr>
            <a:xfrm>
              <a:off x="0" y="0"/>
              <a:ext cx="23279100" cy="12509627"/>
            </a:xfrm>
            <a:custGeom>
              <a:rect b="b" l="l" r="r" t="t"/>
              <a:pathLst>
                <a:path extrusionOk="0" h="12509627" w="23279100">
                  <a:moveTo>
                    <a:pt x="22974427" y="566928"/>
                  </a:moveTo>
                  <a:cubicBezTo>
                    <a:pt x="22974427" y="423799"/>
                    <a:pt x="22856571" y="304800"/>
                    <a:pt x="22707600" y="304800"/>
                  </a:cubicBezTo>
                  <a:lnTo>
                    <a:pt x="22707600" y="152400"/>
                  </a:lnTo>
                  <a:lnTo>
                    <a:pt x="22707600" y="304800"/>
                  </a:lnTo>
                  <a:lnTo>
                    <a:pt x="571627" y="304800"/>
                  </a:lnTo>
                  <a:cubicBezTo>
                    <a:pt x="422656" y="304800"/>
                    <a:pt x="304800" y="423799"/>
                    <a:pt x="304800" y="566928"/>
                  </a:cubicBezTo>
                  <a:lnTo>
                    <a:pt x="152400" y="566928"/>
                  </a:lnTo>
                  <a:lnTo>
                    <a:pt x="304800" y="566928"/>
                  </a:lnTo>
                  <a:lnTo>
                    <a:pt x="304800" y="11942699"/>
                  </a:lnTo>
                  <a:lnTo>
                    <a:pt x="152400" y="11942699"/>
                  </a:lnTo>
                  <a:lnTo>
                    <a:pt x="304800" y="11942699"/>
                  </a:lnTo>
                  <a:cubicBezTo>
                    <a:pt x="304800" y="12085828"/>
                    <a:pt x="422656" y="12204827"/>
                    <a:pt x="571627" y="12204827"/>
                  </a:cubicBezTo>
                  <a:lnTo>
                    <a:pt x="571627" y="12357227"/>
                  </a:lnTo>
                  <a:lnTo>
                    <a:pt x="571627" y="12204827"/>
                  </a:lnTo>
                  <a:lnTo>
                    <a:pt x="22707473" y="12204827"/>
                  </a:lnTo>
                  <a:lnTo>
                    <a:pt x="22707473" y="12357227"/>
                  </a:lnTo>
                  <a:lnTo>
                    <a:pt x="22707473" y="12204827"/>
                  </a:lnTo>
                  <a:cubicBezTo>
                    <a:pt x="22856571" y="12204827"/>
                    <a:pt x="22974300" y="12085828"/>
                    <a:pt x="22974300" y="11942699"/>
                  </a:cubicBezTo>
                  <a:lnTo>
                    <a:pt x="23126700" y="11942699"/>
                  </a:lnTo>
                  <a:lnTo>
                    <a:pt x="22974300" y="11942699"/>
                  </a:lnTo>
                  <a:lnTo>
                    <a:pt x="22974300" y="566928"/>
                  </a:lnTo>
                  <a:lnTo>
                    <a:pt x="23126700" y="566928"/>
                  </a:lnTo>
                  <a:lnTo>
                    <a:pt x="22974300" y="566928"/>
                  </a:lnTo>
                  <a:moveTo>
                    <a:pt x="23279100" y="566928"/>
                  </a:moveTo>
                  <a:lnTo>
                    <a:pt x="23279100" y="11942699"/>
                  </a:lnTo>
                  <a:cubicBezTo>
                    <a:pt x="23279100" y="12257405"/>
                    <a:pt x="23021544" y="12509627"/>
                    <a:pt x="22707473" y="12509627"/>
                  </a:cubicBezTo>
                  <a:lnTo>
                    <a:pt x="571627" y="12509627"/>
                  </a:lnTo>
                  <a:cubicBezTo>
                    <a:pt x="257556" y="12509627"/>
                    <a:pt x="0" y="12257405"/>
                    <a:pt x="0" y="11942699"/>
                  </a:cubicBezTo>
                  <a:lnTo>
                    <a:pt x="0" y="566928"/>
                  </a:lnTo>
                  <a:cubicBezTo>
                    <a:pt x="0" y="252095"/>
                    <a:pt x="257556" y="0"/>
                    <a:pt x="571627" y="0"/>
                  </a:cubicBezTo>
                  <a:lnTo>
                    <a:pt x="571627" y="152400"/>
                  </a:lnTo>
                  <a:lnTo>
                    <a:pt x="571627" y="0"/>
                  </a:lnTo>
                  <a:lnTo>
                    <a:pt x="22707473" y="0"/>
                  </a:lnTo>
                  <a:cubicBezTo>
                    <a:pt x="23021544" y="0"/>
                    <a:pt x="23279100" y="252095"/>
                    <a:pt x="23279100" y="566928"/>
                  </a:cubicBezTo>
                  <a:close/>
                </a:path>
              </a:pathLst>
            </a:custGeom>
            <a:solidFill>
              <a:srgbClr val="99AF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38" name="Google Shape;438;p23"/>
          <p:cNvSpPr/>
          <p:nvPr/>
        </p:nvSpPr>
        <p:spPr>
          <a:xfrm>
            <a:off x="15963878" y="3419800"/>
            <a:ext cx="2381276" cy="2382340"/>
          </a:xfrm>
          <a:custGeom>
            <a:rect b="b" l="l" r="r" t="t"/>
            <a:pathLst>
              <a:path extrusionOk="0" h="2382340" w="2381276">
                <a:moveTo>
                  <a:pt x="0" y="0"/>
                </a:moveTo>
                <a:lnTo>
                  <a:pt x="2381276" y="0"/>
                </a:lnTo>
                <a:lnTo>
                  <a:pt x="2381276" y="2382340"/>
                </a:lnTo>
                <a:lnTo>
                  <a:pt x="0" y="2382340"/>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 name="Google Shape;439;p23"/>
          <p:cNvSpPr/>
          <p:nvPr/>
        </p:nvSpPr>
        <p:spPr>
          <a:xfrm>
            <a:off x="-474024" y="-417918"/>
            <a:ext cx="3908232" cy="3908234"/>
          </a:xfrm>
          <a:custGeom>
            <a:rect b="b" l="l" r="r" t="t"/>
            <a:pathLst>
              <a:path extrusionOk="0" h="3908234" w="3908232">
                <a:moveTo>
                  <a:pt x="0" y="0"/>
                </a:moveTo>
                <a:lnTo>
                  <a:pt x="3908232" y="0"/>
                </a:lnTo>
                <a:lnTo>
                  <a:pt x="3908232" y="3908234"/>
                </a:lnTo>
                <a:lnTo>
                  <a:pt x="0" y="390823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23"/>
          <p:cNvSpPr/>
          <p:nvPr/>
        </p:nvSpPr>
        <p:spPr>
          <a:xfrm>
            <a:off x="12735138" y="4828052"/>
            <a:ext cx="7076369" cy="7077499"/>
          </a:xfrm>
          <a:custGeom>
            <a:rect b="b" l="l" r="r" t="t"/>
            <a:pathLst>
              <a:path extrusionOk="0" h="7077499" w="7076369">
                <a:moveTo>
                  <a:pt x="0" y="0"/>
                </a:moveTo>
                <a:lnTo>
                  <a:pt x="7076369" y="0"/>
                </a:lnTo>
                <a:lnTo>
                  <a:pt x="7076369" y="7077499"/>
                </a:lnTo>
                <a:lnTo>
                  <a:pt x="0" y="7077499"/>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Google Shape;441;p23"/>
          <p:cNvSpPr txBox="1"/>
          <p:nvPr/>
        </p:nvSpPr>
        <p:spPr>
          <a:xfrm>
            <a:off x="2784450" y="4859527"/>
            <a:ext cx="14115150" cy="1687830"/>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lang="en-US" sz="12000">
                <a:solidFill>
                  <a:srgbClr val="0B2140"/>
                </a:solidFill>
                <a:latin typeface="Roboto"/>
                <a:ea typeface="Roboto"/>
                <a:cs typeface="Roboto"/>
                <a:sym typeface="Roboto"/>
              </a:rPr>
              <a:t>Tổng kết</a:t>
            </a:r>
            <a:endParaRPr/>
          </a:p>
        </p:txBody>
      </p:sp>
      <p:sp>
        <p:nvSpPr>
          <p:cNvPr id="442" name="Google Shape;442;p23"/>
          <p:cNvSpPr/>
          <p:nvPr/>
        </p:nvSpPr>
        <p:spPr>
          <a:xfrm>
            <a:off x="11601490" y="5769718"/>
            <a:ext cx="2909596" cy="3162002"/>
          </a:xfrm>
          <a:custGeom>
            <a:rect b="b" l="l" r="r" t="t"/>
            <a:pathLst>
              <a:path extrusionOk="0" h="3162002" w="2909596">
                <a:moveTo>
                  <a:pt x="0" y="0"/>
                </a:moveTo>
                <a:lnTo>
                  <a:pt x="2909596" y="0"/>
                </a:lnTo>
                <a:lnTo>
                  <a:pt x="2909596" y="3162002"/>
                </a:lnTo>
                <a:lnTo>
                  <a:pt x="0" y="3162002"/>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 name="Google Shape;443;p23"/>
          <p:cNvSpPr/>
          <p:nvPr/>
        </p:nvSpPr>
        <p:spPr>
          <a:xfrm>
            <a:off x="14772559" y="-544352"/>
            <a:ext cx="4254082" cy="3328948"/>
          </a:xfrm>
          <a:custGeom>
            <a:rect b="b" l="l" r="r" t="t"/>
            <a:pathLst>
              <a:path extrusionOk="0" h="3328948" w="4254082">
                <a:moveTo>
                  <a:pt x="0" y="0"/>
                </a:moveTo>
                <a:lnTo>
                  <a:pt x="4254082" y="0"/>
                </a:lnTo>
                <a:lnTo>
                  <a:pt x="4254082" y="3328948"/>
                </a:lnTo>
                <a:lnTo>
                  <a:pt x="0" y="3328948"/>
                </a:lnTo>
                <a:lnTo>
                  <a:pt x="0" y="0"/>
                </a:lnTo>
                <a:close/>
              </a:path>
            </a:pathLst>
          </a:cu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 name="Google Shape;444;p23"/>
          <p:cNvSpPr/>
          <p:nvPr/>
        </p:nvSpPr>
        <p:spPr>
          <a:xfrm>
            <a:off x="854968" y="7851490"/>
            <a:ext cx="1562096" cy="1562793"/>
          </a:xfrm>
          <a:custGeom>
            <a:rect b="b" l="l" r="r" t="t"/>
            <a:pathLst>
              <a:path extrusionOk="0" h="1562793" w="1562096">
                <a:moveTo>
                  <a:pt x="0" y="0"/>
                </a:moveTo>
                <a:lnTo>
                  <a:pt x="1562096" y="0"/>
                </a:lnTo>
                <a:lnTo>
                  <a:pt x="1562096" y="1562793"/>
                </a:lnTo>
                <a:lnTo>
                  <a:pt x="0" y="1562793"/>
                </a:lnTo>
                <a:lnTo>
                  <a:pt x="0" y="0"/>
                </a:lnTo>
                <a:close/>
              </a:path>
            </a:pathLst>
          </a:cu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5" name="Google Shape;445;p23"/>
          <p:cNvSpPr txBox="1"/>
          <p:nvPr/>
        </p:nvSpPr>
        <p:spPr>
          <a:xfrm>
            <a:off x="4104716" y="1703509"/>
            <a:ext cx="9133950" cy="21431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14000">
                <a:solidFill>
                  <a:srgbClr val="0B2140"/>
                </a:solidFill>
                <a:latin typeface="Roboto"/>
                <a:ea typeface="Roboto"/>
                <a:cs typeface="Roboto"/>
                <a:sym typeface="Roboto"/>
              </a:rPr>
              <a:t>04</a:t>
            </a:r>
            <a:endParaRPr/>
          </a:p>
        </p:txBody>
      </p:sp>
      <p:sp>
        <p:nvSpPr>
          <p:cNvPr id="446" name="Google Shape;446;p23"/>
          <p:cNvSpPr txBox="1"/>
          <p:nvPr/>
        </p:nvSpPr>
        <p:spPr>
          <a:xfrm>
            <a:off x="17259300" y="9201150"/>
            <a:ext cx="152400" cy="2095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000">
                <a:solidFill>
                  <a:srgbClr val="0B2140"/>
                </a:solidFill>
                <a:latin typeface="Roboto"/>
                <a:ea typeface="Roboto"/>
                <a:cs typeface="Roboto"/>
                <a:sym typeface="Roboto"/>
              </a:rPr>
              <a:t>23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24"/>
          <p:cNvSpPr/>
          <p:nvPr/>
        </p:nvSpPr>
        <p:spPr>
          <a:xfrm>
            <a:off x="15794815" y="7849539"/>
            <a:ext cx="3908232" cy="3908234"/>
          </a:xfrm>
          <a:custGeom>
            <a:rect b="b" l="l" r="r" t="t"/>
            <a:pathLst>
              <a:path extrusionOk="0" h="3908234" w="3908232">
                <a:moveTo>
                  <a:pt x="0" y="0"/>
                </a:moveTo>
                <a:lnTo>
                  <a:pt x="3908233" y="0"/>
                </a:lnTo>
                <a:lnTo>
                  <a:pt x="3908233" y="3908234"/>
                </a:lnTo>
                <a:lnTo>
                  <a:pt x="0" y="390823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 name="Google Shape;456;p24"/>
          <p:cNvSpPr/>
          <p:nvPr/>
        </p:nvSpPr>
        <p:spPr>
          <a:xfrm>
            <a:off x="-746240" y="7762567"/>
            <a:ext cx="2981000" cy="3679158"/>
          </a:xfrm>
          <a:custGeom>
            <a:rect b="b" l="l" r="r" t="t"/>
            <a:pathLst>
              <a:path extrusionOk="0" h="3679158" w="2981000">
                <a:moveTo>
                  <a:pt x="0" y="0"/>
                </a:moveTo>
                <a:lnTo>
                  <a:pt x="2981000" y="0"/>
                </a:lnTo>
                <a:lnTo>
                  <a:pt x="2981000" y="3679158"/>
                </a:lnTo>
                <a:lnTo>
                  <a:pt x="0" y="3679158"/>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 name="Google Shape;457;p24"/>
          <p:cNvSpPr/>
          <p:nvPr/>
        </p:nvSpPr>
        <p:spPr>
          <a:xfrm>
            <a:off x="16871654" y="967054"/>
            <a:ext cx="990968" cy="991411"/>
          </a:xfrm>
          <a:custGeom>
            <a:rect b="b" l="l" r="r" t="t"/>
            <a:pathLst>
              <a:path extrusionOk="0" h="991411" w="990968">
                <a:moveTo>
                  <a:pt x="0" y="0"/>
                </a:moveTo>
                <a:lnTo>
                  <a:pt x="990968" y="0"/>
                </a:lnTo>
                <a:lnTo>
                  <a:pt x="990968" y="991411"/>
                </a:lnTo>
                <a:lnTo>
                  <a:pt x="0" y="9914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 name="Google Shape;458;p24"/>
          <p:cNvSpPr/>
          <p:nvPr/>
        </p:nvSpPr>
        <p:spPr>
          <a:xfrm>
            <a:off x="0" y="5943813"/>
            <a:ext cx="1488521" cy="1487232"/>
          </a:xfrm>
          <a:custGeom>
            <a:rect b="b" l="l" r="r" t="t"/>
            <a:pathLst>
              <a:path extrusionOk="0" h="1487232" w="1488521">
                <a:moveTo>
                  <a:pt x="0" y="0"/>
                </a:moveTo>
                <a:lnTo>
                  <a:pt x="1488521" y="0"/>
                </a:lnTo>
                <a:lnTo>
                  <a:pt x="1488521" y="1487233"/>
                </a:lnTo>
                <a:lnTo>
                  <a:pt x="0" y="1487233"/>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 name="Google Shape;459;p24"/>
          <p:cNvSpPr txBox="1"/>
          <p:nvPr/>
        </p:nvSpPr>
        <p:spPr>
          <a:xfrm>
            <a:off x="1384924" y="504825"/>
            <a:ext cx="15262350" cy="102870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1" lang="en-US" sz="6699">
                <a:solidFill>
                  <a:srgbClr val="0B2140"/>
                </a:solidFill>
                <a:latin typeface="Roboto"/>
                <a:ea typeface="Roboto"/>
                <a:cs typeface="Roboto"/>
                <a:sym typeface="Roboto"/>
              </a:rPr>
              <a:t>Kết quả đạt được</a:t>
            </a:r>
            <a:endParaRPr/>
          </a:p>
        </p:txBody>
      </p:sp>
      <p:sp>
        <p:nvSpPr>
          <p:cNvPr id="460" name="Google Shape;460;p24"/>
          <p:cNvSpPr txBox="1"/>
          <p:nvPr/>
        </p:nvSpPr>
        <p:spPr>
          <a:xfrm>
            <a:off x="2120310" y="2743508"/>
            <a:ext cx="14688527" cy="1552575"/>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lang="en-US" sz="3399">
                <a:solidFill>
                  <a:srgbClr val="0B2140"/>
                </a:solidFill>
                <a:latin typeface="Roboto"/>
                <a:ea typeface="Roboto"/>
                <a:cs typeface="Roboto"/>
                <a:sym typeface="Roboto"/>
              </a:rPr>
              <a:t>Hệ thống cho phép tự động sinh mã Terraform từ file JSON, giúp định nghĩa nhanh toàn bộ kiến trúc hạ tầng (VM, mạng, router, IP, bảo mật...).</a:t>
            </a:r>
            <a:endParaRPr/>
          </a:p>
          <a:p>
            <a:pPr indent="0" lvl="0" marL="0" marR="0" rtl="0" algn="l">
              <a:lnSpc>
                <a:spcPct val="120005"/>
              </a:lnSpc>
              <a:spcBef>
                <a:spcPts val="0"/>
              </a:spcBef>
              <a:spcAft>
                <a:spcPts val="0"/>
              </a:spcAft>
              <a:buNone/>
            </a:pPr>
            <a:r>
              <a:t/>
            </a:r>
            <a:endParaRPr sz="3399">
              <a:solidFill>
                <a:srgbClr val="0B2140"/>
              </a:solidFill>
              <a:latin typeface="Roboto"/>
              <a:ea typeface="Roboto"/>
              <a:cs typeface="Roboto"/>
              <a:sym typeface="Roboto"/>
            </a:endParaRPr>
          </a:p>
        </p:txBody>
      </p:sp>
      <p:sp>
        <p:nvSpPr>
          <p:cNvPr id="461" name="Google Shape;461;p24"/>
          <p:cNvSpPr txBox="1"/>
          <p:nvPr/>
        </p:nvSpPr>
        <p:spPr>
          <a:xfrm>
            <a:off x="2091735" y="4071333"/>
            <a:ext cx="14688527" cy="1552575"/>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lang="en-US" sz="3399">
                <a:solidFill>
                  <a:srgbClr val="0B2140"/>
                </a:solidFill>
                <a:latin typeface="Roboto"/>
                <a:ea typeface="Roboto"/>
                <a:cs typeface="Roboto"/>
                <a:sym typeface="Roboto"/>
              </a:rPr>
              <a:t>Triển khai thành công trên cả AWS và OpenStack, với khả năng ánh xạ chính xác các tài nguyên đặc thù như EC2, subnet, flavor…</a:t>
            </a:r>
            <a:endParaRPr/>
          </a:p>
          <a:p>
            <a:pPr indent="0" lvl="0" marL="0" marR="0" rtl="0" algn="l">
              <a:lnSpc>
                <a:spcPct val="120005"/>
              </a:lnSpc>
              <a:spcBef>
                <a:spcPts val="0"/>
              </a:spcBef>
              <a:spcAft>
                <a:spcPts val="0"/>
              </a:spcAft>
              <a:buNone/>
            </a:pPr>
            <a:r>
              <a:t/>
            </a:r>
            <a:endParaRPr sz="3399">
              <a:solidFill>
                <a:srgbClr val="0B2140"/>
              </a:solidFill>
              <a:latin typeface="Roboto"/>
              <a:ea typeface="Roboto"/>
              <a:cs typeface="Roboto"/>
              <a:sym typeface="Roboto"/>
            </a:endParaRPr>
          </a:p>
        </p:txBody>
      </p:sp>
      <p:sp>
        <p:nvSpPr>
          <p:cNvPr id="462" name="Google Shape;462;p24"/>
          <p:cNvSpPr txBox="1"/>
          <p:nvPr/>
        </p:nvSpPr>
        <p:spPr>
          <a:xfrm>
            <a:off x="2091735" y="5614383"/>
            <a:ext cx="14688527" cy="1552575"/>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lang="en-US" sz="3399">
                <a:solidFill>
                  <a:srgbClr val="0B2140"/>
                </a:solidFill>
                <a:latin typeface="Roboto"/>
                <a:ea typeface="Roboto"/>
                <a:cs typeface="Roboto"/>
                <a:sym typeface="Roboto"/>
              </a:rPr>
              <a:t>Mỗi môi trường hạ tầng được sinh trong thư mục riêng biệt, cấu trúc rõ ràng và dễ dàng tái sử dụng.</a:t>
            </a:r>
            <a:endParaRPr/>
          </a:p>
          <a:p>
            <a:pPr indent="0" lvl="0" marL="0" marR="0" rtl="0" algn="l">
              <a:lnSpc>
                <a:spcPct val="120005"/>
              </a:lnSpc>
              <a:spcBef>
                <a:spcPts val="0"/>
              </a:spcBef>
              <a:spcAft>
                <a:spcPts val="0"/>
              </a:spcAft>
              <a:buNone/>
            </a:pPr>
            <a:r>
              <a:t/>
            </a:r>
            <a:endParaRPr sz="3399">
              <a:solidFill>
                <a:srgbClr val="0B2140"/>
              </a:solidFill>
              <a:latin typeface="Roboto"/>
              <a:ea typeface="Roboto"/>
              <a:cs typeface="Roboto"/>
              <a:sym typeface="Roboto"/>
            </a:endParaRPr>
          </a:p>
        </p:txBody>
      </p:sp>
      <p:sp>
        <p:nvSpPr>
          <p:cNvPr id="463" name="Google Shape;463;p24"/>
          <p:cNvSpPr txBox="1"/>
          <p:nvPr/>
        </p:nvSpPr>
        <p:spPr>
          <a:xfrm>
            <a:off x="17259300" y="9201150"/>
            <a:ext cx="152400" cy="2095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000">
                <a:solidFill>
                  <a:srgbClr val="0B2140"/>
                </a:solidFill>
                <a:latin typeface="Roboto"/>
                <a:ea typeface="Roboto"/>
                <a:cs typeface="Roboto"/>
                <a:sym typeface="Roboto"/>
              </a:rPr>
              <a:t>24</a:t>
            </a:r>
            <a:endParaRPr/>
          </a:p>
        </p:txBody>
      </p:sp>
      <p:sp>
        <p:nvSpPr>
          <p:cNvPr id="464" name="Google Shape;464;p24"/>
          <p:cNvSpPr txBox="1"/>
          <p:nvPr/>
        </p:nvSpPr>
        <p:spPr>
          <a:xfrm>
            <a:off x="2120310" y="7068489"/>
            <a:ext cx="14688527" cy="523875"/>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lang="en-US" sz="3399">
                <a:solidFill>
                  <a:srgbClr val="0B2140"/>
                </a:solidFill>
                <a:latin typeface="Roboto"/>
                <a:ea typeface="Roboto"/>
                <a:cs typeface="Roboto"/>
                <a:sym typeface="Roboto"/>
              </a:rPr>
              <a:t>Việc triển khai được thực hiện tự động sau khi thư mục cấu hình được tạo.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25"/>
          <p:cNvSpPr/>
          <p:nvPr/>
        </p:nvSpPr>
        <p:spPr>
          <a:xfrm>
            <a:off x="15908506" y="7733207"/>
            <a:ext cx="3908232" cy="3908234"/>
          </a:xfrm>
          <a:custGeom>
            <a:rect b="b" l="l" r="r" t="t"/>
            <a:pathLst>
              <a:path extrusionOk="0" h="3908234" w="3908232">
                <a:moveTo>
                  <a:pt x="0" y="0"/>
                </a:moveTo>
                <a:lnTo>
                  <a:pt x="3908232" y="0"/>
                </a:lnTo>
                <a:lnTo>
                  <a:pt x="3908232" y="3908234"/>
                </a:lnTo>
                <a:lnTo>
                  <a:pt x="0" y="390823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4" name="Google Shape;474;p25"/>
          <p:cNvSpPr/>
          <p:nvPr/>
        </p:nvSpPr>
        <p:spPr>
          <a:xfrm>
            <a:off x="-1009295" y="7720346"/>
            <a:ext cx="2981000" cy="3679158"/>
          </a:xfrm>
          <a:custGeom>
            <a:rect b="b" l="l" r="r" t="t"/>
            <a:pathLst>
              <a:path extrusionOk="0" h="3679158" w="2981000">
                <a:moveTo>
                  <a:pt x="0" y="0"/>
                </a:moveTo>
                <a:lnTo>
                  <a:pt x="2981000" y="0"/>
                </a:lnTo>
                <a:lnTo>
                  <a:pt x="2981000" y="3679158"/>
                </a:lnTo>
                <a:lnTo>
                  <a:pt x="0" y="3679158"/>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5" name="Google Shape;475;p25"/>
          <p:cNvSpPr/>
          <p:nvPr/>
        </p:nvSpPr>
        <p:spPr>
          <a:xfrm>
            <a:off x="16871654" y="967054"/>
            <a:ext cx="990968" cy="991411"/>
          </a:xfrm>
          <a:custGeom>
            <a:rect b="b" l="l" r="r" t="t"/>
            <a:pathLst>
              <a:path extrusionOk="0" h="991411" w="990968">
                <a:moveTo>
                  <a:pt x="0" y="0"/>
                </a:moveTo>
                <a:lnTo>
                  <a:pt x="990968" y="0"/>
                </a:lnTo>
                <a:lnTo>
                  <a:pt x="990968" y="991411"/>
                </a:lnTo>
                <a:lnTo>
                  <a:pt x="0" y="9914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6" name="Google Shape;476;p25"/>
          <p:cNvSpPr/>
          <p:nvPr/>
        </p:nvSpPr>
        <p:spPr>
          <a:xfrm>
            <a:off x="0" y="5943813"/>
            <a:ext cx="1488521" cy="1487232"/>
          </a:xfrm>
          <a:custGeom>
            <a:rect b="b" l="l" r="r" t="t"/>
            <a:pathLst>
              <a:path extrusionOk="0" h="1487232" w="1488521">
                <a:moveTo>
                  <a:pt x="0" y="0"/>
                </a:moveTo>
                <a:lnTo>
                  <a:pt x="1488521" y="0"/>
                </a:lnTo>
                <a:lnTo>
                  <a:pt x="1488521" y="1487233"/>
                </a:lnTo>
                <a:lnTo>
                  <a:pt x="0" y="1487233"/>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7" name="Google Shape;477;p25"/>
          <p:cNvSpPr txBox="1"/>
          <p:nvPr/>
        </p:nvSpPr>
        <p:spPr>
          <a:xfrm>
            <a:off x="1384924" y="504825"/>
            <a:ext cx="15262350" cy="102870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1" lang="en-US" sz="6699">
                <a:solidFill>
                  <a:srgbClr val="0B2140"/>
                </a:solidFill>
                <a:latin typeface="Roboto"/>
                <a:ea typeface="Roboto"/>
                <a:cs typeface="Roboto"/>
                <a:sym typeface="Roboto"/>
              </a:rPr>
              <a:t>Hạn chế và Thách thức</a:t>
            </a:r>
            <a:endParaRPr/>
          </a:p>
        </p:txBody>
      </p:sp>
      <p:sp>
        <p:nvSpPr>
          <p:cNvPr id="478" name="Google Shape;478;p25"/>
          <p:cNvSpPr txBox="1"/>
          <p:nvPr/>
        </p:nvSpPr>
        <p:spPr>
          <a:xfrm>
            <a:off x="1971705" y="2433109"/>
            <a:ext cx="14675569" cy="1552575"/>
          </a:xfrm>
          <a:prstGeom prst="rect">
            <a:avLst/>
          </a:prstGeom>
          <a:noFill/>
          <a:ln>
            <a:noFill/>
          </a:ln>
        </p:spPr>
        <p:txBody>
          <a:bodyPr anchorCtr="0" anchor="t" bIns="0" lIns="0" spcFirstLastPara="1" rIns="0" wrap="square" tIns="0">
            <a:spAutoFit/>
          </a:bodyPr>
          <a:lstStyle/>
          <a:p>
            <a:pPr indent="0" lvl="0" marL="0" marR="0" rtl="0" algn="l">
              <a:lnSpc>
                <a:spcPct val="120023"/>
              </a:lnSpc>
              <a:spcBef>
                <a:spcPts val="0"/>
              </a:spcBef>
              <a:spcAft>
                <a:spcPts val="0"/>
              </a:spcAft>
              <a:buNone/>
            </a:pPr>
            <a:r>
              <a:rPr lang="en-US" sz="3396">
                <a:solidFill>
                  <a:srgbClr val="0B2140"/>
                </a:solidFill>
                <a:latin typeface="Roboto"/>
                <a:ea typeface="Roboto"/>
                <a:cs typeface="Roboto"/>
                <a:sym typeface="Roboto"/>
              </a:rPr>
              <a:t>Hiện tại, hệ thống chỉ hỗ trợ AWS và OpenStack, chưa tích hợp với các nền tảng phổ biến khác như Microsoft Azure, Google Cloud Platform (GCP)</a:t>
            </a:r>
            <a:endParaRPr/>
          </a:p>
          <a:p>
            <a:pPr indent="0" lvl="0" marL="0" marR="0" rtl="0" algn="l">
              <a:lnSpc>
                <a:spcPct val="120023"/>
              </a:lnSpc>
              <a:spcBef>
                <a:spcPts val="0"/>
              </a:spcBef>
              <a:spcAft>
                <a:spcPts val="0"/>
              </a:spcAft>
              <a:buNone/>
            </a:pPr>
            <a:r>
              <a:t/>
            </a:r>
            <a:endParaRPr sz="3396">
              <a:solidFill>
                <a:srgbClr val="0B2140"/>
              </a:solidFill>
              <a:latin typeface="Roboto"/>
              <a:ea typeface="Roboto"/>
              <a:cs typeface="Roboto"/>
              <a:sym typeface="Roboto"/>
            </a:endParaRPr>
          </a:p>
        </p:txBody>
      </p:sp>
      <p:sp>
        <p:nvSpPr>
          <p:cNvPr id="479" name="Google Shape;479;p25"/>
          <p:cNvSpPr txBox="1"/>
          <p:nvPr/>
        </p:nvSpPr>
        <p:spPr>
          <a:xfrm>
            <a:off x="1958748" y="4109331"/>
            <a:ext cx="14688527" cy="2066925"/>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lang="en-US" sz="3399">
                <a:solidFill>
                  <a:srgbClr val="0B2140"/>
                </a:solidFill>
                <a:latin typeface="Roboto"/>
                <a:ea typeface="Roboto"/>
                <a:cs typeface="Roboto"/>
                <a:sym typeface="Roboto"/>
              </a:rPr>
              <a:t>Hệ thống chỉ cho phép tạo và quản lý một số loại tài nguyên cơ bản; chưa hỗ trợ đầy đủ các dịch vụ, tài nguyên nâng cao hoặc đặc thù của từng nhà cung cấp cloud.</a:t>
            </a:r>
            <a:endParaRPr/>
          </a:p>
          <a:p>
            <a:pPr indent="0" lvl="0" marL="0" marR="0" rtl="0" algn="l">
              <a:lnSpc>
                <a:spcPct val="120005"/>
              </a:lnSpc>
              <a:spcBef>
                <a:spcPts val="0"/>
              </a:spcBef>
              <a:spcAft>
                <a:spcPts val="0"/>
              </a:spcAft>
              <a:buNone/>
            </a:pPr>
            <a:r>
              <a:t/>
            </a:r>
            <a:endParaRPr sz="3399">
              <a:solidFill>
                <a:srgbClr val="0B2140"/>
              </a:solidFill>
              <a:latin typeface="Roboto"/>
              <a:ea typeface="Roboto"/>
              <a:cs typeface="Roboto"/>
              <a:sym typeface="Roboto"/>
            </a:endParaRPr>
          </a:p>
        </p:txBody>
      </p:sp>
      <p:sp>
        <p:nvSpPr>
          <p:cNvPr id="480" name="Google Shape;480;p25"/>
          <p:cNvSpPr txBox="1"/>
          <p:nvPr/>
        </p:nvSpPr>
        <p:spPr>
          <a:xfrm>
            <a:off x="1958748" y="6166731"/>
            <a:ext cx="14688527" cy="2066925"/>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lang="en-US" sz="3399">
                <a:solidFill>
                  <a:srgbClr val="0B2140"/>
                </a:solidFill>
                <a:latin typeface="Roboto"/>
                <a:ea typeface="Roboto"/>
                <a:cs typeface="Roboto"/>
                <a:sym typeface="Roboto"/>
              </a:rPr>
              <a:t>Việc quản lý thông tin nhạy cảm như mật khẩu, API key vẫn thực hiện thủ              công, chưa tích hợp với các giải pháp như HashiCorp Vault, AWS Secrets          Manager…</a:t>
            </a:r>
            <a:endParaRPr/>
          </a:p>
          <a:p>
            <a:pPr indent="0" lvl="0" marL="0" marR="0" rtl="0" algn="l">
              <a:lnSpc>
                <a:spcPct val="120005"/>
              </a:lnSpc>
              <a:spcBef>
                <a:spcPts val="0"/>
              </a:spcBef>
              <a:spcAft>
                <a:spcPts val="0"/>
              </a:spcAft>
              <a:buNone/>
            </a:pPr>
            <a:r>
              <a:t/>
            </a:r>
            <a:endParaRPr sz="3399">
              <a:solidFill>
                <a:srgbClr val="0B2140"/>
              </a:solidFill>
              <a:latin typeface="Roboto"/>
              <a:ea typeface="Roboto"/>
              <a:cs typeface="Roboto"/>
              <a:sym typeface="Roboto"/>
            </a:endParaRPr>
          </a:p>
        </p:txBody>
      </p:sp>
      <p:sp>
        <p:nvSpPr>
          <p:cNvPr id="481" name="Google Shape;481;p25"/>
          <p:cNvSpPr txBox="1"/>
          <p:nvPr/>
        </p:nvSpPr>
        <p:spPr>
          <a:xfrm>
            <a:off x="17259300" y="9201150"/>
            <a:ext cx="152400" cy="2095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000">
                <a:solidFill>
                  <a:srgbClr val="0B2140"/>
                </a:solidFill>
                <a:latin typeface="Roboto"/>
                <a:ea typeface="Roboto"/>
                <a:cs typeface="Roboto"/>
                <a:sym typeface="Roboto"/>
              </a:rPr>
              <a:t>25</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26"/>
          <p:cNvSpPr/>
          <p:nvPr/>
        </p:nvSpPr>
        <p:spPr>
          <a:xfrm>
            <a:off x="15908506" y="7605808"/>
            <a:ext cx="3908232" cy="3908234"/>
          </a:xfrm>
          <a:custGeom>
            <a:rect b="b" l="l" r="r" t="t"/>
            <a:pathLst>
              <a:path extrusionOk="0" h="3908234" w="3908232">
                <a:moveTo>
                  <a:pt x="0" y="0"/>
                </a:moveTo>
                <a:lnTo>
                  <a:pt x="3908232" y="0"/>
                </a:lnTo>
                <a:lnTo>
                  <a:pt x="3908232" y="3908234"/>
                </a:lnTo>
                <a:lnTo>
                  <a:pt x="0" y="390823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1" name="Google Shape;491;p26"/>
          <p:cNvSpPr/>
          <p:nvPr/>
        </p:nvSpPr>
        <p:spPr>
          <a:xfrm>
            <a:off x="-1022252" y="7431046"/>
            <a:ext cx="2981000" cy="3679158"/>
          </a:xfrm>
          <a:custGeom>
            <a:rect b="b" l="l" r="r" t="t"/>
            <a:pathLst>
              <a:path extrusionOk="0" h="3679158" w="2981000">
                <a:moveTo>
                  <a:pt x="0" y="0"/>
                </a:moveTo>
                <a:lnTo>
                  <a:pt x="2981000" y="0"/>
                </a:lnTo>
                <a:lnTo>
                  <a:pt x="2981000" y="3679158"/>
                </a:lnTo>
                <a:lnTo>
                  <a:pt x="0" y="3679158"/>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 name="Google Shape;492;p26"/>
          <p:cNvSpPr/>
          <p:nvPr/>
        </p:nvSpPr>
        <p:spPr>
          <a:xfrm>
            <a:off x="16871654" y="967054"/>
            <a:ext cx="990968" cy="991411"/>
          </a:xfrm>
          <a:custGeom>
            <a:rect b="b" l="l" r="r" t="t"/>
            <a:pathLst>
              <a:path extrusionOk="0" h="991411" w="990968">
                <a:moveTo>
                  <a:pt x="0" y="0"/>
                </a:moveTo>
                <a:lnTo>
                  <a:pt x="990968" y="0"/>
                </a:lnTo>
                <a:lnTo>
                  <a:pt x="990968" y="991411"/>
                </a:lnTo>
                <a:lnTo>
                  <a:pt x="0" y="9914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 name="Google Shape;493;p26"/>
          <p:cNvSpPr/>
          <p:nvPr/>
        </p:nvSpPr>
        <p:spPr>
          <a:xfrm>
            <a:off x="0" y="5943813"/>
            <a:ext cx="1488521" cy="1487232"/>
          </a:xfrm>
          <a:custGeom>
            <a:rect b="b" l="l" r="r" t="t"/>
            <a:pathLst>
              <a:path extrusionOk="0" h="1487232" w="1488521">
                <a:moveTo>
                  <a:pt x="0" y="0"/>
                </a:moveTo>
                <a:lnTo>
                  <a:pt x="1488521" y="0"/>
                </a:lnTo>
                <a:lnTo>
                  <a:pt x="1488521" y="1487233"/>
                </a:lnTo>
                <a:lnTo>
                  <a:pt x="0" y="1487233"/>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4" name="Google Shape;494;p26"/>
          <p:cNvSpPr txBox="1"/>
          <p:nvPr/>
        </p:nvSpPr>
        <p:spPr>
          <a:xfrm>
            <a:off x="1384924" y="504825"/>
            <a:ext cx="15262350" cy="102870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1" lang="en-US" sz="6699">
                <a:solidFill>
                  <a:srgbClr val="0B2140"/>
                </a:solidFill>
                <a:latin typeface="Roboto"/>
                <a:ea typeface="Roboto"/>
                <a:cs typeface="Roboto"/>
                <a:sym typeface="Roboto"/>
              </a:rPr>
              <a:t>Hướng phát triển trong tương lai</a:t>
            </a:r>
            <a:endParaRPr/>
          </a:p>
        </p:txBody>
      </p:sp>
      <p:sp>
        <p:nvSpPr>
          <p:cNvPr id="495" name="Google Shape;495;p26"/>
          <p:cNvSpPr txBox="1"/>
          <p:nvPr/>
        </p:nvSpPr>
        <p:spPr>
          <a:xfrm>
            <a:off x="1971705" y="2433109"/>
            <a:ext cx="14675569" cy="1552575"/>
          </a:xfrm>
          <a:prstGeom prst="rect">
            <a:avLst/>
          </a:prstGeom>
          <a:noFill/>
          <a:ln>
            <a:noFill/>
          </a:ln>
        </p:spPr>
        <p:txBody>
          <a:bodyPr anchorCtr="0" anchor="t" bIns="0" lIns="0" spcFirstLastPara="1" rIns="0" wrap="square" tIns="0">
            <a:spAutoFit/>
          </a:bodyPr>
          <a:lstStyle/>
          <a:p>
            <a:pPr indent="0" lvl="0" marL="0" marR="0" rtl="0" algn="l">
              <a:lnSpc>
                <a:spcPct val="120023"/>
              </a:lnSpc>
              <a:spcBef>
                <a:spcPts val="0"/>
              </a:spcBef>
              <a:spcAft>
                <a:spcPts val="0"/>
              </a:spcAft>
              <a:buNone/>
            </a:pPr>
            <a:r>
              <a:rPr lang="en-US" sz="3396">
                <a:solidFill>
                  <a:srgbClr val="0B2140"/>
                </a:solidFill>
                <a:latin typeface="Roboto"/>
                <a:ea typeface="Roboto"/>
                <a:cs typeface="Roboto"/>
                <a:sym typeface="Roboto"/>
              </a:rPr>
              <a:t>Tích hợp thêm các nhà cung cấp cloud phổ biến như Microsoft Azure, Google Cloud Platform (GCP)… để đáp ứng nhu cầu đa dạng của người dùng.</a:t>
            </a:r>
            <a:endParaRPr/>
          </a:p>
          <a:p>
            <a:pPr indent="0" lvl="0" marL="0" marR="0" rtl="0" algn="l">
              <a:lnSpc>
                <a:spcPct val="120023"/>
              </a:lnSpc>
              <a:spcBef>
                <a:spcPts val="0"/>
              </a:spcBef>
              <a:spcAft>
                <a:spcPts val="0"/>
              </a:spcAft>
              <a:buNone/>
            </a:pPr>
            <a:r>
              <a:t/>
            </a:r>
            <a:endParaRPr sz="3396">
              <a:solidFill>
                <a:srgbClr val="0B2140"/>
              </a:solidFill>
              <a:latin typeface="Roboto"/>
              <a:ea typeface="Roboto"/>
              <a:cs typeface="Roboto"/>
              <a:sym typeface="Roboto"/>
            </a:endParaRPr>
          </a:p>
        </p:txBody>
      </p:sp>
      <p:sp>
        <p:nvSpPr>
          <p:cNvPr id="496" name="Google Shape;496;p26"/>
          <p:cNvSpPr txBox="1"/>
          <p:nvPr/>
        </p:nvSpPr>
        <p:spPr>
          <a:xfrm>
            <a:off x="1971705" y="3743103"/>
            <a:ext cx="14688527" cy="2066925"/>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lang="en-US" sz="3399">
                <a:solidFill>
                  <a:srgbClr val="0B2140"/>
                </a:solidFill>
                <a:latin typeface="Roboto"/>
                <a:ea typeface="Roboto"/>
                <a:cs typeface="Roboto"/>
                <a:sym typeface="Roboto"/>
              </a:rPr>
              <a:t>Phát triển thêm khả năng quản lý các tài nguyên nâng cao (database, load balancer, storage, serverless, v.v.) và các dịch vụ đặc thù của từng nhà cung cấp.</a:t>
            </a:r>
            <a:endParaRPr/>
          </a:p>
          <a:p>
            <a:pPr indent="0" lvl="0" marL="0" marR="0" rtl="0" algn="l">
              <a:lnSpc>
                <a:spcPct val="120005"/>
              </a:lnSpc>
              <a:spcBef>
                <a:spcPts val="0"/>
              </a:spcBef>
              <a:spcAft>
                <a:spcPts val="0"/>
              </a:spcAft>
              <a:buNone/>
            </a:pPr>
            <a:r>
              <a:t/>
            </a:r>
            <a:endParaRPr sz="3399">
              <a:solidFill>
                <a:srgbClr val="0B2140"/>
              </a:solidFill>
              <a:latin typeface="Roboto"/>
              <a:ea typeface="Roboto"/>
              <a:cs typeface="Roboto"/>
              <a:sym typeface="Roboto"/>
            </a:endParaRPr>
          </a:p>
        </p:txBody>
      </p:sp>
      <p:sp>
        <p:nvSpPr>
          <p:cNvPr id="497" name="Google Shape;497;p26"/>
          <p:cNvSpPr txBox="1"/>
          <p:nvPr/>
        </p:nvSpPr>
        <p:spPr>
          <a:xfrm>
            <a:off x="1971705" y="5364121"/>
            <a:ext cx="14688527" cy="2066925"/>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lang="en-US" sz="3399">
                <a:solidFill>
                  <a:srgbClr val="0B2140"/>
                </a:solidFill>
                <a:latin typeface="Roboto"/>
                <a:ea typeface="Roboto"/>
                <a:cs typeface="Roboto"/>
                <a:sym typeface="Roboto"/>
              </a:rPr>
              <a:t>Kết nối với các giải pháp quản lý secrets như HashiCorp Vault, AWS Secrets Manager… để bảo mật thông tin nhạy cảm và tự động hóa việc cấp phát secrets cho hạ tầng.</a:t>
            </a:r>
            <a:endParaRPr/>
          </a:p>
          <a:p>
            <a:pPr indent="0" lvl="0" marL="0" marR="0" rtl="0" algn="l">
              <a:lnSpc>
                <a:spcPct val="120005"/>
              </a:lnSpc>
              <a:spcBef>
                <a:spcPts val="0"/>
              </a:spcBef>
              <a:spcAft>
                <a:spcPts val="0"/>
              </a:spcAft>
              <a:buNone/>
            </a:pPr>
            <a:r>
              <a:t/>
            </a:r>
            <a:endParaRPr sz="3399">
              <a:solidFill>
                <a:srgbClr val="0B2140"/>
              </a:solidFill>
              <a:latin typeface="Roboto"/>
              <a:ea typeface="Roboto"/>
              <a:cs typeface="Roboto"/>
              <a:sym typeface="Roboto"/>
            </a:endParaRPr>
          </a:p>
        </p:txBody>
      </p:sp>
      <p:sp>
        <p:nvSpPr>
          <p:cNvPr id="498" name="Google Shape;498;p26"/>
          <p:cNvSpPr txBox="1"/>
          <p:nvPr/>
        </p:nvSpPr>
        <p:spPr>
          <a:xfrm>
            <a:off x="17259300" y="9210675"/>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18"/>
              </a:lnSpc>
              <a:spcBef>
                <a:spcPts val="0"/>
              </a:spcBef>
              <a:spcAft>
                <a:spcPts val="0"/>
              </a:spcAft>
              <a:buNone/>
            </a:pPr>
            <a:r>
              <a:rPr lang="en-US" sz="2199">
                <a:solidFill>
                  <a:srgbClr val="0B2140"/>
                </a:solidFill>
                <a:latin typeface="Roboto"/>
                <a:ea typeface="Roboto"/>
                <a:cs typeface="Roboto"/>
                <a:sym typeface="Roboto"/>
              </a:rPr>
              <a:t>26</a:t>
            </a:r>
            <a:endParaRPr/>
          </a:p>
        </p:txBody>
      </p:sp>
      <p:sp>
        <p:nvSpPr>
          <p:cNvPr id="499" name="Google Shape;499;p26"/>
          <p:cNvSpPr txBox="1"/>
          <p:nvPr/>
        </p:nvSpPr>
        <p:spPr>
          <a:xfrm>
            <a:off x="1958748" y="7191375"/>
            <a:ext cx="14688527" cy="1552575"/>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lang="en-US" sz="3399">
                <a:solidFill>
                  <a:srgbClr val="0B2140"/>
                </a:solidFill>
                <a:latin typeface="Roboto"/>
                <a:ea typeface="Roboto"/>
                <a:cs typeface="Roboto"/>
                <a:sym typeface="Roboto"/>
              </a:rPr>
              <a:t>Kết nối hệ thống với các công cụ DevOps như GitLab CI, GitHub Actions, Jenkins… để tự động hóa quy trình kiểm thử, triển khai và rollback hạ tầng.</a:t>
            </a:r>
            <a:endParaRPr/>
          </a:p>
          <a:p>
            <a:pPr indent="0" lvl="0" marL="0" marR="0" rtl="0" algn="l">
              <a:lnSpc>
                <a:spcPct val="120005"/>
              </a:lnSpc>
              <a:spcBef>
                <a:spcPts val="0"/>
              </a:spcBef>
              <a:spcAft>
                <a:spcPts val="0"/>
              </a:spcAft>
              <a:buNone/>
            </a:pPr>
            <a:r>
              <a:t/>
            </a:r>
            <a:endParaRPr sz="3399">
              <a:solidFill>
                <a:srgbClr val="0B2140"/>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27"/>
          <p:cNvSpPr/>
          <p:nvPr/>
        </p:nvSpPr>
        <p:spPr>
          <a:xfrm>
            <a:off x="114302" y="130540"/>
            <a:ext cx="1562096" cy="1562793"/>
          </a:xfrm>
          <a:custGeom>
            <a:rect b="b" l="l" r="r" t="t"/>
            <a:pathLst>
              <a:path extrusionOk="0" h="1562793" w="1562096">
                <a:moveTo>
                  <a:pt x="0" y="0"/>
                </a:moveTo>
                <a:lnTo>
                  <a:pt x="1562096" y="0"/>
                </a:lnTo>
                <a:lnTo>
                  <a:pt x="1562096" y="1562793"/>
                </a:lnTo>
                <a:lnTo>
                  <a:pt x="0" y="156279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9" name="Google Shape;509;p27"/>
          <p:cNvSpPr/>
          <p:nvPr/>
        </p:nvSpPr>
        <p:spPr>
          <a:xfrm>
            <a:off x="3371834" y="8918994"/>
            <a:ext cx="2219740" cy="2220732"/>
          </a:xfrm>
          <a:custGeom>
            <a:rect b="b" l="l" r="r" t="t"/>
            <a:pathLst>
              <a:path extrusionOk="0" h="2220732" w="2219740">
                <a:moveTo>
                  <a:pt x="0" y="0"/>
                </a:moveTo>
                <a:lnTo>
                  <a:pt x="2219740" y="0"/>
                </a:lnTo>
                <a:lnTo>
                  <a:pt x="2219740" y="2220732"/>
                </a:lnTo>
                <a:lnTo>
                  <a:pt x="0" y="2220732"/>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 name="Google Shape;510;p27"/>
          <p:cNvSpPr/>
          <p:nvPr/>
        </p:nvSpPr>
        <p:spPr>
          <a:xfrm>
            <a:off x="15717492" y="-77654"/>
            <a:ext cx="2619578" cy="2620748"/>
          </a:xfrm>
          <a:custGeom>
            <a:rect b="b" l="l" r="r" t="t"/>
            <a:pathLst>
              <a:path extrusionOk="0" h="2620748" w="2619578">
                <a:moveTo>
                  <a:pt x="0" y="0"/>
                </a:moveTo>
                <a:lnTo>
                  <a:pt x="2619578" y="0"/>
                </a:lnTo>
                <a:lnTo>
                  <a:pt x="2619578" y="2620748"/>
                </a:lnTo>
                <a:lnTo>
                  <a:pt x="0" y="2620748"/>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 name="Google Shape;511;p27"/>
          <p:cNvSpPr/>
          <p:nvPr/>
        </p:nvSpPr>
        <p:spPr>
          <a:xfrm>
            <a:off x="9269992" y="2155126"/>
            <a:ext cx="5219331" cy="5220164"/>
          </a:xfrm>
          <a:custGeom>
            <a:rect b="b" l="l" r="r" t="t"/>
            <a:pathLst>
              <a:path extrusionOk="0" h="5220164" w="5219331">
                <a:moveTo>
                  <a:pt x="0" y="0"/>
                </a:moveTo>
                <a:lnTo>
                  <a:pt x="5219331" y="0"/>
                </a:lnTo>
                <a:lnTo>
                  <a:pt x="5219331" y="5220164"/>
                </a:lnTo>
                <a:lnTo>
                  <a:pt x="0" y="5220164"/>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 name="Google Shape;512;p27"/>
          <p:cNvSpPr/>
          <p:nvPr/>
        </p:nvSpPr>
        <p:spPr>
          <a:xfrm>
            <a:off x="9117640" y="4332848"/>
            <a:ext cx="2401568" cy="2224779"/>
          </a:xfrm>
          <a:custGeom>
            <a:rect b="b" l="l" r="r" t="t"/>
            <a:pathLst>
              <a:path extrusionOk="0" h="2224779" w="2401568">
                <a:moveTo>
                  <a:pt x="0" y="0"/>
                </a:moveTo>
                <a:lnTo>
                  <a:pt x="2401568" y="0"/>
                </a:lnTo>
                <a:lnTo>
                  <a:pt x="2401568" y="2224779"/>
                </a:lnTo>
                <a:lnTo>
                  <a:pt x="0" y="2224779"/>
                </a:lnTo>
                <a:lnTo>
                  <a:pt x="0" y="0"/>
                </a:lnTo>
                <a:close/>
              </a:path>
            </a:pathLst>
          </a:cu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 name="Google Shape;513;p27"/>
          <p:cNvSpPr/>
          <p:nvPr/>
        </p:nvSpPr>
        <p:spPr>
          <a:xfrm>
            <a:off x="10166810" y="6281422"/>
            <a:ext cx="1902772" cy="2348407"/>
          </a:xfrm>
          <a:custGeom>
            <a:rect b="b" l="l" r="r" t="t"/>
            <a:pathLst>
              <a:path extrusionOk="0" h="2348407" w="1902772">
                <a:moveTo>
                  <a:pt x="0" y="0"/>
                </a:moveTo>
                <a:lnTo>
                  <a:pt x="1902772" y="0"/>
                </a:lnTo>
                <a:lnTo>
                  <a:pt x="1902772" y="2348407"/>
                </a:lnTo>
                <a:lnTo>
                  <a:pt x="0" y="2348407"/>
                </a:lnTo>
                <a:lnTo>
                  <a:pt x="0" y="0"/>
                </a:lnTo>
                <a:close/>
              </a:path>
            </a:pathLst>
          </a:cu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 name="Google Shape;514;p27"/>
          <p:cNvSpPr txBox="1"/>
          <p:nvPr/>
        </p:nvSpPr>
        <p:spPr>
          <a:xfrm>
            <a:off x="1519900" y="3306771"/>
            <a:ext cx="7458150" cy="1714500"/>
          </a:xfrm>
          <a:prstGeom prst="rect">
            <a:avLst/>
          </a:prstGeom>
          <a:noFill/>
          <a:ln>
            <a:noFill/>
          </a:ln>
        </p:spPr>
        <p:txBody>
          <a:bodyPr anchorCtr="0" anchor="t" bIns="0" lIns="0" spcFirstLastPara="1" rIns="0" wrap="square" tIns="0">
            <a:spAutoFit/>
          </a:bodyPr>
          <a:lstStyle/>
          <a:p>
            <a:pPr indent="0" lvl="0" marL="0" marR="0" rtl="0" algn="l">
              <a:lnSpc>
                <a:spcPct val="120001"/>
              </a:lnSpc>
              <a:spcBef>
                <a:spcPts val="0"/>
              </a:spcBef>
              <a:spcAft>
                <a:spcPts val="0"/>
              </a:spcAft>
              <a:buNone/>
            </a:pPr>
            <a:r>
              <a:rPr b="1" lang="en-US" sz="11199">
                <a:solidFill>
                  <a:srgbClr val="0B2140"/>
                </a:solidFill>
                <a:latin typeface="Roboto"/>
                <a:ea typeface="Roboto"/>
                <a:cs typeface="Roboto"/>
                <a:sym typeface="Roboto"/>
              </a:rPr>
              <a:t>Thanks!</a:t>
            </a:r>
            <a:endParaRPr/>
          </a:p>
        </p:txBody>
      </p:sp>
      <p:sp>
        <p:nvSpPr>
          <p:cNvPr id="515" name="Google Shape;515;p27"/>
          <p:cNvSpPr/>
          <p:nvPr/>
        </p:nvSpPr>
        <p:spPr>
          <a:xfrm>
            <a:off x="7897976" y="4117276"/>
            <a:ext cx="9712750" cy="5072450"/>
          </a:xfrm>
          <a:custGeom>
            <a:rect b="b" l="l" r="r" t="t"/>
            <a:pathLst>
              <a:path extrusionOk="0" h="5072450" w="9712750">
                <a:moveTo>
                  <a:pt x="0" y="0"/>
                </a:moveTo>
                <a:lnTo>
                  <a:pt x="9712750" y="0"/>
                </a:lnTo>
                <a:lnTo>
                  <a:pt x="9712750" y="5072450"/>
                </a:lnTo>
                <a:lnTo>
                  <a:pt x="0" y="5072450"/>
                </a:lnTo>
                <a:lnTo>
                  <a:pt x="0" y="0"/>
                </a:lnTo>
                <a:close/>
              </a:path>
            </a:pathLst>
          </a:cu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 name="Google Shape;516;p27"/>
          <p:cNvSpPr/>
          <p:nvPr/>
        </p:nvSpPr>
        <p:spPr>
          <a:xfrm>
            <a:off x="14804560" y="3246196"/>
            <a:ext cx="739764" cy="728650"/>
          </a:xfrm>
          <a:custGeom>
            <a:rect b="b" l="l" r="r" t="t"/>
            <a:pathLst>
              <a:path extrusionOk="0" h="728650" w="739764">
                <a:moveTo>
                  <a:pt x="0" y="0"/>
                </a:moveTo>
                <a:lnTo>
                  <a:pt x="739764" y="0"/>
                </a:lnTo>
                <a:lnTo>
                  <a:pt x="739764" y="728650"/>
                </a:lnTo>
                <a:lnTo>
                  <a:pt x="0" y="728650"/>
                </a:lnTo>
                <a:lnTo>
                  <a:pt x="0" y="0"/>
                </a:lnTo>
                <a:close/>
              </a:path>
            </a:pathLst>
          </a:cu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 name="Google Shape;517;p27"/>
          <p:cNvSpPr/>
          <p:nvPr/>
        </p:nvSpPr>
        <p:spPr>
          <a:xfrm>
            <a:off x="14097688" y="1943064"/>
            <a:ext cx="725892" cy="713152"/>
          </a:xfrm>
          <a:custGeom>
            <a:rect b="b" l="l" r="r" t="t"/>
            <a:pathLst>
              <a:path extrusionOk="0" h="713152" w="725892">
                <a:moveTo>
                  <a:pt x="0" y="0"/>
                </a:moveTo>
                <a:lnTo>
                  <a:pt x="725892" y="0"/>
                </a:lnTo>
                <a:lnTo>
                  <a:pt x="725892" y="713152"/>
                </a:lnTo>
                <a:lnTo>
                  <a:pt x="0" y="713152"/>
                </a:lnTo>
                <a:lnTo>
                  <a:pt x="0" y="0"/>
                </a:lnTo>
                <a:close/>
              </a:path>
            </a:pathLst>
          </a:custGeom>
          <a:blipFill rotWithShape="1">
            <a:blip r:embed="rId11">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8" name="Google Shape;518;p27"/>
          <p:cNvSpPr/>
          <p:nvPr/>
        </p:nvSpPr>
        <p:spPr>
          <a:xfrm>
            <a:off x="12566494" y="1248390"/>
            <a:ext cx="725842" cy="713730"/>
          </a:xfrm>
          <a:custGeom>
            <a:rect b="b" l="l" r="r" t="t"/>
            <a:pathLst>
              <a:path extrusionOk="0" h="713730" w="725842">
                <a:moveTo>
                  <a:pt x="0" y="0"/>
                </a:moveTo>
                <a:lnTo>
                  <a:pt x="725842" y="0"/>
                </a:lnTo>
                <a:lnTo>
                  <a:pt x="725842" y="713730"/>
                </a:lnTo>
                <a:lnTo>
                  <a:pt x="0" y="713730"/>
                </a:lnTo>
                <a:lnTo>
                  <a:pt x="0" y="0"/>
                </a:lnTo>
                <a:close/>
              </a:path>
            </a:pathLst>
          </a:custGeom>
          <a:blipFill rotWithShape="1">
            <a:blip r:embed="rId12">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9" name="Google Shape;519;p27"/>
          <p:cNvSpPr/>
          <p:nvPr/>
        </p:nvSpPr>
        <p:spPr>
          <a:xfrm>
            <a:off x="10907676" y="1229340"/>
            <a:ext cx="725840" cy="713732"/>
          </a:xfrm>
          <a:custGeom>
            <a:rect b="b" l="l" r="r" t="t"/>
            <a:pathLst>
              <a:path extrusionOk="0" h="713732" w="725840">
                <a:moveTo>
                  <a:pt x="0" y="0"/>
                </a:moveTo>
                <a:lnTo>
                  <a:pt x="725840" y="0"/>
                </a:lnTo>
                <a:lnTo>
                  <a:pt x="725840" y="713732"/>
                </a:lnTo>
                <a:lnTo>
                  <a:pt x="0" y="713732"/>
                </a:lnTo>
                <a:lnTo>
                  <a:pt x="0" y="0"/>
                </a:lnTo>
                <a:close/>
              </a:path>
            </a:pathLst>
          </a:custGeom>
          <a:blipFill rotWithShape="1">
            <a:blip r:embed="rId1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 name="Google Shape;520;p27"/>
          <p:cNvSpPr txBox="1"/>
          <p:nvPr/>
        </p:nvSpPr>
        <p:spPr>
          <a:xfrm>
            <a:off x="17259300" y="9201150"/>
            <a:ext cx="152400" cy="2095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000">
                <a:solidFill>
                  <a:srgbClr val="0B2140"/>
                </a:solidFill>
                <a:latin typeface="Roboto"/>
                <a:ea typeface="Roboto"/>
                <a:cs typeface="Roboto"/>
                <a:sym typeface="Roboto"/>
              </a:rPr>
              <a:t>27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p:nvPr/>
        </p:nvSpPr>
        <p:spPr>
          <a:xfrm>
            <a:off x="16691044" y="1487904"/>
            <a:ext cx="2136722" cy="2137926"/>
          </a:xfrm>
          <a:custGeom>
            <a:rect b="b" l="l" r="r" t="t"/>
            <a:pathLst>
              <a:path extrusionOk="0" h="2137926" w="2136722">
                <a:moveTo>
                  <a:pt x="0" y="0"/>
                </a:moveTo>
                <a:lnTo>
                  <a:pt x="2136722" y="0"/>
                </a:lnTo>
                <a:lnTo>
                  <a:pt x="2136722" y="2137926"/>
                </a:lnTo>
                <a:lnTo>
                  <a:pt x="0" y="213792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3"/>
          <p:cNvSpPr/>
          <p:nvPr/>
        </p:nvSpPr>
        <p:spPr>
          <a:xfrm>
            <a:off x="3096899" y="8805675"/>
            <a:ext cx="3507555" cy="3507556"/>
          </a:xfrm>
          <a:custGeom>
            <a:rect b="b" l="l" r="r" t="t"/>
            <a:pathLst>
              <a:path extrusionOk="0" h="3507556" w="3507555">
                <a:moveTo>
                  <a:pt x="0" y="0"/>
                </a:moveTo>
                <a:lnTo>
                  <a:pt x="3507555" y="0"/>
                </a:lnTo>
                <a:lnTo>
                  <a:pt x="3507555" y="3507556"/>
                </a:lnTo>
                <a:lnTo>
                  <a:pt x="0" y="350755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3"/>
          <p:cNvSpPr/>
          <p:nvPr/>
        </p:nvSpPr>
        <p:spPr>
          <a:xfrm>
            <a:off x="725526" y="377788"/>
            <a:ext cx="1401810" cy="1402435"/>
          </a:xfrm>
          <a:custGeom>
            <a:rect b="b" l="l" r="r" t="t"/>
            <a:pathLst>
              <a:path extrusionOk="0" h="1402435" w="1401810">
                <a:moveTo>
                  <a:pt x="0" y="0"/>
                </a:moveTo>
                <a:lnTo>
                  <a:pt x="1401810" y="0"/>
                </a:lnTo>
                <a:lnTo>
                  <a:pt x="1401810" y="1402435"/>
                </a:lnTo>
                <a:lnTo>
                  <a:pt x="0" y="1402435"/>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3"/>
          <p:cNvSpPr txBox="1"/>
          <p:nvPr/>
        </p:nvSpPr>
        <p:spPr>
          <a:xfrm>
            <a:off x="1521491" y="2685531"/>
            <a:ext cx="7183950" cy="1038225"/>
          </a:xfrm>
          <a:prstGeom prst="rect">
            <a:avLst/>
          </a:prstGeom>
          <a:noFill/>
          <a:ln>
            <a:noFill/>
          </a:ln>
        </p:spPr>
        <p:txBody>
          <a:bodyPr anchorCtr="0" anchor="t" bIns="0" lIns="0" spcFirstLastPara="1" rIns="0" wrap="square" tIns="0">
            <a:spAutoFit/>
          </a:bodyPr>
          <a:lstStyle/>
          <a:p>
            <a:pPr indent="0" lvl="0" marL="0" marR="0" rtl="0" algn="ctr">
              <a:lnSpc>
                <a:spcPct val="119985"/>
              </a:lnSpc>
              <a:spcBef>
                <a:spcPts val="0"/>
              </a:spcBef>
              <a:spcAft>
                <a:spcPts val="0"/>
              </a:spcAft>
              <a:buNone/>
            </a:pPr>
            <a:r>
              <a:rPr b="1" lang="en-US" sz="6800">
                <a:solidFill>
                  <a:srgbClr val="5B8960"/>
                </a:solidFill>
                <a:latin typeface="Roboto"/>
                <a:ea typeface="Roboto"/>
                <a:cs typeface="Roboto"/>
                <a:sym typeface="Roboto"/>
              </a:rPr>
              <a:t>01</a:t>
            </a:r>
            <a:endParaRPr/>
          </a:p>
        </p:txBody>
      </p:sp>
      <p:sp>
        <p:nvSpPr>
          <p:cNvPr id="131" name="Google Shape;131;p3"/>
          <p:cNvSpPr txBox="1"/>
          <p:nvPr/>
        </p:nvSpPr>
        <p:spPr>
          <a:xfrm>
            <a:off x="9582543" y="2685581"/>
            <a:ext cx="7186950" cy="1038225"/>
          </a:xfrm>
          <a:prstGeom prst="rect">
            <a:avLst/>
          </a:prstGeom>
          <a:noFill/>
          <a:ln>
            <a:noFill/>
          </a:ln>
        </p:spPr>
        <p:txBody>
          <a:bodyPr anchorCtr="0" anchor="t" bIns="0" lIns="0" spcFirstLastPara="1" rIns="0" wrap="square" tIns="0">
            <a:spAutoFit/>
          </a:bodyPr>
          <a:lstStyle/>
          <a:p>
            <a:pPr indent="0" lvl="0" marL="0" marR="0" rtl="0" algn="ctr">
              <a:lnSpc>
                <a:spcPct val="119985"/>
              </a:lnSpc>
              <a:spcBef>
                <a:spcPts val="0"/>
              </a:spcBef>
              <a:spcAft>
                <a:spcPts val="0"/>
              </a:spcAft>
              <a:buNone/>
            </a:pPr>
            <a:r>
              <a:rPr b="1" lang="en-US" sz="6800">
                <a:solidFill>
                  <a:srgbClr val="5B8960"/>
                </a:solidFill>
                <a:latin typeface="Roboto"/>
                <a:ea typeface="Roboto"/>
                <a:cs typeface="Roboto"/>
                <a:sym typeface="Roboto"/>
              </a:rPr>
              <a:t>02</a:t>
            </a:r>
            <a:endParaRPr/>
          </a:p>
        </p:txBody>
      </p:sp>
      <p:sp>
        <p:nvSpPr>
          <p:cNvPr id="132" name="Google Shape;132;p3"/>
          <p:cNvSpPr txBox="1"/>
          <p:nvPr/>
        </p:nvSpPr>
        <p:spPr>
          <a:xfrm>
            <a:off x="1521595" y="7193183"/>
            <a:ext cx="7183950" cy="733425"/>
          </a:xfrm>
          <a:prstGeom prst="rect">
            <a:avLst/>
          </a:prstGeom>
          <a:noFill/>
          <a:ln>
            <a:noFill/>
          </a:ln>
        </p:spPr>
        <p:txBody>
          <a:bodyPr anchorCtr="0" anchor="t" bIns="0" lIns="0" spcFirstLastPara="1" rIns="0" wrap="square" tIns="0">
            <a:spAutoFit/>
          </a:bodyPr>
          <a:lstStyle/>
          <a:p>
            <a:pPr indent="0" lvl="0" marL="0" marR="0" rtl="0" algn="ctr">
              <a:lnSpc>
                <a:spcPct val="119979"/>
              </a:lnSpc>
              <a:spcBef>
                <a:spcPts val="0"/>
              </a:spcBef>
              <a:spcAft>
                <a:spcPts val="0"/>
              </a:spcAft>
              <a:buNone/>
            </a:pPr>
            <a:r>
              <a:rPr b="1" lang="en-US" sz="4800">
                <a:solidFill>
                  <a:srgbClr val="964727"/>
                </a:solidFill>
                <a:latin typeface="Roboto"/>
                <a:ea typeface="Roboto"/>
                <a:cs typeface="Roboto"/>
                <a:sym typeface="Roboto"/>
              </a:rPr>
              <a:t>Kịch bản - Demo</a:t>
            </a:r>
            <a:endParaRPr/>
          </a:p>
        </p:txBody>
      </p:sp>
      <p:sp>
        <p:nvSpPr>
          <p:cNvPr id="133" name="Google Shape;133;p3"/>
          <p:cNvSpPr txBox="1"/>
          <p:nvPr/>
        </p:nvSpPr>
        <p:spPr>
          <a:xfrm>
            <a:off x="1521491" y="6111141"/>
            <a:ext cx="7183950" cy="1038225"/>
          </a:xfrm>
          <a:prstGeom prst="rect">
            <a:avLst/>
          </a:prstGeom>
          <a:noFill/>
          <a:ln>
            <a:noFill/>
          </a:ln>
        </p:spPr>
        <p:txBody>
          <a:bodyPr anchorCtr="0" anchor="t" bIns="0" lIns="0" spcFirstLastPara="1" rIns="0" wrap="square" tIns="0">
            <a:spAutoFit/>
          </a:bodyPr>
          <a:lstStyle/>
          <a:p>
            <a:pPr indent="0" lvl="0" marL="0" marR="0" rtl="0" algn="ctr">
              <a:lnSpc>
                <a:spcPct val="119985"/>
              </a:lnSpc>
              <a:spcBef>
                <a:spcPts val="0"/>
              </a:spcBef>
              <a:spcAft>
                <a:spcPts val="0"/>
              </a:spcAft>
              <a:buNone/>
            </a:pPr>
            <a:r>
              <a:rPr b="1" lang="en-US" sz="6800">
                <a:solidFill>
                  <a:srgbClr val="5B8960"/>
                </a:solidFill>
                <a:latin typeface="Roboto"/>
                <a:ea typeface="Roboto"/>
                <a:cs typeface="Roboto"/>
                <a:sym typeface="Roboto"/>
              </a:rPr>
              <a:t>03</a:t>
            </a:r>
            <a:endParaRPr/>
          </a:p>
        </p:txBody>
      </p:sp>
      <p:sp>
        <p:nvSpPr>
          <p:cNvPr id="134" name="Google Shape;134;p3"/>
          <p:cNvSpPr txBox="1"/>
          <p:nvPr/>
        </p:nvSpPr>
        <p:spPr>
          <a:xfrm>
            <a:off x="9582543" y="7139841"/>
            <a:ext cx="7748120" cy="733425"/>
          </a:xfrm>
          <a:prstGeom prst="rect">
            <a:avLst/>
          </a:prstGeom>
          <a:noFill/>
          <a:ln>
            <a:noFill/>
          </a:ln>
        </p:spPr>
        <p:txBody>
          <a:bodyPr anchorCtr="0" anchor="t" bIns="0" lIns="0" spcFirstLastPara="1" rIns="0" wrap="square" tIns="0">
            <a:spAutoFit/>
          </a:bodyPr>
          <a:lstStyle/>
          <a:p>
            <a:pPr indent="0" lvl="0" marL="0" marR="0" rtl="0" algn="ctr">
              <a:lnSpc>
                <a:spcPct val="119979"/>
              </a:lnSpc>
              <a:spcBef>
                <a:spcPts val="0"/>
              </a:spcBef>
              <a:spcAft>
                <a:spcPts val="0"/>
              </a:spcAft>
              <a:buNone/>
            </a:pPr>
            <a:r>
              <a:rPr b="1" lang="en-US" sz="4800">
                <a:solidFill>
                  <a:srgbClr val="964727"/>
                </a:solidFill>
                <a:latin typeface="Roboto"/>
                <a:ea typeface="Roboto"/>
                <a:cs typeface="Roboto"/>
                <a:sym typeface="Roboto"/>
              </a:rPr>
              <a:t>Tổng kết</a:t>
            </a:r>
            <a:endParaRPr b="1" sz="4800">
              <a:solidFill>
                <a:srgbClr val="964727"/>
              </a:solidFill>
              <a:latin typeface="Roboto"/>
              <a:ea typeface="Roboto"/>
              <a:cs typeface="Roboto"/>
              <a:sym typeface="Roboto"/>
            </a:endParaRPr>
          </a:p>
        </p:txBody>
      </p:sp>
      <p:sp>
        <p:nvSpPr>
          <p:cNvPr id="135" name="Google Shape;135;p3"/>
          <p:cNvSpPr txBox="1"/>
          <p:nvPr/>
        </p:nvSpPr>
        <p:spPr>
          <a:xfrm>
            <a:off x="9582559" y="6111151"/>
            <a:ext cx="7183950" cy="1038225"/>
          </a:xfrm>
          <a:prstGeom prst="rect">
            <a:avLst/>
          </a:prstGeom>
          <a:noFill/>
          <a:ln>
            <a:noFill/>
          </a:ln>
        </p:spPr>
        <p:txBody>
          <a:bodyPr anchorCtr="0" anchor="t" bIns="0" lIns="0" spcFirstLastPara="1" rIns="0" wrap="square" tIns="0">
            <a:spAutoFit/>
          </a:bodyPr>
          <a:lstStyle/>
          <a:p>
            <a:pPr indent="0" lvl="0" marL="0" marR="0" rtl="0" algn="ctr">
              <a:lnSpc>
                <a:spcPct val="119985"/>
              </a:lnSpc>
              <a:spcBef>
                <a:spcPts val="0"/>
              </a:spcBef>
              <a:spcAft>
                <a:spcPts val="0"/>
              </a:spcAft>
              <a:buNone/>
            </a:pPr>
            <a:r>
              <a:rPr b="1" lang="en-US" sz="6800">
                <a:solidFill>
                  <a:srgbClr val="5B8960"/>
                </a:solidFill>
                <a:latin typeface="Roboto"/>
                <a:ea typeface="Roboto"/>
                <a:cs typeface="Roboto"/>
                <a:sym typeface="Roboto"/>
              </a:rPr>
              <a:t>04</a:t>
            </a:r>
            <a:endParaRPr/>
          </a:p>
        </p:txBody>
      </p:sp>
      <p:sp>
        <p:nvSpPr>
          <p:cNvPr id="136" name="Google Shape;136;p3"/>
          <p:cNvSpPr txBox="1"/>
          <p:nvPr/>
        </p:nvSpPr>
        <p:spPr>
          <a:xfrm>
            <a:off x="1517875" y="971950"/>
            <a:ext cx="15262350" cy="1038225"/>
          </a:xfrm>
          <a:prstGeom prst="rect">
            <a:avLst/>
          </a:prstGeom>
          <a:noFill/>
          <a:ln>
            <a:noFill/>
          </a:ln>
        </p:spPr>
        <p:txBody>
          <a:bodyPr anchorCtr="0" anchor="t" bIns="0" lIns="0" spcFirstLastPara="1" rIns="0" wrap="square" tIns="0">
            <a:spAutoFit/>
          </a:bodyPr>
          <a:lstStyle/>
          <a:p>
            <a:pPr indent="0" lvl="0" marL="0" marR="0" rtl="0" algn="ctr">
              <a:lnSpc>
                <a:spcPct val="119985"/>
              </a:lnSpc>
              <a:spcBef>
                <a:spcPts val="0"/>
              </a:spcBef>
              <a:spcAft>
                <a:spcPts val="0"/>
              </a:spcAft>
              <a:buNone/>
            </a:pPr>
            <a:r>
              <a:rPr b="1" lang="en-US" sz="6800">
                <a:solidFill>
                  <a:srgbClr val="0B2140"/>
                </a:solidFill>
                <a:latin typeface="Roboto"/>
                <a:ea typeface="Roboto"/>
                <a:cs typeface="Roboto"/>
                <a:sym typeface="Roboto"/>
              </a:rPr>
              <a:t>Mục lục</a:t>
            </a:r>
            <a:endParaRPr/>
          </a:p>
        </p:txBody>
      </p:sp>
      <p:sp>
        <p:nvSpPr>
          <p:cNvPr id="137" name="Google Shape;137;p3"/>
          <p:cNvSpPr txBox="1"/>
          <p:nvPr/>
        </p:nvSpPr>
        <p:spPr>
          <a:xfrm>
            <a:off x="1426431" y="3788633"/>
            <a:ext cx="7183950" cy="733425"/>
          </a:xfrm>
          <a:prstGeom prst="rect">
            <a:avLst/>
          </a:prstGeom>
          <a:noFill/>
          <a:ln>
            <a:noFill/>
          </a:ln>
        </p:spPr>
        <p:txBody>
          <a:bodyPr anchorCtr="0" anchor="t" bIns="0" lIns="0" spcFirstLastPara="1" rIns="0" wrap="square" tIns="0">
            <a:spAutoFit/>
          </a:bodyPr>
          <a:lstStyle/>
          <a:p>
            <a:pPr indent="0" lvl="0" marL="0" marR="0" rtl="0" algn="ctr">
              <a:lnSpc>
                <a:spcPct val="119979"/>
              </a:lnSpc>
              <a:spcBef>
                <a:spcPts val="0"/>
              </a:spcBef>
              <a:spcAft>
                <a:spcPts val="0"/>
              </a:spcAft>
              <a:buNone/>
            </a:pPr>
            <a:r>
              <a:rPr b="1" lang="en-US" sz="4800">
                <a:solidFill>
                  <a:srgbClr val="964727"/>
                </a:solidFill>
                <a:latin typeface="Roboto"/>
                <a:ea typeface="Roboto"/>
                <a:cs typeface="Roboto"/>
                <a:sym typeface="Roboto"/>
              </a:rPr>
              <a:t>Tổng quan đề tài</a:t>
            </a:r>
            <a:endParaRPr/>
          </a:p>
        </p:txBody>
      </p:sp>
      <p:sp>
        <p:nvSpPr>
          <p:cNvPr id="138" name="Google Shape;138;p3"/>
          <p:cNvSpPr txBox="1"/>
          <p:nvPr/>
        </p:nvSpPr>
        <p:spPr>
          <a:xfrm>
            <a:off x="9596275" y="3788633"/>
            <a:ext cx="7183950" cy="733425"/>
          </a:xfrm>
          <a:prstGeom prst="rect">
            <a:avLst/>
          </a:prstGeom>
          <a:noFill/>
          <a:ln>
            <a:noFill/>
          </a:ln>
        </p:spPr>
        <p:txBody>
          <a:bodyPr anchorCtr="0" anchor="t" bIns="0" lIns="0" spcFirstLastPara="1" rIns="0" wrap="square" tIns="0">
            <a:spAutoFit/>
          </a:bodyPr>
          <a:lstStyle/>
          <a:p>
            <a:pPr indent="0" lvl="0" marL="0" marR="0" rtl="0" algn="ctr">
              <a:lnSpc>
                <a:spcPct val="119979"/>
              </a:lnSpc>
              <a:spcBef>
                <a:spcPts val="0"/>
              </a:spcBef>
              <a:spcAft>
                <a:spcPts val="0"/>
              </a:spcAft>
              <a:buNone/>
            </a:pPr>
            <a:r>
              <a:rPr b="1" lang="en-US" sz="4800">
                <a:solidFill>
                  <a:srgbClr val="964727"/>
                </a:solidFill>
                <a:latin typeface="Roboto"/>
                <a:ea typeface="Roboto"/>
                <a:cs typeface="Roboto"/>
                <a:sym typeface="Roboto"/>
              </a:rPr>
              <a:t>Luồng hoạt động</a:t>
            </a:r>
            <a:endParaRPr/>
          </a:p>
        </p:txBody>
      </p:sp>
      <p:sp>
        <p:nvSpPr>
          <p:cNvPr id="139" name="Google Shape;139;p3"/>
          <p:cNvSpPr txBox="1"/>
          <p:nvPr/>
        </p:nvSpPr>
        <p:spPr>
          <a:xfrm>
            <a:off x="17259300" y="9201150"/>
            <a:ext cx="152400" cy="2095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000">
                <a:solidFill>
                  <a:srgbClr val="0B2140"/>
                </a:solidFill>
                <a:latin typeface="Roboto"/>
                <a:ea typeface="Roboto"/>
                <a:cs typeface="Roboto"/>
                <a:sym typeface="Roboto"/>
              </a:rPr>
              <a:t>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grpSp>
        <p:nvGrpSpPr>
          <p:cNvPr id="148" name="Google Shape;148;p4"/>
          <p:cNvGrpSpPr/>
          <p:nvPr/>
        </p:nvGrpSpPr>
        <p:grpSpPr>
          <a:xfrm rot="10800000">
            <a:off x="414375" y="452380"/>
            <a:ext cx="17459325" cy="9382220"/>
            <a:chOff x="0" y="0"/>
            <a:chExt cx="23279100" cy="12509627"/>
          </a:xfrm>
        </p:grpSpPr>
        <p:sp>
          <p:nvSpPr>
            <p:cNvPr id="149" name="Google Shape;149;p4"/>
            <p:cNvSpPr/>
            <p:nvPr/>
          </p:nvSpPr>
          <p:spPr>
            <a:xfrm>
              <a:off x="152400" y="152400"/>
              <a:ext cx="22974427" cy="12204827"/>
            </a:xfrm>
            <a:custGeom>
              <a:rect b="b" l="l" r="r" t="t"/>
              <a:pathLst>
                <a:path extrusionOk="0" h="12204827" w="22974427">
                  <a:moveTo>
                    <a:pt x="22974427" y="414528"/>
                  </a:moveTo>
                  <a:cubicBezTo>
                    <a:pt x="22974427" y="185674"/>
                    <a:pt x="22786721" y="0"/>
                    <a:pt x="22555200" y="0"/>
                  </a:cubicBezTo>
                  <a:lnTo>
                    <a:pt x="419227" y="0"/>
                  </a:lnTo>
                  <a:cubicBezTo>
                    <a:pt x="187706" y="0"/>
                    <a:pt x="0" y="185547"/>
                    <a:pt x="0" y="414528"/>
                  </a:cubicBezTo>
                  <a:lnTo>
                    <a:pt x="0" y="11790299"/>
                  </a:lnTo>
                  <a:cubicBezTo>
                    <a:pt x="0" y="12019153"/>
                    <a:pt x="187706" y="12204827"/>
                    <a:pt x="419227" y="12204827"/>
                  </a:cubicBezTo>
                  <a:lnTo>
                    <a:pt x="22555073" y="12204827"/>
                  </a:lnTo>
                  <a:cubicBezTo>
                    <a:pt x="22786594" y="12204827"/>
                    <a:pt x="22974300" y="12019280"/>
                    <a:pt x="22974300" y="1179029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4"/>
            <p:cNvSpPr/>
            <p:nvPr/>
          </p:nvSpPr>
          <p:spPr>
            <a:xfrm>
              <a:off x="0" y="0"/>
              <a:ext cx="23279100" cy="12509627"/>
            </a:xfrm>
            <a:custGeom>
              <a:rect b="b" l="l" r="r" t="t"/>
              <a:pathLst>
                <a:path extrusionOk="0" h="12509627" w="23279100">
                  <a:moveTo>
                    <a:pt x="22974427" y="566928"/>
                  </a:moveTo>
                  <a:cubicBezTo>
                    <a:pt x="22974427" y="423799"/>
                    <a:pt x="22856571" y="304800"/>
                    <a:pt x="22707600" y="304800"/>
                  </a:cubicBezTo>
                  <a:lnTo>
                    <a:pt x="22707600" y="152400"/>
                  </a:lnTo>
                  <a:lnTo>
                    <a:pt x="22707600" y="304800"/>
                  </a:lnTo>
                  <a:lnTo>
                    <a:pt x="571627" y="304800"/>
                  </a:lnTo>
                  <a:cubicBezTo>
                    <a:pt x="422656" y="304800"/>
                    <a:pt x="304800" y="423799"/>
                    <a:pt x="304800" y="566928"/>
                  </a:cubicBezTo>
                  <a:lnTo>
                    <a:pt x="152400" y="566928"/>
                  </a:lnTo>
                  <a:lnTo>
                    <a:pt x="304800" y="566928"/>
                  </a:lnTo>
                  <a:lnTo>
                    <a:pt x="304800" y="11942699"/>
                  </a:lnTo>
                  <a:lnTo>
                    <a:pt x="152400" y="11942699"/>
                  </a:lnTo>
                  <a:lnTo>
                    <a:pt x="304800" y="11942699"/>
                  </a:lnTo>
                  <a:cubicBezTo>
                    <a:pt x="304800" y="12085828"/>
                    <a:pt x="422656" y="12204827"/>
                    <a:pt x="571627" y="12204827"/>
                  </a:cubicBezTo>
                  <a:lnTo>
                    <a:pt x="571627" y="12357227"/>
                  </a:lnTo>
                  <a:lnTo>
                    <a:pt x="571627" y="12204827"/>
                  </a:lnTo>
                  <a:lnTo>
                    <a:pt x="22707473" y="12204827"/>
                  </a:lnTo>
                  <a:lnTo>
                    <a:pt x="22707473" y="12357227"/>
                  </a:lnTo>
                  <a:lnTo>
                    <a:pt x="22707473" y="12204827"/>
                  </a:lnTo>
                  <a:cubicBezTo>
                    <a:pt x="22856571" y="12204827"/>
                    <a:pt x="22974300" y="12085828"/>
                    <a:pt x="22974300" y="11942699"/>
                  </a:cubicBezTo>
                  <a:lnTo>
                    <a:pt x="23126700" y="11942699"/>
                  </a:lnTo>
                  <a:lnTo>
                    <a:pt x="22974300" y="11942699"/>
                  </a:lnTo>
                  <a:lnTo>
                    <a:pt x="22974300" y="566928"/>
                  </a:lnTo>
                  <a:lnTo>
                    <a:pt x="23126700" y="566928"/>
                  </a:lnTo>
                  <a:lnTo>
                    <a:pt x="22974300" y="566928"/>
                  </a:lnTo>
                  <a:moveTo>
                    <a:pt x="23279100" y="566928"/>
                  </a:moveTo>
                  <a:lnTo>
                    <a:pt x="23279100" y="11942699"/>
                  </a:lnTo>
                  <a:cubicBezTo>
                    <a:pt x="23279100" y="12257405"/>
                    <a:pt x="23021544" y="12509627"/>
                    <a:pt x="22707473" y="12509627"/>
                  </a:cubicBezTo>
                  <a:lnTo>
                    <a:pt x="571627" y="12509627"/>
                  </a:lnTo>
                  <a:cubicBezTo>
                    <a:pt x="257556" y="12509627"/>
                    <a:pt x="0" y="12257405"/>
                    <a:pt x="0" y="11942699"/>
                  </a:cubicBezTo>
                  <a:lnTo>
                    <a:pt x="0" y="566928"/>
                  </a:lnTo>
                  <a:cubicBezTo>
                    <a:pt x="0" y="252095"/>
                    <a:pt x="257556" y="0"/>
                    <a:pt x="571627" y="0"/>
                  </a:cubicBezTo>
                  <a:lnTo>
                    <a:pt x="571627" y="152400"/>
                  </a:lnTo>
                  <a:lnTo>
                    <a:pt x="571627" y="0"/>
                  </a:lnTo>
                  <a:lnTo>
                    <a:pt x="22707473" y="0"/>
                  </a:lnTo>
                  <a:cubicBezTo>
                    <a:pt x="23021544" y="0"/>
                    <a:pt x="23279100" y="252095"/>
                    <a:pt x="23279100" y="566928"/>
                  </a:cubicBezTo>
                  <a:close/>
                </a:path>
              </a:pathLst>
            </a:custGeom>
            <a:solidFill>
              <a:srgbClr val="99AF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1" name="Google Shape;151;p4"/>
          <p:cNvSpPr/>
          <p:nvPr/>
        </p:nvSpPr>
        <p:spPr>
          <a:xfrm>
            <a:off x="15305184" y="7304183"/>
            <a:ext cx="3908232" cy="3908234"/>
          </a:xfrm>
          <a:custGeom>
            <a:rect b="b" l="l" r="r" t="t"/>
            <a:pathLst>
              <a:path extrusionOk="0" h="3908234" w="3908232">
                <a:moveTo>
                  <a:pt x="0" y="0"/>
                </a:moveTo>
                <a:lnTo>
                  <a:pt x="3908232" y="0"/>
                </a:lnTo>
                <a:lnTo>
                  <a:pt x="3908232" y="3908234"/>
                </a:lnTo>
                <a:lnTo>
                  <a:pt x="0" y="390823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4"/>
          <p:cNvSpPr txBox="1"/>
          <p:nvPr/>
        </p:nvSpPr>
        <p:spPr>
          <a:xfrm>
            <a:off x="1615125" y="4632064"/>
            <a:ext cx="9644487" cy="36671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12000">
                <a:solidFill>
                  <a:srgbClr val="0B2140"/>
                </a:solidFill>
                <a:latin typeface="Roboto"/>
                <a:ea typeface="Roboto"/>
                <a:cs typeface="Roboto"/>
                <a:sym typeface="Roboto"/>
              </a:rPr>
              <a:t>Tổng quan đề tài</a:t>
            </a:r>
            <a:endParaRPr/>
          </a:p>
        </p:txBody>
      </p:sp>
      <p:sp>
        <p:nvSpPr>
          <p:cNvPr id="153" name="Google Shape;153;p4"/>
          <p:cNvSpPr txBox="1"/>
          <p:nvPr/>
        </p:nvSpPr>
        <p:spPr>
          <a:xfrm>
            <a:off x="1615125" y="1668062"/>
            <a:ext cx="9133950" cy="21431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14000">
                <a:solidFill>
                  <a:srgbClr val="0B2140"/>
                </a:solidFill>
                <a:latin typeface="Roboto"/>
                <a:ea typeface="Roboto"/>
                <a:cs typeface="Roboto"/>
                <a:sym typeface="Roboto"/>
              </a:rPr>
              <a:t>01</a:t>
            </a:r>
            <a:endParaRPr/>
          </a:p>
        </p:txBody>
      </p:sp>
      <p:sp>
        <p:nvSpPr>
          <p:cNvPr id="154" name="Google Shape;154;p4"/>
          <p:cNvSpPr/>
          <p:nvPr/>
        </p:nvSpPr>
        <p:spPr>
          <a:xfrm>
            <a:off x="11421306" y="1581066"/>
            <a:ext cx="5439156" cy="7013398"/>
          </a:xfrm>
          <a:custGeom>
            <a:rect b="b" l="l" r="r" t="t"/>
            <a:pathLst>
              <a:path extrusionOk="0" h="7013398" w="5439156">
                <a:moveTo>
                  <a:pt x="0" y="0"/>
                </a:moveTo>
                <a:lnTo>
                  <a:pt x="5439156" y="0"/>
                </a:lnTo>
                <a:lnTo>
                  <a:pt x="5439156" y="7013398"/>
                </a:lnTo>
                <a:lnTo>
                  <a:pt x="0" y="7013398"/>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4"/>
          <p:cNvSpPr/>
          <p:nvPr/>
        </p:nvSpPr>
        <p:spPr>
          <a:xfrm>
            <a:off x="15958078" y="-25776"/>
            <a:ext cx="2381276" cy="2382340"/>
          </a:xfrm>
          <a:custGeom>
            <a:rect b="b" l="l" r="r" t="t"/>
            <a:pathLst>
              <a:path extrusionOk="0" h="2382340" w="2381276">
                <a:moveTo>
                  <a:pt x="0" y="0"/>
                </a:moveTo>
                <a:lnTo>
                  <a:pt x="2381276" y="0"/>
                </a:lnTo>
                <a:lnTo>
                  <a:pt x="2381276" y="2382340"/>
                </a:lnTo>
                <a:lnTo>
                  <a:pt x="0" y="2382340"/>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4"/>
          <p:cNvSpPr/>
          <p:nvPr/>
        </p:nvSpPr>
        <p:spPr>
          <a:xfrm>
            <a:off x="9697518" y="1297540"/>
            <a:ext cx="1562096" cy="1562793"/>
          </a:xfrm>
          <a:custGeom>
            <a:rect b="b" l="l" r="r" t="t"/>
            <a:pathLst>
              <a:path extrusionOk="0" h="1562793" w="1562096">
                <a:moveTo>
                  <a:pt x="0" y="0"/>
                </a:moveTo>
                <a:lnTo>
                  <a:pt x="1562096" y="0"/>
                </a:lnTo>
                <a:lnTo>
                  <a:pt x="1562096" y="1562793"/>
                </a:lnTo>
                <a:lnTo>
                  <a:pt x="0" y="1562793"/>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4"/>
          <p:cNvSpPr txBox="1"/>
          <p:nvPr/>
        </p:nvSpPr>
        <p:spPr>
          <a:xfrm>
            <a:off x="17259300" y="9201150"/>
            <a:ext cx="152400" cy="2095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000">
                <a:solidFill>
                  <a:srgbClr val="0B2140"/>
                </a:solidFill>
                <a:latin typeface="Roboto"/>
                <a:ea typeface="Roboto"/>
                <a:cs typeface="Roboto"/>
                <a:sym typeface="Roboto"/>
              </a:rPr>
              <a:t>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5"/>
          <p:cNvSpPr/>
          <p:nvPr/>
        </p:nvSpPr>
        <p:spPr>
          <a:xfrm>
            <a:off x="-523568" y="7198394"/>
            <a:ext cx="2981000" cy="3679158"/>
          </a:xfrm>
          <a:custGeom>
            <a:rect b="b" l="l" r="r" t="t"/>
            <a:pathLst>
              <a:path extrusionOk="0" h="3679158" w="2981000">
                <a:moveTo>
                  <a:pt x="0" y="0"/>
                </a:moveTo>
                <a:lnTo>
                  <a:pt x="2981000" y="0"/>
                </a:lnTo>
                <a:lnTo>
                  <a:pt x="2981000" y="3679158"/>
                </a:lnTo>
                <a:lnTo>
                  <a:pt x="0" y="3679158"/>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5"/>
          <p:cNvSpPr/>
          <p:nvPr/>
        </p:nvSpPr>
        <p:spPr>
          <a:xfrm>
            <a:off x="13639444" y="6592635"/>
            <a:ext cx="5695543" cy="5632954"/>
          </a:xfrm>
          <a:custGeom>
            <a:rect b="b" l="l" r="r" t="t"/>
            <a:pathLst>
              <a:path extrusionOk="0" h="5632954" w="5695543">
                <a:moveTo>
                  <a:pt x="0" y="0"/>
                </a:moveTo>
                <a:lnTo>
                  <a:pt x="5695543" y="0"/>
                </a:lnTo>
                <a:lnTo>
                  <a:pt x="5695543" y="5632955"/>
                </a:lnTo>
                <a:lnTo>
                  <a:pt x="0" y="5632955"/>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5"/>
          <p:cNvSpPr txBox="1"/>
          <p:nvPr/>
        </p:nvSpPr>
        <p:spPr>
          <a:xfrm>
            <a:off x="1028700" y="2173890"/>
            <a:ext cx="14395649" cy="1200150"/>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lang="en-US" sz="3999">
                <a:solidFill>
                  <a:srgbClr val="0B2140"/>
                </a:solidFill>
                <a:latin typeface="Roboto"/>
                <a:ea typeface="Roboto"/>
                <a:cs typeface="Roboto"/>
                <a:sym typeface="Roboto"/>
              </a:rPr>
              <a:t>Trong môi trường DevOps hiện đại, Infrastructure as Code (IaC)  là giải pháp giúp triển khai hạ tầng nhanh chóng, đồng nhất.</a:t>
            </a:r>
            <a:endParaRPr/>
          </a:p>
        </p:txBody>
      </p:sp>
      <p:sp>
        <p:nvSpPr>
          <p:cNvPr id="169" name="Google Shape;169;p5"/>
          <p:cNvSpPr txBox="1"/>
          <p:nvPr/>
        </p:nvSpPr>
        <p:spPr>
          <a:xfrm>
            <a:off x="17259300" y="9201150"/>
            <a:ext cx="152400" cy="2095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000">
                <a:solidFill>
                  <a:srgbClr val="0B2140"/>
                </a:solidFill>
                <a:latin typeface="Roboto"/>
                <a:ea typeface="Roboto"/>
                <a:cs typeface="Roboto"/>
                <a:sym typeface="Roboto"/>
              </a:rPr>
              <a:t>5</a:t>
            </a:r>
            <a:endParaRPr/>
          </a:p>
        </p:txBody>
      </p:sp>
      <p:sp>
        <p:nvSpPr>
          <p:cNvPr id="170" name="Google Shape;170;p5"/>
          <p:cNvSpPr txBox="1"/>
          <p:nvPr/>
        </p:nvSpPr>
        <p:spPr>
          <a:xfrm>
            <a:off x="1028700" y="4002690"/>
            <a:ext cx="14395649" cy="3600450"/>
          </a:xfrm>
          <a:prstGeom prst="rect">
            <a:avLst/>
          </a:prstGeom>
          <a:noFill/>
          <a:ln>
            <a:noFill/>
          </a:ln>
        </p:spPr>
        <p:txBody>
          <a:bodyPr anchorCtr="0" anchor="t" bIns="0" lIns="0" spcFirstLastPara="1" rIns="0" wrap="square" tIns="0">
            <a:spAutoFit/>
          </a:bodyPr>
          <a:lstStyle/>
          <a:p>
            <a:pPr indent="0" lvl="0" marL="0" marR="0" rtl="0" algn="just">
              <a:lnSpc>
                <a:spcPct val="120005"/>
              </a:lnSpc>
              <a:spcBef>
                <a:spcPts val="0"/>
              </a:spcBef>
              <a:spcAft>
                <a:spcPts val="0"/>
              </a:spcAft>
              <a:buNone/>
            </a:pPr>
            <a:r>
              <a:rPr lang="en-US" sz="3999">
                <a:solidFill>
                  <a:srgbClr val="0B2140"/>
                </a:solidFill>
                <a:latin typeface="Roboto"/>
                <a:ea typeface="Roboto"/>
                <a:cs typeface="Roboto"/>
                <a:sym typeface="Roboto"/>
              </a:rPr>
              <a:t>Tuy nhiên, mỗi nền tảng cloud lại có cách cấu hình khác nhau, khiến việc viết Terraform thủ công trở nên phức tạp và dễ lỗi.</a:t>
            </a:r>
            <a:endParaRPr/>
          </a:p>
          <a:p>
            <a:pPr indent="0" lvl="0" marL="0" marR="0" rtl="0" algn="just">
              <a:lnSpc>
                <a:spcPct val="120005"/>
              </a:lnSpc>
              <a:spcBef>
                <a:spcPts val="0"/>
              </a:spcBef>
              <a:spcAft>
                <a:spcPts val="0"/>
              </a:spcAft>
              <a:buNone/>
            </a:pPr>
            <a:r>
              <a:t/>
            </a:r>
            <a:endParaRPr sz="3999">
              <a:solidFill>
                <a:srgbClr val="0B2140"/>
              </a:solidFill>
              <a:latin typeface="Roboto"/>
              <a:ea typeface="Roboto"/>
              <a:cs typeface="Roboto"/>
              <a:sym typeface="Roboto"/>
            </a:endParaRPr>
          </a:p>
          <a:p>
            <a:pPr indent="0" lvl="0" marL="0" marR="0" rtl="0" algn="just">
              <a:lnSpc>
                <a:spcPct val="120005"/>
              </a:lnSpc>
              <a:spcBef>
                <a:spcPts val="0"/>
              </a:spcBef>
              <a:spcAft>
                <a:spcPts val="0"/>
              </a:spcAft>
              <a:buNone/>
            </a:pPr>
            <a:r>
              <a:rPr lang="en-US" sz="3999">
                <a:solidFill>
                  <a:srgbClr val="0B2140"/>
                </a:solidFill>
                <a:latin typeface="Roboto"/>
                <a:ea typeface="Roboto"/>
                <a:cs typeface="Roboto"/>
                <a:sym typeface="Roboto"/>
              </a:rPr>
              <a:t>Để giải quyết vấn đề này, đồ án thực hiện xây dựng Terraform Generator – công cụ tự động sinh các file Terraform cho nhiều cloud từ một file json mô tả hệ thống.</a:t>
            </a:r>
            <a:endParaRPr/>
          </a:p>
        </p:txBody>
      </p:sp>
      <p:sp>
        <p:nvSpPr>
          <p:cNvPr id="171" name="Google Shape;171;p5"/>
          <p:cNvSpPr txBox="1"/>
          <p:nvPr/>
        </p:nvSpPr>
        <p:spPr>
          <a:xfrm>
            <a:off x="0" y="504825"/>
            <a:ext cx="18288000" cy="1038225"/>
          </a:xfrm>
          <a:prstGeom prst="rect">
            <a:avLst/>
          </a:prstGeom>
          <a:noFill/>
          <a:ln>
            <a:noFill/>
          </a:ln>
        </p:spPr>
        <p:txBody>
          <a:bodyPr anchorCtr="0" anchor="t" bIns="0" lIns="0" spcFirstLastPara="1" rIns="0" wrap="square" tIns="0">
            <a:spAutoFit/>
          </a:bodyPr>
          <a:lstStyle/>
          <a:p>
            <a:pPr indent="0" lvl="0" marL="0" marR="0" rtl="0" algn="ctr">
              <a:lnSpc>
                <a:spcPct val="119985"/>
              </a:lnSpc>
              <a:spcBef>
                <a:spcPts val="0"/>
              </a:spcBef>
              <a:spcAft>
                <a:spcPts val="0"/>
              </a:spcAft>
              <a:buNone/>
            </a:pPr>
            <a:r>
              <a:rPr b="1" lang="en-US" sz="6800">
                <a:solidFill>
                  <a:srgbClr val="0B2140"/>
                </a:solidFill>
                <a:latin typeface="Roboto"/>
                <a:ea typeface="Roboto"/>
                <a:cs typeface="Roboto"/>
                <a:sym typeface="Roboto"/>
              </a:rPr>
              <a:t>Bối cảnh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6"/>
          <p:cNvSpPr/>
          <p:nvPr/>
        </p:nvSpPr>
        <p:spPr>
          <a:xfrm>
            <a:off x="-988896" y="7418721"/>
            <a:ext cx="2981000" cy="3679158"/>
          </a:xfrm>
          <a:custGeom>
            <a:rect b="b" l="l" r="r" t="t"/>
            <a:pathLst>
              <a:path extrusionOk="0" h="3679158" w="2981000">
                <a:moveTo>
                  <a:pt x="0" y="0"/>
                </a:moveTo>
                <a:lnTo>
                  <a:pt x="2981000" y="0"/>
                </a:lnTo>
                <a:lnTo>
                  <a:pt x="2981000" y="3679158"/>
                </a:lnTo>
                <a:lnTo>
                  <a:pt x="0" y="3679158"/>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6"/>
          <p:cNvSpPr/>
          <p:nvPr/>
        </p:nvSpPr>
        <p:spPr>
          <a:xfrm>
            <a:off x="13924268" y="-1096676"/>
            <a:ext cx="5704186" cy="5704186"/>
          </a:xfrm>
          <a:custGeom>
            <a:rect b="b" l="l" r="r" t="t"/>
            <a:pathLst>
              <a:path extrusionOk="0" h="5704186" w="5704186">
                <a:moveTo>
                  <a:pt x="0" y="0"/>
                </a:moveTo>
                <a:lnTo>
                  <a:pt x="5704185" y="0"/>
                </a:lnTo>
                <a:lnTo>
                  <a:pt x="5704185" y="5704185"/>
                </a:lnTo>
                <a:lnTo>
                  <a:pt x="0" y="5704185"/>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6"/>
          <p:cNvSpPr txBox="1"/>
          <p:nvPr/>
        </p:nvSpPr>
        <p:spPr>
          <a:xfrm>
            <a:off x="1166358" y="1423478"/>
            <a:ext cx="16979100" cy="9729600"/>
          </a:xfrm>
          <a:prstGeom prst="rect">
            <a:avLst/>
          </a:prstGeom>
          <a:noFill/>
          <a:ln>
            <a:noFill/>
          </a:ln>
        </p:spPr>
        <p:txBody>
          <a:bodyPr anchorCtr="0" anchor="t" bIns="0" lIns="0" spcFirstLastPara="1" rIns="0" wrap="square" tIns="0">
            <a:spAutoFit/>
          </a:bodyPr>
          <a:lstStyle/>
          <a:p>
            <a:pPr indent="0" lvl="0" marL="0" marR="0" rtl="0" algn="l">
              <a:lnSpc>
                <a:spcPct val="122005"/>
              </a:lnSpc>
              <a:spcBef>
                <a:spcPts val="0"/>
              </a:spcBef>
              <a:spcAft>
                <a:spcPts val="0"/>
              </a:spcAft>
              <a:buNone/>
            </a:pPr>
            <a:r>
              <a:rPr b="1" lang="en-US" sz="3999">
                <a:solidFill>
                  <a:srgbClr val="0B2140"/>
                </a:solidFill>
                <a:latin typeface="Roboto"/>
                <a:ea typeface="Roboto"/>
                <a:cs typeface="Roboto"/>
                <a:sym typeface="Roboto"/>
              </a:rPr>
              <a:t>Tạo môi trường mạng:</a:t>
            </a:r>
            <a:r>
              <a:rPr lang="en-US" sz="3999">
                <a:solidFill>
                  <a:srgbClr val="0B2140"/>
                </a:solidFill>
                <a:latin typeface="Roboto"/>
                <a:ea typeface="Roboto"/>
                <a:cs typeface="Roboto"/>
                <a:sym typeface="Roboto"/>
              </a:rPr>
              <a:t> </a:t>
            </a:r>
            <a:endParaRPr/>
          </a:p>
          <a:p>
            <a:pPr indent="0" lvl="0" marL="0" marR="0" rtl="0" algn="l">
              <a:lnSpc>
                <a:spcPct val="122005"/>
              </a:lnSpc>
              <a:spcBef>
                <a:spcPts val="0"/>
              </a:spcBef>
              <a:spcAft>
                <a:spcPts val="0"/>
              </a:spcAft>
              <a:buNone/>
            </a:pPr>
            <a:r>
              <a:rPr lang="en-US" sz="3999">
                <a:solidFill>
                  <a:srgbClr val="0B2140"/>
                </a:solidFill>
                <a:latin typeface="Roboto"/>
                <a:ea typeface="Roboto"/>
                <a:cs typeface="Roboto"/>
                <a:sym typeface="Roboto"/>
              </a:rPr>
              <a:t>     Network, subnet, router, routing,... tự động theo cloud platform.</a:t>
            </a:r>
            <a:endParaRPr/>
          </a:p>
          <a:p>
            <a:pPr indent="0" lvl="0" marL="0" marR="0" rtl="0" algn="l">
              <a:lnSpc>
                <a:spcPct val="122005"/>
              </a:lnSpc>
              <a:spcBef>
                <a:spcPts val="0"/>
              </a:spcBef>
              <a:spcAft>
                <a:spcPts val="0"/>
              </a:spcAft>
              <a:buNone/>
            </a:pPr>
            <a:r>
              <a:rPr b="1" lang="en-US" sz="3999">
                <a:solidFill>
                  <a:srgbClr val="0B2140"/>
                </a:solidFill>
                <a:latin typeface="Roboto"/>
                <a:ea typeface="Roboto"/>
                <a:cs typeface="Roboto"/>
                <a:sym typeface="Roboto"/>
              </a:rPr>
              <a:t>Tạo máy ảo</a:t>
            </a:r>
            <a:r>
              <a:rPr lang="en-US" sz="3999">
                <a:solidFill>
                  <a:srgbClr val="0B2140"/>
                </a:solidFill>
                <a:latin typeface="Roboto"/>
                <a:ea typeface="Roboto"/>
                <a:cs typeface="Roboto"/>
                <a:sym typeface="Roboto"/>
              </a:rPr>
              <a:t>: </a:t>
            </a:r>
            <a:endParaRPr/>
          </a:p>
          <a:p>
            <a:pPr indent="0" lvl="0" marL="0" marR="0" rtl="0" algn="l">
              <a:lnSpc>
                <a:spcPct val="122005"/>
              </a:lnSpc>
              <a:spcBef>
                <a:spcPts val="0"/>
              </a:spcBef>
              <a:spcAft>
                <a:spcPts val="0"/>
              </a:spcAft>
              <a:buNone/>
            </a:pPr>
            <a:r>
              <a:rPr lang="en-US" sz="3999">
                <a:solidFill>
                  <a:srgbClr val="0B2140"/>
                </a:solidFill>
                <a:latin typeface="Roboto"/>
                <a:ea typeface="Roboto"/>
                <a:cs typeface="Roboto"/>
                <a:sym typeface="Roboto"/>
              </a:rPr>
              <a:t>     Tạo EC2/VM từ file topology.json với các thông số cấu hình.</a:t>
            </a:r>
            <a:endParaRPr/>
          </a:p>
          <a:p>
            <a:pPr indent="0" lvl="0" marL="0" marR="0" rtl="0" algn="l">
              <a:lnSpc>
                <a:spcPct val="122005"/>
              </a:lnSpc>
              <a:spcBef>
                <a:spcPts val="0"/>
              </a:spcBef>
              <a:spcAft>
                <a:spcPts val="0"/>
              </a:spcAft>
              <a:buNone/>
            </a:pPr>
            <a:r>
              <a:rPr b="1" lang="en-US" sz="3999">
                <a:solidFill>
                  <a:srgbClr val="0B2140"/>
                </a:solidFill>
                <a:latin typeface="Roboto"/>
                <a:ea typeface="Roboto"/>
                <a:cs typeface="Roboto"/>
                <a:sym typeface="Roboto"/>
              </a:rPr>
              <a:t>Tích hợp cloud-init</a:t>
            </a:r>
            <a:r>
              <a:rPr lang="en-US" sz="3999">
                <a:solidFill>
                  <a:srgbClr val="0B2140"/>
                </a:solidFill>
                <a:latin typeface="Roboto"/>
                <a:ea typeface="Roboto"/>
                <a:cs typeface="Roboto"/>
                <a:sym typeface="Roboto"/>
              </a:rPr>
              <a:t>: </a:t>
            </a:r>
            <a:endParaRPr/>
          </a:p>
          <a:p>
            <a:pPr indent="0" lvl="0" marL="0" marR="0" rtl="0" algn="l">
              <a:lnSpc>
                <a:spcPct val="122005"/>
              </a:lnSpc>
              <a:spcBef>
                <a:spcPts val="0"/>
              </a:spcBef>
              <a:spcAft>
                <a:spcPts val="0"/>
              </a:spcAft>
              <a:buNone/>
            </a:pPr>
            <a:r>
              <a:rPr lang="en-US" sz="3999">
                <a:solidFill>
                  <a:srgbClr val="0B2140"/>
                </a:solidFill>
                <a:latin typeface="Roboto"/>
                <a:ea typeface="Roboto"/>
                <a:cs typeface="Roboto"/>
                <a:sym typeface="Roboto"/>
              </a:rPr>
              <a:t>     Cài đặt và cấu hình VM ngay từ khi khởi động.</a:t>
            </a:r>
            <a:endParaRPr/>
          </a:p>
          <a:p>
            <a:pPr indent="0" lvl="0" marL="0" marR="0" rtl="0" algn="l">
              <a:lnSpc>
                <a:spcPct val="122005"/>
              </a:lnSpc>
              <a:spcBef>
                <a:spcPts val="0"/>
              </a:spcBef>
              <a:spcAft>
                <a:spcPts val="0"/>
              </a:spcAft>
              <a:buNone/>
            </a:pPr>
            <a:r>
              <a:rPr b="1" lang="en-US" sz="3999">
                <a:solidFill>
                  <a:srgbClr val="0B2140"/>
                </a:solidFill>
                <a:latin typeface="Roboto"/>
                <a:ea typeface="Roboto"/>
                <a:cs typeface="Roboto"/>
                <a:sym typeface="Roboto"/>
              </a:rPr>
              <a:t>Triển khai nhiều topology:</a:t>
            </a:r>
            <a:r>
              <a:rPr lang="en-US" sz="3999">
                <a:solidFill>
                  <a:srgbClr val="0B2140"/>
                </a:solidFill>
                <a:latin typeface="Roboto"/>
                <a:ea typeface="Roboto"/>
                <a:cs typeface="Roboto"/>
                <a:sym typeface="Roboto"/>
              </a:rPr>
              <a:t> </a:t>
            </a:r>
            <a:endParaRPr/>
          </a:p>
          <a:p>
            <a:pPr indent="0" lvl="0" marL="0" marR="0" rtl="0" algn="l">
              <a:lnSpc>
                <a:spcPct val="122005"/>
              </a:lnSpc>
              <a:spcBef>
                <a:spcPts val="0"/>
              </a:spcBef>
              <a:spcAft>
                <a:spcPts val="0"/>
              </a:spcAft>
              <a:buNone/>
            </a:pPr>
            <a:r>
              <a:rPr lang="en-US" sz="3999">
                <a:solidFill>
                  <a:srgbClr val="0B2140"/>
                </a:solidFill>
                <a:latin typeface="Roboto"/>
                <a:ea typeface="Roboto"/>
                <a:cs typeface="Roboto"/>
                <a:sym typeface="Roboto"/>
              </a:rPr>
              <a:t>     Topology.json có thể tái sử dụng để triển khai nhiều </a:t>
            </a:r>
            <a:endParaRPr/>
          </a:p>
          <a:p>
            <a:pPr indent="0" lvl="0" marL="0" marR="0" rtl="0" algn="l">
              <a:lnSpc>
                <a:spcPct val="122005"/>
              </a:lnSpc>
              <a:spcBef>
                <a:spcPts val="0"/>
              </a:spcBef>
              <a:spcAft>
                <a:spcPts val="0"/>
              </a:spcAft>
              <a:buNone/>
            </a:pPr>
            <a:r>
              <a:rPr lang="en-US" sz="3999">
                <a:solidFill>
                  <a:srgbClr val="0B2140"/>
                </a:solidFill>
                <a:latin typeface="Roboto"/>
                <a:ea typeface="Roboto"/>
                <a:cs typeface="Roboto"/>
                <a:sym typeface="Roboto"/>
              </a:rPr>
              <a:t>     hệ thống khác nhau mà không bị lỗi hay xung đột.</a:t>
            </a:r>
            <a:endParaRPr/>
          </a:p>
          <a:p>
            <a:pPr indent="0" lvl="0" marL="0" marR="0" rtl="0" algn="l">
              <a:lnSpc>
                <a:spcPct val="122005"/>
              </a:lnSpc>
              <a:spcBef>
                <a:spcPts val="0"/>
              </a:spcBef>
              <a:spcAft>
                <a:spcPts val="0"/>
              </a:spcAft>
              <a:buNone/>
            </a:pPr>
            <a:r>
              <a:rPr b="1" lang="en-US" sz="3999">
                <a:solidFill>
                  <a:srgbClr val="0B2140"/>
                </a:solidFill>
                <a:latin typeface="Roboto"/>
                <a:ea typeface="Roboto"/>
                <a:cs typeface="Roboto"/>
                <a:sym typeface="Roboto"/>
              </a:rPr>
              <a:t>Tổ chức cấu hình rõ ràng</a:t>
            </a:r>
            <a:r>
              <a:rPr lang="en-US" sz="3999">
                <a:solidFill>
                  <a:srgbClr val="0B2140"/>
                </a:solidFill>
                <a:latin typeface="Roboto"/>
                <a:ea typeface="Roboto"/>
                <a:cs typeface="Roboto"/>
                <a:sym typeface="Roboto"/>
              </a:rPr>
              <a:t>: </a:t>
            </a:r>
            <a:endParaRPr/>
          </a:p>
          <a:p>
            <a:pPr indent="0" lvl="0" marL="0" marR="0" rtl="0" algn="l">
              <a:lnSpc>
                <a:spcPct val="122005"/>
              </a:lnSpc>
              <a:spcBef>
                <a:spcPts val="0"/>
              </a:spcBef>
              <a:spcAft>
                <a:spcPts val="0"/>
              </a:spcAft>
              <a:buNone/>
            </a:pPr>
            <a:r>
              <a:rPr lang="en-US" sz="3999">
                <a:solidFill>
                  <a:srgbClr val="0B2140"/>
                </a:solidFill>
                <a:latin typeface="Roboto"/>
                <a:ea typeface="Roboto"/>
                <a:cs typeface="Roboto"/>
                <a:sym typeface="Roboto"/>
              </a:rPr>
              <a:t>     Sinh mã Terraform trong từng module/thư mục riêng biệt.</a:t>
            </a:r>
            <a:endParaRPr/>
          </a:p>
          <a:p>
            <a:pPr indent="0" lvl="0" marL="0" marR="0" rtl="0" algn="l">
              <a:lnSpc>
                <a:spcPct val="122005"/>
              </a:lnSpc>
              <a:spcBef>
                <a:spcPts val="0"/>
              </a:spcBef>
              <a:spcAft>
                <a:spcPts val="0"/>
              </a:spcAft>
              <a:buNone/>
            </a:pPr>
            <a:r>
              <a:t/>
            </a:r>
            <a:endParaRPr sz="3999">
              <a:solidFill>
                <a:srgbClr val="0B2140"/>
              </a:solidFill>
              <a:latin typeface="Roboto"/>
              <a:ea typeface="Roboto"/>
              <a:cs typeface="Roboto"/>
              <a:sym typeface="Roboto"/>
            </a:endParaRPr>
          </a:p>
          <a:p>
            <a:pPr indent="0" lvl="0" marL="0" marR="0" rtl="0" algn="l">
              <a:lnSpc>
                <a:spcPct val="122000"/>
              </a:lnSpc>
              <a:spcBef>
                <a:spcPts val="0"/>
              </a:spcBef>
              <a:spcAft>
                <a:spcPts val="0"/>
              </a:spcAft>
              <a:buNone/>
            </a:pPr>
            <a:r>
              <a:rPr i="1" lang="en-US" sz="3200">
                <a:solidFill>
                  <a:srgbClr val="0B2140"/>
                </a:solidFill>
                <a:latin typeface="Roboto"/>
                <a:ea typeface="Roboto"/>
                <a:cs typeface="Roboto"/>
                <a:sym typeface="Roboto"/>
              </a:rPr>
              <a:t>       Hiện chỉ hỗ trợ AWS, Openstack</a:t>
            </a:r>
            <a:endParaRPr/>
          </a:p>
          <a:p>
            <a:pPr indent="0" lvl="0" marL="0" marR="0" rtl="0" algn="l">
              <a:lnSpc>
                <a:spcPct val="149968"/>
              </a:lnSpc>
              <a:spcBef>
                <a:spcPts val="0"/>
              </a:spcBef>
              <a:spcAft>
                <a:spcPts val="0"/>
              </a:spcAft>
              <a:buNone/>
            </a:pPr>
            <a:r>
              <a:t/>
            </a:r>
            <a:endParaRPr i="1" sz="3200">
              <a:solidFill>
                <a:srgbClr val="0B2140"/>
              </a:solidFill>
              <a:latin typeface="Roboto"/>
              <a:ea typeface="Roboto"/>
              <a:cs typeface="Roboto"/>
              <a:sym typeface="Roboto"/>
            </a:endParaRPr>
          </a:p>
          <a:p>
            <a:pPr indent="0" lvl="0" marL="0" marR="0" rtl="0" algn="l">
              <a:lnSpc>
                <a:spcPct val="149968"/>
              </a:lnSpc>
              <a:spcBef>
                <a:spcPts val="0"/>
              </a:spcBef>
              <a:spcAft>
                <a:spcPts val="0"/>
              </a:spcAft>
              <a:buNone/>
            </a:pPr>
            <a:r>
              <a:t/>
            </a:r>
            <a:endParaRPr i="1" sz="3200">
              <a:solidFill>
                <a:srgbClr val="0B2140"/>
              </a:solidFill>
              <a:latin typeface="Roboto"/>
              <a:ea typeface="Roboto"/>
              <a:cs typeface="Roboto"/>
              <a:sym typeface="Roboto"/>
            </a:endParaRPr>
          </a:p>
          <a:p>
            <a:pPr indent="0" lvl="0" marL="0" marR="0" rtl="0" algn="l">
              <a:lnSpc>
                <a:spcPct val="149968"/>
              </a:lnSpc>
              <a:spcBef>
                <a:spcPts val="0"/>
              </a:spcBef>
              <a:spcAft>
                <a:spcPts val="0"/>
              </a:spcAft>
              <a:buNone/>
            </a:pPr>
            <a:r>
              <a:t/>
            </a:r>
            <a:endParaRPr i="1" sz="3200">
              <a:solidFill>
                <a:srgbClr val="0B2140"/>
              </a:solidFill>
              <a:latin typeface="Roboto"/>
              <a:ea typeface="Roboto"/>
              <a:cs typeface="Roboto"/>
              <a:sym typeface="Roboto"/>
            </a:endParaRPr>
          </a:p>
        </p:txBody>
      </p:sp>
      <p:sp>
        <p:nvSpPr>
          <p:cNvPr id="183" name="Google Shape;183;p6"/>
          <p:cNvSpPr txBox="1"/>
          <p:nvPr/>
        </p:nvSpPr>
        <p:spPr>
          <a:xfrm>
            <a:off x="0" y="272995"/>
            <a:ext cx="18288000" cy="1038225"/>
          </a:xfrm>
          <a:prstGeom prst="rect">
            <a:avLst/>
          </a:prstGeom>
          <a:noFill/>
          <a:ln>
            <a:noFill/>
          </a:ln>
        </p:spPr>
        <p:txBody>
          <a:bodyPr anchorCtr="0" anchor="t" bIns="0" lIns="0" spcFirstLastPara="1" rIns="0" wrap="square" tIns="0">
            <a:spAutoFit/>
          </a:bodyPr>
          <a:lstStyle/>
          <a:p>
            <a:pPr indent="0" lvl="0" marL="0" marR="0" rtl="0" algn="ctr">
              <a:lnSpc>
                <a:spcPct val="119985"/>
              </a:lnSpc>
              <a:spcBef>
                <a:spcPts val="0"/>
              </a:spcBef>
              <a:spcAft>
                <a:spcPts val="0"/>
              </a:spcAft>
              <a:buNone/>
            </a:pPr>
            <a:r>
              <a:rPr b="1" lang="en-US" sz="6800">
                <a:solidFill>
                  <a:srgbClr val="0B2140"/>
                </a:solidFill>
                <a:latin typeface="Roboto"/>
                <a:ea typeface="Roboto"/>
                <a:cs typeface="Roboto"/>
                <a:sym typeface="Roboto"/>
              </a:rPr>
              <a:t>Terraform Generator</a:t>
            </a:r>
            <a:endParaRPr/>
          </a:p>
        </p:txBody>
      </p:sp>
      <p:sp>
        <p:nvSpPr>
          <p:cNvPr id="184" name="Google Shape;184;p6"/>
          <p:cNvSpPr txBox="1"/>
          <p:nvPr/>
        </p:nvSpPr>
        <p:spPr>
          <a:xfrm>
            <a:off x="17259300" y="9201150"/>
            <a:ext cx="152400" cy="2095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000">
                <a:solidFill>
                  <a:srgbClr val="0B2140"/>
                </a:solidFill>
                <a:latin typeface="Roboto"/>
                <a:ea typeface="Roboto"/>
                <a:cs typeface="Roboto"/>
                <a:sym typeface="Roboto"/>
              </a:rPr>
              <a:t>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7"/>
          <p:cNvSpPr/>
          <p:nvPr/>
        </p:nvSpPr>
        <p:spPr>
          <a:xfrm>
            <a:off x="13924268" y="-1096676"/>
            <a:ext cx="5704186" cy="5704186"/>
          </a:xfrm>
          <a:custGeom>
            <a:rect b="b" l="l" r="r" t="t"/>
            <a:pathLst>
              <a:path extrusionOk="0" h="5704186" w="5704186">
                <a:moveTo>
                  <a:pt x="0" y="0"/>
                </a:moveTo>
                <a:lnTo>
                  <a:pt x="5704185" y="0"/>
                </a:lnTo>
                <a:lnTo>
                  <a:pt x="5704185" y="5704185"/>
                </a:lnTo>
                <a:lnTo>
                  <a:pt x="0" y="570418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7"/>
          <p:cNvSpPr txBox="1"/>
          <p:nvPr/>
        </p:nvSpPr>
        <p:spPr>
          <a:xfrm>
            <a:off x="0" y="272995"/>
            <a:ext cx="18288000" cy="1038225"/>
          </a:xfrm>
          <a:prstGeom prst="rect">
            <a:avLst/>
          </a:prstGeom>
          <a:noFill/>
          <a:ln>
            <a:noFill/>
          </a:ln>
        </p:spPr>
        <p:txBody>
          <a:bodyPr anchorCtr="0" anchor="t" bIns="0" lIns="0" spcFirstLastPara="1" rIns="0" wrap="square" tIns="0">
            <a:spAutoFit/>
          </a:bodyPr>
          <a:lstStyle/>
          <a:p>
            <a:pPr indent="0" lvl="0" marL="0" marR="0" rtl="0" algn="ctr">
              <a:lnSpc>
                <a:spcPct val="119985"/>
              </a:lnSpc>
              <a:spcBef>
                <a:spcPts val="0"/>
              </a:spcBef>
              <a:spcAft>
                <a:spcPts val="0"/>
              </a:spcAft>
              <a:buNone/>
            </a:pPr>
            <a:r>
              <a:rPr b="1" lang="en-US" sz="6800">
                <a:solidFill>
                  <a:srgbClr val="0B2140"/>
                </a:solidFill>
                <a:latin typeface="Roboto"/>
                <a:ea typeface="Roboto"/>
                <a:cs typeface="Roboto"/>
                <a:sym typeface="Roboto"/>
              </a:rPr>
              <a:t>Terraform </a:t>
            </a:r>
            <a:endParaRPr/>
          </a:p>
        </p:txBody>
      </p:sp>
      <p:sp>
        <p:nvSpPr>
          <p:cNvPr id="195" name="Google Shape;195;p7"/>
          <p:cNvSpPr txBox="1"/>
          <p:nvPr/>
        </p:nvSpPr>
        <p:spPr>
          <a:xfrm>
            <a:off x="17259300" y="9201150"/>
            <a:ext cx="152400" cy="2095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000">
                <a:solidFill>
                  <a:srgbClr val="0B2140"/>
                </a:solidFill>
                <a:latin typeface="Roboto"/>
                <a:ea typeface="Roboto"/>
                <a:cs typeface="Roboto"/>
                <a:sym typeface="Roboto"/>
              </a:rPr>
              <a:t>7</a:t>
            </a:r>
            <a:endParaRPr/>
          </a:p>
        </p:txBody>
      </p:sp>
      <p:sp>
        <p:nvSpPr>
          <p:cNvPr id="196" name="Google Shape;196;p7"/>
          <p:cNvSpPr txBox="1"/>
          <p:nvPr/>
        </p:nvSpPr>
        <p:spPr>
          <a:xfrm>
            <a:off x="1028700" y="1755416"/>
            <a:ext cx="14395649" cy="1800225"/>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lang="en-US" sz="3999">
                <a:solidFill>
                  <a:srgbClr val="0B2140"/>
                </a:solidFill>
                <a:latin typeface="Roboto"/>
                <a:ea typeface="Roboto"/>
                <a:cs typeface="Roboto"/>
                <a:sym typeface="Roboto"/>
              </a:rPr>
              <a:t>Công cụ mã nguồn mở hỗ trợ triển khai và quản lý hạ tầng dưới dạng mã (IaC), cho phép mô tả toàn bộ hệ thống hạ tầng bằng file cấu hình.</a:t>
            </a:r>
            <a:endParaRPr/>
          </a:p>
        </p:txBody>
      </p:sp>
      <p:sp>
        <p:nvSpPr>
          <p:cNvPr id="197" name="Google Shape;197;p7"/>
          <p:cNvSpPr txBox="1"/>
          <p:nvPr/>
        </p:nvSpPr>
        <p:spPr>
          <a:xfrm>
            <a:off x="1028700" y="3885459"/>
            <a:ext cx="14395649" cy="1800225"/>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lang="en-US" sz="3999">
                <a:solidFill>
                  <a:srgbClr val="0B2140"/>
                </a:solidFill>
                <a:latin typeface="Roboto"/>
                <a:ea typeface="Roboto"/>
                <a:cs typeface="Roboto"/>
                <a:sym typeface="Roboto"/>
              </a:rPr>
              <a:t>Terraform làm việc được với nhiều nhà cung cấp cloud như AWS, Azure, GCP, OpenStack, Kubernetes, giúp dễ dàng xây dựng kiến trúc đa đám mây hoặc hybrid cloud</a:t>
            </a:r>
            <a:endParaRPr/>
          </a:p>
        </p:txBody>
      </p:sp>
      <p:sp>
        <p:nvSpPr>
          <p:cNvPr id="198" name="Google Shape;198;p7"/>
          <p:cNvSpPr txBox="1"/>
          <p:nvPr/>
        </p:nvSpPr>
        <p:spPr>
          <a:xfrm>
            <a:off x="1028700" y="6019059"/>
            <a:ext cx="14395649" cy="1800225"/>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lang="en-US" sz="3999">
                <a:solidFill>
                  <a:srgbClr val="0B2140"/>
                </a:solidFill>
                <a:latin typeface="Roboto"/>
                <a:ea typeface="Roboto"/>
                <a:cs typeface="Roboto"/>
                <a:sym typeface="Roboto"/>
              </a:rPr>
              <a:t>Từ khởi tạo (init), lập kế hoạch (plan), đến triển khai (apply), Terraform giúp đảm bảo tính nhất quán, dễ kiểm soát và tái sử dụng cấu hình hạ tầng.</a:t>
            </a:r>
            <a:endParaRPr/>
          </a:p>
        </p:txBody>
      </p:sp>
      <p:sp>
        <p:nvSpPr>
          <p:cNvPr id="199" name="Google Shape;199;p7"/>
          <p:cNvSpPr/>
          <p:nvPr/>
        </p:nvSpPr>
        <p:spPr>
          <a:xfrm>
            <a:off x="-1612800" y="8152659"/>
            <a:ext cx="3908232" cy="3908234"/>
          </a:xfrm>
          <a:custGeom>
            <a:rect b="b" l="l" r="r" t="t"/>
            <a:pathLst>
              <a:path extrusionOk="0" h="3908234" w="3908232">
                <a:moveTo>
                  <a:pt x="0" y="0"/>
                </a:moveTo>
                <a:lnTo>
                  <a:pt x="3908232" y="0"/>
                </a:lnTo>
                <a:lnTo>
                  <a:pt x="3908232" y="3908234"/>
                </a:lnTo>
                <a:lnTo>
                  <a:pt x="0" y="390823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7"/>
          <p:cNvSpPr/>
          <p:nvPr/>
        </p:nvSpPr>
        <p:spPr>
          <a:xfrm>
            <a:off x="2584652" y="9409112"/>
            <a:ext cx="1562096" cy="1562793"/>
          </a:xfrm>
          <a:custGeom>
            <a:rect b="b" l="l" r="r" t="t"/>
            <a:pathLst>
              <a:path extrusionOk="0" h="1562793" w="1562096">
                <a:moveTo>
                  <a:pt x="0" y="0"/>
                </a:moveTo>
                <a:lnTo>
                  <a:pt x="1562096" y="0"/>
                </a:lnTo>
                <a:lnTo>
                  <a:pt x="1562096" y="1562794"/>
                </a:lnTo>
                <a:lnTo>
                  <a:pt x="0" y="1562794"/>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8"/>
          <p:cNvSpPr/>
          <p:nvPr/>
        </p:nvSpPr>
        <p:spPr>
          <a:xfrm>
            <a:off x="-988896" y="7418721"/>
            <a:ext cx="2981000" cy="3679158"/>
          </a:xfrm>
          <a:custGeom>
            <a:rect b="b" l="l" r="r" t="t"/>
            <a:pathLst>
              <a:path extrusionOk="0" h="3679158" w="2981000">
                <a:moveTo>
                  <a:pt x="0" y="0"/>
                </a:moveTo>
                <a:lnTo>
                  <a:pt x="2981000" y="0"/>
                </a:lnTo>
                <a:lnTo>
                  <a:pt x="2981000" y="3679158"/>
                </a:lnTo>
                <a:lnTo>
                  <a:pt x="0" y="3679158"/>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8"/>
          <p:cNvSpPr/>
          <p:nvPr/>
        </p:nvSpPr>
        <p:spPr>
          <a:xfrm>
            <a:off x="11094753" y="6842508"/>
            <a:ext cx="5704186" cy="3693305"/>
          </a:xfrm>
          <a:custGeom>
            <a:rect b="b" l="l" r="r" t="t"/>
            <a:pathLst>
              <a:path extrusionOk="0" h="3693305" w="5704186">
                <a:moveTo>
                  <a:pt x="0" y="0"/>
                </a:moveTo>
                <a:lnTo>
                  <a:pt x="5704186" y="0"/>
                </a:lnTo>
                <a:lnTo>
                  <a:pt x="5704186" y="3693305"/>
                </a:lnTo>
                <a:lnTo>
                  <a:pt x="0" y="3693305"/>
                </a:lnTo>
                <a:lnTo>
                  <a:pt x="0" y="0"/>
                </a:lnTo>
                <a:close/>
              </a:path>
            </a:pathLst>
          </a:custGeom>
          <a:blipFill rotWithShape="1">
            <a:blip r:embed="rId4">
              <a:alphaModFix/>
            </a:blip>
            <a:stretch>
              <a:fillRect b="-19796" l="0" r="0" t="-3464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8"/>
          <p:cNvSpPr txBox="1"/>
          <p:nvPr/>
        </p:nvSpPr>
        <p:spPr>
          <a:xfrm>
            <a:off x="0" y="272995"/>
            <a:ext cx="18288000" cy="1038225"/>
          </a:xfrm>
          <a:prstGeom prst="rect">
            <a:avLst/>
          </a:prstGeom>
          <a:noFill/>
          <a:ln>
            <a:noFill/>
          </a:ln>
        </p:spPr>
        <p:txBody>
          <a:bodyPr anchorCtr="0" anchor="t" bIns="0" lIns="0" spcFirstLastPara="1" rIns="0" wrap="square" tIns="0">
            <a:spAutoFit/>
          </a:bodyPr>
          <a:lstStyle/>
          <a:p>
            <a:pPr indent="0" lvl="0" marL="0" marR="0" rtl="0" algn="ctr">
              <a:lnSpc>
                <a:spcPct val="119985"/>
              </a:lnSpc>
              <a:spcBef>
                <a:spcPts val="0"/>
              </a:spcBef>
              <a:spcAft>
                <a:spcPts val="0"/>
              </a:spcAft>
              <a:buNone/>
            </a:pPr>
            <a:r>
              <a:rPr lang="en-US" sz="6800">
                <a:solidFill>
                  <a:srgbClr val="0B2140"/>
                </a:solidFill>
                <a:latin typeface="Roboto"/>
                <a:ea typeface="Roboto"/>
                <a:cs typeface="Roboto"/>
                <a:sym typeface="Roboto"/>
              </a:rPr>
              <a:t>AWS</a:t>
            </a:r>
            <a:endParaRPr/>
          </a:p>
        </p:txBody>
      </p:sp>
      <p:sp>
        <p:nvSpPr>
          <p:cNvPr id="212" name="Google Shape;212;p8"/>
          <p:cNvSpPr txBox="1"/>
          <p:nvPr/>
        </p:nvSpPr>
        <p:spPr>
          <a:xfrm>
            <a:off x="17259300" y="9201150"/>
            <a:ext cx="152400" cy="2095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000">
                <a:solidFill>
                  <a:srgbClr val="0B2140"/>
                </a:solidFill>
                <a:latin typeface="Roboto"/>
                <a:ea typeface="Roboto"/>
                <a:cs typeface="Roboto"/>
                <a:sym typeface="Roboto"/>
              </a:rPr>
              <a:t>8</a:t>
            </a:r>
            <a:endParaRPr/>
          </a:p>
        </p:txBody>
      </p:sp>
      <p:sp>
        <p:nvSpPr>
          <p:cNvPr id="213" name="Google Shape;213;p8"/>
          <p:cNvSpPr txBox="1"/>
          <p:nvPr/>
        </p:nvSpPr>
        <p:spPr>
          <a:xfrm>
            <a:off x="1028700" y="1501271"/>
            <a:ext cx="14395649" cy="1800225"/>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lang="en-US" sz="3999">
                <a:solidFill>
                  <a:srgbClr val="0B2140"/>
                </a:solidFill>
                <a:latin typeface="Roboto"/>
                <a:ea typeface="Roboto"/>
                <a:cs typeface="Roboto"/>
                <a:sym typeface="Roboto"/>
              </a:rPr>
              <a:t>Amazon Web Services (AWS) là nền tảng điện toán đám mây hàng đầu do Amazon phát triển, cung cấp hơn 200 dịch vụ hạ tầng và ứng dụng qua Internet</a:t>
            </a:r>
            <a:endParaRPr/>
          </a:p>
        </p:txBody>
      </p:sp>
      <p:sp>
        <p:nvSpPr>
          <p:cNvPr id="214" name="Google Shape;214;p8"/>
          <p:cNvSpPr txBox="1"/>
          <p:nvPr/>
        </p:nvSpPr>
        <p:spPr>
          <a:xfrm>
            <a:off x="1028700" y="3530096"/>
            <a:ext cx="14395649" cy="1800225"/>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lang="en-US" sz="3999">
                <a:solidFill>
                  <a:srgbClr val="0B2140"/>
                </a:solidFill>
                <a:latin typeface="Roboto"/>
                <a:ea typeface="Roboto"/>
                <a:cs typeface="Roboto"/>
                <a:sym typeface="Roboto"/>
              </a:rPr>
              <a:t>Hỗ trợ đầy đủ các dịch vụ như máy ảo (EC2), lưu trữ (S3), mạng (VPC), cơ sở dữ liệu, AI/ML, giúp triển khai mọi loại ứng dụng, từ đơn giản đến phức tạp.</a:t>
            </a:r>
            <a:endParaRPr/>
          </a:p>
        </p:txBody>
      </p:sp>
      <p:sp>
        <p:nvSpPr>
          <p:cNvPr id="215" name="Google Shape;215;p8"/>
          <p:cNvSpPr txBox="1"/>
          <p:nvPr/>
        </p:nvSpPr>
        <p:spPr>
          <a:xfrm>
            <a:off x="1028700" y="5558921"/>
            <a:ext cx="14395649" cy="2400300"/>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lang="en-US" sz="3999">
                <a:solidFill>
                  <a:srgbClr val="0B2140"/>
                </a:solidFill>
                <a:latin typeface="Roboto"/>
                <a:ea typeface="Roboto"/>
                <a:cs typeface="Roboto"/>
                <a:sym typeface="Roboto"/>
              </a:rPr>
              <a:t>Người dùng chỉ trả tiền cho tài nguyên đã sử dụng. AWS hỗ trợ mở rộng linh hoạt, triển khai nhanh, và quản lý hạ tầng hiệu quả trên quy mô toàn cầu.</a:t>
            </a:r>
            <a:endParaRPr/>
          </a:p>
          <a:p>
            <a:pPr indent="0" lvl="0" marL="0" marR="0" rtl="0" algn="l">
              <a:lnSpc>
                <a:spcPct val="120005"/>
              </a:lnSpc>
              <a:spcBef>
                <a:spcPts val="0"/>
              </a:spcBef>
              <a:spcAft>
                <a:spcPts val="0"/>
              </a:spcAft>
              <a:buNone/>
            </a:pPr>
            <a:r>
              <a:t/>
            </a:r>
            <a:endParaRPr sz="3999">
              <a:solidFill>
                <a:srgbClr val="0B214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9"/>
          <p:cNvSpPr/>
          <p:nvPr/>
        </p:nvSpPr>
        <p:spPr>
          <a:xfrm>
            <a:off x="13207928" y="6459034"/>
            <a:ext cx="4432844" cy="4432844"/>
          </a:xfrm>
          <a:custGeom>
            <a:rect b="b" l="l" r="r" t="t"/>
            <a:pathLst>
              <a:path extrusionOk="0" h="4432844" w="4432844">
                <a:moveTo>
                  <a:pt x="0" y="0"/>
                </a:moveTo>
                <a:lnTo>
                  <a:pt x="4432843" y="0"/>
                </a:lnTo>
                <a:lnTo>
                  <a:pt x="4432843" y="4432844"/>
                </a:lnTo>
                <a:lnTo>
                  <a:pt x="0" y="443284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9"/>
          <p:cNvSpPr txBox="1"/>
          <p:nvPr/>
        </p:nvSpPr>
        <p:spPr>
          <a:xfrm>
            <a:off x="0" y="272995"/>
            <a:ext cx="18288000" cy="1038225"/>
          </a:xfrm>
          <a:prstGeom prst="rect">
            <a:avLst/>
          </a:prstGeom>
          <a:noFill/>
          <a:ln>
            <a:noFill/>
          </a:ln>
        </p:spPr>
        <p:txBody>
          <a:bodyPr anchorCtr="0" anchor="t" bIns="0" lIns="0" spcFirstLastPara="1" rIns="0" wrap="square" tIns="0">
            <a:spAutoFit/>
          </a:bodyPr>
          <a:lstStyle/>
          <a:p>
            <a:pPr indent="0" lvl="0" marL="0" marR="0" rtl="0" algn="ctr">
              <a:lnSpc>
                <a:spcPct val="119985"/>
              </a:lnSpc>
              <a:spcBef>
                <a:spcPts val="0"/>
              </a:spcBef>
              <a:spcAft>
                <a:spcPts val="0"/>
              </a:spcAft>
              <a:buNone/>
            </a:pPr>
            <a:r>
              <a:rPr lang="en-US" sz="6800">
                <a:solidFill>
                  <a:srgbClr val="0B2140"/>
                </a:solidFill>
                <a:latin typeface="Roboto"/>
                <a:ea typeface="Roboto"/>
                <a:cs typeface="Roboto"/>
                <a:sym typeface="Roboto"/>
              </a:rPr>
              <a:t>OpenStack</a:t>
            </a:r>
            <a:endParaRPr/>
          </a:p>
        </p:txBody>
      </p:sp>
      <p:sp>
        <p:nvSpPr>
          <p:cNvPr id="226" name="Google Shape;226;p9"/>
          <p:cNvSpPr txBox="1"/>
          <p:nvPr/>
        </p:nvSpPr>
        <p:spPr>
          <a:xfrm>
            <a:off x="17259300" y="9201150"/>
            <a:ext cx="152400" cy="2095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000">
                <a:solidFill>
                  <a:srgbClr val="0B2140"/>
                </a:solidFill>
                <a:latin typeface="Roboto"/>
                <a:ea typeface="Roboto"/>
                <a:cs typeface="Roboto"/>
                <a:sym typeface="Roboto"/>
              </a:rPr>
              <a:t>9</a:t>
            </a:r>
            <a:endParaRPr/>
          </a:p>
        </p:txBody>
      </p:sp>
      <p:sp>
        <p:nvSpPr>
          <p:cNvPr id="227" name="Google Shape;227;p9"/>
          <p:cNvSpPr txBox="1"/>
          <p:nvPr/>
        </p:nvSpPr>
        <p:spPr>
          <a:xfrm>
            <a:off x="1028700" y="1501271"/>
            <a:ext cx="14395649" cy="1800225"/>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lang="en-US" sz="3999">
                <a:solidFill>
                  <a:srgbClr val="0B2140"/>
                </a:solidFill>
                <a:latin typeface="Roboto"/>
                <a:ea typeface="Roboto"/>
                <a:cs typeface="Roboto"/>
                <a:sym typeface="Roboto"/>
              </a:rPr>
              <a:t>OpenStack là một nền tảng điện toán đám mây mã nguồn mở, cho phép triển khai và quản lý private cloud (đám mây riêng) hoặc public cloud với mức độ kiểm soát cao.</a:t>
            </a:r>
            <a:endParaRPr/>
          </a:p>
        </p:txBody>
      </p:sp>
      <p:sp>
        <p:nvSpPr>
          <p:cNvPr id="228" name="Google Shape;228;p9"/>
          <p:cNvSpPr txBox="1"/>
          <p:nvPr/>
        </p:nvSpPr>
        <p:spPr>
          <a:xfrm>
            <a:off x="1028700" y="3530096"/>
            <a:ext cx="14395649" cy="1800225"/>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lang="en-US" sz="3999">
                <a:solidFill>
                  <a:srgbClr val="0B2140"/>
                </a:solidFill>
                <a:latin typeface="Roboto"/>
                <a:ea typeface="Roboto"/>
                <a:cs typeface="Roboto"/>
                <a:sym typeface="Roboto"/>
              </a:rPr>
              <a:t>Gồm nhiều thành phần (Nova, Neutron, Glance, Keystone, v.v.) để quản lý máy ảo, mạng, lưu trữ, người dùng... Dễ dàng tùy chỉnh theo nhu cầu của tổ chức.</a:t>
            </a:r>
            <a:endParaRPr/>
          </a:p>
        </p:txBody>
      </p:sp>
      <p:sp>
        <p:nvSpPr>
          <p:cNvPr id="229" name="Google Shape;229;p9"/>
          <p:cNvSpPr txBox="1"/>
          <p:nvPr/>
        </p:nvSpPr>
        <p:spPr>
          <a:xfrm>
            <a:off x="1028700" y="5558921"/>
            <a:ext cx="14395649" cy="1800225"/>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lang="en-US" sz="3999">
                <a:solidFill>
                  <a:srgbClr val="0B2140"/>
                </a:solidFill>
                <a:latin typeface="Roboto"/>
                <a:ea typeface="Roboto"/>
                <a:cs typeface="Roboto"/>
                <a:sym typeface="Roboto"/>
              </a:rPr>
              <a:t>Vì là mã nguồn mở, OpenStack giúp doanh nghiệp tránh bị khóa vendor, chủ động xây dựng và vận hành hạ tầng trên nhiều loại phần cứng khác nhau.</a:t>
            </a:r>
            <a:endParaRPr/>
          </a:p>
        </p:txBody>
      </p:sp>
      <p:sp>
        <p:nvSpPr>
          <p:cNvPr id="230" name="Google Shape;230;p9"/>
          <p:cNvSpPr/>
          <p:nvPr/>
        </p:nvSpPr>
        <p:spPr>
          <a:xfrm>
            <a:off x="-1612800" y="8152659"/>
            <a:ext cx="3908232" cy="3908234"/>
          </a:xfrm>
          <a:custGeom>
            <a:rect b="b" l="l" r="r" t="t"/>
            <a:pathLst>
              <a:path extrusionOk="0" h="3908234" w="3908232">
                <a:moveTo>
                  <a:pt x="0" y="0"/>
                </a:moveTo>
                <a:lnTo>
                  <a:pt x="3908232" y="0"/>
                </a:lnTo>
                <a:lnTo>
                  <a:pt x="3908232" y="3908234"/>
                </a:lnTo>
                <a:lnTo>
                  <a:pt x="0" y="390823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9"/>
          <p:cNvSpPr/>
          <p:nvPr/>
        </p:nvSpPr>
        <p:spPr>
          <a:xfrm>
            <a:off x="2584652" y="9409112"/>
            <a:ext cx="1562096" cy="1562793"/>
          </a:xfrm>
          <a:custGeom>
            <a:rect b="b" l="l" r="r" t="t"/>
            <a:pathLst>
              <a:path extrusionOk="0" h="1562793" w="1562096">
                <a:moveTo>
                  <a:pt x="0" y="0"/>
                </a:moveTo>
                <a:lnTo>
                  <a:pt x="1562096" y="0"/>
                </a:lnTo>
                <a:lnTo>
                  <a:pt x="1562096" y="1562794"/>
                </a:lnTo>
                <a:lnTo>
                  <a:pt x="0" y="1562794"/>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