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2" r:id="rId1"/>
  </p:sldMasterIdLst>
  <p:notesMasterIdLst>
    <p:notesMasterId r:id="rId40"/>
  </p:notesMasterIdLst>
  <p:sldIdLst>
    <p:sldId id="257" r:id="rId2"/>
    <p:sldId id="438" r:id="rId3"/>
    <p:sldId id="440" r:id="rId4"/>
    <p:sldId id="459" r:id="rId5"/>
    <p:sldId id="453" r:id="rId6"/>
    <p:sldId id="452" r:id="rId7"/>
    <p:sldId id="454" r:id="rId8"/>
    <p:sldId id="455" r:id="rId9"/>
    <p:sldId id="456" r:id="rId10"/>
    <p:sldId id="457" r:id="rId11"/>
    <p:sldId id="458" r:id="rId12"/>
    <p:sldId id="441" r:id="rId13"/>
    <p:sldId id="451" r:id="rId14"/>
    <p:sldId id="460" r:id="rId15"/>
    <p:sldId id="461" r:id="rId16"/>
    <p:sldId id="462" r:id="rId17"/>
    <p:sldId id="463" r:id="rId18"/>
    <p:sldId id="464" r:id="rId19"/>
    <p:sldId id="465" r:id="rId20"/>
    <p:sldId id="467" r:id="rId21"/>
    <p:sldId id="466" r:id="rId22"/>
    <p:sldId id="483" r:id="rId23"/>
    <p:sldId id="468" r:id="rId24"/>
    <p:sldId id="469" r:id="rId25"/>
    <p:sldId id="470" r:id="rId26"/>
    <p:sldId id="471" r:id="rId27"/>
    <p:sldId id="479" r:id="rId28"/>
    <p:sldId id="480" r:id="rId29"/>
    <p:sldId id="481" r:id="rId30"/>
    <p:sldId id="482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21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1481" userDrawn="1">
          <p15:clr>
            <a:srgbClr val="A4A3A4"/>
          </p15:clr>
        </p15:guide>
        <p15:guide id="3" orient="horz" pos="2568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1"/>
    <a:srgbClr val="CF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6597" autoAdjust="0"/>
  </p:normalViewPr>
  <p:slideViewPr>
    <p:cSldViewPr showGuides="1">
      <p:cViewPr varScale="1">
        <p:scale>
          <a:sx n="74" d="100"/>
          <a:sy n="74" d="100"/>
        </p:scale>
        <p:origin x="492" y="72"/>
      </p:cViewPr>
      <p:guideLst>
        <p:guide orient="horz"/>
        <p:guide pos="1481"/>
        <p:guide orient="horz" pos="2568"/>
        <p:guide orient="horz" pos="11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480000" y="540000"/>
            <a:ext cx="11232000" cy="532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47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 algn="l"/>
            <a:r>
              <a:rPr lang="ja-JP" altLang="en-US"/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Textfeld 7"/>
          <p:cNvSpPr txBox="1"/>
          <p:nvPr userDrawn="1"/>
        </p:nvSpPr>
        <p:spPr>
          <a:xfrm>
            <a:off x="468000" y="6527594"/>
            <a:ext cx="2439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 Renesas System Design Co., Ltd. All rights reserved. </a:t>
            </a:r>
            <a:endParaRPr lang="en-US" sz="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Build/deploy/run </a:t>
            </a:r>
            <a:r>
              <a:rPr lang="en-US" dirty="0"/>
              <a:t>VIN Reference App</a:t>
            </a: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INVESTIGATION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Date</a:t>
            </a:r>
          </a:p>
          <a:p>
            <a:r>
              <a:rPr lang="en-US" altLang="ja-JP" dirty="0"/>
              <a:t>Name</a:t>
            </a:r>
          </a:p>
          <a:p>
            <a:r>
              <a:rPr lang="en-US" altLang="ja-JP" dirty="0"/>
              <a:t>Position, Department, </a:t>
            </a:r>
          </a:p>
          <a:p>
            <a:r>
              <a:rPr lang="en-US" altLang="ja-JP" dirty="0"/>
              <a:t>Unit</a:t>
            </a:r>
          </a:p>
          <a:p>
            <a:r>
              <a:rPr lang="en-US" altLang="ja-JP" dirty="0">
                <a:ea typeface="HGP創英角ｺﾞｼｯｸUB" pitchFamily="50" charset="-128"/>
              </a:rPr>
              <a:t>Renesas System Design Co., Ltd.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SPI loader and U-boot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63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some data in writing area, "SPI Data Clear(H'FF) Check :H'00000000-0003FFFF Clear OK?(y/n)" </a:t>
            </a:r>
            <a:r>
              <a:rPr lang="en-US" dirty="0" smtClean="0"/>
              <a:t>is displayed</a:t>
            </a:r>
            <a:r>
              <a:rPr lang="en-US" dirty="0"/>
              <a:t>. Then input "</a:t>
            </a:r>
            <a:r>
              <a:rPr lang="en-US" dirty="0" smtClean="0"/>
              <a:t>y“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564904"/>
            <a:ext cx="6306430" cy="79068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9422" y="3531892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xls2 command, if other files are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OFF</a:t>
            </a:r>
          </a:p>
        </p:txBody>
      </p:sp>
    </p:spTree>
    <p:extLst>
      <p:ext uri="{BB962C8B-B14F-4D97-AF65-F5344CB8AC3E}">
        <p14:creationId xmlns:p14="http://schemas.microsoft.com/office/powerpoint/2010/main" val="10730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055" y="2006361"/>
            <a:ext cx="9000000" cy="666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dip switch to “ Hyper Flash Mode”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91530"/>
              </p:ext>
            </p:extLst>
          </p:nvPr>
        </p:nvGraphicFramePr>
        <p:xfrm>
          <a:off x="871674" y="2852936"/>
          <a:ext cx="92275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60"/>
                <a:gridCol w="1512168"/>
                <a:gridCol w="864096"/>
                <a:gridCol w="792088"/>
                <a:gridCol w="864096"/>
                <a:gridCol w="792088"/>
                <a:gridCol w="792088"/>
                <a:gridCol w="864096"/>
                <a:gridCol w="792088"/>
                <a:gridCol w="898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MODESW-A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402433" y="4615896"/>
            <a:ext cx="0" cy="72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66623" y="4615896"/>
            <a:ext cx="0" cy="8453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02433" y="5087458"/>
            <a:ext cx="67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section 2.2 in RENESAS_RCH3M3_YoctostartupGuide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2433" y="4615896"/>
            <a:ext cx="66641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02433" y="4976375"/>
            <a:ext cx="666419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2.U-Boot </a:t>
            </a:r>
            <a:r>
              <a:rPr lang="en-US" dirty="0"/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861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7187" y="1591042"/>
            <a:ext cx="9000000" cy="4674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env</a:t>
            </a:r>
            <a:r>
              <a:rPr lang="en-US" dirty="0"/>
              <a:t> default -a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bootdelay</a:t>
            </a:r>
            <a:r>
              <a:rPr lang="en-US" dirty="0"/>
              <a:t> 1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ipaddr</a:t>
            </a:r>
            <a:r>
              <a:rPr lang="en-US" dirty="0"/>
              <a:t> &lt;IP address&gt;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netmask &lt;Netmask address&gt;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gatewayip</a:t>
            </a:r>
            <a:r>
              <a:rPr lang="en-US" dirty="0"/>
              <a:t> &lt;Gateway address&gt;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dnsip</a:t>
            </a:r>
            <a:r>
              <a:rPr lang="en-US" dirty="0"/>
              <a:t> &lt;</a:t>
            </a:r>
            <a:r>
              <a:rPr lang="en-US" dirty="0" err="1"/>
              <a:t>Nameserver</a:t>
            </a:r>
            <a:r>
              <a:rPr lang="en-US" dirty="0"/>
              <a:t> address&gt;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hostname &lt;hostname&gt;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ethaddr</a:t>
            </a:r>
            <a:r>
              <a:rPr lang="en-US" dirty="0"/>
              <a:t> &lt;Ethernet address&gt;</a:t>
            </a:r>
          </a:p>
          <a:p>
            <a:r>
              <a:rPr lang="en-US" dirty="0"/>
              <a:t>  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serverip</a:t>
            </a:r>
            <a:r>
              <a:rPr lang="en-US" dirty="0"/>
              <a:t> &lt;Server IP address&gt;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632624" cy="4173450"/>
          </a:xfrm>
        </p:spPr>
        <p:txBody>
          <a:bodyPr/>
          <a:lstStyle/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dtbaddr</a:t>
            </a:r>
            <a:r>
              <a:rPr lang="en-US" dirty="0"/>
              <a:t> '48000000'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loadaddr</a:t>
            </a:r>
            <a:r>
              <a:rPr lang="en-US" dirty="0"/>
              <a:t> '48080000'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imagefile</a:t>
            </a:r>
            <a:r>
              <a:rPr lang="en-US" dirty="0"/>
              <a:t> '</a:t>
            </a:r>
            <a:r>
              <a:rPr lang="en-US" dirty="0" err="1"/>
              <a:t>hang.bin</a:t>
            </a:r>
            <a:r>
              <a:rPr lang="en-US" dirty="0"/>
              <a:t>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dtbfile</a:t>
            </a:r>
            <a:r>
              <a:rPr lang="en-US" dirty="0"/>
              <a:t> r8a7795-es1-salvator-x-multivisor-a57_gen.dtb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/>
              <a:t>bootcmd1 'run </a:t>
            </a:r>
            <a:r>
              <a:rPr lang="en-US" dirty="0" err="1"/>
              <a:t>setintargs</a:t>
            </a:r>
            <a:r>
              <a:rPr lang="en-US" dirty="0"/>
              <a:t>; run </a:t>
            </a:r>
            <a:r>
              <a:rPr lang="en-US" dirty="0" err="1"/>
              <a:t>bootcmd_kernel_sdcard</a:t>
            </a:r>
            <a:r>
              <a:rPr lang="en-US" dirty="0"/>
              <a:t>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bootcmd_kernel_sdcard</a:t>
            </a:r>
            <a:r>
              <a:rPr lang="en-US" dirty="0"/>
              <a:t> '</a:t>
            </a:r>
            <a:r>
              <a:rPr lang="en-US" dirty="0" err="1"/>
              <a:t>fatload</a:t>
            </a:r>
            <a:r>
              <a:rPr lang="en-US" dirty="0"/>
              <a:t> mmc 0 ${</a:t>
            </a:r>
            <a:r>
              <a:rPr lang="en-US" dirty="0" err="1"/>
              <a:t>loadaddr</a:t>
            </a:r>
            <a:r>
              <a:rPr lang="en-US" dirty="0"/>
              <a:t>} ${</a:t>
            </a:r>
            <a:r>
              <a:rPr lang="en-US" dirty="0" err="1"/>
              <a:t>imagefile</a:t>
            </a:r>
            <a:r>
              <a:rPr lang="en-US" dirty="0"/>
              <a:t>}; </a:t>
            </a:r>
            <a:r>
              <a:rPr lang="en-US" dirty="0" err="1"/>
              <a:t>fatload</a:t>
            </a:r>
            <a:r>
              <a:rPr lang="en-US" dirty="0"/>
              <a:t> mmc 0 ${</a:t>
            </a:r>
            <a:r>
              <a:rPr lang="en-US" dirty="0" err="1"/>
              <a:t>dtbaddr</a:t>
            </a:r>
            <a:r>
              <a:rPr lang="en-US" dirty="0"/>
              <a:t>} ${</a:t>
            </a:r>
            <a:r>
              <a:rPr lang="en-US" dirty="0" err="1"/>
              <a:t>dtbfile</a:t>
            </a:r>
            <a:r>
              <a:rPr lang="en-US" dirty="0"/>
              <a:t>};'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/>
              <a:t>bootcmd2 '</a:t>
            </a:r>
            <a:r>
              <a:rPr lang="en-US" dirty="0" err="1"/>
              <a:t>fdt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${</a:t>
            </a:r>
            <a:r>
              <a:rPr lang="en-US" dirty="0" err="1"/>
              <a:t>dtbaddr</a:t>
            </a:r>
            <a:r>
              <a:rPr lang="en-US" dirty="0"/>
              <a:t>}; </a:t>
            </a:r>
            <a:r>
              <a:rPr lang="en-US" dirty="0" err="1"/>
              <a:t>fdt</a:t>
            </a:r>
            <a:r>
              <a:rPr lang="en-US" dirty="0"/>
              <a:t> resize; </a:t>
            </a:r>
            <a:r>
              <a:rPr lang="en-US" dirty="0" err="1"/>
              <a:t>fdt</a:t>
            </a:r>
            <a:r>
              <a:rPr lang="en-US" dirty="0"/>
              <a:t> chosen; </a:t>
            </a:r>
            <a:r>
              <a:rPr lang="en-US" dirty="0" err="1"/>
              <a:t>booti</a:t>
            </a:r>
            <a:r>
              <a:rPr lang="en-US" dirty="0"/>
              <a:t> ${</a:t>
            </a:r>
            <a:r>
              <a:rPr lang="en-US" dirty="0" err="1"/>
              <a:t>loadaddr</a:t>
            </a:r>
            <a:r>
              <a:rPr lang="en-US" dirty="0"/>
              <a:t>} - ${</a:t>
            </a:r>
            <a:r>
              <a:rPr lang="en-US" dirty="0" err="1"/>
              <a:t>dtbaddr</a:t>
            </a:r>
            <a:r>
              <a:rPr lang="en-US" dirty="0"/>
              <a:t>}'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bootcmd</a:t>
            </a:r>
            <a:r>
              <a:rPr lang="en-US" dirty="0"/>
              <a:t> 'run bootcmd1; run bootcmd2'</a:t>
            </a:r>
          </a:p>
          <a:p>
            <a:r>
              <a:rPr lang="en-US" dirty="0" err="1" smtClean="0"/>
              <a:t>setenv</a:t>
            </a:r>
            <a:r>
              <a:rPr lang="en-US" dirty="0" smtClean="0"/>
              <a:t> </a:t>
            </a:r>
            <a:r>
              <a:rPr lang="en-US" dirty="0" err="1"/>
              <a:t>setintargs</a:t>
            </a:r>
            <a:r>
              <a:rPr lang="en-US" dirty="0"/>
              <a:t> '</a:t>
            </a:r>
            <a:r>
              <a:rPr lang="en-US" dirty="0" err="1"/>
              <a:t>setenv</a:t>
            </a:r>
            <a:r>
              <a:rPr lang="en-US" dirty="0"/>
              <a:t> </a:t>
            </a:r>
            <a:r>
              <a:rPr lang="en-US" dirty="0" err="1"/>
              <a:t>bootargs</a:t>
            </a:r>
            <a:r>
              <a:rPr lang="en-US" dirty="0"/>
              <a:t> device=0 ether=${</a:t>
            </a:r>
            <a:r>
              <a:rPr lang="en-US" dirty="0" err="1"/>
              <a:t>ethaddr</a:t>
            </a:r>
            <a:r>
              <a:rPr lang="en-US" dirty="0"/>
              <a:t>} </a:t>
            </a:r>
            <a:r>
              <a:rPr lang="en-US" dirty="0" err="1"/>
              <a:t>ipaddr</a:t>
            </a:r>
            <a:r>
              <a:rPr lang="en-US" dirty="0"/>
              <a:t>=${</a:t>
            </a:r>
            <a:r>
              <a:rPr lang="en-US" dirty="0" err="1"/>
              <a:t>ipaddr</a:t>
            </a:r>
            <a:r>
              <a:rPr lang="en-US" dirty="0"/>
              <a:t>} netmask=${netmask} gateway=${</a:t>
            </a:r>
            <a:r>
              <a:rPr lang="en-US" dirty="0" err="1"/>
              <a:t>gatewayip</a:t>
            </a:r>
            <a:r>
              <a:rPr lang="en-US" dirty="0"/>
              <a:t>} </a:t>
            </a:r>
            <a:r>
              <a:rPr lang="en-US" dirty="0" err="1"/>
              <a:t>nameserver</a:t>
            </a:r>
            <a:r>
              <a:rPr lang="en-US" dirty="0"/>
              <a:t>=${</a:t>
            </a:r>
            <a:r>
              <a:rPr lang="en-US" dirty="0" err="1"/>
              <a:t>dnsip</a:t>
            </a:r>
            <a:r>
              <a:rPr lang="en-US" dirty="0"/>
              <a:t>} hostname=${hostname}'</a:t>
            </a:r>
          </a:p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32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916833"/>
            <a:ext cx="11036057" cy="3672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31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3.SETTING FOR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Probe firmware </a:t>
            </a:r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632624" cy="1091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MULTI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“Probe Administrator” from “Utilities”.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pic>
        <p:nvPicPr>
          <p:cNvPr id="5" name="図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780928"/>
            <a:ext cx="451194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Probe firmware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File-&gt; </a:t>
            </a:r>
            <a:r>
              <a:rPr lang="en-US" dirty="0" err="1" smtClean="0"/>
              <a:t>NewProbe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31368"/>
            <a:ext cx="4681550" cy="27818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27264" y="1798843"/>
            <a:ext cx="9000000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“Update Firmware” from “Probe”</a:t>
            </a:r>
            <a:endParaRPr lang="en-US" dirty="0"/>
          </a:p>
        </p:txBody>
      </p:sp>
      <p:pic>
        <p:nvPicPr>
          <p:cNvPr id="8" name="図 69640" descr="C:\Users\a0202164\Desktop\WORK\2014WORK\2014S\INTEGRITY_release_20150331\DeviceTree_BDP_Manual\firmware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334243"/>
            <a:ext cx="4680520" cy="2687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Arrow 8"/>
          <p:cNvSpPr/>
          <p:nvPr/>
        </p:nvSpPr>
        <p:spPr>
          <a:xfrm>
            <a:off x="6037580" y="3461811"/>
            <a:ext cx="50246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Probe firmware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056560" cy="112494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/>
              <a:t>pbv3_firmware_5.4.4.frm in C:\</a:t>
            </a:r>
            <a:r>
              <a:rPr lang="en-US" dirty="0" smtClean="0"/>
              <a:t>ghs\T17_0_new\comp_201714\ghprobe and </a:t>
            </a:r>
            <a:r>
              <a:rPr lang="en-US" dirty="0"/>
              <a:t>push “Flash Probe” button.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firmware update will be started.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956838"/>
            <a:ext cx="607779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38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IPL						Page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U-Boot Configuration					Page 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Setting Probe						Page 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Booting INTEGRITY Kernel </a:t>
            </a:r>
            <a:r>
              <a:rPr lang="en-US" dirty="0"/>
              <a:t>via </a:t>
            </a:r>
            <a:r>
              <a:rPr lang="en-US" dirty="0" smtClean="0"/>
              <a:t>probe JTAG 			Page 22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for </a:t>
            </a:r>
            <a:r>
              <a:rPr lang="en-US" dirty="0" smtClean="0"/>
              <a:t>camera					Page 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Vin Reference App					Page 30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1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Probe configuration </a:t>
            </a:r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10056560" cy="225702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Open “command prompt” window from “Start” -&gt; “All programs”.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Set the path to mpadmin.exe</a:t>
            </a:r>
            <a:br>
              <a:rPr lang="en-US" sz="1200" dirty="0"/>
            </a:br>
            <a:r>
              <a:rPr lang="en-US" sz="1200" dirty="0"/>
              <a:t>ex)&gt; set PATH=%PATH%; C:\</a:t>
            </a:r>
            <a:r>
              <a:rPr lang="en-US" sz="1200" dirty="0" smtClean="0"/>
              <a:t>ghs\T17_0_new\comp_201714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Change </a:t>
            </a:r>
            <a:r>
              <a:rPr lang="en-US" sz="1200" dirty="0"/>
              <a:t>directory that has h3-salvatorx.ghpcfg. Typically, it is C:/GHS/intXXXX/devtree-arm64/rcar</a:t>
            </a:r>
            <a:br>
              <a:rPr lang="en-US" sz="1200" dirty="0"/>
            </a:br>
            <a:r>
              <a:rPr lang="en-US" sz="1200" dirty="0"/>
              <a:t>ex)&gt; cd C:\</a:t>
            </a:r>
            <a:r>
              <a:rPr lang="en-US" sz="1200" dirty="0" smtClean="0"/>
              <a:t>ghs\T17_0_new\int1144\devtree-arm64\rcar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Enter </a:t>
            </a:r>
            <a:r>
              <a:rPr lang="en-US" sz="1200" dirty="0"/>
              <a:t>the following command. </a:t>
            </a:r>
            <a:br>
              <a:rPr lang="en-US" sz="1200" dirty="0"/>
            </a:br>
            <a:r>
              <a:rPr lang="en-US" sz="1200" dirty="0"/>
              <a:t>&gt;</a:t>
            </a:r>
            <a:r>
              <a:rPr lang="en-US" sz="1200" dirty="0" err="1"/>
              <a:t>mpadmin</a:t>
            </a:r>
            <a:r>
              <a:rPr lang="en-US" sz="1200" dirty="0"/>
              <a:t> -</a:t>
            </a:r>
            <a:r>
              <a:rPr lang="en-US" sz="1200" dirty="0" err="1"/>
              <a:t>cfgload</a:t>
            </a:r>
            <a:r>
              <a:rPr lang="en-US" sz="1200" dirty="0"/>
              <a:t> -</a:t>
            </a:r>
            <a:r>
              <a:rPr lang="en-US" sz="1200" dirty="0" err="1"/>
              <a:t>usb</a:t>
            </a:r>
            <a:r>
              <a:rPr lang="en-US" sz="1200" dirty="0"/>
              <a:t> rcar-h3.ghpcfg</a:t>
            </a:r>
          </a:p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847514"/>
            <a:ext cx="5461208" cy="23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Probe firmware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90931"/>
          </a:xfrm>
        </p:spPr>
        <p:txBody>
          <a:bodyPr/>
          <a:lstStyle/>
          <a:p>
            <a:r>
              <a:rPr lang="en-US" dirty="0" smtClean="0"/>
              <a:t>Select “Configure Probe” from “</a:t>
            </a:r>
            <a:r>
              <a:rPr lang="en-US" dirty="0" err="1" smtClean="0"/>
              <a:t>Probe”.After</a:t>
            </a:r>
            <a:r>
              <a:rPr lang="en-US" dirty="0" smtClean="0"/>
              <a:t> that select “Configuration” to set clock = 80Mhz, </a:t>
            </a:r>
            <a:r>
              <a:rPr lang="en-US" dirty="0" err="1" smtClean="0"/>
              <a:t>power_detect</a:t>
            </a:r>
            <a:r>
              <a:rPr lang="en-US" dirty="0" smtClean="0"/>
              <a:t>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1" y="2492896"/>
            <a:ext cx="6616283" cy="37444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343472" y="4077072"/>
            <a:ext cx="288032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43472" y="4437112"/>
            <a:ext cx="648072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r>
              <a:rPr lang="en-US" dirty="0" smtClean="0"/>
              <a:t>To run mode partner in IDE, you should request IT  to “Configure USB to LAN “</a:t>
            </a:r>
          </a:p>
          <a:p>
            <a:r>
              <a:rPr lang="en-US" dirty="0" smtClean="0"/>
              <a:t>Ex:</a:t>
            </a:r>
          </a:p>
          <a:p>
            <a:r>
              <a:rPr lang="en-US" dirty="0" err="1"/>
              <a:t>serverip</a:t>
            </a:r>
            <a:r>
              <a:rPr lang="en-US" dirty="0"/>
              <a:t> </a:t>
            </a:r>
            <a:r>
              <a:rPr lang="en-US" dirty="0" smtClean="0"/>
              <a:t>192.168.10.30</a:t>
            </a:r>
          </a:p>
          <a:p>
            <a:r>
              <a:rPr lang="en-US" dirty="0" err="1"/>
              <a:t>ipaddr</a:t>
            </a:r>
            <a:r>
              <a:rPr lang="en-US" dirty="0"/>
              <a:t> </a:t>
            </a:r>
            <a:r>
              <a:rPr lang="en-US" dirty="0" smtClean="0"/>
              <a:t>192.168.10.100</a:t>
            </a:r>
            <a:endParaRPr lang="en-US" dirty="0"/>
          </a:p>
          <a:p>
            <a:r>
              <a:rPr lang="en-US" dirty="0" smtClean="0"/>
              <a:t>=&gt;Subnet </a:t>
            </a:r>
            <a:r>
              <a:rPr lang="en-US" dirty="0"/>
              <a:t>Mask USB to Lan following 192.168.10.1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92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796352" cy="1693110"/>
          </a:xfrm>
        </p:spPr>
        <p:txBody>
          <a:bodyPr/>
          <a:lstStyle/>
          <a:p>
            <a:r>
              <a:rPr lang="en-US" dirty="0" smtClean="0"/>
              <a:t>4.Booting </a:t>
            </a:r>
            <a:r>
              <a:rPr lang="en-US" dirty="0"/>
              <a:t>INTEGRITY Kernel via Probe JTAG</a:t>
            </a:r>
          </a:p>
        </p:txBody>
      </p:sp>
    </p:spTree>
    <p:extLst>
      <p:ext uri="{BB962C8B-B14F-4D97-AF65-F5344CB8AC3E}">
        <p14:creationId xmlns:p14="http://schemas.microsoft.com/office/powerpoint/2010/main" val="18085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4295920" cy="1154675"/>
          </a:xfrm>
        </p:spPr>
        <p:txBody>
          <a:bodyPr/>
          <a:lstStyle/>
          <a:p>
            <a:r>
              <a:rPr lang="en-US" dirty="0"/>
              <a:t>1) Configure the R-Car board to load the DTB and boot into the hang </a:t>
            </a:r>
            <a:r>
              <a:rPr lang="en-US" dirty="0" smtClean="0"/>
              <a:t>image </a:t>
            </a:r>
            <a:r>
              <a:rPr lang="en-US" dirty="0"/>
              <a:t>upon power-up or reset, as outlined in the "Board and U-Boot </a:t>
            </a:r>
            <a:r>
              <a:rPr lang="en-US" dirty="0" smtClean="0"/>
              <a:t>Configuration“ section </a:t>
            </a:r>
            <a:r>
              <a:rPr lang="en-US" dirty="0"/>
              <a:t>above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60648"/>
            <a:ext cx="5544616" cy="57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80000" y="1800000"/>
            <a:ext cx="3503832" cy="2853136"/>
          </a:xfrm>
        </p:spPr>
        <p:txBody>
          <a:bodyPr/>
          <a:lstStyle/>
          <a:p>
            <a:r>
              <a:rPr lang="en-US" dirty="0"/>
              <a:t>2) Configure GHS probe for operation with R-Car </a:t>
            </a:r>
            <a:r>
              <a:rPr lang="en-US" dirty="0" smtClean="0"/>
              <a:t>board.</a:t>
            </a:r>
            <a:endParaRPr lang="en-US" dirty="0"/>
          </a:p>
          <a:p>
            <a:r>
              <a:rPr lang="en-US" dirty="0"/>
              <a:t>3) Connect GHS probe to the R-Car board JTAG port.</a:t>
            </a:r>
          </a:p>
          <a:p>
            <a:r>
              <a:rPr lang="en-US" dirty="0"/>
              <a:t>4) Build </a:t>
            </a:r>
            <a:r>
              <a:rPr lang="en-US" dirty="0" err="1"/>
              <a:t>kernel.gpj</a:t>
            </a:r>
            <a:r>
              <a:rPr lang="en-US" dirty="0"/>
              <a:t> and open the MULTI debugger on 'kernel</a:t>
            </a:r>
            <a:r>
              <a:rPr lang="en-US" dirty="0" smtClean="0"/>
              <a:t>'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7056682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080000" y="1800000"/>
            <a:ext cx="9120456" cy="1489639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dirty="0"/>
              <a:t>) Connect to the GHS probe using the following connection method:</a:t>
            </a:r>
          </a:p>
          <a:p>
            <a:r>
              <a:rPr lang="en-US" dirty="0" smtClean="0"/>
              <a:t>Green </a:t>
            </a:r>
            <a:r>
              <a:rPr lang="en-US" dirty="0"/>
              <a:t>Hills Probe Connection (</a:t>
            </a:r>
            <a:r>
              <a:rPr lang="en-US" dirty="0" err="1"/>
              <a:t>mpserv</a:t>
            </a:r>
            <a:r>
              <a:rPr lang="en-US" dirty="0"/>
              <a:t>) for </a:t>
            </a:r>
            <a:r>
              <a:rPr lang="en-US" dirty="0" err="1"/>
              <a:t>Renesas</a:t>
            </a:r>
            <a:r>
              <a:rPr lang="en-US" dirty="0"/>
              <a:t> </a:t>
            </a:r>
            <a:r>
              <a:rPr lang="en-US" dirty="0" err="1"/>
              <a:t>Salvator</a:t>
            </a:r>
            <a:r>
              <a:rPr lang="en-US" dirty="0"/>
              <a:t>-X</a:t>
            </a:r>
          </a:p>
          <a:p>
            <a:r>
              <a:rPr lang="en-US" dirty="0"/>
              <a:t>6) Download and execute the kernel. You should observe console output similar to the following: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027928"/>
            <a:ext cx="5259250" cy="31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5.Configure for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2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Board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316"/>
              </p:ext>
            </p:extLst>
          </p:nvPr>
        </p:nvGraphicFramePr>
        <p:xfrm>
          <a:off x="1079500" y="1800225"/>
          <a:ext cx="840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172"/>
                <a:gridCol w="792088"/>
                <a:gridCol w="792088"/>
                <a:gridCol w="792088"/>
                <a:gridCol w="792088"/>
                <a:gridCol w="792088"/>
                <a:gridCol w="789433"/>
                <a:gridCol w="794743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Swicth</a:t>
                      </a:r>
                      <a:r>
                        <a:rPr lang="en-US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86320"/>
              </p:ext>
            </p:extLst>
          </p:nvPr>
        </p:nvGraphicFramePr>
        <p:xfrm>
          <a:off x="1079500" y="278092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Jumpe</a:t>
                      </a:r>
                      <a:r>
                        <a:rPr lang="en-US" baseline="0" dirty="0" smtClean="0"/>
                        <a:t>r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080000" y="5154749"/>
            <a:ext cx="9000000" cy="59093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connect H3 and Camera Board, </a:t>
            </a:r>
            <a:r>
              <a:rPr lang="en-US" dirty="0"/>
              <a:t>refer to </a:t>
            </a:r>
            <a:r>
              <a:rPr lang="en-US" dirty="0" smtClean="0"/>
              <a:t>“RCARH3_camera_board_setup_guide_20151201</a:t>
            </a:r>
            <a:r>
              <a:rPr lang="en-US" dirty="0"/>
              <a:t>” from https://socrm.dgn.renesas.com/repos/s679/trunk/hw/00_Gen3/99_Extended_Camera_Board/  </a:t>
            </a:r>
          </a:p>
        </p:txBody>
      </p:sp>
    </p:spTree>
    <p:extLst>
      <p:ext uri="{BB962C8B-B14F-4D97-AF65-F5344CB8AC3E}">
        <p14:creationId xmlns:p14="http://schemas.microsoft.com/office/powerpoint/2010/main" val="35523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800000"/>
            <a:ext cx="11305256" cy="1091581"/>
          </a:xfrm>
        </p:spPr>
        <p:txBody>
          <a:bodyPr/>
          <a:lstStyle/>
          <a:p>
            <a:r>
              <a:rPr lang="en-US" dirty="0" smtClean="0"/>
              <a:t>To use camera you have to configure some </a:t>
            </a:r>
            <a:r>
              <a:rPr lang="en-US" dirty="0"/>
              <a:t>macro in </a:t>
            </a:r>
            <a:r>
              <a:rPr lang="en-US" dirty="0" err="1" smtClean="0"/>
              <a:t>rivp_vin_root.gpj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 __</a:t>
            </a:r>
            <a:r>
              <a:rPr lang="en-US" dirty="0" smtClean="0"/>
              <a:t>PROJECT_APP_CAM=1</a:t>
            </a:r>
            <a:r>
              <a:rPr lang="en-US" dirty="0"/>
              <a:t>				# 1 / 4 (camera board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 __</a:t>
            </a:r>
            <a:r>
              <a:rPr lang="en-US" dirty="0" smtClean="0"/>
              <a:t>PROJECT_APP_INPUT=2</a:t>
            </a:r>
            <a:r>
              <a:rPr lang="en-US" dirty="0"/>
              <a:t>				# 0 (HDMI) / 1 (CVBS) / 2 (</a:t>
            </a:r>
            <a:r>
              <a:rPr lang="en-US" dirty="0" err="1"/>
              <a:t>CameraBoard</a:t>
            </a:r>
            <a:r>
              <a:rPr lang="en-US" dirty="0"/>
              <a:t>) / 3 (DPIN)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51" y="3137167"/>
            <a:ext cx="4973512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8" y="3140968"/>
            <a:ext cx="3672408" cy="23262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84166" y="416840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1.WRITE IPL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For more information, refer to “Appendix” section in “RIVPV_Reference_Application_03_body.doc”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636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364304" cy="1028313"/>
          </a:xfrm>
        </p:spPr>
        <p:txBody>
          <a:bodyPr/>
          <a:lstStyle/>
          <a:p>
            <a:r>
              <a:rPr lang="en-US" dirty="0" smtClean="0"/>
              <a:t>6.Run Vin Preference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441160" cy="317215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smtClean="0"/>
              <a:t>Create “</a:t>
            </a:r>
            <a:r>
              <a:rPr lang="en-US" dirty="0" err="1" smtClean="0"/>
              <a:t>renesas</a:t>
            </a:r>
            <a:r>
              <a:rPr lang="en-US" dirty="0" smtClean="0"/>
              <a:t>” folder in module folder.</a:t>
            </a:r>
          </a:p>
          <a:p>
            <a:pPr marL="342900" indent="-342900">
              <a:buAutoNum type="arabicParenR"/>
            </a:pPr>
            <a:r>
              <a:rPr lang="en-US" dirty="0" smtClean="0"/>
              <a:t>Exact and copy Vin file to </a:t>
            </a:r>
            <a:r>
              <a:rPr lang="en-US" dirty="0" err="1" smtClean="0"/>
              <a:t>renesas</a:t>
            </a:r>
            <a:r>
              <a:rPr lang="en-US" dirty="0" smtClean="0"/>
              <a:t> folder 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Start MULTI (IDE)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Select “Create Workspace” –&gt; “Installed BSPs” -&gt; “Device Tree ARM64” from “Files” of MULTI Launcher window </a:t>
            </a:r>
            <a:endParaRPr lang="en-US" dirty="0" smtClean="0"/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Device Tree project is created on the MULTI Launcher. Double click “Open Project </a:t>
            </a:r>
            <a:r>
              <a:rPr lang="en-US" dirty="0" smtClean="0"/>
              <a:t>Manager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799232"/>
            <a:ext cx="4428715" cy="18999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3586471"/>
            <a:ext cx="3358313" cy="2325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7568" y="59119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6200" y="59119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Add file “rcar_h3_risp.gpj” from “</a:t>
            </a:r>
            <a:r>
              <a:rPr lang="en-US" dirty="0" err="1" smtClean="0"/>
              <a:t>renesas</a:t>
            </a:r>
            <a:r>
              <a:rPr lang="en-US" dirty="0" smtClean="0"/>
              <a:t>” folder to </a:t>
            </a:r>
            <a:r>
              <a:rPr lang="en-US" dirty="0" err="1" smtClean="0"/>
              <a:t>example.gpj</a:t>
            </a:r>
            <a:endParaRPr lang="en-US" dirty="0" smtClean="0"/>
          </a:p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Click to </a:t>
            </a:r>
            <a:r>
              <a:rPr lang="en-US" dirty="0" err="1" smtClean="0"/>
              <a:t>rivp_vin_root.gpj</a:t>
            </a:r>
            <a:r>
              <a:rPr lang="en-US" dirty="0" smtClean="0"/>
              <a:t> and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33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914325"/>
            <a:ext cx="3600400" cy="224950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956521"/>
            <a:ext cx="4971557" cy="2207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9576" y="52152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516382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66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After building success, click “</a:t>
            </a:r>
            <a:r>
              <a:rPr lang="en-US" dirty="0" err="1" smtClean="0"/>
              <a:t>rivp_vin_monolith.gpj</a:t>
            </a:r>
            <a:r>
              <a:rPr lang="en-US" dirty="0" smtClean="0"/>
              <a:t>” and debug</a:t>
            </a:r>
          </a:p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Press “Connect”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34</a:t>
            </a:fld>
            <a:endParaRPr lang="de-DE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564904"/>
            <a:ext cx="5270270" cy="331236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567826"/>
            <a:ext cx="5694566" cy="3237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7568" y="59119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0296" y="58798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5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859210"/>
          </a:xfrm>
        </p:spPr>
        <p:txBody>
          <a:bodyPr/>
          <a:lstStyle/>
          <a:p>
            <a:pPr marL="342900" indent="-342900">
              <a:buFont typeface="+mj-lt"/>
              <a:buAutoNum type="arabicParenR" startAt="9"/>
            </a:pPr>
            <a:r>
              <a:rPr lang="en-US" dirty="0"/>
              <a:t>Click pull-down menu and select “Green Hills Probe Connection (</a:t>
            </a:r>
            <a:r>
              <a:rPr lang="en-US" dirty="0" err="1"/>
              <a:t>mpserv</a:t>
            </a:r>
            <a:r>
              <a:rPr lang="en-US" dirty="0"/>
              <a:t>) for </a:t>
            </a:r>
            <a:r>
              <a:rPr lang="en-US" dirty="0" err="1"/>
              <a:t>Renesas</a:t>
            </a:r>
            <a:r>
              <a:rPr lang="en-US" dirty="0"/>
              <a:t> R-Car H3/M3 on </a:t>
            </a:r>
            <a:r>
              <a:rPr lang="en-US" dirty="0" err="1"/>
              <a:t>Salvator</a:t>
            </a:r>
            <a:r>
              <a:rPr lang="en-US" dirty="0"/>
              <a:t>-X”. If there is no connection setting, you need to open devtree-arm64/</a:t>
            </a:r>
            <a:r>
              <a:rPr lang="en-US" dirty="0" err="1"/>
              <a:t>default.con</a:t>
            </a:r>
            <a:r>
              <a:rPr lang="en-US" dirty="0"/>
              <a:t> by Connection Organizer. Click “Edit”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pic>
        <p:nvPicPr>
          <p:cNvPr id="5" name="Picture 4" descr="Connection Choo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6" y="2852936"/>
            <a:ext cx="4220164" cy="1495634"/>
          </a:xfrm>
          <a:prstGeom prst="rect">
            <a:avLst/>
          </a:prstGeom>
        </p:spPr>
      </p:pic>
      <p:pic>
        <p:nvPicPr>
          <p:cNvPr id="6" name="Picture 5" descr="Green Hills Debug Probe (mpserv) Connection Edi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852936"/>
            <a:ext cx="2343705" cy="31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Press “Download” button </a:t>
            </a:r>
          </a:p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After finishing download, click “run”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36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0" y="2692288"/>
            <a:ext cx="4785516" cy="275925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673221"/>
            <a:ext cx="3533480" cy="2774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1624" y="54247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2144" y="54247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Select “Initial” and press “</a:t>
            </a:r>
            <a:r>
              <a:rPr lang="en-US" dirty="0"/>
              <a:t>Go on selected items</a:t>
            </a:r>
            <a:r>
              <a:rPr lang="en-US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37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10" y="2348880"/>
            <a:ext cx="4431978" cy="34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6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41930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Wirte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72156"/>
              </p:ext>
            </p:extLst>
          </p:nvPr>
        </p:nvGraphicFramePr>
        <p:xfrm>
          <a:off x="781025" y="1844824"/>
          <a:ext cx="10633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90"/>
                <a:gridCol w="2719547"/>
                <a:gridCol w="2425542"/>
                <a:gridCol w="2646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top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 Save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bootparam_sa0.srec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0xE6320000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Loader(Boot parameter)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bl2-&lt;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board_name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0XE6304000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cert_header_sa6.srec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0xE6320000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0x180000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Loader(Certification)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bl31-&lt;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board_name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0x44000000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0x1C0000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 Trusted Firmware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tee-&lt;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board_name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0x44100000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OP-Tee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u-boot-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elf.srec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0x69000000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U-boot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40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Download SPI loader and U-boot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091581"/>
          </a:xfrm>
        </p:spPr>
        <p:txBody>
          <a:bodyPr/>
          <a:lstStyle/>
          <a:p>
            <a:r>
              <a:rPr lang="en-US" dirty="0" smtClean="0"/>
              <a:t>Step 1: Connect cable</a:t>
            </a:r>
          </a:p>
          <a:p>
            <a:r>
              <a:rPr lang="en-US" dirty="0" smtClean="0"/>
              <a:t>Step 2: Setting the terminal software </a:t>
            </a:r>
          </a:p>
          <a:p>
            <a:r>
              <a:rPr lang="en-US" dirty="0" smtClean="0"/>
              <a:t>[Setting value] baud rate 115200, 8 bit data, parity none, stop 1 bit ,flow control none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2" y="3068960"/>
            <a:ext cx="5174115" cy="26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Download SPI loader and U-boot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05094"/>
              </p:ext>
            </p:extLst>
          </p:nvPr>
        </p:nvGraphicFramePr>
        <p:xfrm>
          <a:off x="1080000" y="2636912"/>
          <a:ext cx="92275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60"/>
                <a:gridCol w="1512168"/>
                <a:gridCol w="864096"/>
                <a:gridCol w="792088"/>
                <a:gridCol w="864096"/>
                <a:gridCol w="792088"/>
                <a:gridCol w="792088"/>
                <a:gridCol w="864096"/>
                <a:gridCol w="792088"/>
                <a:gridCol w="898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QSPI-C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MODESW-A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610759" y="4399872"/>
            <a:ext cx="0" cy="720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23127" y="4399872"/>
            <a:ext cx="0" cy="8453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783" y="4844153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section 2.2 in RENESAS_RCH3M3_YoctostartupGuide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10759" y="4399872"/>
            <a:ext cx="3312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0759" y="4760351"/>
            <a:ext cx="3312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0000" y="1700808"/>
            <a:ext cx="487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Write data file to </a:t>
            </a:r>
            <a:r>
              <a:rPr lang="en-US" dirty="0" err="1" smtClean="0"/>
              <a:t>HyperFlash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dip switch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SPI loader and U-boot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Reset board then start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dip switch : SW1, SW2 all OFF; SW3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xls2 command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068959"/>
            <a:ext cx="5976664" cy="30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SPI loader and U-boot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66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HyperFlash.Input</a:t>
            </a:r>
            <a:r>
              <a:rPr lang="en-US" dirty="0" smtClean="0"/>
              <a:t> “3”.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236962"/>
            <a:ext cx="6239746" cy="1171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000" y="3645024"/>
            <a:ext cx="67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“y”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2" y="4169559"/>
            <a:ext cx="6258798" cy="733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4156" y="5030959"/>
            <a:ext cx="67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“y”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5" y="5529750"/>
            <a:ext cx="638264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SPI loader and U-boot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Program Top Address &amp; </a:t>
            </a:r>
            <a:r>
              <a:rPr lang="en-US" dirty="0" err="1" smtClean="0"/>
              <a:t>HyperFash</a:t>
            </a:r>
            <a:r>
              <a:rPr lang="en-US" dirty="0" smtClean="0"/>
              <a:t> Save Address (data write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ja-JP" altLang="en-US" smtClean="0"/>
              <a:t>ページ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276872"/>
            <a:ext cx="6344535" cy="9907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69254" y="3476203"/>
            <a:ext cx="9000000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Transmit </a:t>
            </a:r>
            <a:r>
              <a:rPr lang="en-US" dirty="0"/>
              <a:t>U-Boot </a:t>
            </a:r>
            <a:r>
              <a:rPr lang="en-US" dirty="0" smtClean="0"/>
              <a:t>file “file-&gt;send file”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28" y="3809372"/>
            <a:ext cx="3477568" cy="23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301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_Templates_16_9_jap_conf_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201510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0930_Renesas_Templates_16_9_JP_conf.potx" id="{76CB0CBB-A27C-41F9-AC3C-0ADBD2CFF53D}" vid="{8011196D-2CE4-47D6-8E56-A65D6A23E76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rsd_pptx_template</Template>
  <TotalTime>0</TotalTime>
  <Words>1197</Words>
  <Application>Microsoft Office PowerPoint</Application>
  <PresentationFormat>Widescreen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メイリオ</vt:lpstr>
      <vt:lpstr>Arial</vt:lpstr>
      <vt:lpstr>Arial Narrow</vt:lpstr>
      <vt:lpstr>Calibri</vt:lpstr>
      <vt:lpstr>HGP創英角ｺﾞｼｯｸUB</vt:lpstr>
      <vt:lpstr>Symbol</vt:lpstr>
      <vt:lpstr>Wingdings</vt:lpstr>
      <vt:lpstr>Renesas_Templates_16_9_jap_conf_2015</vt:lpstr>
      <vt:lpstr>PowerPoint Presentation</vt:lpstr>
      <vt:lpstr>AGENDA</vt:lpstr>
      <vt:lpstr>PowerPoint Presentation</vt:lpstr>
      <vt:lpstr>Data Wirte</vt:lpstr>
      <vt:lpstr>Download SPI loader and U-boot</vt:lpstr>
      <vt:lpstr>Download SPI loader and U-boot</vt:lpstr>
      <vt:lpstr>Download SPI loader and U-boot</vt:lpstr>
      <vt:lpstr>Download SPI loader and U-boot</vt:lpstr>
      <vt:lpstr>Download SPI loader and U-boot</vt:lpstr>
      <vt:lpstr>Download SPI loader and U-boot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Probe firmware setting</vt:lpstr>
      <vt:lpstr>Probe firmware setting</vt:lpstr>
      <vt:lpstr>Probe firmware setting</vt:lpstr>
      <vt:lpstr>Probe configuration setting</vt:lpstr>
      <vt:lpstr>Probe firmware setting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Camera Board Setting</vt:lpstr>
      <vt:lpstr>Build Option</vt:lpstr>
      <vt:lpstr>Build 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2015-10-05T08:08:16Z</dcterms:created>
  <dcterms:modified xsi:type="dcterms:W3CDTF">2017-10-27T08:29:48Z</dcterms:modified>
</cp:coreProperties>
</file>