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2" r:id="rId1"/>
  </p:sldMasterIdLst>
  <p:notesMasterIdLst>
    <p:notesMasterId r:id="rId19"/>
  </p:notesMasterIdLst>
  <p:sldIdLst>
    <p:sldId id="257" r:id="rId2"/>
    <p:sldId id="438" r:id="rId3"/>
    <p:sldId id="440" r:id="rId4"/>
    <p:sldId id="452" r:id="rId5"/>
    <p:sldId id="459" r:id="rId6"/>
    <p:sldId id="460" r:id="rId7"/>
    <p:sldId id="458" r:id="rId8"/>
    <p:sldId id="441" r:id="rId9"/>
    <p:sldId id="451" r:id="rId10"/>
    <p:sldId id="453" r:id="rId11"/>
    <p:sldId id="454" r:id="rId12"/>
    <p:sldId id="455" r:id="rId13"/>
    <p:sldId id="456" r:id="rId14"/>
    <p:sldId id="457" r:id="rId15"/>
    <p:sldId id="461" r:id="rId16"/>
    <p:sldId id="462" r:id="rId17"/>
    <p:sldId id="42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1481" userDrawn="1">
          <p15:clr>
            <a:srgbClr val="A4A3A4"/>
          </p15:clr>
        </p15:guide>
        <p15:guide id="3" orient="horz" pos="2568" userDrawn="1">
          <p15:clr>
            <a:srgbClr val="A4A3A4"/>
          </p15:clr>
        </p15:guide>
        <p15:guide id="4" orient="horz" pos="11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1"/>
    <a:srgbClr val="CFD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81867" autoAdjust="0"/>
  </p:normalViewPr>
  <p:slideViewPr>
    <p:cSldViewPr showGuides="1">
      <p:cViewPr varScale="1">
        <p:scale>
          <a:sx n="120" d="100"/>
          <a:sy n="120" d="100"/>
        </p:scale>
        <p:origin x="114" y="636"/>
      </p:cViewPr>
      <p:guideLst>
        <p:guide orient="horz"/>
        <p:guide pos="1481"/>
        <p:guide orient="horz" pos="2568"/>
        <p:guide orient="horz" pos="11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Hardware Description</a:t>
            </a:r>
            <a:r>
              <a:rPr lang="en-US" dirty="0" smtClean="0"/>
              <a:t>:  refer to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4.3.8.2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“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R-Car Series, 3rd Generation Hardware Description For Functional Safety Ver. 20170731”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MFIS</a:t>
            </a:r>
            <a:r>
              <a:rPr lang="en-US" dirty="0" smtClean="0"/>
              <a:t>:</a:t>
            </a:r>
            <a:r>
              <a:rPr lang="en-US" baseline="0" dirty="0" smtClean="0"/>
              <a:t> an error management module that manages the error signal received from each module.</a:t>
            </a:r>
          </a:p>
          <a:p>
            <a:r>
              <a:rPr lang="en-US" baseline="0" dirty="0" smtClean="0"/>
              <a:t>This module reflects the received error signal in register and notify the error to FSCLKST# external pin or INTC.</a:t>
            </a:r>
          </a:p>
          <a:p>
            <a:r>
              <a:rPr lang="en-US" baseline="0" dirty="0" smtClean="0"/>
              <a:t>Refer to section 5.9.2 in “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R-Car Series, 3rd Generation Hardware Description For Functional Safety Ver. 20170731”.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3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Hardware Description</a:t>
            </a:r>
            <a:r>
              <a:rPr lang="en-US" dirty="0" smtClean="0"/>
              <a:t>:  refer to section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“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R-Car Series, 3rd Generation User’s Manual: Hardware Rev 0.55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RFSO: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module which consists interval and time-out timers and has output signals to the outside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module can be used as a trigger and time-out detection for Runtime Test, trigger for Periodical Checks, internal watchdog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timer, and for fault notification to the external MCU.</a:t>
            </a:r>
          </a:p>
          <a:p>
            <a:endParaRPr lang="en-US" b="1" dirty="0" smtClean="0"/>
          </a:p>
          <a:p>
            <a:r>
              <a:rPr lang="en-US" b="1" dirty="0" smtClean="0"/>
              <a:t>Operation</a:t>
            </a:r>
            <a:r>
              <a:rPr lang="en-US" dirty="0" smtClean="0"/>
              <a:t>:</a:t>
            </a:r>
            <a:r>
              <a:rPr lang="en-US" baseline="0" dirty="0" smtClean="0"/>
              <a:t> Refer to section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36.3 in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R-Car Series, 3rd Generation User’s Manual: Hardware Rev 0.55 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0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Hardware Description</a:t>
            </a:r>
            <a:r>
              <a:rPr lang="en-US" dirty="0" smtClean="0"/>
              <a:t>:  refer to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5.13.2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“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R-Car Series, 3rd Generation Hardware Description For Functional Safety Ver. 20170731”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5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Hardware Description</a:t>
            </a:r>
            <a:r>
              <a:rPr lang="en-US" dirty="0" smtClean="0"/>
              <a:t>:  refer to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5.14.2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“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R-Car Series, 3rd Generation Hardware Description For Functional Safety Ver. 20170731”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Hardware Description</a:t>
            </a:r>
            <a:r>
              <a:rPr lang="en-US" dirty="0" smtClean="0"/>
              <a:t>: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 to section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5.14.2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5.16.2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“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R-Car Series, 3rd Generation Hardware Description For Functional Safety Ver. 20170731”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/>
          <p:cNvSpPr>
            <a:spLocks noGrp="1"/>
          </p:cNvSpPr>
          <p:nvPr>
            <p:ph type="body" sz="quarter" idx="14"/>
          </p:nvPr>
        </p:nvSpPr>
        <p:spPr>
          <a:xfrm flipH="1">
            <a:off x="480000" y="5940000"/>
            <a:ext cx="11232000" cy="258532"/>
          </a:xfrm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5"/>
          </p:nvPr>
        </p:nvSpPr>
        <p:spPr>
          <a:xfrm>
            <a:off x="480000" y="540000"/>
            <a:ext cx="11232000" cy="532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847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4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Textfeld 7"/>
          <p:cNvSpPr txBox="1"/>
          <p:nvPr userDrawn="1"/>
        </p:nvSpPr>
        <p:spPr>
          <a:xfrm>
            <a:off x="468000" y="6527594"/>
            <a:ext cx="24397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© 201</a:t>
            </a:r>
            <a:r>
              <a:rPr lang="en-US" altLang="ja-JP" sz="800" b="1" i="0" u="none" strike="noStrike" kern="1200" baseline="0" dirty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6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 Renesas System Design Co., Ltd. All rights reserved. </a:t>
            </a:r>
            <a:endParaRPr lang="en-US" sz="8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SAN INVESTIGATION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altLang="ja-JP" dirty="0"/>
              <a:t>Date</a:t>
            </a:r>
          </a:p>
          <a:p>
            <a:r>
              <a:rPr lang="en-US" altLang="ja-JP" dirty="0"/>
              <a:t>Name</a:t>
            </a:r>
          </a:p>
          <a:p>
            <a:r>
              <a:rPr lang="en-US" altLang="ja-JP" dirty="0"/>
              <a:t>Position, Department, </a:t>
            </a:r>
          </a:p>
          <a:p>
            <a:r>
              <a:rPr lang="en-US" altLang="ja-JP" dirty="0"/>
              <a:t>Unit</a:t>
            </a:r>
          </a:p>
          <a:p>
            <a:r>
              <a:rPr lang="en-US" altLang="ja-JP" dirty="0">
                <a:ea typeface="HGP創英角ｺﾞｼｯｸUB" pitchFamily="50" charset="-128"/>
              </a:rPr>
              <a:t>Renesas System Design Co., Ltd.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EDC for Video Input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1734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Overview</a:t>
            </a:r>
            <a:r>
              <a:rPr lang="en-US" dirty="0" smtClean="0"/>
              <a:t>:</a:t>
            </a:r>
          </a:p>
          <a:p>
            <a:r>
              <a:rPr lang="en-US" dirty="0" smtClean="0"/>
              <a:t>EDC protection is applied to the LUT-RAM in the </a:t>
            </a:r>
            <a:r>
              <a:rPr lang="en-US" dirty="0" smtClean="0"/>
              <a:t>Vin (</a:t>
            </a:r>
            <a:r>
              <a:rPr lang="en-US" dirty="0"/>
              <a:t>detected of Y, </a:t>
            </a:r>
            <a:r>
              <a:rPr lang="en-US" dirty="0" err="1"/>
              <a:t>Cb</a:t>
            </a:r>
            <a:r>
              <a:rPr lang="en-US" dirty="0"/>
              <a:t> and </a:t>
            </a:r>
            <a:r>
              <a:rPr lang="en-US" dirty="0" smtClean="0"/>
              <a:t>Cr)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Recommended 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EDC check shall be enabled.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Fault Control</a:t>
            </a:r>
            <a:r>
              <a:rPr lang="en-US" dirty="0" smtClean="0"/>
              <a:t>:</a:t>
            </a:r>
          </a:p>
          <a:p>
            <a:r>
              <a:rPr lang="en-US" dirty="0" smtClean="0"/>
              <a:t>When an EDC error is detected , </a:t>
            </a:r>
            <a:r>
              <a:rPr lang="en-US" dirty="0"/>
              <a:t>the error notified to </a:t>
            </a:r>
            <a:r>
              <a:rPr lang="en-US" dirty="0" smtClean="0"/>
              <a:t>MFIS module shall be reported to the external systems through FSCLKST# pin (Refer to section 5.9, Multifunctional </a:t>
            </a:r>
            <a:r>
              <a:rPr lang="en-US" dirty="0" smtClean="0"/>
              <a:t>Interface, in Reference [1])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Operation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[Initial Setting]  : Refer to section 4.3.8.5 </a:t>
            </a:r>
            <a:r>
              <a:rPr lang="en-US" dirty="0"/>
              <a:t>in Reference [1]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Error detected]: 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3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624512" cy="886397"/>
          </a:xfrm>
        </p:spPr>
        <p:txBody>
          <a:bodyPr/>
          <a:lstStyle/>
          <a:p>
            <a:r>
              <a:rPr lang="en-US" dirty="0"/>
              <a:t>Display data check by using Display Output </a:t>
            </a:r>
            <a:r>
              <a:rPr lang="en-US" dirty="0" smtClean="0"/>
              <a:t>Checker (DOC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560616" cy="45715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Overview</a:t>
            </a:r>
            <a:r>
              <a:rPr lang="en-US" dirty="0" smtClean="0"/>
              <a:t>:</a:t>
            </a:r>
          </a:p>
          <a:p>
            <a:r>
              <a:rPr lang="en-US" dirty="0"/>
              <a:t>The display output checker (DOC) is used to check images from the Display </a:t>
            </a:r>
            <a:r>
              <a:rPr lang="en-US" dirty="0" smtClean="0"/>
              <a:t>Unit.</a:t>
            </a:r>
          </a:p>
          <a:p>
            <a:r>
              <a:rPr lang="en-US" dirty="0"/>
              <a:t>DOC detect faults by comparing </a:t>
            </a:r>
            <a:r>
              <a:rPr lang="en-US" dirty="0" smtClean="0"/>
              <a:t>the each </a:t>
            </a:r>
            <a:r>
              <a:rPr lang="en-US" dirty="0"/>
              <a:t>pixel color of arbitrary rectangular area of the image with the expected color range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(Refer to </a:t>
            </a:r>
            <a:r>
              <a:rPr lang="en-US" dirty="0"/>
              <a:t>5.12.1 in Reference [1])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Recommended Usage</a:t>
            </a:r>
            <a:r>
              <a:rPr lang="en-US" dirty="0" smtClean="0"/>
              <a:t>:</a:t>
            </a:r>
          </a:p>
          <a:p>
            <a:r>
              <a:rPr lang="en-US" dirty="0"/>
              <a:t>Display data </a:t>
            </a:r>
            <a:r>
              <a:rPr lang="en-US" b="1" dirty="0"/>
              <a:t>shall </a:t>
            </a:r>
            <a:r>
              <a:rPr lang="en-US" dirty="0"/>
              <a:t>be compared with the expected value using DOC if the expected value can be prepared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this </a:t>
            </a:r>
            <a:r>
              <a:rPr lang="en-US" dirty="0"/>
              <a:t>module can be also treated as non-safety-related function.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Fault Control</a:t>
            </a:r>
            <a:r>
              <a:rPr lang="en-US" dirty="0" smtClean="0"/>
              <a:t>:</a:t>
            </a:r>
          </a:p>
          <a:p>
            <a:r>
              <a:rPr lang="en-US" dirty="0"/>
              <a:t>When a compare error is detected, an interrupt is generated through the </a:t>
            </a:r>
            <a:r>
              <a:rPr lang="en-US" dirty="0" smtClean="0"/>
              <a:t>INTC. </a:t>
            </a:r>
          </a:p>
          <a:p>
            <a:r>
              <a:rPr lang="en-US" dirty="0" smtClean="0"/>
              <a:t>On </a:t>
            </a:r>
            <a:r>
              <a:rPr lang="en-US" dirty="0"/>
              <a:t>interrupt, the error </a:t>
            </a:r>
            <a:r>
              <a:rPr lang="en-US" b="1" dirty="0"/>
              <a:t>shall </a:t>
            </a:r>
            <a:r>
              <a:rPr lang="en-US" dirty="0"/>
              <a:t>be reported to the external systems through RFSO external </a:t>
            </a:r>
            <a:r>
              <a:rPr lang="en-US" dirty="0" smtClean="0"/>
              <a:t>pins(Refer </a:t>
            </a:r>
            <a:r>
              <a:rPr lang="en-US" dirty="0"/>
              <a:t>to section 5.10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Operation</a:t>
            </a:r>
            <a:r>
              <a:rPr lang="en-US" dirty="0" smtClean="0"/>
              <a:t>:</a:t>
            </a:r>
          </a:p>
          <a:p>
            <a:r>
              <a:rPr lang="en-US" dirty="0"/>
              <a:t>Check the display data using DOC while safety-related image data is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9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624512" cy="443198"/>
          </a:xfrm>
        </p:spPr>
        <p:txBody>
          <a:bodyPr/>
          <a:lstStyle/>
          <a:p>
            <a:r>
              <a:rPr lang="en-US" dirty="0"/>
              <a:t>Display </a:t>
            </a:r>
            <a:r>
              <a:rPr lang="en-US" dirty="0" smtClean="0"/>
              <a:t>Output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493" y="1760963"/>
            <a:ext cx="9912544" cy="45715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Overview</a:t>
            </a:r>
            <a:r>
              <a:rPr lang="en-US" dirty="0" smtClean="0"/>
              <a:t>:</a:t>
            </a:r>
          </a:p>
          <a:p>
            <a:r>
              <a:rPr lang="en-US" dirty="0"/>
              <a:t>Display Output Compare Unit (DISCOM) is used to check the input or blending images of VSPD in VSP2. </a:t>
            </a:r>
            <a:r>
              <a:rPr lang="en-US" dirty="0" smtClean="0"/>
              <a:t>(Refer to 5.13.1 </a:t>
            </a:r>
            <a:r>
              <a:rPr lang="en-US" dirty="0"/>
              <a:t>in Reference [1])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Recommended Usage</a:t>
            </a:r>
            <a:r>
              <a:rPr lang="en-US" dirty="0" smtClean="0"/>
              <a:t>:</a:t>
            </a:r>
          </a:p>
          <a:p>
            <a:r>
              <a:rPr lang="en-US" dirty="0"/>
              <a:t>There are two usages: output signal path and input signal path. Either of them can be used at the same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(Refer to section 5.13.3 </a:t>
            </a:r>
            <a:r>
              <a:rPr lang="en-US" dirty="0"/>
              <a:t>in Reference [1])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Fault Control</a:t>
            </a:r>
            <a:r>
              <a:rPr lang="en-US" dirty="0" smtClean="0"/>
              <a:t>:</a:t>
            </a:r>
          </a:p>
          <a:p>
            <a:r>
              <a:rPr lang="en-US" dirty="0"/>
              <a:t>When a compare error is detected, an interrupt is generated through the INTC. </a:t>
            </a:r>
          </a:p>
          <a:p>
            <a:r>
              <a:rPr lang="en-US" dirty="0"/>
              <a:t>On interrupt, the error </a:t>
            </a:r>
            <a:r>
              <a:rPr lang="en-US" b="1" dirty="0"/>
              <a:t>shall </a:t>
            </a:r>
            <a:r>
              <a:rPr lang="en-US" dirty="0"/>
              <a:t>be reported to the external systems through RFSO external pins</a:t>
            </a:r>
          </a:p>
          <a:p>
            <a:r>
              <a:rPr lang="en-US" dirty="0"/>
              <a:t>(Refer to section </a:t>
            </a:r>
            <a:r>
              <a:rPr lang="en-US" dirty="0"/>
              <a:t>5.10 in Reference [1])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Operation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Refer to 5.13.5 </a:t>
            </a:r>
            <a:r>
              <a:rPr lang="en-US" dirty="0"/>
              <a:t>in Reference 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1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624512" cy="443198"/>
          </a:xfrm>
        </p:spPr>
        <p:txBody>
          <a:bodyPr/>
          <a:lstStyle/>
          <a:p>
            <a:r>
              <a:rPr lang="en-US" dirty="0"/>
              <a:t>Sync Interval Checker (VIN)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9695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Overview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This safety mechanism checks the interval of sync signals. </a:t>
            </a:r>
            <a:endParaRPr lang="en-US" dirty="0" smtClean="0"/>
          </a:p>
          <a:p>
            <a:r>
              <a:rPr lang="en-US" dirty="0"/>
              <a:t>The expected range of each sync interval can be configured by software.</a:t>
            </a:r>
            <a:endParaRPr lang="en-US" dirty="0" smtClean="0"/>
          </a:p>
          <a:p>
            <a:r>
              <a:rPr lang="en-US" dirty="0" smtClean="0"/>
              <a:t>Refer to section </a:t>
            </a:r>
            <a:r>
              <a:rPr lang="en-US" dirty="0"/>
              <a:t>5.14.1 in Reference [1]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Recommended Usage</a:t>
            </a:r>
            <a:r>
              <a:rPr lang="en-US" dirty="0" smtClean="0"/>
              <a:t>:</a:t>
            </a:r>
          </a:p>
          <a:p>
            <a:r>
              <a:rPr lang="en-US" dirty="0"/>
              <a:t>In case of CSI2 data input, monitoring VSYNC and CLKENB signals </a:t>
            </a:r>
            <a:r>
              <a:rPr lang="en-US" b="1" dirty="0"/>
              <a:t>shall </a:t>
            </a:r>
            <a:r>
              <a:rPr lang="en-US" dirty="0"/>
              <a:t>be enabled.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Fault </a:t>
            </a:r>
            <a:r>
              <a:rPr lang="en-US" b="1" dirty="0" smtClean="0"/>
              <a:t>Control</a:t>
            </a:r>
            <a:r>
              <a:rPr lang="en-US" dirty="0" smtClean="0"/>
              <a:t>:</a:t>
            </a:r>
          </a:p>
          <a:p>
            <a:r>
              <a:rPr lang="en-US" dirty="0" smtClean="0"/>
              <a:t>When </a:t>
            </a:r>
            <a:r>
              <a:rPr lang="en-US" dirty="0"/>
              <a:t>a sync interval error </a:t>
            </a:r>
            <a:r>
              <a:rPr lang="en-US" dirty="0" smtClean="0"/>
              <a:t>is detected ,the error notified to MFIS module shall be reported to the external systems through FSCLKST# pin (Refer to section 5.9, Multifunctional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Operation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[Initial Setting]  : Refer to section 4.3.8.5 </a:t>
            </a:r>
            <a:r>
              <a:rPr lang="en-US" dirty="0"/>
              <a:t>in Reference [1]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Error detected]: None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5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624512" cy="443198"/>
          </a:xfrm>
        </p:spPr>
        <p:txBody>
          <a:bodyPr/>
          <a:lstStyle/>
          <a:p>
            <a:r>
              <a:rPr lang="en-US" dirty="0"/>
              <a:t>Frozen Image Detection</a:t>
            </a:r>
            <a:r>
              <a:rPr lang="en-US" dirty="0" smtClean="0"/>
              <a:t>(VIN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672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Overview</a:t>
            </a:r>
            <a:r>
              <a:rPr lang="en-US" dirty="0" smtClean="0"/>
              <a:t>:</a:t>
            </a:r>
          </a:p>
          <a:p>
            <a:r>
              <a:rPr lang="en-US" dirty="0"/>
              <a:t>This safety mechanism detects frozen image by comparing the CRC value of a frame with the CRC value of the </a:t>
            </a:r>
            <a:r>
              <a:rPr lang="en-US" dirty="0" smtClean="0"/>
              <a:t>pervious </a:t>
            </a:r>
            <a:r>
              <a:rPr lang="en-US" dirty="0" smtClean="0"/>
              <a:t>frame </a:t>
            </a:r>
            <a:r>
              <a:rPr lang="en-US" dirty="0"/>
              <a:t>of the captured image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Recommended Usage</a:t>
            </a:r>
            <a:r>
              <a:rPr lang="en-US" dirty="0" smtClean="0"/>
              <a:t>:</a:t>
            </a:r>
          </a:p>
          <a:p>
            <a:r>
              <a:rPr lang="en-US" dirty="0"/>
              <a:t>Refer to section </a:t>
            </a:r>
            <a:r>
              <a:rPr lang="en-US" dirty="0" smtClean="0"/>
              <a:t>5.16.3 </a:t>
            </a:r>
            <a:r>
              <a:rPr lang="en-US" dirty="0"/>
              <a:t>for in Reference [1]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Fault Control</a:t>
            </a:r>
            <a:r>
              <a:rPr lang="en-US" dirty="0" smtClean="0"/>
              <a:t>:</a:t>
            </a:r>
          </a:p>
          <a:p>
            <a:r>
              <a:rPr lang="en-US" dirty="0" smtClean="0"/>
              <a:t>When </a:t>
            </a:r>
            <a:r>
              <a:rPr lang="en-US" dirty="0"/>
              <a:t>frozen image is detected, it </a:t>
            </a:r>
            <a:r>
              <a:rPr lang="en-US" b="1" dirty="0"/>
              <a:t>shall </a:t>
            </a:r>
            <a:r>
              <a:rPr lang="en-US" dirty="0"/>
              <a:t>be reported to the external systems through RFSO external </a:t>
            </a:r>
            <a:r>
              <a:rPr lang="en-US" dirty="0" smtClean="0"/>
              <a:t>pins (Refer to section 5.10, Multifunctional </a:t>
            </a:r>
            <a:r>
              <a:rPr lang="en-US" dirty="0"/>
              <a:t>Interface, in Reference [1])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Operation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Refer to section 5.16.5 </a:t>
            </a:r>
            <a:r>
              <a:rPr lang="en-US" dirty="0"/>
              <a:t>in Reference 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2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4259848" cy="964065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624512" cy="443198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[1</a:t>
            </a:r>
            <a:r>
              <a:rPr lang="en-US" dirty="0" smtClean="0"/>
              <a:t>] : </a:t>
            </a:r>
            <a:r>
              <a:rPr lang="en-US" dirty="0"/>
              <a:t>R-Car Series, 3rd Generation Safety Application </a:t>
            </a:r>
            <a:r>
              <a:rPr lang="en-US" dirty="0" smtClean="0"/>
              <a:t>Note (</a:t>
            </a:r>
            <a:r>
              <a:rPr lang="en-US" dirty="0"/>
              <a:t>LLWEB-10003285)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4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41930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38905"/>
            <a:ext cx="9000000" cy="495315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SAN OVERVIEW						Page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Three Kinds of safety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Software Operations </a:t>
            </a:r>
            <a:endParaRPr lang="en-US" sz="14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400" dirty="0" smtClean="0"/>
              <a:t>CLASSIFICATION OF SATETY MACHANISMS			Page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Abbreviation</a:t>
            </a: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EDC for Video Input Module (VIN)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Display data check by using Display Output Checker(DOC)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Display Output Comparator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Sync Interval Checker (VIN)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Frozen Image Detection (VIN</a:t>
            </a:r>
            <a:r>
              <a:rPr lang="en-US" sz="1400" dirty="0" smtClean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 smtClean="0"/>
              <a:t>REFERENCE						</a:t>
            </a:r>
            <a:r>
              <a:rPr lang="en-US" sz="1400" dirty="0"/>
              <a:t>Page </a:t>
            </a:r>
            <a:r>
              <a:rPr lang="en-US" sz="1400" dirty="0" smtClean="0"/>
              <a:t>15</a:t>
            </a: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21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 dirty="0" smtClean="0"/>
              <a:t>SAN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665919"/>
            <a:ext cx="9000000" cy="295466"/>
          </a:xfrm>
        </p:spPr>
        <p:txBody>
          <a:bodyPr/>
          <a:lstStyle/>
          <a:p>
            <a:r>
              <a:rPr lang="en-US" b="1" dirty="0" smtClean="0"/>
              <a:t>SAN function </a:t>
            </a:r>
            <a:r>
              <a:rPr lang="en-US" dirty="0" smtClean="0"/>
              <a:t>: the recommended usage of the safety mechanism (SM) of the R-Car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080000" y="2232042"/>
            <a:ext cx="10920656" cy="3570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section describes a safety mechanism and contains the following </a:t>
            </a:r>
            <a:r>
              <a:rPr lang="en-US" dirty="0" smtClean="0"/>
              <a:t>sub-sections:</a:t>
            </a:r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Overview</a:t>
            </a:r>
            <a:r>
              <a:rPr lang="en-US" dirty="0" smtClean="0"/>
              <a:t>: Description </a:t>
            </a:r>
            <a:r>
              <a:rPr lang="en-US" dirty="0"/>
              <a:t>of the overview of each safety mechanism.</a:t>
            </a:r>
          </a:p>
          <a:p>
            <a:r>
              <a:rPr lang="en-US" dirty="0"/>
              <a:t>• </a:t>
            </a:r>
            <a:r>
              <a:rPr lang="en-US" b="1" dirty="0"/>
              <a:t>Hardware </a:t>
            </a:r>
            <a:r>
              <a:rPr lang="en-US" b="1" dirty="0" smtClean="0"/>
              <a:t>Description</a:t>
            </a:r>
            <a:r>
              <a:rPr lang="en-US" dirty="0" smtClean="0"/>
              <a:t>: Description </a:t>
            </a:r>
            <a:r>
              <a:rPr lang="en-US" dirty="0"/>
              <a:t>of the safety mechanism of hardware </a:t>
            </a:r>
          </a:p>
          <a:p>
            <a:r>
              <a:rPr lang="en-US" dirty="0" smtClean="0"/>
              <a:t>• </a:t>
            </a:r>
            <a:r>
              <a:rPr lang="en-US" b="1" dirty="0"/>
              <a:t>Recommended </a:t>
            </a:r>
            <a:r>
              <a:rPr lang="en-US" b="1" dirty="0" smtClean="0"/>
              <a:t>Usage</a:t>
            </a:r>
            <a:r>
              <a:rPr lang="en-US" dirty="0" smtClean="0"/>
              <a:t>: Any </a:t>
            </a:r>
            <a:r>
              <a:rPr lang="en-US" dirty="0"/>
              <a:t>possible recommendations to bear in mind during the usage of the </a:t>
            </a:r>
            <a:r>
              <a:rPr lang="en-US" dirty="0" err="1"/>
              <a:t>SoC</a:t>
            </a:r>
            <a:r>
              <a:rPr lang="en-US" dirty="0"/>
              <a:t> to prevent possible misbehaviors; </a:t>
            </a:r>
            <a:r>
              <a:rPr lang="en-US" dirty="0" smtClean="0"/>
              <a:t>it also </a:t>
            </a:r>
            <a:r>
              <a:rPr lang="en-US" dirty="0"/>
              <a:t>gives suggestions to use possible independent modules in redundant configuration and required </a:t>
            </a:r>
            <a:r>
              <a:rPr lang="en-US" dirty="0" smtClean="0"/>
              <a:t>configuration to </a:t>
            </a:r>
            <a:r>
              <a:rPr lang="en-US" dirty="0"/>
              <a:t>minimize interference when not all module functions are used.</a:t>
            </a:r>
          </a:p>
          <a:p>
            <a:r>
              <a:rPr lang="en-US" dirty="0"/>
              <a:t>• </a:t>
            </a:r>
            <a:r>
              <a:rPr lang="en-US" b="1" dirty="0"/>
              <a:t>Fault </a:t>
            </a:r>
            <a:r>
              <a:rPr lang="en-US" b="1" dirty="0" smtClean="0"/>
              <a:t>Control</a:t>
            </a:r>
            <a:r>
              <a:rPr lang="en-US" dirty="0" smtClean="0"/>
              <a:t>: Definition </a:t>
            </a:r>
            <a:r>
              <a:rPr lang="en-US" dirty="0"/>
              <a:t>of the assumed fault reaction and control.</a:t>
            </a:r>
          </a:p>
          <a:p>
            <a:r>
              <a:rPr lang="en-US" dirty="0"/>
              <a:t>• </a:t>
            </a:r>
            <a:r>
              <a:rPr lang="en-US" b="1" dirty="0" smtClean="0"/>
              <a:t>Operation</a:t>
            </a:r>
            <a:r>
              <a:rPr lang="en-US" dirty="0" smtClean="0"/>
              <a:t>: Description </a:t>
            </a:r>
            <a:r>
              <a:rPr lang="en-US" dirty="0"/>
              <a:t>of the software test description including references to registers, flow charts of software tests procedures.</a:t>
            </a:r>
          </a:p>
          <a:p>
            <a:r>
              <a:rPr lang="en-US" dirty="0"/>
              <a:t>• </a:t>
            </a:r>
            <a:r>
              <a:rPr lang="en-US" b="1" dirty="0"/>
              <a:t>Fault Detection of Safety </a:t>
            </a:r>
            <a:r>
              <a:rPr lang="en-US" b="1" dirty="0" smtClean="0"/>
              <a:t>Mechanism</a:t>
            </a:r>
            <a:r>
              <a:rPr lang="en-US" dirty="0" smtClean="0"/>
              <a:t>: Description </a:t>
            </a:r>
            <a:r>
              <a:rPr lang="en-US" dirty="0"/>
              <a:t>of the fault detection within the safety mechanism itself.</a:t>
            </a:r>
          </a:p>
        </p:txBody>
      </p:sp>
    </p:spTree>
    <p:extLst>
      <p:ext uri="{BB962C8B-B14F-4D97-AF65-F5344CB8AC3E}">
        <p14:creationId xmlns:p14="http://schemas.microsoft.com/office/powerpoint/2010/main" val="17833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/>
              <a:t>Three Kinds of safety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480496" cy="3274743"/>
          </a:xfrm>
        </p:spPr>
        <p:txBody>
          <a:bodyPr/>
          <a:lstStyle/>
          <a:p>
            <a:r>
              <a:rPr lang="en-US" dirty="0"/>
              <a:t>The safety mechanisms can be classified into the following three kinds.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IP safety mechanisms</a:t>
            </a:r>
            <a:r>
              <a:rPr lang="en-US" dirty="0"/>
              <a:t>:</a:t>
            </a:r>
          </a:p>
          <a:p>
            <a:r>
              <a:rPr lang="en-US" dirty="0"/>
              <a:t>Safety mechanisms which are realized by a dedicated circuit within the module. The circuit may require driver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On-chip safety mechanisms</a:t>
            </a:r>
            <a:r>
              <a:rPr lang="en-US" dirty="0"/>
              <a:t>:</a:t>
            </a:r>
          </a:p>
          <a:p>
            <a:r>
              <a:rPr lang="en-US" dirty="0"/>
              <a:t>Safety mechanisms which are realized by some cooperative circuits for dedicated use within the </a:t>
            </a:r>
            <a:r>
              <a:rPr lang="en-US" dirty="0" err="1"/>
              <a:t>SoC.</a:t>
            </a:r>
            <a:r>
              <a:rPr lang="en-US" dirty="0"/>
              <a:t> The circuits </a:t>
            </a:r>
            <a:r>
              <a:rPr lang="en-US" dirty="0" smtClean="0"/>
              <a:t>may require </a:t>
            </a:r>
            <a:r>
              <a:rPr lang="en-US" dirty="0"/>
              <a:t>driver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System-level safety mechanisms</a:t>
            </a:r>
            <a:r>
              <a:rPr lang="en-US" dirty="0"/>
              <a:t>:</a:t>
            </a:r>
          </a:p>
          <a:p>
            <a:r>
              <a:rPr lang="en-US" dirty="0"/>
              <a:t>Safety mechanisms which are realized in software or as an external mechanism.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4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76685"/>
          </a:xfrm>
        </p:spPr>
        <p:txBody>
          <a:bodyPr/>
          <a:lstStyle/>
          <a:p>
            <a:r>
              <a:rPr lang="en-US" dirty="0"/>
              <a:t>The software operations are classified by their execution timing into five types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Initial </a:t>
            </a:r>
            <a:r>
              <a:rPr lang="en-US" b="1" dirty="0" smtClean="0"/>
              <a:t>Setting</a:t>
            </a:r>
            <a:r>
              <a:rPr lang="en-US" dirty="0" smtClean="0"/>
              <a:t>:</a:t>
            </a:r>
            <a:r>
              <a:rPr lang="en-US" dirty="0"/>
              <a:t> This procedure </a:t>
            </a:r>
            <a:r>
              <a:rPr lang="en-US" dirty="0" smtClean="0"/>
              <a:t> enables </a:t>
            </a:r>
            <a:r>
              <a:rPr lang="en-US" dirty="0"/>
              <a:t>a safety mechanism implemented in </a:t>
            </a:r>
            <a:r>
              <a:rPr lang="en-US" dirty="0" smtClean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Initial </a:t>
            </a:r>
            <a:r>
              <a:rPr lang="en-US" b="1" dirty="0" smtClean="0"/>
              <a:t>Check </a:t>
            </a:r>
            <a:r>
              <a:rPr lang="en-US" dirty="0" smtClean="0"/>
              <a:t>: </a:t>
            </a:r>
            <a:r>
              <a:rPr lang="en-US" dirty="0"/>
              <a:t>This procedure </a:t>
            </a:r>
            <a:r>
              <a:rPr lang="en-US" dirty="0" smtClean="0"/>
              <a:t>detects </a:t>
            </a:r>
            <a:r>
              <a:rPr lang="en-US" dirty="0"/>
              <a:t>faults of the safety </a:t>
            </a:r>
            <a:r>
              <a:rPr lang="en-US" dirty="0" smtClean="0"/>
              <a:t>mechanisms.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Periodical </a:t>
            </a:r>
            <a:r>
              <a:rPr lang="en-US" b="1" dirty="0" smtClean="0"/>
              <a:t>Check</a:t>
            </a:r>
            <a:r>
              <a:rPr lang="en-US" dirty="0" smtClean="0"/>
              <a:t>: </a:t>
            </a:r>
            <a:r>
              <a:rPr lang="en-US" dirty="0"/>
              <a:t>This procedure </a:t>
            </a:r>
            <a:r>
              <a:rPr lang="en-US" b="1" dirty="0" smtClean="0"/>
              <a:t>shall </a:t>
            </a:r>
            <a:r>
              <a:rPr lang="en-US" dirty="0"/>
              <a:t>be periodically executed using the timer during system </a:t>
            </a:r>
            <a:r>
              <a:rPr lang="en-US" dirty="0" smtClean="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 Operation </a:t>
            </a:r>
            <a:r>
              <a:rPr lang="en-US" b="1" dirty="0" smtClean="0"/>
              <a:t>Check</a:t>
            </a:r>
            <a:r>
              <a:rPr lang="en-US" dirty="0" smtClean="0"/>
              <a:t>: </a:t>
            </a:r>
            <a:r>
              <a:rPr lang="en-US" dirty="0"/>
              <a:t>This procedure </a:t>
            </a:r>
            <a:r>
              <a:rPr lang="en-US" b="1" dirty="0"/>
              <a:t>shall </a:t>
            </a:r>
            <a:r>
              <a:rPr lang="en-US" dirty="0"/>
              <a:t>be executed every time the safety-related operation is </a:t>
            </a:r>
            <a:r>
              <a:rPr lang="en-US" dirty="0" smtClean="0"/>
              <a:t>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Miscellaneous</a:t>
            </a:r>
            <a:r>
              <a:rPr lang="en-US" dirty="0" smtClean="0"/>
              <a:t>:</a:t>
            </a:r>
            <a:r>
              <a:rPr lang="en-US" b="1" dirty="0"/>
              <a:t> </a:t>
            </a:r>
            <a:r>
              <a:rPr lang="en-US" dirty="0"/>
              <a:t>This procedure </a:t>
            </a:r>
            <a:r>
              <a:rPr lang="en-US" dirty="0" smtClean="0"/>
              <a:t> </a:t>
            </a:r>
            <a:r>
              <a:rPr lang="en-US" b="1" dirty="0" smtClean="0"/>
              <a:t>shall </a:t>
            </a:r>
            <a:r>
              <a:rPr lang="en-US" dirty="0"/>
              <a:t>be executed at the specified timing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6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75" y="41107"/>
            <a:ext cx="7362825" cy="4838700"/>
          </a:xfrm>
          <a:prstGeom prst="rect">
            <a:avLst/>
          </a:prstGeom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589756" y="317500"/>
            <a:ext cx="7850187" cy="1524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7056" y="366343"/>
            <a:ext cx="499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Safety Requirement Specification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990600" y="1479610"/>
            <a:ext cx="2667000" cy="275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828800" y="1841500"/>
            <a:ext cx="152400" cy="825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5000" y="1933227"/>
            <a:ext cx="287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from HW team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3400" y="4931657"/>
            <a:ext cx="7188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</a:rPr>
              <a:t>The hardware/software safety requirement specification defines the detailed specification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achieve </a:t>
            </a:r>
            <a:r>
              <a:rPr lang="en-US" dirty="0" smtClean="0">
                <a:latin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</a:rPr>
              <a:t>technical safety requirements. These requirements are implemented into design, then the design is updated during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design phase, if required, to achieve the requirements.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119" y="2667000"/>
            <a:ext cx="3810849" cy="3013400"/>
            <a:chOff x="456351" y="1739363"/>
            <a:chExt cx="3810849" cy="3013400"/>
          </a:xfrm>
        </p:grpSpPr>
        <p:sp>
          <p:nvSpPr>
            <p:cNvPr id="13" name="Rectangle 12"/>
            <p:cNvSpPr/>
            <p:nvPr/>
          </p:nvSpPr>
          <p:spPr>
            <a:xfrm>
              <a:off x="1843994" y="1739363"/>
              <a:ext cx="1154112" cy="6316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CFMEDA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6652" y="3316285"/>
              <a:ext cx="1158091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HW-SAN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9306" y="4154441"/>
              <a:ext cx="1158091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H-SRS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51508" y="3316285"/>
              <a:ext cx="1158091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SW-SAN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51509" y="4119392"/>
              <a:ext cx="1158091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-SRS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6351" y="3076363"/>
              <a:ext cx="1524000" cy="16764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43200" y="3076363"/>
              <a:ext cx="1524000" cy="16764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92450" y="2677058"/>
              <a:ext cx="457200" cy="2140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8" idx="0"/>
              <a:endCxn id="20" idx="2"/>
            </p:cNvCxnSpPr>
            <p:nvPr/>
          </p:nvCxnSpPr>
          <p:spPr>
            <a:xfrm flipV="1">
              <a:off x="1218351" y="2784098"/>
              <a:ext cx="974099" cy="292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0"/>
              <a:endCxn id="20" idx="6"/>
            </p:cNvCxnSpPr>
            <p:nvPr/>
          </p:nvCxnSpPr>
          <p:spPr>
            <a:xfrm flipH="1" flipV="1">
              <a:off x="2649650" y="2784098"/>
              <a:ext cx="855550" cy="292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0"/>
              <a:endCxn id="13" idx="2"/>
            </p:cNvCxnSpPr>
            <p:nvPr/>
          </p:nvCxnSpPr>
          <p:spPr>
            <a:xfrm flipV="1">
              <a:off x="2421050" y="2371020"/>
              <a:ext cx="0" cy="30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35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8508320" cy="1028313"/>
          </a:xfrm>
        </p:spPr>
        <p:txBody>
          <a:bodyPr/>
          <a:lstStyle/>
          <a:p>
            <a:r>
              <a:rPr lang="en-US" dirty="0" smtClean="0"/>
              <a:t>CLASSIFICATION OF SAFETY MECHANISMS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98451"/>
              </p:ext>
            </p:extLst>
          </p:nvPr>
        </p:nvGraphicFramePr>
        <p:xfrm>
          <a:off x="983432" y="184482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Detection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INput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Out</a:t>
                      </a:r>
                      <a:r>
                        <a:rPr lang="en-US" baseline="0" dirty="0" smtClean="0"/>
                        <a:t>put Checker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Output Comparison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0000" y="4437112"/>
            <a:ext cx="760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section 2 </a:t>
            </a:r>
            <a:r>
              <a:rPr lang="en-US" dirty="0"/>
              <a:t>in Reference [</a:t>
            </a:r>
            <a:r>
              <a:rPr lang="en-US"/>
              <a:t>1</a:t>
            </a:r>
            <a:r>
              <a:rPr lang="en-US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nesas_Templates_16_9_jap_conf_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201510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0930_Renesas_Templates_16_9_JP_conf.potx" id="{76CB0CBB-A27C-41F9-AC3C-0ADBD2CFF53D}" vid="{8011196D-2CE4-47D6-8E56-A65D6A23E76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rsd_pptx_template</Template>
  <TotalTime>0</TotalTime>
  <Words>1314</Words>
  <Application>Microsoft Office PowerPoint</Application>
  <PresentationFormat>Widescreen</PresentationFormat>
  <Paragraphs>159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メイリオ</vt:lpstr>
      <vt:lpstr>Arial</vt:lpstr>
      <vt:lpstr>Arial Narrow</vt:lpstr>
      <vt:lpstr>Calibri</vt:lpstr>
      <vt:lpstr>HGP創英角ｺﾞｼｯｸUB</vt:lpstr>
      <vt:lpstr>Symbol</vt:lpstr>
      <vt:lpstr>Times New Roman</vt:lpstr>
      <vt:lpstr>Wingdings</vt:lpstr>
      <vt:lpstr>Renesas_Templates_16_9_jap_conf_2015</vt:lpstr>
      <vt:lpstr>PowerPoint Presentation</vt:lpstr>
      <vt:lpstr>AGENDA</vt:lpstr>
      <vt:lpstr>PowerPoint Presentation</vt:lpstr>
      <vt:lpstr>INTRODUCTION</vt:lpstr>
      <vt:lpstr>Three Kinds of safety mechanisms</vt:lpstr>
      <vt:lpstr>Software Operations</vt:lpstr>
      <vt:lpstr>PowerPoint Presentation</vt:lpstr>
      <vt:lpstr>PowerPoint Presentation</vt:lpstr>
      <vt:lpstr>ABBREVIATION</vt:lpstr>
      <vt:lpstr>EDC for Video Input Module</vt:lpstr>
      <vt:lpstr>Display data check by using Display Output Checker (DOC)</vt:lpstr>
      <vt:lpstr>Display Output Comparator</vt:lpstr>
      <vt:lpstr>Sync Interval Checker (VIN)</vt:lpstr>
      <vt:lpstr>Frozen Image Detection(VIN)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2015-10-05T08:08:16Z</dcterms:created>
  <dcterms:modified xsi:type="dcterms:W3CDTF">2017-08-28T07:21:22Z</dcterms:modified>
</cp:coreProperties>
</file>