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80" r:id="rId5"/>
    <p:sldId id="258" r:id="rId6"/>
    <p:sldId id="261" r:id="rId7"/>
    <p:sldId id="262" r:id="rId8"/>
    <p:sldId id="283" r:id="rId9"/>
    <p:sldId id="263" r:id="rId10"/>
    <p:sldId id="287" r:id="rId11"/>
    <p:sldId id="291" r:id="rId12"/>
    <p:sldId id="292" r:id="rId13"/>
    <p:sldId id="293" r:id="rId14"/>
    <p:sldId id="295" r:id="rId15"/>
    <p:sldId id="294" r:id="rId16"/>
    <p:sldId id="288" r:id="rId17"/>
    <p:sldId id="271" r:id="rId18"/>
    <p:sldId id="272" r:id="rId19"/>
    <p:sldId id="273" r:id="rId20"/>
    <p:sldId id="278" r:id="rId21"/>
  </p:sldIdLst>
  <p:sldSz cx="12192000" cy="6858000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jZpQrXRDFbzly+dKQf1O+GBeD+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D2D"/>
    <a:srgbClr val="FF3F3F"/>
    <a:srgbClr val="D0001C"/>
    <a:srgbClr val="FEE6E6"/>
    <a:srgbClr val="DA2128"/>
    <a:srgbClr val="00B4D8"/>
    <a:srgbClr val="E00A26"/>
    <a:srgbClr val="C40111"/>
    <a:srgbClr val="82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8DE85-29F2-9572-4B3F-A2829D002E43}" v="2" dt="2023-12-03T08:52:06.783"/>
    <p1510:client id="{20B0456E-801B-A340-FB70-CBD6AEC594C0}" v="128" dt="2023-12-03T12:47:17.523"/>
    <p1510:client id="{5372A473-998E-475D-AD14-376403D470F6}" v="346" dt="2023-12-03T09:07:57.024"/>
    <p1510:client id="{6578811D-1015-045F-EB60-7DB8776F95A6}" v="9601" dt="2023-12-03T12:33:22.488"/>
    <p1510:client id="{67AF3A6C-9762-BE36-AE4E-6707A5EAB417}" v="5" dt="2023-12-02T18:17:32.236"/>
    <p1510:client id="{6A059718-FD10-CC4C-5CF3-9FAA5306AD0F}" v="1768" dt="2023-12-03T07:52:56.825"/>
    <p1510:client id="{8958D859-AC65-4AE8-940C-0F20918166A6}" v="15324" dt="2023-12-03T12:55:00.618"/>
    <p1510:client id="{AB1565FA-BF43-E92F-6B32-DDE0EFA5D1EB}" v="740" dt="2023-12-02T19:09:53.731"/>
    <p1510:client id="{E373F905-DBC0-8161-B2C6-A667DA464922}" v="7" dt="2023-12-12T04:52:27.231"/>
    <p1510:client id="{F34563A8-54E0-C318-439B-7DBB50570C57}" v="80" dt="2023-12-03T08:08:27.093"/>
    <p1510:client id="{F698C9EF-3ADE-EFF9-3A23-740635F1F6C2}" v="8" dt="2023-12-12T05:43:02.412"/>
  </p1510:revLst>
</p1510:revInfo>
</file>

<file path=ppt/tableStyles.xml><?xml version="1.0" encoding="utf-8"?>
<a:tblStyleLst xmlns:a="http://schemas.openxmlformats.org/drawingml/2006/main" def="{008C3D83-BB0C-48A0-B023-F92B1FD27074}">
  <a:tblStyle styleId="{008C3D83-BB0C-48A0-B023-F92B1FD270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21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Dọc và Văn bả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Phụ đề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̉nh với Phụ đề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Văn bản Dọc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1CB76-7514-C74A-A8F4-4D4990BBCE58}"/>
              </a:ext>
            </a:extLst>
          </p:cNvPr>
          <p:cNvSpPr/>
          <p:nvPr/>
        </p:nvSpPr>
        <p:spPr>
          <a:xfrm>
            <a:off x="326570" y="300940"/>
            <a:ext cx="11538860" cy="6161314"/>
          </a:xfrm>
          <a:prstGeom prst="rect">
            <a:avLst/>
          </a:prstGeom>
          <a:ln>
            <a:solidFill>
              <a:srgbClr val="E00A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vi-V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Google Shape;104;p2">
            <a:extLst>
              <a:ext uri="{FF2B5EF4-FFF2-40B4-BE49-F238E27FC236}">
                <a16:creationId xmlns:a16="http://schemas.microsoft.com/office/drawing/2014/main" id="{F7A86D8D-0819-228D-DB89-3695B7163C4F}"/>
              </a:ext>
            </a:extLst>
          </p:cNvPr>
          <p:cNvSpPr/>
          <p:nvPr/>
        </p:nvSpPr>
        <p:spPr>
          <a:xfrm>
            <a:off x="326570" y="283029"/>
            <a:ext cx="5388429" cy="6161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CCA1C9A-7D36-6927-7762-81C56726F1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385" y="87086"/>
            <a:ext cx="581810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7ECBE9D7-0F03-DBE8-6562-DD3A3A439397}"/>
              </a:ext>
            </a:extLst>
          </p:cNvPr>
          <p:cNvSpPr txBox="1"/>
          <p:nvPr/>
        </p:nvSpPr>
        <p:spPr>
          <a:xfrm>
            <a:off x="667891" y="3621082"/>
            <a:ext cx="44515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Personal Gift Platform</a:t>
            </a:r>
            <a:endParaRPr sz="1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246;p31">
            <a:extLst>
              <a:ext uri="{FF2B5EF4-FFF2-40B4-BE49-F238E27FC236}">
                <a16:creationId xmlns:a16="http://schemas.microsoft.com/office/drawing/2014/main" id="{5E2C2849-7CD0-ADF6-5EC6-39383EF7F27A}"/>
              </a:ext>
            </a:extLst>
          </p:cNvPr>
          <p:cNvSpPr txBox="1">
            <a:spLocks/>
          </p:cNvSpPr>
          <p:nvPr/>
        </p:nvSpPr>
        <p:spPr>
          <a:xfrm>
            <a:off x="5863871" y="1101327"/>
            <a:ext cx="5940408" cy="203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500" b="1" dirty="0">
                <a:solidFill>
                  <a:srgbClr val="FF3F3F"/>
                </a:solidFill>
                <a:latin typeface="Tahoma"/>
              </a:rPr>
              <a:t>SIGNIFICANT ROOM FOR REVENUE BOOST DURING BIG EVENTS &amp; CUSTOMER SEGMENTATION</a:t>
            </a:r>
            <a:br>
              <a:rPr lang="vi-VN" sz="4000" b="1" dirty="0">
                <a:solidFill>
                  <a:srgbClr val="FF3F3F"/>
                </a:solidFill>
                <a:latin typeface="Tahoma"/>
              </a:rPr>
            </a:br>
            <a:endParaRPr lang="en-US" sz="2800" b="1" dirty="0">
              <a:solidFill>
                <a:srgbClr val="FF3F3F"/>
              </a:solidFill>
              <a:latin typeface="Tahoma"/>
            </a:endParaRPr>
          </a:p>
        </p:txBody>
      </p:sp>
      <p:pic>
        <p:nvPicPr>
          <p:cNvPr id="9" name="Google Shape;96;p1" descr="A cartoon character with a red bow&#10;&#10;Description automatically generated">
            <a:extLst>
              <a:ext uri="{FF2B5EF4-FFF2-40B4-BE49-F238E27FC236}">
                <a16:creationId xmlns:a16="http://schemas.microsoft.com/office/drawing/2014/main" id="{1D381AC2-D50B-3FF0-0707-45D9B7506D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4316699"/>
            <a:ext cx="1500917" cy="21276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7;p31">
            <a:extLst>
              <a:ext uri="{FF2B5EF4-FFF2-40B4-BE49-F238E27FC236}">
                <a16:creationId xmlns:a16="http://schemas.microsoft.com/office/drawing/2014/main" id="{5B8E22CD-3B67-8711-1F36-45739A69C778}"/>
              </a:ext>
            </a:extLst>
          </p:cNvPr>
          <p:cNvSpPr txBox="1">
            <a:spLocks/>
          </p:cNvSpPr>
          <p:nvPr/>
        </p:nvSpPr>
        <p:spPr>
          <a:xfrm>
            <a:off x="8834075" y="4156892"/>
            <a:ext cx="2766059" cy="203692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vi-VN" sz="2200" b="1" dirty="0">
                <a:solidFill>
                  <a:srgbClr val="FF3F3F"/>
                </a:solidFill>
                <a:latin typeface="Tahoma"/>
                <a:ea typeface="Tahoma"/>
                <a:cs typeface="Tahoma"/>
              </a:rPr>
              <a:t>GREEN ANALYST</a:t>
            </a:r>
            <a:endParaRPr lang="en-US" sz="2200" dirty="0"/>
          </a:p>
          <a:p>
            <a:pPr marL="0" indent="0" algn="ctr">
              <a:buNone/>
            </a:pPr>
            <a:r>
              <a:rPr lang="vi-VN" sz="2200" dirty="0"/>
              <a:t>Phạm Minh Toàn</a:t>
            </a:r>
          </a:p>
          <a:p>
            <a:pPr marL="0" indent="0" algn="ctr">
              <a:buNone/>
            </a:pPr>
            <a:r>
              <a:rPr lang="vi-VN" sz="2200" dirty="0"/>
              <a:t>Lê Thụy Bảo Ngân</a:t>
            </a:r>
          </a:p>
          <a:p>
            <a:pPr marL="0" indent="0" algn="ctr">
              <a:buNone/>
            </a:pPr>
            <a:r>
              <a:rPr lang="vi-VN" sz="2200" dirty="0"/>
              <a:t>Phạm Hoàng Phúc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63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5500" y="194038"/>
            <a:ext cx="9989897" cy="372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1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2: MAIN SEGMENT - MORE THAN HAFT OF TOTAL ORDERS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DFE84-1BC6-2EA6-AD39-E9296DFF1ABA}"/>
              </a:ext>
            </a:extLst>
          </p:cNvPr>
          <p:cNvSpPr txBox="1"/>
          <p:nvPr/>
        </p:nvSpPr>
        <p:spPr>
          <a:xfrm>
            <a:off x="285453" y="5199411"/>
            <a:ext cx="457476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High engagement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but frequency is not good, is there a problem related to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Call to Action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?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7;p3">
            <a:extLst>
              <a:ext uri="{FF2B5EF4-FFF2-40B4-BE49-F238E27FC236}">
                <a16:creationId xmlns:a16="http://schemas.microsoft.com/office/drawing/2014/main" id="{1E35CB40-8526-8EEE-FC6E-80426070C344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C9BF29-9EFA-2239-ED85-6858F22C6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65617"/>
              </p:ext>
            </p:extLst>
          </p:nvPr>
        </p:nvGraphicFramePr>
        <p:xfrm>
          <a:off x="285453" y="972346"/>
          <a:ext cx="4322308" cy="366061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26227">
                  <a:extLst>
                    <a:ext uri="{9D8B030D-6E8A-4147-A177-3AD203B41FA5}">
                      <a16:colId xmlns:a16="http://schemas.microsoft.com/office/drawing/2014/main" val="3031859419"/>
                    </a:ext>
                  </a:extLst>
                </a:gridCol>
                <a:gridCol w="2596081">
                  <a:extLst>
                    <a:ext uri="{9D8B030D-6E8A-4147-A177-3AD203B41FA5}">
                      <a16:colId xmlns:a16="http://schemas.microsoft.com/office/drawing/2014/main" val="2373653273"/>
                    </a:ext>
                  </a:extLst>
                </a:gridCol>
              </a:tblGrid>
              <a:tr h="130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6742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802,079 VND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42811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Lover, Others, 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19683"/>
                  </a:ext>
                </a:extLst>
              </a:tr>
              <a:tr h="61147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Occasion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Vietnamese Women Day, Birthday,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37898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Flower, Decorations, Plants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419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9EDF040-7800-9643-1A4E-C524A079D75F}"/>
              </a:ext>
            </a:extLst>
          </p:cNvPr>
          <p:cNvSpPr txBox="1"/>
          <p:nvPr/>
        </p:nvSpPr>
        <p:spPr>
          <a:xfrm>
            <a:off x="3104342" y="1833913"/>
            <a:ext cx="511978" cy="293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VIP</a:t>
            </a:r>
            <a:endParaRPr lang="vi-VN" sz="1300" b="1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6" name="Google Shape;116;p3">
            <a:extLst>
              <a:ext uri="{FF2B5EF4-FFF2-40B4-BE49-F238E27FC236}">
                <a16:creationId xmlns:a16="http://schemas.microsoft.com/office/drawing/2014/main" id="{D44B983F-BAC8-EB61-05A0-EFE41E5044BD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25ECF-B040-7A2E-F065-D73DD750D442}"/>
              </a:ext>
            </a:extLst>
          </p:cNvPr>
          <p:cNvSpPr txBox="1"/>
          <p:nvPr/>
        </p:nvSpPr>
        <p:spPr>
          <a:xfrm>
            <a:off x="4860220" y="1057232"/>
            <a:ext cx="285971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AOV = $35</a:t>
            </a: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7" name="Google Shape;247;p31">
            <a:extLst>
              <a:ext uri="{FF2B5EF4-FFF2-40B4-BE49-F238E27FC236}">
                <a16:creationId xmlns:a16="http://schemas.microsoft.com/office/drawing/2014/main" id="{39FAA738-0073-9FDE-F1F2-89AA4FE5FE1C}"/>
              </a:ext>
            </a:extLst>
          </p:cNvPr>
          <p:cNvSpPr txBox="1">
            <a:spLocks/>
          </p:cNvSpPr>
          <p:nvPr/>
        </p:nvSpPr>
        <p:spPr>
          <a:xfrm>
            <a:off x="8457549" y="912619"/>
            <a:ext cx="2773683" cy="87398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The AOV of this group   met the expectation.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1C27B1-02E3-516A-F735-E2E263D526B1}"/>
              </a:ext>
            </a:extLst>
          </p:cNvPr>
          <p:cNvSpPr txBox="1"/>
          <p:nvPr/>
        </p:nvSpPr>
        <p:spPr>
          <a:xfrm>
            <a:off x="4923940" y="5119983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Contribution to revenue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884D1-43EB-2F5A-934E-250C15FB908A}"/>
              </a:ext>
            </a:extLst>
          </p:cNvPr>
          <p:cNvSpPr txBox="1"/>
          <p:nvPr/>
        </p:nvSpPr>
        <p:spPr>
          <a:xfrm>
            <a:off x="6656406" y="5119983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Frequency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(orders/ month)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215F33-2FDA-F1C1-682C-6D2C3D456239}"/>
              </a:ext>
            </a:extLst>
          </p:cNvPr>
          <p:cNvSpPr txBox="1"/>
          <p:nvPr/>
        </p:nvSpPr>
        <p:spPr>
          <a:xfrm>
            <a:off x="8332931" y="5119983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Recency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(months)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0F732-C630-A706-D973-E173F67261D6}"/>
              </a:ext>
            </a:extLst>
          </p:cNvPr>
          <p:cNvSpPr txBox="1"/>
          <p:nvPr/>
        </p:nvSpPr>
        <p:spPr>
          <a:xfrm>
            <a:off x="10088507" y="5119983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Engagement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(months)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7FD9EB-5A36-7C80-BD75-A8855D2BE417}"/>
              </a:ext>
            </a:extLst>
          </p:cNvPr>
          <p:cNvSpPr txBox="1"/>
          <p:nvPr/>
        </p:nvSpPr>
        <p:spPr>
          <a:xfrm>
            <a:off x="4923940" y="5824297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62%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0A0922-BD10-0F71-D9EF-46C29A2A0C06}"/>
              </a:ext>
            </a:extLst>
          </p:cNvPr>
          <p:cNvSpPr txBox="1"/>
          <p:nvPr/>
        </p:nvSpPr>
        <p:spPr>
          <a:xfrm>
            <a:off x="6641628" y="5835607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0.64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0ECD7C-CF43-070E-2259-F357674B464F}"/>
              </a:ext>
            </a:extLst>
          </p:cNvPr>
          <p:cNvSpPr txBox="1"/>
          <p:nvPr/>
        </p:nvSpPr>
        <p:spPr>
          <a:xfrm>
            <a:off x="8347709" y="5857857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36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6ADC5-F198-ABC9-274E-A0E56EF6CCEF}"/>
              </a:ext>
            </a:extLst>
          </p:cNvPr>
          <p:cNvSpPr txBox="1"/>
          <p:nvPr/>
        </p:nvSpPr>
        <p:spPr>
          <a:xfrm>
            <a:off x="10088508" y="5857857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2.86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390608D-139D-180F-05E9-9712558AB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0" t="7198" r="8880" b="14898"/>
          <a:stretch/>
        </p:blipFill>
        <p:spPr>
          <a:xfrm>
            <a:off x="2940294" y="1033588"/>
            <a:ext cx="798586" cy="765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6B934C7-FBE7-5248-9C08-2B8C5C195147}"/>
              </a:ext>
            </a:extLst>
          </p:cNvPr>
          <p:cNvSpPr txBox="1"/>
          <p:nvPr/>
        </p:nvSpPr>
        <p:spPr>
          <a:xfrm>
            <a:off x="4923940" y="2243414"/>
            <a:ext cx="1809428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51,5%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82778F-2DA3-1532-0201-E0A9CE7163EC}"/>
              </a:ext>
            </a:extLst>
          </p:cNvPr>
          <p:cNvSpPr txBox="1"/>
          <p:nvPr/>
        </p:nvSpPr>
        <p:spPr>
          <a:xfrm>
            <a:off x="6290077" y="2187313"/>
            <a:ext cx="1687801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Order of</a:t>
            </a:r>
          </a:p>
          <a:p>
            <a:pPr algn="ctr"/>
            <a:r>
              <a:rPr lang="en-US" sz="2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B&amp;B </a:t>
            </a: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5" name="Google Shape;247;p31">
            <a:extLst>
              <a:ext uri="{FF2B5EF4-FFF2-40B4-BE49-F238E27FC236}">
                <a16:creationId xmlns:a16="http://schemas.microsoft.com/office/drawing/2014/main" id="{461F9B9A-9170-386F-49AF-D75FD80B92AD}"/>
              </a:ext>
            </a:extLst>
          </p:cNvPr>
          <p:cNvSpPr txBox="1">
            <a:spLocks/>
          </p:cNvSpPr>
          <p:nvPr/>
        </p:nvSpPr>
        <p:spPr>
          <a:xfrm>
            <a:off x="8457549" y="2141469"/>
            <a:ext cx="2773683" cy="87398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VIP segment held the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highest total orders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721F34-E013-E032-C34F-585E124D474D}"/>
              </a:ext>
            </a:extLst>
          </p:cNvPr>
          <p:cNvSpPr txBox="1"/>
          <p:nvPr/>
        </p:nvSpPr>
        <p:spPr>
          <a:xfrm>
            <a:off x="6601555" y="3303297"/>
            <a:ext cx="1809428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0.64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A8F54-AE15-E59F-5161-10522DC8474E}"/>
              </a:ext>
            </a:extLst>
          </p:cNvPr>
          <p:cNvSpPr txBox="1"/>
          <p:nvPr/>
        </p:nvSpPr>
        <p:spPr>
          <a:xfrm>
            <a:off x="8279080" y="3294749"/>
            <a:ext cx="1809428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3.29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18FBB6-91ED-7FF0-31E7-AFA8E5D04049}"/>
              </a:ext>
            </a:extLst>
          </p:cNvPr>
          <p:cNvSpPr txBox="1"/>
          <p:nvPr/>
        </p:nvSpPr>
        <p:spPr>
          <a:xfrm>
            <a:off x="10013725" y="3262460"/>
            <a:ext cx="1809428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7.45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BD1457-88DA-64F8-E05F-7804B3C4E970}"/>
              </a:ext>
            </a:extLst>
          </p:cNvPr>
          <p:cNvSpPr txBox="1"/>
          <p:nvPr/>
        </p:nvSpPr>
        <p:spPr>
          <a:xfrm>
            <a:off x="7077142" y="3845593"/>
            <a:ext cx="21868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VIP group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46F79B-7876-78D7-889D-203E4F8DB245}"/>
              </a:ext>
            </a:extLst>
          </p:cNvPr>
          <p:cNvSpPr txBox="1"/>
          <p:nvPr/>
        </p:nvSpPr>
        <p:spPr>
          <a:xfrm>
            <a:off x="7767617" y="3274784"/>
            <a:ext cx="1032033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&lt;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0892E9-E2E8-DA23-83D9-C7DCAA1EBDE0}"/>
              </a:ext>
            </a:extLst>
          </p:cNvPr>
          <p:cNvSpPr txBox="1"/>
          <p:nvPr/>
        </p:nvSpPr>
        <p:spPr>
          <a:xfrm>
            <a:off x="9549380" y="3250136"/>
            <a:ext cx="1032033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&lt;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02814A-EB80-E3D5-C455-67786A0AF2DC}"/>
              </a:ext>
            </a:extLst>
          </p:cNvPr>
          <p:cNvSpPr txBox="1"/>
          <p:nvPr/>
        </p:nvSpPr>
        <p:spPr>
          <a:xfrm>
            <a:off x="4697776" y="3304737"/>
            <a:ext cx="23441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FREQUENCY</a:t>
            </a:r>
          </a:p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(orders/ month)</a:t>
            </a:r>
            <a:endParaRPr lang="vi-VN" sz="1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B26C2F-7210-0D8B-BE0A-80A95AF71D98}"/>
              </a:ext>
            </a:extLst>
          </p:cNvPr>
          <p:cNvSpPr txBox="1"/>
          <p:nvPr/>
        </p:nvSpPr>
        <p:spPr>
          <a:xfrm>
            <a:off x="8683076" y="3853330"/>
            <a:ext cx="21868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NEW group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B1547-18AD-948D-EBE1-F0C89EFAD207}"/>
              </a:ext>
            </a:extLst>
          </p:cNvPr>
          <p:cNvSpPr txBox="1"/>
          <p:nvPr/>
        </p:nvSpPr>
        <p:spPr>
          <a:xfrm>
            <a:off x="9916765" y="3856360"/>
            <a:ext cx="21868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Preparing to Leave group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2" name="Google Shape;247;p31">
            <a:extLst>
              <a:ext uri="{FF2B5EF4-FFF2-40B4-BE49-F238E27FC236}">
                <a16:creationId xmlns:a16="http://schemas.microsoft.com/office/drawing/2014/main" id="{B67FD279-A1A0-DEAA-72BB-245EE9FC6721}"/>
              </a:ext>
            </a:extLst>
          </p:cNvPr>
          <p:cNvSpPr txBox="1">
            <a:spLocks/>
          </p:cNvSpPr>
          <p:nvPr/>
        </p:nvSpPr>
        <p:spPr>
          <a:xfrm>
            <a:off x="4893117" y="4267606"/>
            <a:ext cx="6692073" cy="64604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Frequency in the VIP segment only reached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3</a:t>
            </a:r>
            <a:r>
              <a:rPr lang="en-US" sz="1600" b="1" baseline="300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rd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compared others.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5499" y="169715"/>
            <a:ext cx="10140082" cy="369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1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1: MEMBERSHIP PROGRAM &amp; BETTER QUALITY OF SERVICE</a:t>
            </a: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10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16;p3">
            <a:extLst>
              <a:ext uri="{FF2B5EF4-FFF2-40B4-BE49-F238E27FC236}">
                <a16:creationId xmlns:a16="http://schemas.microsoft.com/office/drawing/2014/main" id="{D44B983F-BAC8-EB61-05A0-EFE41E5044BD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5" name="Google Shape;247;p31">
            <a:extLst>
              <a:ext uri="{FF2B5EF4-FFF2-40B4-BE49-F238E27FC236}">
                <a16:creationId xmlns:a16="http://schemas.microsoft.com/office/drawing/2014/main" id="{461F9B9A-9170-386F-49AF-D75FD80B92AD}"/>
              </a:ext>
            </a:extLst>
          </p:cNvPr>
          <p:cNvSpPr txBox="1">
            <a:spLocks/>
          </p:cNvSpPr>
          <p:nvPr/>
        </p:nvSpPr>
        <p:spPr>
          <a:xfrm>
            <a:off x="408093" y="1472877"/>
            <a:ext cx="5742210" cy="451082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A8F54-AE15-E59F-5161-10522DC8474E}"/>
              </a:ext>
            </a:extLst>
          </p:cNvPr>
          <p:cNvSpPr txBox="1"/>
          <p:nvPr/>
        </p:nvSpPr>
        <p:spPr>
          <a:xfrm>
            <a:off x="8142450" y="3294749"/>
            <a:ext cx="180942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BD1457-88DA-64F8-E05F-7804B3C4E970}"/>
              </a:ext>
            </a:extLst>
          </p:cNvPr>
          <p:cNvSpPr txBox="1"/>
          <p:nvPr/>
        </p:nvSpPr>
        <p:spPr>
          <a:xfrm>
            <a:off x="1500771" y="972497"/>
            <a:ext cx="34432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MEMBERSHIP PROGRAM</a:t>
            </a:r>
            <a:endParaRPr lang="vi-VN" sz="20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2" name="Google Shape;117;p3">
            <a:extLst>
              <a:ext uri="{FF2B5EF4-FFF2-40B4-BE49-F238E27FC236}">
                <a16:creationId xmlns:a16="http://schemas.microsoft.com/office/drawing/2014/main" id="{F55F56A6-8368-0FE6-C4D9-A32097871F7D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1151A-08FF-A0AE-2679-5C98F3B75E6C}"/>
              </a:ext>
            </a:extLst>
          </p:cNvPr>
          <p:cNvSpPr txBox="1"/>
          <p:nvPr/>
        </p:nvSpPr>
        <p:spPr>
          <a:xfrm>
            <a:off x="528420" y="2596662"/>
            <a:ext cx="20492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motivated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to make another other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EC347-B1C5-787B-EF1B-4D4F209CD52A}"/>
              </a:ext>
            </a:extLst>
          </p:cNvPr>
          <p:cNvSpPr txBox="1"/>
          <p:nvPr/>
        </p:nvSpPr>
        <p:spPr>
          <a:xfrm>
            <a:off x="516494" y="3606682"/>
            <a:ext cx="20492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Desire to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minimize their total payment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5108D-7905-4C8C-EC3B-B6C494B4A185}"/>
              </a:ext>
            </a:extLst>
          </p:cNvPr>
          <p:cNvSpPr txBox="1"/>
          <p:nvPr/>
        </p:nvSpPr>
        <p:spPr>
          <a:xfrm>
            <a:off x="528420" y="4616702"/>
            <a:ext cx="20492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Convenience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in the way collecting points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511E5-81C0-C298-1A99-DA3974D302B0}"/>
              </a:ext>
            </a:extLst>
          </p:cNvPr>
          <p:cNvSpPr txBox="1"/>
          <p:nvPr/>
        </p:nvSpPr>
        <p:spPr>
          <a:xfrm>
            <a:off x="3102303" y="2598492"/>
            <a:ext cx="29558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Offer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long term relationship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with brand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94A9E-E0E6-8C70-D1F4-C1D0F63E21A7}"/>
              </a:ext>
            </a:extLst>
          </p:cNvPr>
          <p:cNvSpPr txBox="1"/>
          <p:nvPr/>
        </p:nvSpPr>
        <p:spPr>
          <a:xfrm>
            <a:off x="3102303" y="3366985"/>
            <a:ext cx="29558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Complete orders to earn points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on membership card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60A98-5600-7658-444C-3E59774AE93C}"/>
              </a:ext>
            </a:extLst>
          </p:cNvPr>
          <p:cNvSpPr txBox="1"/>
          <p:nvPr/>
        </p:nvSpPr>
        <p:spPr>
          <a:xfrm>
            <a:off x="6977890" y="2608838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Sense satisfaction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after using service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4987D-44CF-F978-B0ED-BDD542E3332F}"/>
              </a:ext>
            </a:extLst>
          </p:cNvPr>
          <p:cNvSpPr txBox="1"/>
          <p:nvPr/>
        </p:nvSpPr>
        <p:spPr>
          <a:xfrm>
            <a:off x="9386406" y="2608837"/>
            <a:ext cx="22355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Shorten length of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shipping days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1872AD-23BD-60E7-989C-5B2AB638D823}"/>
              </a:ext>
            </a:extLst>
          </p:cNvPr>
          <p:cNvSpPr txBox="1"/>
          <p:nvPr/>
        </p:nvSpPr>
        <p:spPr>
          <a:xfrm>
            <a:off x="6977890" y="4803280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Willing to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put good reviews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for B&amp;B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E52B96-A21C-B74D-41DB-B7A5DE8F45E6}"/>
              </a:ext>
            </a:extLst>
          </p:cNvPr>
          <p:cNvSpPr txBox="1"/>
          <p:nvPr/>
        </p:nvSpPr>
        <p:spPr>
          <a:xfrm>
            <a:off x="6977890" y="3582948"/>
            <a:ext cx="19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Impressed with the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content, product description, design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7A24CF-EC12-53AE-6738-D7912FF4A718}"/>
              </a:ext>
            </a:extLst>
          </p:cNvPr>
          <p:cNvSpPr txBox="1"/>
          <p:nvPr/>
        </p:nvSpPr>
        <p:spPr>
          <a:xfrm>
            <a:off x="9321885" y="3429000"/>
            <a:ext cx="242915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Optimize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landing page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, enhance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website display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F3C0AB-B358-C12E-6C0E-31834FC548E7}"/>
              </a:ext>
            </a:extLst>
          </p:cNvPr>
          <p:cNvSpPr txBox="1"/>
          <p:nvPr/>
        </p:nvSpPr>
        <p:spPr>
          <a:xfrm>
            <a:off x="9321885" y="4244186"/>
            <a:ext cx="23001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Notify products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 the shopping cart for a certain period of time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F0959D-C70E-BCDA-A3E7-067AF395A3B9}"/>
              </a:ext>
            </a:extLst>
          </p:cNvPr>
          <p:cNvSpPr txBox="1"/>
          <p:nvPr/>
        </p:nvSpPr>
        <p:spPr>
          <a:xfrm>
            <a:off x="7713233" y="976782"/>
            <a:ext cx="34432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QUALITY OF SERVICE</a:t>
            </a:r>
            <a:endParaRPr lang="vi-VN" sz="20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F8835D76-9A43-5910-1CDB-1E03AE3A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55822"/>
              </p:ext>
            </p:extLst>
          </p:nvPr>
        </p:nvGraphicFramePr>
        <p:xfrm>
          <a:off x="3102303" y="4329862"/>
          <a:ext cx="2955873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85291">
                  <a:extLst>
                    <a:ext uri="{9D8B030D-6E8A-4147-A177-3AD203B41FA5}">
                      <a16:colId xmlns:a16="http://schemas.microsoft.com/office/drawing/2014/main" val="3882111794"/>
                    </a:ext>
                  </a:extLst>
                </a:gridCol>
                <a:gridCol w="985291">
                  <a:extLst>
                    <a:ext uri="{9D8B030D-6E8A-4147-A177-3AD203B41FA5}">
                      <a16:colId xmlns:a16="http://schemas.microsoft.com/office/drawing/2014/main" val="2697839773"/>
                    </a:ext>
                  </a:extLst>
                </a:gridCol>
                <a:gridCol w="985291">
                  <a:extLst>
                    <a:ext uri="{9D8B030D-6E8A-4147-A177-3AD203B41FA5}">
                      <a16:colId xmlns:a16="http://schemas.microsoft.com/office/drawing/2014/main" val="119192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1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1,600,000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68026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0D753BFA-A06A-1E8D-D953-1BEA7A0C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32" y="1551206"/>
            <a:ext cx="1038972" cy="811012"/>
          </a:xfrm>
          <a:prstGeom prst="rect">
            <a:avLst/>
          </a:prstGeom>
        </p:spPr>
      </p:pic>
      <p:pic>
        <p:nvPicPr>
          <p:cNvPr id="60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122D9AA-DEC2-1088-7008-2640D0F334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753" y="1578398"/>
            <a:ext cx="1038972" cy="779188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316E79F-1439-C54F-5F12-8CA49242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49" y="1600817"/>
            <a:ext cx="1038972" cy="811012"/>
          </a:xfrm>
          <a:prstGeom prst="rect">
            <a:avLst/>
          </a:prstGeom>
        </p:spPr>
      </p:pic>
      <p:pic>
        <p:nvPicPr>
          <p:cNvPr id="62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16E3C97-B574-DAC3-EE17-4C882CC8D5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0088" y="1585777"/>
            <a:ext cx="1038972" cy="779188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sp>
        <p:nvSpPr>
          <p:cNvPr id="63" name="Google Shape;247;p31">
            <a:extLst>
              <a:ext uri="{FF2B5EF4-FFF2-40B4-BE49-F238E27FC236}">
                <a16:creationId xmlns:a16="http://schemas.microsoft.com/office/drawing/2014/main" id="{20F27D7B-2909-CC53-4D21-3A253C7447FF}"/>
              </a:ext>
            </a:extLst>
          </p:cNvPr>
          <p:cNvSpPr txBox="1">
            <a:spLocks/>
          </p:cNvSpPr>
          <p:nvPr/>
        </p:nvSpPr>
        <p:spPr>
          <a:xfrm>
            <a:off x="6738006" y="1472877"/>
            <a:ext cx="5013038" cy="451082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2EF716-FC47-1429-2A24-F3AA72838A39}"/>
              </a:ext>
            </a:extLst>
          </p:cNvPr>
          <p:cNvSpPr txBox="1"/>
          <p:nvPr/>
        </p:nvSpPr>
        <p:spPr>
          <a:xfrm>
            <a:off x="9329956" y="5305594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Add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review section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for customer after sales.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1793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9804" y="178972"/>
            <a:ext cx="11044971" cy="372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1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2: UPSELL STRATEGY &amp; PROFIT MARGIN DISTRIBUTION TO CHARITY </a:t>
            </a: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11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16;p3">
            <a:extLst>
              <a:ext uri="{FF2B5EF4-FFF2-40B4-BE49-F238E27FC236}">
                <a16:creationId xmlns:a16="http://schemas.microsoft.com/office/drawing/2014/main" id="{D44B983F-BAC8-EB61-05A0-EFE41E5044BD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A8F54-AE15-E59F-5161-10522DC8474E}"/>
              </a:ext>
            </a:extLst>
          </p:cNvPr>
          <p:cNvSpPr txBox="1"/>
          <p:nvPr/>
        </p:nvSpPr>
        <p:spPr>
          <a:xfrm>
            <a:off x="8142450" y="3294749"/>
            <a:ext cx="180942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/>
            <a:endParaRPr lang="vi-VN" sz="20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BD1457-88DA-64F8-E05F-7804B3C4E970}"/>
              </a:ext>
            </a:extLst>
          </p:cNvPr>
          <p:cNvSpPr txBox="1"/>
          <p:nvPr/>
        </p:nvSpPr>
        <p:spPr>
          <a:xfrm>
            <a:off x="7788059" y="837602"/>
            <a:ext cx="280706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UPSELL STRATEGY</a:t>
            </a:r>
            <a:endParaRPr lang="vi-VN" sz="20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2" name="Google Shape;117;p3">
            <a:extLst>
              <a:ext uri="{FF2B5EF4-FFF2-40B4-BE49-F238E27FC236}">
                <a16:creationId xmlns:a16="http://schemas.microsoft.com/office/drawing/2014/main" id="{F55F56A6-8368-0FE6-C4D9-A32097871F7D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1151A-08FF-A0AE-2679-5C98F3B75E6C}"/>
              </a:ext>
            </a:extLst>
          </p:cNvPr>
          <p:cNvSpPr txBox="1"/>
          <p:nvPr/>
        </p:nvSpPr>
        <p:spPr>
          <a:xfrm>
            <a:off x="528420" y="2596662"/>
            <a:ext cx="20492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motivated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to make another other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EC347-B1C5-787B-EF1B-4D4F209CD52A}"/>
              </a:ext>
            </a:extLst>
          </p:cNvPr>
          <p:cNvSpPr txBox="1"/>
          <p:nvPr/>
        </p:nvSpPr>
        <p:spPr>
          <a:xfrm>
            <a:off x="528149" y="3555565"/>
            <a:ext cx="20492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Indirectly perform actions that are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beneficial to society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511E5-81C0-C298-1A99-DA3974D302B0}"/>
              </a:ext>
            </a:extLst>
          </p:cNvPr>
          <p:cNvSpPr txBox="1"/>
          <p:nvPr/>
        </p:nvSpPr>
        <p:spPr>
          <a:xfrm>
            <a:off x="3094173" y="2413728"/>
            <a:ext cx="316641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Contribute to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increasing brand awareness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94A9E-E0E6-8C70-D1F4-C1D0F63E21A7}"/>
              </a:ext>
            </a:extLst>
          </p:cNvPr>
          <p:cNvSpPr txBox="1"/>
          <p:nvPr/>
        </p:nvSpPr>
        <p:spPr>
          <a:xfrm>
            <a:off x="3094172" y="3088848"/>
            <a:ext cx="30881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Allocate 10-20%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 profit margin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more than 0.6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to charity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60A98-5600-7658-444C-3E59774AE93C}"/>
              </a:ext>
            </a:extLst>
          </p:cNvPr>
          <p:cNvSpPr txBox="1"/>
          <p:nvPr/>
        </p:nvSpPr>
        <p:spPr>
          <a:xfrm>
            <a:off x="6977890" y="2608838"/>
            <a:ext cx="217991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Prioritize the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value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the product brings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4987D-44CF-F978-B0ED-BDD542E3332F}"/>
              </a:ext>
            </a:extLst>
          </p:cNvPr>
          <p:cNvSpPr txBox="1"/>
          <p:nvPr/>
        </p:nvSpPr>
        <p:spPr>
          <a:xfrm>
            <a:off x="9386406" y="2608837"/>
            <a:ext cx="22355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Highlight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value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and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USP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of the product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1872AD-23BD-60E7-989C-5B2AB638D823}"/>
              </a:ext>
            </a:extLst>
          </p:cNvPr>
          <p:cNvSpPr txBox="1"/>
          <p:nvPr/>
        </p:nvSpPr>
        <p:spPr>
          <a:xfrm>
            <a:off x="6977890" y="4803280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Offer many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similar options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to choose from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E52B96-A21C-B74D-41DB-B7A5DE8F45E6}"/>
              </a:ext>
            </a:extLst>
          </p:cNvPr>
          <p:cNvSpPr txBox="1"/>
          <p:nvPr/>
        </p:nvSpPr>
        <p:spPr>
          <a:xfrm>
            <a:off x="6977890" y="3582948"/>
            <a:ext cx="19296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Impressed with the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content, product description, design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7A24CF-EC12-53AE-6738-D7912FF4A718}"/>
              </a:ext>
            </a:extLst>
          </p:cNvPr>
          <p:cNvSpPr txBox="1"/>
          <p:nvPr/>
        </p:nvSpPr>
        <p:spPr>
          <a:xfrm>
            <a:off x="9386406" y="3582947"/>
            <a:ext cx="24291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Personalize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users based on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preferences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and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behavior</a:t>
            </a:r>
            <a:endParaRPr lang="vi-VN" sz="1600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F0959D-C70E-BCDA-A3E7-067AF395A3B9}"/>
              </a:ext>
            </a:extLst>
          </p:cNvPr>
          <p:cNvSpPr txBox="1"/>
          <p:nvPr/>
        </p:nvSpPr>
        <p:spPr>
          <a:xfrm>
            <a:off x="1700468" y="825636"/>
            <a:ext cx="34432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CHARITY CAMPAIGN</a:t>
            </a:r>
            <a:endParaRPr lang="vi-VN" sz="20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D753BFA-A06A-1E8D-D953-1BEA7A0C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57" y="1410620"/>
            <a:ext cx="1038972" cy="811012"/>
          </a:xfrm>
          <a:prstGeom prst="rect">
            <a:avLst/>
          </a:prstGeom>
        </p:spPr>
      </p:pic>
      <p:pic>
        <p:nvPicPr>
          <p:cNvPr id="60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122D9AA-DEC2-1088-7008-2640D0F334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753" y="1415899"/>
            <a:ext cx="1038972" cy="779188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B2EF716-FC47-1429-2A24-F3AA72838A39}"/>
              </a:ext>
            </a:extLst>
          </p:cNvPr>
          <p:cNvSpPr txBox="1"/>
          <p:nvPr/>
        </p:nvSpPr>
        <p:spPr>
          <a:xfrm>
            <a:off x="9363735" y="4808713"/>
            <a:ext cx="23001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Enhance the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quality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and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design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of products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4B664A05-422B-3B7E-34DA-CDA30B610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81141"/>
              </p:ext>
            </p:extLst>
          </p:nvPr>
        </p:nvGraphicFramePr>
        <p:xfrm>
          <a:off x="3102325" y="3844122"/>
          <a:ext cx="2955828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96700">
                  <a:extLst>
                    <a:ext uri="{9D8B030D-6E8A-4147-A177-3AD203B41FA5}">
                      <a16:colId xmlns:a16="http://schemas.microsoft.com/office/drawing/2014/main" val="121245435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802606027"/>
                    </a:ext>
                  </a:extLst>
                </a:gridCol>
                <a:gridCol w="875208">
                  <a:extLst>
                    <a:ext uri="{9D8B030D-6E8A-4147-A177-3AD203B41FA5}">
                      <a16:colId xmlns:a16="http://schemas.microsoft.com/office/drawing/2014/main" val="282686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5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9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6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Decorations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9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8468"/>
                  </a:ext>
                </a:extLst>
              </a:tr>
            </a:tbl>
          </a:graphicData>
        </a:graphic>
      </p:graphicFrame>
      <p:pic>
        <p:nvPicPr>
          <p:cNvPr id="67" name="Picture 66">
            <a:extLst>
              <a:ext uri="{FF2B5EF4-FFF2-40B4-BE49-F238E27FC236}">
                <a16:creationId xmlns:a16="http://schemas.microsoft.com/office/drawing/2014/main" id="{3E9D64C1-97DA-38F6-F74D-F9B59107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949" y="1410620"/>
            <a:ext cx="1038972" cy="811012"/>
          </a:xfrm>
          <a:prstGeom prst="rect">
            <a:avLst/>
          </a:prstGeom>
        </p:spPr>
      </p:pic>
      <p:pic>
        <p:nvPicPr>
          <p:cNvPr id="68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F58E14F-80E6-F688-288A-11AB5BC03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9237" y="1415899"/>
            <a:ext cx="1038972" cy="779188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10A8211-8509-79DC-4BDB-621DC7171F7D}"/>
              </a:ext>
            </a:extLst>
          </p:cNvPr>
          <p:cNvSpPr txBox="1"/>
          <p:nvPr/>
        </p:nvSpPr>
        <p:spPr>
          <a:xfrm>
            <a:off x="528149" y="4755090"/>
            <a:ext cx="25660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Create a 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strong connection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with</a:t>
            </a:r>
            <a:r>
              <a:rPr lang="en-US" sz="16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B&amp;B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70" name="Google Shape;247;p31">
            <a:extLst>
              <a:ext uri="{FF2B5EF4-FFF2-40B4-BE49-F238E27FC236}">
                <a16:creationId xmlns:a16="http://schemas.microsoft.com/office/drawing/2014/main" id="{EA58054C-2E3F-BDA6-4519-6D44C071AD4A}"/>
              </a:ext>
            </a:extLst>
          </p:cNvPr>
          <p:cNvSpPr txBox="1">
            <a:spLocks/>
          </p:cNvSpPr>
          <p:nvPr/>
        </p:nvSpPr>
        <p:spPr>
          <a:xfrm>
            <a:off x="408095" y="1325622"/>
            <a:ext cx="5774178" cy="485880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Google Shape;247;p31">
            <a:extLst>
              <a:ext uri="{FF2B5EF4-FFF2-40B4-BE49-F238E27FC236}">
                <a16:creationId xmlns:a16="http://schemas.microsoft.com/office/drawing/2014/main" id="{C32CD736-2C96-3432-8B16-9BB4439D92B6}"/>
              </a:ext>
            </a:extLst>
          </p:cNvPr>
          <p:cNvSpPr txBox="1">
            <a:spLocks/>
          </p:cNvSpPr>
          <p:nvPr/>
        </p:nvSpPr>
        <p:spPr>
          <a:xfrm>
            <a:off x="6878320" y="1322618"/>
            <a:ext cx="4831080" cy="43247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86B0A1-D2C4-AEB8-7E21-6F80F94F7CEC}"/>
              </a:ext>
            </a:extLst>
          </p:cNvPr>
          <p:cNvSpPr txBox="1"/>
          <p:nvPr/>
        </p:nvSpPr>
        <p:spPr>
          <a:xfrm>
            <a:off x="6878320" y="5874091"/>
            <a:ext cx="54845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Note: </a:t>
            </a:r>
            <a:r>
              <a:rPr lang="en-US" i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See </a:t>
            </a:r>
            <a:r>
              <a:rPr lang="en-US" i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appendix 2 </a:t>
            </a:r>
            <a:r>
              <a:rPr lang="en-US" i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to know why flash sale is not applied</a:t>
            </a:r>
            <a:endParaRPr lang="vi-VN" i="1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105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A8359E-2363-EDA7-CC6E-FD48D50356B0}"/>
              </a:ext>
            </a:extLst>
          </p:cNvPr>
          <p:cNvSpPr txBox="1"/>
          <p:nvPr/>
        </p:nvSpPr>
        <p:spPr>
          <a:xfrm>
            <a:off x="475698" y="964388"/>
            <a:ext cx="6166401" cy="4939814"/>
          </a:xfrm>
          <a:prstGeom prst="rect">
            <a:avLst/>
          </a:prstGeom>
          <a:noFill/>
          <a:ln>
            <a:solidFill>
              <a:srgbClr val="CA877E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Times New Roman"/>
              </a:rPr>
              <a:t>Data is compiled from </a:t>
            </a:r>
            <a:r>
              <a:rPr lang="en-US" sz="1500" b="1" dirty="0">
                <a:solidFill>
                  <a:srgbClr val="C00000"/>
                </a:solidFill>
                <a:latin typeface="Times New Roman"/>
              </a:rPr>
              <a:t>3874 </a:t>
            </a:r>
            <a:r>
              <a:rPr lang="en-US" sz="1500" dirty="0">
                <a:latin typeface="Times New Roman"/>
              </a:rPr>
              <a:t>customers, with purchase data from January 1, 2019 to October 23, 2023.</a:t>
            </a:r>
          </a:p>
          <a:p>
            <a:r>
              <a:rPr lang="en-US" sz="1500" dirty="0">
                <a:latin typeface="Times New Roman"/>
              </a:rPr>
              <a:t>Based on data distribution, each customer's RFM score is divided as follows:</a:t>
            </a:r>
          </a:p>
          <a:p>
            <a:r>
              <a:rPr lang="en-US" sz="1500" b="1" dirty="0">
                <a:solidFill>
                  <a:srgbClr val="C00000"/>
                </a:solidFill>
                <a:latin typeface="Times New Roman"/>
              </a:rPr>
              <a:t>RECENCY:</a:t>
            </a:r>
          </a:p>
          <a:p>
            <a:r>
              <a:rPr lang="en-US" sz="1500" dirty="0">
                <a:latin typeface="Times New Roman"/>
              </a:rPr>
              <a:t>Level 1: Last order &gt; 1265 days ago</a:t>
            </a:r>
          </a:p>
          <a:p>
            <a:r>
              <a:rPr lang="en-US" sz="1500" dirty="0">
                <a:latin typeface="Times New Roman"/>
              </a:rPr>
              <a:t>Level 2: Last order was from 733 to 1265 days ago</a:t>
            </a:r>
          </a:p>
          <a:p>
            <a:r>
              <a:rPr lang="en-US" sz="1500" dirty="0">
                <a:latin typeface="Times New Roman"/>
              </a:rPr>
              <a:t>Level 3: Last order was from 500 to 733 days ago</a:t>
            </a:r>
          </a:p>
          <a:p>
            <a:r>
              <a:rPr lang="en-US" sz="1500" dirty="0">
                <a:latin typeface="Times New Roman"/>
              </a:rPr>
              <a:t>Level 4: Last order was 264 to 500 days ago</a:t>
            </a:r>
          </a:p>
          <a:p>
            <a:r>
              <a:rPr lang="en-US" sz="1500" dirty="0">
                <a:latin typeface="Times New Roman"/>
              </a:rPr>
              <a:t>Level 5: Last order &lt; 264 days ago</a:t>
            </a:r>
          </a:p>
          <a:p>
            <a:r>
              <a:rPr lang="en-US" sz="1500" b="1" dirty="0">
                <a:solidFill>
                  <a:srgbClr val="C00000"/>
                </a:solidFill>
                <a:latin typeface="Times New Roman"/>
              </a:rPr>
              <a:t>FREQUENCY:</a:t>
            </a:r>
          </a:p>
          <a:p>
            <a:r>
              <a:rPr lang="en-US" sz="1500" dirty="0">
                <a:latin typeface="Times New Roman"/>
              </a:rPr>
              <a:t>Level 1: Order once from January 1, 2019 to October 23, 2023.</a:t>
            </a:r>
          </a:p>
          <a:p>
            <a:r>
              <a:rPr lang="en-US" sz="1500" dirty="0">
                <a:latin typeface="Times New Roman"/>
              </a:rPr>
              <a:t>Level 2: Order once from January 1, 2019 to October 23, 2023.</a:t>
            </a:r>
          </a:p>
          <a:p>
            <a:r>
              <a:rPr lang="en-US" sz="1500" dirty="0">
                <a:latin typeface="Times New Roman"/>
              </a:rPr>
              <a:t>Level 3: Order once from January 1, 2019 to October 23, 2023.</a:t>
            </a:r>
          </a:p>
          <a:p>
            <a:r>
              <a:rPr lang="en-US" sz="1500" dirty="0">
                <a:latin typeface="Times New Roman"/>
              </a:rPr>
              <a:t>Level 4: Order twice from January 1, 2019 to October 23, 2023.</a:t>
            </a:r>
          </a:p>
          <a:p>
            <a:r>
              <a:rPr lang="en-US" sz="1500" dirty="0">
                <a:latin typeface="Times New Roman"/>
              </a:rPr>
              <a:t>Level 5: Order &gt; 2 times from January 1, 2019 to October 23, 2023.</a:t>
            </a:r>
          </a:p>
          <a:p>
            <a:r>
              <a:rPr lang="en-US" sz="1500" b="1" dirty="0">
                <a:solidFill>
                  <a:srgbClr val="C00000"/>
                </a:solidFill>
                <a:latin typeface="Times New Roman"/>
              </a:rPr>
              <a:t>MONETARY:</a:t>
            </a:r>
          </a:p>
          <a:p>
            <a:r>
              <a:rPr lang="en-US" sz="1500" dirty="0">
                <a:latin typeface="Times New Roman"/>
              </a:rPr>
              <a:t>Level 1: Total amount spent per order &lt; 50,000 VND</a:t>
            </a:r>
          </a:p>
          <a:p>
            <a:r>
              <a:rPr lang="en-US" sz="1500" dirty="0">
                <a:latin typeface="Times New Roman"/>
              </a:rPr>
              <a:t>Level 2: Total amount spent per order from 50,000 to 365,000 VND</a:t>
            </a:r>
          </a:p>
          <a:p>
            <a:r>
              <a:rPr lang="en-US" sz="1500" dirty="0">
                <a:latin typeface="Times New Roman"/>
              </a:rPr>
              <a:t>Level 3: Total amount spent per order from 365,000 to 707,000 VND</a:t>
            </a:r>
          </a:p>
          <a:p>
            <a:r>
              <a:rPr lang="en-US" sz="1500" dirty="0">
                <a:latin typeface="Times New Roman"/>
              </a:rPr>
              <a:t>Level 4: Total amount spent per order from 707,000 to 1385,000 VND</a:t>
            </a:r>
          </a:p>
          <a:p>
            <a:r>
              <a:rPr lang="en-US" sz="1500" dirty="0">
                <a:latin typeface="Times New Roman"/>
              </a:rPr>
              <a:t>Level 5: Total amount spent per order &gt; 1,385,000 VND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4B80F-9DDC-2779-7B70-5F68F4F93642}"/>
              </a:ext>
            </a:extLst>
          </p:cNvPr>
          <p:cNvSpPr txBox="1"/>
          <p:nvPr/>
        </p:nvSpPr>
        <p:spPr>
          <a:xfrm>
            <a:off x="7022894" y="2129796"/>
            <a:ext cx="4652532" cy="2281476"/>
          </a:xfrm>
          <a:prstGeom prst="roundRect">
            <a:avLst/>
          </a:prstGeom>
          <a:solidFill>
            <a:srgbClr val="A01D2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Times New Roman"/>
                <a:cs typeface="Arial"/>
              </a:rPr>
              <a:t>Each customer will be scored on three factors: Recency, Frequency, and Monetary (R, F, and M). Each factor is scored relative to the entire customer base, scored on a scale of 1 to 5, where 1 is the lowest score and 5 is the highest score compared to the entire customer file. Then, these 3 scores will be combined into a single RFM index used to classify customers into each group.</a:t>
            </a:r>
          </a:p>
        </p:txBody>
      </p:sp>
      <p:sp>
        <p:nvSpPr>
          <p:cNvPr id="14" name="Google Shape;112;p3">
            <a:extLst>
              <a:ext uri="{FF2B5EF4-FFF2-40B4-BE49-F238E27FC236}">
                <a16:creationId xmlns:a16="http://schemas.microsoft.com/office/drawing/2014/main" id="{CC5FDFC7-FDFF-C7D2-4CBF-33E21FB3FC5B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6BBE7436-7F86-41B0-7355-4A0620529FC1}"/>
              </a:ext>
            </a:extLst>
          </p:cNvPr>
          <p:cNvSpPr txBox="1"/>
          <p:nvPr/>
        </p:nvSpPr>
        <p:spPr>
          <a:xfrm>
            <a:off x="326322" y="193397"/>
            <a:ext cx="4484510" cy="39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1: RFM MODEL</a:t>
            </a:r>
          </a:p>
        </p:txBody>
      </p:sp>
      <p:sp>
        <p:nvSpPr>
          <p:cNvPr id="10" name="Google Shape;116;p3">
            <a:extLst>
              <a:ext uri="{FF2B5EF4-FFF2-40B4-BE49-F238E27FC236}">
                <a16:creationId xmlns:a16="http://schemas.microsoft.com/office/drawing/2014/main" id="{B039E9FE-44CF-C1C9-4D93-33FF3123B69B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2" name="Google Shape;117;p3">
            <a:extLst>
              <a:ext uri="{FF2B5EF4-FFF2-40B4-BE49-F238E27FC236}">
                <a16:creationId xmlns:a16="http://schemas.microsoft.com/office/drawing/2014/main" id="{4E9B74B1-F9C0-029F-A655-31E66CE3E029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Google Shape;118;p3">
            <a:extLst>
              <a:ext uri="{FF2B5EF4-FFF2-40B4-BE49-F238E27FC236}">
                <a16:creationId xmlns:a16="http://schemas.microsoft.com/office/drawing/2014/main" id="{D748E544-6F8F-AB04-A952-DEA0A84CFABE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Google Shape;116;p3">
            <a:extLst>
              <a:ext uri="{FF2B5EF4-FFF2-40B4-BE49-F238E27FC236}">
                <a16:creationId xmlns:a16="http://schemas.microsoft.com/office/drawing/2014/main" id="{42FDF4D8-699C-8C6A-7CC3-4A280809FA57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8" name="Google Shape;273;p9">
            <a:extLst>
              <a:ext uri="{FF2B5EF4-FFF2-40B4-BE49-F238E27FC236}">
                <a16:creationId xmlns:a16="http://schemas.microsoft.com/office/drawing/2014/main" id="{2915579E-3DFB-0D8F-724B-9B2ED6B5057F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12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77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/>
          <p:nvPr/>
        </p:nvSpPr>
        <p:spPr>
          <a:xfrm>
            <a:off x="0" y="6420173"/>
            <a:ext cx="12192000" cy="437827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16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8" name="Google Shape;398;p16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399" name="Google Shape;399;p16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6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402" name="Google Shape;402;p16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6"/>
          <p:cNvSpPr/>
          <p:nvPr/>
        </p:nvSpPr>
        <p:spPr>
          <a:xfrm>
            <a:off x="1122363" y="1548065"/>
            <a:ext cx="274871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6" name="Google Shape;406;p16"/>
          <p:cNvGraphicFramePr/>
          <p:nvPr>
            <p:extLst>
              <p:ext uri="{D42A27DB-BD31-4B8C-83A1-F6EECF244321}">
                <p14:modId xmlns:p14="http://schemas.microsoft.com/office/powerpoint/2010/main" val="2646540779"/>
              </p:ext>
            </p:extLst>
          </p:nvPr>
        </p:nvGraphicFramePr>
        <p:xfrm>
          <a:off x="1659599" y="1559511"/>
          <a:ext cx="8751250" cy="3850710"/>
        </p:xfrm>
        <a:graphic>
          <a:graphicData uri="http://schemas.openxmlformats.org/drawingml/2006/table">
            <a:tbl>
              <a:tblPr>
                <a:noFill/>
                <a:tableStyleId>{008C3D83-BB0C-48A0-B023-F92B1FD27074}</a:tableStyleId>
              </a:tblPr>
              <a:tblGrid>
                <a:gridCol w="22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Segment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Champions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Bought recently, buy often and spend the most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555, 554, 544, 545, 454, 455, 445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Loyal 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Spend good money with us often. Responsive to promotions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543, 444, 435, 355, 354, 345, 344, 335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 Loyalist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Recent customers, but spent a good amount and bought more than once.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553, 551, 552, 541, 542, 533, 532, 531, 452, 451, 442, 441, 431, 453, 433, 432, 423, 353, 352, 351, 342, 341, 333, 323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Customers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Bought most recently, but not often 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512, 511, 422, 421, 412, 411, 311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Promising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Recent shoppers, but haven’t spent much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525, 524, 523, 522, 521, 515, 514, 513, 425, 424, 413, 414, 415, 315, 314, 313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5625" marR="55625" marT="55625" marB="5562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7" name="Google Shape;407;p16"/>
          <p:cNvSpPr/>
          <p:nvPr/>
        </p:nvSpPr>
        <p:spPr>
          <a:xfrm>
            <a:off x="4094163" y="17399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D14458D-FBE9-2B6F-6B8D-9E4F96E91954}"/>
              </a:ext>
            </a:extLst>
          </p:cNvPr>
          <p:cNvSpPr txBox="1"/>
          <p:nvPr/>
        </p:nvSpPr>
        <p:spPr>
          <a:xfrm>
            <a:off x="326322" y="193397"/>
            <a:ext cx="4484510" cy="39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1: RFM MODEL</a:t>
            </a:r>
          </a:p>
        </p:txBody>
      </p:sp>
      <p:sp>
        <p:nvSpPr>
          <p:cNvPr id="4" name="Google Shape;116;p3">
            <a:extLst>
              <a:ext uri="{FF2B5EF4-FFF2-40B4-BE49-F238E27FC236}">
                <a16:creationId xmlns:a16="http://schemas.microsoft.com/office/drawing/2014/main" id="{AA9251BA-4D97-CE4D-B438-A28B7EEE1FC2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Google Shape;273;p9">
            <a:extLst>
              <a:ext uri="{FF2B5EF4-FFF2-40B4-BE49-F238E27FC236}">
                <a16:creationId xmlns:a16="http://schemas.microsoft.com/office/drawing/2014/main" id="{F0CB8F65-4660-70F4-54B4-5416E2D11EA3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13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6;p3">
            <a:extLst>
              <a:ext uri="{FF2B5EF4-FFF2-40B4-BE49-F238E27FC236}">
                <a16:creationId xmlns:a16="http://schemas.microsoft.com/office/drawing/2014/main" id="{751EA555-68C8-E2BA-96E9-65DEEE71FF03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91124BDF-E739-ADC4-F966-0C687DEE0127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9D64AA24-0180-C715-231C-3123910E6D6B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"/>
          <p:cNvSpPr/>
          <p:nvPr/>
        </p:nvSpPr>
        <p:spPr>
          <a:xfrm>
            <a:off x="0" y="6420173"/>
            <a:ext cx="12192000" cy="437827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17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17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416" name="Google Shape;416;p17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7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17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419" name="Google Shape;419;p17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22" name="Google Shape;422;p17"/>
          <p:cNvGraphicFramePr/>
          <p:nvPr>
            <p:extLst>
              <p:ext uri="{D42A27DB-BD31-4B8C-83A1-F6EECF244321}">
                <p14:modId xmlns:p14="http://schemas.microsoft.com/office/powerpoint/2010/main" val="713903212"/>
              </p:ext>
            </p:extLst>
          </p:nvPr>
        </p:nvGraphicFramePr>
        <p:xfrm>
          <a:off x="1899403" y="1432186"/>
          <a:ext cx="8341525" cy="4338935"/>
        </p:xfrm>
        <a:graphic>
          <a:graphicData uri="http://schemas.openxmlformats.org/drawingml/2006/table">
            <a:tbl>
              <a:tblPr>
                <a:noFill/>
                <a:tableStyleId>{008C3D83-BB0C-48A0-B023-F92B1FD27074}</a:tableStyleId>
              </a:tblPr>
              <a:tblGrid>
                <a:gridCol w="21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Segment</a:t>
                      </a:r>
                      <a:endParaRPr lang="en-US"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Attention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average recency, frequency and monetary values. May not have bought very recently though.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535, 534, 443, 434, 343, 334, 325, 324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About To Sleep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average recency, frequency and monetary values. Will lose them if not reactivated.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331, 321, 312, 221, 213, 231, 241, 251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 Risk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Spent big money and purchased often. But long time ago. Need to bring them back.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255, 254, 245, 244, 253, 252, 243, 242, 235, 234, 225, 224, 153, 152, 145, 143, 142, 135, 134, 133, 125, 124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Can't Lose Them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Made biggest purchases, and often. But haven’t returned for a long time.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155, 154, 144, 214, 215, 115, 114, 113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Hibernating Customers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purchase was long back, low spenders and low number of orders.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332, 322, 231, 241, 251, 233, 232, 223, 222, 132, 123, 122, 212, 211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Lost customers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Lowest recency, frequency, and monetary scores.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111, 112, 121, 131, 141, 151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975" marR="36975" marT="36975" marB="36975">
                    <a:lnL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3" name="Google Shape;423;p17"/>
          <p:cNvSpPr/>
          <p:nvPr/>
        </p:nvSpPr>
        <p:spPr>
          <a:xfrm>
            <a:off x="4764088" y="182245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C602328C-A41E-5535-A7E8-223309215EBD}"/>
              </a:ext>
            </a:extLst>
          </p:cNvPr>
          <p:cNvSpPr txBox="1"/>
          <p:nvPr/>
        </p:nvSpPr>
        <p:spPr>
          <a:xfrm>
            <a:off x="326322" y="193397"/>
            <a:ext cx="4484510" cy="393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1: RFM MODEL</a:t>
            </a:r>
          </a:p>
        </p:txBody>
      </p:sp>
      <p:sp>
        <p:nvSpPr>
          <p:cNvPr id="4" name="Google Shape;116;p3">
            <a:extLst>
              <a:ext uri="{FF2B5EF4-FFF2-40B4-BE49-F238E27FC236}">
                <a16:creationId xmlns:a16="http://schemas.microsoft.com/office/drawing/2014/main" id="{4FABCD19-FB8B-30BC-B9FC-38FD2488D0FC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Google Shape;273;p9">
            <a:extLst>
              <a:ext uri="{FF2B5EF4-FFF2-40B4-BE49-F238E27FC236}">
                <a16:creationId xmlns:a16="http://schemas.microsoft.com/office/drawing/2014/main" id="{AE0573D4-7122-D009-2E39-A347D7F6F448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14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6;p3">
            <a:extLst>
              <a:ext uri="{FF2B5EF4-FFF2-40B4-BE49-F238E27FC236}">
                <a16:creationId xmlns:a16="http://schemas.microsoft.com/office/drawing/2014/main" id="{091044CE-0073-6D00-D615-264F02FDA2DC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F25FD71-C62D-E466-E6F0-9B6741845B96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83308B2C-115B-2539-1FDF-C1550AE14E76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/>
          <p:nvPr/>
        </p:nvSpPr>
        <p:spPr>
          <a:xfrm>
            <a:off x="0" y="6420173"/>
            <a:ext cx="12192000" cy="437827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18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8"/>
          <p:cNvSpPr txBox="1"/>
          <p:nvPr/>
        </p:nvSpPr>
        <p:spPr>
          <a:xfrm>
            <a:off x="-171518" y="172928"/>
            <a:ext cx="11088509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APPENDIX 2: CORRELATION BETWEEN DISCOUNT &amp; REVENUE</a:t>
            </a:r>
            <a:endParaRPr sz="2400" b="1" i="0" u="none" strike="noStrike" cap="none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grpSp>
        <p:nvGrpSpPr>
          <p:cNvPr id="431" name="Google Shape;431;p18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432" name="Google Shape;432;p18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8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8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435" name="Google Shape;435;p18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8" name="Google Shape;4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712" y="1288980"/>
            <a:ext cx="7648575" cy="4434141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439" name="Google Shape;439;p18"/>
          <p:cNvSpPr txBox="1"/>
          <p:nvPr/>
        </p:nvSpPr>
        <p:spPr>
          <a:xfrm>
            <a:off x="2748038" y="5907428"/>
            <a:ext cx="83772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Conclusion:</a:t>
            </a:r>
            <a:r>
              <a:rPr lang="en-US" sz="1200" b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R^2 = 0 &lt; 0.5, Correlation = 0.02, Discount &amp; Revenue have a weak correlation</a:t>
            </a:r>
            <a:endParaRPr sz="1200" b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B2D7FC73-941B-E337-CDDF-E3C90E0C73E2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Google Shape;273;p9">
            <a:extLst>
              <a:ext uri="{FF2B5EF4-FFF2-40B4-BE49-F238E27FC236}">
                <a16:creationId xmlns:a16="http://schemas.microsoft.com/office/drawing/2014/main" id="{9AC1E392-4B6B-F10E-5B76-00D74FC259C7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15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16;p3">
            <a:extLst>
              <a:ext uri="{FF2B5EF4-FFF2-40B4-BE49-F238E27FC236}">
                <a16:creationId xmlns:a16="http://schemas.microsoft.com/office/drawing/2014/main" id="{DD55355F-068B-7F54-7602-0E61B186C4A1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D35F458E-E2E9-DC19-2430-60D9096FF6B0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6" name="Google Shape;118;p3">
            <a:extLst>
              <a:ext uri="{FF2B5EF4-FFF2-40B4-BE49-F238E27FC236}">
                <a16:creationId xmlns:a16="http://schemas.microsoft.com/office/drawing/2014/main" id="{12B6BAEF-9520-53F4-561F-9B61F50904B1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27036" y="185047"/>
            <a:ext cx="11283338" cy="380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 3: HCM CITY ACCOUNTED FOR THE MAJORITY OF REVENUE</a:t>
            </a:r>
            <a:endParaRPr lang="en-US" sz="2400" b="1" dirty="0">
              <a:solidFill>
                <a:srgbClr val="C132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Google Shape;112;p3">
            <a:extLst>
              <a:ext uri="{FF2B5EF4-FFF2-40B4-BE49-F238E27FC236}">
                <a16:creationId xmlns:a16="http://schemas.microsoft.com/office/drawing/2014/main" id="{F32775A4-DEEC-8191-B958-0664F0033DA9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02EDA-3613-96E7-9F7A-629A8B8EC591}"/>
              </a:ext>
            </a:extLst>
          </p:cNvPr>
          <p:cNvGrpSpPr/>
          <p:nvPr/>
        </p:nvGrpSpPr>
        <p:grpSpPr>
          <a:xfrm>
            <a:off x="2620829" y="1352151"/>
            <a:ext cx="6950342" cy="4528000"/>
            <a:chOff x="2240654" y="1469178"/>
            <a:chExt cx="6950342" cy="4528000"/>
          </a:xfrm>
        </p:grpSpPr>
        <p:sp>
          <p:nvSpPr>
            <p:cNvPr id="3" name="Google Shape;174;p4">
              <a:extLst>
                <a:ext uri="{FF2B5EF4-FFF2-40B4-BE49-F238E27FC236}">
                  <a16:creationId xmlns:a16="http://schemas.microsoft.com/office/drawing/2014/main" id="{11B106D6-8D25-8A56-4E54-810517CECAC1}"/>
                </a:ext>
              </a:extLst>
            </p:cNvPr>
            <p:cNvSpPr txBox="1"/>
            <p:nvPr/>
          </p:nvSpPr>
          <p:spPr>
            <a:xfrm>
              <a:off x="2240654" y="1469178"/>
              <a:ext cx="6950342" cy="359169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Sales Amount by Province/Occasion/Product</a:t>
              </a:r>
              <a:endParaRPr lang="en-US" sz="12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id="{CB21F285-9E4C-02A2-FEB2-FFB430B46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654" y="1888480"/>
              <a:ext cx="6950342" cy="41086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Google Shape;116;p3">
            <a:extLst>
              <a:ext uri="{FF2B5EF4-FFF2-40B4-BE49-F238E27FC236}">
                <a16:creationId xmlns:a16="http://schemas.microsoft.com/office/drawing/2014/main" id="{3794DB39-A0D7-BCAC-A90B-6DF7CE3055A0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4" name="Google Shape;273;p9">
            <a:extLst>
              <a:ext uri="{FF2B5EF4-FFF2-40B4-BE49-F238E27FC236}">
                <a16:creationId xmlns:a16="http://schemas.microsoft.com/office/drawing/2014/main" id="{D4C34CED-EC89-78A3-95D2-04783BB14E8E}"/>
              </a:ext>
            </a:extLst>
          </p:cNvPr>
          <p:cNvSpPr txBox="1"/>
          <p:nvPr/>
        </p:nvSpPr>
        <p:spPr>
          <a:xfrm>
            <a:off x="11664833" y="169716"/>
            <a:ext cx="451667" cy="369291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16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16;p3">
            <a:extLst>
              <a:ext uri="{FF2B5EF4-FFF2-40B4-BE49-F238E27FC236}">
                <a16:creationId xmlns:a16="http://schemas.microsoft.com/office/drawing/2014/main" id="{F3FFE873-B6FE-274C-B6BB-7BF93B632152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Google Shape;117;p3">
            <a:extLst>
              <a:ext uri="{FF2B5EF4-FFF2-40B4-BE49-F238E27FC236}">
                <a16:creationId xmlns:a16="http://schemas.microsoft.com/office/drawing/2014/main" id="{2ADD76D0-66BD-A3E4-45F2-2C63C95DDA58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7" name="Google Shape;118;p3">
            <a:extLst>
              <a:ext uri="{FF2B5EF4-FFF2-40B4-BE49-F238E27FC236}">
                <a16:creationId xmlns:a16="http://schemas.microsoft.com/office/drawing/2014/main" id="{48AAFF10-2FC7-97D1-E15E-D63C705A66A0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3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/>
          <p:nvPr/>
        </p:nvSpPr>
        <p:spPr>
          <a:xfrm>
            <a:off x="481265" y="163095"/>
            <a:ext cx="369858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EXECUTIVE SUMMARY</a:t>
            </a:r>
          </a:p>
        </p:txBody>
      </p:sp>
      <p:grpSp>
        <p:nvGrpSpPr>
          <p:cNvPr id="120" name="Google Shape;120;p3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121" name="Google Shape;121;p3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 dirty="0">
                <a:solidFill>
                  <a:srgbClr val="A01D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endParaRPr>
            </a:p>
          </p:txBody>
        </p:sp>
      </p:grpSp>
      <p:sp>
        <p:nvSpPr>
          <p:cNvPr id="147" name="Google Shape;147;p3"/>
          <p:cNvSpPr txBox="1"/>
          <p:nvPr/>
        </p:nvSpPr>
        <p:spPr>
          <a:xfrm>
            <a:off x="338749" y="990646"/>
            <a:ext cx="7312536" cy="135533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4000"/>
              </a:lnSpc>
              <a:buSzPts val="1800"/>
            </a:pPr>
            <a:r>
              <a:rPr lang="en-US" sz="1600" b="1" i="0" u="none" strike="noStrike" cap="none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1.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SITUATION</a:t>
            </a:r>
            <a:endParaRPr lang="en-US" sz="1600" b="1" i="0" u="none" strike="noStrike" cap="none" dirty="0">
              <a:solidFill>
                <a:srgbClr val="C00000"/>
              </a:solidFill>
              <a:latin typeface="Tahoma"/>
              <a:ea typeface="Tahoma"/>
              <a:cs typeface="Tahoma"/>
              <a:sym typeface="Times New Roman"/>
            </a:endParaRPr>
          </a:p>
          <a:p>
            <a:pPr algn="just">
              <a:lnSpc>
                <a:spcPct val="114000"/>
              </a:lnSpc>
              <a:buSzPts val="1800"/>
            </a:pP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Overview report on Beloved and </a:t>
            </a:r>
            <a:r>
              <a:rPr lang="en-US" i="0" u="none" strike="noStrike" cap="none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Beyond's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 operations betw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een 2022 and 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2023. Focusing analysis on 3 main events including: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Valentine's Day, International Women's Day, and Vietnamese Women’s Day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. The analysis evaluates conversion rates and customer return rates using Sales Funnel and RFM Model to prioritize customer groups.</a:t>
            </a:r>
          </a:p>
        </p:txBody>
      </p:sp>
      <p:sp>
        <p:nvSpPr>
          <p:cNvPr id="148" name="Google Shape;148;p3"/>
          <p:cNvSpPr txBox="1"/>
          <p:nvPr/>
        </p:nvSpPr>
        <p:spPr>
          <a:xfrm>
            <a:off x="11696887" y="181089"/>
            <a:ext cx="255309" cy="370814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1</a:t>
            </a:r>
            <a:endParaRPr lang="en-US" sz="1800" b="1" i="0" u="none" strike="noStrike" cap="none">
              <a:solidFill>
                <a:srgbClr val="C00000"/>
              </a:solidFill>
              <a:latin typeface="Montserrat"/>
              <a:ea typeface="Times New Roman"/>
              <a:cs typeface="Times New Roman"/>
            </a:endParaRPr>
          </a:p>
        </p:txBody>
      </p:sp>
      <p:sp>
        <p:nvSpPr>
          <p:cNvPr id="8" name="Google Shape;112;p3">
            <a:extLst>
              <a:ext uri="{FF2B5EF4-FFF2-40B4-BE49-F238E27FC236}">
                <a16:creationId xmlns:a16="http://schemas.microsoft.com/office/drawing/2014/main" id="{32FA4729-8837-61BC-39FA-FA2B79EEAD8A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F676789F-349F-BF8B-60A6-87AC6C2BEA96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0" name="Google Shape;117;p3">
            <a:extLst>
              <a:ext uri="{FF2B5EF4-FFF2-40B4-BE49-F238E27FC236}">
                <a16:creationId xmlns:a16="http://schemas.microsoft.com/office/drawing/2014/main" id="{AEFA30DC-6847-23FC-D486-3B30DC36B815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1" name="Google Shape;118;p3">
            <a:extLst>
              <a:ext uri="{FF2B5EF4-FFF2-40B4-BE49-F238E27FC236}">
                <a16:creationId xmlns:a16="http://schemas.microsoft.com/office/drawing/2014/main" id="{235B3E82-D065-DE8D-0ADB-C5A4FF3E3846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Google Shape;116;p3">
            <a:extLst>
              <a:ext uri="{FF2B5EF4-FFF2-40B4-BE49-F238E27FC236}">
                <a16:creationId xmlns:a16="http://schemas.microsoft.com/office/drawing/2014/main" id="{F7E1C381-AE7B-9B19-2631-ED7729EEFA14}"/>
              </a:ext>
            </a:extLst>
          </p:cNvPr>
          <p:cNvSpPr txBox="1"/>
          <p:nvPr/>
        </p:nvSpPr>
        <p:spPr>
          <a:xfrm>
            <a:off x="91791" y="6475127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sz="1600"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4" name="Google Shape;147;p3">
            <a:extLst>
              <a:ext uri="{FF2B5EF4-FFF2-40B4-BE49-F238E27FC236}">
                <a16:creationId xmlns:a16="http://schemas.microsoft.com/office/drawing/2014/main" id="{01310381-90A8-7E37-EFE8-DB94091A65CA}"/>
              </a:ext>
            </a:extLst>
          </p:cNvPr>
          <p:cNvSpPr txBox="1"/>
          <p:nvPr/>
        </p:nvSpPr>
        <p:spPr>
          <a:xfrm>
            <a:off x="312581" y="2512368"/>
            <a:ext cx="7333802" cy="86417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4000"/>
              </a:lnSpc>
              <a:buSzPts val="1800"/>
            </a:pPr>
            <a:r>
              <a:rPr lang="en-US" sz="1600" b="1" i="0" u="none" strike="noStrike" cap="none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2. ANALYSIS</a:t>
            </a:r>
          </a:p>
          <a:p>
            <a:pPr algn="just">
              <a:lnSpc>
                <a:spcPct val="114000"/>
              </a:lnSpc>
              <a:buSzPts val="1800"/>
            </a:pP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The report showed that the conversion rate from account subscribers to buyers was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15.5%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, with only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2.8%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 of subscribers converting into returning customers.</a:t>
            </a:r>
          </a:p>
        </p:txBody>
      </p:sp>
      <p:sp>
        <p:nvSpPr>
          <p:cNvPr id="5" name="Google Shape;147;p3">
            <a:extLst>
              <a:ext uri="{FF2B5EF4-FFF2-40B4-BE49-F238E27FC236}">
                <a16:creationId xmlns:a16="http://schemas.microsoft.com/office/drawing/2014/main" id="{34E57A45-4B31-B4FC-2902-5D31FEDC2525}"/>
              </a:ext>
            </a:extLst>
          </p:cNvPr>
          <p:cNvSpPr txBox="1"/>
          <p:nvPr/>
        </p:nvSpPr>
        <p:spPr>
          <a:xfrm>
            <a:off x="312580" y="3569858"/>
            <a:ext cx="7333803" cy="86417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4000"/>
              </a:lnSpc>
              <a:buSzPts val="1800"/>
            </a:pPr>
            <a:r>
              <a:rPr lang="en-US" sz="1600" b="1" i="0" u="none" strike="noStrike" cap="none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3. PORTRAIT</a:t>
            </a:r>
          </a:p>
          <a:p>
            <a:pPr algn="just">
              <a:lnSpc>
                <a:spcPct val="114000"/>
              </a:lnSpc>
              <a:buSzPts val="1800"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Beloved &amp; Beyond customer divided into categories by using the level of recency and the level of engagement, which potential 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customers are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Champions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&amp;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Loyal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segment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s.</a:t>
            </a:r>
          </a:p>
        </p:txBody>
      </p:sp>
      <p:sp>
        <p:nvSpPr>
          <p:cNvPr id="6" name="Google Shape;147;p3">
            <a:extLst>
              <a:ext uri="{FF2B5EF4-FFF2-40B4-BE49-F238E27FC236}">
                <a16:creationId xmlns:a16="http://schemas.microsoft.com/office/drawing/2014/main" id="{860ED5B2-D4B2-3383-0805-60CDD3B185F9}"/>
              </a:ext>
            </a:extLst>
          </p:cNvPr>
          <p:cNvSpPr txBox="1"/>
          <p:nvPr/>
        </p:nvSpPr>
        <p:spPr>
          <a:xfrm>
            <a:off x="312580" y="4674974"/>
            <a:ext cx="7364873" cy="86417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4000"/>
              </a:lnSpc>
              <a:buSzPts val="1800"/>
            </a:pP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4</a:t>
            </a:r>
            <a:r>
              <a:rPr lang="en-US" sz="1600" b="1" i="0" u="none" strike="noStrike" cap="none" dirty="0">
                <a:solidFill>
                  <a:srgbClr val="C00000"/>
                </a:solidFill>
                <a:latin typeface="Tahoma"/>
                <a:ea typeface="Tahoma"/>
                <a:cs typeface="Tahoma"/>
                <a:sym typeface="Times New Roman"/>
              </a:rPr>
              <a:t>. RECOMMENDATION</a:t>
            </a:r>
          </a:p>
          <a:p>
            <a:pPr marL="285750" indent="-285750" algn="just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Membership Program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&amp; better </a:t>
            </a:r>
            <a:r>
              <a:rPr lang="en-US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Quality of Service</a:t>
            </a:r>
          </a:p>
          <a:p>
            <a:pPr marL="285750" indent="-285750" algn="just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Upsell Strategy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&amp;</a:t>
            </a:r>
            <a:r>
              <a:rPr lang="en-US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 </a:t>
            </a:r>
            <a:r>
              <a:rPr lang="en-US" b="1" i="0" u="none" strike="noStrike" cap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imes New Roman"/>
              </a:rPr>
              <a:t>Profit Margin Distribution to Charity</a:t>
            </a:r>
          </a:p>
        </p:txBody>
      </p:sp>
      <p:pic>
        <p:nvPicPr>
          <p:cNvPr id="7" name="Google Shape;106;p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649C430-C825-45C3-1366-A8183D9ED8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735" y="2215983"/>
            <a:ext cx="3111152" cy="2426034"/>
          </a:xfrm>
          <a:prstGeom prst="rect">
            <a:avLst/>
          </a:prstGeom>
          <a:solidFill>
            <a:srgbClr val="C00000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6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3" name="Google Shape;203;p6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204" name="Google Shape;204;p6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6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207" name="Google Shape;207;p6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6"/>
          <p:cNvSpPr txBox="1"/>
          <p:nvPr/>
        </p:nvSpPr>
        <p:spPr>
          <a:xfrm>
            <a:off x="488969" y="171983"/>
            <a:ext cx="1111651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REVENUE INCREASED MODERATELY YOY BY MAJOR EVENTS AND WHY</a:t>
            </a:r>
            <a:endParaRPr lang="vi-VN" sz="2400" b="1" i="0" u="none" strike="noStrike" cap="none" dirty="0">
              <a:solidFill>
                <a:srgbClr val="C132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883A67-A5E0-853F-BCAB-78B480835A16}"/>
              </a:ext>
            </a:extLst>
          </p:cNvPr>
          <p:cNvGrpSpPr/>
          <p:nvPr/>
        </p:nvGrpSpPr>
        <p:grpSpPr>
          <a:xfrm>
            <a:off x="8123015" y="1116392"/>
            <a:ext cx="3482466" cy="3376926"/>
            <a:chOff x="6497217" y="1687525"/>
            <a:chExt cx="3507124" cy="379279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7A3B869-ADFA-2861-1BFB-72D436B98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51" b="1582"/>
            <a:stretch/>
          </p:blipFill>
          <p:spPr bwMode="auto">
            <a:xfrm>
              <a:off x="6497217" y="2101894"/>
              <a:ext cx="3507123" cy="3378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Google Shape;174;p4">
              <a:extLst>
                <a:ext uri="{FF2B5EF4-FFF2-40B4-BE49-F238E27FC236}">
                  <a16:creationId xmlns:a16="http://schemas.microsoft.com/office/drawing/2014/main" id="{140CC1DD-5878-C217-CB6E-DBDA648B8D8E}"/>
                </a:ext>
              </a:extLst>
            </p:cNvPr>
            <p:cNvSpPr txBox="1"/>
            <p:nvPr/>
          </p:nvSpPr>
          <p:spPr>
            <a:xfrm>
              <a:off x="6497218" y="1687525"/>
              <a:ext cx="3507123" cy="402479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Sales Key and Average of Sales Amount by Year</a:t>
              </a:r>
              <a:endParaRPr lang="en-US" sz="110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sp>
        <p:nvSpPr>
          <p:cNvPr id="11" name="Google Shape;170;p4">
            <a:extLst>
              <a:ext uri="{FF2B5EF4-FFF2-40B4-BE49-F238E27FC236}">
                <a16:creationId xmlns:a16="http://schemas.microsoft.com/office/drawing/2014/main" id="{B80FB32E-F16C-25D4-093E-721366C52259}"/>
              </a:ext>
            </a:extLst>
          </p:cNvPr>
          <p:cNvSpPr txBox="1"/>
          <p:nvPr/>
        </p:nvSpPr>
        <p:spPr>
          <a:xfrm>
            <a:off x="442233" y="4587883"/>
            <a:ext cx="4332940" cy="124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4000"/>
              </a:lnSpc>
              <a:buSzPts val="1200"/>
            </a:pP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Vietnamese Women's Day, International Women's Day and Valentine's Day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still had revenue growth from 2022 to 2023.</a:t>
            </a:r>
          </a:p>
          <a:p>
            <a:pPr algn="just">
              <a:lnSpc>
                <a:spcPct val="114000"/>
              </a:lnSpc>
              <a:buSzPts val="1200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Revenue in 2023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grew slowly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although the number of orders had increased significantly due to the difficult economic situation in 2023, so the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average value of buyers' orders decreased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compared to 2022.</a:t>
            </a:r>
            <a:endParaRPr lang="vi-VN" dirty="0">
              <a:solidFill>
                <a:schemeClr val="dk1"/>
              </a:solidFill>
            </a:endParaRPr>
          </a:p>
        </p:txBody>
      </p:sp>
      <p:sp>
        <p:nvSpPr>
          <p:cNvPr id="15" name="Google Shape;170;p4">
            <a:extLst>
              <a:ext uri="{FF2B5EF4-FFF2-40B4-BE49-F238E27FC236}">
                <a16:creationId xmlns:a16="http://schemas.microsoft.com/office/drawing/2014/main" id="{CF7B5F2E-D6CC-D7AC-47AB-4FF1214E6D30}"/>
              </a:ext>
            </a:extLst>
          </p:cNvPr>
          <p:cNvSpPr txBox="1"/>
          <p:nvPr/>
        </p:nvSpPr>
        <p:spPr>
          <a:xfrm>
            <a:off x="7088027" y="4639012"/>
            <a:ext cx="4517453" cy="12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4000"/>
              </a:lnSpc>
              <a:buSzPts val="1200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Sales Key in 2022 &amp; 2023 increased by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1.84 times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and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4.77 times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, respectively, compared to 2021. However, there was a notable change in the average revenue value, with the level remaining firmly above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800,000 VND</a:t>
            </a:r>
            <a:r>
              <a:rPr lang="en-US" sz="1200" b="1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drops to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417,000 VND</a:t>
            </a:r>
            <a:r>
              <a:rPr lang="en-US" sz="1200" b="1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per order by 2023. This shows clear signs that customers are prioritizing products with lower prices.</a:t>
            </a:r>
            <a:endParaRPr lang="vi-VN" sz="12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B1DA9D-125E-1AD2-BB79-D77E14659813}"/>
              </a:ext>
            </a:extLst>
          </p:cNvPr>
          <p:cNvGrpSpPr/>
          <p:nvPr/>
        </p:nvGrpSpPr>
        <p:grpSpPr>
          <a:xfrm>
            <a:off x="3442739" y="1117263"/>
            <a:ext cx="4498042" cy="2846678"/>
            <a:chOff x="732413" y="1258633"/>
            <a:chExt cx="3821213" cy="24293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ADE3B9-AADF-4184-6CEB-D0BC055A56AE}"/>
                </a:ext>
              </a:extLst>
            </p:cNvPr>
            <p:cNvGrpSpPr/>
            <p:nvPr/>
          </p:nvGrpSpPr>
          <p:grpSpPr>
            <a:xfrm>
              <a:off x="732413" y="1258633"/>
              <a:ext cx="3821213" cy="2429324"/>
              <a:chOff x="704174" y="3859337"/>
              <a:chExt cx="4419600" cy="2429324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29BCCDE3-2801-CD43-F529-D9E243AE85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61"/>
              <a:stretch/>
            </p:blipFill>
            <p:spPr bwMode="auto">
              <a:xfrm>
                <a:off x="704174" y="4250457"/>
                <a:ext cx="4419600" cy="203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Google Shape;174;p4">
                <a:extLst>
                  <a:ext uri="{FF2B5EF4-FFF2-40B4-BE49-F238E27FC236}">
                    <a16:creationId xmlns:a16="http://schemas.microsoft.com/office/drawing/2014/main" id="{D9AA8765-8592-C8FA-F5B5-C8E7DD227C8A}"/>
                  </a:ext>
                </a:extLst>
              </p:cNvPr>
              <p:cNvSpPr txBox="1"/>
              <p:nvPr/>
            </p:nvSpPr>
            <p:spPr>
              <a:xfrm>
                <a:off x="792862" y="3859337"/>
                <a:ext cx="4330911" cy="298069"/>
              </a:xfrm>
              <a:prstGeom prst="rect">
                <a:avLst/>
              </a:prstGeom>
              <a:solidFill>
                <a:srgbClr val="C0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100" i="0" u="none" strike="noStrike" cap="none" dirty="0">
                    <a:solidFill>
                      <a:schemeClr val="lt1"/>
                    </a:solidFill>
                    <a:latin typeface="Tahoma"/>
                    <a:ea typeface="Arial"/>
                    <a:cs typeface="Arial"/>
                    <a:sym typeface="Arial"/>
                  </a:rPr>
                  <a:t>Sales Amount YoY% by Occasion and Year</a:t>
                </a:r>
                <a:endParaRPr lang="en-US" sz="110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414C0C-02C7-40AB-8144-113D66C7FF67}"/>
                </a:ext>
              </a:extLst>
            </p:cNvPr>
            <p:cNvSpPr/>
            <p:nvPr/>
          </p:nvSpPr>
          <p:spPr>
            <a:xfrm>
              <a:off x="1835827" y="1681650"/>
              <a:ext cx="2428240" cy="1426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8" name="Google Shape;112;p3">
            <a:extLst>
              <a:ext uri="{FF2B5EF4-FFF2-40B4-BE49-F238E27FC236}">
                <a16:creationId xmlns:a16="http://schemas.microsoft.com/office/drawing/2014/main" id="{A797BC80-9DF7-263D-7110-4F5D13A459C0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6;p3">
            <a:extLst>
              <a:ext uri="{FF2B5EF4-FFF2-40B4-BE49-F238E27FC236}">
                <a16:creationId xmlns:a16="http://schemas.microsoft.com/office/drawing/2014/main" id="{EAE4EC32-6B34-1CC2-64C0-53933BC0201C}"/>
              </a:ext>
            </a:extLst>
          </p:cNvPr>
          <p:cNvSpPr txBox="1"/>
          <p:nvPr/>
        </p:nvSpPr>
        <p:spPr>
          <a:xfrm>
            <a:off x="91793" y="6511117"/>
            <a:ext cx="165432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vi-VN" b="0" i="0" u="none" strike="noStrike" cap="none" dirty="0">
                <a:solidFill>
                  <a:srgbClr val="CA877E"/>
                </a:solidFill>
                <a:latin typeface="Montserrat" panose="00000500000000000000" pitchFamily="2" charset="-93"/>
                <a:ea typeface="Calibri"/>
                <a:cs typeface="Calibri"/>
                <a:sym typeface="Calibri"/>
              </a:rPr>
              <a:t> </a:t>
            </a:r>
            <a:endParaRPr lang="vi-VN" b="0" i="0" u="none" strike="noStrike" cap="none" dirty="0">
              <a:solidFill>
                <a:schemeClr val="dk1"/>
              </a:solidFill>
              <a:latin typeface="Montserrat" panose="00000500000000000000" pitchFamily="2" charset="-93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6;p3">
            <a:extLst>
              <a:ext uri="{FF2B5EF4-FFF2-40B4-BE49-F238E27FC236}">
                <a16:creationId xmlns:a16="http://schemas.microsoft.com/office/drawing/2014/main" id="{5CA747AD-40CF-295C-56E7-4A22C52B57E2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6" name="Google Shape;117;p3">
            <a:extLst>
              <a:ext uri="{FF2B5EF4-FFF2-40B4-BE49-F238E27FC236}">
                <a16:creationId xmlns:a16="http://schemas.microsoft.com/office/drawing/2014/main" id="{B2D4C084-C32A-1F07-9E55-0E75FCCD313B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8;p3">
            <a:extLst>
              <a:ext uri="{FF2B5EF4-FFF2-40B4-BE49-F238E27FC236}">
                <a16:creationId xmlns:a16="http://schemas.microsoft.com/office/drawing/2014/main" id="{22278A24-1068-769F-4B7C-FD5880D1A82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0" name="Google Shape;116;p3">
            <a:extLst>
              <a:ext uri="{FF2B5EF4-FFF2-40B4-BE49-F238E27FC236}">
                <a16:creationId xmlns:a16="http://schemas.microsoft.com/office/drawing/2014/main" id="{53C4C6E3-8619-4DBE-F25A-4D71C7E5956E}"/>
              </a:ext>
            </a:extLst>
          </p:cNvPr>
          <p:cNvSpPr txBox="1"/>
          <p:nvPr/>
        </p:nvSpPr>
        <p:spPr>
          <a:xfrm>
            <a:off x="91791" y="6475127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sz="1600"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8394C5-B77B-69DB-7BD2-0FF93FE0D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40" y="1407589"/>
            <a:ext cx="2755379" cy="2755379"/>
          </a:xfrm>
          <a:prstGeom prst="rect">
            <a:avLst/>
          </a:prstGeom>
        </p:spPr>
      </p:pic>
      <p:sp>
        <p:nvSpPr>
          <p:cNvPr id="35" name="Google Shape;174;p4">
            <a:extLst>
              <a:ext uri="{FF2B5EF4-FFF2-40B4-BE49-F238E27FC236}">
                <a16:creationId xmlns:a16="http://schemas.microsoft.com/office/drawing/2014/main" id="{6EB13CC8-E076-8450-6ABE-C25E0353350F}"/>
              </a:ext>
            </a:extLst>
          </p:cNvPr>
          <p:cNvSpPr txBox="1"/>
          <p:nvPr/>
        </p:nvSpPr>
        <p:spPr>
          <a:xfrm>
            <a:off x="442233" y="1121127"/>
            <a:ext cx="2884595" cy="361419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  <a:latin typeface="Tahoma"/>
              </a:rPr>
              <a:t>Frequency</a:t>
            </a:r>
            <a:r>
              <a:rPr lang="en-US" sz="110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  <a:sym typeface="Arial"/>
              </a:rPr>
              <a:t> by Occasion</a:t>
            </a:r>
            <a:endParaRPr lang="en-US" sz="1100" i="0" u="none" strike="noStrike" cap="none" dirty="0">
              <a:solidFill>
                <a:schemeClr val="lt1"/>
              </a:solidFill>
              <a:latin typeface="Tahoma"/>
              <a:ea typeface="Arial"/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85039D-6746-6900-6BC0-13512194E269}"/>
              </a:ext>
            </a:extLst>
          </p:cNvPr>
          <p:cNvSpPr/>
          <p:nvPr/>
        </p:nvSpPr>
        <p:spPr>
          <a:xfrm>
            <a:off x="4741595" y="1612953"/>
            <a:ext cx="2858339" cy="16714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Google Shape;273;p9">
            <a:extLst>
              <a:ext uri="{FF2B5EF4-FFF2-40B4-BE49-F238E27FC236}">
                <a16:creationId xmlns:a16="http://schemas.microsoft.com/office/drawing/2014/main" id="{41EBE788-45B6-C3BA-9482-52B6B4E8E955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2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7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2" name="Google Shape;222;p7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223" name="Google Shape;223;p7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226" name="Google Shape;226;p7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7"/>
          <p:cNvSpPr txBox="1"/>
          <p:nvPr/>
        </p:nvSpPr>
        <p:spPr>
          <a:xfrm>
            <a:off x="469759" y="186419"/>
            <a:ext cx="1071133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SALES CONTRIBUTION BY MAJOR EVENTS BETWEEN 2022 AND 2023</a:t>
            </a:r>
          </a:p>
        </p:txBody>
      </p:sp>
      <p:sp>
        <p:nvSpPr>
          <p:cNvPr id="7" name="Google Shape;170;p4">
            <a:extLst>
              <a:ext uri="{FF2B5EF4-FFF2-40B4-BE49-F238E27FC236}">
                <a16:creationId xmlns:a16="http://schemas.microsoft.com/office/drawing/2014/main" id="{9DCBD0D8-BED5-1CC4-C2B0-F3007EC212F3}"/>
              </a:ext>
            </a:extLst>
          </p:cNvPr>
          <p:cNvSpPr txBox="1"/>
          <p:nvPr/>
        </p:nvSpPr>
        <p:spPr>
          <a:xfrm>
            <a:off x="6729187" y="4085261"/>
            <a:ext cx="4053114" cy="156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3999"/>
              </a:lnSpc>
              <a:buSzPts val="1200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Repeat customers also regularly returned on 3 major holidays. The ratio of new customers to returning customers during Valentine's Day, International Women's Day and Vietnamese Women's Day was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1.81, 2.23 and 1.74 times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respectively, concentrated in Ho Chi Minh City (</a:t>
            </a:r>
            <a:r>
              <a:rPr lang="en-US" sz="12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Appendix 3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).</a:t>
            </a:r>
            <a:endParaRPr lang="vi-VN" sz="12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1D58F7-D644-8C34-CB52-80B6508E39DB}"/>
              </a:ext>
            </a:extLst>
          </p:cNvPr>
          <p:cNvGrpSpPr/>
          <p:nvPr/>
        </p:nvGrpSpPr>
        <p:grpSpPr>
          <a:xfrm>
            <a:off x="62383" y="769866"/>
            <a:ext cx="4083699" cy="2639948"/>
            <a:chOff x="801280" y="961880"/>
            <a:chExt cx="4552950" cy="2813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F960189-3A30-68A8-B5E6-10EA085BC12A}"/>
                </a:ext>
              </a:extLst>
            </p:cNvPr>
            <p:cNvGrpSpPr/>
            <p:nvPr/>
          </p:nvGrpSpPr>
          <p:grpSpPr>
            <a:xfrm>
              <a:off x="801280" y="1285625"/>
              <a:ext cx="4552950" cy="2489382"/>
              <a:chOff x="714767" y="961880"/>
              <a:chExt cx="4552950" cy="2489382"/>
            </a:xfrm>
          </p:grpSpPr>
          <p:pic>
            <p:nvPicPr>
              <p:cNvPr id="3" name="Picture 2" descr="A graph of a line graph&#10;&#10;Description automatically generated">
                <a:extLst>
                  <a:ext uri="{FF2B5EF4-FFF2-40B4-BE49-F238E27FC236}">
                    <a16:creationId xmlns:a16="http://schemas.microsoft.com/office/drawing/2014/main" id="{50F38EDF-E92E-5FBE-9500-05C5EB5C34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963"/>
              <a:stretch/>
            </p:blipFill>
            <p:spPr>
              <a:xfrm>
                <a:off x="714767" y="961880"/>
                <a:ext cx="4552950" cy="248938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68F80C-5A29-D56F-A1B9-AC589B12C346}"/>
                  </a:ext>
                </a:extLst>
              </p:cNvPr>
              <p:cNvSpPr/>
              <p:nvPr/>
            </p:nvSpPr>
            <p:spPr>
              <a:xfrm>
                <a:off x="2566402" y="1039621"/>
                <a:ext cx="574324" cy="2103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1" name="Google Shape;174;p4">
              <a:extLst>
                <a:ext uri="{FF2B5EF4-FFF2-40B4-BE49-F238E27FC236}">
                  <a16:creationId xmlns:a16="http://schemas.microsoft.com/office/drawing/2014/main" id="{0D18596F-B154-6975-1F2F-D2161316CDA1}"/>
                </a:ext>
              </a:extLst>
            </p:cNvPr>
            <p:cNvSpPr txBox="1"/>
            <p:nvPr/>
          </p:nvSpPr>
          <p:spPr>
            <a:xfrm>
              <a:off x="801280" y="961880"/>
              <a:ext cx="4552950" cy="299860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New Customer and Repeat Customer by February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B7FA3D-73DE-8A2B-7087-B4D63A8AFFAA}"/>
              </a:ext>
            </a:extLst>
          </p:cNvPr>
          <p:cNvGrpSpPr/>
          <p:nvPr/>
        </p:nvGrpSpPr>
        <p:grpSpPr>
          <a:xfrm>
            <a:off x="4209662" y="758063"/>
            <a:ext cx="3952243" cy="2568662"/>
            <a:chOff x="6658596" y="839205"/>
            <a:chExt cx="4221167" cy="2801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BB9BA5-E7B6-8A4A-7B4E-7D1B696C8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28"/>
            <a:stretch/>
          </p:blipFill>
          <p:spPr>
            <a:xfrm>
              <a:off x="6671731" y="1160353"/>
              <a:ext cx="4208032" cy="24804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CEC336-6313-9BFC-ACA3-EB0B9FDC535A}"/>
                </a:ext>
              </a:extLst>
            </p:cNvPr>
            <p:cNvSpPr/>
            <p:nvPr/>
          </p:nvSpPr>
          <p:spPr>
            <a:xfrm>
              <a:off x="6872588" y="1260059"/>
              <a:ext cx="1127557" cy="21089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Google Shape;174;p4">
              <a:extLst>
                <a:ext uri="{FF2B5EF4-FFF2-40B4-BE49-F238E27FC236}">
                  <a16:creationId xmlns:a16="http://schemas.microsoft.com/office/drawing/2014/main" id="{9ED58CAA-AAFF-77EE-91FB-52E752D8769C}"/>
                </a:ext>
              </a:extLst>
            </p:cNvPr>
            <p:cNvSpPr txBox="1"/>
            <p:nvPr/>
          </p:nvSpPr>
          <p:spPr>
            <a:xfrm>
              <a:off x="6658596" y="839205"/>
              <a:ext cx="4208032" cy="331749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New Customer and Repeat Customer by March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FBB268-EE9E-6084-A73B-E397D59AB676}"/>
              </a:ext>
            </a:extLst>
          </p:cNvPr>
          <p:cNvGrpSpPr/>
          <p:nvPr/>
        </p:nvGrpSpPr>
        <p:grpSpPr>
          <a:xfrm>
            <a:off x="8213187" y="758064"/>
            <a:ext cx="3939945" cy="2591935"/>
            <a:chOff x="1136560" y="3766323"/>
            <a:chExt cx="4465494" cy="2820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9C3BA1-7F5C-F63A-0CFA-D7630602E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224"/>
            <a:stretch/>
          </p:blipFill>
          <p:spPr>
            <a:xfrm>
              <a:off x="1136560" y="4097290"/>
              <a:ext cx="4465494" cy="2489381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Google Shape;174;p4">
              <a:extLst>
                <a:ext uri="{FF2B5EF4-FFF2-40B4-BE49-F238E27FC236}">
                  <a16:creationId xmlns:a16="http://schemas.microsoft.com/office/drawing/2014/main" id="{1AD9F48A-AEB1-2142-1D45-95338E7477C2}"/>
                </a:ext>
              </a:extLst>
            </p:cNvPr>
            <p:cNvSpPr txBox="1"/>
            <p:nvPr/>
          </p:nvSpPr>
          <p:spPr>
            <a:xfrm>
              <a:off x="1136560" y="3766323"/>
              <a:ext cx="4465494" cy="320392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New Customer and Repeat Customer by </a:t>
              </a:r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October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423FE2-CAB2-775E-FCC4-BCBF62692356}"/>
                </a:ext>
              </a:extLst>
            </p:cNvPr>
            <p:cNvSpPr/>
            <p:nvPr/>
          </p:nvSpPr>
          <p:spPr>
            <a:xfrm>
              <a:off x="3637280" y="4150360"/>
              <a:ext cx="561094" cy="2192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C6826D4-2C01-D51D-C90C-6A31E7E73892}"/>
              </a:ext>
            </a:extLst>
          </p:cNvPr>
          <p:cNvSpPr txBox="1"/>
          <p:nvPr/>
        </p:nvSpPr>
        <p:spPr>
          <a:xfrm>
            <a:off x="1842090" y="1070269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96</a:t>
            </a:r>
            <a:endParaRPr lang="vi-VN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227AE8-98F4-5C50-AC5C-E4F2CFB89DC0}"/>
              </a:ext>
            </a:extLst>
          </p:cNvPr>
          <p:cNvSpPr txBox="1"/>
          <p:nvPr/>
        </p:nvSpPr>
        <p:spPr>
          <a:xfrm>
            <a:off x="4498126" y="1108585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163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08A9C-975E-5CA8-3B18-BE35D1B21521}"/>
              </a:ext>
            </a:extLst>
          </p:cNvPr>
          <p:cNvSpPr txBox="1"/>
          <p:nvPr/>
        </p:nvSpPr>
        <p:spPr>
          <a:xfrm>
            <a:off x="4905985" y="1746351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94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C5529B-A605-F49C-7BDA-D541B82E40A3}"/>
              </a:ext>
            </a:extLst>
          </p:cNvPr>
          <p:cNvSpPr txBox="1"/>
          <p:nvPr/>
        </p:nvSpPr>
        <p:spPr>
          <a:xfrm>
            <a:off x="10528048" y="1036200"/>
            <a:ext cx="385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117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F5F8E1-B203-15E8-6C51-AE70B6FBAE64}"/>
              </a:ext>
            </a:extLst>
          </p:cNvPr>
          <p:cNvSpPr txBox="1"/>
          <p:nvPr/>
        </p:nvSpPr>
        <p:spPr>
          <a:xfrm>
            <a:off x="1811393" y="1824132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53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CA8B43-E755-4C5E-CCA3-6E3DA09D8646}"/>
              </a:ext>
            </a:extLst>
          </p:cNvPr>
          <p:cNvSpPr txBox="1"/>
          <p:nvPr/>
        </p:nvSpPr>
        <p:spPr>
          <a:xfrm>
            <a:off x="4905985" y="2337166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42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514CA9-9151-9623-4455-E4134D93BBC3}"/>
              </a:ext>
            </a:extLst>
          </p:cNvPr>
          <p:cNvSpPr txBox="1"/>
          <p:nvPr/>
        </p:nvSpPr>
        <p:spPr>
          <a:xfrm>
            <a:off x="10468821" y="1769331"/>
            <a:ext cx="449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67</a:t>
            </a:r>
            <a:endParaRPr lang="vi-V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A7F8908C-F99C-37A8-FFE3-847CB9D12896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6;p3">
            <a:extLst>
              <a:ext uri="{FF2B5EF4-FFF2-40B4-BE49-F238E27FC236}">
                <a16:creationId xmlns:a16="http://schemas.microsoft.com/office/drawing/2014/main" id="{0DA14A7B-7CBD-8421-3A56-84A8C1476A7F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6" name="Google Shape;117;p3">
            <a:extLst>
              <a:ext uri="{FF2B5EF4-FFF2-40B4-BE49-F238E27FC236}">
                <a16:creationId xmlns:a16="http://schemas.microsoft.com/office/drawing/2014/main" id="{685B2457-7530-020E-1692-5D78575F463A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Google Shape;118;p3">
            <a:extLst>
              <a:ext uri="{FF2B5EF4-FFF2-40B4-BE49-F238E27FC236}">
                <a16:creationId xmlns:a16="http://schemas.microsoft.com/office/drawing/2014/main" id="{9500DE66-0474-99E0-8B06-87982F5EA270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DD1D2-099D-4B92-F3EF-428DAF79672B}"/>
              </a:ext>
            </a:extLst>
          </p:cNvPr>
          <p:cNvSpPr/>
          <p:nvPr/>
        </p:nvSpPr>
        <p:spPr>
          <a:xfrm>
            <a:off x="1700467" y="1094238"/>
            <a:ext cx="537843" cy="19970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6D19D2-3C4F-33B9-DA65-9BAD502692E6}"/>
              </a:ext>
            </a:extLst>
          </p:cNvPr>
          <p:cNvSpPr/>
          <p:nvPr/>
        </p:nvSpPr>
        <p:spPr>
          <a:xfrm>
            <a:off x="10309488" y="1070635"/>
            <a:ext cx="603564" cy="20307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679225-7BBF-8302-78ED-78E069FB8BCC}"/>
              </a:ext>
            </a:extLst>
          </p:cNvPr>
          <p:cNvGrpSpPr/>
          <p:nvPr/>
        </p:nvGrpSpPr>
        <p:grpSpPr>
          <a:xfrm>
            <a:off x="91791" y="3428817"/>
            <a:ext cx="5039009" cy="2876495"/>
            <a:chOff x="450054" y="2865897"/>
            <a:chExt cx="5248474" cy="339972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CC81D51A-F8A7-9847-82D6-8B4F50A0D8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6"/>
            <a:stretch/>
          </p:blipFill>
          <p:spPr bwMode="auto">
            <a:xfrm>
              <a:off x="450054" y="3237616"/>
              <a:ext cx="5248474" cy="30280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Google Shape;174;p4">
              <a:extLst>
                <a:ext uri="{FF2B5EF4-FFF2-40B4-BE49-F238E27FC236}">
                  <a16:creationId xmlns:a16="http://schemas.microsoft.com/office/drawing/2014/main" id="{3104333A-BC68-5274-CB8B-1F5675B3EDD0}"/>
                </a:ext>
              </a:extLst>
            </p:cNvPr>
            <p:cNvSpPr txBox="1"/>
            <p:nvPr/>
          </p:nvSpPr>
          <p:spPr>
            <a:xfrm>
              <a:off x="450054" y="2865897"/>
              <a:ext cx="5248474" cy="329954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Tahoma"/>
                </a:rPr>
                <a:t>Revenue New Customer &amp; Revenue Repeat Customer by Month</a:t>
              </a:r>
              <a:endParaRPr lang="en-US" sz="12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sp>
        <p:nvSpPr>
          <p:cNvPr id="39" name="Google Shape;116;p3">
            <a:extLst>
              <a:ext uri="{FF2B5EF4-FFF2-40B4-BE49-F238E27FC236}">
                <a16:creationId xmlns:a16="http://schemas.microsoft.com/office/drawing/2014/main" id="{C92A8B9A-CC3E-692B-1719-DDA75800E81D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0" name="Google Shape;273;p9">
            <a:extLst>
              <a:ext uri="{FF2B5EF4-FFF2-40B4-BE49-F238E27FC236}">
                <a16:creationId xmlns:a16="http://schemas.microsoft.com/office/drawing/2014/main" id="{BEB07905-1C52-2006-E639-8717D3A37134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3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7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2" name="Google Shape;222;p7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223" name="Google Shape;223;p7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226" name="Google Shape;226;p7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7"/>
          <p:cNvSpPr txBox="1"/>
          <p:nvPr/>
        </p:nvSpPr>
        <p:spPr>
          <a:xfrm>
            <a:off x="525257" y="181089"/>
            <a:ext cx="11041671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607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FLOWERS WERE STILL THE MAIN PRODUCT OF BELOVED &amp; BEYOND</a:t>
            </a:r>
            <a:endParaRPr lang="en-US" sz="2400" b="1" i="0" u="none" strike="noStrike" cap="none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4DA13-7A09-813E-BE54-11CDD9442052}"/>
              </a:ext>
            </a:extLst>
          </p:cNvPr>
          <p:cNvSpPr txBox="1"/>
          <p:nvPr/>
        </p:nvSpPr>
        <p:spPr>
          <a:xfrm>
            <a:off x="7750423" y="4812493"/>
            <a:ext cx="3324928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ahoma"/>
                <a:ea typeface="Tahoma"/>
                <a:cs typeface="Tahoma"/>
              </a:rPr>
              <a:t>In 2022, the average revenue per holiday order of 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green plants </a:t>
            </a: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was</a:t>
            </a:r>
            <a:r>
              <a:rPr lang="en-US" sz="1200" dirty="0">
                <a:latin typeface="Tahoma"/>
                <a:ea typeface="Tahoma"/>
                <a:cs typeface="Tahoma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300,000 VND</a:t>
            </a:r>
            <a:r>
              <a:rPr lang="en-US" sz="1200" dirty="0">
                <a:latin typeface="Tahoma"/>
                <a:ea typeface="Tahoma"/>
                <a:cs typeface="Tahoma"/>
              </a:rPr>
              <a:t>, but by 2023, the average revenue per 1 order of green trees reached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900,000 VND</a:t>
            </a:r>
            <a:r>
              <a:rPr lang="en-US" sz="1200" dirty="0">
                <a:latin typeface="Tahoma"/>
                <a:ea typeface="Tahoma"/>
                <a:cs typeface="Tahoma"/>
              </a:rPr>
              <a:t>.</a:t>
            </a:r>
          </a:p>
        </p:txBody>
      </p:sp>
      <p:sp>
        <p:nvSpPr>
          <p:cNvPr id="15" name="Google Shape;112;p3">
            <a:extLst>
              <a:ext uri="{FF2B5EF4-FFF2-40B4-BE49-F238E27FC236}">
                <a16:creationId xmlns:a16="http://schemas.microsoft.com/office/drawing/2014/main" id="{837F2DCF-701C-5095-C5F7-49E3EA088E90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6;p3">
            <a:extLst>
              <a:ext uri="{FF2B5EF4-FFF2-40B4-BE49-F238E27FC236}">
                <a16:creationId xmlns:a16="http://schemas.microsoft.com/office/drawing/2014/main" id="{284ED927-1C9B-8A6D-BA51-1AA03C02E646}"/>
              </a:ext>
            </a:extLst>
          </p:cNvPr>
          <p:cNvSpPr txBox="1"/>
          <p:nvPr/>
        </p:nvSpPr>
        <p:spPr>
          <a:xfrm>
            <a:off x="91793" y="6511117"/>
            <a:ext cx="165432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vi-VN" b="0" i="0" u="none" strike="noStrike" cap="none" dirty="0">
                <a:solidFill>
                  <a:srgbClr val="CA877E"/>
                </a:solidFill>
                <a:latin typeface="Montserrat" panose="00000500000000000000" pitchFamily="2" charset="-93"/>
                <a:ea typeface="Calibri"/>
                <a:cs typeface="Calibri"/>
                <a:sym typeface="Calibri"/>
              </a:rPr>
              <a:t> </a:t>
            </a:r>
            <a:endParaRPr lang="vi-VN" b="0" i="0" u="none" strike="noStrike" cap="none" dirty="0">
              <a:solidFill>
                <a:schemeClr val="dk1"/>
              </a:solidFill>
              <a:latin typeface="Montserrat" panose="00000500000000000000" pitchFamily="2" charset="-93"/>
              <a:ea typeface="Calibri"/>
              <a:cs typeface="Calibri"/>
              <a:sym typeface="Calibri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6B26F8-B702-7A62-8264-416E55429397}"/>
              </a:ext>
            </a:extLst>
          </p:cNvPr>
          <p:cNvGrpSpPr/>
          <p:nvPr/>
        </p:nvGrpSpPr>
        <p:grpSpPr>
          <a:xfrm>
            <a:off x="3067248" y="1248357"/>
            <a:ext cx="3737200" cy="3049119"/>
            <a:chOff x="3341103" y="1426682"/>
            <a:chExt cx="3737200" cy="2991983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E8B0A17-D976-DA44-EE70-C918CE1023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29"/>
            <a:stretch/>
          </p:blipFill>
          <p:spPr bwMode="auto">
            <a:xfrm>
              <a:off x="3354028" y="1807836"/>
              <a:ext cx="3724275" cy="26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Google Shape;178;p4">
              <a:extLst>
                <a:ext uri="{FF2B5EF4-FFF2-40B4-BE49-F238E27FC236}">
                  <a16:creationId xmlns:a16="http://schemas.microsoft.com/office/drawing/2014/main" id="{95418C2A-AE39-74A7-AC31-F4BA63E7CD3A}"/>
                </a:ext>
              </a:extLst>
            </p:cNvPr>
            <p:cNvSpPr txBox="1"/>
            <p:nvPr/>
          </p:nvSpPr>
          <p:spPr>
            <a:xfrm>
              <a:off x="3341103" y="1426682"/>
              <a:ext cx="3724275" cy="312913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Frequency by Year and Product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</p:grpSp>
      <p:sp>
        <p:nvSpPr>
          <p:cNvPr id="6" name="Google Shape;117;p3">
            <a:extLst>
              <a:ext uri="{FF2B5EF4-FFF2-40B4-BE49-F238E27FC236}">
                <a16:creationId xmlns:a16="http://schemas.microsoft.com/office/drawing/2014/main" id="{8765E96B-F559-74BE-057C-2EE0A59F4988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7" name="Google Shape;118;p3">
            <a:extLst>
              <a:ext uri="{FF2B5EF4-FFF2-40B4-BE49-F238E27FC236}">
                <a16:creationId xmlns:a16="http://schemas.microsoft.com/office/drawing/2014/main" id="{54CBAC42-F179-E4DD-783F-2F831726C519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4CBE3-725A-1DCB-ADC6-4E59A2101CF1}"/>
              </a:ext>
            </a:extLst>
          </p:cNvPr>
          <p:cNvGrpSpPr/>
          <p:nvPr/>
        </p:nvGrpSpPr>
        <p:grpSpPr>
          <a:xfrm>
            <a:off x="7046337" y="1234920"/>
            <a:ext cx="4548609" cy="3037360"/>
            <a:chOff x="934721" y="1836628"/>
            <a:chExt cx="5174895" cy="3044021"/>
          </a:xfrm>
        </p:grpSpPr>
        <p:sp>
          <p:nvSpPr>
            <p:cNvPr id="16" name="Google Shape;174;p4">
              <a:extLst>
                <a:ext uri="{FF2B5EF4-FFF2-40B4-BE49-F238E27FC236}">
                  <a16:creationId xmlns:a16="http://schemas.microsoft.com/office/drawing/2014/main" id="{01F6762F-4455-5F25-A1CD-5A9CCC318A46}"/>
                </a:ext>
              </a:extLst>
            </p:cNvPr>
            <p:cNvSpPr txBox="1"/>
            <p:nvPr/>
          </p:nvSpPr>
          <p:spPr>
            <a:xfrm>
              <a:off x="934721" y="1836628"/>
              <a:ext cx="5170694" cy="341708"/>
            </a:xfrm>
            <a:prstGeom prst="rect">
              <a:avLst/>
            </a:prstGeom>
            <a:solidFill>
              <a:srgbClr val="C0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AVG Revenue by Top </a:t>
              </a:r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4 Product</a:t>
              </a:r>
              <a:r>
                <a:rPr lang="en-US" sz="1100" b="0" i="0" u="none" strike="noStrike" cap="none" dirty="0">
                  <a:solidFill>
                    <a:schemeClr val="lt1"/>
                  </a:solidFill>
                  <a:latin typeface="Tahoma"/>
                  <a:ea typeface="Arial"/>
                  <a:cs typeface="Arial"/>
                  <a:sym typeface="Arial"/>
                </a:rPr>
                <a:t> </a:t>
              </a:r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in 3 big occasions</a:t>
              </a:r>
              <a:endParaRPr lang="en-US" sz="1100" b="0" i="0" u="none" strike="noStrike" cap="none" dirty="0">
                <a:solidFill>
                  <a:schemeClr val="lt1"/>
                </a:solidFill>
                <a:latin typeface="Tahoma"/>
                <a:ea typeface="Arial"/>
                <a:cs typeface="Arial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F76485-AE35-677A-EB83-BE115ED46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50" r="191" b="70"/>
            <a:stretch/>
          </p:blipFill>
          <p:spPr>
            <a:xfrm>
              <a:off x="956211" y="2178336"/>
              <a:ext cx="5153405" cy="27023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411C6-B3D8-9C24-8BF3-DDD2C5D43D91}"/>
              </a:ext>
            </a:extLst>
          </p:cNvPr>
          <p:cNvSpPr/>
          <p:nvPr/>
        </p:nvSpPr>
        <p:spPr>
          <a:xfrm>
            <a:off x="8382715" y="1660786"/>
            <a:ext cx="947371" cy="23752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2F555D-EF25-A6D0-94FD-0DCFC58B83BF}"/>
              </a:ext>
            </a:extLst>
          </p:cNvPr>
          <p:cNvSpPr txBox="1"/>
          <p:nvPr/>
        </p:nvSpPr>
        <p:spPr>
          <a:xfrm>
            <a:off x="3094842" y="4812493"/>
            <a:ext cx="3724275" cy="123110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ahoma"/>
                <a:ea typeface="Tahoma"/>
                <a:cs typeface="Tahoma"/>
              </a:rPr>
              <a:t>During the main holidays, there was a diversification of gifts, bringing many choices, but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flowers</a:t>
            </a:r>
            <a:r>
              <a:rPr lang="en-US" sz="1200" dirty="0">
                <a:latin typeface="Tahoma"/>
                <a:ea typeface="Tahoma"/>
                <a:cs typeface="Tahoma"/>
              </a:rPr>
              <a:t> still dominate with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87.56% </a:t>
            </a:r>
            <a:r>
              <a:rPr lang="en-US" sz="1200" dirty="0">
                <a:latin typeface="Tahoma"/>
                <a:ea typeface="Tahoma"/>
                <a:cs typeface="Tahoma"/>
              </a:rPr>
              <a:t>of orders in 2021. There was a decrease in the proportion of Flower orders in 2022 to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47.47%</a:t>
            </a:r>
            <a:r>
              <a:rPr lang="en-US" sz="1200" dirty="0">
                <a:latin typeface="Tahoma"/>
                <a:ea typeface="Tahoma"/>
                <a:cs typeface="Tahoma"/>
              </a:rPr>
              <a:t> due to the increase of Green Plants but it quickly recovered to </a:t>
            </a:r>
            <a:r>
              <a:rPr lang="en-US" sz="12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74.58%</a:t>
            </a:r>
            <a:r>
              <a:rPr lang="en-US" sz="1200" dirty="0">
                <a:latin typeface="Tahoma"/>
                <a:ea typeface="Tahoma"/>
                <a:cs typeface="Tahoma"/>
              </a:rPr>
              <a:t> in 2023</a:t>
            </a:r>
            <a:r>
              <a:rPr lang="en-US" dirty="0">
                <a:latin typeface="Tahoma"/>
                <a:ea typeface="Tahoma"/>
                <a:cs typeface="Tahoma"/>
              </a:rPr>
              <a:t>.</a:t>
            </a:r>
          </a:p>
        </p:txBody>
      </p:sp>
      <p:sp>
        <p:nvSpPr>
          <p:cNvPr id="29" name="Google Shape;116;p3">
            <a:extLst>
              <a:ext uri="{FF2B5EF4-FFF2-40B4-BE49-F238E27FC236}">
                <a16:creationId xmlns:a16="http://schemas.microsoft.com/office/drawing/2014/main" id="{23D1A1D5-7FF5-9CB8-7A1F-89183605126E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0" name="Google Shape;116;p3">
            <a:extLst>
              <a:ext uri="{FF2B5EF4-FFF2-40B4-BE49-F238E27FC236}">
                <a16:creationId xmlns:a16="http://schemas.microsoft.com/office/drawing/2014/main" id="{104A1AE3-7DF1-8352-EC14-EF9978BEE2A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5BB741-4A8C-DCEF-5E7F-BB8CEFC8618C}"/>
              </a:ext>
            </a:extLst>
          </p:cNvPr>
          <p:cNvSpPr txBox="1"/>
          <p:nvPr/>
        </p:nvSpPr>
        <p:spPr>
          <a:xfrm>
            <a:off x="949701" y="1409269"/>
            <a:ext cx="1538377" cy="7335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633.4K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Revenue of Hoa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D3B9E7-EF92-8817-C930-B299729C26B4}"/>
              </a:ext>
            </a:extLst>
          </p:cNvPr>
          <p:cNvSpPr txBox="1"/>
          <p:nvPr/>
        </p:nvSpPr>
        <p:spPr>
          <a:xfrm>
            <a:off x="830059" y="2607563"/>
            <a:ext cx="1832105" cy="7335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579.4K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Revenue of </a:t>
            </a:r>
            <a:r>
              <a:rPr lang="en-US" sz="1100" kern="100" dirty="0" err="1">
                <a:latin typeface="Tahoma"/>
                <a:ea typeface="Tahoma"/>
                <a:cs typeface="Tahoma"/>
              </a:rPr>
              <a:t>CayXanh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F10A5-740D-C0EF-D7C3-A6A2B629AE98}"/>
              </a:ext>
            </a:extLst>
          </p:cNvPr>
          <p:cNvSpPr txBox="1"/>
          <p:nvPr/>
        </p:nvSpPr>
        <p:spPr>
          <a:xfrm>
            <a:off x="802836" y="3805857"/>
            <a:ext cx="1832105" cy="7335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442.6K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Revenue of </a:t>
            </a:r>
            <a:r>
              <a:rPr lang="en-US" sz="1100" kern="100" dirty="0" err="1">
                <a:latin typeface="Tahoma"/>
                <a:ea typeface="Tahoma"/>
                <a:cs typeface="Tahoma"/>
              </a:rPr>
              <a:t>BanhKem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2" name="Google Shape;273;p9">
            <a:extLst>
              <a:ext uri="{FF2B5EF4-FFF2-40B4-BE49-F238E27FC236}">
                <a16:creationId xmlns:a16="http://schemas.microsoft.com/office/drawing/2014/main" id="{3388DA8B-6E5F-491D-4BCF-1ED661072954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4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200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8"/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8"/>
          <p:cNvSpPr txBox="1"/>
          <p:nvPr/>
        </p:nvSpPr>
        <p:spPr>
          <a:xfrm>
            <a:off x="239804" y="177369"/>
            <a:ext cx="9984889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607"/>
              </a:lnSpc>
              <a:buSzPts val="2800"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CONVERSION RATE WAS HIGHEST ON EMAIL AND REFERRAL</a:t>
            </a:r>
            <a:endParaRPr lang="en-US" sz="12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grpSp>
        <p:nvGrpSpPr>
          <p:cNvPr id="247" name="Google Shape;247;p8"/>
          <p:cNvGrpSpPr/>
          <p:nvPr/>
        </p:nvGrpSpPr>
        <p:grpSpPr>
          <a:xfrm>
            <a:off x="326322" y="253130"/>
            <a:ext cx="1419790" cy="1419817"/>
            <a:chOff x="326322" y="253130"/>
            <a:chExt cx="812800" cy="812800"/>
          </a:xfrm>
        </p:grpSpPr>
        <p:sp>
          <p:nvSpPr>
            <p:cNvPr id="248" name="Google Shape;248;p8"/>
            <p:cNvSpPr/>
            <p:nvPr/>
          </p:nvSpPr>
          <p:spPr>
            <a:xfrm>
              <a:off x="326322" y="25313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 extrusionOk="0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326322" y="25313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8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251" name="Google Shape;251;p8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7322B9-34F6-85E9-2CF2-2CE343A89685}"/>
              </a:ext>
            </a:extLst>
          </p:cNvPr>
          <p:cNvGrpSpPr/>
          <p:nvPr/>
        </p:nvGrpSpPr>
        <p:grpSpPr>
          <a:xfrm>
            <a:off x="5936233" y="1672947"/>
            <a:ext cx="5755864" cy="3287364"/>
            <a:chOff x="6822595" y="889828"/>
            <a:chExt cx="4762171" cy="259144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F44DA6-42BC-5129-AA0E-C97B398DD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14" r="-193" b="388"/>
            <a:stretch/>
          </p:blipFill>
          <p:spPr>
            <a:xfrm>
              <a:off x="6822595" y="1207949"/>
              <a:ext cx="4762171" cy="2273326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Google Shape;174;p4">
              <a:extLst>
                <a:ext uri="{FF2B5EF4-FFF2-40B4-BE49-F238E27FC236}">
                  <a16:creationId xmlns:a16="http://schemas.microsoft.com/office/drawing/2014/main" id="{6BB6B5E1-66C2-8966-F56D-43AD881DEEBF}"/>
                </a:ext>
              </a:extLst>
            </p:cNvPr>
            <p:cNvSpPr txBox="1"/>
            <p:nvPr/>
          </p:nvSpPr>
          <p:spPr>
            <a:xfrm>
              <a:off x="6824863" y="889828"/>
              <a:ext cx="4758071" cy="291879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Conversion rate by month from Google Analytics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FA9DFB-3AE7-5C82-E76C-A90D2C73C8AF}"/>
              </a:ext>
            </a:extLst>
          </p:cNvPr>
          <p:cNvSpPr txBox="1"/>
          <p:nvPr/>
        </p:nvSpPr>
        <p:spPr>
          <a:xfrm>
            <a:off x="6420051" y="5392226"/>
            <a:ext cx="5174639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kern="100" dirty="0">
                <a:latin typeface="Tahoma"/>
                <a:ea typeface="Tahoma"/>
                <a:cs typeface="Tahoma"/>
              </a:rPr>
              <a:t>Although major events accounted for the highest total number of orders and revenue, the conversion rate from channels was not really effective, especially in October (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0.47%</a:t>
            </a:r>
            <a:r>
              <a:rPr lang="en-US" sz="1200" kern="1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)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. Meanwhile, the highest conversion rate by order falls in May with 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1.29%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, followed by March with 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1.23%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.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1BFA33-8755-0056-A5E9-BCFD39168C01}"/>
              </a:ext>
            </a:extLst>
          </p:cNvPr>
          <p:cNvSpPr/>
          <p:nvPr/>
        </p:nvSpPr>
        <p:spPr>
          <a:xfrm>
            <a:off x="10277256" y="3666012"/>
            <a:ext cx="333242" cy="155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Google Shape;112;p3">
            <a:extLst>
              <a:ext uri="{FF2B5EF4-FFF2-40B4-BE49-F238E27FC236}">
                <a16:creationId xmlns:a16="http://schemas.microsoft.com/office/drawing/2014/main" id="{FA3D33E0-E995-95A6-E36D-633CE2CCCC70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6;p3">
            <a:extLst>
              <a:ext uri="{FF2B5EF4-FFF2-40B4-BE49-F238E27FC236}">
                <a16:creationId xmlns:a16="http://schemas.microsoft.com/office/drawing/2014/main" id="{1B4DADF6-3783-7C51-3A69-F7F620200ACD}"/>
              </a:ext>
            </a:extLst>
          </p:cNvPr>
          <p:cNvSpPr txBox="1"/>
          <p:nvPr/>
        </p:nvSpPr>
        <p:spPr>
          <a:xfrm>
            <a:off x="1738174" y="6514938"/>
            <a:ext cx="2754167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Montserrat" panose="00000500000000000000" pitchFamily="2" charset="-93"/>
              <a:ea typeface="Calibri"/>
              <a:cs typeface="Calibri"/>
              <a:sym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B62FF6-2422-957F-AC90-384A917622C4}"/>
              </a:ext>
            </a:extLst>
          </p:cNvPr>
          <p:cNvGrpSpPr/>
          <p:nvPr/>
        </p:nvGrpSpPr>
        <p:grpSpPr>
          <a:xfrm>
            <a:off x="499903" y="1677636"/>
            <a:ext cx="4075344" cy="3408575"/>
            <a:chOff x="7061413" y="1202513"/>
            <a:chExt cx="4774171" cy="40500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4031C5-4E04-57A8-CDD7-CEF20DD8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5492" y="1633796"/>
              <a:ext cx="4770092" cy="3618809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Google Shape;174;p4">
              <a:extLst>
                <a:ext uri="{FF2B5EF4-FFF2-40B4-BE49-F238E27FC236}">
                  <a16:creationId xmlns:a16="http://schemas.microsoft.com/office/drawing/2014/main" id="{ACA0E41A-DD3E-0852-C418-993FAD8AFAB0}"/>
                </a:ext>
              </a:extLst>
            </p:cNvPr>
            <p:cNvSpPr txBox="1"/>
            <p:nvPr/>
          </p:nvSpPr>
          <p:spPr>
            <a:xfrm>
              <a:off x="7061413" y="1202513"/>
              <a:ext cx="4769164" cy="423347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lt1"/>
                  </a:solidFill>
                  <a:latin typeface="Tahoma"/>
                </a:rPr>
                <a:t>Conversion rate by channel from Google Analytics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87463A2-3066-FE51-B7CA-F651281E6EA4}"/>
              </a:ext>
            </a:extLst>
          </p:cNvPr>
          <p:cNvSpPr txBox="1"/>
          <p:nvPr/>
        </p:nvSpPr>
        <p:spPr>
          <a:xfrm>
            <a:off x="499902" y="5434764"/>
            <a:ext cx="436085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kern="100" dirty="0">
                <a:latin typeface="Tahoma"/>
                <a:ea typeface="Tahoma"/>
                <a:cs typeface="Tahoma"/>
              </a:rPr>
              <a:t>Conversion rate from email and referrals from return customers was the highest, 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2.53% 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and </a:t>
            </a:r>
            <a:r>
              <a:rPr lang="en-US" sz="1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2.03% </a:t>
            </a:r>
            <a:r>
              <a:rPr lang="en-US" sz="1200" kern="100" dirty="0">
                <a:latin typeface="Tahoma"/>
                <a:ea typeface="Tahoma"/>
                <a:cs typeface="Tahoma"/>
              </a:rPr>
              <a:t>respectively.</a:t>
            </a:r>
            <a:endParaRPr lang="vi-VN" sz="12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21" name="Google Shape;117;p3">
            <a:extLst>
              <a:ext uri="{FF2B5EF4-FFF2-40B4-BE49-F238E27FC236}">
                <a16:creationId xmlns:a16="http://schemas.microsoft.com/office/drawing/2014/main" id="{81A14A91-BC2A-A563-0140-FF6D1E57FC6C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2" name="Google Shape;118;p3">
            <a:extLst>
              <a:ext uri="{FF2B5EF4-FFF2-40B4-BE49-F238E27FC236}">
                <a16:creationId xmlns:a16="http://schemas.microsoft.com/office/drawing/2014/main" id="{3D647484-8823-B5F0-325A-A92E5A94AC00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1D4677-96EC-B194-4E46-3A024DBF661C}"/>
              </a:ext>
            </a:extLst>
          </p:cNvPr>
          <p:cNvSpPr/>
          <p:nvPr/>
        </p:nvSpPr>
        <p:spPr>
          <a:xfrm>
            <a:off x="6634785" y="3061059"/>
            <a:ext cx="333242" cy="155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0EE74A-35C9-36F0-DAAD-1CCB6658FDB1}"/>
              </a:ext>
            </a:extLst>
          </p:cNvPr>
          <p:cNvSpPr/>
          <p:nvPr/>
        </p:nvSpPr>
        <p:spPr>
          <a:xfrm>
            <a:off x="7092716" y="2271161"/>
            <a:ext cx="333242" cy="155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3E9B3-B95F-8085-B7E1-6BEE88A5F20B}"/>
              </a:ext>
            </a:extLst>
          </p:cNvPr>
          <p:cNvSpPr txBox="1"/>
          <p:nvPr/>
        </p:nvSpPr>
        <p:spPr>
          <a:xfrm>
            <a:off x="448309" y="839411"/>
            <a:ext cx="1427693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172.91K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of New Users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E7CF31-EA34-3F0F-77F5-B9D6A0372883}"/>
              </a:ext>
            </a:extLst>
          </p:cNvPr>
          <p:cNvSpPr txBox="1"/>
          <p:nvPr/>
        </p:nvSpPr>
        <p:spPr>
          <a:xfrm>
            <a:off x="2242636" y="842841"/>
            <a:ext cx="1538377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144.50</a:t>
            </a:r>
          </a:p>
          <a:p>
            <a:pPr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Session Duration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625BDC-F7BD-0AB4-56D9-E75478A0E880}"/>
              </a:ext>
            </a:extLst>
          </p:cNvPr>
          <p:cNvSpPr txBox="1"/>
          <p:nvPr/>
        </p:nvSpPr>
        <p:spPr>
          <a:xfrm>
            <a:off x="4147647" y="823673"/>
            <a:ext cx="1538377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219.74K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of Sessions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44BE86-576C-9BB0-F3C4-2A8A8A141321}"/>
              </a:ext>
            </a:extLst>
          </p:cNvPr>
          <p:cNvSpPr txBox="1"/>
          <p:nvPr/>
        </p:nvSpPr>
        <p:spPr>
          <a:xfrm>
            <a:off x="6105230" y="825874"/>
            <a:ext cx="1628124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3.14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AVG of Pages/ Session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E267DD-636D-549D-8472-EA7908D00518}"/>
              </a:ext>
            </a:extLst>
          </p:cNvPr>
          <p:cNvSpPr txBox="1"/>
          <p:nvPr/>
        </p:nvSpPr>
        <p:spPr>
          <a:xfrm>
            <a:off x="8119519" y="825874"/>
            <a:ext cx="1628124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67.36%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Bounce Rate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EAA9A0-C121-F27E-4CD4-08A033AE4978}"/>
              </a:ext>
            </a:extLst>
          </p:cNvPr>
          <p:cNvSpPr txBox="1"/>
          <p:nvPr/>
        </p:nvSpPr>
        <p:spPr>
          <a:xfrm>
            <a:off x="9966566" y="835741"/>
            <a:ext cx="1628124" cy="70275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2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0.67%</a:t>
            </a:r>
          </a:p>
          <a:p>
            <a:pPr algn="ctr">
              <a:spcAft>
                <a:spcPts val="800"/>
              </a:spcAft>
            </a:pPr>
            <a:r>
              <a:rPr lang="en-US" sz="1100" kern="100" dirty="0">
                <a:latin typeface="Tahoma"/>
                <a:ea typeface="Tahoma"/>
                <a:cs typeface="Tahoma"/>
              </a:rPr>
              <a:t>Goal Conversion Rate</a:t>
            </a:r>
            <a:endParaRPr lang="vi-VN" sz="11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0C40F8-DD91-A57E-A6C0-39EE51F2F2A6}"/>
              </a:ext>
            </a:extLst>
          </p:cNvPr>
          <p:cNvSpPr/>
          <p:nvPr/>
        </p:nvSpPr>
        <p:spPr>
          <a:xfrm>
            <a:off x="589280" y="2093396"/>
            <a:ext cx="992222" cy="28220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Google Shape;116;p3">
            <a:extLst>
              <a:ext uri="{FF2B5EF4-FFF2-40B4-BE49-F238E27FC236}">
                <a16:creationId xmlns:a16="http://schemas.microsoft.com/office/drawing/2014/main" id="{B10D8C15-6BA7-8E44-3041-27E7C223156C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6" name="Google Shape;116;p3">
            <a:extLst>
              <a:ext uri="{FF2B5EF4-FFF2-40B4-BE49-F238E27FC236}">
                <a16:creationId xmlns:a16="http://schemas.microsoft.com/office/drawing/2014/main" id="{C8DB5E91-9464-D96C-4B28-8C5888A6BEE0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4" name="Google Shape;273;p9">
            <a:extLst>
              <a:ext uri="{FF2B5EF4-FFF2-40B4-BE49-F238E27FC236}">
                <a16:creationId xmlns:a16="http://schemas.microsoft.com/office/drawing/2014/main" id="{587EDE11-9159-4CD3-568D-AF141E5C8503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C45177-D749-5445-E02E-3045BC48F785}"/>
              </a:ext>
            </a:extLst>
          </p:cNvPr>
          <p:cNvSpPr txBox="1"/>
          <p:nvPr/>
        </p:nvSpPr>
        <p:spPr>
          <a:xfrm>
            <a:off x="6425572" y="1352665"/>
            <a:ext cx="4661843" cy="8925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300" kern="100" dirty="0">
                <a:latin typeface="Tahoma"/>
                <a:ea typeface="Tahoma"/>
                <a:cs typeface="Tahoma"/>
              </a:rPr>
              <a:t>The conversion rate from account registrants to customers was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15.5%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, the conversion rate from customers to returning customers was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17.8%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 →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Only 2.8% 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of registrants converted into returning repeated customers.</a:t>
            </a:r>
            <a:endParaRPr lang="en-US" sz="1300" dirty="0"/>
          </a:p>
        </p:txBody>
      </p:sp>
      <p:sp>
        <p:nvSpPr>
          <p:cNvPr id="8" name="Google Shape;112;p3">
            <a:extLst>
              <a:ext uri="{FF2B5EF4-FFF2-40B4-BE49-F238E27FC236}">
                <a16:creationId xmlns:a16="http://schemas.microsoft.com/office/drawing/2014/main" id="{9FDD4174-0E37-956F-F5BC-EFF6AE57CB45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6;p3">
            <a:extLst>
              <a:ext uri="{FF2B5EF4-FFF2-40B4-BE49-F238E27FC236}">
                <a16:creationId xmlns:a16="http://schemas.microsoft.com/office/drawing/2014/main" id="{4FD55B20-0B6A-675F-6997-4B9F769CCC00}"/>
              </a:ext>
            </a:extLst>
          </p:cNvPr>
          <p:cNvSpPr txBox="1"/>
          <p:nvPr/>
        </p:nvSpPr>
        <p:spPr>
          <a:xfrm>
            <a:off x="91793" y="6511117"/>
            <a:ext cx="165432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vi-VN" b="0" i="0" u="none" strike="noStrike" cap="none" dirty="0">
                <a:solidFill>
                  <a:srgbClr val="CA877E"/>
                </a:solidFill>
                <a:latin typeface="Montserrat" panose="00000500000000000000" pitchFamily="2" charset="-93"/>
                <a:ea typeface="Calibri"/>
                <a:cs typeface="Calibri"/>
                <a:sym typeface="Calibri"/>
              </a:rPr>
              <a:t> </a:t>
            </a:r>
            <a:endParaRPr lang="vi-VN" b="0" i="0" u="none" strike="noStrike" cap="none" dirty="0">
              <a:solidFill>
                <a:schemeClr val="dk1"/>
              </a:solidFill>
              <a:latin typeface="Montserrat" panose="00000500000000000000" pitchFamily="2" charset="-93"/>
              <a:ea typeface="Calibri"/>
              <a:cs typeface="Calibri"/>
              <a:sym typeface="Calibri"/>
            </a:endParaRPr>
          </a:p>
        </p:txBody>
      </p:sp>
      <p:cxnSp>
        <p:nvCxnSpPr>
          <p:cNvPr id="2" name="Google Shape;259;p9">
            <a:extLst>
              <a:ext uri="{FF2B5EF4-FFF2-40B4-BE49-F238E27FC236}">
                <a16:creationId xmlns:a16="http://schemas.microsoft.com/office/drawing/2014/main" id="{92F2EC88-88B1-B4B1-6DCA-4E7D0201C2B0}"/>
              </a:ext>
            </a:extLst>
          </p:cNvPr>
          <p:cNvCxnSpPr/>
          <p:nvPr/>
        </p:nvCxnSpPr>
        <p:spPr>
          <a:xfrm rot="10800000" flipH="1">
            <a:off x="0" y="673574"/>
            <a:ext cx="12192000" cy="36643"/>
          </a:xfrm>
          <a:prstGeom prst="straightConnector1">
            <a:avLst/>
          </a:prstGeom>
          <a:noFill/>
          <a:ln w="28575" cap="flat" cmpd="sng">
            <a:solidFill>
              <a:srgbClr val="5A31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260;p9">
            <a:extLst>
              <a:ext uri="{FF2B5EF4-FFF2-40B4-BE49-F238E27FC236}">
                <a16:creationId xmlns:a16="http://schemas.microsoft.com/office/drawing/2014/main" id="{F23DDF16-C9BE-9520-C450-C65F97FB8136}"/>
              </a:ext>
            </a:extLst>
          </p:cNvPr>
          <p:cNvSpPr txBox="1"/>
          <p:nvPr/>
        </p:nvSpPr>
        <p:spPr>
          <a:xfrm>
            <a:off x="239804" y="187922"/>
            <a:ext cx="980746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CONVERSION RATE FROM USERS TO CUSTOMERS WAS LOW </a:t>
            </a:r>
            <a:endParaRPr lang="en-US" sz="1600" b="0" i="0" u="none" strike="noStrike" cap="none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grpSp>
        <p:nvGrpSpPr>
          <p:cNvPr id="5" name="Google Shape;269;p9">
            <a:extLst>
              <a:ext uri="{FF2B5EF4-FFF2-40B4-BE49-F238E27FC236}">
                <a16:creationId xmlns:a16="http://schemas.microsoft.com/office/drawing/2014/main" id="{A7C77E41-F1AA-632B-96FD-EC5652CBEE2F}"/>
              </a:ext>
            </a:extLst>
          </p:cNvPr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7" name="Google Shape;270;p9">
              <a:extLst>
                <a:ext uri="{FF2B5EF4-FFF2-40B4-BE49-F238E27FC236}">
                  <a16:creationId xmlns:a16="http://schemas.microsoft.com/office/drawing/2014/main" id="{C9DFCAB6-D473-1817-AFAE-E977DA1DA185}"/>
                </a:ext>
              </a:extLst>
            </p:cNvPr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 extrusionOk="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1;p9">
              <a:extLst>
                <a:ext uri="{FF2B5EF4-FFF2-40B4-BE49-F238E27FC236}">
                  <a16:creationId xmlns:a16="http://schemas.microsoft.com/office/drawing/2014/main" id="{449C844E-4054-2B5C-1CF3-EBD5353FAC4C}"/>
                </a:ext>
              </a:extLst>
            </p:cNvPr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50" tIns="23350" rIns="23350" bIns="23350" anchor="ctr" anchorCtr="0">
              <a:noAutofit/>
            </a:bodyPr>
            <a:lstStyle/>
            <a:p>
              <a:pPr marL="0" marR="0" lvl="0" indent="0" algn="ctr" rtl="0">
                <a:lnSpc>
                  <a:spcPct val="1446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01D2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267;p9">
            <a:extLst>
              <a:ext uri="{FF2B5EF4-FFF2-40B4-BE49-F238E27FC236}">
                <a16:creationId xmlns:a16="http://schemas.microsoft.com/office/drawing/2014/main" id="{7FBBC865-5277-5F9E-B063-8C2C47AE334F}"/>
              </a:ext>
            </a:extLst>
          </p:cNvPr>
          <p:cNvSpPr/>
          <p:nvPr/>
        </p:nvSpPr>
        <p:spPr>
          <a:xfrm>
            <a:off x="326322" y="253130"/>
            <a:ext cx="45703" cy="298773"/>
          </a:xfrm>
          <a:custGeom>
            <a:avLst/>
            <a:gdLst/>
            <a:ahLst/>
            <a:cxnLst/>
            <a:rect l="l" t="t" r="r" b="b"/>
            <a:pathLst>
              <a:path w="26164" h="171038" extrusionOk="0">
                <a:moveTo>
                  <a:pt x="0" y="0"/>
                </a:moveTo>
                <a:lnTo>
                  <a:pt x="26164" y="0"/>
                </a:lnTo>
                <a:lnTo>
                  <a:pt x="26164" y="171038"/>
                </a:lnTo>
                <a:lnTo>
                  <a:pt x="0" y="171038"/>
                </a:lnTo>
                <a:close/>
              </a:path>
            </a:pathLst>
          </a:custGeom>
          <a:solidFill>
            <a:srgbClr val="5A311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A01D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1F31E9-9BB2-D7D0-3834-4DB0560478D6}"/>
              </a:ext>
            </a:extLst>
          </p:cNvPr>
          <p:cNvGrpSpPr/>
          <p:nvPr/>
        </p:nvGrpSpPr>
        <p:grpSpPr>
          <a:xfrm>
            <a:off x="752389" y="1183293"/>
            <a:ext cx="4932759" cy="4258866"/>
            <a:chOff x="949881" y="1630118"/>
            <a:chExt cx="4661843" cy="37725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DCECD9-84BE-3B7F-76C7-9FFAE773B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881" y="1938622"/>
              <a:ext cx="4661843" cy="346401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Google Shape;174;p4">
              <a:extLst>
                <a:ext uri="{FF2B5EF4-FFF2-40B4-BE49-F238E27FC236}">
                  <a16:creationId xmlns:a16="http://schemas.microsoft.com/office/drawing/2014/main" id="{5525432D-EABE-6A72-9B1C-8C7E05382285}"/>
                </a:ext>
              </a:extLst>
            </p:cNvPr>
            <p:cNvSpPr txBox="1"/>
            <p:nvPr/>
          </p:nvSpPr>
          <p:spPr>
            <a:xfrm>
              <a:off x="949881" y="1630118"/>
              <a:ext cx="4661843" cy="303887"/>
            </a:xfrm>
            <a:prstGeom prst="rect">
              <a:avLst/>
            </a:prstGeom>
            <a:solidFill>
              <a:srgbClr val="C0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lt1"/>
                  </a:solidFill>
                  <a:latin typeface="Tahoma"/>
                </a:rPr>
                <a:t>Sales Funnel by User</a:t>
              </a:r>
            </a:p>
          </p:txBody>
        </p:sp>
      </p:grpSp>
      <p:sp>
        <p:nvSpPr>
          <p:cNvPr id="19" name="Google Shape;273;p9">
            <a:extLst>
              <a:ext uri="{FF2B5EF4-FFF2-40B4-BE49-F238E27FC236}">
                <a16:creationId xmlns:a16="http://schemas.microsoft.com/office/drawing/2014/main" id="{2BFA3683-C137-653D-4E56-6FB28024DEE2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6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4F654-62A3-37D8-AAA4-BEF4EB0E85C0}"/>
              </a:ext>
            </a:extLst>
          </p:cNvPr>
          <p:cNvSpPr txBox="1"/>
          <p:nvPr/>
        </p:nvSpPr>
        <p:spPr>
          <a:xfrm>
            <a:off x="6425571" y="2643277"/>
            <a:ext cx="4661843" cy="30008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Reason: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latin typeface="Tahoma"/>
                <a:ea typeface="Tahoma"/>
                <a:cs typeface="Tahoma"/>
              </a:rPr>
              <a:t>Customers may decide not to make a purchase after registering an account because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the experience of browsing products and the shopping process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 on the website does not reach the expected convenience.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latin typeface="Tahoma"/>
                <a:ea typeface="Tahoma"/>
                <a:cs typeface="Tahoma"/>
              </a:rPr>
              <a:t>The content, description and design of the products sold are not impressive in terms of price and image description, and </a:t>
            </a:r>
            <a:r>
              <a:rPr lang="en-US" sz="1300" b="1" kern="1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do not promote Call to Action</a:t>
            </a:r>
            <a:r>
              <a:rPr lang="en-US" sz="1300" kern="100" dirty="0">
                <a:latin typeface="Tahoma"/>
                <a:ea typeface="Tahoma"/>
                <a:cs typeface="Tahoma"/>
              </a:rPr>
              <a:t>. This can create hesitation for users and cause them to hesitate before deciding to order the product.</a:t>
            </a:r>
          </a:p>
          <a:p>
            <a:pPr>
              <a:spcAft>
                <a:spcPts val="800"/>
              </a:spcAft>
            </a:pPr>
            <a:r>
              <a:rPr lang="en-US" sz="1300" kern="100" dirty="0">
                <a:latin typeface="Tahoma"/>
                <a:ea typeface="Tahoma"/>
                <a:cs typeface="Tahoma"/>
              </a:rPr>
              <a:t>Consumers' procrastination habits and behaviors have not been resolved quickly, causing products to only be kept and forgotten for a while.</a:t>
            </a:r>
            <a:endParaRPr lang="vi-VN" sz="1300" kern="100" dirty="0">
              <a:latin typeface="Tahoma"/>
              <a:ea typeface="Tahoma"/>
              <a:cs typeface="Tahoma"/>
            </a:endParaRPr>
          </a:p>
        </p:txBody>
      </p:sp>
      <p:sp>
        <p:nvSpPr>
          <p:cNvPr id="13" name="Google Shape;117;p3">
            <a:extLst>
              <a:ext uri="{FF2B5EF4-FFF2-40B4-BE49-F238E27FC236}">
                <a16:creationId xmlns:a16="http://schemas.microsoft.com/office/drawing/2014/main" id="{C915AB5F-80D8-82E4-381C-DB4A9D8E656D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0" name="Google Shape;118;p3">
            <a:extLst>
              <a:ext uri="{FF2B5EF4-FFF2-40B4-BE49-F238E27FC236}">
                <a16:creationId xmlns:a16="http://schemas.microsoft.com/office/drawing/2014/main" id="{EE741486-32CF-4567-8FDC-032B47BD223B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3" name="Google Shape;116;p3">
            <a:extLst>
              <a:ext uri="{FF2B5EF4-FFF2-40B4-BE49-F238E27FC236}">
                <a16:creationId xmlns:a16="http://schemas.microsoft.com/office/drawing/2014/main" id="{9A990FCA-1355-86C8-F01D-1B079934EC5E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4" name="Google Shape;116;p3">
            <a:extLst>
              <a:ext uri="{FF2B5EF4-FFF2-40B4-BE49-F238E27FC236}">
                <a16:creationId xmlns:a16="http://schemas.microsoft.com/office/drawing/2014/main" id="{73A55FD3-C135-51A6-A795-CF6EC803AA35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09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8543" y="193916"/>
            <a:ext cx="8838088" cy="380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THE CHAMPIONS &amp; LOYAL CUSTOMER SEGMENT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DFE84-1BC6-2EA6-AD39-E9296DFF1ABA}"/>
              </a:ext>
            </a:extLst>
          </p:cNvPr>
          <p:cNvSpPr txBox="1"/>
          <p:nvPr/>
        </p:nvSpPr>
        <p:spPr>
          <a:xfrm>
            <a:off x="3087452" y="5438712"/>
            <a:ext cx="6297692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/>
                <a:ea typeface="Tahoma"/>
                <a:cs typeface="Tahoma"/>
              </a:rPr>
              <a:t>Prioritize strategies to reach customer segments that account for a low percentage of orders but bring high revenue: </a:t>
            </a:r>
            <a:r>
              <a:rPr lang="en-US" sz="13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Champions </a:t>
            </a:r>
            <a:r>
              <a:rPr lang="en-US" sz="1300" dirty="0">
                <a:latin typeface="Tahoma"/>
                <a:ea typeface="Tahoma"/>
                <a:cs typeface="Tahoma"/>
              </a:rPr>
              <a:t>and </a:t>
            </a:r>
            <a:r>
              <a:rPr lang="en-US" sz="13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Loyal </a:t>
            </a:r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(</a:t>
            </a:r>
            <a:r>
              <a:rPr lang="en-US" sz="13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Appendix 1</a:t>
            </a:r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).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055FB1-28B7-31EE-182A-FDCD87F9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" b="396"/>
          <a:stretch/>
        </p:blipFill>
        <p:spPr>
          <a:xfrm>
            <a:off x="2754166" y="1619399"/>
            <a:ext cx="6630978" cy="3520703"/>
          </a:xfrm>
          <a:prstGeom prst="rect">
            <a:avLst/>
          </a:prstGeom>
          <a:ln>
            <a:noFill/>
          </a:ln>
        </p:spPr>
      </p:pic>
      <p:sp>
        <p:nvSpPr>
          <p:cNvPr id="12" name="Google Shape;174;p4">
            <a:extLst>
              <a:ext uri="{FF2B5EF4-FFF2-40B4-BE49-F238E27FC236}">
                <a16:creationId xmlns:a16="http://schemas.microsoft.com/office/drawing/2014/main" id="{EC8BDDFA-0276-B8C4-5BDD-41CD447AD90E}"/>
              </a:ext>
            </a:extLst>
          </p:cNvPr>
          <p:cNvSpPr txBox="1"/>
          <p:nvPr/>
        </p:nvSpPr>
        <p:spPr>
          <a:xfrm>
            <a:off x="2754166" y="1060641"/>
            <a:ext cx="6630978" cy="364238"/>
          </a:xfrm>
          <a:prstGeom prst="rect">
            <a:avLst/>
          </a:prstGeom>
          <a:solidFill>
            <a:srgbClr val="C0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Tahoma"/>
              </a:rPr>
              <a:t>Frequency and Sales Amount by Segment</a:t>
            </a:r>
            <a:endParaRPr lang="en-US" sz="1200" dirty="0"/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7;p3">
            <a:extLst>
              <a:ext uri="{FF2B5EF4-FFF2-40B4-BE49-F238E27FC236}">
                <a16:creationId xmlns:a16="http://schemas.microsoft.com/office/drawing/2014/main" id="{1E35CB40-8526-8EEE-FC6E-80426070C344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67533-75F0-8C12-8677-3E097A3830B9}"/>
              </a:ext>
            </a:extLst>
          </p:cNvPr>
          <p:cNvSpPr/>
          <p:nvPr/>
        </p:nvSpPr>
        <p:spPr>
          <a:xfrm>
            <a:off x="7421880" y="4604666"/>
            <a:ext cx="347133" cy="2341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8B403C-9108-D0F8-7040-11B8A07B6310}"/>
              </a:ext>
            </a:extLst>
          </p:cNvPr>
          <p:cNvSpPr/>
          <p:nvPr/>
        </p:nvSpPr>
        <p:spPr>
          <a:xfrm>
            <a:off x="4495274" y="4604666"/>
            <a:ext cx="559326" cy="2341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Google Shape;116;p3">
            <a:extLst>
              <a:ext uri="{FF2B5EF4-FFF2-40B4-BE49-F238E27FC236}">
                <a16:creationId xmlns:a16="http://schemas.microsoft.com/office/drawing/2014/main" id="{FA27123A-923A-6B86-5E1A-7F151C46B640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0721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73574"/>
            <a:ext cx="12192000" cy="36643"/>
          </a:xfrm>
          <a:prstGeom prst="line">
            <a:avLst/>
          </a:prstGeom>
          <a:ln w="28575" cap="flat">
            <a:solidFill>
              <a:srgbClr val="5A311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800"/>
          </a:p>
        </p:txBody>
      </p:sp>
      <p:grpSp>
        <p:nvGrpSpPr>
          <p:cNvPr id="4" name="Group 4"/>
          <p:cNvGrpSpPr/>
          <p:nvPr/>
        </p:nvGrpSpPr>
        <p:grpSpPr>
          <a:xfrm>
            <a:off x="239804" y="94811"/>
            <a:ext cx="1419795" cy="141982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3" cy="261670"/>
            </a:xfrm>
            <a:custGeom>
              <a:avLst/>
              <a:gdLst/>
              <a:ahLst/>
              <a:cxnLst/>
              <a:rect l="l" t="t" r="r" b="b"/>
              <a:pathLst>
                <a:path w="26133" h="261670">
                  <a:moveTo>
                    <a:pt x="0" y="0"/>
                  </a:moveTo>
                  <a:lnTo>
                    <a:pt x="26133" y="0"/>
                  </a:lnTo>
                  <a:lnTo>
                    <a:pt x="26133" y="261670"/>
                  </a:lnTo>
                  <a:lnTo>
                    <a:pt x="0" y="261670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6322" y="253130"/>
            <a:ext cx="1419790" cy="141981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64" cy="171038"/>
            </a:xfrm>
            <a:custGeom>
              <a:avLst/>
              <a:gdLst/>
              <a:ahLst/>
              <a:cxnLst/>
              <a:rect l="l" t="t" r="r" b="b"/>
              <a:pathLst>
                <a:path w="26164" h="171038">
                  <a:moveTo>
                    <a:pt x="0" y="0"/>
                  </a:moveTo>
                  <a:lnTo>
                    <a:pt x="26164" y="0"/>
                  </a:lnTo>
                  <a:lnTo>
                    <a:pt x="26164" y="171038"/>
                  </a:lnTo>
                  <a:lnTo>
                    <a:pt x="0" y="171038"/>
                  </a:lnTo>
                  <a:close/>
                </a:path>
              </a:pathLst>
            </a:custGeom>
            <a:solidFill>
              <a:srgbClr val="5A3114"/>
            </a:solidFill>
          </p:spPr>
          <p:txBody>
            <a:bodyPr lIns="91440" tIns="45720" rIns="91440" bIns="45720" anchor="t"/>
            <a:lstStyle/>
            <a:p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23371" tIns="23371" rIns="23371" bIns="23371" rtlCol="0" anchor="ctr"/>
            <a:lstStyle/>
            <a:p>
              <a:pPr algn="ctr">
                <a:lnSpc>
                  <a:spcPts val="1157"/>
                </a:lnSpc>
              </a:pPr>
              <a:endParaRPr lang="en-US" sz="800">
                <a:solidFill>
                  <a:srgbClr val="A01D22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-333938" y="171960"/>
            <a:ext cx="12525938" cy="380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9"/>
              </a:lnSpc>
            </a:pPr>
            <a:r>
              <a:rPr lang="en-US" sz="21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1: HIGH AOV, WITHOUT DISCOUNTS BUT BETTER CUSTOMER SERVICE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DFE84-1BC6-2EA6-AD39-E9296DFF1ABA}"/>
              </a:ext>
            </a:extLst>
          </p:cNvPr>
          <p:cNvSpPr txBox="1"/>
          <p:nvPr/>
        </p:nvSpPr>
        <p:spPr>
          <a:xfrm>
            <a:off x="349173" y="5194040"/>
            <a:ext cx="42357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Focus on the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 products and services,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price was not a concern.</a:t>
            </a:r>
            <a:endParaRPr lang="vi-VN" sz="16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8" name="Google Shape;112;p3">
            <a:extLst>
              <a:ext uri="{FF2B5EF4-FFF2-40B4-BE49-F238E27FC236}">
                <a16:creationId xmlns:a16="http://schemas.microsoft.com/office/drawing/2014/main" id="{2E1D2D8C-32E9-BD80-CFAE-500DE9788FD4}"/>
              </a:ext>
            </a:extLst>
          </p:cNvPr>
          <p:cNvSpPr/>
          <p:nvPr/>
        </p:nvSpPr>
        <p:spPr>
          <a:xfrm>
            <a:off x="0" y="6373034"/>
            <a:ext cx="12192000" cy="484965"/>
          </a:xfrm>
          <a:prstGeom prst="rect">
            <a:avLst/>
          </a:prstGeom>
          <a:solidFill>
            <a:srgbClr val="A01D22"/>
          </a:solidFill>
          <a:ln w="12700" cap="flat" cmpd="sng">
            <a:solidFill>
              <a:srgbClr val="A01D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7;p3">
            <a:extLst>
              <a:ext uri="{FF2B5EF4-FFF2-40B4-BE49-F238E27FC236}">
                <a16:creationId xmlns:a16="http://schemas.microsoft.com/office/drawing/2014/main" id="{1E35CB40-8526-8EEE-FC6E-80426070C344}"/>
              </a:ext>
            </a:extLst>
          </p:cNvPr>
          <p:cNvSpPr txBox="1"/>
          <p:nvPr/>
        </p:nvSpPr>
        <p:spPr>
          <a:xfrm>
            <a:off x="5654038" y="6473304"/>
            <a:ext cx="3452401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PORTRAIT</a:t>
            </a:r>
            <a:endParaRPr b="1" i="0" u="none" strike="noStrike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66AA11-4674-8912-798D-8BB0D25F2A12}"/>
              </a:ext>
            </a:extLst>
          </p:cNvPr>
          <p:cNvSpPr txBox="1"/>
          <p:nvPr/>
        </p:nvSpPr>
        <p:spPr>
          <a:xfrm>
            <a:off x="9157808" y="6457940"/>
            <a:ext cx="2794388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RECOMMENDATION</a:t>
            </a:r>
            <a:endParaRPr sz="16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32FBF7EE-F968-7BCC-8896-31EB15AA3A91}"/>
              </a:ext>
            </a:extLst>
          </p:cNvPr>
          <p:cNvSpPr txBox="1"/>
          <p:nvPr/>
        </p:nvSpPr>
        <p:spPr>
          <a:xfrm>
            <a:off x="103063" y="647330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SITUATION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1" name="Google Shape;273;p9">
            <a:extLst>
              <a:ext uri="{FF2B5EF4-FFF2-40B4-BE49-F238E27FC236}">
                <a16:creationId xmlns:a16="http://schemas.microsoft.com/office/drawing/2014/main" id="{E4BB1E4F-6ADD-BF5E-03B1-99A53BA66E2C}"/>
              </a:ext>
            </a:extLst>
          </p:cNvPr>
          <p:cNvSpPr txBox="1"/>
          <p:nvPr/>
        </p:nvSpPr>
        <p:spPr>
          <a:xfrm>
            <a:off x="11664833" y="169716"/>
            <a:ext cx="316641" cy="382187"/>
          </a:xfrm>
          <a:prstGeom prst="rect">
            <a:avLst/>
          </a:prstGeom>
          <a:solidFill>
            <a:srgbClr val="E2C1C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8</a:t>
            </a:r>
            <a:endParaRPr lang="en-US" sz="1800" b="1" i="0" u="none" strike="noStrike" cap="none" dirty="0">
              <a:solidFill>
                <a:srgbClr val="C00000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C9BF29-9EFA-2239-ED85-6858F22C6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5469"/>
              </p:ext>
            </p:extLst>
          </p:nvPr>
        </p:nvGraphicFramePr>
        <p:xfrm>
          <a:off x="285453" y="972346"/>
          <a:ext cx="4322308" cy="366061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26227">
                  <a:extLst>
                    <a:ext uri="{9D8B030D-6E8A-4147-A177-3AD203B41FA5}">
                      <a16:colId xmlns:a16="http://schemas.microsoft.com/office/drawing/2014/main" val="3031859419"/>
                    </a:ext>
                  </a:extLst>
                </a:gridCol>
                <a:gridCol w="2596081">
                  <a:extLst>
                    <a:ext uri="{9D8B030D-6E8A-4147-A177-3AD203B41FA5}">
                      <a16:colId xmlns:a16="http://schemas.microsoft.com/office/drawing/2014/main" val="2373653273"/>
                    </a:ext>
                  </a:extLst>
                </a:gridCol>
              </a:tblGrid>
              <a:tr h="130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6742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1,001,014 VND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42811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Lover, Family,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19683"/>
                  </a:ext>
                </a:extLst>
              </a:tr>
              <a:tr h="61147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Occasion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Birthday, Vietnamese Women Day,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37898"/>
                  </a:ext>
                </a:extLst>
              </a:tr>
              <a:tr h="58106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Flower, Cake, Plants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41991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5C31423-0F33-FE47-4D63-45AF3A192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0" t="7198" r="8880" b="14898"/>
          <a:stretch/>
        </p:blipFill>
        <p:spPr>
          <a:xfrm>
            <a:off x="2975823" y="1017480"/>
            <a:ext cx="798586" cy="7651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EDF040-7800-9643-1A4E-C524A079D75F}"/>
              </a:ext>
            </a:extLst>
          </p:cNvPr>
          <p:cNvSpPr txBox="1"/>
          <p:nvPr/>
        </p:nvSpPr>
        <p:spPr>
          <a:xfrm>
            <a:off x="2535555" y="1782609"/>
            <a:ext cx="184919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Preparing to Leave</a:t>
            </a:r>
            <a:endParaRPr lang="vi-VN" sz="1300" b="1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6" name="Google Shape;116;p3">
            <a:extLst>
              <a:ext uri="{FF2B5EF4-FFF2-40B4-BE49-F238E27FC236}">
                <a16:creationId xmlns:a16="http://schemas.microsoft.com/office/drawing/2014/main" id="{D44B983F-BAC8-EB61-05A0-EFE41E5044BD}"/>
              </a:ext>
            </a:extLst>
          </p:cNvPr>
          <p:cNvSpPr txBox="1"/>
          <p:nvPr/>
        </p:nvSpPr>
        <p:spPr>
          <a:xfrm>
            <a:off x="2940294" y="6477744"/>
            <a:ext cx="2662375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CA8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ANALYSIS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617DF-43B6-7F02-667F-CDFC49F910A5}"/>
              </a:ext>
            </a:extLst>
          </p:cNvPr>
          <p:cNvSpPr txBox="1"/>
          <p:nvPr/>
        </p:nvSpPr>
        <p:spPr>
          <a:xfrm>
            <a:off x="4923940" y="905874"/>
            <a:ext cx="62976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“Preparing to Leave”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group is a potential customer segmentation when its </a:t>
            </a:r>
            <a:r>
              <a:rPr lang="en-US" sz="1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CLV exceeded the average CLV </a:t>
            </a:r>
            <a:r>
              <a:rPr lang="en-US" sz="16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of B&amp;B</a:t>
            </a:r>
            <a:endParaRPr lang="vi-VN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BD6CF-6CC0-EBC8-E164-14E2D82F8F2E}"/>
              </a:ext>
            </a:extLst>
          </p:cNvPr>
          <p:cNvSpPr txBox="1"/>
          <p:nvPr/>
        </p:nvSpPr>
        <p:spPr>
          <a:xfrm>
            <a:off x="4923941" y="1760042"/>
            <a:ext cx="234411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CUSTOMER LIFETIME VALUE</a:t>
            </a:r>
            <a:endParaRPr lang="vi-VN" sz="20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25ECF-B040-7A2E-F065-D73DD750D442}"/>
              </a:ext>
            </a:extLst>
          </p:cNvPr>
          <p:cNvSpPr txBox="1"/>
          <p:nvPr/>
        </p:nvSpPr>
        <p:spPr>
          <a:xfrm>
            <a:off x="7223003" y="1646255"/>
            <a:ext cx="23441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$1245</a:t>
            </a:r>
            <a:endParaRPr lang="vi-VN" sz="36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02C70-DBAC-A103-26EB-F15016D28386}"/>
              </a:ext>
            </a:extLst>
          </p:cNvPr>
          <p:cNvSpPr txBox="1"/>
          <p:nvPr/>
        </p:nvSpPr>
        <p:spPr>
          <a:xfrm>
            <a:off x="9619056" y="1636947"/>
            <a:ext cx="23441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$1050</a:t>
            </a:r>
            <a:endParaRPr lang="vi-VN" sz="36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A7B24-B455-D3AC-24C4-E566A1B38445}"/>
              </a:ext>
            </a:extLst>
          </p:cNvPr>
          <p:cNvSpPr txBox="1"/>
          <p:nvPr/>
        </p:nvSpPr>
        <p:spPr>
          <a:xfrm>
            <a:off x="9144468" y="1636947"/>
            <a:ext cx="9618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&gt;</a:t>
            </a:r>
            <a:endParaRPr lang="vi-VN" sz="3600" b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DECFD-63FE-7D46-BC4D-9D15A254CC59}"/>
              </a:ext>
            </a:extLst>
          </p:cNvPr>
          <p:cNvSpPr txBox="1"/>
          <p:nvPr/>
        </p:nvSpPr>
        <p:spPr>
          <a:xfrm>
            <a:off x="7380238" y="2283278"/>
            <a:ext cx="218688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“Preparing to Leave” group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A2319-688F-E7A0-0CC0-B11CBF535AD9}"/>
              </a:ext>
            </a:extLst>
          </p:cNvPr>
          <p:cNvSpPr txBox="1"/>
          <p:nvPr/>
        </p:nvSpPr>
        <p:spPr>
          <a:xfrm>
            <a:off x="10438977" y="2283278"/>
            <a:ext cx="892374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Standard</a:t>
            </a:r>
            <a:endParaRPr lang="vi-VN" sz="13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A713BEC-A32C-4CBE-7F4B-4E3153C0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6440"/>
              </p:ext>
            </p:extLst>
          </p:nvPr>
        </p:nvGraphicFramePr>
        <p:xfrm>
          <a:off x="4831579" y="3078792"/>
          <a:ext cx="2773682" cy="12291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86841">
                  <a:extLst>
                    <a:ext uri="{9D8B030D-6E8A-4147-A177-3AD203B41FA5}">
                      <a16:colId xmlns:a16="http://schemas.microsoft.com/office/drawing/2014/main" val="1988483195"/>
                    </a:ext>
                  </a:extLst>
                </a:gridCol>
                <a:gridCol w="1386841">
                  <a:extLst>
                    <a:ext uri="{9D8B030D-6E8A-4147-A177-3AD203B41FA5}">
                      <a16:colId xmlns:a16="http://schemas.microsoft.com/office/drawing/2014/main" val="591638805"/>
                    </a:ext>
                  </a:extLst>
                </a:gridCol>
              </a:tblGrid>
              <a:tr h="61719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AVERAGE DELIVERY DAYS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51622"/>
                  </a:ext>
                </a:extLst>
              </a:tr>
              <a:tr h="61191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759963"/>
                  </a:ext>
                </a:extLst>
              </a:tr>
            </a:tbl>
          </a:graphicData>
        </a:graphic>
      </p:graphicFrame>
      <p:sp>
        <p:nvSpPr>
          <p:cNvPr id="27" name="Google Shape;247;p31">
            <a:extLst>
              <a:ext uri="{FF2B5EF4-FFF2-40B4-BE49-F238E27FC236}">
                <a16:creationId xmlns:a16="http://schemas.microsoft.com/office/drawing/2014/main" id="{39FAA738-0073-9FDE-F1F2-89AA4FE5FE1C}"/>
              </a:ext>
            </a:extLst>
          </p:cNvPr>
          <p:cNvSpPr txBox="1">
            <a:spLocks/>
          </p:cNvSpPr>
          <p:nvPr/>
        </p:nvSpPr>
        <p:spPr>
          <a:xfrm>
            <a:off x="8266463" y="2849980"/>
            <a:ext cx="3295617" cy="1690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“Love”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important gift-giving relationship that “Preparing to Leave” group values.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Delivery service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not good enough for this segment.</a:t>
            </a: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1C27B1-02E3-516A-F735-E2E263D526B1}"/>
              </a:ext>
            </a:extLst>
          </p:cNvPr>
          <p:cNvSpPr txBox="1"/>
          <p:nvPr/>
        </p:nvSpPr>
        <p:spPr>
          <a:xfrm>
            <a:off x="4923940" y="4880939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Contribution to revenue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884D1-43EB-2F5A-934E-250C15FB908A}"/>
              </a:ext>
            </a:extLst>
          </p:cNvPr>
          <p:cNvSpPr txBox="1"/>
          <p:nvPr/>
        </p:nvSpPr>
        <p:spPr>
          <a:xfrm>
            <a:off x="6630020" y="4857217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Frequency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(orders/ month)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215F33-2FDA-F1C1-682C-6D2C3D456239}"/>
              </a:ext>
            </a:extLst>
          </p:cNvPr>
          <p:cNvSpPr txBox="1"/>
          <p:nvPr/>
        </p:nvSpPr>
        <p:spPr>
          <a:xfrm>
            <a:off x="8332931" y="4862020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Recency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(months)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0F732-C630-A706-D973-E173F67261D6}"/>
              </a:ext>
            </a:extLst>
          </p:cNvPr>
          <p:cNvSpPr txBox="1"/>
          <p:nvPr/>
        </p:nvSpPr>
        <p:spPr>
          <a:xfrm>
            <a:off x="10065397" y="4850036"/>
            <a:ext cx="149668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Engagement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(months)</a:t>
            </a:r>
            <a:endParaRPr lang="vi-VN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7FD9EB-5A36-7C80-BD75-A8855D2BE417}"/>
              </a:ext>
            </a:extLst>
          </p:cNvPr>
          <p:cNvSpPr txBox="1"/>
          <p:nvPr/>
        </p:nvSpPr>
        <p:spPr>
          <a:xfrm>
            <a:off x="4912333" y="5614342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20%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0A0922-BD10-0F71-D9EF-46C29A2A0C06}"/>
              </a:ext>
            </a:extLst>
          </p:cNvPr>
          <p:cNvSpPr txBox="1"/>
          <p:nvPr/>
        </p:nvSpPr>
        <p:spPr>
          <a:xfrm>
            <a:off x="6630021" y="5614114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7.45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0ECD7C-CF43-070E-2259-F357674B464F}"/>
              </a:ext>
            </a:extLst>
          </p:cNvPr>
          <p:cNvSpPr txBox="1"/>
          <p:nvPr/>
        </p:nvSpPr>
        <p:spPr>
          <a:xfrm>
            <a:off x="8347709" y="5622706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39.5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6ADC5-F198-ABC9-274E-A0E56EF6CCEF}"/>
              </a:ext>
            </a:extLst>
          </p:cNvPr>
          <p:cNvSpPr txBox="1"/>
          <p:nvPr/>
        </p:nvSpPr>
        <p:spPr>
          <a:xfrm>
            <a:off x="10065397" y="5629731"/>
            <a:ext cx="1496683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27 </a:t>
            </a:r>
            <a:endParaRPr lang="vi-VN" sz="1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05128910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3B48A18A9051D4696C0BD363CF582E1" ma:contentTypeVersion="6" ma:contentTypeDescription="Tạo tài liệu mới." ma:contentTypeScope="" ma:versionID="4cc3dc5b4cb30c1bef79ae57b2ca77e6">
  <xsd:schema xmlns:xsd="http://www.w3.org/2001/XMLSchema" xmlns:xs="http://www.w3.org/2001/XMLSchema" xmlns:p="http://schemas.microsoft.com/office/2006/metadata/properties" xmlns:ns3="65fec893-3288-45e2-aae9-a5ba4c1aaf4a" targetNamespace="http://schemas.microsoft.com/office/2006/metadata/properties" ma:root="true" ma:fieldsID="e61fab2935e714f3b24e778a97587585" ns3:_="">
    <xsd:import namespace="65fec893-3288-45e2-aae9-a5ba4c1aaf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ec893-3288-45e2-aae9-a5ba4c1aa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fec893-3288-45e2-aae9-a5ba4c1aaf4a" xsi:nil="true"/>
  </documentManagement>
</p:properties>
</file>

<file path=customXml/itemProps1.xml><?xml version="1.0" encoding="utf-8"?>
<ds:datastoreItem xmlns:ds="http://schemas.openxmlformats.org/officeDocument/2006/customXml" ds:itemID="{34BFA05B-CE19-4118-A09E-F28419EF0F32}">
  <ds:schemaRefs>
    <ds:schemaRef ds:uri="65fec893-3288-45e2-aae9-a5ba4c1aaf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EBDC549-F746-43B2-9E09-1343C6423A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5813F-9218-4F23-8284-3AD67CCC1E04}">
  <ds:schemaRefs>
    <ds:schemaRef ds:uri="65fec893-3288-45e2-aae9-a5ba4c1aaf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2258</Words>
  <Application>Microsoft Office PowerPoint</Application>
  <PresentationFormat>Widescreen</PresentationFormat>
  <Paragraphs>360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Tahoma</vt:lpstr>
      <vt:lpstr>Arial</vt:lpstr>
      <vt:lpstr>Calibri</vt:lpstr>
      <vt:lpstr>Montserrat</vt:lpstr>
      <vt:lpstr>Times New Roman</vt:lpstr>
      <vt:lpstr>Chủ đề của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Hoàng Phúc</dc:creator>
  <cp:lastModifiedBy>PHAM TOAN</cp:lastModifiedBy>
  <cp:revision>22</cp:revision>
  <dcterms:created xsi:type="dcterms:W3CDTF">2023-11-20T16:35:54Z</dcterms:created>
  <dcterms:modified xsi:type="dcterms:W3CDTF">2024-04-19T05:30:08Z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0x01010063B48A18A9051D4696C0BD363CF582E1</vt:lpwstr>
  </property>
</Properties>
</file>