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oboto Bold" charset="1" panose="02000000000000000000"/>
      <p:regular r:id="rId22"/>
    </p:embeddedFont>
    <p:embeddedFont>
      <p:font typeface="Roboto" charset="1" panose="02000000000000000000"/>
      <p:regular r:id="rId23"/>
    </p:embeddedFont>
    <p:embeddedFont>
      <p:font typeface="Open Sans Bold" charset="1" panose="00000000000000000000"/>
      <p:regular r:id="rId24"/>
    </p:embeddedFont>
    <p:embeddedFont>
      <p:font typeface="Open Sans Ultra-Bold" charset="1" panose="00000000000000000000"/>
      <p:regular r:id="rId25"/>
    </p:embeddedFont>
    <p:embeddedFont>
      <p:font typeface="Open Sans Light" charset="1" panose="00000000000000000000"/>
      <p:regular r:id="rId26"/>
    </p:embeddedFont>
    <p:embeddedFont>
      <p:font typeface="Montserrat Bold Italics" charset="1" panose="00000800000000000000"/>
      <p:regular r:id="rId27"/>
    </p:embeddedFont>
    <p:embeddedFont>
      <p:font typeface="Montserrat Medium Italics" charset="1" panose="000006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71525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8711" y="744854"/>
            <a:ext cx="1838059" cy="1189195"/>
          </a:xfrm>
          <a:custGeom>
            <a:avLst/>
            <a:gdLst/>
            <a:ahLst/>
            <a:cxnLst/>
            <a:rect r="r" b="b" t="t" l="l"/>
            <a:pathLst>
              <a:path h="1189195" w="1838059">
                <a:moveTo>
                  <a:pt x="0" y="0"/>
                </a:moveTo>
                <a:lnTo>
                  <a:pt x="1838059" y="0"/>
                </a:lnTo>
                <a:lnTo>
                  <a:pt x="1838059" y="1189195"/>
                </a:lnTo>
                <a:lnTo>
                  <a:pt x="0" y="118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68711" y="2522379"/>
            <a:ext cx="13212907" cy="2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99"/>
              </a:lnSpc>
            </a:pPr>
            <a:r>
              <a:rPr lang="en-US" sz="6499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Application of the ECLAT Algorithm in Market Basket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8711" y="5778365"/>
            <a:ext cx="8263835" cy="46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Final report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9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Find Frequent Items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87286" y="2930395"/>
            <a:ext cx="8115300" cy="4407160"/>
          </a:xfrm>
          <a:custGeom>
            <a:avLst/>
            <a:gdLst/>
            <a:ahLst/>
            <a:cxnLst/>
            <a:rect r="r" b="b" t="t" l="l"/>
            <a:pathLst>
              <a:path h="4407160" w="8115300">
                <a:moveTo>
                  <a:pt x="0" y="0"/>
                </a:moveTo>
                <a:lnTo>
                  <a:pt x="8115300" y="0"/>
                </a:lnTo>
                <a:lnTo>
                  <a:pt x="8115300" y="4407160"/>
                </a:lnTo>
                <a:lnTo>
                  <a:pt x="0" y="440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8897595" y="2930395"/>
            <a:ext cx="8807654" cy="4407160"/>
          </a:xfrm>
          <a:custGeom>
            <a:avLst/>
            <a:gdLst/>
            <a:ahLst/>
            <a:cxnLst/>
            <a:rect r="r" b="b" t="t" l="l"/>
            <a:pathLst>
              <a:path h="4407160" w="8807654">
                <a:moveTo>
                  <a:pt x="0" y="0"/>
                </a:moveTo>
                <a:lnTo>
                  <a:pt x="8807653" y="0"/>
                </a:lnTo>
                <a:lnTo>
                  <a:pt x="8807653" y="4407160"/>
                </a:lnTo>
                <a:lnTo>
                  <a:pt x="0" y="44071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3366178" y="8019723"/>
            <a:ext cx="314887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 i="true">
                <a:solidFill>
                  <a:srgbClr val="1C3660"/>
                </a:solidFill>
                <a:latin typeface="Montserrat Medium Italics"/>
                <a:ea typeface="Montserrat Medium Italics"/>
                <a:cs typeface="Montserrat Medium Italics"/>
                <a:sym typeface="Montserrat Medium Italics"/>
              </a:rPr>
              <a:t>k-itemsets with k =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94330" y="8019723"/>
            <a:ext cx="3255217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 i="true">
                <a:solidFill>
                  <a:srgbClr val="1C3660"/>
                </a:solidFill>
                <a:latin typeface="Montserrat Medium Italics"/>
                <a:ea typeface="Montserrat Medium Italics"/>
                <a:cs typeface="Montserrat Medium Italics"/>
                <a:sym typeface="Montserrat Medium Italics"/>
              </a:rPr>
              <a:t>k-itemsets with k = 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67148" y="9258300"/>
            <a:ext cx="1295614" cy="629732"/>
            <a:chOff x="0" y="0"/>
            <a:chExt cx="341232" cy="165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232" cy="165855"/>
            </a:xfrm>
            <a:custGeom>
              <a:avLst/>
              <a:gdLst/>
              <a:ahLst/>
              <a:cxnLst/>
              <a:rect r="r" b="b" t="t" l="l"/>
              <a:pathLst>
                <a:path h="165855" w="341232">
                  <a:moveTo>
                    <a:pt x="82928" y="0"/>
                  </a:moveTo>
                  <a:lnTo>
                    <a:pt x="258304" y="0"/>
                  </a:lnTo>
                  <a:cubicBezTo>
                    <a:pt x="304104" y="0"/>
                    <a:pt x="341232" y="37128"/>
                    <a:pt x="341232" y="82928"/>
                  </a:cubicBezTo>
                  <a:lnTo>
                    <a:pt x="341232" y="82928"/>
                  </a:lnTo>
                  <a:cubicBezTo>
                    <a:pt x="341232" y="104922"/>
                    <a:pt x="332495" y="126015"/>
                    <a:pt x="316943" y="141566"/>
                  </a:cubicBezTo>
                  <a:cubicBezTo>
                    <a:pt x="301391" y="157118"/>
                    <a:pt x="280298" y="165855"/>
                    <a:pt x="258304" y="165855"/>
                  </a:cubicBezTo>
                  <a:lnTo>
                    <a:pt x="82928" y="165855"/>
                  </a:lnTo>
                  <a:cubicBezTo>
                    <a:pt x="37128" y="165855"/>
                    <a:pt x="0" y="128727"/>
                    <a:pt x="0" y="82928"/>
                  </a:cubicBezTo>
                  <a:lnTo>
                    <a:pt x="0" y="82928"/>
                  </a:lnTo>
                  <a:cubicBezTo>
                    <a:pt x="0" y="37128"/>
                    <a:pt x="37128" y="0"/>
                    <a:pt x="82928" y="0"/>
                  </a:cubicBez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1232" cy="21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87951" y="9358219"/>
            <a:ext cx="55244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10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7" id="7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35175" y="1109663"/>
            <a:ext cx="1612412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Generate Association Rules using the association_rules() Function</a:t>
            </a: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973411" y="3147715"/>
            <a:ext cx="14447653" cy="4397073"/>
          </a:xfrm>
          <a:custGeom>
            <a:avLst/>
            <a:gdLst/>
            <a:ahLst/>
            <a:cxnLst/>
            <a:rect r="r" b="b" t="t" l="l"/>
            <a:pathLst>
              <a:path h="4397073" w="14447653">
                <a:moveTo>
                  <a:pt x="0" y="0"/>
                </a:moveTo>
                <a:lnTo>
                  <a:pt x="14447653" y="0"/>
                </a:lnTo>
                <a:lnTo>
                  <a:pt x="14447653" y="4397074"/>
                </a:lnTo>
                <a:lnTo>
                  <a:pt x="0" y="4397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3" r="0" b="-116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341232" cy="165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232" cy="165855"/>
            </a:xfrm>
            <a:custGeom>
              <a:avLst/>
              <a:gdLst/>
              <a:ahLst/>
              <a:cxnLst/>
              <a:rect r="r" b="b" t="t" l="l"/>
              <a:pathLst>
                <a:path h="165855" w="341232">
                  <a:moveTo>
                    <a:pt x="82928" y="0"/>
                  </a:moveTo>
                  <a:lnTo>
                    <a:pt x="258304" y="0"/>
                  </a:lnTo>
                  <a:cubicBezTo>
                    <a:pt x="304104" y="0"/>
                    <a:pt x="341232" y="37128"/>
                    <a:pt x="341232" y="82928"/>
                  </a:cubicBezTo>
                  <a:lnTo>
                    <a:pt x="341232" y="82928"/>
                  </a:lnTo>
                  <a:cubicBezTo>
                    <a:pt x="341232" y="104922"/>
                    <a:pt x="332495" y="126015"/>
                    <a:pt x="316943" y="141566"/>
                  </a:cubicBezTo>
                  <a:cubicBezTo>
                    <a:pt x="301391" y="157118"/>
                    <a:pt x="280298" y="165855"/>
                    <a:pt x="258304" y="165855"/>
                  </a:cubicBezTo>
                  <a:lnTo>
                    <a:pt x="82928" y="165855"/>
                  </a:lnTo>
                  <a:cubicBezTo>
                    <a:pt x="37128" y="165855"/>
                    <a:pt x="0" y="128727"/>
                    <a:pt x="0" y="82928"/>
                  </a:cubicBezTo>
                  <a:lnTo>
                    <a:pt x="0" y="82928"/>
                  </a:lnTo>
                  <a:cubicBezTo>
                    <a:pt x="0" y="37128"/>
                    <a:pt x="37128" y="0"/>
                    <a:pt x="82928" y="0"/>
                  </a:cubicBez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1232" cy="21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7476" y="9358219"/>
            <a:ext cx="55244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11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7" id="7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Threshold Setting &amp; Rule Evaluation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4670312" y="3188467"/>
          <a:ext cx="8947375" cy="3910065"/>
        </p:xfrm>
        <a:graphic>
          <a:graphicData uri="http://schemas.openxmlformats.org/drawingml/2006/table">
            <a:tbl>
              <a:tblPr/>
              <a:tblGrid>
                <a:gridCol w="4363676"/>
                <a:gridCol w="4583700"/>
              </a:tblGrid>
              <a:tr h="9775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Metric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Theshold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9775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MinSup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0.03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5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MinConf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0.53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75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MinLift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1.16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341232" cy="165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232" cy="165855"/>
            </a:xfrm>
            <a:custGeom>
              <a:avLst/>
              <a:gdLst/>
              <a:ahLst/>
              <a:cxnLst/>
              <a:rect r="r" b="b" t="t" l="l"/>
              <a:pathLst>
                <a:path h="165855" w="341232">
                  <a:moveTo>
                    <a:pt x="82928" y="0"/>
                  </a:moveTo>
                  <a:lnTo>
                    <a:pt x="258304" y="0"/>
                  </a:lnTo>
                  <a:cubicBezTo>
                    <a:pt x="304104" y="0"/>
                    <a:pt x="341232" y="37128"/>
                    <a:pt x="341232" y="82928"/>
                  </a:cubicBezTo>
                  <a:lnTo>
                    <a:pt x="341232" y="82928"/>
                  </a:lnTo>
                  <a:cubicBezTo>
                    <a:pt x="341232" y="104922"/>
                    <a:pt x="332495" y="126015"/>
                    <a:pt x="316943" y="141566"/>
                  </a:cubicBezTo>
                  <a:cubicBezTo>
                    <a:pt x="301391" y="157118"/>
                    <a:pt x="280298" y="165855"/>
                    <a:pt x="258304" y="165855"/>
                  </a:cubicBezTo>
                  <a:lnTo>
                    <a:pt x="82928" y="165855"/>
                  </a:lnTo>
                  <a:cubicBezTo>
                    <a:pt x="37128" y="165855"/>
                    <a:pt x="0" y="128727"/>
                    <a:pt x="0" y="82928"/>
                  </a:cubicBezTo>
                  <a:lnTo>
                    <a:pt x="0" y="82928"/>
                  </a:lnTo>
                  <a:cubicBezTo>
                    <a:pt x="0" y="37128"/>
                    <a:pt x="37128" y="0"/>
                    <a:pt x="82928" y="0"/>
                  </a:cubicBez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1232" cy="21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87951" y="9358219"/>
            <a:ext cx="55244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7" id="7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Threshold Setting &amp; Rule Evaluation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847774" y="2972440"/>
          <a:ext cx="14698928" cy="5907175"/>
        </p:xfrm>
        <a:graphic>
          <a:graphicData uri="http://schemas.openxmlformats.org/drawingml/2006/table">
            <a:tbl>
              <a:tblPr/>
              <a:tblGrid>
                <a:gridCol w="3610763"/>
                <a:gridCol w="2772041"/>
                <a:gridCol w="2772041"/>
                <a:gridCol w="2772041"/>
                <a:gridCol w="2772041"/>
              </a:tblGrid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antecedents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consequents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support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confidence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lift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(yogurt)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0.150590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0.532185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1.161510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(shopping bags)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0.091329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0.542683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1.184422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(bottled beer)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0.085428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0.537964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1.174124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(beef)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0.064135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0.536481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1.170886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(frozen vegetables)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0.055156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0.537500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1.173110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2" id="12"/>
          <p:cNvSpPr txBox="true"/>
          <p:nvPr/>
        </p:nvSpPr>
        <p:spPr>
          <a:xfrm rot="0">
            <a:off x="6511399" y="2095500"/>
            <a:ext cx="5307439" cy="71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Rules with highest Support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341232" cy="165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232" cy="165855"/>
            </a:xfrm>
            <a:custGeom>
              <a:avLst/>
              <a:gdLst/>
              <a:ahLst/>
              <a:cxnLst/>
              <a:rect r="r" b="b" t="t" l="l"/>
              <a:pathLst>
                <a:path h="165855" w="341232">
                  <a:moveTo>
                    <a:pt x="82928" y="0"/>
                  </a:moveTo>
                  <a:lnTo>
                    <a:pt x="258304" y="0"/>
                  </a:lnTo>
                  <a:cubicBezTo>
                    <a:pt x="304104" y="0"/>
                    <a:pt x="341232" y="37128"/>
                    <a:pt x="341232" y="82928"/>
                  </a:cubicBezTo>
                  <a:lnTo>
                    <a:pt x="341232" y="82928"/>
                  </a:lnTo>
                  <a:cubicBezTo>
                    <a:pt x="341232" y="104922"/>
                    <a:pt x="332495" y="126015"/>
                    <a:pt x="316943" y="141566"/>
                  </a:cubicBezTo>
                  <a:cubicBezTo>
                    <a:pt x="301391" y="157118"/>
                    <a:pt x="280298" y="165855"/>
                    <a:pt x="258304" y="165855"/>
                  </a:cubicBezTo>
                  <a:lnTo>
                    <a:pt x="82928" y="165855"/>
                  </a:lnTo>
                  <a:cubicBezTo>
                    <a:pt x="37128" y="165855"/>
                    <a:pt x="0" y="128727"/>
                    <a:pt x="0" y="82928"/>
                  </a:cubicBezTo>
                  <a:lnTo>
                    <a:pt x="0" y="82928"/>
                  </a:lnTo>
                  <a:cubicBezTo>
                    <a:pt x="0" y="37128"/>
                    <a:pt x="37128" y="0"/>
                    <a:pt x="82928" y="0"/>
                  </a:cubicBez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1232" cy="21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7476" y="9358219"/>
            <a:ext cx="55244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13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7" id="7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Threshold Setting &amp; Rule Evaluation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37334" y="2095500"/>
            <a:ext cx="6213331" cy="71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Rules with highest Confidence &amp; Lift</a:t>
            </a:r>
          </a:p>
          <a:p>
            <a:pPr algn="ctr">
              <a:lnSpc>
                <a:spcPts val="2859"/>
              </a:lnSpc>
              <a:spcBef>
                <a:spcPct val="0"/>
              </a:spcBef>
            </a:pP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936427" y="2972440"/>
          <a:ext cx="14521622" cy="5907175"/>
        </p:xfrm>
        <a:graphic>
          <a:graphicData uri="http://schemas.openxmlformats.org/drawingml/2006/table">
            <a:tbl>
              <a:tblPr/>
              <a:tblGrid>
                <a:gridCol w="3430283"/>
                <a:gridCol w="2772835"/>
                <a:gridCol w="2772835"/>
                <a:gridCol w="2772835"/>
                <a:gridCol w="2772835"/>
              </a:tblGrid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antecedents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consequents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support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confidence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lift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(ham)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0.036942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0.582996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1.272407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(hamburger meat)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0.045408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0.565495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1.234211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(sugar)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0.036942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0.560311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1.222897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(chocolate)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0.047973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0.554896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1.211078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845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(waffles)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(whole milk)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0.037968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0.550186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1.200798</a:t>
                      </a:r>
                      <a:endParaRPr lang="en-US" sz="1100"/>
                    </a:p>
                  </a:txBody>
                  <a:tcPr marL="195896" marR="195896" marT="195896" marB="195896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341232" cy="1658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1232" cy="165855"/>
            </a:xfrm>
            <a:custGeom>
              <a:avLst/>
              <a:gdLst/>
              <a:ahLst/>
              <a:cxnLst/>
              <a:rect r="r" b="b" t="t" l="l"/>
              <a:pathLst>
                <a:path h="165855" w="341232">
                  <a:moveTo>
                    <a:pt x="82928" y="0"/>
                  </a:moveTo>
                  <a:lnTo>
                    <a:pt x="258304" y="0"/>
                  </a:lnTo>
                  <a:cubicBezTo>
                    <a:pt x="304104" y="0"/>
                    <a:pt x="341232" y="37128"/>
                    <a:pt x="341232" y="82928"/>
                  </a:cubicBezTo>
                  <a:lnTo>
                    <a:pt x="341232" y="82928"/>
                  </a:lnTo>
                  <a:cubicBezTo>
                    <a:pt x="341232" y="104922"/>
                    <a:pt x="332495" y="126015"/>
                    <a:pt x="316943" y="141566"/>
                  </a:cubicBezTo>
                  <a:cubicBezTo>
                    <a:pt x="301391" y="157118"/>
                    <a:pt x="280298" y="165855"/>
                    <a:pt x="258304" y="165855"/>
                  </a:cubicBezTo>
                  <a:lnTo>
                    <a:pt x="82928" y="165855"/>
                  </a:lnTo>
                  <a:cubicBezTo>
                    <a:pt x="37128" y="165855"/>
                    <a:pt x="0" y="128727"/>
                    <a:pt x="0" y="82928"/>
                  </a:cubicBezTo>
                  <a:lnTo>
                    <a:pt x="0" y="82928"/>
                  </a:lnTo>
                  <a:cubicBezTo>
                    <a:pt x="0" y="37128"/>
                    <a:pt x="37128" y="0"/>
                    <a:pt x="82928" y="0"/>
                  </a:cubicBez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41232" cy="213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87951" y="9358219"/>
            <a:ext cx="552448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</a:pPr>
            <a:r>
              <a:rPr lang="en-US" b="true" sz="22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14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7" id="7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Conclusions, limitations and future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1114" y="2915290"/>
            <a:ext cx="8168538" cy="3258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Whole milk emerges as the dominant product, strongly associated with multiple items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Lift values for rules (ham → whole milk), (hamburger meat → whole milk), (sugar → whole milk) range 1.22–1.27, exceeding the baseline 1.16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Interpretation: Presence of ham, hamburger meat, or sugar increases the likelihood of purchasing whole milk by 22–27% compared to random chance</a:t>
            </a:r>
          </a:p>
          <a:p>
            <a:pPr algn="l">
              <a:lnSpc>
                <a:spcPts val="285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35175" y="2095500"/>
            <a:ext cx="6213331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Conclusions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08135" y="2915290"/>
            <a:ext cx="8168538" cy="289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Current study focuses only on 2-item association rules, potentially overlooking complex, multi-dimensional relationships among products.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Future research should explore multi-item association rules.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Integration with advanced techniques such as clustering, time-series analysis, and deep learning can provide more comprehensive and accurate recommendations.</a:t>
            </a:r>
          </a:p>
          <a:p>
            <a:pPr algn="l">
              <a:lnSpc>
                <a:spcPts val="28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485739" y="2095500"/>
            <a:ext cx="6213331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Limitations &amp; Future Work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600450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A41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0" y="4532946"/>
            <a:ext cx="18288000" cy="1087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6647973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1. LITERATURE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Definition and Key Idea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5595474"/>
            <a:ext cx="12570722" cy="253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199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Key Idea</a:t>
            </a: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 of the ECLAT Algorithm in Frequent Itemset Mining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Vertical Database Representation: Each item is associated with a set of Transaction IDs (TIDs) where it occurs.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TID-List Intersection: Support is computed by intersecting TID-lists of candidate itemsets.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Recursive Expansion: Starting from 1-itemsets, recursively extend itemsets by combining them to generate larger k-itemsets.</a:t>
            </a:r>
          </a:p>
          <a:p>
            <a:pPr algn="l">
              <a:lnSpc>
                <a:spcPts val="28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516115"/>
            <a:ext cx="9601279" cy="217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199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ECLAT </a:t>
            </a: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(Equivalence Class Clustering and bottom-up Lattice Traversal)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Introduced by Zaki et al. (1997)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Designed for association rule mining*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Goal: Discover all frequent itemsets in a transaction database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Constraint: Itemsets must satisfy a minimum support threshold</a:t>
            </a:r>
          </a:p>
          <a:p>
            <a:pPr algn="l">
              <a:lnSpc>
                <a:spcPts val="28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936990"/>
            <a:ext cx="9884083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0"/>
              </a:lnSpc>
            </a:pPr>
            <a:r>
              <a:rPr lang="en-US" sz="19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*Association rule mining: </a:t>
            </a:r>
            <a:r>
              <a:rPr lang="en-US" sz="19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Given a set of transactions, find rules that will predict the occurence of an item based on the occurences of other items in the transaction.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491414" y="2133600"/>
            <a:ext cx="9305172" cy="7221009"/>
          </a:xfrm>
          <a:custGeom>
            <a:avLst/>
            <a:gdLst/>
            <a:ahLst/>
            <a:cxnLst/>
            <a:rect r="r" b="b" t="t" l="l"/>
            <a:pathLst>
              <a:path h="7221009" w="9305172">
                <a:moveTo>
                  <a:pt x="0" y="0"/>
                </a:moveTo>
                <a:lnTo>
                  <a:pt x="9305172" y="0"/>
                </a:lnTo>
                <a:lnTo>
                  <a:pt x="9305172" y="7221009"/>
                </a:lnTo>
                <a:lnTo>
                  <a:pt x="0" y="7221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76250"/>
            <a:ext cx="1412084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1. LITERATURE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Pseudocode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3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2. ALGORITHM ILLUSTRATION-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Step-by-step demonstration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696023" y="3206404"/>
          <a:ext cx="1856140" cy="2409910"/>
        </p:xfrm>
        <a:graphic>
          <a:graphicData uri="http://schemas.openxmlformats.org/drawingml/2006/table">
            <a:tbl>
              <a:tblPr/>
              <a:tblGrid>
                <a:gridCol w="949808"/>
                <a:gridCol w="906332"/>
              </a:tblGrid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Transaction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Items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{A, B, C}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{A, C}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{A, B, D}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4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{B, E, F}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{A, B, C, E}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5009891" y="3206404"/>
          <a:ext cx="1908393" cy="2817304"/>
        </p:xfrm>
        <a:graphic>
          <a:graphicData uri="http://schemas.openxmlformats.org/drawingml/2006/table">
            <a:tbl>
              <a:tblPr/>
              <a:tblGrid>
                <a:gridCol w="696593"/>
                <a:gridCol w="1211800"/>
              </a:tblGrid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Item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Transactions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 2, 3,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 3, 4,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 2,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{3}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{4,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2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{4}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9402414" y="2488273"/>
          <a:ext cx="2559666" cy="1996667"/>
        </p:xfrm>
        <a:graphic>
          <a:graphicData uri="http://schemas.openxmlformats.org/drawingml/2006/table">
            <a:tbl>
              <a:tblPr/>
              <a:tblGrid>
                <a:gridCol w="579935"/>
                <a:gridCol w="1175824"/>
                <a:gridCol w="803906"/>
              </a:tblGrid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Item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Transactions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Support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 2, 3,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 3, 4,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4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 2,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{4, 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9402414" y="6414554"/>
          <a:ext cx="2582285" cy="1996667"/>
        </p:xfrm>
        <a:graphic>
          <a:graphicData uri="http://schemas.openxmlformats.org/drawingml/2006/table">
            <a:tbl>
              <a:tblPr/>
              <a:tblGrid>
                <a:gridCol w="579794"/>
                <a:gridCol w="1175540"/>
                <a:gridCol w="826951"/>
              </a:tblGrid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Item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Transactions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Support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{1,3,5}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{1,2,5}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933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{4,5}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3602838" y="4981787"/>
          <a:ext cx="2620588" cy="777995"/>
        </p:xfrm>
        <a:graphic>
          <a:graphicData uri="http://schemas.openxmlformats.org/drawingml/2006/table">
            <a:tbl>
              <a:tblPr/>
              <a:tblGrid>
                <a:gridCol w="579562"/>
                <a:gridCol w="1175069"/>
                <a:gridCol w="865958"/>
              </a:tblGrid>
              <a:tr h="3889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Item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Transactions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Support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3889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ABC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{1,5}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2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17" id="17"/>
          <p:cNvGrpSpPr/>
          <p:nvPr/>
        </p:nvGrpSpPr>
        <p:grpSpPr>
          <a:xfrm rot="0">
            <a:off x="3857096" y="4952084"/>
            <a:ext cx="895620" cy="89562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2A4B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-706287" y="1925658"/>
            <a:ext cx="5307439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Sample data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31069" y="5761185"/>
            <a:ext cx="2285940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0"/>
              </a:lnSpc>
              <a:spcBef>
                <a:spcPct val="0"/>
              </a:spcBef>
            </a:pPr>
            <a:r>
              <a:rPr lang="en-US" b="true" sz="1700" i="true" spc="34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With k = 1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8249618" y="4981787"/>
            <a:ext cx="895620" cy="89562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72A4B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55575"/>
              <a:ext cx="7112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3836561" y="1925658"/>
            <a:ext cx="5307439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Step 1: Data preparation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949119" y="1925658"/>
            <a:ext cx="5307439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Step 2: Frequent itemset mining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77319" y="9687466"/>
            <a:ext cx="2285940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0"/>
              </a:lnSpc>
              <a:spcBef>
                <a:spcPct val="0"/>
              </a:spcBef>
            </a:pPr>
            <a:r>
              <a:rPr lang="en-US" b="true" sz="1700" i="true" spc="34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With k = 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507675" y="6340558"/>
            <a:ext cx="2285940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0"/>
              </a:lnSpc>
              <a:spcBef>
                <a:spcPct val="0"/>
              </a:spcBef>
            </a:pPr>
            <a:r>
              <a:rPr lang="en-US" b="true" sz="1700" i="true" spc="34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With k = 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4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2. ALGORITHM ILLUSTRATION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Step-by-step demonstration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3466875" y="3613979"/>
          <a:ext cx="2399668" cy="2409910"/>
        </p:xfrm>
        <a:graphic>
          <a:graphicData uri="http://schemas.openxmlformats.org/drawingml/2006/table">
            <a:tbl>
              <a:tblPr/>
              <a:tblGrid>
                <a:gridCol w="945757"/>
                <a:gridCol w="1453911"/>
              </a:tblGrid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Items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Recommendation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165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A, B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TextBox 13" id="13"/>
          <p:cNvSpPr txBox="true"/>
          <p:nvPr/>
        </p:nvSpPr>
        <p:spPr>
          <a:xfrm rot="0">
            <a:off x="2509519" y="2887619"/>
            <a:ext cx="5307439" cy="29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9"/>
              </a:lnSpc>
              <a:spcBef>
                <a:spcPct val="0"/>
              </a:spcBef>
            </a:pPr>
            <a:r>
              <a:rPr lang="en-US" b="true" sz="1799" i="true" spc="35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Result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47612" y="3851961"/>
            <a:ext cx="7494199" cy="289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0"/>
              </a:lnSpc>
            </a:pPr>
            <a:r>
              <a:rPr lang="en-US" sz="22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Association Rules with Minimum Support = 2</a:t>
            </a:r>
          </a:p>
          <a:p>
            <a:pPr algn="l" marL="474981" indent="-237491" lvl="1">
              <a:lnSpc>
                <a:spcPts val="2860"/>
              </a:lnSpc>
              <a:buFont typeface="Arial"/>
              <a:buChar char="•"/>
            </a:pPr>
            <a:r>
              <a:rPr lang="en-US" sz="22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Given a minimum support threshold of 2, all frequent itemsets are identified.</a:t>
            </a:r>
          </a:p>
          <a:p>
            <a:pPr algn="l" marL="474981" indent="-237491" lvl="1">
              <a:lnSpc>
                <a:spcPts val="2860"/>
              </a:lnSpc>
              <a:buFont typeface="Arial"/>
              <a:buChar char="•"/>
            </a:pPr>
            <a:r>
              <a:rPr lang="en-US" sz="22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From these frequent itemsets, association rules can be derived.</a:t>
            </a:r>
          </a:p>
          <a:p>
            <a:pPr algn="l" marL="474981" indent="-237491" lvl="1">
              <a:lnSpc>
                <a:spcPts val="2860"/>
              </a:lnSpc>
              <a:buFont typeface="Arial"/>
              <a:buChar char="•"/>
            </a:pPr>
            <a:r>
              <a:rPr lang="en-US" sz="22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Ensures that only rules meeting the support constraint are retained.</a:t>
            </a:r>
          </a:p>
          <a:p>
            <a:pPr algn="l">
              <a:lnSpc>
                <a:spcPts val="286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5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Data Structures in ECLAT algorithm and Dataset information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6448" y="3138170"/>
            <a:ext cx="8168538" cy="398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Dictionary: Stores the vertical database; key = item, value = set of TIDs. Enables fast lookup of item occurrences.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Set: Holds TIDs for each item; supports efficient intersection and removes duplicates.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List: Represents original transactions before vertical transformation; each transaction = list of items.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Tree (IT-tree): Node = itemset + its TID-set; built via depth-first search to organize and retrieve frequent itemsets efficiently.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Recursion: Expands itemsets recursively; each call explores larger itemsets and backtracks via stack.</a:t>
            </a:r>
          </a:p>
          <a:p>
            <a:pPr algn="l">
              <a:lnSpc>
                <a:spcPts val="28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286220" y="2257425"/>
            <a:ext cx="5307439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 structures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17480" y="2257425"/>
            <a:ext cx="5307439" cy="35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b="true" sz="2199" i="true" spc="43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Dataset information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21301" y="3138170"/>
            <a:ext cx="7241352" cy="181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Contains transaction records of store members from Jan 21, 2015 – Apr 30, 2015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Includes 38,765 rows and 3 attributes</a:t>
            </a:r>
          </a:p>
          <a:p>
            <a:pPr algn="l" marL="474979" indent="-237490" lvl="1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2199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ataset is complete with no missing values</a:t>
            </a:r>
          </a:p>
          <a:p>
            <a:pPr algn="l">
              <a:lnSpc>
                <a:spcPts val="2859"/>
              </a:lnSpc>
            </a:pPr>
          </a:p>
        </p:txBody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10438676" y="5281930"/>
          <a:ext cx="4483191" cy="1772797"/>
        </p:xfrm>
        <a:graphic>
          <a:graphicData uri="http://schemas.openxmlformats.org/drawingml/2006/table">
            <a:tbl>
              <a:tblPr/>
              <a:tblGrid>
                <a:gridCol w="1342176"/>
                <a:gridCol w="603859"/>
                <a:gridCol w="1143904"/>
                <a:gridCol w="743356"/>
                <a:gridCol w="649895"/>
              </a:tblGrid>
              <a:tr h="58470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Variable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Type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Description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Unique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Ultra-Bold"/>
                          <a:ea typeface="Open Sans Ultra-Bold"/>
                          <a:cs typeface="Open Sans Ultra-Bold"/>
                          <a:sym typeface="Open Sans Ultra-Bold"/>
                        </a:rPr>
                        <a:t>Blank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F6B"/>
                    </a:solidFill>
                  </a:tcPr>
                </a:tc>
              </a:tr>
              <a:tr h="3960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Member_number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Int64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Member ID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3989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Date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Object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Purchased date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728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9603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ItemDescription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4949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Object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Product name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167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0</a:t>
                      </a:r>
                      <a:endParaRPr lang="en-US" sz="1100"/>
                    </a:p>
                  </a:txBody>
                  <a:tcPr marL="125345" marR="125345" marT="125345" marB="125345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6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Class diagram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219720" y="2276475"/>
            <a:ext cx="11955035" cy="6113165"/>
          </a:xfrm>
          <a:custGeom>
            <a:avLst/>
            <a:gdLst/>
            <a:ahLst/>
            <a:cxnLst/>
            <a:rect r="r" b="b" t="t" l="l"/>
            <a:pathLst>
              <a:path h="6113165" w="11955035">
                <a:moveTo>
                  <a:pt x="0" y="0"/>
                </a:moveTo>
                <a:lnTo>
                  <a:pt x="11955035" y="0"/>
                </a:lnTo>
                <a:lnTo>
                  <a:pt x="11955035" y="6113165"/>
                </a:lnTo>
                <a:lnTo>
                  <a:pt x="0" y="6113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Class diagram (Implementation)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303681" y="2082367"/>
            <a:ext cx="7787113" cy="7490799"/>
          </a:xfrm>
          <a:custGeom>
            <a:avLst/>
            <a:gdLst/>
            <a:ahLst/>
            <a:cxnLst/>
            <a:rect r="r" b="b" t="t" l="l"/>
            <a:pathLst>
              <a:path h="7490799" w="7787113">
                <a:moveTo>
                  <a:pt x="0" y="0"/>
                </a:moveTo>
                <a:lnTo>
                  <a:pt x="7787113" y="0"/>
                </a:lnTo>
                <a:lnTo>
                  <a:pt x="7787113" y="7490799"/>
                </a:lnTo>
                <a:lnTo>
                  <a:pt x="0" y="7490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76673" y="9258300"/>
            <a:ext cx="1295614" cy="629732"/>
            <a:chOff x="0" y="0"/>
            <a:chExt cx="1727486" cy="83964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27486" cy="839643"/>
              <a:chOff x="0" y="0"/>
              <a:chExt cx="341232" cy="16585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41232" cy="165855"/>
              </a:xfrm>
              <a:custGeom>
                <a:avLst/>
                <a:gdLst/>
                <a:ahLst/>
                <a:cxnLst/>
                <a:rect r="r" b="b" t="t" l="l"/>
                <a:pathLst>
                  <a:path h="165855" w="341232">
                    <a:moveTo>
                      <a:pt x="82928" y="0"/>
                    </a:moveTo>
                    <a:lnTo>
                      <a:pt x="258304" y="0"/>
                    </a:lnTo>
                    <a:cubicBezTo>
                      <a:pt x="304104" y="0"/>
                      <a:pt x="341232" y="37128"/>
                      <a:pt x="341232" y="82928"/>
                    </a:cubicBezTo>
                    <a:lnTo>
                      <a:pt x="341232" y="82928"/>
                    </a:lnTo>
                    <a:cubicBezTo>
                      <a:pt x="341232" y="104922"/>
                      <a:pt x="332495" y="126015"/>
                      <a:pt x="316943" y="141566"/>
                    </a:cubicBezTo>
                    <a:cubicBezTo>
                      <a:pt x="301391" y="157118"/>
                      <a:pt x="280298" y="165855"/>
                      <a:pt x="258304" y="165855"/>
                    </a:cubicBezTo>
                    <a:lnTo>
                      <a:pt x="82928" y="165855"/>
                    </a:lnTo>
                    <a:cubicBezTo>
                      <a:pt x="37128" y="165855"/>
                      <a:pt x="0" y="128727"/>
                      <a:pt x="0" y="82928"/>
                    </a:cubicBezTo>
                    <a:lnTo>
                      <a:pt x="0" y="82928"/>
                    </a:lnTo>
                    <a:cubicBezTo>
                      <a:pt x="0" y="37128"/>
                      <a:pt x="37128" y="0"/>
                      <a:pt x="82928" y="0"/>
                    </a:cubicBezTo>
                    <a:close/>
                  </a:path>
                </a:pathLst>
              </a:custGeom>
              <a:solidFill>
                <a:srgbClr val="0A415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341232" cy="2134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940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357904" y="149100"/>
              <a:ext cx="736597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8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706287" y="1543050"/>
            <a:ext cx="19742812" cy="76200"/>
            <a:chOff x="0" y="0"/>
            <a:chExt cx="26323750" cy="101600"/>
          </a:xfrm>
        </p:grpSpPr>
        <p:sp>
          <p:nvSpPr>
            <p:cNvPr name="AutoShape 8" id="8"/>
            <p:cNvSpPr/>
            <p:nvPr/>
          </p:nvSpPr>
          <p:spPr>
            <a:xfrm flipV="true">
              <a:off x="0" y="25400"/>
              <a:ext cx="26238099" cy="0"/>
            </a:xfrm>
            <a:prstGeom prst="line">
              <a:avLst/>
            </a:prstGeom>
            <a:ln cap="flat" w="50800">
              <a:solidFill>
                <a:srgbClr val="0A4154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 flipV="true">
              <a:off x="85650" y="76200"/>
              <a:ext cx="26238099" cy="0"/>
            </a:xfrm>
            <a:prstGeom prst="line">
              <a:avLst/>
            </a:prstGeom>
            <a:ln cap="flat" w="50800">
              <a:solidFill>
                <a:srgbClr val="72A4B1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1028700" y="476250"/>
            <a:ext cx="14120847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A4154"/>
                </a:solidFill>
                <a:latin typeface="Roboto Bold"/>
                <a:ea typeface="Roboto Bold"/>
                <a:cs typeface="Roboto Bold"/>
                <a:sym typeface="Roboto Bold"/>
              </a:rPr>
              <a:t>3. ALGORITHM IMPLEMENTATION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75" y="1109663"/>
            <a:ext cx="16124125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A4154"/>
                </a:solidFill>
                <a:latin typeface="Roboto"/>
                <a:ea typeface="Roboto"/>
                <a:cs typeface="Roboto"/>
                <a:sym typeface="Roboto"/>
              </a:rPr>
              <a:t>Class diagram (Implementation)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4124144" y="2114550"/>
            <a:ext cx="10146187" cy="7360244"/>
          </a:xfrm>
          <a:custGeom>
            <a:avLst/>
            <a:gdLst/>
            <a:ahLst/>
            <a:cxnLst/>
            <a:rect r="r" b="b" t="t" l="l"/>
            <a:pathLst>
              <a:path h="7360244" w="10146187">
                <a:moveTo>
                  <a:pt x="0" y="0"/>
                </a:moveTo>
                <a:lnTo>
                  <a:pt x="10146187" y="0"/>
                </a:lnTo>
                <a:lnTo>
                  <a:pt x="10146187" y="7360244"/>
                </a:lnTo>
                <a:lnTo>
                  <a:pt x="0" y="7360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DAGz58yjfns</dc:identifier>
  <dcterms:modified xsi:type="dcterms:W3CDTF">2011-08-01T06:04:30Z</dcterms:modified>
  <cp:revision>1</cp:revision>
  <dc:title>ECLAT</dc:title>
</cp:coreProperties>
</file>