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Use sentence case for headers and make a point (1 line max)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343" y="6621547"/>
            <a:ext cx="3594100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3M CONFIDENTIAL   © 3M 2016. All Rights Reserved.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0195" y="6004270"/>
            <a:ext cx="10363429" cy="47192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38912" y="1499617"/>
            <a:ext cx="11167872" cy="1695849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First sub-bullet</a:t>
            </a:r>
          </a:p>
          <a:p>
            <a:pPr lvl="3"/>
            <a:r>
              <a:rPr lang="en-US" dirty="0" smtClean="0"/>
              <a:t>Second sub-bullet</a:t>
            </a:r>
          </a:p>
          <a:p>
            <a:pPr lvl="4"/>
            <a:r>
              <a:rPr lang="en-US" dirty="0" smtClean="0"/>
              <a:t>Third sub-bullet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189443" y="6556400"/>
            <a:ext cx="2844800" cy="268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2BB7-0D07-41D1-BF51-179848331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540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55AD-E4F1-4591-9DA3-00D2FE0BF5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1085-4493-4F32-B8FF-6B31ADED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Tag Security – Information for Tag Authentication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7B2BB7-0D07-41D1-BF51-17984833153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5227" y="6353580"/>
            <a:ext cx="2833828" cy="337038"/>
          </a:xfrm>
        </p:spPr>
        <p:txBody>
          <a:bodyPr/>
          <a:lstStyle/>
          <a:p>
            <a:pPr>
              <a:defRPr/>
            </a:pPr>
            <a:r>
              <a:rPr lang="en-US" sz="800" dirty="0" smtClean="0"/>
              <a:t>3M CONFIDENTIAL   © 3M 2016. All Rights Reserved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913041" y="6475413"/>
            <a:ext cx="365919" cy="194691"/>
          </a:xfrm>
          <a:custGeom>
            <a:avLst/>
            <a:gdLst>
              <a:gd name="T0" fmla="*/ 109 w 138"/>
              <a:gd name="T1" fmla="*/ 2 h 72"/>
              <a:gd name="T2" fmla="*/ 99 w 138"/>
              <a:gd name="T3" fmla="*/ 42 h 72"/>
              <a:gd name="T4" fmla="*/ 89 w 138"/>
              <a:gd name="T5" fmla="*/ 2 h 72"/>
              <a:gd name="T6" fmla="*/ 61 w 138"/>
              <a:gd name="T7" fmla="*/ 2 h 72"/>
              <a:gd name="T8" fmla="*/ 61 w 138"/>
              <a:gd name="T9" fmla="*/ 17 h 72"/>
              <a:gd name="T10" fmla="*/ 33 w 138"/>
              <a:gd name="T11" fmla="*/ 0 h 72"/>
              <a:gd name="T12" fmla="*/ 3 w 138"/>
              <a:gd name="T13" fmla="*/ 24 h 72"/>
              <a:gd name="T14" fmla="*/ 22 w 138"/>
              <a:gd name="T15" fmla="*/ 24 h 72"/>
              <a:gd name="T16" fmla="*/ 32 w 138"/>
              <a:gd name="T17" fmla="*/ 16 h 72"/>
              <a:gd name="T18" fmla="*/ 41 w 138"/>
              <a:gd name="T19" fmla="*/ 22 h 72"/>
              <a:gd name="T20" fmla="*/ 32 w 138"/>
              <a:gd name="T21" fmla="*/ 28 h 72"/>
              <a:gd name="T22" fmla="*/ 26 w 138"/>
              <a:gd name="T23" fmla="*/ 28 h 72"/>
              <a:gd name="T24" fmla="*/ 26 w 138"/>
              <a:gd name="T25" fmla="*/ 41 h 72"/>
              <a:gd name="T26" fmla="*/ 32 w 138"/>
              <a:gd name="T27" fmla="*/ 41 h 72"/>
              <a:gd name="T28" fmla="*/ 40 w 138"/>
              <a:gd name="T29" fmla="*/ 48 h 72"/>
              <a:gd name="T30" fmla="*/ 31 w 138"/>
              <a:gd name="T31" fmla="*/ 56 h 72"/>
              <a:gd name="T32" fmla="*/ 20 w 138"/>
              <a:gd name="T33" fmla="*/ 43 h 72"/>
              <a:gd name="T34" fmla="*/ 0 w 138"/>
              <a:gd name="T35" fmla="*/ 43 h 72"/>
              <a:gd name="T36" fmla="*/ 32 w 138"/>
              <a:gd name="T37" fmla="*/ 72 h 72"/>
              <a:gd name="T38" fmla="*/ 61 w 138"/>
              <a:gd name="T39" fmla="*/ 57 h 72"/>
              <a:gd name="T40" fmla="*/ 61 w 138"/>
              <a:gd name="T41" fmla="*/ 71 h 72"/>
              <a:gd name="T42" fmla="*/ 80 w 138"/>
              <a:gd name="T43" fmla="*/ 71 h 72"/>
              <a:gd name="T44" fmla="*/ 80 w 138"/>
              <a:gd name="T45" fmla="*/ 27 h 72"/>
              <a:gd name="T46" fmla="*/ 91 w 138"/>
              <a:gd name="T47" fmla="*/ 71 h 72"/>
              <a:gd name="T48" fmla="*/ 108 w 138"/>
              <a:gd name="T49" fmla="*/ 71 h 72"/>
              <a:gd name="T50" fmla="*/ 119 w 138"/>
              <a:gd name="T51" fmla="*/ 27 h 72"/>
              <a:gd name="T52" fmla="*/ 119 w 138"/>
              <a:gd name="T53" fmla="*/ 71 h 72"/>
              <a:gd name="T54" fmla="*/ 138 w 138"/>
              <a:gd name="T55" fmla="*/ 71 h 72"/>
              <a:gd name="T56" fmla="*/ 138 w 138"/>
              <a:gd name="T57" fmla="*/ 2 h 72"/>
              <a:gd name="T58" fmla="*/ 109 w 138"/>
              <a:gd name="T59" fmla="*/ 2 h 72"/>
              <a:gd name="T60" fmla="*/ 61 w 138"/>
              <a:gd name="T61" fmla="*/ 42 h 72"/>
              <a:gd name="T62" fmla="*/ 53 w 138"/>
              <a:gd name="T63" fmla="*/ 34 h 72"/>
              <a:gd name="T64" fmla="*/ 61 w 138"/>
              <a:gd name="T65" fmla="*/ 25 h 72"/>
              <a:gd name="T66" fmla="*/ 61 w 138"/>
              <a:gd name="T67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72">
                <a:moveTo>
                  <a:pt x="109" y="2"/>
                </a:moveTo>
                <a:cubicBezTo>
                  <a:pt x="99" y="42"/>
                  <a:pt x="99" y="42"/>
                  <a:pt x="99" y="42"/>
                </a:cubicBezTo>
                <a:cubicBezTo>
                  <a:pt x="89" y="2"/>
                  <a:pt x="89" y="2"/>
                  <a:pt x="89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17"/>
                  <a:pt x="61" y="17"/>
                  <a:pt x="61" y="17"/>
                </a:cubicBezTo>
                <a:cubicBezTo>
                  <a:pt x="57" y="4"/>
                  <a:pt x="44" y="0"/>
                  <a:pt x="33" y="0"/>
                </a:cubicBezTo>
                <a:cubicBezTo>
                  <a:pt x="19" y="0"/>
                  <a:pt x="4" y="6"/>
                  <a:pt x="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9"/>
                  <a:pt x="28" y="16"/>
                  <a:pt x="32" y="16"/>
                </a:cubicBezTo>
                <a:cubicBezTo>
                  <a:pt x="38" y="16"/>
                  <a:pt x="41" y="18"/>
                  <a:pt x="41" y="22"/>
                </a:cubicBezTo>
                <a:cubicBezTo>
                  <a:pt x="41" y="25"/>
                  <a:pt x="39" y="28"/>
                  <a:pt x="3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41"/>
                  <a:pt x="26" y="41"/>
                  <a:pt x="26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5" y="41"/>
                  <a:pt x="40" y="43"/>
                  <a:pt x="40" y="48"/>
                </a:cubicBezTo>
                <a:cubicBezTo>
                  <a:pt x="40" y="53"/>
                  <a:pt x="36" y="56"/>
                  <a:pt x="31" y="56"/>
                </a:cubicBezTo>
                <a:cubicBezTo>
                  <a:pt x="23" y="56"/>
                  <a:pt x="20" y="49"/>
                  <a:pt x="2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7"/>
                  <a:pt x="0" y="72"/>
                  <a:pt x="32" y="72"/>
                </a:cubicBezTo>
                <a:cubicBezTo>
                  <a:pt x="47" y="72"/>
                  <a:pt x="58" y="66"/>
                  <a:pt x="61" y="57"/>
                </a:cubicBezTo>
                <a:cubicBezTo>
                  <a:pt x="61" y="71"/>
                  <a:pt x="61" y="71"/>
                  <a:pt x="6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27"/>
                  <a:pt x="80" y="27"/>
                  <a:pt x="80" y="27"/>
                </a:cubicBezTo>
                <a:cubicBezTo>
                  <a:pt x="91" y="71"/>
                  <a:pt x="91" y="71"/>
                  <a:pt x="91" y="71"/>
                </a:cubicBezTo>
                <a:cubicBezTo>
                  <a:pt x="108" y="71"/>
                  <a:pt x="108" y="71"/>
                  <a:pt x="108" y="71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38" y="71"/>
                  <a:pt x="138" y="71"/>
                  <a:pt x="138" y="71"/>
                </a:cubicBezTo>
                <a:cubicBezTo>
                  <a:pt x="138" y="2"/>
                  <a:pt x="138" y="2"/>
                  <a:pt x="138" y="2"/>
                </a:cubicBezTo>
                <a:lnTo>
                  <a:pt x="109" y="2"/>
                </a:lnTo>
                <a:close/>
                <a:moveTo>
                  <a:pt x="61" y="42"/>
                </a:moveTo>
                <a:cubicBezTo>
                  <a:pt x="58" y="37"/>
                  <a:pt x="55" y="35"/>
                  <a:pt x="53" y="34"/>
                </a:cubicBezTo>
                <a:cubicBezTo>
                  <a:pt x="57" y="32"/>
                  <a:pt x="59" y="30"/>
                  <a:pt x="61" y="25"/>
                </a:cubicBezTo>
                <a:lnTo>
                  <a:pt x="61" y="4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726611" y="2486562"/>
          <a:ext cx="1923690" cy="640080"/>
        </p:xfrm>
        <a:graphic>
          <a:graphicData uri="http://schemas.openxmlformats.org/drawingml/2006/table">
            <a:tbl>
              <a:tblPr/>
              <a:tblGrid>
                <a:gridCol w="1923690"/>
              </a:tblGrid>
              <a:tr h="534838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</a:t>
                      </a:r>
                    </a:p>
                    <a:p>
                      <a:r>
                        <a:rPr lang="en-US" dirty="0" smtClean="0"/>
                        <a:t>(1 byte)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726611" y="3138690"/>
          <a:ext cx="1923690" cy="640080"/>
        </p:xfrm>
        <a:graphic>
          <a:graphicData uri="http://schemas.openxmlformats.org/drawingml/2006/table">
            <a:tbl>
              <a:tblPr/>
              <a:tblGrid>
                <a:gridCol w="1923690"/>
              </a:tblGrid>
              <a:tr h="534838">
                <a:tc>
                  <a:txBody>
                    <a:bodyPr/>
                    <a:lstStyle/>
                    <a:p>
                      <a:r>
                        <a:rPr lang="en-US" dirty="0" smtClean="0"/>
                        <a:t>Key Index </a:t>
                      </a:r>
                    </a:p>
                    <a:p>
                      <a:r>
                        <a:rPr lang="en-US" dirty="0" smtClean="0"/>
                        <a:t>(1 byte)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726611" y="3769164"/>
          <a:ext cx="1923690" cy="640080"/>
        </p:xfrm>
        <a:graphic>
          <a:graphicData uri="http://schemas.openxmlformats.org/drawingml/2006/table">
            <a:tbl>
              <a:tblPr/>
              <a:tblGrid>
                <a:gridCol w="1923690"/>
              </a:tblGrid>
              <a:tr h="534838">
                <a:tc>
                  <a:txBody>
                    <a:bodyPr/>
                    <a:lstStyle/>
                    <a:p>
                      <a:r>
                        <a:rPr lang="en-US" dirty="0" smtClean="0"/>
                        <a:t>Key Ring ID</a:t>
                      </a:r>
                    </a:p>
                    <a:p>
                      <a:r>
                        <a:rPr lang="en-US" dirty="0" smtClean="0"/>
                        <a:t>(4 bytes)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750498" y="2743200"/>
            <a:ext cx="2268747" cy="15355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000" dirty="0" smtClean="0"/>
              <a:t>Key File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3" idx="7"/>
            <a:endCxn id="10" idx="1"/>
          </p:cNvCxnSpPr>
          <p:nvPr/>
        </p:nvCxnSpPr>
        <p:spPr>
          <a:xfrm flipV="1">
            <a:off x="2686995" y="2806602"/>
            <a:ext cx="1039616" cy="161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  <a:endCxn id="11" idx="1"/>
          </p:cNvCxnSpPr>
          <p:nvPr/>
        </p:nvCxnSpPr>
        <p:spPr>
          <a:xfrm flipV="1">
            <a:off x="3019245" y="3458730"/>
            <a:ext cx="707366" cy="52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5"/>
            <a:endCxn id="12" idx="1"/>
          </p:cNvCxnSpPr>
          <p:nvPr/>
        </p:nvCxnSpPr>
        <p:spPr>
          <a:xfrm>
            <a:off x="2686995" y="4053833"/>
            <a:ext cx="1039616" cy="3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7998" y="4589253"/>
            <a:ext cx="1954061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User Memory </a:t>
            </a:r>
          </a:p>
          <a:p>
            <a:r>
              <a:rPr lang="en-US" sz="2000" dirty="0" smtClean="0"/>
              <a:t>Block in Tag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2240770" y="3330951"/>
            <a:ext cx="223984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Tag Commissioning</a:t>
            </a:r>
          </a:p>
        </p:txBody>
      </p:sp>
      <p:sp>
        <p:nvSpPr>
          <p:cNvPr id="23" name="Oval 22"/>
          <p:cNvSpPr/>
          <p:nvPr/>
        </p:nvSpPr>
        <p:spPr>
          <a:xfrm>
            <a:off x="8055069" y="864721"/>
            <a:ext cx="2268747" cy="15355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000" dirty="0" smtClean="0"/>
              <a:t>Key File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6730913" y="2967490"/>
            <a:ext cx="4917055" cy="34992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4"/>
            <a:endCxn id="24" idx="0"/>
          </p:cNvCxnSpPr>
          <p:nvPr/>
        </p:nvCxnSpPr>
        <p:spPr>
          <a:xfrm flipH="1">
            <a:off x="9189441" y="2400223"/>
            <a:ext cx="2" cy="567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92561" y="2468093"/>
            <a:ext cx="179376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Key Importation</a:t>
            </a:r>
          </a:p>
        </p:txBody>
      </p:sp>
      <p:sp>
        <p:nvSpPr>
          <p:cNvPr id="33" name="Oval 32"/>
          <p:cNvSpPr/>
          <p:nvPr/>
        </p:nvSpPr>
        <p:spPr>
          <a:xfrm>
            <a:off x="7556738" y="3928517"/>
            <a:ext cx="1708030" cy="16653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endParaRPr lang="en-US" sz="2000" dirty="0"/>
          </a:p>
        </p:txBody>
      </p:sp>
      <p:sp>
        <p:nvSpPr>
          <p:cNvPr id="34" name="Oval 33"/>
          <p:cNvSpPr/>
          <p:nvPr/>
        </p:nvSpPr>
        <p:spPr>
          <a:xfrm>
            <a:off x="8814131" y="345873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7746520" y="4142453"/>
            <a:ext cx="1328467" cy="1237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Key 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5069" y="3357062"/>
            <a:ext cx="9316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Version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5033" y="5794123"/>
            <a:ext cx="13689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Key Ring 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16721" y="4053833"/>
            <a:ext cx="1630393" cy="15388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Key Information in Reader for run time authentication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50301" y="2806602"/>
            <a:ext cx="2337759" cy="70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0301" y="3484839"/>
            <a:ext cx="2029457" cy="92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71869" y="4086843"/>
            <a:ext cx="2007642" cy="1770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4282437" y="4207116"/>
            <a:ext cx="40226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Runtime Reading from Tag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177177" y="3158776"/>
            <a:ext cx="222561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77177" y="3138690"/>
            <a:ext cx="60385" cy="313271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37562" y="6271404"/>
            <a:ext cx="21652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402792" y="3158776"/>
            <a:ext cx="0" cy="31126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54216" y="3347882"/>
            <a:ext cx="125733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/>
              <a:t>Reader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775033" y="4494362"/>
            <a:ext cx="1941688" cy="136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29412" y="5910676"/>
            <a:ext cx="221855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Password Generation</a:t>
            </a:r>
          </a:p>
        </p:txBody>
      </p:sp>
      <p:cxnSp>
        <p:nvCxnSpPr>
          <p:cNvPr id="72" name="Straight Arrow Connector 71"/>
          <p:cNvCxnSpPr>
            <a:stCxn id="24" idx="0"/>
          </p:cNvCxnSpPr>
          <p:nvPr/>
        </p:nvCxnSpPr>
        <p:spPr>
          <a:xfrm flipH="1">
            <a:off x="8410753" y="2967490"/>
            <a:ext cx="778688" cy="1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3670" y="6187675"/>
            <a:ext cx="1904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TID/UII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0" idx="1"/>
          </p:cNvCxnSpPr>
          <p:nvPr/>
        </p:nvCxnSpPr>
        <p:spPr>
          <a:xfrm flipV="1">
            <a:off x="5648298" y="6049176"/>
            <a:ext cx="3781114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7490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Tag Security – Information for Tag Authentication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Security – Information for Tag Authentication</dc:title>
  <dc:creator>Lixin Yao</dc:creator>
  <cp:lastModifiedBy>Lixin Yao</cp:lastModifiedBy>
  <cp:revision>4</cp:revision>
  <dcterms:created xsi:type="dcterms:W3CDTF">2016-05-09T14:38:33Z</dcterms:created>
  <dcterms:modified xsi:type="dcterms:W3CDTF">2016-05-09T14:41:34Z</dcterms:modified>
</cp:coreProperties>
</file>