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906000" cy="6858000"/>
  <p:notesSz cx="6858000" cy="9144000"/>
  <p:defaultTextStyle>
    <a:lvl1pPr marL="228600" indent="-228600" defTabSz="457200">
      <a:buClr>
        <a:srgbClr val="00CC99"/>
      </a:buClr>
      <a:buSzPct val="100000"/>
      <a:buChar char="•"/>
      <a:defRPr sz="2400">
        <a:latin typeface="Frutiger 45 Light"/>
        <a:ea typeface="Frutiger 45 Light"/>
        <a:cs typeface="Frutiger 45 Light"/>
        <a:sym typeface="Frutiger 45 Light"/>
      </a:defRPr>
    </a:lvl1pPr>
    <a:lvl2pPr marL="739486" indent="-282286" defTabSz="457200">
      <a:buClr>
        <a:srgbClr val="00CC99"/>
      </a:buClr>
      <a:buSzPct val="100000"/>
      <a:buChar char="▪"/>
      <a:defRPr sz="2400">
        <a:latin typeface="Frutiger 45 Light"/>
        <a:ea typeface="Frutiger 45 Light"/>
        <a:cs typeface="Frutiger 45 Light"/>
        <a:sym typeface="Frutiger 45 Light"/>
      </a:defRPr>
    </a:lvl2pPr>
    <a:lvl3pPr marL="1234439" indent="-320039" defTabSz="457200">
      <a:buClr>
        <a:srgbClr val="00CC99"/>
      </a:buClr>
      <a:buSzPct val="100000"/>
      <a:buChar char="▪"/>
      <a:defRPr sz="2400">
        <a:latin typeface="Frutiger 45 Light"/>
        <a:ea typeface="Frutiger 45 Light"/>
        <a:cs typeface="Frutiger 45 Light"/>
        <a:sym typeface="Frutiger 45 Light"/>
      </a:defRPr>
    </a:lvl3pPr>
    <a:lvl4pPr marL="1712383" indent="-340783" defTabSz="457200">
      <a:buClr>
        <a:srgbClr val="00CC99"/>
      </a:buClr>
      <a:buSzPct val="100000"/>
      <a:buChar char="▪"/>
      <a:defRPr sz="2400">
        <a:latin typeface="Frutiger 45 Light"/>
        <a:ea typeface="Frutiger 45 Light"/>
        <a:cs typeface="Frutiger 45 Light"/>
        <a:sym typeface="Frutiger 45 Light"/>
      </a:defRPr>
    </a:lvl4pPr>
    <a:lvl5pPr marL="2219325" indent="-390525" defTabSz="457200">
      <a:buClr>
        <a:srgbClr val="00CC99"/>
      </a:buClr>
      <a:buSzPct val="100000"/>
      <a:buChar char="▪"/>
      <a:defRPr sz="2400">
        <a:latin typeface="Frutiger 45 Light"/>
        <a:ea typeface="Frutiger 45 Light"/>
        <a:cs typeface="Frutiger 45 Light"/>
        <a:sym typeface="Frutiger 45 Light"/>
      </a:defRPr>
    </a:lvl5pPr>
    <a:lvl6pPr marL="390525" indent="-390525" defTabSz="457200">
      <a:buClr>
        <a:srgbClr val="00CC99"/>
      </a:buClr>
      <a:buSzPct val="100000"/>
      <a:buChar char="•"/>
      <a:defRPr sz="2400">
        <a:latin typeface="Frutiger 45 Light"/>
        <a:ea typeface="Frutiger 45 Light"/>
        <a:cs typeface="Frutiger 45 Light"/>
        <a:sym typeface="Frutiger 45 Light"/>
      </a:defRPr>
    </a:lvl6pPr>
    <a:lvl7pPr marL="390525" indent="-390525" defTabSz="457200">
      <a:buClr>
        <a:srgbClr val="00CC99"/>
      </a:buClr>
      <a:buSzPct val="100000"/>
      <a:buChar char="•"/>
      <a:defRPr sz="2400">
        <a:latin typeface="Frutiger 45 Light"/>
        <a:ea typeface="Frutiger 45 Light"/>
        <a:cs typeface="Frutiger 45 Light"/>
        <a:sym typeface="Frutiger 45 Light"/>
      </a:defRPr>
    </a:lvl7pPr>
    <a:lvl8pPr marL="390525" indent="-390525" defTabSz="457200">
      <a:buClr>
        <a:srgbClr val="00CC99"/>
      </a:buClr>
      <a:buSzPct val="100000"/>
      <a:buChar char="•"/>
      <a:defRPr sz="2400">
        <a:latin typeface="Frutiger 45 Light"/>
        <a:ea typeface="Frutiger 45 Light"/>
        <a:cs typeface="Frutiger 45 Light"/>
        <a:sym typeface="Frutiger 45 Light"/>
      </a:defRPr>
    </a:lvl8pPr>
    <a:lvl9pPr marL="390525" indent="-390525" defTabSz="457200">
      <a:buClr>
        <a:srgbClr val="00CC99"/>
      </a:buClr>
      <a:buSzPct val="100000"/>
      <a:buChar char="•"/>
      <a:defRPr sz="2400">
        <a:latin typeface="Frutiger 45 Light"/>
        <a:ea typeface="Frutiger 45 Light"/>
        <a:cs typeface="Frutiger 45 Light"/>
        <a:sym typeface="Frutiger 45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rutiger 45 Light"/>
          <a:ea typeface="Frutiger 45 Light"/>
          <a:cs typeface="Frutiger 45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rutiger 45 Light"/>
          <a:ea typeface="Frutiger 45 Light"/>
          <a:cs typeface="Frutiger 45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6009942"/>
            <a:ext cx="1644194" cy="822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39" y="6066532"/>
            <a:ext cx="1181529" cy="708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6180518"/>
            <a:ext cx="480945" cy="480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6496812"/>
            <a:ext cx="9906002" cy="36512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  <a:defRPr b="1" sz="1400">
                <a:solidFill>
                  <a:srgbClr val="00A37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00A37A"/>
                </a:solidFill>
              </a:rPr>
              <a:t>Library Management System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7828557" y="6556375"/>
            <a:ext cx="1925043" cy="2460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spAutoFit/>
          </a:bodyPr>
          <a:lstStyle>
            <a:lvl1pPr marL="0" indent="0" algn="r">
              <a:lnSpc>
                <a:spcPct val="94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solidFill>
                  <a:srgbClr val="00A37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95300" y="274637"/>
            <a:ext cx="89154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 lvl="0">
              <a:defRPr b="0" sz="1800"/>
            </a:pPr>
            <a:r>
              <a:rPr b="1" sz="32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95300" y="1600200"/>
            <a:ext cx="8915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defTabSz="457200">
        <a:buClr>
          <a:srgbClr val="00CC99"/>
        </a:buClr>
        <a:defRPr b="1" sz="3200">
          <a:latin typeface="Frutiger 45 Light"/>
          <a:ea typeface="Frutiger 45 Light"/>
          <a:cs typeface="Frutiger 45 Light"/>
          <a:sym typeface="Frutiger 45 Light"/>
        </a:defRPr>
      </a:lvl1pPr>
      <a:lvl2pPr marL="376381" indent="-376381" defTabSz="457200">
        <a:buClr>
          <a:srgbClr val="00CC99"/>
        </a:buClr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2pPr>
      <a:lvl3pPr marL="426719" indent="-426719" defTabSz="457200">
        <a:buClr>
          <a:srgbClr val="00CC99"/>
        </a:buClr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3pPr>
      <a:lvl4pPr marL="454377" indent="-454377" defTabSz="457200">
        <a:buClr>
          <a:srgbClr val="00CC99"/>
        </a:buClr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4pPr>
      <a:lvl5pPr marL="520700" indent="-520700" defTabSz="457200">
        <a:buClr>
          <a:srgbClr val="00CC99"/>
        </a:buClr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5pPr>
      <a:lvl6pPr marL="977900" indent="-520700" defTabSz="457200">
        <a:buClr>
          <a:srgbClr val="00CC99"/>
        </a:buClr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6pPr>
      <a:lvl7pPr marL="1435100" indent="-520700" defTabSz="457200">
        <a:buClr>
          <a:srgbClr val="00CC99"/>
        </a:buClr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7pPr>
      <a:lvl8pPr marL="1892300" indent="-520700" defTabSz="457200">
        <a:buClr>
          <a:srgbClr val="00CC99"/>
        </a:buClr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8pPr>
      <a:lvl9pPr marL="2349500" indent="-520700" defTabSz="457200">
        <a:buClr>
          <a:srgbClr val="00CC99"/>
        </a:buClr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9pPr>
    </p:titleStyle>
    <p:bodyStyle>
      <a:lvl1pPr marL="228600" indent="-228600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1pPr>
      <a:lvl2pPr marL="545811" indent="-282286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2pPr>
      <a:lvl3pPr marL="850264" indent="-320039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3pPr>
      <a:lvl4pPr marL="1145645" indent="-340783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4pPr>
      <a:lvl5pPr marL="1460500" indent="-390525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5pPr>
      <a:lvl6pPr marL="19177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6pPr>
      <a:lvl7pPr marL="23749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7pPr>
      <a:lvl8pPr marL="28321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8pPr>
      <a:lvl9pPr marL="32893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9pPr>
    </p:bodyStyle>
    <p:otherStyle>
      <a:lvl1pPr algn="r" defTabSz="457200">
        <a:lnSpc>
          <a:spcPct val="94000"/>
        </a:lnSpc>
        <a:buClr>
          <a:srgbClr val="00CC99"/>
        </a:buClr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1pPr>
      <a:lvl2pPr marL="574819" indent="-117619" algn="r" defTabSz="457200">
        <a:lnSpc>
          <a:spcPct val="94000"/>
        </a:lnSpc>
        <a:buClr>
          <a:srgbClr val="00CC99"/>
        </a:buClr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2pPr>
      <a:lvl3pPr marL="1047750" indent="-133350" algn="r" defTabSz="457200">
        <a:lnSpc>
          <a:spcPct val="94000"/>
        </a:lnSpc>
        <a:buClr>
          <a:srgbClr val="00CC99"/>
        </a:buClr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3pPr>
      <a:lvl4pPr marL="1513593" indent="-141993" algn="r" defTabSz="457200">
        <a:lnSpc>
          <a:spcPct val="94000"/>
        </a:lnSpc>
        <a:buClr>
          <a:srgbClr val="00CC99"/>
        </a:buClr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4pPr>
      <a:lvl5pPr marL="1991518" indent="-162718" algn="r" defTabSz="457200">
        <a:lnSpc>
          <a:spcPct val="94000"/>
        </a:lnSpc>
        <a:buClr>
          <a:srgbClr val="00CC99"/>
        </a:buClr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5pPr>
      <a:lvl6pPr marL="162718" indent="-162718" algn="r" defTabSz="457200">
        <a:lnSpc>
          <a:spcPct val="94000"/>
        </a:lnSpc>
        <a:buClr>
          <a:srgbClr val="00CC99"/>
        </a:buClr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6pPr>
      <a:lvl7pPr marL="162718" indent="-162718" algn="r" defTabSz="457200">
        <a:lnSpc>
          <a:spcPct val="94000"/>
        </a:lnSpc>
        <a:buClr>
          <a:srgbClr val="00CC99"/>
        </a:buClr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7pPr>
      <a:lvl8pPr marL="162718" indent="-162718" algn="r" defTabSz="457200">
        <a:lnSpc>
          <a:spcPct val="94000"/>
        </a:lnSpc>
        <a:buClr>
          <a:srgbClr val="00CC99"/>
        </a:buClr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8pPr>
      <a:lvl9pPr marL="162718" indent="-162718" algn="r" defTabSz="457200">
        <a:lnSpc>
          <a:spcPct val="94000"/>
        </a:lnSpc>
        <a:buClr>
          <a:srgbClr val="00CC99"/>
        </a:buClr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Relationship Id="rId6" Type="http://schemas.openxmlformats.org/officeDocument/2006/relationships/image" Target="../media/image11.tif"/><Relationship Id="rId7" Type="http://schemas.openxmlformats.org/officeDocument/2006/relationships/image" Target="../media/image12.tif"/><Relationship Id="rId8" Type="http://schemas.openxmlformats.org/officeDocument/2006/relationships/image" Target="../media/image1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31800" y="1143000"/>
            <a:ext cx="7689850" cy="6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0" indent="0"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3600"/>
            </a:lvl1pPr>
          </a:lstStyle>
          <a:p>
            <a:pPr lvl="0">
              <a:defRPr b="0" sz="1800"/>
            </a:pPr>
            <a:r>
              <a:rPr b="1" sz="3600"/>
              <a:t>Library Management System</a:t>
            </a:r>
          </a:p>
        </p:txBody>
      </p:sp>
      <p:sp>
        <p:nvSpPr>
          <p:cNvPr id="18" name="Shape 18"/>
          <p:cNvSpPr/>
          <p:nvPr/>
        </p:nvSpPr>
        <p:spPr>
          <a:xfrm>
            <a:off x="449262" y="2514600"/>
            <a:ext cx="7342188" cy="15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marL="200025" indent="-200025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</a:rPr>
              <a:t>Group 9</a:t>
            </a:r>
            <a:endParaRPr b="1" sz="2100">
              <a:solidFill>
                <a:srgbClr val="00CC99"/>
              </a:solidFill>
            </a:endParaRPr>
          </a:p>
          <a:p>
            <a:pPr lvl="1" marL="704200" indent="-247000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</a:rPr>
              <a:t>Bao Pham</a:t>
            </a:r>
            <a:endParaRPr b="1" sz="2100">
              <a:solidFill>
                <a:srgbClr val="00CC99"/>
              </a:solidFill>
            </a:endParaRPr>
          </a:p>
          <a:p>
            <a:pPr lvl="1" marL="704200" indent="-247000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</a:rPr>
              <a:t>Toan Quach</a:t>
            </a:r>
            <a:endParaRPr b="1" sz="2100">
              <a:solidFill>
                <a:srgbClr val="00CC99"/>
              </a:solidFill>
            </a:endParaRPr>
          </a:p>
          <a:p>
            <a:pPr lvl="1" marL="704200" indent="-247000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</a:rPr>
              <a:t>Anil KC</a:t>
            </a:r>
          </a:p>
        </p:txBody>
      </p:sp>
      <p:sp>
        <p:nvSpPr>
          <p:cNvPr id="19" name="Shape 19"/>
          <p:cNvSpPr/>
          <p:nvPr/>
        </p:nvSpPr>
        <p:spPr>
          <a:xfrm>
            <a:off x="900330" y="4648200"/>
            <a:ext cx="1678619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90500" indent="-1905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13. Jul 2015</a:t>
            </a:r>
          </a:p>
        </p:txBody>
      </p:sp>
      <p:pic>
        <p:nvPicPr>
          <p:cNvPr id="2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448" y="6138637"/>
            <a:ext cx="809247" cy="564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6400" y="1574800"/>
            <a:ext cx="32512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8800" y="6138637"/>
            <a:ext cx="1352326" cy="564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64" name="Shape 64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Add Publication Diagram</a:t>
            </a:r>
          </a:p>
        </p:txBody>
      </p:sp>
      <p:pic>
        <p:nvPicPr>
          <p:cNvPr id="6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32" y="1198200"/>
            <a:ext cx="10308464" cy="4342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Add Copy of Publication Diagram</a:t>
            </a:r>
          </a:p>
        </p:txBody>
      </p:sp>
      <p:pic>
        <p:nvPicPr>
          <p:cNvPr id="6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4515" y="876420"/>
            <a:ext cx="10562193" cy="5308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200"/>
              <a:t>Checkout Publication Diagram</a:t>
            </a:r>
          </a:p>
        </p:txBody>
      </p:sp>
      <p:pic>
        <p:nvPicPr>
          <p:cNvPr id="7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4248" y="1533032"/>
            <a:ext cx="10484680" cy="3593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Print Checkout Record Diagram</a:t>
            </a:r>
          </a:p>
        </p:txBody>
      </p:sp>
      <p:pic>
        <p:nvPicPr>
          <p:cNvPr id="7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1587" y="1346507"/>
            <a:ext cx="10614255" cy="4164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Display Publication Overdue Diagram</a:t>
            </a:r>
          </a:p>
        </p:txBody>
      </p:sp>
      <p:pic>
        <p:nvPicPr>
          <p:cNvPr id="8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643" y="1338543"/>
            <a:ext cx="10557790" cy="3937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000"/>
            </a:lvl1pPr>
          </a:lstStyle>
          <a:p>
            <a:pPr lvl="0">
              <a:defRPr b="0" sz="1800"/>
            </a:pPr>
            <a:r>
              <a:rPr b="1" sz="3000"/>
              <a:t>Lambda Library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500"/>
              </a:spcBef>
              <a:buFont typeface="Wingdings"/>
              <a:defRPr b="0" sz="1800"/>
            </a:pPr>
            <a:r>
              <a:rPr b="1" sz="2100"/>
              <a:t>PUBLICATION_OVERDUE_RECORD_LAMBDA: </a:t>
            </a:r>
            <a:r>
              <a:rPr sz="2100"/>
              <a:t>return the list of publication overdue records from checkout record entries.</a:t>
            </a:r>
            <a:endParaRPr sz="2100"/>
          </a:p>
          <a:p>
            <a:pPr lvl="0" marL="342900" indent="-342900">
              <a:spcBef>
                <a:spcPts val="500"/>
              </a:spcBef>
              <a:buFont typeface="Wingdings"/>
              <a:defRPr b="0" sz="1800"/>
            </a:pPr>
            <a:r>
              <a:rPr b="1" sz="2100"/>
              <a:t>PRINT_CHECKOUT_RECORD: </a:t>
            </a:r>
            <a:r>
              <a:rPr sz="2100"/>
              <a:t>print to the console the list of checkout record for a specific member.</a:t>
            </a:r>
            <a:endParaRPr b="1" sz="2100"/>
          </a:p>
          <a:p>
            <a:pPr lvl="0" marL="342900" indent="-342900">
              <a:spcBef>
                <a:spcPts val="500"/>
              </a:spcBef>
              <a:buFont typeface="Wingdings"/>
              <a:defRPr b="0" sz="1800"/>
            </a:pPr>
            <a:r>
              <a:rPr b="1" sz="2100"/>
              <a:t>REGEX_MATCHER: </a:t>
            </a:r>
            <a:r>
              <a:rPr sz="2100"/>
              <a:t>checks if provided String matches with provided regular expression.</a:t>
            </a:r>
            <a:endParaRPr sz="2100"/>
          </a:p>
          <a:p>
            <a:pPr lvl="0" marL="342900" indent="-342900">
              <a:spcBef>
                <a:spcPts val="500"/>
              </a:spcBef>
              <a:buFont typeface="Wingdings"/>
              <a:defRPr b="0" sz="1800"/>
            </a:pPr>
            <a:r>
              <a:rPr b="1" sz="2100"/>
              <a:t>PANE_TEXTFIELD_CLEANER: </a:t>
            </a:r>
            <a:r>
              <a:rPr sz="2100"/>
              <a:t>clears text of every textfield inside provided pane.</a:t>
            </a:r>
            <a:endParaRPr sz="2100"/>
          </a:p>
          <a:p>
            <a:pPr lvl="0" marL="342900" indent="-342900">
              <a:spcBef>
                <a:spcPts val="500"/>
              </a:spcBef>
              <a:buFont typeface="Wingdings"/>
              <a:defRPr b="0" sz="1800"/>
            </a:pPr>
            <a:r>
              <a:rPr b="1" sz="2100"/>
              <a:t>GENERATE_LIST_OF_COPIES: </a:t>
            </a:r>
            <a:r>
              <a:rPr sz="2100"/>
              <a:t>creates and returns list of copies with provided copy number.</a:t>
            </a:r>
            <a:endParaRPr sz="2100"/>
          </a:p>
          <a:p>
            <a:pPr lvl="0" marL="374072" indent="-374072">
              <a:spcBef>
                <a:spcPts val="500"/>
              </a:spcBef>
              <a:buFont typeface="Wingdings"/>
              <a:defRPr b="0" sz="1800"/>
            </a:pPr>
            <a:r>
              <a:rPr b="1" sz="2100"/>
              <a:t>FILTER_PUBLICATION_OVERDUE_RECORD: </a:t>
            </a:r>
            <a:r>
              <a:rPr sz="2100"/>
              <a:t>filter overdue publication record by ISBN / issue number.</a:t>
            </a:r>
          </a:p>
        </p:txBody>
      </p:sp>
      <p:pic>
        <p:nvPicPr>
          <p:cNvPr id="8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7848" y="5126692"/>
            <a:ext cx="2443513" cy="1260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Limitations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74072" indent="-374072">
              <a:spcBef>
                <a:spcPts val="500"/>
              </a:spcBef>
              <a:buFont typeface="Wingdings"/>
              <a:defRPr b="0" sz="1800"/>
            </a:pPr>
            <a:r>
              <a:rPr b="1" sz="2400"/>
              <a:t>Only support two types of publication: Book and Periodical</a:t>
            </a:r>
            <a:endParaRPr b="1" sz="2400"/>
          </a:p>
          <a:p>
            <a:pPr lvl="0" marL="374072" indent="-374072">
              <a:spcBef>
                <a:spcPts val="500"/>
              </a:spcBef>
              <a:buFont typeface="Wingdings"/>
              <a:defRPr b="0" sz="1800"/>
            </a:pPr>
            <a:r>
              <a:rPr b="1" sz="2400"/>
              <a:t>Only librarian can checkout the publication</a:t>
            </a:r>
            <a:endParaRPr b="1" sz="2400"/>
          </a:p>
          <a:p>
            <a:pPr lvl="0" marL="374072" indent="-374072">
              <a:spcBef>
                <a:spcPts val="500"/>
              </a:spcBef>
              <a:buFont typeface="Wingdings"/>
              <a:defRPr b="0" sz="1800"/>
            </a:pPr>
            <a:r>
              <a:rPr b="1" sz="2400"/>
              <a:t>Do not support authentication</a:t>
            </a:r>
            <a:endParaRPr b="1" sz="2400"/>
          </a:p>
          <a:p>
            <a:pPr lvl="0" marL="374072" indent="-374072">
              <a:spcBef>
                <a:spcPts val="500"/>
              </a:spcBef>
              <a:buFont typeface="Wingdings"/>
              <a:defRPr b="0" sz="1800"/>
            </a:pPr>
            <a:r>
              <a:rPr b="1" sz="2400"/>
              <a:t>Transaction handling is only implemented at some screens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200"/>
              <a:t>Live Demo</a:t>
            </a:r>
          </a:p>
        </p:txBody>
      </p:sp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971" y="647700"/>
            <a:ext cx="7554782" cy="6080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3594100" y="2994818"/>
            <a:ext cx="3334941" cy="1325564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2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Agenda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Font typeface="Arial"/>
              <a:defRPr b="0" sz="1800"/>
            </a:pP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Overview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Tools &amp; Technologies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Class Diagram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Database Diagram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Sequence Diagram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Lambda Library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Limitations</a:t>
            </a:r>
            <a:endParaRPr b="1" sz="2400"/>
          </a:p>
          <a:p>
            <a:pPr lvl="0" marL="342900" indent="-342900">
              <a:buFont typeface="Arial"/>
              <a:defRPr b="0" sz="1800"/>
            </a:pPr>
            <a:r>
              <a:rPr b="1" sz="2400"/>
              <a:t>Demo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200"/>
              <a:t>Overview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495300" y="1041400"/>
            <a:ext cx="8915400" cy="5207000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buFont typeface="Wingdings"/>
              <a:defRPr b="0" sz="1800"/>
            </a:pP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Checkout book/periodical for library member.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MVC Model:</a:t>
            </a:r>
            <a:endParaRPr i="1" sz="2400"/>
          </a:p>
          <a:p>
            <a:pPr lvl="1" marL="522287" indent="-258762">
              <a:spcBef>
                <a:spcPts val="500"/>
              </a:spcBef>
              <a:buFont typeface="Wingdings"/>
              <a:defRPr b="0" sz="1800"/>
            </a:pPr>
            <a:r>
              <a:rPr sz="2200"/>
              <a:t>Ease to maintenance</a:t>
            </a:r>
            <a:endParaRPr sz="2200"/>
          </a:p>
          <a:p>
            <a:pPr lvl="1" marL="522287" indent="-258762">
              <a:spcBef>
                <a:spcPts val="500"/>
              </a:spcBef>
              <a:buFont typeface="Wingdings"/>
              <a:defRPr b="0" sz="1800"/>
            </a:pPr>
            <a:r>
              <a:rPr sz="2200"/>
              <a:t>Reduce code redundancy</a:t>
            </a:r>
            <a:endParaRPr sz="2200"/>
          </a:p>
          <a:p>
            <a:pPr lvl="1" marL="522287" indent="-258762">
              <a:spcBef>
                <a:spcPts val="500"/>
              </a:spcBef>
              <a:buFont typeface="Wingdings"/>
              <a:defRPr b="0" sz="1800"/>
            </a:pPr>
            <a:r>
              <a:rPr sz="2200"/>
              <a:t>High extension</a:t>
            </a:r>
            <a:endParaRPr sz="20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Object creation factory pattern aids to support multiple data access layers.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Lambda library reduces lines of codes for easy maintenance.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User friendly UI with icons/button.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Tools &amp; Technologies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495300" y="914400"/>
            <a:ext cx="8905875" cy="51689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Clr>
                <a:srgbClr val="00A77F"/>
              </a:buClr>
              <a:buFont typeface="Wingdings"/>
              <a:defRPr b="0" sz="1800"/>
            </a:pP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JavaFX</a:t>
            </a:r>
            <a:endParaRPr i="1" sz="2400"/>
          </a:p>
          <a:p>
            <a:pPr lvl="1" marL="522287" indent="-258762">
              <a:spcBef>
                <a:spcPts val="500"/>
              </a:spcBef>
              <a:buFont typeface="Wingdings"/>
              <a:defRPr b="0" sz="1800"/>
            </a:pPr>
            <a:r>
              <a:rPr sz="2200"/>
              <a:t>FXML</a:t>
            </a:r>
            <a:endParaRPr sz="2200"/>
          </a:p>
          <a:p>
            <a:pPr lvl="1" marL="522287" indent="-258762">
              <a:spcBef>
                <a:spcPts val="500"/>
              </a:spcBef>
              <a:buFont typeface="Wingdings"/>
              <a:defRPr b="0" sz="1800"/>
            </a:pPr>
            <a:r>
              <a:rPr sz="2200"/>
              <a:t>FX CSS</a:t>
            </a:r>
            <a:endParaRPr sz="20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JavaDB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Lambda expression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Git / GitHub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Balsamiq</a:t>
            </a:r>
          </a:p>
        </p:txBody>
      </p:sp>
      <p:pic>
        <p:nvPicPr>
          <p:cNvPr id="3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2617" y="3917950"/>
            <a:ext cx="1324234" cy="1324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635" y="2560211"/>
            <a:ext cx="1324234" cy="1318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4425" y="4322426"/>
            <a:ext cx="1417149" cy="1417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04000" y="2684720"/>
            <a:ext cx="279400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80312" y="4260850"/>
            <a:ext cx="841376" cy="84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96955" y="1479679"/>
            <a:ext cx="2299759" cy="841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t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98834" y="1068108"/>
            <a:ext cx="2096731" cy="1048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Class Diagram</a:t>
            </a:r>
          </a:p>
        </p:txBody>
      </p:sp>
      <p:pic>
        <p:nvPicPr>
          <p:cNvPr id="4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9893" y="886592"/>
            <a:ext cx="5516911" cy="5550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Database Diagram</a:t>
            </a:r>
          </a:p>
        </p:txBody>
      </p:sp>
      <p:pic>
        <p:nvPicPr>
          <p:cNvPr id="4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216" y="981233"/>
            <a:ext cx="6787568" cy="5356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Sequence Diagram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95300" y="990600"/>
            <a:ext cx="8905875" cy="5092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Font typeface="Wingdings"/>
              <a:defRPr b="0" sz="1800"/>
            </a:pP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Add library member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Search / edit library member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Add publication (book / periodical)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Add copy of publication (book / periodical)</a:t>
            </a:r>
            <a:endParaRPr i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Checkout publication (book / periodical)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Print checkout record</a:t>
            </a:r>
            <a:endParaRPr b="1" sz="2400"/>
          </a:p>
          <a:p>
            <a:pPr lvl="0" marL="342900" indent="-342900">
              <a:buFont typeface="Wingdings"/>
              <a:defRPr b="0" sz="1800"/>
            </a:pPr>
            <a:r>
              <a:rPr b="1" sz="2400"/>
              <a:t>Display publication overdue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Add Library Member Diagram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599" y="1059488"/>
            <a:ext cx="8434802" cy="5421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Search / Edit Library Member Diagram</a:t>
            </a:r>
          </a:p>
        </p:txBody>
      </p:sp>
      <p:pic>
        <p:nvPicPr>
          <p:cNvPr id="6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6393" y="826504"/>
            <a:ext cx="10298786" cy="5649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utiger 45 Light"/>
            <a:ea typeface="Frutiger 45 Light"/>
            <a:cs typeface="Frutiger 45 Light"/>
            <a:sym typeface="Frutiger 45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utiger 45 Light"/>
            <a:ea typeface="Frutiger 45 Light"/>
            <a:cs typeface="Frutiger 45 Light"/>
            <a:sym typeface="Frutiger 45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utiger 45 Light"/>
            <a:ea typeface="Frutiger 45 Light"/>
            <a:cs typeface="Frutiger 45 Light"/>
            <a:sym typeface="Frutiger 45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utiger 45 Light"/>
            <a:ea typeface="Frutiger 45 Light"/>
            <a:cs typeface="Frutiger 45 Light"/>
            <a:sym typeface="Frutiger 45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