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53"/>
  </p:notesMasterIdLst>
  <p:sldIdLst>
    <p:sldId id="257" r:id="rId2"/>
    <p:sldId id="285" r:id="rId3"/>
    <p:sldId id="319" r:id="rId4"/>
    <p:sldId id="339" r:id="rId5"/>
    <p:sldId id="286" r:id="rId6"/>
    <p:sldId id="315" r:id="rId7"/>
    <p:sldId id="287" r:id="rId8"/>
    <p:sldId id="323" r:id="rId9"/>
    <p:sldId id="288" r:id="rId10"/>
    <p:sldId id="321" r:id="rId11"/>
    <p:sldId id="322" r:id="rId12"/>
    <p:sldId id="325" r:id="rId13"/>
    <p:sldId id="336" r:id="rId14"/>
    <p:sldId id="338" r:id="rId15"/>
    <p:sldId id="337" r:id="rId16"/>
    <p:sldId id="289" r:id="rId17"/>
    <p:sldId id="330" r:id="rId18"/>
    <p:sldId id="333" r:id="rId19"/>
    <p:sldId id="335" r:id="rId20"/>
    <p:sldId id="332" r:id="rId21"/>
    <p:sldId id="334" r:id="rId22"/>
    <p:sldId id="291" r:id="rId23"/>
    <p:sldId id="292" r:id="rId24"/>
    <p:sldId id="293" r:id="rId25"/>
    <p:sldId id="316" r:id="rId26"/>
    <p:sldId id="294" r:id="rId27"/>
    <p:sldId id="328" r:id="rId28"/>
    <p:sldId id="327" r:id="rId29"/>
    <p:sldId id="329" r:id="rId30"/>
    <p:sldId id="295" r:id="rId31"/>
    <p:sldId id="331" r:id="rId32"/>
    <p:sldId id="296" r:id="rId33"/>
    <p:sldId id="324" r:id="rId34"/>
    <p:sldId id="297" r:id="rId35"/>
    <p:sldId id="298" r:id="rId36"/>
    <p:sldId id="317" r:id="rId37"/>
    <p:sldId id="300" r:id="rId38"/>
    <p:sldId id="301" r:id="rId39"/>
    <p:sldId id="302" r:id="rId40"/>
    <p:sldId id="303" r:id="rId41"/>
    <p:sldId id="305" r:id="rId42"/>
    <p:sldId id="306" r:id="rId43"/>
    <p:sldId id="318" r:id="rId44"/>
    <p:sldId id="277" r:id="rId45"/>
    <p:sldId id="307" r:id="rId46"/>
    <p:sldId id="308" r:id="rId47"/>
    <p:sldId id="309" r:id="rId48"/>
    <p:sldId id="310" r:id="rId49"/>
    <p:sldId id="311" r:id="rId50"/>
    <p:sldId id="313" r:id="rId51"/>
    <p:sldId id="31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guide id="3" pos="7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7" autoAdjust="0"/>
    <p:restoredTop sz="88697" autoAdjust="0"/>
  </p:normalViewPr>
  <p:slideViewPr>
    <p:cSldViewPr snapToGrid="0" showGuides="1">
      <p:cViewPr varScale="1">
        <p:scale>
          <a:sx n="80" d="100"/>
          <a:sy n="80" d="100"/>
        </p:scale>
        <p:origin x="528" y="72"/>
      </p:cViewPr>
      <p:guideLst>
        <p:guide orient="horz" pos="2112"/>
        <p:guide pos="3840"/>
        <p:guide pos="74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6030B-F956-43C5-8596-AAC64B4A520C}"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9192D-369F-4A84-8BA3-BD538818DA3A}" type="slidenum">
              <a:rPr lang="en-US" smtClean="0"/>
              <a:t>‹#›</a:t>
            </a:fld>
            <a:endParaRPr lang="en-US"/>
          </a:p>
        </p:txBody>
      </p:sp>
    </p:spTree>
    <p:extLst>
      <p:ext uri="{BB962C8B-B14F-4D97-AF65-F5344CB8AC3E}">
        <p14:creationId xmlns:p14="http://schemas.microsoft.com/office/powerpoint/2010/main" val="284929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Unicorn means </a:t>
            </a:r>
            <a:r>
              <a:rPr lang="en-GB" sz="1200" b="0" i="0" kern="1200" dirty="0">
                <a:solidFill>
                  <a:schemeClr val="tx1"/>
                </a:solidFill>
                <a:effectLst/>
                <a:latin typeface="+mn-lt"/>
                <a:ea typeface="+mn-ea"/>
                <a:cs typeface="+mn-cs"/>
              </a:rPr>
              <a:t>something that is highly desirable but difficult to find or obtain.</a:t>
            </a:r>
            <a:endParaRPr lang="en-GB" dirty="0"/>
          </a:p>
        </p:txBody>
      </p:sp>
      <p:sp>
        <p:nvSpPr>
          <p:cNvPr id="4" name="Slide Number Placeholder 3"/>
          <p:cNvSpPr>
            <a:spLocks noGrp="1"/>
          </p:cNvSpPr>
          <p:nvPr>
            <p:ph type="sldNum" sz="quarter" idx="10"/>
          </p:nvPr>
        </p:nvSpPr>
        <p:spPr/>
        <p:txBody>
          <a:bodyPr/>
          <a:lstStyle/>
          <a:p>
            <a:fld id="{0889192D-369F-4A84-8BA3-BD538818DA3A}" type="slidenum">
              <a:rPr lang="en-US" smtClean="0"/>
              <a:t>2</a:t>
            </a:fld>
            <a:endParaRPr lang="en-US"/>
          </a:p>
        </p:txBody>
      </p:sp>
    </p:spTree>
    <p:extLst>
      <p:ext uri="{BB962C8B-B14F-4D97-AF65-F5344CB8AC3E}">
        <p14:creationId xmlns:p14="http://schemas.microsoft.com/office/powerpoint/2010/main" val="981539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Unicorn means </a:t>
            </a:r>
            <a:r>
              <a:rPr lang="en-GB" sz="1200" b="0" i="0" kern="1200" dirty="0">
                <a:solidFill>
                  <a:schemeClr val="tx1"/>
                </a:solidFill>
                <a:effectLst/>
                <a:latin typeface="+mn-lt"/>
                <a:ea typeface="+mn-ea"/>
                <a:cs typeface="+mn-cs"/>
              </a:rPr>
              <a:t>something that is highly desirable but difficult to find or obtain.</a:t>
            </a:r>
            <a:endParaRPr lang="en-GB" dirty="0"/>
          </a:p>
        </p:txBody>
      </p:sp>
      <p:sp>
        <p:nvSpPr>
          <p:cNvPr id="4" name="Slide Number Placeholder 3"/>
          <p:cNvSpPr>
            <a:spLocks noGrp="1"/>
          </p:cNvSpPr>
          <p:nvPr>
            <p:ph type="sldNum" sz="quarter" idx="10"/>
          </p:nvPr>
        </p:nvSpPr>
        <p:spPr/>
        <p:txBody>
          <a:bodyPr/>
          <a:lstStyle/>
          <a:p>
            <a:fld id="{0889192D-369F-4A84-8BA3-BD538818DA3A}" type="slidenum">
              <a:rPr lang="en-US" smtClean="0"/>
              <a:t>4</a:t>
            </a:fld>
            <a:endParaRPr lang="en-US"/>
          </a:p>
        </p:txBody>
      </p:sp>
    </p:spTree>
    <p:extLst>
      <p:ext uri="{BB962C8B-B14F-4D97-AF65-F5344CB8AC3E}">
        <p14:creationId xmlns:p14="http://schemas.microsoft.com/office/powerpoint/2010/main" val="46236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52A1A49-1E64-4174-8B58-D5FBB1B73060}" type="slidenum">
              <a:rPr lang="en-GB" smtClean="0"/>
              <a:t>13</a:t>
            </a:fld>
            <a:endParaRPr lang="en-GB"/>
          </a:p>
        </p:txBody>
      </p:sp>
    </p:spTree>
    <p:extLst>
      <p:ext uri="{BB962C8B-B14F-4D97-AF65-F5344CB8AC3E}">
        <p14:creationId xmlns:p14="http://schemas.microsoft.com/office/powerpoint/2010/main" val="62021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52A1A49-1E64-4174-8B58-D5FBB1B73060}" type="slidenum">
              <a:rPr lang="en-GB" smtClean="0"/>
              <a:t>14</a:t>
            </a:fld>
            <a:endParaRPr lang="en-GB"/>
          </a:p>
        </p:txBody>
      </p:sp>
    </p:spTree>
    <p:extLst>
      <p:ext uri="{BB962C8B-B14F-4D97-AF65-F5344CB8AC3E}">
        <p14:creationId xmlns:p14="http://schemas.microsoft.com/office/powerpoint/2010/main" val="1735784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
        <p:nvSpPr>
          <p:cNvPr id="22532"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103" tIns="48052" rIns="96103" bIns="48052" anchor="b"/>
          <a:lstStyle>
            <a:lvl1pPr defTabSz="960438">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60438">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60438">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60438">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60438">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6043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6043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6043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6043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fld id="{30DBF49A-A9AC-4041-8721-A06C2C71AC2A}" type="slidenum">
              <a:rPr lang="en-IN" altLang="en-US" sz="1300" b="0"/>
              <a:pPr algn="r">
                <a:spcBef>
                  <a:spcPct val="0"/>
                </a:spcBef>
              </a:pPr>
              <a:t>19</a:t>
            </a:fld>
            <a:endParaRPr lang="en-IN" altLang="en-US" sz="1300" b="0"/>
          </a:p>
        </p:txBody>
      </p:sp>
    </p:spTree>
    <p:extLst>
      <p:ext uri="{BB962C8B-B14F-4D97-AF65-F5344CB8AC3E}">
        <p14:creationId xmlns:p14="http://schemas.microsoft.com/office/powerpoint/2010/main" val="3902369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Principal Component Analysis</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Principal Component Analysis</a:t>
            </a:r>
            <a:r>
              <a:rPr lang="en-GB" sz="1200" b="0" i="0" kern="1200" dirty="0">
                <a:solidFill>
                  <a:schemeClr val="tx1"/>
                </a:solidFill>
                <a:effectLst/>
                <a:latin typeface="+mn-lt"/>
                <a:ea typeface="+mn-ea"/>
                <a:cs typeface="+mn-cs"/>
              </a:rPr>
              <a:t>, or </a:t>
            </a:r>
            <a:r>
              <a:rPr lang="en-GB" sz="1200" b="1" i="0" kern="1200" dirty="0">
                <a:solidFill>
                  <a:schemeClr val="tx1"/>
                </a:solidFill>
                <a:effectLst/>
                <a:latin typeface="+mn-lt"/>
                <a:ea typeface="+mn-ea"/>
                <a:cs typeface="+mn-cs"/>
              </a:rPr>
              <a:t>PCA</a:t>
            </a:r>
            <a:r>
              <a:rPr lang="en-GB" sz="1200" b="0" i="0" kern="1200" dirty="0">
                <a:solidFill>
                  <a:schemeClr val="tx1"/>
                </a:solidFill>
                <a:effectLst/>
                <a:latin typeface="+mn-lt"/>
                <a:ea typeface="+mn-ea"/>
                <a:cs typeface="+mn-cs"/>
              </a:rPr>
              <a:t> for short, is a method for reducing the dimensionality of data. It can be thought of as a projection method where data with m-columns (features) is projected into a subspace with m or fewer columns, whilst retaining the essence of the original data.</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Linear Discriminant Analysis</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LDA</a:t>
            </a:r>
            <a:r>
              <a:rPr lang="en-GB" sz="1200" b="0" i="0" kern="1200" dirty="0">
                <a:solidFill>
                  <a:schemeClr val="tx1"/>
                </a:solidFill>
                <a:effectLst/>
                <a:latin typeface="+mn-lt"/>
                <a:ea typeface="+mn-ea"/>
                <a:cs typeface="+mn-cs"/>
              </a:rPr>
              <a:t>), normal discriminant analysis (NDA), or discriminant function analysis is a generalization of Fisher's linear discriminant, a method used in statistics, pattern recognition and </a:t>
            </a:r>
            <a:r>
              <a:rPr lang="en-GB" sz="1200" b="1" i="0" kern="1200" dirty="0">
                <a:solidFill>
                  <a:schemeClr val="tx1"/>
                </a:solidFill>
                <a:effectLst/>
                <a:latin typeface="+mn-lt"/>
                <a:ea typeface="+mn-ea"/>
                <a:cs typeface="+mn-cs"/>
              </a:rPr>
              <a:t>machine learning</a:t>
            </a:r>
            <a:r>
              <a:rPr lang="en-GB" sz="1200" b="0" i="0" kern="1200" dirty="0">
                <a:solidFill>
                  <a:schemeClr val="tx1"/>
                </a:solidFill>
                <a:effectLst/>
                <a:latin typeface="+mn-lt"/>
                <a:ea typeface="+mn-ea"/>
                <a:cs typeface="+mn-cs"/>
              </a:rPr>
              <a:t> to find a linear combination of features that characterizes or separates two or more classes of objects or events.</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Singular Value Decomposition</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SVD</a:t>
            </a:r>
            <a:r>
              <a:rPr lang="en-GB" sz="1200" b="0" i="0" kern="1200" dirty="0">
                <a:solidFill>
                  <a:schemeClr val="tx1"/>
                </a:solidFill>
                <a:effectLst/>
                <a:latin typeface="+mn-lt"/>
                <a:ea typeface="+mn-ea"/>
                <a:cs typeface="+mn-cs"/>
              </a:rPr>
              <a:t>) is a matrix factorization method which is used in various domains of science and technology. Furthermore, due to recent great developments of machine learning, data mining and theoretical computer science, SVD has been found to be more and more important</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Support Vector Machine</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SVM</a:t>
            </a:r>
            <a:r>
              <a:rPr lang="en-GB" sz="1200" b="0" i="0" kern="1200" dirty="0">
                <a:solidFill>
                  <a:schemeClr val="tx1"/>
                </a:solidFill>
                <a:effectLst/>
                <a:latin typeface="+mn-lt"/>
                <a:ea typeface="+mn-ea"/>
                <a:cs typeface="+mn-cs"/>
              </a:rPr>
              <a:t>) is a supervised </a:t>
            </a:r>
            <a:r>
              <a:rPr lang="en-GB" sz="1200" b="1" i="0" kern="1200" dirty="0">
                <a:solidFill>
                  <a:schemeClr val="tx1"/>
                </a:solidFill>
                <a:effectLst/>
                <a:latin typeface="+mn-lt"/>
                <a:ea typeface="+mn-ea"/>
                <a:cs typeface="+mn-cs"/>
              </a:rPr>
              <a:t>machine learning</a:t>
            </a:r>
            <a:r>
              <a:rPr lang="en-GB" sz="1200" b="0" i="0" kern="1200" dirty="0">
                <a:solidFill>
                  <a:schemeClr val="tx1"/>
                </a:solidFill>
                <a:effectLst/>
                <a:latin typeface="+mn-lt"/>
                <a:ea typeface="+mn-ea"/>
                <a:cs typeface="+mn-cs"/>
              </a:rPr>
              <a:t> algorithm which can be used for both classification or regression challenges. However, it is mostly used in classification.</a:t>
            </a:r>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44</a:t>
            </a:fld>
            <a:endParaRPr lang="en-US"/>
          </a:p>
        </p:txBody>
      </p:sp>
    </p:spTree>
    <p:extLst>
      <p:ext uri="{BB962C8B-B14F-4D97-AF65-F5344CB8AC3E}">
        <p14:creationId xmlns:p14="http://schemas.microsoft.com/office/powerpoint/2010/main" val="249377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Ensemble means a group of items viewed as a whole rather than individually.</a:t>
            </a:r>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50</a:t>
            </a:fld>
            <a:endParaRPr lang="en-US"/>
          </a:p>
        </p:txBody>
      </p:sp>
    </p:spTree>
    <p:extLst>
      <p:ext uri="{BB962C8B-B14F-4D97-AF65-F5344CB8AC3E}">
        <p14:creationId xmlns:p14="http://schemas.microsoft.com/office/powerpoint/2010/main" val="108403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397923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394370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2065451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Picture with Caption">
    <p:spTree>
      <p:nvGrpSpPr>
        <p:cNvPr id="1" name=""/>
        <p:cNvGrpSpPr/>
        <p:nvPr/>
      </p:nvGrpSpPr>
      <p:grpSpPr>
        <a:xfrm>
          <a:off x="0" y="0"/>
          <a:ext cx="0" cy="0"/>
          <a:chOff x="0" y="0"/>
          <a:chExt cx="0" cy="0"/>
        </a:xfrm>
      </p:grpSpPr>
      <p:sp>
        <p:nvSpPr>
          <p:cNvPr id="19" name="Text Placeholder 18"/>
          <p:cNvSpPr>
            <a:spLocks noGrp="1"/>
          </p:cNvSpPr>
          <p:nvPr>
            <p:ph type="body" sz="quarter" idx="11" hasCustomPrompt="1"/>
          </p:nvPr>
        </p:nvSpPr>
        <p:spPr>
          <a:xfrm>
            <a:off x="1909292" y="6165015"/>
            <a:ext cx="4004790" cy="398640"/>
          </a:xfrm>
          <a:prstGeom prst="rect">
            <a:avLst/>
          </a:prstGeom>
        </p:spPr>
        <p:txBody>
          <a:bodyPr vert="horz"/>
          <a:lstStyle>
            <a:lvl1pPr marL="0" indent="0">
              <a:buNone/>
              <a:defRPr sz="1800"/>
            </a:lvl1pPr>
          </a:lstStyle>
          <a:p>
            <a:pPr lvl="0"/>
            <a:r>
              <a:rPr lang="en-US" dirty="0"/>
              <a:t>Session Duration – 2 Hours 30 minutes,</a:t>
            </a:r>
          </a:p>
        </p:txBody>
      </p:sp>
      <p:sp>
        <p:nvSpPr>
          <p:cNvPr id="21" name="Text Placeholder 20"/>
          <p:cNvSpPr>
            <a:spLocks noGrp="1"/>
          </p:cNvSpPr>
          <p:nvPr>
            <p:ph type="body" sz="quarter" idx="12" hasCustomPrompt="1"/>
          </p:nvPr>
        </p:nvSpPr>
        <p:spPr>
          <a:xfrm>
            <a:off x="5951767" y="6165014"/>
            <a:ext cx="4346892" cy="407912"/>
          </a:xfrm>
          <a:prstGeom prst="rect">
            <a:avLst/>
          </a:prstGeom>
        </p:spPr>
        <p:txBody>
          <a:bodyPr vert="horz"/>
          <a:lstStyle>
            <a:lvl1pPr marL="0" indent="0">
              <a:buNone/>
              <a:defRPr sz="1800"/>
            </a:lvl1pPr>
          </a:lstStyle>
          <a:p>
            <a:pPr lvl="0"/>
            <a:r>
              <a:rPr lang="en-US" dirty="0"/>
              <a:t>Session Starts at – 14:00 (+5.30 GMT)</a:t>
            </a:r>
          </a:p>
        </p:txBody>
      </p:sp>
      <p:sp>
        <p:nvSpPr>
          <p:cNvPr id="24" name="Title 23"/>
          <p:cNvSpPr>
            <a:spLocks noGrp="1"/>
          </p:cNvSpPr>
          <p:nvPr>
            <p:ph type="title"/>
          </p:nvPr>
        </p:nvSpPr>
        <p:spPr>
          <a:xfrm>
            <a:off x="609600" y="0"/>
            <a:ext cx="10972800" cy="648949"/>
          </a:xfrm>
          <a:prstGeom prst="rect">
            <a:avLst/>
          </a:prstGeom>
        </p:spPr>
        <p:txBody>
          <a:bodyPr vert="horz"/>
          <a:lstStyle>
            <a:lvl1pPr>
              <a:defRPr sz="3000">
                <a:solidFill>
                  <a:schemeClr val="bg1"/>
                </a:solidFill>
              </a:defRPr>
            </a:lvl1pPr>
          </a:lstStyle>
          <a:p>
            <a:r>
              <a:rPr lang="en-US" dirty="0"/>
              <a:t>Click to edit Master title style</a:t>
            </a:r>
          </a:p>
        </p:txBody>
      </p:sp>
      <p:pic>
        <p:nvPicPr>
          <p:cNvPr id="9" name="Picture 8" descr="logo (1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2778" y="1220016"/>
            <a:ext cx="3187219" cy="1869835"/>
          </a:xfrm>
          <a:prstGeom prst="rect">
            <a:avLst/>
          </a:prstGeom>
        </p:spPr>
      </p:pic>
      <p:sp useBgFill="1">
        <p:nvSpPr>
          <p:cNvPr id="2" name="Rectangle 1"/>
          <p:cNvSpPr/>
          <p:nvPr userDrawn="1"/>
        </p:nvSpPr>
        <p:spPr>
          <a:xfrm>
            <a:off x="10405087" y="5463846"/>
            <a:ext cx="1177313" cy="111919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userDrawn="1"/>
        </p:nvSpPr>
        <p:spPr>
          <a:xfrm>
            <a:off x="10305143" y="5094514"/>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0AACB6AB-BB25-57E9-E04E-CBFDEB243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168283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891725A-1B02-AE4E-AA81-91864A28A4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4243113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44C290E-ADC2-6E03-6903-A7C737A7A2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977962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887BC01-635B-807A-9692-3BE4D40964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452580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872FB23-9505-56C2-47C0-B58BB12C3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695994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D59728-6B74-F859-3640-19520A671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5635298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8B8F6D1-5ED7-7354-6582-F3B1FDCF4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601761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7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2730E65-8B4F-4388-F08C-505E879EEC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34415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2357427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9DA33AB-1968-2790-ABC1-6BFF4E988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574544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9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658F30B-22EE-F620-9C0B-4708B99E2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285963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0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CD723220-DB77-B7B9-2533-7E003EE9DD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55698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2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7DC9931-2141-7CF8-0D06-3229CFB10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4651275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3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CA0B713F-4536-3CBA-F77C-5CBE5C655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5238645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79DE20F-87AA-771D-04A2-A9F5D952C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78461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5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98DAD32-66FC-CD2E-DF28-923698DC15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2105101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6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C8FF7FA-731D-6D44-C105-BD0783B5D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1780102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7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B44BD18-C8D4-DB6C-9036-A2C4AB12E2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953557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8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47FBD16-DD14-B9B4-59F9-419F39EDA9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95081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12012787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9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727869B-7244-72EB-44EB-85D17AF64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5848267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0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824EF95-CD90-C20A-34DD-AF3612095A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6767864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1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5B375D7-4E3E-A5D1-6FEB-70087C0F4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90513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2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8CF8D5C-ED44-FF48-A0CF-7E80FA558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5237074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3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A3288A9-6297-02E4-3C71-DCF997539B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3956546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0D8BB8EE-DD2D-284A-3CFB-BEC1E37798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6014533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5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2A27755-DD41-ABCC-824C-EE9D3C502E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9801495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6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D389850-54FB-A853-4B12-3268A1D49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468665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BCCB0C7-AB4F-19E4-5A94-4A8B200574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42726178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28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4E29345-7751-B535-FD06-2B91B58CAC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15579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38908119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9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131F171-1857-57EC-19CD-DA65F495C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4192672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30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17BF03D-E136-41A2-B1B7-394BB18626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90310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Comparison">
    <p:spTree>
      <p:nvGrpSpPr>
        <p:cNvPr id="1" name=""/>
        <p:cNvGrpSpPr/>
        <p:nvPr/>
      </p:nvGrpSpPr>
      <p:grpSpPr>
        <a:xfrm>
          <a:off x="0" y="0"/>
          <a:ext cx="0" cy="0"/>
          <a:chOff x="0" y="0"/>
          <a:chExt cx="0" cy="0"/>
        </a:xfrm>
      </p:grpSpPr>
      <p:sp>
        <p:nvSpPr>
          <p:cNvPr id="12" name="Rectangle 11"/>
          <p:cNvSpPr/>
          <p:nvPr userDrawn="1"/>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5" name="TextBox 14"/>
          <p:cNvSpPr txBox="1"/>
          <p:nvPr userDrawn="1"/>
        </p:nvSpPr>
        <p:spPr>
          <a:xfrm>
            <a:off x="5843972" y="6434922"/>
            <a:ext cx="504056" cy="338554"/>
          </a:xfrm>
          <a:prstGeom prst="rect">
            <a:avLst/>
          </a:prstGeom>
          <a:noFill/>
        </p:spPr>
        <p:txBody>
          <a:bodyPr wrap="square" rtlCol="0">
            <a:spAutoFit/>
          </a:bodyPr>
          <a:lstStyle/>
          <a:p>
            <a:fld id="{209721C1-BDEE-49CB-AFFA-913CEF742F0A}" type="slidenum">
              <a:rPr lang="en-US" sz="1600" b="1" i="1" smtClean="0">
                <a:solidFill>
                  <a:schemeClr val="bg1"/>
                </a:solidFill>
              </a:rPr>
              <a:pPr/>
              <a:t>‹#›</a:t>
            </a:fld>
            <a:endParaRPr lang="en-IN" sz="1600" b="1" i="1" dirty="0">
              <a:solidFill>
                <a:schemeClr val="bg1"/>
              </a:solidFill>
            </a:endParaRPr>
          </a:p>
        </p:txBody>
      </p:sp>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7" name="Title 1"/>
          <p:cNvSpPr txBox="1">
            <a:spLocks/>
          </p:cNvSpPr>
          <p:nvPr userDrawn="1"/>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320967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1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5B3090C-0FF3-A169-62CD-322264681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2979139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D44833A-568A-7E08-9662-737D501D65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6205170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3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84AF41C-8954-B924-D51B-F4CB5A3000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3921332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3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B5B743D-8E5F-2F93-BAF9-6C389A3C00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4424044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35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E2EA4F9-6D64-A3E6-0313-9970B28D32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5031587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6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459A4A0-3776-4250-B864-3215C67B0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286465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7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7AD5C27-7A78-F07B-16A1-C01BB9C55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486382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395188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22897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1689626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26187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5455951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
        <p:nvSpPr>
          <p:cNvPr id="7" name="Shape 237"/>
          <p:cNvSpPr/>
          <p:nvPr userDrawn="1"/>
        </p:nvSpPr>
        <p:spPr>
          <a:xfrm flipH="1">
            <a:off x="0" y="-13970"/>
            <a:ext cx="12190786" cy="680829"/>
          </a:xfrm>
          <a:prstGeom prst="rect">
            <a:avLst/>
          </a:prstGeom>
          <a:solidFill>
            <a:srgbClr val="00882B"/>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3200" b="0" i="0" u="none" strike="noStrike" kern="1200" cap="none" spc="0" normalizeH="0" baseline="0" noProof="0">
              <a:ln>
                <a:noFill/>
              </a:ln>
              <a:solidFill>
                <a:srgbClr val="FFFFFF"/>
              </a:solidFill>
              <a:effectLst/>
              <a:uLnTx/>
              <a:uFillTx/>
              <a:latin typeface="Calibri"/>
              <a:ea typeface="+mn-ea"/>
              <a:cs typeface="+mn-cs"/>
            </a:endParaRPr>
          </a:p>
        </p:txBody>
      </p:sp>
      <p:pic>
        <p:nvPicPr>
          <p:cNvPr id="8" name="pasted-image.png"/>
          <p:cNvPicPr/>
          <p:nvPr userDrawn="1"/>
        </p:nvPicPr>
        <p:blipFill>
          <a:blip r:embed="rId51" cstate="print">
            <a:alphaModFix amt="50121"/>
          </a:blip>
          <a:stretch>
            <a:fillRect/>
          </a:stretch>
        </p:blipFill>
        <p:spPr>
          <a:xfrm>
            <a:off x="0" y="-19218"/>
            <a:ext cx="12190786" cy="672429"/>
          </a:xfrm>
          <a:prstGeom prst="rect">
            <a:avLst/>
          </a:prstGeom>
          <a:ln w="12700">
            <a:miter lim="400000"/>
          </a:ln>
        </p:spPr>
      </p:pic>
      <p:sp>
        <p:nvSpPr>
          <p:cNvPr id="9" name="Shape 216"/>
          <p:cNvSpPr/>
          <p:nvPr userDrawn="1"/>
        </p:nvSpPr>
        <p:spPr>
          <a:xfrm>
            <a:off x="3060850" y="120523"/>
            <a:ext cx="5314087" cy="43088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defRPr sz="4000">
                <a:latin typeface="Helvetica Neue"/>
                <a:ea typeface="Helvetica Neue"/>
                <a:cs typeface="Helvetica Neue"/>
                <a:sym typeface="Helvetica Neue"/>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pPr>
            <a:endParaRPr kumimoji="0" sz="2800" b="0" i="0" u="none" strike="noStrike" kern="1200" cap="none" spc="0" normalizeH="0" baseline="0" noProof="0" dirty="0">
              <a:ln>
                <a:noFill/>
              </a:ln>
              <a:solidFill>
                <a:prstClr val="white"/>
              </a:solidFill>
              <a:effectLst/>
              <a:uLnTx/>
              <a:uFillTx/>
              <a:latin typeface="Helvetica Neue"/>
              <a:sym typeface="Helvetica Neue"/>
            </a:endParaRPr>
          </a:p>
        </p:txBody>
      </p:sp>
      <p:sp>
        <p:nvSpPr>
          <p:cNvPr id="11" name="Shape 237"/>
          <p:cNvSpPr/>
          <p:nvPr userDrawn="1"/>
        </p:nvSpPr>
        <p:spPr>
          <a:xfrm flipH="1">
            <a:off x="0" y="-13970"/>
            <a:ext cx="12190786" cy="680829"/>
          </a:xfrm>
          <a:prstGeom prst="rect">
            <a:avLst/>
          </a:prstGeom>
          <a:solidFill>
            <a:srgbClr val="00882B"/>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3200" b="0" i="0" u="none" strike="noStrike" kern="1200" cap="none" spc="0" normalizeH="0" baseline="0" noProof="0">
              <a:ln>
                <a:noFill/>
              </a:ln>
              <a:solidFill>
                <a:srgbClr val="FFFFFF"/>
              </a:solidFill>
              <a:effectLst/>
              <a:uLnTx/>
              <a:uFillTx/>
              <a:latin typeface="Calibri"/>
              <a:ea typeface="+mn-ea"/>
              <a:cs typeface="+mn-cs"/>
            </a:endParaRPr>
          </a:p>
        </p:txBody>
      </p:sp>
      <p:pic>
        <p:nvPicPr>
          <p:cNvPr id="12" name="pasted-image.png"/>
          <p:cNvPicPr/>
          <p:nvPr userDrawn="1"/>
        </p:nvPicPr>
        <p:blipFill>
          <a:blip r:embed="rId51" cstate="print">
            <a:alphaModFix amt="50121"/>
          </a:blip>
          <a:stretch>
            <a:fillRect/>
          </a:stretch>
        </p:blipFill>
        <p:spPr>
          <a:xfrm>
            <a:off x="0" y="-19218"/>
            <a:ext cx="12190786" cy="672429"/>
          </a:xfrm>
          <a:prstGeom prst="rect">
            <a:avLst/>
          </a:prstGeom>
          <a:ln w="12700">
            <a:miter lim="400000"/>
          </a:ln>
        </p:spPr>
      </p:pic>
      <p:sp>
        <p:nvSpPr>
          <p:cNvPr id="13" name="Shape 216"/>
          <p:cNvSpPr/>
          <p:nvPr userDrawn="1"/>
        </p:nvSpPr>
        <p:spPr>
          <a:xfrm>
            <a:off x="3060850" y="120523"/>
            <a:ext cx="5314087" cy="43088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defRPr sz="4000">
                <a:latin typeface="Helvetica Neue"/>
                <a:ea typeface="Helvetica Neue"/>
                <a:cs typeface="Helvetica Neue"/>
                <a:sym typeface="Helvetica Neue"/>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pPr>
            <a:endParaRPr kumimoji="0" sz="2800" b="0" i="0" u="none" strike="noStrike" kern="1200" cap="none" spc="0" normalizeH="0" baseline="0" noProof="0" dirty="0">
              <a:ln>
                <a:noFill/>
              </a:ln>
              <a:solidFill>
                <a:prstClr val="white"/>
              </a:solidFill>
              <a:effectLst/>
              <a:uLnTx/>
              <a:uFillTx/>
              <a:latin typeface="Helvetica Neue"/>
              <a:sym typeface="Helvetica Neue"/>
            </a:endParaRPr>
          </a:p>
        </p:txBody>
      </p:sp>
    </p:spTree>
    <p:extLst>
      <p:ext uri="{BB962C8B-B14F-4D97-AF65-F5344CB8AC3E}">
        <p14:creationId xmlns:p14="http://schemas.microsoft.com/office/powerpoint/2010/main" val="293632785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693" r:id="rId40"/>
    <p:sldLayoutId id="2147483694" r:id="rId41"/>
    <p:sldLayoutId id="2147483695" r:id="rId42"/>
    <p:sldLayoutId id="2147483696" r:id="rId43"/>
    <p:sldLayoutId id="2147483697" r:id="rId44"/>
    <p:sldLayoutId id="2147483699" r:id="rId45"/>
    <p:sldLayoutId id="2147483700" r:id="rId46"/>
    <p:sldLayoutId id="2147483701" r:id="rId47"/>
    <p:sldLayoutId id="2147483702" r:id="rId48"/>
    <p:sldLayoutId id="2147483703" r:id="rId4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1.x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8.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4.png"/><Relationship Id="rId1" Type="http://schemas.openxmlformats.org/officeDocument/2006/relationships/slideLayout" Target="../slideLayouts/slideLayout33.xml"/><Relationship Id="rId4" Type="http://schemas.openxmlformats.org/officeDocument/2006/relationships/image" Target="../media/image8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1077218"/>
          </a:xfrm>
          <a:prstGeom prst="rect">
            <a:avLst/>
          </a:prstGeom>
          <a:noFill/>
        </p:spPr>
        <p:txBody>
          <a:bodyPr wrap="square" rtlCol="0">
            <a:spAutoFit/>
          </a:bodyPr>
          <a:lstStyle/>
          <a:p>
            <a:pPr algn="ctr"/>
            <a:r>
              <a:rPr lang="en-US" sz="3200" b="1" dirty="0">
                <a:latin typeface="Calibri (Headings)"/>
              </a:rPr>
              <a:t>Machine Learning Introduction</a:t>
            </a:r>
          </a:p>
        </p:txBody>
      </p:sp>
      <p:sp>
        <p:nvSpPr>
          <p:cNvPr id="7" name="TextBox 6"/>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1">
            <a:extLst>
              <a:ext uri="{FF2B5EF4-FFF2-40B4-BE49-F238E27FC236}">
                <a16:creationId xmlns:a16="http://schemas.microsoft.com/office/drawing/2014/main" id="{C6732A27-F773-033B-9638-5ED9DBCB6D01}"/>
              </a:ext>
            </a:extLst>
          </p:cNvPr>
          <p:cNvSpPr>
            <a:spLocks noGrp="1"/>
          </p:cNvSpPr>
          <p:nvPr>
            <p:ph type="sldNum" sz="quarter" idx="4"/>
          </p:nvPr>
        </p:nvSpPr>
        <p:spPr/>
        <p:txBody>
          <a:bodyPr/>
          <a:lstStyle/>
          <a:p>
            <a:fld id="{D9CEE6A0-891A-47C3-A801-8939FD19127B}" type="slidenum">
              <a:rPr lang="en-US" smtClean="0"/>
              <a:pPr/>
              <a:t>1</a:t>
            </a:fld>
            <a:endParaRPr lang="en-US" dirty="0"/>
          </a:p>
        </p:txBody>
      </p:sp>
    </p:spTree>
    <p:extLst>
      <p:ext uri="{BB962C8B-B14F-4D97-AF65-F5344CB8AC3E}">
        <p14:creationId xmlns:p14="http://schemas.microsoft.com/office/powerpoint/2010/main" val="9703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Dimensions Of Learning Systems</a:t>
            </a:r>
          </a:p>
        </p:txBody>
      </p:sp>
      <p:sp>
        <p:nvSpPr>
          <p:cNvPr id="5" name="Rectangle 4"/>
          <p:cNvSpPr/>
          <p:nvPr/>
        </p:nvSpPr>
        <p:spPr>
          <a:xfrm>
            <a:off x="6096000" y="1035426"/>
            <a:ext cx="5753100" cy="318695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Wingdings" panose="05000000000000000000" pitchFamily="2" charset="2"/>
              <a:buChar char="Ø"/>
            </a:pPr>
            <a:r>
              <a:rPr lang="en-GB" b="1" dirty="0">
                <a:solidFill>
                  <a:schemeClr val="tx1"/>
                </a:solidFill>
              </a:rPr>
              <a:t>Dimension 2: Acquire and Integrate Knowledge</a:t>
            </a:r>
            <a:endParaRPr lang="en-GB" dirty="0">
              <a:solidFill>
                <a:schemeClr val="tx1"/>
              </a:solidFill>
            </a:endParaRPr>
          </a:p>
          <a:p>
            <a:pPr marL="577850" indent="-285750" algn="just">
              <a:buFont typeface="Arial" panose="020B0604020202020204" pitchFamily="34" charset="0"/>
              <a:buChar char="•"/>
            </a:pPr>
            <a:r>
              <a:rPr lang="en-GB" dirty="0">
                <a:solidFill>
                  <a:schemeClr val="tx1"/>
                </a:solidFill>
              </a:rPr>
              <a:t>When students are learning new information, they must be guided in relating the new knowledge to what they already know, organising that information, and then making it part of their long-term memory.</a:t>
            </a:r>
          </a:p>
          <a:p>
            <a:pPr algn="just"/>
            <a:endParaRPr lang="en-GB" dirty="0">
              <a:solidFill>
                <a:schemeClr val="tx1"/>
              </a:solidFill>
            </a:endParaRPr>
          </a:p>
          <a:p>
            <a:pPr marL="285750" indent="-285750" algn="just">
              <a:buFont typeface="Wingdings" panose="05000000000000000000" pitchFamily="2" charset="2"/>
              <a:buChar char="Ø"/>
            </a:pPr>
            <a:r>
              <a:rPr lang="en-GB" b="1" dirty="0">
                <a:solidFill>
                  <a:schemeClr val="tx1"/>
                </a:solidFill>
              </a:rPr>
              <a:t>Dimension 3: Extend and Refine Knowledge</a:t>
            </a:r>
            <a:endParaRPr lang="en-GB" dirty="0">
              <a:solidFill>
                <a:schemeClr val="tx1"/>
              </a:solidFill>
            </a:endParaRPr>
          </a:p>
          <a:p>
            <a:pPr marL="631825" indent="-285750" algn="just">
              <a:buFont typeface="Arial" panose="020B0604020202020204" pitchFamily="34" charset="0"/>
              <a:buChar char="•"/>
            </a:pPr>
            <a:r>
              <a:rPr lang="en-GB" dirty="0">
                <a:solidFill>
                  <a:schemeClr val="tx1"/>
                </a:solidFill>
              </a:rPr>
              <a:t>Learning does not stop with acquiring and integrating knowledge. Learners develop in-depth understanding through the process of extending and refining their knowledge</a:t>
            </a:r>
          </a:p>
        </p:txBody>
      </p:sp>
      <p:sp>
        <p:nvSpPr>
          <p:cNvPr id="2" name="Slide Number Placeholder 1">
            <a:extLst>
              <a:ext uri="{FF2B5EF4-FFF2-40B4-BE49-F238E27FC236}">
                <a16:creationId xmlns:a16="http://schemas.microsoft.com/office/drawing/2014/main" id="{10E6EC1B-56C9-C84D-B7C9-85761CE755C6}"/>
              </a:ext>
            </a:extLst>
          </p:cNvPr>
          <p:cNvSpPr>
            <a:spLocks noGrp="1"/>
          </p:cNvSpPr>
          <p:nvPr>
            <p:ph type="sldNum" sz="quarter" idx="4"/>
          </p:nvPr>
        </p:nvSpPr>
        <p:spPr/>
        <p:txBody>
          <a:bodyPr/>
          <a:lstStyle/>
          <a:p>
            <a:fld id="{D9CEE6A0-891A-47C3-A801-8939FD19127B}" type="slidenum">
              <a:rPr lang="en-US" smtClean="0"/>
              <a:pPr/>
              <a:t>10</a:t>
            </a:fld>
            <a:endParaRPr lang="en-US" dirty="0"/>
          </a:p>
        </p:txBody>
      </p:sp>
    </p:spTree>
    <p:extLst>
      <p:ext uri="{BB962C8B-B14F-4D97-AF65-F5344CB8AC3E}">
        <p14:creationId xmlns:p14="http://schemas.microsoft.com/office/powerpoint/2010/main" val="338262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Dimensions Of Learning Systems</a:t>
            </a:r>
          </a:p>
        </p:txBody>
      </p:sp>
      <p:sp>
        <p:nvSpPr>
          <p:cNvPr id="5" name="Rectangle 4"/>
          <p:cNvSpPr/>
          <p:nvPr/>
        </p:nvSpPr>
        <p:spPr>
          <a:xfrm>
            <a:off x="6096000" y="1035425"/>
            <a:ext cx="5753100" cy="3318861"/>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GB" b="1" dirty="0">
                <a:solidFill>
                  <a:schemeClr val="tx1"/>
                </a:solidFill>
              </a:rPr>
              <a:t>Dimension 4: Use Knowledge Meaningfully</a:t>
            </a:r>
            <a:endParaRPr lang="en-GB" dirty="0">
              <a:solidFill>
                <a:schemeClr val="tx1"/>
              </a:solidFill>
            </a:endParaRPr>
          </a:p>
          <a:p>
            <a:pPr marL="577850" indent="-285750" algn="just">
              <a:buFont typeface="Arial" panose="020B0604020202020204" pitchFamily="34" charset="0"/>
              <a:buChar char="•"/>
            </a:pPr>
            <a:r>
              <a:rPr lang="en-GB" dirty="0">
                <a:solidFill>
                  <a:schemeClr val="tx1"/>
                </a:solidFill>
              </a:rPr>
              <a:t>The most effective learning occurs when we use knowledge to perform meaningful tasks. For example, we might initially learn about tennis rackets by talking to a friend or reading a magazine article about them.</a:t>
            </a:r>
          </a:p>
          <a:p>
            <a:pPr algn="just"/>
            <a:endParaRPr lang="en-GB" dirty="0">
              <a:solidFill>
                <a:schemeClr val="tx1"/>
              </a:solidFill>
            </a:endParaRPr>
          </a:p>
          <a:p>
            <a:pPr marL="342900" indent="-342900" algn="just">
              <a:buFont typeface="Wingdings" panose="05000000000000000000" pitchFamily="2" charset="2"/>
              <a:buChar char="Ø"/>
            </a:pPr>
            <a:r>
              <a:rPr lang="en-GB" b="1" dirty="0">
                <a:solidFill>
                  <a:schemeClr val="tx1"/>
                </a:solidFill>
              </a:rPr>
              <a:t>Dimension 5: Habits of Mind</a:t>
            </a:r>
            <a:endParaRPr lang="en-GB" dirty="0">
              <a:solidFill>
                <a:schemeClr val="tx1"/>
              </a:solidFill>
            </a:endParaRPr>
          </a:p>
          <a:p>
            <a:pPr marL="511175" indent="-285750" algn="just">
              <a:buFont typeface="Arial" panose="020B0604020202020204" pitchFamily="34" charset="0"/>
              <a:buChar char="•"/>
              <a:tabLst>
                <a:tab pos="577850" algn="l"/>
              </a:tabLst>
            </a:pPr>
            <a:r>
              <a:rPr lang="en-GB" dirty="0">
                <a:solidFill>
                  <a:schemeClr val="tx1"/>
                </a:solidFill>
              </a:rPr>
              <a:t>The most effective learners have developed powerful habits of mind that enable them to think critically, think creatively, and regulate their behaviour. </a:t>
            </a:r>
          </a:p>
          <a:p>
            <a:pPr algn="just"/>
            <a:endParaRPr lang="en-GB" dirty="0">
              <a:solidFill>
                <a:schemeClr val="tx1"/>
              </a:solidFill>
            </a:endParaRPr>
          </a:p>
        </p:txBody>
      </p:sp>
      <p:sp>
        <p:nvSpPr>
          <p:cNvPr id="2" name="Slide Number Placeholder 1">
            <a:extLst>
              <a:ext uri="{FF2B5EF4-FFF2-40B4-BE49-F238E27FC236}">
                <a16:creationId xmlns:a16="http://schemas.microsoft.com/office/drawing/2014/main" id="{B46F7D7A-B811-D8C5-A506-D3B2AC4D6F3E}"/>
              </a:ext>
            </a:extLst>
          </p:cNvPr>
          <p:cNvSpPr>
            <a:spLocks noGrp="1"/>
          </p:cNvSpPr>
          <p:nvPr>
            <p:ph type="sldNum" sz="quarter" idx="4"/>
          </p:nvPr>
        </p:nvSpPr>
        <p:spPr/>
        <p:txBody>
          <a:bodyPr/>
          <a:lstStyle/>
          <a:p>
            <a:fld id="{D9CEE6A0-891A-47C3-A801-8939FD19127B}" type="slidenum">
              <a:rPr lang="en-US" smtClean="0"/>
              <a:pPr/>
              <a:t>11</a:t>
            </a:fld>
            <a:endParaRPr lang="en-US" dirty="0"/>
          </a:p>
        </p:txBody>
      </p:sp>
    </p:spTree>
    <p:extLst>
      <p:ext uri="{BB962C8B-B14F-4D97-AF65-F5344CB8AC3E}">
        <p14:creationId xmlns:p14="http://schemas.microsoft.com/office/powerpoint/2010/main" val="356963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584775"/>
          </a:xfrm>
          <a:prstGeom prst="rect">
            <a:avLst/>
          </a:prstGeom>
          <a:noFill/>
        </p:spPr>
        <p:txBody>
          <a:bodyPr wrap="square" rtlCol="0">
            <a:spAutoFit/>
          </a:bodyPr>
          <a:lstStyle/>
          <a:p>
            <a:pPr algn="ctr"/>
            <a:r>
              <a:rPr lang="en-US" sz="3200" b="1" dirty="0">
                <a:latin typeface="Calibri (Headings)"/>
              </a:rPr>
              <a:t>The Learning Process</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1">
            <a:extLst>
              <a:ext uri="{FF2B5EF4-FFF2-40B4-BE49-F238E27FC236}">
                <a16:creationId xmlns:a16="http://schemas.microsoft.com/office/drawing/2014/main" id="{25D5028A-C382-9AC5-EC11-41E7C894418F}"/>
              </a:ext>
            </a:extLst>
          </p:cNvPr>
          <p:cNvSpPr>
            <a:spLocks noGrp="1"/>
          </p:cNvSpPr>
          <p:nvPr>
            <p:ph type="sldNum" sz="quarter" idx="4"/>
          </p:nvPr>
        </p:nvSpPr>
        <p:spPr/>
        <p:txBody>
          <a:bodyPr/>
          <a:lstStyle/>
          <a:p>
            <a:fld id="{D9CEE6A0-891A-47C3-A801-8939FD19127B}" type="slidenum">
              <a:rPr lang="en-US" smtClean="0"/>
              <a:pPr/>
              <a:t>12</a:t>
            </a:fld>
            <a:endParaRPr lang="en-US" dirty="0"/>
          </a:p>
        </p:txBody>
      </p:sp>
    </p:spTree>
    <p:extLst>
      <p:ext uri="{BB962C8B-B14F-4D97-AF65-F5344CB8AC3E}">
        <p14:creationId xmlns:p14="http://schemas.microsoft.com/office/powerpoint/2010/main" val="324092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69F62D-6154-778D-3A71-EF90C43A9A3E}"/>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 name="Picture 1" descr="Screenshot (514)"/>
          <p:cNvPicPr>
            <a:picLocks noGrp="1" noChangeAspect="1"/>
          </p:cNvPicPr>
          <p:nvPr isPhoto="1"/>
        </p:nvPicPr>
        <p:blipFill>
          <a:blip r:embed="rId3">
            <a:lum/>
            <a:extLst>
              <a:ext uri="{28A0092B-C50C-407E-A947-70E740481C1C}">
                <a14:useLocalDpi xmlns:a14="http://schemas.microsoft.com/office/drawing/2010/main" val="0"/>
              </a:ext>
            </a:extLst>
          </a:blip>
          <a:srcRect l="5704" t="12089" r="3046" b="-23"/>
          <a:stretch/>
        </p:blipFill>
        <p:spPr>
          <a:xfrm>
            <a:off x="0" y="0"/>
            <a:ext cx="11125200" cy="6027738"/>
          </a:xfrm>
          <a:prstGeom prst="rect">
            <a:avLst/>
          </a:prstGeom>
        </p:spPr>
      </p:pic>
      <p:sp>
        <p:nvSpPr>
          <p:cNvPr id="4" name="Slide Number Placeholder 3">
            <a:extLst>
              <a:ext uri="{FF2B5EF4-FFF2-40B4-BE49-F238E27FC236}">
                <a16:creationId xmlns:a16="http://schemas.microsoft.com/office/drawing/2014/main" id="{7E69AA4F-CB9C-4354-8E75-B9568E6B6229}"/>
              </a:ext>
            </a:extLst>
          </p:cNvPr>
          <p:cNvSpPr>
            <a:spLocks noGrp="1"/>
          </p:cNvSpPr>
          <p:nvPr>
            <p:ph type="sldNum" sz="quarter" idx="12"/>
          </p:nvPr>
        </p:nvSpPr>
        <p:spPr/>
        <p:txBody>
          <a:bodyPr/>
          <a:lstStyle/>
          <a:p>
            <a:fld id="{D1EA23BA-C26B-4D45-981C-0C6988D4D58A}" type="slidenum">
              <a:rPr lang="en-GB" smtClean="0"/>
              <a:t>13</a:t>
            </a:fld>
            <a:endParaRPr lang="en-GB"/>
          </a:p>
        </p:txBody>
      </p:sp>
      <p:pic>
        <p:nvPicPr>
          <p:cNvPr id="3" name="Picture 2">
            <a:extLst>
              <a:ext uri="{FF2B5EF4-FFF2-40B4-BE49-F238E27FC236}">
                <a16:creationId xmlns:a16="http://schemas.microsoft.com/office/drawing/2014/main" id="{4213D32D-FDAB-058B-929A-F62081D93714}"/>
              </a:ext>
            </a:extLst>
          </p:cNvPr>
          <p:cNvPicPr>
            <a:picLocks noChangeAspect="1"/>
          </p:cNvPicPr>
          <p:nvPr/>
        </p:nvPicPr>
        <p:blipFill>
          <a:blip r:embed="rId4"/>
          <a:stretch>
            <a:fillRect/>
          </a:stretch>
        </p:blipFill>
        <p:spPr>
          <a:xfrm>
            <a:off x="8674100" y="2933700"/>
            <a:ext cx="3422650" cy="3422650"/>
          </a:xfrm>
          <a:prstGeom prst="rect">
            <a:avLst/>
          </a:prstGeom>
        </p:spPr>
      </p:pic>
    </p:spTree>
    <p:extLst>
      <p:ext uri="{BB962C8B-B14F-4D97-AF65-F5344CB8AC3E}">
        <p14:creationId xmlns:p14="http://schemas.microsoft.com/office/powerpoint/2010/main" val="143003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69AA4F-CB9C-4354-8E75-B9568E6B6229}"/>
              </a:ext>
            </a:extLst>
          </p:cNvPr>
          <p:cNvSpPr>
            <a:spLocks noGrp="1"/>
          </p:cNvSpPr>
          <p:nvPr>
            <p:ph type="sldNum" sz="quarter" idx="12"/>
          </p:nvPr>
        </p:nvSpPr>
        <p:spPr/>
        <p:txBody>
          <a:bodyPr/>
          <a:lstStyle/>
          <a:p>
            <a:fld id="{D1EA23BA-C26B-4D45-981C-0C6988D4D58A}" type="slidenum">
              <a:rPr lang="en-GB" smtClean="0"/>
              <a:t>14</a:t>
            </a:fld>
            <a:endParaRPr lang="en-GB"/>
          </a:p>
        </p:txBody>
      </p:sp>
      <p:sp>
        <p:nvSpPr>
          <p:cNvPr id="3" name="TextBox 2">
            <a:extLst>
              <a:ext uri="{FF2B5EF4-FFF2-40B4-BE49-F238E27FC236}">
                <a16:creationId xmlns:a16="http://schemas.microsoft.com/office/drawing/2014/main" id="{3A76B538-F52C-9810-B533-2906158FCB9F}"/>
              </a:ext>
            </a:extLst>
          </p:cNvPr>
          <p:cNvSpPr txBox="1"/>
          <p:nvPr/>
        </p:nvSpPr>
        <p:spPr>
          <a:xfrm>
            <a:off x="8610600" y="723699"/>
            <a:ext cx="3420979" cy="5909310"/>
          </a:xfrm>
          <a:prstGeom prst="rect">
            <a:avLst/>
          </a:prstGeom>
          <a:noFill/>
          <a:ln>
            <a:solidFill>
              <a:schemeClr val="tx1"/>
            </a:solidFill>
          </a:ln>
        </p:spPr>
        <p:txBody>
          <a:bodyPr wrap="square" rtlCol="0">
            <a:spAutoFit/>
          </a:bodyPr>
          <a:lstStyle/>
          <a:p>
            <a:pPr algn="l"/>
            <a:r>
              <a:rPr lang="en-US" b="1" i="0" dirty="0">
                <a:solidFill>
                  <a:srgbClr val="C00000"/>
                </a:solidFill>
                <a:effectLst/>
                <a:latin typeface="walsheim"/>
              </a:rPr>
              <a:t>In recent years, generative AI has made significant advancements and has expanded its applications to a wide range of domains, such as art, music, fashion, architecture, and many more. In some of them, it is indeed transforming the way we create, design, and understand the world around us. In others, it is improving and making existing processes and operations more efficient.</a:t>
            </a:r>
          </a:p>
          <a:p>
            <a:pPr algn="l"/>
            <a:r>
              <a:rPr lang="en-US" b="1" i="0" dirty="0">
                <a:solidFill>
                  <a:srgbClr val="C00000"/>
                </a:solidFill>
                <a:effectLst/>
                <a:latin typeface="walsheim"/>
              </a:rPr>
              <a:t>The fact that generative AI is used in many domains also implies that its models can deal with different kinds of data, from natural language to audio or images. Let us understand how generative AI models address different types of data and domains.</a:t>
            </a:r>
          </a:p>
        </p:txBody>
      </p:sp>
      <p:pic>
        <p:nvPicPr>
          <p:cNvPr id="6" name="Picture 5">
            <a:extLst>
              <a:ext uri="{FF2B5EF4-FFF2-40B4-BE49-F238E27FC236}">
                <a16:creationId xmlns:a16="http://schemas.microsoft.com/office/drawing/2014/main" id="{0F9F5A07-1F17-1C2F-B9EE-42680D6ECA4A}"/>
              </a:ext>
            </a:extLst>
          </p:cNvPr>
          <p:cNvPicPr>
            <a:picLocks noChangeAspect="1"/>
          </p:cNvPicPr>
          <p:nvPr/>
        </p:nvPicPr>
        <p:blipFill rotWithShape="1">
          <a:blip r:embed="rId3"/>
          <a:srcRect l="9735" t="360" r="9538"/>
          <a:stretch/>
        </p:blipFill>
        <p:spPr>
          <a:xfrm>
            <a:off x="160421" y="673767"/>
            <a:ext cx="8321842" cy="5959241"/>
          </a:xfrm>
          <a:prstGeom prst="rect">
            <a:avLst/>
          </a:prstGeom>
        </p:spPr>
      </p:pic>
    </p:spTree>
    <p:extLst>
      <p:ext uri="{BB962C8B-B14F-4D97-AF65-F5344CB8AC3E}">
        <p14:creationId xmlns:p14="http://schemas.microsoft.com/office/powerpoint/2010/main" val="113957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338482" y="148051"/>
            <a:ext cx="651061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The learning Process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482" y="1017313"/>
            <a:ext cx="6626397" cy="4056561"/>
          </a:xfrm>
          <a:prstGeom prst="rect">
            <a:avLst/>
          </a:prstGeom>
        </p:spPr>
      </p:pic>
      <p:pic>
        <p:nvPicPr>
          <p:cNvPr id="3" name="Picture 2">
            <a:extLst>
              <a:ext uri="{FF2B5EF4-FFF2-40B4-BE49-F238E27FC236}">
                <a16:creationId xmlns:a16="http://schemas.microsoft.com/office/drawing/2014/main" id="{7E14F8D6-1A3F-B150-67F8-D4E32DC59E1A}"/>
              </a:ext>
            </a:extLst>
          </p:cNvPr>
          <p:cNvPicPr>
            <a:picLocks noChangeAspect="1"/>
          </p:cNvPicPr>
          <p:nvPr/>
        </p:nvPicPr>
        <p:blipFill>
          <a:blip r:embed="rId3"/>
          <a:stretch>
            <a:fillRect/>
          </a:stretch>
        </p:blipFill>
        <p:spPr>
          <a:xfrm>
            <a:off x="476312" y="1894476"/>
            <a:ext cx="5983954" cy="2515819"/>
          </a:xfrm>
          <a:prstGeom prst="rect">
            <a:avLst/>
          </a:prstGeom>
        </p:spPr>
      </p:pic>
      <p:sp>
        <p:nvSpPr>
          <p:cNvPr id="5" name="Slide Number Placeholder 4">
            <a:extLst>
              <a:ext uri="{FF2B5EF4-FFF2-40B4-BE49-F238E27FC236}">
                <a16:creationId xmlns:a16="http://schemas.microsoft.com/office/drawing/2014/main" id="{D7D16F84-3622-EACD-51FA-269766F282DD}"/>
              </a:ext>
            </a:extLst>
          </p:cNvPr>
          <p:cNvSpPr>
            <a:spLocks noGrp="1"/>
          </p:cNvSpPr>
          <p:nvPr>
            <p:ph type="sldNum" sz="quarter" idx="4"/>
          </p:nvPr>
        </p:nvSpPr>
        <p:spPr/>
        <p:txBody>
          <a:bodyPr/>
          <a:lstStyle/>
          <a:p>
            <a:fld id="{D9CEE6A0-891A-47C3-A801-8939FD19127B}" type="slidenum">
              <a:rPr lang="en-US" smtClean="0"/>
              <a:pPr/>
              <a:t>15</a:t>
            </a:fld>
            <a:endParaRPr lang="en-US" dirty="0"/>
          </a:p>
        </p:txBody>
      </p:sp>
      <p:sp>
        <p:nvSpPr>
          <p:cNvPr id="6" name="TextBox 5">
            <a:extLst>
              <a:ext uri="{FF2B5EF4-FFF2-40B4-BE49-F238E27FC236}">
                <a16:creationId xmlns:a16="http://schemas.microsoft.com/office/drawing/2014/main" id="{E9E3157B-DBD1-FB86-DE46-7FD8431E1373}"/>
              </a:ext>
            </a:extLst>
          </p:cNvPr>
          <p:cNvSpPr txBox="1"/>
          <p:nvPr/>
        </p:nvSpPr>
        <p:spPr>
          <a:xfrm>
            <a:off x="97940" y="4336725"/>
            <a:ext cx="11130455" cy="2262158"/>
          </a:xfrm>
          <a:prstGeom prst="rect">
            <a:avLst/>
          </a:prstGeom>
          <a:noFill/>
        </p:spPr>
        <p:txBody>
          <a:bodyPr wrap="square" rtlCol="0">
            <a:spAutoFit/>
          </a:bodyPr>
          <a:lstStyle/>
          <a:p>
            <a:pPr marL="342900" indent="-342900">
              <a:spcBef>
                <a:spcPts val="600"/>
              </a:spcBef>
              <a:buFont typeface="Wingdings" panose="05000000000000000000" pitchFamily="2" charset="2"/>
              <a:buChar char="q"/>
            </a:pP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Normalization is used when the data doesn't have Gaussian distribution whereas Standardization is used on data having Gaussian distribution.</a:t>
            </a:r>
          </a:p>
          <a:p>
            <a:pPr marL="342900" indent="-342900">
              <a:spcBef>
                <a:spcPts val="600"/>
              </a:spcBef>
              <a:buFont typeface="Wingdings" panose="05000000000000000000" pitchFamily="2" charset="2"/>
              <a:buChar char="q"/>
            </a:pP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Normalization scales in a range of [0, 1] or [-1, 1]. Standardization is not bounded by range.</a:t>
            </a:r>
          </a:p>
          <a:p>
            <a:pPr marL="342900" indent="-342900">
              <a:spcBef>
                <a:spcPts val="600"/>
              </a:spcBef>
              <a:buFont typeface="Wingdings" panose="05000000000000000000" pitchFamily="2" charset="2"/>
              <a:buChar char="q"/>
            </a:pP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Normalization is highly affected by outliers. Standardization is slightly affected by outliers.</a:t>
            </a:r>
          </a:p>
          <a:p>
            <a:pPr marL="342900" indent="-342900">
              <a:spcBef>
                <a:spcPts val="600"/>
              </a:spcBef>
              <a:buFont typeface="Wingdings" panose="05000000000000000000" pitchFamily="2" charset="2"/>
              <a:buChar char="q"/>
            </a:pP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Normalization is considered when the algorithms do not make assumptions about the data distribution. Standardization is used when algorithms make assumptions about the data distribution.</a:t>
            </a:r>
            <a:endParaRPr lang="en-IN"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4229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338482" y="148051"/>
            <a:ext cx="651061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The learning Process</a:t>
            </a:r>
          </a:p>
        </p:txBody>
      </p:sp>
      <p:pic>
        <p:nvPicPr>
          <p:cNvPr id="3" name="Picture 2">
            <a:extLst>
              <a:ext uri="{FF2B5EF4-FFF2-40B4-BE49-F238E27FC236}">
                <a16:creationId xmlns:a16="http://schemas.microsoft.com/office/drawing/2014/main" id="{7E14F8D6-1A3F-B150-67F8-D4E32DC59E1A}"/>
              </a:ext>
            </a:extLst>
          </p:cNvPr>
          <p:cNvPicPr>
            <a:picLocks noChangeAspect="1"/>
          </p:cNvPicPr>
          <p:nvPr/>
        </p:nvPicPr>
        <p:blipFill>
          <a:blip r:embed="rId2"/>
          <a:stretch>
            <a:fillRect/>
          </a:stretch>
        </p:blipFill>
        <p:spPr>
          <a:xfrm>
            <a:off x="476312" y="1894476"/>
            <a:ext cx="5983954" cy="2515819"/>
          </a:xfrm>
          <a:prstGeom prst="rect">
            <a:avLst/>
          </a:prstGeom>
        </p:spPr>
      </p:pic>
      <p:sp>
        <p:nvSpPr>
          <p:cNvPr id="5" name="Slide Number Placeholder 4">
            <a:extLst>
              <a:ext uri="{FF2B5EF4-FFF2-40B4-BE49-F238E27FC236}">
                <a16:creationId xmlns:a16="http://schemas.microsoft.com/office/drawing/2014/main" id="{D7D16F84-3622-EACD-51FA-269766F282DD}"/>
              </a:ext>
            </a:extLst>
          </p:cNvPr>
          <p:cNvSpPr>
            <a:spLocks noGrp="1"/>
          </p:cNvSpPr>
          <p:nvPr>
            <p:ph type="sldNum" sz="quarter" idx="4"/>
          </p:nvPr>
        </p:nvSpPr>
        <p:spPr/>
        <p:txBody>
          <a:bodyPr/>
          <a:lstStyle/>
          <a:p>
            <a:fld id="{D9CEE6A0-891A-47C3-A801-8939FD19127B}" type="slidenum">
              <a:rPr lang="en-US" smtClean="0"/>
              <a:pPr/>
              <a:t>16</a:t>
            </a:fld>
            <a:endParaRPr lang="en-US" dirty="0"/>
          </a:p>
        </p:txBody>
      </p:sp>
      <p:sp>
        <p:nvSpPr>
          <p:cNvPr id="6" name="TextBox 5">
            <a:extLst>
              <a:ext uri="{FF2B5EF4-FFF2-40B4-BE49-F238E27FC236}">
                <a16:creationId xmlns:a16="http://schemas.microsoft.com/office/drawing/2014/main" id="{E9E3157B-DBD1-FB86-DE46-7FD8431E1373}"/>
              </a:ext>
            </a:extLst>
          </p:cNvPr>
          <p:cNvSpPr txBox="1"/>
          <p:nvPr/>
        </p:nvSpPr>
        <p:spPr>
          <a:xfrm>
            <a:off x="97940" y="4336725"/>
            <a:ext cx="11130455" cy="2262158"/>
          </a:xfrm>
          <a:prstGeom prst="rect">
            <a:avLst/>
          </a:prstGeom>
          <a:noFill/>
        </p:spPr>
        <p:txBody>
          <a:bodyPr wrap="square" rtlCol="0">
            <a:spAutoFit/>
          </a:bodyPr>
          <a:lstStyle/>
          <a:p>
            <a:pPr marL="342900" indent="-342900">
              <a:spcBef>
                <a:spcPts val="600"/>
              </a:spcBef>
              <a:buFont typeface="Wingdings" panose="05000000000000000000" pitchFamily="2" charset="2"/>
              <a:buChar char="q"/>
            </a:pP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Normalization is used when the data doesn't have Gaussian distribution whereas Standardization is used on data having Gaussian distribution.</a:t>
            </a:r>
          </a:p>
          <a:p>
            <a:pPr marL="342900" indent="-342900">
              <a:spcBef>
                <a:spcPts val="600"/>
              </a:spcBef>
              <a:buFont typeface="Wingdings" panose="05000000000000000000" pitchFamily="2" charset="2"/>
              <a:buChar char="q"/>
            </a:pP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Normalization scales in a range of [0, 1] or [-1, 1]. Standardization is not bounded by range.</a:t>
            </a:r>
          </a:p>
          <a:p>
            <a:pPr marL="342900" indent="-342900">
              <a:spcBef>
                <a:spcPts val="600"/>
              </a:spcBef>
              <a:buFont typeface="Wingdings" panose="05000000000000000000" pitchFamily="2" charset="2"/>
              <a:buChar char="q"/>
            </a:pP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Normalization is highly affected by outliers. Standardization is slightly affected by outliers.</a:t>
            </a:r>
          </a:p>
          <a:p>
            <a:pPr marL="342900" indent="-342900">
              <a:spcBef>
                <a:spcPts val="600"/>
              </a:spcBef>
              <a:buFont typeface="Wingdings" panose="05000000000000000000" pitchFamily="2" charset="2"/>
              <a:buChar char="q"/>
            </a:pP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Normalization is considered when the algorithms do not make assumptions about the data distribution. Standardization is used when algorithms make assumptions about the data distribution.</a:t>
            </a:r>
            <a:endParaRPr lang="en-IN"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ECF2A96F-5B08-FA56-C3ED-02302BCBFB51}"/>
              </a:ext>
            </a:extLst>
          </p:cNvPr>
          <p:cNvPicPr>
            <a:picLocks noChangeAspect="1"/>
          </p:cNvPicPr>
          <p:nvPr/>
        </p:nvPicPr>
        <p:blipFill>
          <a:blip r:embed="rId3"/>
          <a:stretch>
            <a:fillRect/>
          </a:stretch>
        </p:blipFill>
        <p:spPr>
          <a:xfrm>
            <a:off x="570353" y="0"/>
            <a:ext cx="4246370" cy="1891845"/>
          </a:xfrm>
          <a:prstGeom prst="rect">
            <a:avLst/>
          </a:prstGeom>
        </p:spPr>
      </p:pic>
      <p:pic>
        <p:nvPicPr>
          <p:cNvPr id="1026" name="Picture 2">
            <a:extLst>
              <a:ext uri="{FF2B5EF4-FFF2-40B4-BE49-F238E27FC236}">
                <a16:creationId xmlns:a16="http://schemas.microsoft.com/office/drawing/2014/main" id="{6DC571ED-A254-C7F7-23C7-F1D36D8E85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7257" y="556667"/>
            <a:ext cx="5392909" cy="3710363"/>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42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338482" y="148051"/>
            <a:ext cx="651061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The learning Process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482" y="1017313"/>
            <a:ext cx="6626397" cy="4056561"/>
          </a:xfrm>
          <a:prstGeom prst="rect">
            <a:avLst/>
          </a:prstGeom>
        </p:spPr>
      </p:pic>
      <p:sp>
        <p:nvSpPr>
          <p:cNvPr id="3" name="TextBox 2"/>
          <p:cNvSpPr txBox="1"/>
          <p:nvPr/>
        </p:nvSpPr>
        <p:spPr>
          <a:xfrm>
            <a:off x="6541407" y="3904343"/>
            <a:ext cx="4104768" cy="1754326"/>
          </a:xfrm>
          <a:prstGeom prst="rect">
            <a:avLst/>
          </a:prstGeom>
          <a:noFill/>
        </p:spPr>
        <p:txBody>
          <a:bodyPr wrap="square" rtlCol="0">
            <a:spAutoFit/>
          </a:bodyPr>
          <a:lstStyle/>
          <a:p>
            <a:r>
              <a:rPr lang="en-GB" b="1" dirty="0"/>
              <a:t>Bootstrap</a:t>
            </a:r>
            <a:r>
              <a:rPr lang="en-GB" dirty="0"/>
              <a:t> aggregating, also called bagging, is a </a:t>
            </a:r>
            <a:r>
              <a:rPr lang="en-GB" b="1" dirty="0"/>
              <a:t>machine learning</a:t>
            </a:r>
            <a:r>
              <a:rPr lang="en-GB" dirty="0"/>
              <a:t> ensemble meta-algorithm designed to improve the stability and accuracy of </a:t>
            </a:r>
            <a:r>
              <a:rPr lang="en-GB" b="1" dirty="0"/>
              <a:t>machine learning</a:t>
            </a:r>
            <a:r>
              <a:rPr lang="en-GB" dirty="0"/>
              <a:t> algorithms used in statistical classification and regression.</a:t>
            </a:r>
            <a:endParaRPr lang="en-US" dirty="0"/>
          </a:p>
        </p:txBody>
      </p:sp>
      <p:pic>
        <p:nvPicPr>
          <p:cNvPr id="6" name="Picture 5"/>
          <p:cNvPicPr>
            <a:picLocks noChangeAspect="1"/>
          </p:cNvPicPr>
          <p:nvPr/>
        </p:nvPicPr>
        <p:blipFill>
          <a:blip r:embed="rId3"/>
          <a:stretch>
            <a:fillRect/>
          </a:stretch>
        </p:blipFill>
        <p:spPr>
          <a:xfrm>
            <a:off x="161925" y="2246671"/>
            <a:ext cx="6211638" cy="3930924"/>
          </a:xfrm>
          <a:prstGeom prst="rect">
            <a:avLst/>
          </a:prstGeom>
          <a:ln>
            <a:solidFill>
              <a:schemeClr val="tx1"/>
            </a:solidFill>
          </a:ln>
        </p:spPr>
      </p:pic>
      <p:sp>
        <p:nvSpPr>
          <p:cNvPr id="5" name="Slide Number Placeholder 4">
            <a:extLst>
              <a:ext uri="{FF2B5EF4-FFF2-40B4-BE49-F238E27FC236}">
                <a16:creationId xmlns:a16="http://schemas.microsoft.com/office/drawing/2014/main" id="{787F5711-F218-0750-A4A8-D0D472E8D187}"/>
              </a:ext>
            </a:extLst>
          </p:cNvPr>
          <p:cNvSpPr>
            <a:spLocks noGrp="1"/>
          </p:cNvSpPr>
          <p:nvPr>
            <p:ph type="sldNum" sz="quarter" idx="4"/>
          </p:nvPr>
        </p:nvSpPr>
        <p:spPr/>
        <p:txBody>
          <a:bodyPr/>
          <a:lstStyle/>
          <a:p>
            <a:fld id="{D9CEE6A0-891A-47C3-A801-8939FD19127B}" type="slidenum">
              <a:rPr lang="en-US" smtClean="0"/>
              <a:pPr/>
              <a:t>17</a:t>
            </a:fld>
            <a:endParaRPr lang="en-US" dirty="0"/>
          </a:p>
        </p:txBody>
      </p:sp>
    </p:spTree>
    <p:extLst>
      <p:ext uri="{BB962C8B-B14F-4D97-AF65-F5344CB8AC3E}">
        <p14:creationId xmlns:p14="http://schemas.microsoft.com/office/powerpoint/2010/main" val="424481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338482" y="148051"/>
            <a:ext cx="651061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The learning Process</a:t>
            </a:r>
          </a:p>
        </p:txBody>
      </p:sp>
      <p:sp>
        <p:nvSpPr>
          <p:cNvPr id="3" name="TextBox 2"/>
          <p:cNvSpPr txBox="1"/>
          <p:nvPr/>
        </p:nvSpPr>
        <p:spPr>
          <a:xfrm>
            <a:off x="6541407" y="3904343"/>
            <a:ext cx="4104768" cy="1754326"/>
          </a:xfrm>
          <a:prstGeom prst="rect">
            <a:avLst/>
          </a:prstGeom>
          <a:noFill/>
        </p:spPr>
        <p:txBody>
          <a:bodyPr wrap="square" rtlCol="0">
            <a:spAutoFit/>
          </a:bodyPr>
          <a:lstStyle/>
          <a:p>
            <a:r>
              <a:rPr lang="en-GB" b="1" dirty="0"/>
              <a:t>Bootstrap</a:t>
            </a:r>
            <a:r>
              <a:rPr lang="en-GB" dirty="0"/>
              <a:t> aggregating, also called bagging, is a </a:t>
            </a:r>
            <a:r>
              <a:rPr lang="en-GB" b="1" dirty="0"/>
              <a:t>machine learning</a:t>
            </a:r>
            <a:r>
              <a:rPr lang="en-GB" dirty="0"/>
              <a:t> ensemble meta-algorithm designed to improve the stability and accuracy of </a:t>
            </a:r>
            <a:r>
              <a:rPr lang="en-GB" b="1" dirty="0"/>
              <a:t>machine learning</a:t>
            </a:r>
            <a:r>
              <a:rPr lang="en-GB" dirty="0"/>
              <a:t> algorithms used in statistical classification and regression.</a:t>
            </a:r>
            <a:endParaRPr lang="en-US" dirty="0"/>
          </a:p>
        </p:txBody>
      </p:sp>
      <p:sp>
        <p:nvSpPr>
          <p:cNvPr id="5" name="TextBox 4">
            <a:extLst>
              <a:ext uri="{FF2B5EF4-FFF2-40B4-BE49-F238E27FC236}">
                <a16:creationId xmlns:a16="http://schemas.microsoft.com/office/drawing/2014/main" id="{6A5EA675-039A-4117-8FE1-FD4C429AFA7B}"/>
              </a:ext>
            </a:extLst>
          </p:cNvPr>
          <p:cNvSpPr txBox="1"/>
          <p:nvPr/>
        </p:nvSpPr>
        <p:spPr>
          <a:xfrm>
            <a:off x="342900" y="246641"/>
            <a:ext cx="5412827" cy="6463308"/>
          </a:xfrm>
          <a:custGeom>
            <a:avLst/>
            <a:gdLst>
              <a:gd name="connsiteX0" fmla="*/ 0 w 5412827"/>
              <a:gd name="connsiteY0" fmla="*/ 0 h 6463308"/>
              <a:gd name="connsiteX1" fmla="*/ 676603 w 5412827"/>
              <a:gd name="connsiteY1" fmla="*/ 0 h 6463308"/>
              <a:gd name="connsiteX2" fmla="*/ 1353207 w 5412827"/>
              <a:gd name="connsiteY2" fmla="*/ 0 h 6463308"/>
              <a:gd name="connsiteX3" fmla="*/ 1921554 w 5412827"/>
              <a:gd name="connsiteY3" fmla="*/ 0 h 6463308"/>
              <a:gd name="connsiteX4" fmla="*/ 2652285 w 5412827"/>
              <a:gd name="connsiteY4" fmla="*/ 0 h 6463308"/>
              <a:gd name="connsiteX5" fmla="*/ 3166504 w 5412827"/>
              <a:gd name="connsiteY5" fmla="*/ 0 h 6463308"/>
              <a:gd name="connsiteX6" fmla="*/ 3788979 w 5412827"/>
              <a:gd name="connsiteY6" fmla="*/ 0 h 6463308"/>
              <a:gd name="connsiteX7" fmla="*/ 4357326 w 5412827"/>
              <a:gd name="connsiteY7" fmla="*/ 0 h 6463308"/>
              <a:gd name="connsiteX8" fmla="*/ 5412827 w 5412827"/>
              <a:gd name="connsiteY8" fmla="*/ 0 h 6463308"/>
              <a:gd name="connsiteX9" fmla="*/ 5412827 w 5412827"/>
              <a:gd name="connsiteY9" fmla="*/ 646331 h 6463308"/>
              <a:gd name="connsiteX10" fmla="*/ 5412827 w 5412827"/>
              <a:gd name="connsiteY10" fmla="*/ 1421928 h 6463308"/>
              <a:gd name="connsiteX11" fmla="*/ 5412827 w 5412827"/>
              <a:gd name="connsiteY11" fmla="*/ 2132892 h 6463308"/>
              <a:gd name="connsiteX12" fmla="*/ 5412827 w 5412827"/>
              <a:gd name="connsiteY12" fmla="*/ 2779222 h 6463308"/>
              <a:gd name="connsiteX13" fmla="*/ 5412827 w 5412827"/>
              <a:gd name="connsiteY13" fmla="*/ 3231654 h 6463308"/>
              <a:gd name="connsiteX14" fmla="*/ 5412827 w 5412827"/>
              <a:gd name="connsiteY14" fmla="*/ 3942618 h 6463308"/>
              <a:gd name="connsiteX15" fmla="*/ 5412827 w 5412827"/>
              <a:gd name="connsiteY15" fmla="*/ 4524316 h 6463308"/>
              <a:gd name="connsiteX16" fmla="*/ 5412827 w 5412827"/>
              <a:gd name="connsiteY16" fmla="*/ 5041380 h 6463308"/>
              <a:gd name="connsiteX17" fmla="*/ 5412827 w 5412827"/>
              <a:gd name="connsiteY17" fmla="*/ 5623078 h 6463308"/>
              <a:gd name="connsiteX18" fmla="*/ 5412827 w 5412827"/>
              <a:gd name="connsiteY18" fmla="*/ 6463308 h 6463308"/>
              <a:gd name="connsiteX19" fmla="*/ 4736224 w 5412827"/>
              <a:gd name="connsiteY19" fmla="*/ 6463308 h 6463308"/>
              <a:gd name="connsiteX20" fmla="*/ 4113749 w 5412827"/>
              <a:gd name="connsiteY20" fmla="*/ 6463308 h 6463308"/>
              <a:gd name="connsiteX21" fmla="*/ 3328889 w 5412827"/>
              <a:gd name="connsiteY21" fmla="*/ 6463308 h 6463308"/>
              <a:gd name="connsiteX22" fmla="*/ 2544029 w 5412827"/>
              <a:gd name="connsiteY22" fmla="*/ 6463308 h 6463308"/>
              <a:gd name="connsiteX23" fmla="*/ 1975682 w 5412827"/>
              <a:gd name="connsiteY23" fmla="*/ 6463308 h 6463308"/>
              <a:gd name="connsiteX24" fmla="*/ 1244950 w 5412827"/>
              <a:gd name="connsiteY24" fmla="*/ 6463308 h 6463308"/>
              <a:gd name="connsiteX25" fmla="*/ 676603 w 5412827"/>
              <a:gd name="connsiteY25" fmla="*/ 6463308 h 6463308"/>
              <a:gd name="connsiteX26" fmla="*/ 0 w 5412827"/>
              <a:gd name="connsiteY26" fmla="*/ 6463308 h 6463308"/>
              <a:gd name="connsiteX27" fmla="*/ 0 w 5412827"/>
              <a:gd name="connsiteY27" fmla="*/ 5881610 h 6463308"/>
              <a:gd name="connsiteX28" fmla="*/ 0 w 5412827"/>
              <a:gd name="connsiteY28" fmla="*/ 5170646 h 6463308"/>
              <a:gd name="connsiteX29" fmla="*/ 0 w 5412827"/>
              <a:gd name="connsiteY29" fmla="*/ 4653582 h 6463308"/>
              <a:gd name="connsiteX30" fmla="*/ 0 w 5412827"/>
              <a:gd name="connsiteY30" fmla="*/ 3942618 h 6463308"/>
              <a:gd name="connsiteX31" fmla="*/ 0 w 5412827"/>
              <a:gd name="connsiteY31" fmla="*/ 3490186 h 6463308"/>
              <a:gd name="connsiteX32" fmla="*/ 0 w 5412827"/>
              <a:gd name="connsiteY32" fmla="*/ 2908489 h 6463308"/>
              <a:gd name="connsiteX33" fmla="*/ 0 w 5412827"/>
              <a:gd name="connsiteY33" fmla="*/ 2456057 h 6463308"/>
              <a:gd name="connsiteX34" fmla="*/ 0 w 5412827"/>
              <a:gd name="connsiteY34" fmla="*/ 1874359 h 6463308"/>
              <a:gd name="connsiteX35" fmla="*/ 0 w 5412827"/>
              <a:gd name="connsiteY35" fmla="*/ 1292662 h 6463308"/>
              <a:gd name="connsiteX36" fmla="*/ 0 w 5412827"/>
              <a:gd name="connsiteY36" fmla="*/ 840230 h 6463308"/>
              <a:gd name="connsiteX37" fmla="*/ 0 w 5412827"/>
              <a:gd name="connsiteY37" fmla="*/ 0 h 646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412827" h="6463308" extrusionOk="0">
                <a:moveTo>
                  <a:pt x="0" y="0"/>
                </a:moveTo>
                <a:cubicBezTo>
                  <a:pt x="187071" y="-7928"/>
                  <a:pt x="450937" y="-32743"/>
                  <a:pt x="676603" y="0"/>
                </a:cubicBezTo>
                <a:cubicBezTo>
                  <a:pt x="902269" y="32743"/>
                  <a:pt x="1194225" y="32455"/>
                  <a:pt x="1353207" y="0"/>
                </a:cubicBezTo>
                <a:cubicBezTo>
                  <a:pt x="1512189" y="-32455"/>
                  <a:pt x="1661163" y="17587"/>
                  <a:pt x="1921554" y="0"/>
                </a:cubicBezTo>
                <a:cubicBezTo>
                  <a:pt x="2181945" y="-17587"/>
                  <a:pt x="2291286" y="-3265"/>
                  <a:pt x="2652285" y="0"/>
                </a:cubicBezTo>
                <a:cubicBezTo>
                  <a:pt x="3013284" y="3265"/>
                  <a:pt x="2946667" y="6016"/>
                  <a:pt x="3166504" y="0"/>
                </a:cubicBezTo>
                <a:cubicBezTo>
                  <a:pt x="3386341" y="-6016"/>
                  <a:pt x="3501756" y="-9091"/>
                  <a:pt x="3788979" y="0"/>
                </a:cubicBezTo>
                <a:cubicBezTo>
                  <a:pt x="4076202" y="9091"/>
                  <a:pt x="4225475" y="-7215"/>
                  <a:pt x="4357326" y="0"/>
                </a:cubicBezTo>
                <a:cubicBezTo>
                  <a:pt x="4489177" y="7215"/>
                  <a:pt x="5046614" y="26767"/>
                  <a:pt x="5412827" y="0"/>
                </a:cubicBezTo>
                <a:cubicBezTo>
                  <a:pt x="5393790" y="301400"/>
                  <a:pt x="5429141" y="378782"/>
                  <a:pt x="5412827" y="646331"/>
                </a:cubicBezTo>
                <a:cubicBezTo>
                  <a:pt x="5396513" y="913880"/>
                  <a:pt x="5408915" y="1182060"/>
                  <a:pt x="5412827" y="1421928"/>
                </a:cubicBezTo>
                <a:cubicBezTo>
                  <a:pt x="5416739" y="1661796"/>
                  <a:pt x="5378345" y="1810898"/>
                  <a:pt x="5412827" y="2132892"/>
                </a:cubicBezTo>
                <a:cubicBezTo>
                  <a:pt x="5447309" y="2454886"/>
                  <a:pt x="5397471" y="2480593"/>
                  <a:pt x="5412827" y="2779222"/>
                </a:cubicBezTo>
                <a:cubicBezTo>
                  <a:pt x="5428184" y="3077851"/>
                  <a:pt x="5392963" y="3135445"/>
                  <a:pt x="5412827" y="3231654"/>
                </a:cubicBezTo>
                <a:cubicBezTo>
                  <a:pt x="5432691" y="3327863"/>
                  <a:pt x="5383878" y="3764825"/>
                  <a:pt x="5412827" y="3942618"/>
                </a:cubicBezTo>
                <a:cubicBezTo>
                  <a:pt x="5441776" y="4120411"/>
                  <a:pt x="5385631" y="4241946"/>
                  <a:pt x="5412827" y="4524316"/>
                </a:cubicBezTo>
                <a:cubicBezTo>
                  <a:pt x="5440023" y="4806686"/>
                  <a:pt x="5436579" y="4890379"/>
                  <a:pt x="5412827" y="5041380"/>
                </a:cubicBezTo>
                <a:cubicBezTo>
                  <a:pt x="5389075" y="5192381"/>
                  <a:pt x="5423580" y="5418519"/>
                  <a:pt x="5412827" y="5623078"/>
                </a:cubicBezTo>
                <a:cubicBezTo>
                  <a:pt x="5402074" y="5827637"/>
                  <a:pt x="5419864" y="6080866"/>
                  <a:pt x="5412827" y="6463308"/>
                </a:cubicBezTo>
                <a:cubicBezTo>
                  <a:pt x="5091401" y="6465937"/>
                  <a:pt x="4954108" y="6480918"/>
                  <a:pt x="4736224" y="6463308"/>
                </a:cubicBezTo>
                <a:cubicBezTo>
                  <a:pt x="4518340" y="6445698"/>
                  <a:pt x="4376318" y="6488633"/>
                  <a:pt x="4113749" y="6463308"/>
                </a:cubicBezTo>
                <a:cubicBezTo>
                  <a:pt x="3851181" y="6437983"/>
                  <a:pt x="3507384" y="6424321"/>
                  <a:pt x="3328889" y="6463308"/>
                </a:cubicBezTo>
                <a:cubicBezTo>
                  <a:pt x="3150394" y="6502295"/>
                  <a:pt x="2864682" y="6477819"/>
                  <a:pt x="2544029" y="6463308"/>
                </a:cubicBezTo>
                <a:cubicBezTo>
                  <a:pt x="2223376" y="6448797"/>
                  <a:pt x="2105426" y="6474530"/>
                  <a:pt x="1975682" y="6463308"/>
                </a:cubicBezTo>
                <a:cubicBezTo>
                  <a:pt x="1845938" y="6452086"/>
                  <a:pt x="1397563" y="6479987"/>
                  <a:pt x="1244950" y="6463308"/>
                </a:cubicBezTo>
                <a:cubicBezTo>
                  <a:pt x="1092337" y="6446629"/>
                  <a:pt x="908014" y="6458932"/>
                  <a:pt x="676603" y="6463308"/>
                </a:cubicBezTo>
                <a:cubicBezTo>
                  <a:pt x="445192" y="6467684"/>
                  <a:pt x="174694" y="6430645"/>
                  <a:pt x="0" y="6463308"/>
                </a:cubicBezTo>
                <a:cubicBezTo>
                  <a:pt x="-29034" y="6301352"/>
                  <a:pt x="24109" y="6111871"/>
                  <a:pt x="0" y="5881610"/>
                </a:cubicBezTo>
                <a:cubicBezTo>
                  <a:pt x="-24109" y="5651349"/>
                  <a:pt x="23137" y="5427683"/>
                  <a:pt x="0" y="5170646"/>
                </a:cubicBezTo>
                <a:cubicBezTo>
                  <a:pt x="-23137" y="4913609"/>
                  <a:pt x="14926" y="4893260"/>
                  <a:pt x="0" y="4653582"/>
                </a:cubicBezTo>
                <a:cubicBezTo>
                  <a:pt x="-14926" y="4413904"/>
                  <a:pt x="-13097" y="4128542"/>
                  <a:pt x="0" y="3942618"/>
                </a:cubicBezTo>
                <a:cubicBezTo>
                  <a:pt x="13097" y="3756694"/>
                  <a:pt x="2002" y="3660794"/>
                  <a:pt x="0" y="3490186"/>
                </a:cubicBezTo>
                <a:cubicBezTo>
                  <a:pt x="-2002" y="3319578"/>
                  <a:pt x="13058" y="3047011"/>
                  <a:pt x="0" y="2908489"/>
                </a:cubicBezTo>
                <a:cubicBezTo>
                  <a:pt x="-13058" y="2769967"/>
                  <a:pt x="3741" y="2632476"/>
                  <a:pt x="0" y="2456057"/>
                </a:cubicBezTo>
                <a:cubicBezTo>
                  <a:pt x="-3741" y="2279638"/>
                  <a:pt x="17492" y="2015579"/>
                  <a:pt x="0" y="1874359"/>
                </a:cubicBezTo>
                <a:cubicBezTo>
                  <a:pt x="-17492" y="1733139"/>
                  <a:pt x="-24888" y="1422390"/>
                  <a:pt x="0" y="1292662"/>
                </a:cubicBezTo>
                <a:cubicBezTo>
                  <a:pt x="24888" y="1162934"/>
                  <a:pt x="9505" y="1032572"/>
                  <a:pt x="0" y="840230"/>
                </a:cubicBezTo>
                <a:cubicBezTo>
                  <a:pt x="-9505" y="647888"/>
                  <a:pt x="-38127" y="324933"/>
                  <a:pt x="0" y="0"/>
                </a:cubicBezTo>
                <a:close/>
              </a:path>
            </a:pathLst>
          </a:custGeom>
          <a:noFill/>
          <a:ln w="38100">
            <a:solidFill>
              <a:srgbClr val="7030A0"/>
            </a:solidFill>
            <a:extLst>
              <a:ext uri="{C807C97D-BFC1-408E-A445-0C87EB9F89A2}">
                <ask:lineSketchStyleProps xmlns:ask="http://schemas.microsoft.com/office/drawing/2018/sketchyshapes" sd="4069702734">
                  <a:prstGeom prst="rect">
                    <a:avLst/>
                  </a:prstGeom>
                  <ask:type>
                    <ask:lineSketchFreehand/>
                  </ask:type>
                </ask:lineSketchStyleProps>
              </a:ext>
            </a:extLst>
          </a:ln>
        </p:spPr>
        <p:txBody>
          <a:bodyPr wrap="square" rtlCol="0">
            <a:spAutoFit/>
          </a:bodyPr>
          <a:lstStyle/>
          <a:p>
            <a:r>
              <a:rPr lang="en-US" b="1" dirty="0">
                <a:solidFill>
                  <a:srgbClr val="C00000"/>
                </a:solidFill>
              </a:rPr>
              <a:t>Bagging</a:t>
            </a:r>
          </a:p>
          <a:p>
            <a:r>
              <a:rPr lang="en-US" dirty="0"/>
              <a:t>Bagging attempts to reduce the chance overfitting complex models.</a:t>
            </a:r>
          </a:p>
          <a:p>
            <a:endParaRPr lang="en-US" dirty="0"/>
          </a:p>
          <a:p>
            <a:pPr marL="285750" indent="-285750">
              <a:buFont typeface="Arial" panose="020B0604020202020204" pitchFamily="34" charset="0"/>
              <a:buChar char="•"/>
            </a:pPr>
            <a:r>
              <a:rPr lang="en-US" dirty="0"/>
              <a:t>It trains a large number of "strong" learners in parallel.</a:t>
            </a:r>
          </a:p>
          <a:p>
            <a:pPr marL="285750" indent="-285750">
              <a:buFont typeface="Arial" panose="020B0604020202020204" pitchFamily="34" charset="0"/>
              <a:buChar char="•"/>
            </a:pPr>
            <a:r>
              <a:rPr lang="en-US" dirty="0"/>
              <a:t>A strong learner is a model that's relatively unconstrained.</a:t>
            </a:r>
          </a:p>
          <a:p>
            <a:pPr marL="285750" indent="-285750">
              <a:buFont typeface="Arial" panose="020B0604020202020204" pitchFamily="34" charset="0"/>
              <a:buChar char="•"/>
            </a:pPr>
            <a:r>
              <a:rPr lang="en-US" dirty="0"/>
              <a:t>Bagging then combines all the strong learners together in order to "smooth out" their predictions.</a:t>
            </a:r>
          </a:p>
          <a:p>
            <a:pPr marL="285750" indent="-285750">
              <a:buFont typeface="Arial" panose="020B0604020202020204" pitchFamily="34" charset="0"/>
              <a:buChar char="•"/>
            </a:pPr>
            <a:r>
              <a:rPr lang="en-US" dirty="0"/>
              <a:t>Example – Random Forest Classifier.</a:t>
            </a:r>
          </a:p>
          <a:p>
            <a:r>
              <a:rPr lang="en-US" b="1" dirty="0">
                <a:solidFill>
                  <a:srgbClr val="C00000"/>
                </a:solidFill>
              </a:rPr>
              <a:t>Boosting</a:t>
            </a:r>
          </a:p>
          <a:p>
            <a:r>
              <a:rPr lang="en-US" dirty="0"/>
              <a:t>Boosting attempts to improve the predictive flexibility of simple models.</a:t>
            </a:r>
          </a:p>
          <a:p>
            <a:pPr marL="285750" indent="-285750">
              <a:buFont typeface="Arial" panose="020B0604020202020204" pitchFamily="34" charset="0"/>
              <a:buChar char="•"/>
            </a:pPr>
            <a:r>
              <a:rPr lang="en-US" dirty="0"/>
              <a:t>It trains a large number of "weak" learners in sequence.</a:t>
            </a:r>
          </a:p>
          <a:p>
            <a:pPr marL="285750" indent="-285750">
              <a:buFont typeface="Arial" panose="020B0604020202020204" pitchFamily="34" charset="0"/>
              <a:buChar char="•"/>
            </a:pPr>
            <a:r>
              <a:rPr lang="en-US" dirty="0"/>
              <a:t>A weak learner is a constrained model (i.e., you could limit the max depth of each decision tree).</a:t>
            </a:r>
          </a:p>
          <a:p>
            <a:pPr marL="285750" indent="-285750">
              <a:buFont typeface="Arial" panose="020B0604020202020204" pitchFamily="34" charset="0"/>
              <a:buChar char="•"/>
            </a:pPr>
            <a:r>
              <a:rPr lang="en-US" dirty="0"/>
              <a:t>Each one in the sequence focuses on learning from the mistakes of the one before it.</a:t>
            </a:r>
          </a:p>
          <a:p>
            <a:pPr marL="285750" indent="-285750">
              <a:buFont typeface="Arial" panose="020B0604020202020204" pitchFamily="34" charset="0"/>
              <a:buChar char="•"/>
            </a:pPr>
            <a:r>
              <a:rPr lang="en-US" dirty="0"/>
              <a:t>Boosting then combines all the weak learners into a single strong learner.</a:t>
            </a:r>
          </a:p>
          <a:p>
            <a:pPr marL="285750" indent="-285750">
              <a:buFont typeface="Arial" panose="020B0604020202020204" pitchFamily="34" charset="0"/>
              <a:buChar char="•"/>
            </a:pPr>
            <a:r>
              <a:rPr lang="en-US" dirty="0"/>
              <a:t>Example – Boosted Tree Classifier</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482" y="1017313"/>
            <a:ext cx="6626397" cy="4056561"/>
          </a:xfrm>
          <a:prstGeom prst="rect">
            <a:avLst/>
          </a:prstGeom>
        </p:spPr>
      </p:pic>
      <p:sp>
        <p:nvSpPr>
          <p:cNvPr id="6" name="Slide Number Placeholder 5">
            <a:extLst>
              <a:ext uri="{FF2B5EF4-FFF2-40B4-BE49-F238E27FC236}">
                <a16:creationId xmlns:a16="http://schemas.microsoft.com/office/drawing/2014/main" id="{0766F3A7-DBD6-2803-4C45-10D07360597A}"/>
              </a:ext>
            </a:extLst>
          </p:cNvPr>
          <p:cNvSpPr>
            <a:spLocks noGrp="1"/>
          </p:cNvSpPr>
          <p:nvPr>
            <p:ph type="sldNum" sz="quarter" idx="4"/>
          </p:nvPr>
        </p:nvSpPr>
        <p:spPr/>
        <p:txBody>
          <a:bodyPr/>
          <a:lstStyle/>
          <a:p>
            <a:fld id="{D9CEE6A0-891A-47C3-A801-8939FD19127B}" type="slidenum">
              <a:rPr lang="en-US" smtClean="0"/>
              <a:pPr/>
              <a:t>18</a:t>
            </a:fld>
            <a:endParaRPr lang="en-US" dirty="0"/>
          </a:p>
        </p:txBody>
      </p:sp>
    </p:spTree>
    <p:extLst>
      <p:ext uri="{BB962C8B-B14F-4D97-AF65-F5344CB8AC3E}">
        <p14:creationId xmlns:p14="http://schemas.microsoft.com/office/powerpoint/2010/main" val="267169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7E3FF5E-6C6A-44C7-B011-D04A749540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0" imgH="420" progId="TCLayout.ActiveDocument.1">
                  <p:embed/>
                </p:oleObj>
              </mc:Choice>
              <mc:Fallback>
                <p:oleObj name="think-cell Slide" r:id="rId4" imgW="420" imgH="420" progId="TCLayout.ActiveDocument.1">
                  <p:embed/>
                  <p:pic>
                    <p:nvPicPr>
                      <p:cNvPr id="3" name="Object 2" hidden="1">
                        <a:extLst>
                          <a:ext uri="{FF2B5EF4-FFF2-40B4-BE49-F238E27FC236}">
                            <a16:creationId xmlns:a16="http://schemas.microsoft.com/office/drawing/2014/main" id="{87E3FF5E-6C6A-44C7-B011-D04A749540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509" name="Rectangle 2"/>
          <p:cNvSpPr>
            <a:spLocks noGrp="1" noChangeArrowheads="1"/>
          </p:cNvSpPr>
          <p:nvPr>
            <p:ph type="title" idx="4294967295"/>
          </p:nvPr>
        </p:nvSpPr>
        <p:spPr>
          <a:xfrm>
            <a:off x="0" y="88900"/>
            <a:ext cx="10515600" cy="496888"/>
          </a:xfrm>
        </p:spPr>
        <p:txBody>
          <a:bodyPr vert="horz">
            <a:normAutofit fontScale="90000"/>
          </a:bodyPr>
          <a:lstStyle/>
          <a:p>
            <a:pPr eaLnBrk="1" hangingPunct="1"/>
            <a:r>
              <a:rPr lang="en-US" altLang="en-US" dirty="0">
                <a:solidFill>
                  <a:srgbClr val="C00000"/>
                </a:solidFill>
                <a:latin typeface="Amasis MT Pro Medium" panose="020B0604020202020204" pitchFamily="18" charset="0"/>
              </a:rPr>
              <a:t>Hyper Parameters and Model Parameters</a:t>
            </a:r>
          </a:p>
        </p:txBody>
      </p:sp>
      <p:sp>
        <p:nvSpPr>
          <p:cNvPr id="21510" name="Rectangle 3"/>
          <p:cNvSpPr>
            <a:spLocks noGrp="1" noChangeArrowheads="1"/>
          </p:cNvSpPr>
          <p:nvPr>
            <p:ph idx="4294967295"/>
          </p:nvPr>
        </p:nvSpPr>
        <p:spPr>
          <a:xfrm>
            <a:off x="441434" y="690562"/>
            <a:ext cx="11277599" cy="5973763"/>
          </a:xfrm>
        </p:spPr>
        <p:txBody>
          <a:bodyPr>
            <a:normAutofit lnSpcReduction="10000"/>
          </a:bodyPr>
          <a:lstStyle/>
          <a:p>
            <a:pPr marL="0" indent="0">
              <a:lnSpc>
                <a:spcPct val="90000"/>
              </a:lnSpc>
              <a:buNone/>
            </a:pPr>
            <a:r>
              <a:rPr lang="en-US" altLang="en-US" sz="2600" b="1" dirty="0">
                <a:solidFill>
                  <a:srgbClr val="0070C0"/>
                </a:solidFill>
              </a:rPr>
              <a:t>What are Hyper Parameters?</a:t>
            </a:r>
          </a:p>
          <a:p>
            <a:pPr marL="0" indent="0">
              <a:lnSpc>
                <a:spcPct val="90000"/>
              </a:lnSpc>
              <a:buNone/>
            </a:pPr>
            <a:r>
              <a:rPr lang="en-US" altLang="en-US" sz="2400" dirty="0"/>
              <a:t>So far, we’ve been casually talking about “tuning” models. When we talk of tuning models, we specifically mean tuning hyper-parameters.</a:t>
            </a:r>
          </a:p>
          <a:p>
            <a:pPr marL="0" indent="0">
              <a:lnSpc>
                <a:spcPct val="90000"/>
              </a:lnSpc>
              <a:buNone/>
            </a:pPr>
            <a:r>
              <a:rPr lang="en-US" altLang="en-US" sz="2400" dirty="0"/>
              <a:t>There are two types of parameters in machine learning algorithms. The key distinction is that model parameters can be learned directly from the training data while hyper-parameters cannot. Hyper-parameters express “higher-level” structural settings for algorithms. They are decided before fitting the model because they can’t be learned from the data.</a:t>
            </a:r>
          </a:p>
          <a:p>
            <a:r>
              <a:rPr lang="en-US" altLang="en-US" sz="2400" b="1" u="sng" dirty="0"/>
              <a:t>As Example:</a:t>
            </a:r>
            <a:r>
              <a:rPr lang="en-US" altLang="en-US" sz="2400" dirty="0"/>
              <a:t> </a:t>
            </a:r>
            <a:r>
              <a:rPr lang="en-US" altLang="en-US" sz="2400" b="1" dirty="0">
                <a:solidFill>
                  <a:srgbClr val="00B050"/>
                </a:solidFill>
              </a:rPr>
              <a:t>Strength of the penalty used in Regularized Regression</a:t>
            </a:r>
          </a:p>
          <a:p>
            <a:pPr>
              <a:lnSpc>
                <a:spcPct val="100000"/>
              </a:lnSpc>
            </a:pPr>
            <a:r>
              <a:rPr lang="en-US" altLang="en-US" sz="2400" b="1" u="sng" dirty="0"/>
              <a:t>As Example:</a:t>
            </a:r>
            <a:r>
              <a:rPr lang="en-US" altLang="en-US" sz="2400" dirty="0"/>
              <a:t> </a:t>
            </a:r>
            <a:r>
              <a:rPr lang="en-US" altLang="en-US" sz="2400" b="1" dirty="0">
                <a:solidFill>
                  <a:srgbClr val="00B050"/>
                </a:solidFill>
              </a:rPr>
              <a:t>The number of trees to include in a Random Forest</a:t>
            </a:r>
            <a:endParaRPr lang="en-US" altLang="en-US" sz="2400" b="1" dirty="0">
              <a:solidFill>
                <a:srgbClr val="0070C0"/>
              </a:solidFill>
            </a:endParaRPr>
          </a:p>
          <a:p>
            <a:pPr marL="0" indent="0">
              <a:lnSpc>
                <a:spcPct val="100000"/>
              </a:lnSpc>
              <a:buNone/>
            </a:pPr>
            <a:r>
              <a:rPr lang="en-US" altLang="en-US" sz="2600" b="1" dirty="0">
                <a:solidFill>
                  <a:srgbClr val="0070C0"/>
                </a:solidFill>
              </a:rPr>
              <a:t>What are Model Parameters? </a:t>
            </a:r>
          </a:p>
          <a:p>
            <a:pPr marL="0" indent="0">
              <a:lnSpc>
                <a:spcPct val="90000"/>
              </a:lnSpc>
              <a:buNone/>
            </a:pPr>
            <a:r>
              <a:rPr lang="en-US" altLang="en-US" sz="2400" dirty="0"/>
              <a:t>Model parameters are learned attributes that define individual models. They can be learned directly from the training data.</a:t>
            </a:r>
          </a:p>
          <a:p>
            <a:r>
              <a:rPr lang="en-US" altLang="en-US" sz="2400" b="1" u="sng" dirty="0"/>
              <a:t>As Example:</a:t>
            </a:r>
            <a:r>
              <a:rPr lang="en-US" altLang="en-US" sz="2400" dirty="0"/>
              <a:t> </a:t>
            </a:r>
            <a:r>
              <a:rPr lang="en-US" altLang="en-US" sz="2400" b="1" dirty="0">
                <a:solidFill>
                  <a:srgbClr val="00B050"/>
                </a:solidFill>
              </a:rPr>
              <a:t>Regression coefficients</a:t>
            </a:r>
          </a:p>
          <a:p>
            <a:r>
              <a:rPr lang="en-US" altLang="en-US" sz="2400" b="1" u="sng" dirty="0"/>
              <a:t>As Example:</a:t>
            </a:r>
            <a:r>
              <a:rPr lang="en-US" altLang="en-US" sz="2400" dirty="0"/>
              <a:t> </a:t>
            </a:r>
            <a:r>
              <a:rPr lang="en-US" altLang="en-US" sz="2400" b="1" dirty="0">
                <a:solidFill>
                  <a:srgbClr val="00B050"/>
                </a:solidFill>
              </a:rPr>
              <a:t>Decision Tree split locations</a:t>
            </a:r>
          </a:p>
        </p:txBody>
      </p:sp>
      <p:sp>
        <p:nvSpPr>
          <p:cNvPr id="4" name="Slide Number Placeholder 3">
            <a:extLst>
              <a:ext uri="{FF2B5EF4-FFF2-40B4-BE49-F238E27FC236}">
                <a16:creationId xmlns:a16="http://schemas.microsoft.com/office/drawing/2014/main" id="{7F1634B9-B92B-4DB7-AD7F-D70DEFE292C1}"/>
              </a:ext>
            </a:extLst>
          </p:cNvPr>
          <p:cNvSpPr>
            <a:spLocks noGrp="1"/>
          </p:cNvSpPr>
          <p:nvPr>
            <p:ph type="sldNum" sz="quarter" idx="4"/>
          </p:nvPr>
        </p:nvSpPr>
        <p:spPr>
          <a:xfrm>
            <a:off x="9448800" y="6356350"/>
            <a:ext cx="2743200" cy="365125"/>
          </a:xfrm>
        </p:spPr>
        <p:txBody>
          <a:bodyPr/>
          <a:lstStyle/>
          <a:p>
            <a:fld id="{FF2BD96E-3838-45D2-9031-D3AF67C920A5}" type="slidenum">
              <a:rPr lang="en-US" smtClean="0"/>
              <a:t>19</a:t>
            </a:fld>
            <a:endParaRPr lang="en-US"/>
          </a:p>
        </p:txBody>
      </p:sp>
      <p:sp>
        <p:nvSpPr>
          <p:cNvPr id="21508" name="Date Placeholder 3"/>
          <p:cNvSpPr txBox="1">
            <a:spLocks noGrp="1"/>
          </p:cNvSpPr>
          <p:nvPr/>
        </p:nvSpPr>
        <p:spPr bwMode="auto">
          <a:xfrm>
            <a:off x="1981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000">
                <a:latin typeface="Trebuchet MS" panose="020B0603020202020204" pitchFamily="34" charset="0"/>
              </a:rPr>
              <a:t>             </a:t>
            </a:r>
            <a:endParaRPr lang="en-IN" altLang="en-US" sz="100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762171" y="941294"/>
            <a:ext cx="6086929" cy="1279392"/>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a:solidFill>
                  <a:sysClr val="windowText" lastClr="000000"/>
                </a:solidFill>
              </a:rPr>
              <a:t>Machine learning is a field of computer science that gives computer systems the ability to "</a:t>
            </a:r>
            <a:r>
              <a:rPr lang="en-GB" b="1" dirty="0">
                <a:solidFill>
                  <a:sysClr val="windowText" lastClr="000000"/>
                </a:solidFill>
              </a:rPr>
              <a:t>learn</a:t>
            </a:r>
            <a:r>
              <a:rPr lang="en-GB" dirty="0">
                <a:solidFill>
                  <a:sysClr val="windowText" lastClr="000000"/>
                </a:solidFill>
              </a:rPr>
              <a:t>" with data, without being explicitly programmed. The name Machine learning was coined in 1959 by Arthur Samuel.</a:t>
            </a:r>
            <a:endParaRPr lang="en-US" dirty="0">
              <a:solidFill>
                <a:sysClr val="windowText" lastClr="000000"/>
              </a:solidFill>
            </a:endParaRPr>
          </a:p>
        </p:txBody>
      </p:sp>
      <p:sp>
        <p:nvSpPr>
          <p:cNvPr id="4" name="Title 2"/>
          <p:cNvSpPr txBox="1">
            <a:spLocks/>
          </p:cNvSpPr>
          <p:nvPr/>
        </p:nvSpPr>
        <p:spPr>
          <a:xfrm>
            <a:off x="5762171" y="148051"/>
            <a:ext cx="608692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Machine Learning Introduction</a:t>
            </a:r>
          </a:p>
        </p:txBody>
      </p:sp>
      <p:grpSp>
        <p:nvGrpSpPr>
          <p:cNvPr id="14" name="Group 13"/>
          <p:cNvGrpSpPr/>
          <p:nvPr/>
        </p:nvGrpSpPr>
        <p:grpSpPr>
          <a:xfrm>
            <a:off x="385265" y="425929"/>
            <a:ext cx="6299741" cy="5946028"/>
            <a:chOff x="-463821" y="224282"/>
            <a:chExt cx="6299741" cy="5946028"/>
          </a:xfrm>
        </p:grpSpPr>
        <p:grpSp>
          <p:nvGrpSpPr>
            <p:cNvPr id="10" name="Group 9"/>
            <p:cNvGrpSpPr/>
            <p:nvPr/>
          </p:nvGrpSpPr>
          <p:grpSpPr>
            <a:xfrm>
              <a:off x="-463821" y="224282"/>
              <a:ext cx="6299741" cy="5946028"/>
              <a:chOff x="-463821" y="224282"/>
              <a:chExt cx="6299741" cy="5946028"/>
            </a:xfrm>
          </p:grpSpPr>
          <p:sp>
            <p:nvSpPr>
              <p:cNvPr id="11" name="Freeform 10"/>
              <p:cNvSpPr/>
              <p:nvPr/>
            </p:nvSpPr>
            <p:spPr>
              <a:xfrm>
                <a:off x="856502" y="224282"/>
                <a:ext cx="3659094" cy="3659094"/>
              </a:xfrm>
              <a:custGeom>
                <a:avLst/>
                <a:gdLst>
                  <a:gd name="connsiteX0" fmla="*/ 0 w 3659094"/>
                  <a:gd name="connsiteY0" fmla="*/ 1829547 h 3659094"/>
                  <a:gd name="connsiteX1" fmla="*/ 1829547 w 3659094"/>
                  <a:gd name="connsiteY1" fmla="*/ 0 h 3659094"/>
                  <a:gd name="connsiteX2" fmla="*/ 3659094 w 3659094"/>
                  <a:gd name="connsiteY2" fmla="*/ 1829547 h 3659094"/>
                  <a:gd name="connsiteX3" fmla="*/ 1829547 w 3659094"/>
                  <a:gd name="connsiteY3" fmla="*/ 3659094 h 3659094"/>
                  <a:gd name="connsiteX4" fmla="*/ 0 w 3659094"/>
                  <a:gd name="connsiteY4" fmla="*/ 1829547 h 365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094" h="3659094">
                    <a:moveTo>
                      <a:pt x="0" y="1829547"/>
                    </a:moveTo>
                    <a:cubicBezTo>
                      <a:pt x="0" y="819116"/>
                      <a:pt x="819116" y="0"/>
                      <a:pt x="1829547" y="0"/>
                    </a:cubicBezTo>
                    <a:cubicBezTo>
                      <a:pt x="2839978" y="0"/>
                      <a:pt x="3659094" y="819116"/>
                      <a:pt x="3659094" y="1829547"/>
                    </a:cubicBezTo>
                    <a:cubicBezTo>
                      <a:pt x="3659094" y="2839978"/>
                      <a:pt x="2839978" y="3659094"/>
                      <a:pt x="1829547" y="3659094"/>
                    </a:cubicBezTo>
                    <a:cubicBezTo>
                      <a:pt x="819116" y="3659094"/>
                      <a:pt x="0" y="2839978"/>
                      <a:pt x="0" y="1829547"/>
                    </a:cubicBezTo>
                    <a:close/>
                  </a:path>
                </a:pathLst>
              </a:custGeom>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txBody>
              <a:bodyPr spcFirstLastPara="0" vert="horz" wrap="square" lIns="487879" tIns="640341" rIns="487879" bIns="1372161" numCol="1" spcCol="1270" anchor="ctr" anchorCtr="0">
                <a:noAutofit/>
              </a:bodyPr>
              <a:lstStyle/>
              <a:p>
                <a:pPr lvl="0" algn="ctr" defTabSz="1866900">
                  <a:lnSpc>
                    <a:spcPct val="90000"/>
                  </a:lnSpc>
                  <a:spcBef>
                    <a:spcPct val="0"/>
                  </a:spcBef>
                  <a:spcAft>
                    <a:spcPct val="35000"/>
                  </a:spcAft>
                </a:pPr>
                <a:r>
                  <a:rPr lang="en-US" sz="4200" kern="1200" dirty="0"/>
                  <a:t>Math &amp; Statistics</a:t>
                </a:r>
              </a:p>
            </p:txBody>
          </p:sp>
          <p:sp>
            <p:nvSpPr>
              <p:cNvPr id="12" name="Freeform 11"/>
              <p:cNvSpPr/>
              <p:nvPr/>
            </p:nvSpPr>
            <p:spPr>
              <a:xfrm>
                <a:off x="2176826" y="2511216"/>
                <a:ext cx="3659094" cy="3659094"/>
              </a:xfrm>
              <a:custGeom>
                <a:avLst/>
                <a:gdLst>
                  <a:gd name="connsiteX0" fmla="*/ 0 w 3659094"/>
                  <a:gd name="connsiteY0" fmla="*/ 1829547 h 3659094"/>
                  <a:gd name="connsiteX1" fmla="*/ 1829547 w 3659094"/>
                  <a:gd name="connsiteY1" fmla="*/ 0 h 3659094"/>
                  <a:gd name="connsiteX2" fmla="*/ 3659094 w 3659094"/>
                  <a:gd name="connsiteY2" fmla="*/ 1829547 h 3659094"/>
                  <a:gd name="connsiteX3" fmla="*/ 1829547 w 3659094"/>
                  <a:gd name="connsiteY3" fmla="*/ 3659094 h 3659094"/>
                  <a:gd name="connsiteX4" fmla="*/ 0 w 3659094"/>
                  <a:gd name="connsiteY4" fmla="*/ 1829547 h 365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094" h="3659094">
                    <a:moveTo>
                      <a:pt x="0" y="1829547"/>
                    </a:moveTo>
                    <a:cubicBezTo>
                      <a:pt x="0" y="819116"/>
                      <a:pt x="819116" y="0"/>
                      <a:pt x="1829547" y="0"/>
                    </a:cubicBezTo>
                    <a:cubicBezTo>
                      <a:pt x="2839978" y="0"/>
                      <a:pt x="3659094" y="819116"/>
                      <a:pt x="3659094" y="1829547"/>
                    </a:cubicBezTo>
                    <a:cubicBezTo>
                      <a:pt x="3659094" y="2839978"/>
                      <a:pt x="2839978" y="3659094"/>
                      <a:pt x="1829547" y="3659094"/>
                    </a:cubicBezTo>
                    <a:cubicBezTo>
                      <a:pt x="819116" y="3659094"/>
                      <a:pt x="0" y="2839978"/>
                      <a:pt x="0" y="1829547"/>
                    </a:cubicBezTo>
                    <a:close/>
                  </a:path>
                </a:pathLst>
              </a:custGeom>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2">
                  <a:alpha val="50000"/>
                  <a:hueOff val="-727682"/>
                  <a:satOff val="-41964"/>
                  <a:lumOff val="4314"/>
                  <a:alphaOff val="0"/>
                </a:schemeClr>
              </a:fillRef>
              <a:effectRef idx="0">
                <a:schemeClr val="accent2">
                  <a:alpha val="50000"/>
                  <a:hueOff val="-727682"/>
                  <a:satOff val="-41964"/>
                  <a:lumOff val="4314"/>
                  <a:alphaOff val="0"/>
                </a:schemeClr>
              </a:effectRef>
              <a:fontRef idx="minor">
                <a:schemeClr val="tx1"/>
              </a:fontRef>
            </p:style>
            <p:txBody>
              <a:bodyPr spcFirstLastPara="0" vert="horz" wrap="square" lIns="1119073" tIns="945266" rIns="344565" bIns="701326" numCol="1" spcCol="1270" anchor="ctr" anchorCtr="0">
                <a:noAutofit/>
              </a:bodyPr>
              <a:lstStyle/>
              <a:p>
                <a:pPr lvl="0" algn="ctr" defTabSz="1866900">
                  <a:lnSpc>
                    <a:spcPct val="90000"/>
                  </a:lnSpc>
                  <a:spcBef>
                    <a:spcPct val="0"/>
                  </a:spcBef>
                  <a:spcAft>
                    <a:spcPct val="35000"/>
                  </a:spcAft>
                </a:pPr>
                <a:r>
                  <a:rPr lang="en-US" sz="4200" kern="1200" dirty="0"/>
                  <a:t>Subject Matter Expertise</a:t>
                </a:r>
              </a:p>
            </p:txBody>
          </p:sp>
          <p:sp>
            <p:nvSpPr>
              <p:cNvPr id="13" name="Freeform 12"/>
              <p:cNvSpPr/>
              <p:nvPr/>
            </p:nvSpPr>
            <p:spPr>
              <a:xfrm>
                <a:off x="-463821" y="2511216"/>
                <a:ext cx="3659094" cy="3659094"/>
              </a:xfrm>
              <a:custGeom>
                <a:avLst/>
                <a:gdLst>
                  <a:gd name="connsiteX0" fmla="*/ 0 w 3659094"/>
                  <a:gd name="connsiteY0" fmla="*/ 1829547 h 3659094"/>
                  <a:gd name="connsiteX1" fmla="*/ 1829547 w 3659094"/>
                  <a:gd name="connsiteY1" fmla="*/ 0 h 3659094"/>
                  <a:gd name="connsiteX2" fmla="*/ 3659094 w 3659094"/>
                  <a:gd name="connsiteY2" fmla="*/ 1829547 h 3659094"/>
                  <a:gd name="connsiteX3" fmla="*/ 1829547 w 3659094"/>
                  <a:gd name="connsiteY3" fmla="*/ 3659094 h 3659094"/>
                  <a:gd name="connsiteX4" fmla="*/ 0 w 3659094"/>
                  <a:gd name="connsiteY4" fmla="*/ 1829547 h 365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094" h="3659094">
                    <a:moveTo>
                      <a:pt x="0" y="1829547"/>
                    </a:moveTo>
                    <a:cubicBezTo>
                      <a:pt x="0" y="819116"/>
                      <a:pt x="819116" y="0"/>
                      <a:pt x="1829547" y="0"/>
                    </a:cubicBezTo>
                    <a:cubicBezTo>
                      <a:pt x="2839978" y="0"/>
                      <a:pt x="3659094" y="819116"/>
                      <a:pt x="3659094" y="1829547"/>
                    </a:cubicBezTo>
                    <a:cubicBezTo>
                      <a:pt x="3659094" y="2839978"/>
                      <a:pt x="2839978" y="3659094"/>
                      <a:pt x="1829547" y="3659094"/>
                    </a:cubicBezTo>
                    <a:cubicBezTo>
                      <a:pt x="819116" y="3659094"/>
                      <a:pt x="0" y="2839978"/>
                      <a:pt x="0" y="1829547"/>
                    </a:cubicBezTo>
                    <a:close/>
                  </a:path>
                </a:pathLst>
              </a:custGeom>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2">
                  <a:alpha val="50000"/>
                  <a:hueOff val="-1455363"/>
                  <a:satOff val="-83928"/>
                  <a:lumOff val="8628"/>
                  <a:alphaOff val="0"/>
                </a:schemeClr>
              </a:fillRef>
              <a:effectRef idx="0">
                <a:schemeClr val="accent2">
                  <a:alpha val="50000"/>
                  <a:hueOff val="-1455363"/>
                  <a:satOff val="-83928"/>
                  <a:lumOff val="8628"/>
                  <a:alphaOff val="0"/>
                </a:schemeClr>
              </a:effectRef>
              <a:fontRef idx="minor">
                <a:schemeClr val="tx1"/>
              </a:fontRef>
            </p:style>
            <p:txBody>
              <a:bodyPr spcFirstLastPara="0" vert="horz" wrap="square" lIns="344565" tIns="945266" rIns="1119073" bIns="701326" numCol="1" spcCol="1270" anchor="ctr" anchorCtr="0">
                <a:noAutofit/>
              </a:bodyPr>
              <a:lstStyle/>
              <a:p>
                <a:pPr lvl="0" algn="ctr" defTabSz="1866900">
                  <a:lnSpc>
                    <a:spcPct val="90000"/>
                  </a:lnSpc>
                  <a:spcBef>
                    <a:spcPct val="0"/>
                  </a:spcBef>
                  <a:spcAft>
                    <a:spcPct val="35000"/>
                  </a:spcAft>
                </a:pPr>
                <a:r>
                  <a:rPr lang="en-US" sz="4200" kern="1200" dirty="0"/>
                  <a:t>Computer Science</a:t>
                </a:r>
              </a:p>
            </p:txBody>
          </p:sp>
        </p:grpSp>
        <p:sp>
          <p:nvSpPr>
            <p:cNvPr id="6" name="TextBox 5"/>
            <p:cNvSpPr txBox="1"/>
            <p:nvPr/>
          </p:nvSpPr>
          <p:spPr>
            <a:xfrm>
              <a:off x="2931886" y="2792498"/>
              <a:ext cx="1219200" cy="646331"/>
            </a:xfrm>
            <a:prstGeom prst="rect">
              <a:avLst/>
            </a:prstGeom>
            <a:noFill/>
          </p:spPr>
          <p:txBody>
            <a:bodyPr wrap="square" rtlCol="0">
              <a:spAutoFit/>
            </a:bodyPr>
            <a:lstStyle/>
            <a:p>
              <a:r>
                <a:rPr lang="en-IN" dirty="0"/>
                <a:t>Traditional Research</a:t>
              </a:r>
              <a:endParaRPr lang="en-GB" dirty="0"/>
            </a:p>
          </p:txBody>
        </p:sp>
        <p:sp>
          <p:nvSpPr>
            <p:cNvPr id="7" name="TextBox 6"/>
            <p:cNvSpPr txBox="1"/>
            <p:nvPr/>
          </p:nvSpPr>
          <p:spPr>
            <a:xfrm>
              <a:off x="1320801" y="2760390"/>
              <a:ext cx="1219200" cy="646331"/>
            </a:xfrm>
            <a:prstGeom prst="rect">
              <a:avLst/>
            </a:prstGeom>
            <a:noFill/>
          </p:spPr>
          <p:txBody>
            <a:bodyPr wrap="square" rtlCol="0">
              <a:spAutoFit/>
            </a:bodyPr>
            <a:lstStyle/>
            <a:p>
              <a:r>
                <a:rPr lang="en-IN" dirty="0"/>
                <a:t>Traditional Software</a:t>
              </a:r>
              <a:endParaRPr lang="en-GB" dirty="0"/>
            </a:p>
          </p:txBody>
        </p:sp>
        <p:sp>
          <p:nvSpPr>
            <p:cNvPr id="8" name="TextBox 7"/>
            <p:cNvSpPr txBox="1"/>
            <p:nvPr/>
          </p:nvSpPr>
          <p:spPr>
            <a:xfrm>
              <a:off x="2184811" y="4073909"/>
              <a:ext cx="1219200" cy="646331"/>
            </a:xfrm>
            <a:prstGeom prst="rect">
              <a:avLst/>
            </a:prstGeom>
            <a:noFill/>
          </p:spPr>
          <p:txBody>
            <a:bodyPr wrap="square" rtlCol="0">
              <a:spAutoFit/>
            </a:bodyPr>
            <a:lstStyle/>
            <a:p>
              <a:r>
                <a:rPr lang="en-IN" dirty="0"/>
                <a:t>Machine Learning</a:t>
              </a:r>
              <a:endParaRPr lang="en-GB" dirty="0"/>
            </a:p>
          </p:txBody>
        </p:sp>
        <p:sp>
          <p:nvSpPr>
            <p:cNvPr id="9" name="TextBox 8"/>
            <p:cNvSpPr txBox="1"/>
            <p:nvPr/>
          </p:nvSpPr>
          <p:spPr>
            <a:xfrm>
              <a:off x="2232889" y="3470937"/>
              <a:ext cx="1219200" cy="369332"/>
            </a:xfrm>
            <a:prstGeom prst="rect">
              <a:avLst/>
            </a:prstGeom>
            <a:noFill/>
          </p:spPr>
          <p:txBody>
            <a:bodyPr wrap="square" rtlCol="0">
              <a:spAutoFit/>
            </a:bodyPr>
            <a:lstStyle/>
            <a:p>
              <a:r>
                <a:rPr lang="en-IN" dirty="0"/>
                <a:t>Unicorn</a:t>
              </a:r>
              <a:endParaRPr lang="en-GB" dirty="0"/>
            </a:p>
          </p:txBody>
        </p:sp>
      </p:grpSp>
      <p:sp>
        <p:nvSpPr>
          <p:cNvPr id="2" name="Slide Number Placeholder 1">
            <a:extLst>
              <a:ext uri="{FF2B5EF4-FFF2-40B4-BE49-F238E27FC236}">
                <a16:creationId xmlns:a16="http://schemas.microsoft.com/office/drawing/2014/main" id="{E5AC07C6-4DED-284F-52DC-3B994CACDBEC}"/>
              </a:ext>
            </a:extLst>
          </p:cNvPr>
          <p:cNvSpPr>
            <a:spLocks noGrp="1"/>
          </p:cNvSpPr>
          <p:nvPr>
            <p:ph type="sldNum" sz="quarter" idx="4"/>
          </p:nvPr>
        </p:nvSpPr>
        <p:spPr/>
        <p:txBody>
          <a:bodyPr/>
          <a:lstStyle/>
          <a:p>
            <a:fld id="{D9CEE6A0-891A-47C3-A801-8939FD19127B}" type="slidenum">
              <a:rPr lang="en-US" smtClean="0"/>
              <a:pPr/>
              <a:t>2</a:t>
            </a:fld>
            <a:endParaRPr lang="en-US" dirty="0"/>
          </a:p>
        </p:txBody>
      </p:sp>
    </p:spTree>
    <p:extLst>
      <p:ext uri="{BB962C8B-B14F-4D97-AF65-F5344CB8AC3E}">
        <p14:creationId xmlns:p14="http://schemas.microsoft.com/office/powerpoint/2010/main" val="3719564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99" y="544748"/>
            <a:ext cx="11950996" cy="5466945"/>
          </a:xfrm>
          <a:prstGeom prst="rect">
            <a:avLst/>
          </a:prstGeom>
        </p:spPr>
      </p:pic>
      <p:sp>
        <p:nvSpPr>
          <p:cNvPr id="2" name="Slide Number Placeholder 1">
            <a:extLst>
              <a:ext uri="{FF2B5EF4-FFF2-40B4-BE49-F238E27FC236}">
                <a16:creationId xmlns:a16="http://schemas.microsoft.com/office/drawing/2014/main" id="{C5B8A1CE-B1A4-9696-D158-5A8D131752CF}"/>
              </a:ext>
            </a:extLst>
          </p:cNvPr>
          <p:cNvSpPr>
            <a:spLocks noGrp="1"/>
          </p:cNvSpPr>
          <p:nvPr>
            <p:ph type="sldNum" sz="quarter" idx="4"/>
          </p:nvPr>
        </p:nvSpPr>
        <p:spPr/>
        <p:txBody>
          <a:bodyPr/>
          <a:lstStyle/>
          <a:p>
            <a:fld id="{D9CEE6A0-891A-47C3-A801-8939FD19127B}" type="slidenum">
              <a:rPr lang="en-US" smtClean="0"/>
              <a:pPr/>
              <a:t>20</a:t>
            </a:fld>
            <a:endParaRPr lang="en-US" dirty="0"/>
          </a:p>
        </p:txBody>
      </p:sp>
    </p:spTree>
    <p:extLst>
      <p:ext uri="{BB962C8B-B14F-4D97-AF65-F5344CB8AC3E}">
        <p14:creationId xmlns:p14="http://schemas.microsoft.com/office/powerpoint/2010/main" val="127301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2A08CD93-30B9-62CA-41F4-D54CC5FE6FEE}"/>
              </a:ext>
            </a:extLst>
          </p:cNvPr>
          <p:cNvPicPr>
            <a:picLocks noChangeAspect="1"/>
          </p:cNvPicPr>
          <p:nvPr/>
        </p:nvPicPr>
        <p:blipFill>
          <a:blip r:embed="rId2"/>
          <a:stretch>
            <a:fillRect/>
          </a:stretch>
        </p:blipFill>
        <p:spPr>
          <a:xfrm>
            <a:off x="1763594" y="170498"/>
            <a:ext cx="6793982"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B5DF3C-9157-7B36-5240-FE81EE674285}"/>
              </a:ext>
            </a:extLst>
          </p:cNvPr>
          <p:cNvPicPr>
            <a:picLocks noChangeAspect="1"/>
          </p:cNvPicPr>
          <p:nvPr/>
        </p:nvPicPr>
        <p:blipFill>
          <a:blip r:embed="rId3"/>
          <a:stretch>
            <a:fillRect/>
          </a:stretch>
        </p:blipFill>
        <p:spPr>
          <a:xfrm>
            <a:off x="1763594" y="6044844"/>
            <a:ext cx="5067300" cy="666750"/>
          </a:xfrm>
          <a:prstGeom prst="rect">
            <a:avLst/>
          </a:prstGeom>
        </p:spPr>
      </p:pic>
      <p:sp>
        <p:nvSpPr>
          <p:cNvPr id="2" name="Slide Number Placeholder 1">
            <a:extLst>
              <a:ext uri="{FF2B5EF4-FFF2-40B4-BE49-F238E27FC236}">
                <a16:creationId xmlns:a16="http://schemas.microsoft.com/office/drawing/2014/main" id="{62A251A8-B5D4-41BA-8E3D-090193624958}"/>
              </a:ext>
            </a:extLst>
          </p:cNvPr>
          <p:cNvSpPr>
            <a:spLocks noGrp="1"/>
          </p:cNvSpPr>
          <p:nvPr>
            <p:ph type="sldNum" sz="quarter" idx="4"/>
          </p:nvPr>
        </p:nvSpPr>
        <p:spPr/>
        <p:txBody>
          <a:bodyPr/>
          <a:lstStyle/>
          <a:p>
            <a:fld id="{D9CEE6A0-891A-47C3-A801-8939FD19127B}" type="slidenum">
              <a:rPr lang="en-US" smtClean="0"/>
              <a:pPr/>
              <a:t>21</a:t>
            </a:fld>
            <a:endParaRPr lang="en-US" dirty="0"/>
          </a:p>
        </p:txBody>
      </p:sp>
    </p:spTree>
    <p:extLst>
      <p:ext uri="{BB962C8B-B14F-4D97-AF65-F5344CB8AC3E}">
        <p14:creationId xmlns:p14="http://schemas.microsoft.com/office/powerpoint/2010/main" val="305633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Machine Learning Steps</a:t>
            </a:r>
          </a:p>
        </p:txBody>
      </p:sp>
      <p:sp>
        <p:nvSpPr>
          <p:cNvPr id="5" name="Rectangle 4"/>
          <p:cNvSpPr/>
          <p:nvPr/>
        </p:nvSpPr>
        <p:spPr>
          <a:xfrm>
            <a:off x="6096000" y="3052766"/>
            <a:ext cx="5753100" cy="2097076"/>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Wingdings" panose="05000000000000000000" pitchFamily="2" charset="2"/>
              <a:buChar char="Ø"/>
            </a:pPr>
            <a:r>
              <a:rPr lang="en-US" altLang="en-US" b="1" dirty="0">
                <a:solidFill>
                  <a:schemeClr val="tx1"/>
                </a:solidFill>
              </a:rPr>
              <a:t>Steps:</a:t>
            </a:r>
          </a:p>
          <a:p>
            <a:pPr marL="285750" lvl="1" indent="-285750" algn="just">
              <a:buFont typeface="Arial" panose="020B0604020202020204" pitchFamily="34" charset="0"/>
              <a:buChar char="•"/>
              <a:tabLst>
                <a:tab pos="577850" algn="l"/>
              </a:tabLst>
            </a:pPr>
            <a:r>
              <a:rPr lang="en-US" altLang="en-US" dirty="0">
                <a:solidFill>
                  <a:schemeClr val="tx1"/>
                </a:solidFill>
              </a:rPr>
              <a:t>Gather Data from various sources</a:t>
            </a:r>
          </a:p>
          <a:p>
            <a:pPr marL="285750" lvl="1" indent="-285750" algn="just">
              <a:buFont typeface="Arial" panose="020B0604020202020204" pitchFamily="34" charset="0"/>
              <a:buChar char="•"/>
              <a:tabLst>
                <a:tab pos="577850" algn="l"/>
              </a:tabLst>
            </a:pPr>
            <a:r>
              <a:rPr lang="en-US" altLang="en-US" dirty="0">
                <a:solidFill>
                  <a:schemeClr val="tx1"/>
                </a:solidFill>
              </a:rPr>
              <a:t>Clean data to have homogeneity</a:t>
            </a:r>
          </a:p>
          <a:p>
            <a:pPr marL="285750" lvl="1" indent="-285750" algn="just">
              <a:buFont typeface="Arial" panose="020B0604020202020204" pitchFamily="34" charset="0"/>
              <a:buChar char="•"/>
              <a:tabLst>
                <a:tab pos="577850" algn="l"/>
              </a:tabLst>
            </a:pPr>
            <a:r>
              <a:rPr lang="en-US" altLang="en-US" dirty="0">
                <a:solidFill>
                  <a:schemeClr val="tx1"/>
                </a:solidFill>
              </a:rPr>
              <a:t>Build model (select the right Machine Learning algorithm)</a:t>
            </a:r>
          </a:p>
          <a:p>
            <a:pPr marL="285750" lvl="1" indent="-285750" algn="just">
              <a:buFont typeface="Arial" panose="020B0604020202020204" pitchFamily="34" charset="0"/>
              <a:buChar char="•"/>
              <a:tabLst>
                <a:tab pos="577850" algn="l"/>
              </a:tabLst>
            </a:pPr>
            <a:r>
              <a:rPr lang="en-US" altLang="en-US" dirty="0">
                <a:solidFill>
                  <a:schemeClr val="tx1"/>
                </a:solidFill>
              </a:rPr>
              <a:t>Gather insights from the model’s results</a:t>
            </a:r>
          </a:p>
          <a:p>
            <a:pPr marL="285750" lvl="1" indent="-285750" algn="just">
              <a:buFont typeface="Arial" panose="020B0604020202020204" pitchFamily="34" charset="0"/>
              <a:buChar char="•"/>
              <a:tabLst>
                <a:tab pos="577850" algn="l"/>
              </a:tabLst>
            </a:pPr>
            <a:r>
              <a:rPr lang="en-US" altLang="en-US" dirty="0">
                <a:solidFill>
                  <a:schemeClr val="tx1"/>
                </a:solidFill>
              </a:rPr>
              <a:t>Visualize – transform results into visual graphs</a:t>
            </a:r>
          </a:p>
        </p:txBody>
      </p:sp>
      <p:grpSp>
        <p:nvGrpSpPr>
          <p:cNvPr id="2" name="Group 1"/>
          <p:cNvGrpSpPr/>
          <p:nvPr/>
        </p:nvGrpSpPr>
        <p:grpSpPr>
          <a:xfrm>
            <a:off x="6676089" y="871206"/>
            <a:ext cx="4592921" cy="1996386"/>
            <a:chOff x="652928" y="1891390"/>
            <a:chExt cx="4592921" cy="1996386"/>
          </a:xfrm>
        </p:grpSpPr>
        <p:sp>
          <p:nvSpPr>
            <p:cNvPr id="6" name="Flowchart: Process 5">
              <a:extLst>
                <a:ext uri="{FF2B5EF4-FFF2-40B4-BE49-F238E27FC236}">
                  <a16:creationId xmlns:a16="http://schemas.microsoft.com/office/drawing/2014/main" id="{B8BA28B0-B108-4507-BAAA-E68B57215705}"/>
                </a:ext>
              </a:extLst>
            </p:cNvPr>
            <p:cNvSpPr/>
            <p:nvPr/>
          </p:nvSpPr>
          <p:spPr>
            <a:xfrm>
              <a:off x="652928" y="1891390"/>
              <a:ext cx="1079501" cy="917552"/>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Training Data</a:t>
              </a:r>
            </a:p>
            <a:p>
              <a:pPr algn="ctr"/>
              <a:r>
                <a:rPr lang="en-US" b="1" dirty="0">
                  <a:solidFill>
                    <a:schemeClr val="tx1"/>
                  </a:solidFill>
                </a:rPr>
                <a:t>(past)</a:t>
              </a:r>
            </a:p>
          </p:txBody>
        </p:sp>
        <p:sp>
          <p:nvSpPr>
            <p:cNvPr id="7" name="Arrow: Right 1">
              <a:extLst>
                <a:ext uri="{FF2B5EF4-FFF2-40B4-BE49-F238E27FC236}">
                  <a16:creationId xmlns:a16="http://schemas.microsoft.com/office/drawing/2014/main" id="{DAE244CB-1CC5-4D56-B00A-6270D0B31167}"/>
                </a:ext>
              </a:extLst>
            </p:cNvPr>
            <p:cNvSpPr/>
            <p:nvPr/>
          </p:nvSpPr>
          <p:spPr>
            <a:xfrm>
              <a:off x="1823570" y="2185066"/>
              <a:ext cx="1066800" cy="330200"/>
            </a:xfrm>
            <a:prstGeom prst="rightArrow">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Flowchart: Process 7">
              <a:extLst>
                <a:ext uri="{FF2B5EF4-FFF2-40B4-BE49-F238E27FC236}">
                  <a16:creationId xmlns:a16="http://schemas.microsoft.com/office/drawing/2014/main" id="{B888E0F8-38C1-489B-8170-6314D14F05B7}"/>
                </a:ext>
              </a:extLst>
            </p:cNvPr>
            <p:cNvSpPr/>
            <p:nvPr/>
          </p:nvSpPr>
          <p:spPr>
            <a:xfrm>
              <a:off x="2994959" y="1891390"/>
              <a:ext cx="1079501" cy="917552"/>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a:t>
              </a:r>
            </a:p>
          </p:txBody>
        </p:sp>
        <p:sp>
          <p:nvSpPr>
            <p:cNvPr id="9" name="TextBox 8">
              <a:extLst>
                <a:ext uri="{FF2B5EF4-FFF2-40B4-BE49-F238E27FC236}">
                  <a16:creationId xmlns:a16="http://schemas.microsoft.com/office/drawing/2014/main" id="{404BF353-5D79-4254-933B-4DA97C6E7BD1}"/>
                </a:ext>
              </a:extLst>
            </p:cNvPr>
            <p:cNvSpPr txBox="1"/>
            <p:nvPr/>
          </p:nvSpPr>
          <p:spPr>
            <a:xfrm>
              <a:off x="1844488" y="1919345"/>
              <a:ext cx="1066800" cy="369332"/>
            </a:xfrm>
            <a:prstGeom prst="rect">
              <a:avLst/>
            </a:prstGeom>
            <a:noFill/>
          </p:spPr>
          <p:txBody>
            <a:bodyPr wrap="square" rtlCol="0">
              <a:spAutoFit/>
            </a:bodyPr>
            <a:lstStyle/>
            <a:p>
              <a:pPr algn="ctr"/>
              <a:r>
                <a:rPr lang="en-US" b="1" dirty="0"/>
                <a:t>Learn</a:t>
              </a:r>
            </a:p>
          </p:txBody>
        </p:sp>
        <p:sp>
          <p:nvSpPr>
            <p:cNvPr id="10" name="Flowchart: Process 9">
              <a:extLst>
                <a:ext uri="{FF2B5EF4-FFF2-40B4-BE49-F238E27FC236}">
                  <a16:creationId xmlns:a16="http://schemas.microsoft.com/office/drawing/2014/main" id="{8B060467-D99E-4B61-B412-CEEEF2141349}"/>
                </a:ext>
              </a:extLst>
            </p:cNvPr>
            <p:cNvSpPr/>
            <p:nvPr/>
          </p:nvSpPr>
          <p:spPr>
            <a:xfrm>
              <a:off x="2994959" y="2970224"/>
              <a:ext cx="1079501" cy="917552"/>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a:t>
              </a:r>
            </a:p>
          </p:txBody>
        </p:sp>
        <p:sp>
          <p:nvSpPr>
            <p:cNvPr id="11" name="Flowchart: Process 10">
              <a:extLst>
                <a:ext uri="{FF2B5EF4-FFF2-40B4-BE49-F238E27FC236}">
                  <a16:creationId xmlns:a16="http://schemas.microsoft.com/office/drawing/2014/main" id="{01D5876E-244B-4FE1-92E7-43772BA61E54}"/>
                </a:ext>
              </a:extLst>
            </p:cNvPr>
            <p:cNvSpPr/>
            <p:nvPr/>
          </p:nvSpPr>
          <p:spPr>
            <a:xfrm>
              <a:off x="652928" y="2970224"/>
              <a:ext cx="1079501" cy="917552"/>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Testing Data</a:t>
              </a:r>
            </a:p>
            <a:p>
              <a:pPr algn="ctr"/>
              <a:r>
                <a:rPr lang="en-US" b="1" dirty="0">
                  <a:solidFill>
                    <a:schemeClr val="tx1"/>
                  </a:solidFill>
                </a:rPr>
                <a:t>(future)</a:t>
              </a:r>
            </a:p>
          </p:txBody>
        </p:sp>
        <p:sp>
          <p:nvSpPr>
            <p:cNvPr id="12" name="Arrow: Right 10">
              <a:extLst>
                <a:ext uri="{FF2B5EF4-FFF2-40B4-BE49-F238E27FC236}">
                  <a16:creationId xmlns:a16="http://schemas.microsoft.com/office/drawing/2014/main" id="{39764C8E-4F06-4ED0-83BE-F541FF1F6804}"/>
                </a:ext>
              </a:extLst>
            </p:cNvPr>
            <p:cNvSpPr/>
            <p:nvPr/>
          </p:nvSpPr>
          <p:spPr>
            <a:xfrm>
              <a:off x="1823570" y="3263900"/>
              <a:ext cx="1066800" cy="330200"/>
            </a:xfrm>
            <a:prstGeom prst="rightArrow">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Arrow: Right 11">
              <a:extLst>
                <a:ext uri="{FF2B5EF4-FFF2-40B4-BE49-F238E27FC236}">
                  <a16:creationId xmlns:a16="http://schemas.microsoft.com/office/drawing/2014/main" id="{F18B99B4-E981-483F-9200-670CC1FAA375}"/>
                </a:ext>
              </a:extLst>
            </p:cNvPr>
            <p:cNvSpPr/>
            <p:nvPr/>
          </p:nvSpPr>
          <p:spPr>
            <a:xfrm>
              <a:off x="4179049" y="3263900"/>
              <a:ext cx="1066800" cy="330200"/>
            </a:xfrm>
            <a:prstGeom prst="rightArrow">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TextBox 13">
              <a:extLst>
                <a:ext uri="{FF2B5EF4-FFF2-40B4-BE49-F238E27FC236}">
                  <a16:creationId xmlns:a16="http://schemas.microsoft.com/office/drawing/2014/main" id="{9FC53EEA-3F48-4BDE-91D2-8EA81185BD3A}"/>
                </a:ext>
              </a:extLst>
            </p:cNvPr>
            <p:cNvSpPr txBox="1"/>
            <p:nvPr/>
          </p:nvSpPr>
          <p:spPr>
            <a:xfrm>
              <a:off x="4170081" y="2970224"/>
              <a:ext cx="930833" cy="369332"/>
            </a:xfrm>
            <a:prstGeom prst="rect">
              <a:avLst/>
            </a:prstGeom>
            <a:noFill/>
          </p:spPr>
          <p:txBody>
            <a:bodyPr wrap="square" rtlCol="0">
              <a:spAutoFit/>
            </a:bodyPr>
            <a:lstStyle/>
            <a:p>
              <a:pPr algn="ctr"/>
              <a:r>
                <a:rPr lang="en-US" b="1" dirty="0"/>
                <a:t>Predict</a:t>
              </a:r>
            </a:p>
          </p:txBody>
        </p:sp>
      </p:grpSp>
      <p:sp>
        <p:nvSpPr>
          <p:cNvPr id="3" name="Slide Number Placeholder 2">
            <a:extLst>
              <a:ext uri="{FF2B5EF4-FFF2-40B4-BE49-F238E27FC236}">
                <a16:creationId xmlns:a16="http://schemas.microsoft.com/office/drawing/2014/main" id="{B0CB7BAB-6F78-9161-B69B-3165BF3EF8AD}"/>
              </a:ext>
            </a:extLst>
          </p:cNvPr>
          <p:cNvSpPr>
            <a:spLocks noGrp="1"/>
          </p:cNvSpPr>
          <p:nvPr>
            <p:ph type="sldNum" sz="quarter" idx="4"/>
          </p:nvPr>
        </p:nvSpPr>
        <p:spPr/>
        <p:txBody>
          <a:bodyPr/>
          <a:lstStyle/>
          <a:p>
            <a:fld id="{D9CEE6A0-891A-47C3-A801-8939FD19127B}" type="slidenum">
              <a:rPr lang="en-US" smtClean="0"/>
              <a:pPr/>
              <a:t>22</a:t>
            </a:fld>
            <a:endParaRPr lang="en-US" dirty="0"/>
          </a:p>
        </p:txBody>
      </p:sp>
    </p:spTree>
    <p:extLst>
      <p:ext uri="{BB962C8B-B14F-4D97-AF65-F5344CB8AC3E}">
        <p14:creationId xmlns:p14="http://schemas.microsoft.com/office/powerpoint/2010/main" val="786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Performance Evaluation</a:t>
            </a:r>
          </a:p>
        </p:txBody>
      </p:sp>
      <p:sp>
        <p:nvSpPr>
          <p:cNvPr id="5" name="Rectangle 4"/>
          <p:cNvSpPr/>
          <p:nvPr/>
        </p:nvSpPr>
        <p:spPr>
          <a:xfrm>
            <a:off x="6096000" y="1022261"/>
            <a:ext cx="5753100" cy="1613363"/>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Arial" panose="020B0604020202020204" pitchFamily="34" charset="0"/>
              <a:buChar char="•"/>
            </a:pPr>
            <a:r>
              <a:rPr lang="en-US" altLang="en-US" dirty="0">
                <a:solidFill>
                  <a:schemeClr val="tx1"/>
                </a:solidFill>
              </a:rPr>
              <a:t>Randomly split examples into training set U and also test set V.</a:t>
            </a:r>
          </a:p>
          <a:p>
            <a:pPr marL="285750" indent="-285750" algn="just">
              <a:buFont typeface="Arial" panose="020B0604020202020204" pitchFamily="34" charset="0"/>
              <a:buChar char="•"/>
            </a:pPr>
            <a:r>
              <a:rPr lang="en-US" altLang="en-US" dirty="0">
                <a:solidFill>
                  <a:schemeClr val="tx1"/>
                </a:solidFill>
              </a:rPr>
              <a:t>Use training set to learn a hypothesis H.</a:t>
            </a:r>
          </a:p>
          <a:p>
            <a:pPr marL="285750" indent="-285750" algn="just">
              <a:buFont typeface="Arial" panose="020B0604020202020204" pitchFamily="34" charset="0"/>
              <a:buChar char="•"/>
            </a:pPr>
            <a:r>
              <a:rPr lang="en-US" altLang="en-US" dirty="0">
                <a:solidFill>
                  <a:schemeClr val="tx1"/>
                </a:solidFill>
              </a:rPr>
              <a:t>Measure % of V correctly classified by H.</a:t>
            </a:r>
          </a:p>
          <a:p>
            <a:pPr marL="285750" indent="-285750" algn="just">
              <a:buFont typeface="Arial" panose="020B0604020202020204" pitchFamily="34" charset="0"/>
              <a:buChar char="•"/>
            </a:pPr>
            <a:r>
              <a:rPr lang="en-US" altLang="en-US" dirty="0">
                <a:solidFill>
                  <a:schemeClr val="tx1"/>
                </a:solidFill>
              </a:rPr>
              <a:t>Repeat for different random splits and average results.</a:t>
            </a:r>
          </a:p>
        </p:txBody>
      </p:sp>
      <p:sp>
        <p:nvSpPr>
          <p:cNvPr id="2" name="Slide Number Placeholder 1">
            <a:extLst>
              <a:ext uri="{FF2B5EF4-FFF2-40B4-BE49-F238E27FC236}">
                <a16:creationId xmlns:a16="http://schemas.microsoft.com/office/drawing/2014/main" id="{241CC3CA-CC71-6135-2396-5565DA24C974}"/>
              </a:ext>
            </a:extLst>
          </p:cNvPr>
          <p:cNvSpPr>
            <a:spLocks noGrp="1"/>
          </p:cNvSpPr>
          <p:nvPr>
            <p:ph type="sldNum" sz="quarter" idx="4"/>
          </p:nvPr>
        </p:nvSpPr>
        <p:spPr/>
        <p:txBody>
          <a:bodyPr/>
          <a:lstStyle/>
          <a:p>
            <a:fld id="{D9CEE6A0-891A-47C3-A801-8939FD19127B}" type="slidenum">
              <a:rPr lang="en-US" smtClean="0"/>
              <a:pPr/>
              <a:t>23</a:t>
            </a:fld>
            <a:endParaRPr lang="en-US" dirty="0"/>
          </a:p>
        </p:txBody>
      </p:sp>
    </p:spTree>
    <p:extLst>
      <p:ext uri="{BB962C8B-B14F-4D97-AF65-F5344CB8AC3E}">
        <p14:creationId xmlns:p14="http://schemas.microsoft.com/office/powerpoint/2010/main" val="223590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37729" y="148051"/>
            <a:ext cx="59055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Problems - Overfitting &amp; </a:t>
            </a:r>
            <a:r>
              <a:rPr lang="en-US" sz="2800" dirty="0" err="1">
                <a:latin typeface="Calibri (Headings)"/>
              </a:rPr>
              <a:t>Underfitting</a:t>
            </a:r>
            <a:endParaRPr lang="en-US" sz="2800" dirty="0">
              <a:latin typeface="Calibri (Headings)"/>
            </a:endParaRPr>
          </a:p>
        </p:txBody>
      </p:sp>
      <p:sp>
        <p:nvSpPr>
          <p:cNvPr id="5" name="Rectangle 4"/>
          <p:cNvSpPr/>
          <p:nvPr/>
        </p:nvSpPr>
        <p:spPr>
          <a:xfrm>
            <a:off x="6096000" y="1076050"/>
            <a:ext cx="5753100" cy="1761279"/>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Arial" panose="020B0604020202020204" pitchFamily="34" charset="0"/>
              <a:buChar char="•"/>
            </a:pPr>
            <a:r>
              <a:rPr lang="en-US" altLang="en-US" b="1" dirty="0">
                <a:solidFill>
                  <a:schemeClr val="tx1"/>
                </a:solidFill>
              </a:rPr>
              <a:t>Overfitting</a:t>
            </a:r>
            <a:r>
              <a:rPr lang="en-US" altLang="en-US" dirty="0">
                <a:solidFill>
                  <a:schemeClr val="tx1"/>
                </a:solidFill>
              </a:rPr>
              <a:t> – the model learns the training set too well. It </a:t>
            </a:r>
            <a:r>
              <a:rPr lang="en-US" altLang="en-US" dirty="0" err="1">
                <a:solidFill>
                  <a:schemeClr val="tx1"/>
                </a:solidFill>
              </a:rPr>
              <a:t>overfits</a:t>
            </a:r>
            <a:r>
              <a:rPr lang="en-US" altLang="en-US" dirty="0">
                <a:solidFill>
                  <a:schemeClr val="tx1"/>
                </a:solidFill>
              </a:rPr>
              <a:t> to the training set and performs poorly on the test set</a:t>
            </a:r>
          </a:p>
          <a:p>
            <a:pPr marL="285750" indent="-285750" algn="just">
              <a:buFont typeface="Arial" panose="020B0604020202020204" pitchFamily="34" charset="0"/>
              <a:buChar char="•"/>
            </a:pPr>
            <a:endParaRPr lang="en-US" altLang="en-US" dirty="0">
              <a:solidFill>
                <a:schemeClr val="tx1"/>
              </a:solidFill>
            </a:endParaRPr>
          </a:p>
          <a:p>
            <a:pPr marL="285750" indent="-285750" algn="just">
              <a:buFont typeface="Arial" panose="020B0604020202020204" pitchFamily="34" charset="0"/>
              <a:buChar char="•"/>
            </a:pPr>
            <a:r>
              <a:rPr lang="en-US" altLang="en-US" b="1" dirty="0" err="1">
                <a:solidFill>
                  <a:schemeClr val="tx1"/>
                </a:solidFill>
              </a:rPr>
              <a:t>Underfitting</a:t>
            </a:r>
            <a:r>
              <a:rPr lang="en-US" altLang="en-US" dirty="0">
                <a:solidFill>
                  <a:schemeClr val="tx1"/>
                </a:solidFill>
              </a:rPr>
              <a:t> – when the model is too simple, both training and test errors are large</a:t>
            </a:r>
          </a:p>
        </p:txBody>
      </p:sp>
      <p:sp>
        <p:nvSpPr>
          <p:cNvPr id="2" name="Slide Number Placeholder 1">
            <a:extLst>
              <a:ext uri="{FF2B5EF4-FFF2-40B4-BE49-F238E27FC236}">
                <a16:creationId xmlns:a16="http://schemas.microsoft.com/office/drawing/2014/main" id="{B9B153D8-0F52-4C77-7366-CFF71F2AEA69}"/>
              </a:ext>
            </a:extLst>
          </p:cNvPr>
          <p:cNvSpPr>
            <a:spLocks noGrp="1"/>
          </p:cNvSpPr>
          <p:nvPr>
            <p:ph type="sldNum" sz="quarter" idx="4"/>
          </p:nvPr>
        </p:nvSpPr>
        <p:spPr/>
        <p:txBody>
          <a:bodyPr/>
          <a:lstStyle/>
          <a:p>
            <a:fld id="{D9CEE6A0-891A-47C3-A801-8939FD19127B}" type="slidenum">
              <a:rPr lang="en-US" smtClean="0"/>
              <a:pPr/>
              <a:t>24</a:t>
            </a:fld>
            <a:endParaRPr lang="en-US" dirty="0"/>
          </a:p>
        </p:txBody>
      </p:sp>
    </p:spTree>
    <p:extLst>
      <p:ext uri="{BB962C8B-B14F-4D97-AF65-F5344CB8AC3E}">
        <p14:creationId xmlns:p14="http://schemas.microsoft.com/office/powerpoint/2010/main" val="208883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1077218"/>
          </a:xfrm>
          <a:prstGeom prst="rect">
            <a:avLst/>
          </a:prstGeom>
          <a:noFill/>
        </p:spPr>
        <p:txBody>
          <a:bodyPr wrap="square" rtlCol="0">
            <a:spAutoFit/>
          </a:bodyPr>
          <a:lstStyle/>
          <a:p>
            <a:pPr algn="ctr"/>
            <a:r>
              <a:rPr lang="en-US" sz="3200" b="1" dirty="0">
                <a:latin typeface="Calibri (Headings)"/>
              </a:rPr>
              <a:t>Categorization of Machine Learning</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1">
            <a:extLst>
              <a:ext uri="{FF2B5EF4-FFF2-40B4-BE49-F238E27FC236}">
                <a16:creationId xmlns:a16="http://schemas.microsoft.com/office/drawing/2014/main" id="{A398DCE6-3327-2338-1FEB-7F9D72A8AE59}"/>
              </a:ext>
            </a:extLst>
          </p:cNvPr>
          <p:cNvSpPr>
            <a:spLocks noGrp="1"/>
          </p:cNvSpPr>
          <p:nvPr>
            <p:ph type="sldNum" sz="quarter" idx="4"/>
          </p:nvPr>
        </p:nvSpPr>
        <p:spPr/>
        <p:txBody>
          <a:bodyPr/>
          <a:lstStyle/>
          <a:p>
            <a:fld id="{D9CEE6A0-891A-47C3-A801-8939FD19127B}" type="slidenum">
              <a:rPr lang="en-US" smtClean="0"/>
              <a:pPr/>
              <a:t>25</a:t>
            </a:fld>
            <a:endParaRPr lang="en-US" dirty="0"/>
          </a:p>
        </p:txBody>
      </p:sp>
    </p:spTree>
    <p:extLst>
      <p:ext uri="{BB962C8B-B14F-4D97-AF65-F5344CB8AC3E}">
        <p14:creationId xmlns:p14="http://schemas.microsoft.com/office/powerpoint/2010/main" val="420079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478137" y="143066"/>
            <a:ext cx="637096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Categorization of Machine Learning</a:t>
            </a:r>
          </a:p>
        </p:txBody>
      </p:sp>
      <p:grpSp>
        <p:nvGrpSpPr>
          <p:cNvPr id="28" name="Group 27"/>
          <p:cNvGrpSpPr/>
          <p:nvPr/>
        </p:nvGrpSpPr>
        <p:grpSpPr>
          <a:xfrm>
            <a:off x="5478137" y="720013"/>
            <a:ext cx="6357516" cy="1989543"/>
            <a:chOff x="5491584" y="948612"/>
            <a:chExt cx="6357516" cy="1989543"/>
          </a:xfrm>
        </p:grpSpPr>
        <p:cxnSp>
          <p:nvCxnSpPr>
            <p:cNvPr id="12" name="Straight Arrow Connector 11">
              <a:extLst>
                <a:ext uri="{FF2B5EF4-FFF2-40B4-BE49-F238E27FC236}">
                  <a16:creationId xmlns:a16="http://schemas.microsoft.com/office/drawing/2014/main" id="{0555A633-3F6B-4AEC-9AC9-06F5B4ED9E5D}"/>
                </a:ext>
              </a:extLst>
            </p:cNvPr>
            <p:cNvCxnSpPr>
              <a:cxnSpLocks/>
              <a:endCxn id="8" idx="0"/>
            </p:cNvCxnSpPr>
            <p:nvPr/>
          </p:nvCxnSpPr>
          <p:spPr>
            <a:xfrm>
              <a:off x="8668697" y="1513946"/>
              <a:ext cx="1645" cy="8054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Process 5">
              <a:extLst>
                <a:ext uri="{FF2B5EF4-FFF2-40B4-BE49-F238E27FC236}">
                  <a16:creationId xmlns:a16="http://schemas.microsoft.com/office/drawing/2014/main" id="{B8BA28B0-B108-4507-BAAA-E68B57215705}"/>
                </a:ext>
              </a:extLst>
            </p:cNvPr>
            <p:cNvSpPr/>
            <p:nvPr/>
          </p:nvSpPr>
          <p:spPr>
            <a:xfrm>
              <a:off x="7938679" y="948612"/>
              <a:ext cx="1463328" cy="604915"/>
            </a:xfrm>
            <a:prstGeom prst="flowChartProcess">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Machine Learning</a:t>
              </a:r>
            </a:p>
          </p:txBody>
        </p:sp>
        <p:sp>
          <p:nvSpPr>
            <p:cNvPr id="7" name="Flowchart: Process 6">
              <a:extLst>
                <a:ext uri="{FF2B5EF4-FFF2-40B4-BE49-F238E27FC236}">
                  <a16:creationId xmlns:a16="http://schemas.microsoft.com/office/drawing/2014/main" id="{B888E0F8-38C1-489B-8170-6314D14F05B7}"/>
                </a:ext>
              </a:extLst>
            </p:cNvPr>
            <p:cNvSpPr/>
            <p:nvPr/>
          </p:nvSpPr>
          <p:spPr>
            <a:xfrm>
              <a:off x="10385771" y="2319435"/>
              <a:ext cx="1463329" cy="598576"/>
            </a:xfrm>
            <a:prstGeom prst="flowChartProcess">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Reinforcement</a:t>
              </a:r>
            </a:p>
          </p:txBody>
        </p:sp>
        <p:sp>
          <p:nvSpPr>
            <p:cNvPr id="8" name="Flowchart: Process 7">
              <a:extLst>
                <a:ext uri="{FF2B5EF4-FFF2-40B4-BE49-F238E27FC236}">
                  <a16:creationId xmlns:a16="http://schemas.microsoft.com/office/drawing/2014/main" id="{8B060467-D99E-4B61-B412-CEEEF2141349}"/>
                </a:ext>
              </a:extLst>
            </p:cNvPr>
            <p:cNvSpPr/>
            <p:nvPr/>
          </p:nvSpPr>
          <p:spPr>
            <a:xfrm>
              <a:off x="7938677" y="2319434"/>
              <a:ext cx="1463330" cy="618721"/>
            </a:xfrm>
            <a:prstGeom prst="flowChartProcess">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Unsupervised</a:t>
              </a:r>
            </a:p>
          </p:txBody>
        </p:sp>
        <p:sp>
          <p:nvSpPr>
            <p:cNvPr id="9" name="Flowchart: Process 8">
              <a:extLst>
                <a:ext uri="{FF2B5EF4-FFF2-40B4-BE49-F238E27FC236}">
                  <a16:creationId xmlns:a16="http://schemas.microsoft.com/office/drawing/2014/main" id="{01D5876E-244B-4FE1-92E7-43772BA61E54}"/>
                </a:ext>
              </a:extLst>
            </p:cNvPr>
            <p:cNvSpPr/>
            <p:nvPr/>
          </p:nvSpPr>
          <p:spPr>
            <a:xfrm>
              <a:off x="5491584" y="2319434"/>
              <a:ext cx="1463330" cy="614035"/>
            </a:xfrm>
            <a:prstGeom prst="flowChartProcess">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Supervised</a:t>
              </a:r>
            </a:p>
          </p:txBody>
        </p:sp>
        <p:cxnSp>
          <p:nvCxnSpPr>
            <p:cNvPr id="10" name="Straight Arrow Connector 9">
              <a:extLst>
                <a:ext uri="{FF2B5EF4-FFF2-40B4-BE49-F238E27FC236}">
                  <a16:creationId xmlns:a16="http://schemas.microsoft.com/office/drawing/2014/main" id="{57A6CA24-47AB-4A52-9A9B-9BE7A9405E64}"/>
                </a:ext>
              </a:extLst>
            </p:cNvPr>
            <p:cNvCxnSpPr>
              <a:cxnSpLocks/>
              <a:stCxn id="6" idx="2"/>
              <a:endCxn id="9" idx="0"/>
            </p:cNvCxnSpPr>
            <p:nvPr/>
          </p:nvCxnSpPr>
          <p:spPr>
            <a:xfrm flipH="1">
              <a:off x="6223249" y="1553527"/>
              <a:ext cx="2447094" cy="76590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F067B4-1A93-4166-B9F4-79A7E097F1E8}"/>
                </a:ext>
              </a:extLst>
            </p:cNvPr>
            <p:cNvCxnSpPr>
              <a:cxnSpLocks/>
              <a:stCxn id="6" idx="2"/>
              <a:endCxn id="7" idx="0"/>
            </p:cNvCxnSpPr>
            <p:nvPr/>
          </p:nvCxnSpPr>
          <p:spPr>
            <a:xfrm>
              <a:off x="8670343" y="1553527"/>
              <a:ext cx="2447093" cy="76590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5478137" y="2815603"/>
            <a:ext cx="2780677" cy="3539430"/>
          </a:xfrm>
          <a:prstGeom prst="rect">
            <a:avLst/>
          </a:prstGeom>
          <a:ln w="28575">
            <a:solidFill>
              <a:srgbClr val="37AA84"/>
            </a:solidFill>
          </a:ln>
        </p:spPr>
        <p:txBody>
          <a:bodyPr wrap="square">
            <a:spAutoFit/>
          </a:bodyPr>
          <a:lstStyle/>
          <a:p>
            <a:pPr marL="285750" indent="-285750">
              <a:buFont typeface="Arial" panose="020B0604020202020204" pitchFamily="34" charset="0"/>
              <a:buChar char="•"/>
            </a:pPr>
            <a:r>
              <a:rPr lang="en-US" sz="1600" dirty="0"/>
              <a:t>Task Driven, labelled (Regression/Classification).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Input variables X and output </a:t>
            </a:r>
            <a:r>
              <a:rPr lang="en-US" sz="1600"/>
              <a:t>variable y. </a:t>
            </a:r>
            <a:r>
              <a:rPr lang="en-US" sz="1600" dirty="0"/>
              <a:t>y = f(X).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Algorithm learns from training data set. Iteratively make predictions which are corrected (teaching).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Learning stops when performance reaches acceptable level.</a:t>
            </a:r>
          </a:p>
        </p:txBody>
      </p:sp>
      <p:sp>
        <p:nvSpPr>
          <p:cNvPr id="31" name="Rectangle 30"/>
          <p:cNvSpPr/>
          <p:nvPr/>
        </p:nvSpPr>
        <p:spPr>
          <a:xfrm>
            <a:off x="8258815" y="2815706"/>
            <a:ext cx="1463328" cy="3539430"/>
          </a:xfrm>
          <a:prstGeom prst="rect">
            <a:avLst/>
          </a:prstGeom>
          <a:ln w="28575">
            <a:solidFill>
              <a:srgbClr val="37AA84"/>
            </a:solidFill>
          </a:ln>
        </p:spPr>
        <p:txBody>
          <a:bodyPr wrap="square">
            <a:spAutoFit/>
          </a:bodyPr>
          <a:lstStyle/>
          <a:p>
            <a:pPr marL="285750" indent="-285750">
              <a:buFont typeface="Arial" panose="020B0604020202020204" pitchFamily="34" charset="0"/>
              <a:buChar char="•"/>
            </a:pPr>
            <a:r>
              <a:rPr lang="en-US" sz="1600" dirty="0"/>
              <a:t>Data Driven, unlabeled (Clustering)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No correct answers, no teacher, no labelling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Algorithm looks for patterns in data.</a:t>
            </a:r>
          </a:p>
        </p:txBody>
      </p:sp>
      <p:sp>
        <p:nvSpPr>
          <p:cNvPr id="32" name="Rectangle 31"/>
          <p:cNvSpPr/>
          <p:nvPr/>
        </p:nvSpPr>
        <p:spPr>
          <a:xfrm>
            <a:off x="9722142" y="2806294"/>
            <a:ext cx="2125312" cy="3539430"/>
          </a:xfrm>
          <a:prstGeom prst="rect">
            <a:avLst/>
          </a:prstGeom>
          <a:ln w="28575">
            <a:solidFill>
              <a:srgbClr val="37AA84"/>
            </a:solidFill>
          </a:ln>
        </p:spPr>
        <p:txBody>
          <a:bodyPr wrap="square">
            <a:spAutoFit/>
          </a:bodyPr>
          <a:lstStyle/>
          <a:p>
            <a:pPr marL="285750" indent="-285750">
              <a:buFont typeface="Arial" panose="020B0604020202020204" pitchFamily="34" charset="0"/>
              <a:buChar char="•"/>
            </a:pPr>
            <a:r>
              <a:rPr lang="en-US" sz="1600" dirty="0"/>
              <a:t>Reward feedback based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Algorithm learns to react to an environment. Automatically determine ideal behavior within a context.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2" name="Slide Number Placeholder 1">
            <a:extLst>
              <a:ext uri="{FF2B5EF4-FFF2-40B4-BE49-F238E27FC236}">
                <a16:creationId xmlns:a16="http://schemas.microsoft.com/office/drawing/2014/main" id="{2FA21429-77FC-657F-DB44-F21A5F94CCE3}"/>
              </a:ext>
            </a:extLst>
          </p:cNvPr>
          <p:cNvSpPr>
            <a:spLocks noGrp="1"/>
          </p:cNvSpPr>
          <p:nvPr>
            <p:ph type="sldNum" sz="quarter" idx="4"/>
          </p:nvPr>
        </p:nvSpPr>
        <p:spPr/>
        <p:txBody>
          <a:bodyPr/>
          <a:lstStyle/>
          <a:p>
            <a:fld id="{D9CEE6A0-891A-47C3-A801-8939FD19127B}" type="slidenum">
              <a:rPr lang="en-US" smtClean="0"/>
              <a:pPr/>
              <a:t>26</a:t>
            </a:fld>
            <a:endParaRPr lang="en-US" dirty="0"/>
          </a:p>
        </p:txBody>
      </p:sp>
    </p:spTree>
    <p:extLst>
      <p:ext uri="{BB962C8B-B14F-4D97-AF65-F5344CB8AC3E}">
        <p14:creationId xmlns:p14="http://schemas.microsoft.com/office/powerpoint/2010/main" val="397998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3066"/>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Data Set for Supervised Learning</a:t>
            </a:r>
          </a:p>
        </p:txBody>
      </p:sp>
      <p:pic>
        <p:nvPicPr>
          <p:cNvPr id="1028" name="Picture 4" descr="Image result for iris data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846" y="4218440"/>
            <a:ext cx="5355407" cy="17759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9D083F0-63D7-4D0B-8FD9-FCAFAA0BA23C}"/>
              </a:ext>
            </a:extLst>
          </p:cNvPr>
          <p:cNvPicPr>
            <a:picLocks noChangeAspect="1"/>
          </p:cNvPicPr>
          <p:nvPr/>
        </p:nvPicPr>
        <p:blipFill>
          <a:blip r:embed="rId3"/>
          <a:stretch>
            <a:fillRect/>
          </a:stretch>
        </p:blipFill>
        <p:spPr>
          <a:xfrm>
            <a:off x="4478867" y="698822"/>
            <a:ext cx="7250111" cy="3348245"/>
          </a:xfrm>
          <a:prstGeom prst="rect">
            <a:avLst/>
          </a:prstGeom>
        </p:spPr>
      </p:pic>
      <p:sp>
        <p:nvSpPr>
          <p:cNvPr id="2" name="Slide Number Placeholder 1">
            <a:extLst>
              <a:ext uri="{FF2B5EF4-FFF2-40B4-BE49-F238E27FC236}">
                <a16:creationId xmlns:a16="http://schemas.microsoft.com/office/drawing/2014/main" id="{E9468A07-B2D3-3607-2034-9E9182CE0E03}"/>
              </a:ext>
            </a:extLst>
          </p:cNvPr>
          <p:cNvSpPr>
            <a:spLocks noGrp="1"/>
          </p:cNvSpPr>
          <p:nvPr>
            <p:ph type="sldNum" sz="quarter" idx="4"/>
          </p:nvPr>
        </p:nvSpPr>
        <p:spPr/>
        <p:txBody>
          <a:bodyPr/>
          <a:lstStyle/>
          <a:p>
            <a:fld id="{D9CEE6A0-891A-47C3-A801-8939FD19127B}" type="slidenum">
              <a:rPr lang="en-US" smtClean="0"/>
              <a:pPr/>
              <a:t>27</a:t>
            </a:fld>
            <a:endParaRPr lang="en-US" dirty="0"/>
          </a:p>
        </p:txBody>
      </p:sp>
    </p:spTree>
    <p:extLst>
      <p:ext uri="{BB962C8B-B14F-4D97-AF65-F5344CB8AC3E}">
        <p14:creationId xmlns:p14="http://schemas.microsoft.com/office/powerpoint/2010/main" val="29643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496861" y="143066"/>
            <a:ext cx="635223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Data Set for Supervised Learning</a:t>
            </a: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6045" y="4421777"/>
            <a:ext cx="2341715" cy="2341715"/>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84650" y="4606858"/>
            <a:ext cx="2355116" cy="1976822"/>
          </a:xfrm>
          <a:prstGeom prst="rect">
            <a:avLst/>
          </a:prstGeom>
        </p:spPr>
      </p:pic>
      <p:pic>
        <p:nvPicPr>
          <p:cNvPr id="18" name="Picture 17"/>
          <p:cNvPicPr>
            <a:picLocks noChangeAspect="1"/>
          </p:cNvPicPr>
          <p:nvPr/>
        </p:nvPicPr>
        <p:blipFill>
          <a:blip r:embed="rId4"/>
          <a:stretch>
            <a:fillRect/>
          </a:stretch>
        </p:blipFill>
        <p:spPr>
          <a:xfrm>
            <a:off x="5496861" y="1022803"/>
            <a:ext cx="6390339" cy="3584055"/>
          </a:xfrm>
          <a:prstGeom prst="rect">
            <a:avLst/>
          </a:prstGeom>
        </p:spPr>
      </p:pic>
      <p:sp>
        <p:nvSpPr>
          <p:cNvPr id="2" name="TextBox 1"/>
          <p:cNvSpPr txBox="1"/>
          <p:nvPr/>
        </p:nvSpPr>
        <p:spPr>
          <a:xfrm>
            <a:off x="1132114" y="1022803"/>
            <a:ext cx="3556000" cy="3477875"/>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sz="2000" dirty="0"/>
              <a:t>The most obvious visual difference between cupcakes and muffins is, of course, the frosting. Cupcakes are topped with creamy, delicious frosting. Instead, muffins may have a sugared top or a very thin glaze. Usually the fillings inside the muffins add enough excitement to the baked good, so there might not be anything on top.</a:t>
            </a:r>
          </a:p>
        </p:txBody>
      </p:sp>
      <p:sp>
        <p:nvSpPr>
          <p:cNvPr id="3" name="Slide Number Placeholder 2">
            <a:extLst>
              <a:ext uri="{FF2B5EF4-FFF2-40B4-BE49-F238E27FC236}">
                <a16:creationId xmlns:a16="http://schemas.microsoft.com/office/drawing/2014/main" id="{7351BE54-2F7F-555D-CA45-1E3EC2372688}"/>
              </a:ext>
            </a:extLst>
          </p:cNvPr>
          <p:cNvSpPr>
            <a:spLocks noGrp="1"/>
          </p:cNvSpPr>
          <p:nvPr>
            <p:ph type="sldNum" sz="quarter" idx="4"/>
          </p:nvPr>
        </p:nvSpPr>
        <p:spPr/>
        <p:txBody>
          <a:bodyPr/>
          <a:lstStyle/>
          <a:p>
            <a:fld id="{D9CEE6A0-891A-47C3-A801-8939FD19127B}" type="slidenum">
              <a:rPr lang="en-US" smtClean="0"/>
              <a:pPr/>
              <a:t>28</a:t>
            </a:fld>
            <a:endParaRPr lang="en-US" dirty="0"/>
          </a:p>
        </p:txBody>
      </p:sp>
    </p:spTree>
    <p:extLst>
      <p:ext uri="{BB962C8B-B14F-4D97-AF65-F5344CB8AC3E}">
        <p14:creationId xmlns:p14="http://schemas.microsoft.com/office/powerpoint/2010/main" val="213406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3932097" y="143065"/>
            <a:ext cx="7917004" cy="6269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Data Set for Unsupervised Learning</a:t>
            </a:r>
          </a:p>
        </p:txBody>
      </p:sp>
      <p:pic>
        <p:nvPicPr>
          <p:cNvPr id="5" name="Picture 4"/>
          <p:cNvPicPr>
            <a:picLocks noChangeAspect="1"/>
          </p:cNvPicPr>
          <p:nvPr/>
        </p:nvPicPr>
        <p:blipFill>
          <a:blip r:embed="rId2"/>
          <a:stretch>
            <a:fillRect/>
          </a:stretch>
        </p:blipFill>
        <p:spPr>
          <a:xfrm>
            <a:off x="3932096" y="983079"/>
            <a:ext cx="7831280" cy="4764577"/>
          </a:xfrm>
          <a:prstGeom prst="rect">
            <a:avLst/>
          </a:prstGeom>
        </p:spPr>
      </p:pic>
      <p:sp>
        <p:nvSpPr>
          <p:cNvPr id="2" name="Slide Number Placeholder 1">
            <a:extLst>
              <a:ext uri="{FF2B5EF4-FFF2-40B4-BE49-F238E27FC236}">
                <a16:creationId xmlns:a16="http://schemas.microsoft.com/office/drawing/2014/main" id="{98E5E722-7A51-53CC-2AC8-2E3D0F8EE658}"/>
              </a:ext>
            </a:extLst>
          </p:cNvPr>
          <p:cNvSpPr>
            <a:spLocks noGrp="1"/>
          </p:cNvSpPr>
          <p:nvPr>
            <p:ph type="sldNum" sz="quarter" idx="4"/>
          </p:nvPr>
        </p:nvSpPr>
        <p:spPr/>
        <p:txBody>
          <a:bodyPr/>
          <a:lstStyle/>
          <a:p>
            <a:fld id="{D9CEE6A0-891A-47C3-A801-8939FD19127B}" type="slidenum">
              <a:rPr lang="en-US" smtClean="0"/>
              <a:pPr/>
              <a:t>29</a:t>
            </a:fld>
            <a:endParaRPr lang="en-US" dirty="0"/>
          </a:p>
        </p:txBody>
      </p:sp>
    </p:spTree>
    <p:extLst>
      <p:ext uri="{BB962C8B-B14F-4D97-AF65-F5344CB8AC3E}">
        <p14:creationId xmlns:p14="http://schemas.microsoft.com/office/powerpoint/2010/main" val="6290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096000" y="941295"/>
            <a:ext cx="5753100" cy="3455894"/>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US" dirty="0">
                <a:solidFill>
                  <a:sysClr val="windowText" lastClr="000000"/>
                </a:solidFill>
              </a:rPr>
              <a:t>ML is a system which can do automatic acquisition and integration of knowledge.</a:t>
            </a:r>
          </a:p>
          <a:p>
            <a:pPr marL="285750" indent="-285750" algn="just">
              <a:buFont typeface="Arial" panose="020B0604020202020204" pitchFamily="34" charset="0"/>
              <a:buChar char="•"/>
            </a:pPr>
            <a:r>
              <a:rPr lang="en-US" dirty="0">
                <a:solidFill>
                  <a:sysClr val="windowText" lastClr="000000"/>
                </a:solidFill>
              </a:rPr>
              <a:t>It is that branch of artificial intelligence that deals with  the construction of systems that can learn from data</a:t>
            </a:r>
          </a:p>
          <a:p>
            <a:pPr marL="285750" indent="-285750" algn="just">
              <a:buFont typeface="Arial" panose="020B0604020202020204" pitchFamily="34" charset="0"/>
              <a:buChar char="•"/>
            </a:pPr>
            <a:r>
              <a:rPr lang="en-US" dirty="0">
                <a:solidFill>
                  <a:sysClr val="windowText" lastClr="000000"/>
                </a:solidFill>
              </a:rPr>
              <a:t>Develop methods that can automatically detect patterns in data, and then to use these patterns to predict future data</a:t>
            </a:r>
          </a:p>
          <a:p>
            <a:pPr marL="285750" indent="-285750" algn="just">
              <a:buFont typeface="Arial" panose="020B0604020202020204" pitchFamily="34" charset="0"/>
              <a:buChar char="•"/>
            </a:pPr>
            <a:r>
              <a:rPr lang="en-US" dirty="0">
                <a:solidFill>
                  <a:sysClr val="windowText" lastClr="000000"/>
                </a:solidFill>
              </a:rPr>
              <a:t>Machine learning can predict </a:t>
            </a:r>
          </a:p>
          <a:p>
            <a:pPr marL="290513" algn="just"/>
            <a:r>
              <a:rPr lang="en-US" dirty="0">
                <a:solidFill>
                  <a:sysClr val="windowText" lastClr="000000"/>
                </a:solidFill>
              </a:rPr>
              <a:t>the future based on the past</a:t>
            </a:r>
          </a:p>
          <a:p>
            <a:pPr marL="285750" indent="-285750" algn="just">
              <a:buFont typeface="Arial" panose="020B0604020202020204" pitchFamily="34" charset="0"/>
              <a:buChar char="•"/>
            </a:pPr>
            <a:r>
              <a:rPr lang="en-US" dirty="0">
                <a:solidFill>
                  <a:sysClr val="windowText" lastClr="000000"/>
                </a:solidFill>
              </a:rPr>
              <a:t>Computer programs that </a:t>
            </a:r>
          </a:p>
          <a:p>
            <a:pPr marL="290513" algn="just"/>
            <a:r>
              <a:rPr lang="en-US" dirty="0">
                <a:solidFill>
                  <a:sysClr val="windowText" lastClr="000000"/>
                </a:solidFill>
              </a:rPr>
              <a:t>automatically improve their </a:t>
            </a:r>
          </a:p>
          <a:p>
            <a:pPr marL="290513" algn="just"/>
            <a:r>
              <a:rPr lang="en-US" dirty="0">
                <a:solidFill>
                  <a:sysClr val="windowText" lastClr="000000"/>
                </a:solidFill>
              </a:rPr>
              <a:t>performance through experience</a:t>
            </a: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Machine Learning Introduction</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1623" y="2628360"/>
            <a:ext cx="2143871" cy="165256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EFFD62A-DFAD-6159-520A-A62EA6FA4583}"/>
              </a:ext>
            </a:extLst>
          </p:cNvPr>
          <p:cNvSpPr>
            <a:spLocks noGrp="1"/>
          </p:cNvSpPr>
          <p:nvPr>
            <p:ph type="sldNum" sz="quarter" idx="4"/>
          </p:nvPr>
        </p:nvSpPr>
        <p:spPr/>
        <p:txBody>
          <a:bodyPr/>
          <a:lstStyle/>
          <a:p>
            <a:fld id="{D9CEE6A0-891A-47C3-A801-8939FD19127B}" type="slidenum">
              <a:rPr lang="en-US" smtClean="0"/>
              <a:pPr/>
              <a:t>3</a:t>
            </a:fld>
            <a:endParaRPr lang="en-US" dirty="0"/>
          </a:p>
        </p:txBody>
      </p:sp>
    </p:spTree>
    <p:extLst>
      <p:ext uri="{BB962C8B-B14F-4D97-AF65-F5344CB8AC3E}">
        <p14:creationId xmlns:p14="http://schemas.microsoft.com/office/powerpoint/2010/main" val="180084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921107" y="148051"/>
            <a:ext cx="692799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Machine Learning Coordinates</a:t>
            </a:r>
          </a:p>
        </p:txBody>
      </p:sp>
      <p:grpSp>
        <p:nvGrpSpPr>
          <p:cNvPr id="6" name="Group 5">
            <a:extLst>
              <a:ext uri="{FF2B5EF4-FFF2-40B4-BE49-F238E27FC236}">
                <a16:creationId xmlns:a16="http://schemas.microsoft.com/office/drawing/2014/main" id="{953F481B-C33A-4E04-B540-35413FC43AE1}"/>
              </a:ext>
            </a:extLst>
          </p:cNvPr>
          <p:cNvGrpSpPr/>
          <p:nvPr/>
        </p:nvGrpSpPr>
        <p:grpSpPr>
          <a:xfrm>
            <a:off x="5372100" y="1409538"/>
            <a:ext cx="6477000" cy="2886960"/>
            <a:chOff x="2679700" y="2176020"/>
            <a:chExt cx="6477000" cy="2886960"/>
          </a:xfrm>
        </p:grpSpPr>
        <p:sp>
          <p:nvSpPr>
            <p:cNvPr id="7" name="Flowchart: Process 6">
              <a:extLst>
                <a:ext uri="{FF2B5EF4-FFF2-40B4-BE49-F238E27FC236}">
                  <a16:creationId xmlns:a16="http://schemas.microsoft.com/office/drawing/2014/main" id="{A78A7B61-4096-4BBE-A157-3E6CB85ED892}"/>
                </a:ext>
              </a:extLst>
            </p:cNvPr>
            <p:cNvSpPr/>
            <p:nvPr/>
          </p:nvSpPr>
          <p:spPr>
            <a:xfrm>
              <a:off x="2679700" y="217602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Classification or Categorization</a:t>
              </a:r>
            </a:p>
          </p:txBody>
        </p:sp>
        <p:sp>
          <p:nvSpPr>
            <p:cNvPr id="8" name="Flowchart: Process 7">
              <a:extLst>
                <a:ext uri="{FF2B5EF4-FFF2-40B4-BE49-F238E27FC236}">
                  <a16:creationId xmlns:a16="http://schemas.microsoft.com/office/drawing/2014/main" id="{8A2D059E-A570-4BCE-AF0E-CF376A1D878A}"/>
                </a:ext>
              </a:extLst>
            </p:cNvPr>
            <p:cNvSpPr/>
            <p:nvPr/>
          </p:nvSpPr>
          <p:spPr>
            <a:xfrm>
              <a:off x="5918200" y="217602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Clustering</a:t>
              </a:r>
            </a:p>
          </p:txBody>
        </p:sp>
        <p:sp>
          <p:nvSpPr>
            <p:cNvPr id="9" name="Flowchart: Process 8">
              <a:extLst>
                <a:ext uri="{FF2B5EF4-FFF2-40B4-BE49-F238E27FC236}">
                  <a16:creationId xmlns:a16="http://schemas.microsoft.com/office/drawing/2014/main" id="{57C5536A-6EC1-4493-AF53-1B70A2D80582}"/>
                </a:ext>
              </a:extLst>
            </p:cNvPr>
            <p:cNvSpPr/>
            <p:nvPr/>
          </p:nvSpPr>
          <p:spPr>
            <a:xfrm>
              <a:off x="2679700" y="361950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Regression</a:t>
              </a:r>
            </a:p>
          </p:txBody>
        </p:sp>
        <p:sp>
          <p:nvSpPr>
            <p:cNvPr id="10" name="Flowchart: Process 9">
              <a:extLst>
                <a:ext uri="{FF2B5EF4-FFF2-40B4-BE49-F238E27FC236}">
                  <a16:creationId xmlns:a16="http://schemas.microsoft.com/office/drawing/2014/main" id="{19FE56FF-4296-45F2-AB6E-C7C025F5DD1C}"/>
                </a:ext>
              </a:extLst>
            </p:cNvPr>
            <p:cNvSpPr/>
            <p:nvPr/>
          </p:nvSpPr>
          <p:spPr>
            <a:xfrm>
              <a:off x="5918200" y="361950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Dimensionality Reduction</a:t>
              </a:r>
            </a:p>
          </p:txBody>
        </p:sp>
      </p:grpSp>
      <p:sp>
        <p:nvSpPr>
          <p:cNvPr id="11" name="TextBox 10">
            <a:extLst>
              <a:ext uri="{FF2B5EF4-FFF2-40B4-BE49-F238E27FC236}">
                <a16:creationId xmlns:a16="http://schemas.microsoft.com/office/drawing/2014/main" id="{ABAC49CA-1CD0-4DB1-9764-8AF2978F2592}"/>
              </a:ext>
            </a:extLst>
          </p:cNvPr>
          <p:cNvSpPr txBox="1"/>
          <p:nvPr/>
        </p:nvSpPr>
        <p:spPr>
          <a:xfrm>
            <a:off x="5372100" y="1024218"/>
            <a:ext cx="3238500" cy="369332"/>
          </a:xfrm>
          <a:prstGeom prst="rect">
            <a:avLst/>
          </a:prstGeom>
          <a:noFill/>
        </p:spPr>
        <p:txBody>
          <a:bodyPr wrap="square" rtlCol="0">
            <a:spAutoFit/>
          </a:bodyPr>
          <a:lstStyle/>
          <a:p>
            <a:pPr algn="ctr"/>
            <a:r>
              <a:rPr lang="en-US" b="1" dirty="0"/>
              <a:t>Supervised Learning</a:t>
            </a:r>
          </a:p>
        </p:txBody>
      </p:sp>
      <p:sp>
        <p:nvSpPr>
          <p:cNvPr id="12" name="TextBox 11">
            <a:extLst>
              <a:ext uri="{FF2B5EF4-FFF2-40B4-BE49-F238E27FC236}">
                <a16:creationId xmlns:a16="http://schemas.microsoft.com/office/drawing/2014/main" id="{AD5430E9-7066-4E39-B051-F267E5BF14DF}"/>
              </a:ext>
            </a:extLst>
          </p:cNvPr>
          <p:cNvSpPr txBox="1"/>
          <p:nvPr/>
        </p:nvSpPr>
        <p:spPr>
          <a:xfrm>
            <a:off x="8610600" y="1024218"/>
            <a:ext cx="3238500" cy="369332"/>
          </a:xfrm>
          <a:prstGeom prst="rect">
            <a:avLst/>
          </a:prstGeom>
          <a:noFill/>
        </p:spPr>
        <p:txBody>
          <a:bodyPr wrap="square" rtlCol="0">
            <a:spAutoFit/>
          </a:bodyPr>
          <a:lstStyle/>
          <a:p>
            <a:pPr algn="ctr"/>
            <a:r>
              <a:rPr lang="en-US" b="1" dirty="0"/>
              <a:t>Unsupervised Learning</a:t>
            </a:r>
          </a:p>
        </p:txBody>
      </p:sp>
      <p:sp>
        <p:nvSpPr>
          <p:cNvPr id="13" name="TextBox 12">
            <a:extLst>
              <a:ext uri="{FF2B5EF4-FFF2-40B4-BE49-F238E27FC236}">
                <a16:creationId xmlns:a16="http://schemas.microsoft.com/office/drawing/2014/main" id="{A8CAAD27-F036-4FD0-9597-3C8AC92909DD}"/>
              </a:ext>
            </a:extLst>
          </p:cNvPr>
          <p:cNvSpPr txBox="1"/>
          <p:nvPr/>
        </p:nvSpPr>
        <p:spPr>
          <a:xfrm rot="16200000">
            <a:off x="4384033" y="3390092"/>
            <a:ext cx="1443480" cy="369332"/>
          </a:xfrm>
          <a:prstGeom prst="rect">
            <a:avLst/>
          </a:prstGeom>
          <a:noFill/>
        </p:spPr>
        <p:txBody>
          <a:bodyPr wrap="square" rtlCol="0">
            <a:spAutoFit/>
          </a:bodyPr>
          <a:lstStyle/>
          <a:p>
            <a:pPr algn="ctr"/>
            <a:r>
              <a:rPr lang="en-US" b="1" dirty="0"/>
              <a:t>Continuous</a:t>
            </a:r>
          </a:p>
        </p:txBody>
      </p:sp>
      <p:sp>
        <p:nvSpPr>
          <p:cNvPr id="14" name="TextBox 13">
            <a:extLst>
              <a:ext uri="{FF2B5EF4-FFF2-40B4-BE49-F238E27FC236}">
                <a16:creationId xmlns:a16="http://schemas.microsoft.com/office/drawing/2014/main" id="{EBBEAC9C-8035-4213-A960-30E2CAC4E365}"/>
              </a:ext>
            </a:extLst>
          </p:cNvPr>
          <p:cNvSpPr txBox="1"/>
          <p:nvPr/>
        </p:nvSpPr>
        <p:spPr>
          <a:xfrm rot="16200000">
            <a:off x="4384033" y="1946612"/>
            <a:ext cx="1443480" cy="369332"/>
          </a:xfrm>
          <a:prstGeom prst="rect">
            <a:avLst/>
          </a:prstGeom>
          <a:noFill/>
        </p:spPr>
        <p:txBody>
          <a:bodyPr wrap="square" rtlCol="0">
            <a:spAutoFit/>
          </a:bodyPr>
          <a:lstStyle/>
          <a:p>
            <a:pPr algn="ctr"/>
            <a:r>
              <a:rPr lang="en-US" b="1" dirty="0"/>
              <a:t>Discrete</a:t>
            </a:r>
          </a:p>
        </p:txBody>
      </p:sp>
      <p:sp>
        <p:nvSpPr>
          <p:cNvPr id="2" name="Slide Number Placeholder 1">
            <a:extLst>
              <a:ext uri="{FF2B5EF4-FFF2-40B4-BE49-F238E27FC236}">
                <a16:creationId xmlns:a16="http://schemas.microsoft.com/office/drawing/2014/main" id="{C7DC80D5-6286-9B32-E25B-D9617D91AA37}"/>
              </a:ext>
            </a:extLst>
          </p:cNvPr>
          <p:cNvSpPr>
            <a:spLocks noGrp="1"/>
          </p:cNvSpPr>
          <p:nvPr>
            <p:ph type="sldNum" sz="quarter" idx="4"/>
          </p:nvPr>
        </p:nvSpPr>
        <p:spPr/>
        <p:txBody>
          <a:bodyPr/>
          <a:lstStyle/>
          <a:p>
            <a:fld id="{D9CEE6A0-891A-47C3-A801-8939FD19127B}" type="slidenum">
              <a:rPr lang="en-US" smtClean="0"/>
              <a:pPr/>
              <a:t>30</a:t>
            </a:fld>
            <a:endParaRPr lang="en-US" dirty="0"/>
          </a:p>
        </p:txBody>
      </p:sp>
    </p:spTree>
    <p:extLst>
      <p:ext uri="{BB962C8B-B14F-4D97-AF65-F5344CB8AC3E}">
        <p14:creationId xmlns:p14="http://schemas.microsoft.com/office/powerpoint/2010/main" val="67020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921107" y="148051"/>
            <a:ext cx="692799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Machine Learning Coordinates</a:t>
            </a:r>
          </a:p>
        </p:txBody>
      </p:sp>
      <p:grpSp>
        <p:nvGrpSpPr>
          <p:cNvPr id="6" name="Group 5">
            <a:extLst>
              <a:ext uri="{FF2B5EF4-FFF2-40B4-BE49-F238E27FC236}">
                <a16:creationId xmlns:a16="http://schemas.microsoft.com/office/drawing/2014/main" id="{953F481B-C33A-4E04-B540-35413FC43AE1}"/>
              </a:ext>
            </a:extLst>
          </p:cNvPr>
          <p:cNvGrpSpPr/>
          <p:nvPr/>
        </p:nvGrpSpPr>
        <p:grpSpPr>
          <a:xfrm>
            <a:off x="5372100" y="1409538"/>
            <a:ext cx="6477000" cy="2886960"/>
            <a:chOff x="2679700" y="2176020"/>
            <a:chExt cx="6477000" cy="2886960"/>
          </a:xfrm>
        </p:grpSpPr>
        <p:sp>
          <p:nvSpPr>
            <p:cNvPr id="7" name="Flowchart: Process 6">
              <a:extLst>
                <a:ext uri="{FF2B5EF4-FFF2-40B4-BE49-F238E27FC236}">
                  <a16:creationId xmlns:a16="http://schemas.microsoft.com/office/drawing/2014/main" id="{A78A7B61-4096-4BBE-A157-3E6CB85ED892}"/>
                </a:ext>
              </a:extLst>
            </p:cNvPr>
            <p:cNvSpPr/>
            <p:nvPr/>
          </p:nvSpPr>
          <p:spPr>
            <a:xfrm>
              <a:off x="2679700" y="217602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Classification or Categorization</a:t>
              </a:r>
            </a:p>
          </p:txBody>
        </p:sp>
        <p:sp>
          <p:nvSpPr>
            <p:cNvPr id="8" name="Flowchart: Process 7">
              <a:extLst>
                <a:ext uri="{FF2B5EF4-FFF2-40B4-BE49-F238E27FC236}">
                  <a16:creationId xmlns:a16="http://schemas.microsoft.com/office/drawing/2014/main" id="{8A2D059E-A570-4BCE-AF0E-CF376A1D878A}"/>
                </a:ext>
              </a:extLst>
            </p:cNvPr>
            <p:cNvSpPr/>
            <p:nvPr/>
          </p:nvSpPr>
          <p:spPr>
            <a:xfrm>
              <a:off x="5918200" y="217602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Clustering</a:t>
              </a:r>
            </a:p>
          </p:txBody>
        </p:sp>
        <p:sp>
          <p:nvSpPr>
            <p:cNvPr id="9" name="Flowchart: Process 8">
              <a:extLst>
                <a:ext uri="{FF2B5EF4-FFF2-40B4-BE49-F238E27FC236}">
                  <a16:creationId xmlns:a16="http://schemas.microsoft.com/office/drawing/2014/main" id="{57C5536A-6EC1-4493-AF53-1B70A2D80582}"/>
                </a:ext>
              </a:extLst>
            </p:cNvPr>
            <p:cNvSpPr/>
            <p:nvPr/>
          </p:nvSpPr>
          <p:spPr>
            <a:xfrm>
              <a:off x="2679700" y="361950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Regression</a:t>
              </a:r>
            </a:p>
          </p:txBody>
        </p:sp>
        <p:sp>
          <p:nvSpPr>
            <p:cNvPr id="10" name="Flowchart: Process 9">
              <a:extLst>
                <a:ext uri="{FF2B5EF4-FFF2-40B4-BE49-F238E27FC236}">
                  <a16:creationId xmlns:a16="http://schemas.microsoft.com/office/drawing/2014/main" id="{19FE56FF-4296-45F2-AB6E-C7C025F5DD1C}"/>
                </a:ext>
              </a:extLst>
            </p:cNvPr>
            <p:cNvSpPr/>
            <p:nvPr/>
          </p:nvSpPr>
          <p:spPr>
            <a:xfrm>
              <a:off x="5918200" y="361950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Dimensionality Reduction</a:t>
              </a:r>
            </a:p>
          </p:txBody>
        </p:sp>
      </p:grpSp>
      <p:sp>
        <p:nvSpPr>
          <p:cNvPr id="11" name="TextBox 10">
            <a:extLst>
              <a:ext uri="{FF2B5EF4-FFF2-40B4-BE49-F238E27FC236}">
                <a16:creationId xmlns:a16="http://schemas.microsoft.com/office/drawing/2014/main" id="{ABAC49CA-1CD0-4DB1-9764-8AF2978F2592}"/>
              </a:ext>
            </a:extLst>
          </p:cNvPr>
          <p:cNvSpPr txBox="1"/>
          <p:nvPr/>
        </p:nvSpPr>
        <p:spPr>
          <a:xfrm>
            <a:off x="5372100" y="1024218"/>
            <a:ext cx="3238500" cy="369332"/>
          </a:xfrm>
          <a:prstGeom prst="rect">
            <a:avLst/>
          </a:prstGeom>
          <a:noFill/>
        </p:spPr>
        <p:txBody>
          <a:bodyPr wrap="square" rtlCol="0">
            <a:spAutoFit/>
          </a:bodyPr>
          <a:lstStyle/>
          <a:p>
            <a:pPr algn="ctr"/>
            <a:r>
              <a:rPr lang="en-US" b="1" dirty="0"/>
              <a:t>Supervised Learning</a:t>
            </a:r>
          </a:p>
        </p:txBody>
      </p:sp>
      <p:sp>
        <p:nvSpPr>
          <p:cNvPr id="12" name="TextBox 11">
            <a:extLst>
              <a:ext uri="{FF2B5EF4-FFF2-40B4-BE49-F238E27FC236}">
                <a16:creationId xmlns:a16="http://schemas.microsoft.com/office/drawing/2014/main" id="{AD5430E9-7066-4E39-B051-F267E5BF14DF}"/>
              </a:ext>
            </a:extLst>
          </p:cNvPr>
          <p:cNvSpPr txBox="1"/>
          <p:nvPr/>
        </p:nvSpPr>
        <p:spPr>
          <a:xfrm>
            <a:off x="8610600" y="1024218"/>
            <a:ext cx="3238500" cy="369332"/>
          </a:xfrm>
          <a:prstGeom prst="rect">
            <a:avLst/>
          </a:prstGeom>
          <a:noFill/>
        </p:spPr>
        <p:txBody>
          <a:bodyPr wrap="square" rtlCol="0">
            <a:spAutoFit/>
          </a:bodyPr>
          <a:lstStyle/>
          <a:p>
            <a:pPr algn="ctr"/>
            <a:r>
              <a:rPr lang="en-US" b="1" dirty="0"/>
              <a:t>Unsupervised Learning</a:t>
            </a:r>
          </a:p>
        </p:txBody>
      </p:sp>
      <p:sp>
        <p:nvSpPr>
          <p:cNvPr id="13" name="TextBox 12">
            <a:extLst>
              <a:ext uri="{FF2B5EF4-FFF2-40B4-BE49-F238E27FC236}">
                <a16:creationId xmlns:a16="http://schemas.microsoft.com/office/drawing/2014/main" id="{A8CAAD27-F036-4FD0-9597-3C8AC92909DD}"/>
              </a:ext>
            </a:extLst>
          </p:cNvPr>
          <p:cNvSpPr txBox="1"/>
          <p:nvPr/>
        </p:nvSpPr>
        <p:spPr>
          <a:xfrm rot="16200000">
            <a:off x="4384033" y="3390092"/>
            <a:ext cx="1443480" cy="369332"/>
          </a:xfrm>
          <a:prstGeom prst="rect">
            <a:avLst/>
          </a:prstGeom>
          <a:noFill/>
        </p:spPr>
        <p:txBody>
          <a:bodyPr wrap="square" rtlCol="0">
            <a:spAutoFit/>
          </a:bodyPr>
          <a:lstStyle/>
          <a:p>
            <a:pPr algn="ctr"/>
            <a:r>
              <a:rPr lang="en-US" b="1" dirty="0"/>
              <a:t>Continuous</a:t>
            </a:r>
          </a:p>
        </p:txBody>
      </p:sp>
      <p:sp>
        <p:nvSpPr>
          <p:cNvPr id="14" name="TextBox 13">
            <a:extLst>
              <a:ext uri="{FF2B5EF4-FFF2-40B4-BE49-F238E27FC236}">
                <a16:creationId xmlns:a16="http://schemas.microsoft.com/office/drawing/2014/main" id="{EBBEAC9C-8035-4213-A960-30E2CAC4E365}"/>
              </a:ext>
            </a:extLst>
          </p:cNvPr>
          <p:cNvSpPr txBox="1"/>
          <p:nvPr/>
        </p:nvSpPr>
        <p:spPr>
          <a:xfrm rot="16200000">
            <a:off x="4384033" y="1946612"/>
            <a:ext cx="1443480" cy="369332"/>
          </a:xfrm>
          <a:prstGeom prst="rect">
            <a:avLst/>
          </a:prstGeom>
          <a:noFill/>
        </p:spPr>
        <p:txBody>
          <a:bodyPr wrap="square" rtlCol="0">
            <a:spAutoFit/>
          </a:bodyPr>
          <a:lstStyle/>
          <a:p>
            <a:pPr algn="ctr"/>
            <a:r>
              <a:rPr lang="en-US" b="1" dirty="0"/>
              <a:t>Discrete</a:t>
            </a:r>
          </a:p>
        </p:txBody>
      </p:sp>
      <p:sp>
        <p:nvSpPr>
          <p:cNvPr id="2" name="TextBox 1"/>
          <p:cNvSpPr txBox="1"/>
          <p:nvPr/>
        </p:nvSpPr>
        <p:spPr>
          <a:xfrm>
            <a:off x="5508170" y="4471084"/>
            <a:ext cx="4376057" cy="2031325"/>
          </a:xfrm>
          <a:prstGeom prst="rect">
            <a:avLst/>
          </a:prstGeom>
          <a:noFill/>
        </p:spPr>
        <p:txBody>
          <a:bodyPr wrap="square" rtlCol="0">
            <a:spAutoFit/>
          </a:bodyPr>
          <a:lstStyle/>
          <a:p>
            <a:r>
              <a:rPr lang="en-GB" dirty="0"/>
              <a:t>In statistics, </a:t>
            </a:r>
            <a:r>
              <a:rPr lang="en-GB" b="1" dirty="0"/>
              <a:t>machine learning</a:t>
            </a:r>
            <a:r>
              <a:rPr lang="en-GB" dirty="0"/>
              <a:t>, and information theory, </a:t>
            </a:r>
            <a:r>
              <a:rPr lang="en-GB" b="1" dirty="0"/>
              <a:t>dimensionality reduction </a:t>
            </a:r>
            <a:r>
              <a:rPr lang="en-GB" dirty="0"/>
              <a:t>or </a:t>
            </a:r>
            <a:r>
              <a:rPr lang="en-GB" b="1" dirty="0"/>
              <a:t>dimension reduction</a:t>
            </a:r>
            <a:r>
              <a:rPr lang="en-GB" dirty="0"/>
              <a:t> is the process of </a:t>
            </a:r>
            <a:r>
              <a:rPr lang="en-GB" b="1" dirty="0"/>
              <a:t>reducing</a:t>
            </a:r>
            <a:r>
              <a:rPr lang="en-GB" dirty="0"/>
              <a:t> the number of random variables under consideration by obtaining a set of principal variables. It can be divided into feature selection and feature extraction</a:t>
            </a:r>
            <a:endParaRPr lang="en-US" dirty="0"/>
          </a:p>
        </p:txBody>
      </p:sp>
      <p:sp>
        <p:nvSpPr>
          <p:cNvPr id="3" name="Slide Number Placeholder 2">
            <a:extLst>
              <a:ext uri="{FF2B5EF4-FFF2-40B4-BE49-F238E27FC236}">
                <a16:creationId xmlns:a16="http://schemas.microsoft.com/office/drawing/2014/main" id="{01B81769-F031-F779-88BD-3FDACF77B4B4}"/>
              </a:ext>
            </a:extLst>
          </p:cNvPr>
          <p:cNvSpPr>
            <a:spLocks noGrp="1"/>
          </p:cNvSpPr>
          <p:nvPr>
            <p:ph type="sldNum" sz="quarter" idx="4"/>
          </p:nvPr>
        </p:nvSpPr>
        <p:spPr/>
        <p:txBody>
          <a:bodyPr/>
          <a:lstStyle/>
          <a:p>
            <a:fld id="{D9CEE6A0-891A-47C3-A801-8939FD19127B}" type="slidenum">
              <a:rPr lang="en-US" smtClean="0"/>
              <a:pPr/>
              <a:t>31</a:t>
            </a:fld>
            <a:endParaRPr lang="en-US" dirty="0"/>
          </a:p>
        </p:txBody>
      </p:sp>
    </p:spTree>
    <p:extLst>
      <p:ext uri="{BB962C8B-B14F-4D97-AF65-F5344CB8AC3E}">
        <p14:creationId xmlns:p14="http://schemas.microsoft.com/office/powerpoint/2010/main" val="218977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Classification &amp; Clustering</a:t>
            </a:r>
          </a:p>
        </p:txBody>
      </p:sp>
      <p:sp>
        <p:nvSpPr>
          <p:cNvPr id="2" name="Rectangle 1"/>
          <p:cNvSpPr/>
          <p:nvPr/>
        </p:nvSpPr>
        <p:spPr>
          <a:xfrm>
            <a:off x="6095999" y="960472"/>
            <a:ext cx="5753101" cy="3693319"/>
          </a:xfrm>
          <a:prstGeom prst="rect">
            <a:avLst/>
          </a:prstGeom>
          <a:ln w="28575">
            <a:solidFill>
              <a:srgbClr val="37AA84"/>
            </a:solidFill>
          </a:ln>
        </p:spPr>
        <p:txBody>
          <a:bodyPr wrap="square">
            <a:spAutoFit/>
          </a:bodyPr>
          <a:lstStyle/>
          <a:p>
            <a:pPr marL="285750" indent="-285750" algn="just">
              <a:buFont typeface="Arial" panose="020B0604020202020204" pitchFamily="34" charset="0"/>
              <a:buChar char="•"/>
            </a:pPr>
            <a:r>
              <a:rPr lang="en-US" b="1" dirty="0"/>
              <a:t>Classification</a:t>
            </a:r>
            <a:r>
              <a:rPr lang="en-US" dirty="0"/>
              <a:t> is the problem of identifying to which of a set of categories (classes) a new observation belongs, on the basis of a training set of data containing observations (or instances) whose category membership is known.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Classification is considered an instance of </a:t>
            </a:r>
            <a:r>
              <a:rPr lang="en-US" i="1" dirty="0"/>
              <a:t>supervised learning</a:t>
            </a:r>
            <a:r>
              <a:rPr lang="en-US" dirty="0"/>
              <a:t>, i.e. learning where a training set of correctly identified </a:t>
            </a:r>
            <a:r>
              <a:rPr lang="en-US"/>
              <a:t>observations are </a:t>
            </a:r>
            <a:r>
              <a:rPr lang="en-US" dirty="0"/>
              <a:t>available.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corresponding </a:t>
            </a:r>
            <a:r>
              <a:rPr lang="en-US" i="1" dirty="0"/>
              <a:t>unsupervised</a:t>
            </a:r>
            <a:r>
              <a:rPr lang="en-US" dirty="0"/>
              <a:t> procedure is known as </a:t>
            </a:r>
            <a:r>
              <a:rPr lang="en-US" b="1" dirty="0"/>
              <a:t>clustering</a:t>
            </a:r>
            <a:r>
              <a:rPr lang="en-US" dirty="0"/>
              <a:t>, and involves grouping data into categories based on a measure of similarity or distance.</a:t>
            </a:r>
          </a:p>
        </p:txBody>
      </p:sp>
      <p:sp>
        <p:nvSpPr>
          <p:cNvPr id="3" name="Slide Number Placeholder 2">
            <a:extLst>
              <a:ext uri="{FF2B5EF4-FFF2-40B4-BE49-F238E27FC236}">
                <a16:creationId xmlns:a16="http://schemas.microsoft.com/office/drawing/2014/main" id="{CDB7CDD7-8924-EEDC-EA0C-E216ECFF7CE8}"/>
              </a:ext>
            </a:extLst>
          </p:cNvPr>
          <p:cNvSpPr>
            <a:spLocks noGrp="1"/>
          </p:cNvSpPr>
          <p:nvPr>
            <p:ph type="sldNum" sz="quarter" idx="4"/>
          </p:nvPr>
        </p:nvSpPr>
        <p:spPr/>
        <p:txBody>
          <a:bodyPr/>
          <a:lstStyle/>
          <a:p>
            <a:fld id="{D9CEE6A0-891A-47C3-A801-8939FD19127B}" type="slidenum">
              <a:rPr lang="en-US" smtClean="0"/>
              <a:pPr/>
              <a:t>32</a:t>
            </a:fld>
            <a:endParaRPr lang="en-US" dirty="0"/>
          </a:p>
        </p:txBody>
      </p:sp>
    </p:spTree>
    <p:extLst>
      <p:ext uri="{BB962C8B-B14F-4D97-AF65-F5344CB8AC3E}">
        <p14:creationId xmlns:p14="http://schemas.microsoft.com/office/powerpoint/2010/main" val="38553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Classification &amp; Clustering</a:t>
            </a:r>
          </a:p>
        </p:txBody>
      </p:sp>
      <p:sp>
        <p:nvSpPr>
          <p:cNvPr id="2" name="Rectangle 1"/>
          <p:cNvSpPr/>
          <p:nvPr/>
        </p:nvSpPr>
        <p:spPr>
          <a:xfrm>
            <a:off x="6095999" y="960472"/>
            <a:ext cx="5753101" cy="4524315"/>
          </a:xfrm>
          <a:prstGeom prst="rect">
            <a:avLst/>
          </a:prstGeom>
          <a:ln w="28575">
            <a:solidFill>
              <a:srgbClr val="37AA84"/>
            </a:solidFill>
          </a:ln>
        </p:spPr>
        <p:txBody>
          <a:bodyPr wrap="square">
            <a:spAutoFit/>
          </a:bodyPr>
          <a:lstStyle/>
          <a:p>
            <a:pPr marL="285750" indent="-285750" algn="just">
              <a:buFont typeface="Arial" panose="020B0604020202020204" pitchFamily="34" charset="0"/>
              <a:buChar char="•"/>
            </a:pPr>
            <a:r>
              <a:rPr lang="en-US" b="1" dirty="0"/>
              <a:t>Example: </a:t>
            </a:r>
            <a:r>
              <a:rPr lang="en-GB" dirty="0"/>
              <a:t>This is an example of a </a:t>
            </a:r>
            <a:r>
              <a:rPr lang="en-GB" i="1" dirty="0"/>
              <a:t>classification </a:t>
            </a:r>
            <a:r>
              <a:rPr lang="en-GB" dirty="0"/>
              <a:t>problem where there are two classes: low-risk and high-risk customers. The information about a customer makes up the </a:t>
            </a:r>
            <a:r>
              <a:rPr lang="en-GB" i="1" dirty="0"/>
              <a:t>input </a:t>
            </a:r>
            <a:r>
              <a:rPr lang="en-GB" dirty="0"/>
              <a:t>to the classifier whose task is to assign the</a:t>
            </a:r>
            <a:br>
              <a:rPr lang="en-GB" dirty="0"/>
            </a:br>
            <a:r>
              <a:rPr lang="en-GB" dirty="0"/>
              <a:t>input to one of the two classes. After training with the past data, a classification rule learned may be</a:t>
            </a:r>
            <a:br>
              <a:rPr lang="en-GB" dirty="0"/>
            </a:br>
            <a:r>
              <a:rPr lang="en-GB" dirty="0"/>
              <a:t>of the form </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br>
              <a:rPr lang="en-GB" dirty="0"/>
            </a:br>
            <a:endParaRPr lang="en-GB" dirty="0"/>
          </a:p>
        </p:txBody>
      </p:sp>
      <p:sp>
        <p:nvSpPr>
          <p:cNvPr id="5" name="TextBox 4"/>
          <p:cNvSpPr txBox="1"/>
          <p:nvPr/>
        </p:nvSpPr>
        <p:spPr>
          <a:xfrm>
            <a:off x="6385560" y="3288411"/>
            <a:ext cx="1950720" cy="1754326"/>
          </a:xfrm>
          <a:prstGeom prst="rect">
            <a:avLst/>
          </a:prstGeom>
          <a:noFill/>
          <a:ln>
            <a:solidFill>
              <a:schemeClr val="tx1"/>
            </a:solidFill>
          </a:ln>
        </p:spPr>
        <p:txBody>
          <a:bodyPr wrap="square" rtlCol="0">
            <a:spAutoFit/>
          </a:bodyPr>
          <a:lstStyle/>
          <a:p>
            <a:pPr algn="just"/>
            <a:r>
              <a:rPr lang="en-GB" b="1" dirty="0">
                <a:solidFill>
                  <a:sysClr val="windowText" lastClr="000000"/>
                </a:solidFill>
              </a:rPr>
              <a:t>IF Income </a:t>
            </a:r>
            <a:r>
              <a:rPr lang="en-GB" b="1" i="1" dirty="0">
                <a:solidFill>
                  <a:sysClr val="windowText" lastClr="000000"/>
                </a:solidFill>
              </a:rPr>
              <a:t>&gt; </a:t>
            </a:r>
            <a:r>
              <a:rPr lang="az-Cyrl-AZ" b="1" i="1" dirty="0">
                <a:solidFill>
                  <a:sysClr val="windowText" lastClr="000000"/>
                </a:solidFill>
              </a:rPr>
              <a:t>Ѳ</a:t>
            </a:r>
            <a:r>
              <a:rPr lang="en-GB" b="1" dirty="0">
                <a:solidFill>
                  <a:sysClr val="windowText" lastClr="000000"/>
                </a:solidFill>
              </a:rPr>
              <a:t>1 AND Savings </a:t>
            </a:r>
            <a:r>
              <a:rPr lang="en-GB" b="1" i="1" dirty="0">
                <a:solidFill>
                  <a:sysClr val="windowText" lastClr="000000"/>
                </a:solidFill>
              </a:rPr>
              <a:t>&gt; </a:t>
            </a:r>
            <a:r>
              <a:rPr lang="az-Cyrl-AZ" b="1" i="1" dirty="0">
                <a:solidFill>
                  <a:sysClr val="windowText" lastClr="000000"/>
                </a:solidFill>
              </a:rPr>
              <a:t>Ѳ</a:t>
            </a:r>
            <a:r>
              <a:rPr lang="en-GB" b="1" dirty="0">
                <a:solidFill>
                  <a:sysClr val="windowText" lastClr="000000"/>
                </a:solidFill>
              </a:rPr>
              <a:t>2 THEN</a:t>
            </a:r>
          </a:p>
          <a:p>
            <a:pPr algn="just"/>
            <a:r>
              <a:rPr lang="en-GB" b="1" dirty="0">
                <a:solidFill>
                  <a:sysClr val="windowText" lastClr="000000"/>
                </a:solidFill>
              </a:rPr>
              <a:t>    Low-Risk</a:t>
            </a:r>
          </a:p>
          <a:p>
            <a:pPr algn="just"/>
            <a:r>
              <a:rPr lang="en-GB" b="1" dirty="0">
                <a:solidFill>
                  <a:sysClr val="windowText" lastClr="000000"/>
                </a:solidFill>
              </a:rPr>
              <a:t>ELSE</a:t>
            </a:r>
          </a:p>
          <a:p>
            <a:pPr algn="just"/>
            <a:r>
              <a:rPr lang="en-GB" b="1" dirty="0">
                <a:solidFill>
                  <a:sysClr val="windowText" lastClr="000000"/>
                </a:solidFill>
              </a:rPr>
              <a:t>    High-Risk </a:t>
            </a:r>
          </a:p>
        </p:txBody>
      </p:sp>
      <p:grpSp>
        <p:nvGrpSpPr>
          <p:cNvPr id="6" name="Group 5"/>
          <p:cNvGrpSpPr/>
          <p:nvPr/>
        </p:nvGrpSpPr>
        <p:grpSpPr>
          <a:xfrm>
            <a:off x="8822821" y="2743200"/>
            <a:ext cx="2764574" cy="2460812"/>
            <a:chOff x="5870556" y="2137801"/>
            <a:chExt cx="4281974" cy="4161963"/>
          </a:xfrm>
        </p:grpSpPr>
        <p:pic>
          <p:nvPicPr>
            <p:cNvPr id="7" name="Picture 6"/>
            <p:cNvPicPr>
              <a:picLocks noChangeAspect="1"/>
            </p:cNvPicPr>
            <p:nvPr/>
          </p:nvPicPr>
          <p:blipFill>
            <a:blip r:embed="rId2"/>
            <a:stretch>
              <a:fillRect/>
            </a:stretch>
          </p:blipFill>
          <p:spPr>
            <a:xfrm>
              <a:off x="6342530" y="2137801"/>
              <a:ext cx="3810000" cy="3819525"/>
            </a:xfrm>
            <a:prstGeom prst="rect">
              <a:avLst/>
            </a:prstGeom>
          </p:spPr>
        </p:pic>
        <p:sp>
          <p:nvSpPr>
            <p:cNvPr id="8" name="TextBox 7"/>
            <p:cNvSpPr txBox="1"/>
            <p:nvPr/>
          </p:nvSpPr>
          <p:spPr>
            <a:xfrm rot="16200000" flipH="1">
              <a:off x="5608657" y="2625490"/>
              <a:ext cx="893130" cy="369332"/>
            </a:xfrm>
            <a:prstGeom prst="rect">
              <a:avLst/>
            </a:prstGeom>
            <a:noFill/>
          </p:spPr>
          <p:txBody>
            <a:bodyPr wrap="none" rtlCol="0">
              <a:spAutoFit/>
            </a:bodyPr>
            <a:lstStyle/>
            <a:p>
              <a:pPr algn="ctr"/>
              <a:r>
                <a:rPr lang="en-US" b="1" dirty="0"/>
                <a:t>Savings</a:t>
              </a:r>
            </a:p>
          </p:txBody>
        </p:sp>
        <p:sp>
          <p:nvSpPr>
            <p:cNvPr id="9" name="TextBox 8"/>
            <p:cNvSpPr txBox="1"/>
            <p:nvPr/>
          </p:nvSpPr>
          <p:spPr>
            <a:xfrm>
              <a:off x="9102636" y="5772660"/>
              <a:ext cx="890437" cy="369332"/>
            </a:xfrm>
            <a:prstGeom prst="rect">
              <a:avLst/>
            </a:prstGeom>
            <a:noFill/>
          </p:spPr>
          <p:txBody>
            <a:bodyPr wrap="none" rtlCol="0">
              <a:spAutoFit/>
            </a:bodyPr>
            <a:lstStyle/>
            <a:p>
              <a:pPr algn="ctr"/>
              <a:r>
                <a:rPr lang="en-US" b="1" dirty="0"/>
                <a:t>Income</a:t>
              </a:r>
            </a:p>
          </p:txBody>
        </p:sp>
        <mc:AlternateContent xmlns:mc="http://schemas.openxmlformats.org/markup-compatibility/2006" xmlns:a14="http://schemas.microsoft.com/office/drawing/2010/main">
          <mc:Choice Requires="a14">
            <p:sp>
              <p:nvSpPr>
                <p:cNvPr id="10" name="TextBox 9"/>
                <p:cNvSpPr txBox="1"/>
                <p:nvPr/>
              </p:nvSpPr>
              <p:spPr>
                <a:xfrm>
                  <a:off x="5930153" y="4199075"/>
                  <a:ext cx="492378"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ea typeface="Cambria Math" panose="02040503050406030204" pitchFamily="18" charset="0"/>
                              </a:rPr>
                              <m:t>𝜽</m:t>
                            </m:r>
                          </m:e>
                          <m:sub>
                            <m:r>
                              <a:rPr lang="en-US" b="1" i="1" dirty="0" smtClean="0">
                                <a:latin typeface="Cambria Math" panose="02040503050406030204" pitchFamily="18" charset="0"/>
                              </a:rPr>
                              <m:t>𝟐</m:t>
                            </m:r>
                          </m:sub>
                        </m:sSub>
                      </m:oMath>
                    </m:oMathPara>
                  </a14:m>
                  <a:endParaRPr 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5930153" y="4199075"/>
                  <a:ext cx="49237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644670" y="5930432"/>
                  <a:ext cx="492378"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ea typeface="Cambria Math" panose="02040503050406030204" pitchFamily="18" charset="0"/>
                              </a:rPr>
                              <m:t>𝜽</m:t>
                            </m:r>
                          </m:e>
                          <m:sub>
                            <m:r>
                              <a:rPr lang="en-US" b="1" i="1" dirty="0" smtClean="0">
                                <a:latin typeface="Cambria Math" panose="02040503050406030204" pitchFamily="18" charset="0"/>
                              </a:rPr>
                              <m:t>𝟏</m:t>
                            </m:r>
                          </m:sub>
                        </m:sSub>
                      </m:oMath>
                    </m:oMathPara>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7644670" y="5930432"/>
                  <a:ext cx="492378" cy="369332"/>
                </a:xfrm>
                <a:prstGeom prst="rect">
                  <a:avLst/>
                </a:prstGeom>
                <a:blipFill>
                  <a:blip r:embed="rId4"/>
                  <a:stretch>
                    <a:fillRect/>
                  </a:stretch>
                </a:blipFill>
              </p:spPr>
              <p:txBody>
                <a:bodyPr/>
                <a:lstStyle/>
                <a:p>
                  <a:r>
                    <a:rPr lang="en-US">
                      <a:noFill/>
                    </a:rPr>
                    <a:t> </a:t>
                  </a:r>
                </a:p>
              </p:txBody>
            </p:sp>
          </mc:Fallback>
        </mc:AlternateContent>
        <p:sp>
          <p:nvSpPr>
            <p:cNvPr id="12" name="TextBox 11"/>
            <p:cNvSpPr txBox="1"/>
            <p:nvPr/>
          </p:nvSpPr>
          <p:spPr>
            <a:xfrm>
              <a:off x="6567131" y="4206437"/>
              <a:ext cx="1077539" cy="369332"/>
            </a:xfrm>
            <a:prstGeom prst="rect">
              <a:avLst/>
            </a:prstGeom>
            <a:noFill/>
          </p:spPr>
          <p:txBody>
            <a:bodyPr wrap="none" rtlCol="0">
              <a:spAutoFit/>
            </a:bodyPr>
            <a:lstStyle/>
            <a:p>
              <a:pPr algn="ctr"/>
              <a:r>
                <a:rPr lang="en-US" b="1" dirty="0"/>
                <a:t>High-Risk</a:t>
              </a:r>
            </a:p>
          </p:txBody>
        </p:sp>
        <p:sp>
          <p:nvSpPr>
            <p:cNvPr id="13" name="TextBox 12"/>
            <p:cNvSpPr txBox="1"/>
            <p:nvPr/>
          </p:nvSpPr>
          <p:spPr>
            <a:xfrm>
              <a:off x="9030148" y="2350494"/>
              <a:ext cx="1035412" cy="369332"/>
            </a:xfrm>
            <a:prstGeom prst="rect">
              <a:avLst/>
            </a:prstGeom>
            <a:noFill/>
          </p:spPr>
          <p:txBody>
            <a:bodyPr wrap="none" rtlCol="0">
              <a:spAutoFit/>
            </a:bodyPr>
            <a:lstStyle/>
            <a:p>
              <a:pPr algn="ctr"/>
              <a:r>
                <a:rPr lang="en-US" b="1" dirty="0"/>
                <a:t>Low-Risk</a:t>
              </a:r>
            </a:p>
          </p:txBody>
        </p:sp>
      </p:grpSp>
      <p:sp>
        <p:nvSpPr>
          <p:cNvPr id="3" name="Slide Number Placeholder 2">
            <a:extLst>
              <a:ext uri="{FF2B5EF4-FFF2-40B4-BE49-F238E27FC236}">
                <a16:creationId xmlns:a16="http://schemas.microsoft.com/office/drawing/2014/main" id="{D79EF8FD-AED2-45E6-5645-907790350785}"/>
              </a:ext>
            </a:extLst>
          </p:cNvPr>
          <p:cNvSpPr>
            <a:spLocks noGrp="1"/>
          </p:cNvSpPr>
          <p:nvPr>
            <p:ph type="sldNum" sz="quarter" idx="4"/>
          </p:nvPr>
        </p:nvSpPr>
        <p:spPr/>
        <p:txBody>
          <a:bodyPr/>
          <a:lstStyle/>
          <a:p>
            <a:fld id="{D9CEE6A0-891A-47C3-A801-8939FD19127B}" type="slidenum">
              <a:rPr lang="en-US" smtClean="0"/>
              <a:pPr/>
              <a:t>33</a:t>
            </a:fld>
            <a:endParaRPr lang="en-US" dirty="0"/>
          </a:p>
        </p:txBody>
      </p:sp>
    </p:spTree>
    <p:extLst>
      <p:ext uri="{BB962C8B-B14F-4D97-AF65-F5344CB8AC3E}">
        <p14:creationId xmlns:p14="http://schemas.microsoft.com/office/powerpoint/2010/main" val="330918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478085" y="148051"/>
            <a:ext cx="637101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Regression</a:t>
            </a:r>
          </a:p>
        </p:txBody>
      </p:sp>
      <p:sp>
        <p:nvSpPr>
          <p:cNvPr id="2" name="Rectangle 1"/>
          <p:cNvSpPr/>
          <p:nvPr/>
        </p:nvSpPr>
        <p:spPr>
          <a:xfrm>
            <a:off x="5478085" y="826002"/>
            <a:ext cx="6371016" cy="1200329"/>
          </a:xfrm>
          <a:prstGeom prst="rect">
            <a:avLst/>
          </a:prstGeom>
          <a:ln w="28575">
            <a:solidFill>
              <a:srgbClr val="37AA84"/>
            </a:solidFill>
          </a:ln>
        </p:spPr>
        <p:txBody>
          <a:bodyPr wrap="square">
            <a:spAutoFit/>
          </a:bodyPr>
          <a:lstStyle/>
          <a:p>
            <a:pPr marL="285750" indent="-285750">
              <a:buFont typeface="Arial" panose="020B0604020202020204" pitchFamily="34" charset="0"/>
              <a:buChar char="•"/>
            </a:pPr>
            <a:r>
              <a:rPr lang="en-US" dirty="0"/>
              <a:t>A regression problem is when the output variable is a real value, such as “dollars” or “weight” instead of a class.</a:t>
            </a:r>
          </a:p>
          <a:p>
            <a:pPr marL="285750" indent="-285750">
              <a:buFont typeface="Arial" panose="020B0604020202020204" pitchFamily="34" charset="0"/>
              <a:buChar char="•"/>
            </a:pPr>
            <a:r>
              <a:rPr lang="en-US" dirty="0"/>
              <a:t>Estimate the relationship between a dependent variable and one or more independent variables (or 'predictors’)</a:t>
            </a:r>
          </a:p>
        </p:txBody>
      </p:sp>
      <p:sp>
        <p:nvSpPr>
          <p:cNvPr id="5" name="Rectangle 4">
            <a:extLst>
              <a:ext uri="{FF2B5EF4-FFF2-40B4-BE49-F238E27FC236}">
                <a16:creationId xmlns:a16="http://schemas.microsoft.com/office/drawing/2014/main" id="{54704C4D-1876-419B-8D6C-6E27E9E322EA}"/>
              </a:ext>
            </a:extLst>
          </p:cNvPr>
          <p:cNvSpPr/>
          <p:nvPr/>
        </p:nvSpPr>
        <p:spPr>
          <a:xfrm>
            <a:off x="5478085" y="2148526"/>
            <a:ext cx="3114206" cy="3693319"/>
          </a:xfrm>
          <a:prstGeom prst="rect">
            <a:avLst/>
          </a:prstGeom>
          <a:ln w="28575">
            <a:solidFill>
              <a:srgbClr val="37AA84"/>
            </a:solidFill>
          </a:ln>
        </p:spPr>
        <p:txBody>
          <a:bodyPr wrap="square">
            <a:spAutoFit/>
          </a:bodyPr>
          <a:lstStyle/>
          <a:p>
            <a:pPr algn="just"/>
            <a:r>
              <a:rPr lang="en-US" dirty="0"/>
              <a:t>Sales figures for a television model can depend on several factors like screen size, display type, brand, resolution, technology etc. </a:t>
            </a:r>
          </a:p>
          <a:p>
            <a:pPr algn="just"/>
            <a:r>
              <a:rPr lang="en-US" dirty="0"/>
              <a:t>Here, we consider just one attribute, screen size and plot the corresponding prices </a:t>
            </a:r>
          </a:p>
          <a:p>
            <a:r>
              <a:rPr lang="en-US" dirty="0"/>
              <a:t>x: screen size</a:t>
            </a:r>
          </a:p>
          <a:p>
            <a:r>
              <a:rPr lang="en-US" dirty="0"/>
              <a:t>y: sales figures</a:t>
            </a:r>
          </a:p>
          <a:p>
            <a:pPr algn="just"/>
            <a:r>
              <a:rPr lang="en-US" dirty="0"/>
              <a:t>We try to find the relation (function) that best matches these values</a:t>
            </a:r>
          </a:p>
        </p:txBody>
      </p:sp>
      <p:grpSp>
        <p:nvGrpSpPr>
          <p:cNvPr id="3" name="Group 2"/>
          <p:cNvGrpSpPr/>
          <p:nvPr/>
        </p:nvGrpSpPr>
        <p:grpSpPr>
          <a:xfrm>
            <a:off x="8575920" y="2148525"/>
            <a:ext cx="4054523" cy="3029795"/>
            <a:chOff x="642154" y="2099577"/>
            <a:chExt cx="4054523" cy="3029795"/>
          </a:xfrm>
        </p:grpSpPr>
        <p:cxnSp>
          <p:nvCxnSpPr>
            <p:cNvPr id="8" name="Straight Connector 7">
              <a:extLst>
                <a:ext uri="{FF2B5EF4-FFF2-40B4-BE49-F238E27FC236}">
                  <a16:creationId xmlns:a16="http://schemas.microsoft.com/office/drawing/2014/main" id="{E6E9FA19-C1A7-4B9B-AAD7-20404AAB7C40}"/>
                </a:ext>
              </a:extLst>
            </p:cNvPr>
            <p:cNvCxnSpPr/>
            <p:nvPr/>
          </p:nvCxnSpPr>
          <p:spPr>
            <a:xfrm>
              <a:off x="1091857" y="2192974"/>
              <a:ext cx="0" cy="2567066"/>
            </a:xfrm>
            <a:prstGeom prst="line">
              <a:avLst/>
            </a:prstGeom>
            <a:ln w="28575">
              <a:solidFill>
                <a:srgbClr val="37AA8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5E7CDFD-A598-47D7-87A6-960CF91AED99}"/>
                </a:ext>
              </a:extLst>
            </p:cNvPr>
            <p:cNvCxnSpPr/>
            <p:nvPr/>
          </p:nvCxnSpPr>
          <p:spPr>
            <a:xfrm>
              <a:off x="1091857" y="4760040"/>
              <a:ext cx="2651760" cy="0"/>
            </a:xfrm>
            <a:prstGeom prst="line">
              <a:avLst/>
            </a:prstGeom>
            <a:ln w="28575">
              <a:solidFill>
                <a:srgbClr val="37AA8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C68C24E-C770-4B11-A25B-C024F0D3AC66}"/>
                </a:ext>
              </a:extLst>
            </p:cNvPr>
            <p:cNvSpPr txBox="1"/>
            <p:nvPr/>
          </p:nvSpPr>
          <p:spPr>
            <a:xfrm rot="16200000">
              <a:off x="-450946" y="3192677"/>
              <a:ext cx="2555532" cy="369332"/>
            </a:xfrm>
            <a:prstGeom prst="rect">
              <a:avLst/>
            </a:prstGeom>
            <a:noFill/>
          </p:spPr>
          <p:txBody>
            <a:bodyPr wrap="square" rtlCol="0">
              <a:spAutoFit/>
            </a:bodyPr>
            <a:lstStyle/>
            <a:p>
              <a:r>
                <a:rPr lang="en-US" b="1" dirty="0"/>
                <a:t>            y: sales figures</a:t>
              </a:r>
            </a:p>
          </p:txBody>
        </p:sp>
        <p:sp>
          <p:nvSpPr>
            <p:cNvPr id="11" name="TextBox 10">
              <a:extLst>
                <a:ext uri="{FF2B5EF4-FFF2-40B4-BE49-F238E27FC236}">
                  <a16:creationId xmlns:a16="http://schemas.microsoft.com/office/drawing/2014/main" id="{B1B15CAE-D23D-420C-9B0A-B6DA589A92D2}"/>
                </a:ext>
              </a:extLst>
            </p:cNvPr>
            <p:cNvSpPr txBox="1"/>
            <p:nvPr/>
          </p:nvSpPr>
          <p:spPr>
            <a:xfrm>
              <a:off x="1172230" y="4760040"/>
              <a:ext cx="2593298" cy="369332"/>
            </a:xfrm>
            <a:prstGeom prst="rect">
              <a:avLst/>
            </a:prstGeom>
            <a:noFill/>
          </p:spPr>
          <p:txBody>
            <a:bodyPr wrap="square" rtlCol="0">
              <a:spAutoFit/>
            </a:bodyPr>
            <a:lstStyle/>
            <a:p>
              <a:r>
                <a:rPr lang="en-US" b="1" dirty="0"/>
                <a:t>               X: screen size</a:t>
              </a:r>
            </a:p>
          </p:txBody>
        </p:sp>
        <p:cxnSp>
          <p:nvCxnSpPr>
            <p:cNvPr id="12" name="Straight Connector 11">
              <a:extLst>
                <a:ext uri="{FF2B5EF4-FFF2-40B4-BE49-F238E27FC236}">
                  <a16:creationId xmlns:a16="http://schemas.microsoft.com/office/drawing/2014/main" id="{73334D8A-C37A-4777-97CE-2EBDA78E9C48}"/>
                </a:ext>
              </a:extLst>
            </p:cNvPr>
            <p:cNvCxnSpPr>
              <a:cxnSpLocks/>
            </p:cNvCxnSpPr>
            <p:nvPr/>
          </p:nvCxnSpPr>
          <p:spPr>
            <a:xfrm>
              <a:off x="1091857" y="2616445"/>
              <a:ext cx="2673671" cy="1066946"/>
            </a:xfrm>
            <a:prstGeom prst="line">
              <a:avLst/>
            </a:prstGeom>
            <a:ln w="28575">
              <a:solidFill>
                <a:srgbClr val="37AA84"/>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67A21A-BFF4-46A8-8AD0-5F2276800A52}"/>
                </a:ext>
              </a:extLst>
            </p:cNvPr>
            <p:cNvSpPr txBox="1"/>
            <p:nvPr/>
          </p:nvSpPr>
          <p:spPr>
            <a:xfrm>
              <a:off x="2103379" y="2583379"/>
              <a:ext cx="2593298" cy="369332"/>
            </a:xfrm>
            <a:prstGeom prst="rect">
              <a:avLst/>
            </a:prstGeom>
            <a:noFill/>
          </p:spPr>
          <p:txBody>
            <a:bodyPr wrap="square" rtlCol="0">
              <a:spAutoFit/>
            </a:bodyPr>
            <a:lstStyle/>
            <a:p>
              <a:r>
                <a:rPr lang="en-US" b="1" dirty="0"/>
                <a:t>y‘ = w</a:t>
              </a:r>
              <a:r>
                <a:rPr lang="en-US" b="1" baseline="-25000" dirty="0"/>
                <a:t>0</a:t>
              </a:r>
              <a:r>
                <a:rPr lang="en-US" b="1" dirty="0"/>
                <a:t> + w</a:t>
              </a:r>
              <a:r>
                <a:rPr lang="en-US" b="1" baseline="-25000" dirty="0"/>
                <a:t>1</a:t>
              </a:r>
              <a:r>
                <a:rPr lang="en-US" b="1" dirty="0"/>
                <a:t>x</a:t>
              </a:r>
              <a:r>
                <a:rPr lang="en-US" b="1" baseline="-25000" dirty="0"/>
                <a:t>1</a:t>
              </a:r>
            </a:p>
          </p:txBody>
        </p:sp>
        <p:sp>
          <p:nvSpPr>
            <p:cNvPr id="14" name="TextBox 13">
              <a:extLst>
                <a:ext uri="{FF2B5EF4-FFF2-40B4-BE49-F238E27FC236}">
                  <a16:creationId xmlns:a16="http://schemas.microsoft.com/office/drawing/2014/main" id="{9E91F0D8-A565-4ADA-95CC-F70A7B40D0BB}"/>
                </a:ext>
              </a:extLst>
            </p:cNvPr>
            <p:cNvSpPr txBox="1"/>
            <p:nvPr/>
          </p:nvSpPr>
          <p:spPr>
            <a:xfrm>
              <a:off x="1410889" y="2491046"/>
              <a:ext cx="212449" cy="307777"/>
            </a:xfrm>
            <a:prstGeom prst="rect">
              <a:avLst/>
            </a:prstGeom>
            <a:noFill/>
          </p:spPr>
          <p:txBody>
            <a:bodyPr wrap="square" rtlCol="0">
              <a:spAutoFit/>
            </a:bodyPr>
            <a:lstStyle/>
            <a:p>
              <a:r>
                <a:rPr lang="en-US" sz="1400" b="1" dirty="0"/>
                <a:t>x</a:t>
              </a:r>
            </a:p>
          </p:txBody>
        </p:sp>
        <p:sp>
          <p:nvSpPr>
            <p:cNvPr id="15" name="TextBox 14">
              <a:extLst>
                <a:ext uri="{FF2B5EF4-FFF2-40B4-BE49-F238E27FC236}">
                  <a16:creationId xmlns:a16="http://schemas.microsoft.com/office/drawing/2014/main" id="{DE43449E-58CB-4F88-A366-8C89EE57C56A}"/>
                </a:ext>
              </a:extLst>
            </p:cNvPr>
            <p:cNvSpPr txBox="1"/>
            <p:nvPr/>
          </p:nvSpPr>
          <p:spPr>
            <a:xfrm>
              <a:off x="1715109" y="2647355"/>
              <a:ext cx="212449" cy="307777"/>
            </a:xfrm>
            <a:prstGeom prst="rect">
              <a:avLst/>
            </a:prstGeom>
            <a:noFill/>
          </p:spPr>
          <p:txBody>
            <a:bodyPr wrap="square" rtlCol="0">
              <a:spAutoFit/>
            </a:bodyPr>
            <a:lstStyle/>
            <a:p>
              <a:r>
                <a:rPr lang="en-US" sz="1400" b="1" dirty="0"/>
                <a:t>x</a:t>
              </a:r>
            </a:p>
          </p:txBody>
        </p:sp>
        <p:sp>
          <p:nvSpPr>
            <p:cNvPr id="16" name="TextBox 15">
              <a:extLst>
                <a:ext uri="{FF2B5EF4-FFF2-40B4-BE49-F238E27FC236}">
                  <a16:creationId xmlns:a16="http://schemas.microsoft.com/office/drawing/2014/main" id="{887414BA-87CF-4CD7-B91D-C5A4BE65E92D}"/>
                </a:ext>
              </a:extLst>
            </p:cNvPr>
            <p:cNvSpPr txBox="1"/>
            <p:nvPr/>
          </p:nvSpPr>
          <p:spPr>
            <a:xfrm>
              <a:off x="1867509" y="2799755"/>
              <a:ext cx="212449" cy="307777"/>
            </a:xfrm>
            <a:prstGeom prst="rect">
              <a:avLst/>
            </a:prstGeom>
            <a:noFill/>
          </p:spPr>
          <p:txBody>
            <a:bodyPr wrap="square" rtlCol="0">
              <a:spAutoFit/>
            </a:bodyPr>
            <a:lstStyle/>
            <a:p>
              <a:r>
                <a:rPr lang="en-US" sz="1400" b="1" dirty="0"/>
                <a:t>x</a:t>
              </a:r>
            </a:p>
          </p:txBody>
        </p:sp>
        <p:sp>
          <p:nvSpPr>
            <p:cNvPr id="17" name="TextBox 16">
              <a:extLst>
                <a:ext uri="{FF2B5EF4-FFF2-40B4-BE49-F238E27FC236}">
                  <a16:creationId xmlns:a16="http://schemas.microsoft.com/office/drawing/2014/main" id="{73F2B3DB-2663-4D17-84BC-953F1D1C9ADB}"/>
                </a:ext>
              </a:extLst>
            </p:cNvPr>
            <p:cNvSpPr txBox="1"/>
            <p:nvPr/>
          </p:nvSpPr>
          <p:spPr>
            <a:xfrm>
              <a:off x="2019909" y="2952155"/>
              <a:ext cx="212449" cy="307777"/>
            </a:xfrm>
            <a:prstGeom prst="rect">
              <a:avLst/>
            </a:prstGeom>
            <a:noFill/>
          </p:spPr>
          <p:txBody>
            <a:bodyPr wrap="square" rtlCol="0">
              <a:spAutoFit/>
            </a:bodyPr>
            <a:lstStyle/>
            <a:p>
              <a:r>
                <a:rPr lang="en-US" sz="1400" b="1" dirty="0"/>
                <a:t>x</a:t>
              </a:r>
            </a:p>
          </p:txBody>
        </p:sp>
        <p:sp>
          <p:nvSpPr>
            <p:cNvPr id="18" name="TextBox 17">
              <a:extLst>
                <a:ext uri="{FF2B5EF4-FFF2-40B4-BE49-F238E27FC236}">
                  <a16:creationId xmlns:a16="http://schemas.microsoft.com/office/drawing/2014/main" id="{3C0DE788-226B-45EB-AC15-05E793E57B42}"/>
                </a:ext>
              </a:extLst>
            </p:cNvPr>
            <p:cNvSpPr txBox="1"/>
            <p:nvPr/>
          </p:nvSpPr>
          <p:spPr>
            <a:xfrm>
              <a:off x="2490760" y="2938254"/>
              <a:ext cx="212449" cy="307777"/>
            </a:xfrm>
            <a:prstGeom prst="rect">
              <a:avLst/>
            </a:prstGeom>
            <a:noFill/>
          </p:spPr>
          <p:txBody>
            <a:bodyPr wrap="square" rtlCol="0">
              <a:spAutoFit/>
            </a:bodyPr>
            <a:lstStyle/>
            <a:p>
              <a:r>
                <a:rPr lang="en-US" sz="1400" b="1" dirty="0"/>
                <a:t>x</a:t>
              </a:r>
            </a:p>
          </p:txBody>
        </p:sp>
        <p:sp>
          <p:nvSpPr>
            <p:cNvPr id="19" name="TextBox 18">
              <a:extLst>
                <a:ext uri="{FF2B5EF4-FFF2-40B4-BE49-F238E27FC236}">
                  <a16:creationId xmlns:a16="http://schemas.microsoft.com/office/drawing/2014/main" id="{80FAD9EC-64BD-425D-B6B0-C3902942D0C9}"/>
                </a:ext>
              </a:extLst>
            </p:cNvPr>
            <p:cNvSpPr txBox="1"/>
            <p:nvPr/>
          </p:nvSpPr>
          <p:spPr>
            <a:xfrm>
              <a:off x="2278533" y="3090654"/>
              <a:ext cx="212449" cy="307777"/>
            </a:xfrm>
            <a:prstGeom prst="rect">
              <a:avLst/>
            </a:prstGeom>
            <a:noFill/>
          </p:spPr>
          <p:txBody>
            <a:bodyPr wrap="square" rtlCol="0">
              <a:spAutoFit/>
            </a:bodyPr>
            <a:lstStyle/>
            <a:p>
              <a:r>
                <a:rPr lang="en-US" sz="1400" b="1" dirty="0"/>
                <a:t>x</a:t>
              </a:r>
            </a:p>
          </p:txBody>
        </p:sp>
        <p:sp>
          <p:nvSpPr>
            <p:cNvPr id="20" name="TextBox 19">
              <a:extLst>
                <a:ext uri="{FF2B5EF4-FFF2-40B4-BE49-F238E27FC236}">
                  <a16:creationId xmlns:a16="http://schemas.microsoft.com/office/drawing/2014/main" id="{9F4BE274-09E7-4EAF-BE7E-6F8330B137BB}"/>
                </a:ext>
              </a:extLst>
            </p:cNvPr>
            <p:cNvSpPr txBox="1"/>
            <p:nvPr/>
          </p:nvSpPr>
          <p:spPr>
            <a:xfrm>
              <a:off x="3025748" y="3333155"/>
              <a:ext cx="212449" cy="307777"/>
            </a:xfrm>
            <a:prstGeom prst="rect">
              <a:avLst/>
            </a:prstGeom>
            <a:noFill/>
          </p:spPr>
          <p:txBody>
            <a:bodyPr wrap="square" rtlCol="0">
              <a:spAutoFit/>
            </a:bodyPr>
            <a:lstStyle/>
            <a:p>
              <a:r>
                <a:rPr lang="en-US" sz="1400" b="1" dirty="0"/>
                <a:t>x</a:t>
              </a:r>
            </a:p>
          </p:txBody>
        </p:sp>
        <p:sp>
          <p:nvSpPr>
            <p:cNvPr id="21" name="TextBox 20">
              <a:extLst>
                <a:ext uri="{FF2B5EF4-FFF2-40B4-BE49-F238E27FC236}">
                  <a16:creationId xmlns:a16="http://schemas.microsoft.com/office/drawing/2014/main" id="{3E722306-C057-40FC-A7D1-CEE5B79D683B}"/>
                </a:ext>
              </a:extLst>
            </p:cNvPr>
            <p:cNvSpPr txBox="1"/>
            <p:nvPr/>
          </p:nvSpPr>
          <p:spPr>
            <a:xfrm>
              <a:off x="3395638" y="3352536"/>
              <a:ext cx="212449" cy="307777"/>
            </a:xfrm>
            <a:prstGeom prst="rect">
              <a:avLst/>
            </a:prstGeom>
            <a:noFill/>
          </p:spPr>
          <p:txBody>
            <a:bodyPr wrap="square" rtlCol="0">
              <a:spAutoFit/>
            </a:bodyPr>
            <a:lstStyle/>
            <a:p>
              <a:r>
                <a:rPr lang="en-US" sz="1400" b="1" dirty="0"/>
                <a:t>x</a:t>
              </a:r>
            </a:p>
          </p:txBody>
        </p:sp>
      </p:grpSp>
      <p:sp>
        <p:nvSpPr>
          <p:cNvPr id="6" name="Slide Number Placeholder 5">
            <a:extLst>
              <a:ext uri="{FF2B5EF4-FFF2-40B4-BE49-F238E27FC236}">
                <a16:creationId xmlns:a16="http://schemas.microsoft.com/office/drawing/2014/main" id="{4FD27008-B026-F556-3844-DF8F438476EA}"/>
              </a:ext>
            </a:extLst>
          </p:cNvPr>
          <p:cNvSpPr>
            <a:spLocks noGrp="1"/>
          </p:cNvSpPr>
          <p:nvPr>
            <p:ph type="sldNum" sz="quarter" idx="4"/>
          </p:nvPr>
        </p:nvSpPr>
        <p:spPr/>
        <p:txBody>
          <a:bodyPr/>
          <a:lstStyle/>
          <a:p>
            <a:fld id="{D9CEE6A0-891A-47C3-A801-8939FD19127B}" type="slidenum">
              <a:rPr lang="en-US" smtClean="0"/>
              <a:pPr/>
              <a:t>34</a:t>
            </a:fld>
            <a:endParaRPr lang="en-US" dirty="0"/>
          </a:p>
        </p:txBody>
      </p:sp>
    </p:spTree>
    <p:extLst>
      <p:ext uri="{BB962C8B-B14F-4D97-AF65-F5344CB8AC3E}">
        <p14:creationId xmlns:p14="http://schemas.microsoft.com/office/powerpoint/2010/main" val="267043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701553" y="148051"/>
            <a:ext cx="614754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Dimensionality Reduction</a:t>
            </a:r>
          </a:p>
        </p:txBody>
      </p:sp>
      <p:sp>
        <p:nvSpPr>
          <p:cNvPr id="2" name="Rectangle 1"/>
          <p:cNvSpPr/>
          <p:nvPr/>
        </p:nvSpPr>
        <p:spPr>
          <a:xfrm>
            <a:off x="5701553" y="813643"/>
            <a:ext cx="6147547" cy="5078313"/>
          </a:xfrm>
          <a:prstGeom prst="rect">
            <a:avLst/>
          </a:prstGeom>
          <a:ln w="28575">
            <a:solidFill>
              <a:srgbClr val="37AA84"/>
            </a:solidFill>
          </a:ln>
        </p:spPr>
        <p:txBody>
          <a:bodyPr wrap="square">
            <a:spAutoFit/>
          </a:bodyPr>
          <a:lstStyle/>
          <a:p>
            <a:pPr marL="285750" indent="-285750" algn="just">
              <a:buFont typeface="Arial" panose="020B0604020202020204" pitchFamily="34" charset="0"/>
              <a:buChar char="•"/>
            </a:pPr>
            <a:r>
              <a:rPr lang="en-US" b="1" dirty="0"/>
              <a:t>Dimensionality reduction </a:t>
            </a:r>
            <a:r>
              <a:rPr lang="en-US" dirty="0"/>
              <a:t>is the process of reducing the number of random variables under consideration by obtaining a set of principal variables. It can be divided into feature selection and feature extraction.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Feature selection approaches try to find a subset of the original variables (also called features or attributes). It </a:t>
            </a:r>
            <a:r>
              <a:rPr lang="en-GB" dirty="0"/>
              <a:t>is about choosing some of features based on some statistical score.</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Feature extraction transforms the data in the high-dimensional space to a space of fewer dimensions. It </a:t>
            </a:r>
            <a:r>
              <a:rPr lang="en-GB" dirty="0"/>
              <a:t>is using techniques to extract some second layer information from the data e.g. interesting frequencies of a signal using Fourier transform.</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Dimensionality reduction helps in data compression, reduces computation time and removes redundant features.</a:t>
            </a:r>
          </a:p>
        </p:txBody>
      </p:sp>
      <p:sp>
        <p:nvSpPr>
          <p:cNvPr id="3" name="Slide Number Placeholder 2">
            <a:extLst>
              <a:ext uri="{FF2B5EF4-FFF2-40B4-BE49-F238E27FC236}">
                <a16:creationId xmlns:a16="http://schemas.microsoft.com/office/drawing/2014/main" id="{8B071326-26F5-03E0-040A-2394A87959AB}"/>
              </a:ext>
            </a:extLst>
          </p:cNvPr>
          <p:cNvSpPr>
            <a:spLocks noGrp="1"/>
          </p:cNvSpPr>
          <p:nvPr>
            <p:ph type="sldNum" sz="quarter" idx="4"/>
          </p:nvPr>
        </p:nvSpPr>
        <p:spPr/>
        <p:txBody>
          <a:bodyPr/>
          <a:lstStyle/>
          <a:p>
            <a:fld id="{D9CEE6A0-891A-47C3-A801-8939FD19127B}" type="slidenum">
              <a:rPr lang="en-US" smtClean="0"/>
              <a:pPr/>
              <a:t>35</a:t>
            </a:fld>
            <a:endParaRPr lang="en-US" dirty="0"/>
          </a:p>
        </p:txBody>
      </p:sp>
    </p:spTree>
    <p:extLst>
      <p:ext uri="{BB962C8B-B14F-4D97-AF65-F5344CB8AC3E}">
        <p14:creationId xmlns:p14="http://schemas.microsoft.com/office/powerpoint/2010/main" val="32026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1077218"/>
          </a:xfrm>
          <a:prstGeom prst="rect">
            <a:avLst/>
          </a:prstGeom>
          <a:noFill/>
        </p:spPr>
        <p:txBody>
          <a:bodyPr wrap="square" rtlCol="0">
            <a:spAutoFit/>
          </a:bodyPr>
          <a:lstStyle/>
          <a:p>
            <a:pPr algn="ctr"/>
            <a:r>
              <a:rPr lang="en-US" sz="3200" b="1" dirty="0">
                <a:latin typeface="Calibri (Headings)"/>
              </a:rPr>
              <a:t>Machine Learning Applications</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1">
            <a:extLst>
              <a:ext uri="{FF2B5EF4-FFF2-40B4-BE49-F238E27FC236}">
                <a16:creationId xmlns:a16="http://schemas.microsoft.com/office/drawing/2014/main" id="{61134745-9908-83F8-D6A7-5E3B786C1292}"/>
              </a:ext>
            </a:extLst>
          </p:cNvPr>
          <p:cNvSpPr>
            <a:spLocks noGrp="1"/>
          </p:cNvSpPr>
          <p:nvPr>
            <p:ph type="sldNum" sz="quarter" idx="4"/>
          </p:nvPr>
        </p:nvSpPr>
        <p:spPr/>
        <p:txBody>
          <a:bodyPr/>
          <a:lstStyle/>
          <a:p>
            <a:fld id="{D9CEE6A0-891A-47C3-A801-8939FD19127B}" type="slidenum">
              <a:rPr lang="en-US" smtClean="0"/>
              <a:pPr/>
              <a:t>36</a:t>
            </a:fld>
            <a:endParaRPr lang="en-US" dirty="0"/>
          </a:p>
        </p:txBody>
      </p:sp>
    </p:spTree>
    <p:extLst>
      <p:ext uri="{BB962C8B-B14F-4D97-AF65-F5344CB8AC3E}">
        <p14:creationId xmlns:p14="http://schemas.microsoft.com/office/powerpoint/2010/main" val="195034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244454" y="148051"/>
            <a:ext cx="760464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Applications of Machine Learning</a:t>
            </a:r>
          </a:p>
        </p:txBody>
      </p:sp>
      <p:pic>
        <p:nvPicPr>
          <p:cNvPr id="1026" name="Picture 2" descr="Image result for Applications of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21" y="558140"/>
            <a:ext cx="10965427" cy="617516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FD1824E-2751-A042-27DA-E4EF4D1041FC}"/>
              </a:ext>
            </a:extLst>
          </p:cNvPr>
          <p:cNvSpPr>
            <a:spLocks noGrp="1"/>
          </p:cNvSpPr>
          <p:nvPr>
            <p:ph type="sldNum" sz="quarter" idx="4"/>
          </p:nvPr>
        </p:nvSpPr>
        <p:spPr/>
        <p:txBody>
          <a:bodyPr/>
          <a:lstStyle/>
          <a:p>
            <a:fld id="{D9CEE6A0-891A-47C3-A801-8939FD19127B}" type="slidenum">
              <a:rPr lang="en-US" smtClean="0"/>
              <a:pPr/>
              <a:t>37</a:t>
            </a:fld>
            <a:endParaRPr lang="en-US" dirty="0"/>
          </a:p>
        </p:txBody>
      </p:sp>
    </p:spTree>
    <p:extLst>
      <p:ext uri="{BB962C8B-B14F-4D97-AF65-F5344CB8AC3E}">
        <p14:creationId xmlns:p14="http://schemas.microsoft.com/office/powerpoint/2010/main" val="210891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Classification Applications</a:t>
            </a:r>
          </a:p>
        </p:txBody>
      </p:sp>
      <p:sp>
        <p:nvSpPr>
          <p:cNvPr id="2" name="Rectangle 1"/>
          <p:cNvSpPr/>
          <p:nvPr/>
        </p:nvSpPr>
        <p:spPr>
          <a:xfrm>
            <a:off x="6095999" y="960472"/>
            <a:ext cx="5753101" cy="4247317"/>
          </a:xfrm>
          <a:prstGeom prst="rect">
            <a:avLst/>
          </a:prstGeom>
          <a:ln w="28575">
            <a:solidFill>
              <a:srgbClr val="37AA84"/>
            </a:solidFill>
          </a:ln>
        </p:spPr>
        <p:txBody>
          <a:bodyPr wrap="square">
            <a:spAutoFit/>
          </a:bodyPr>
          <a:lstStyle/>
          <a:p>
            <a:pPr marL="285750" indent="-285750" algn="just">
              <a:buFont typeface="Wingdings" panose="05000000000000000000" pitchFamily="2" charset="2"/>
              <a:buChar char="Ø"/>
            </a:pPr>
            <a:r>
              <a:rPr lang="en-US" b="1" dirty="0"/>
              <a:t>Face Recognition</a:t>
            </a:r>
          </a:p>
          <a:p>
            <a:pPr marL="742950" lvl="1" indent="-285750" algn="just">
              <a:buFont typeface="Arial" panose="020B0604020202020204" pitchFamily="34" charset="0"/>
              <a:buChar char="•"/>
            </a:pPr>
            <a:r>
              <a:rPr lang="en-US" dirty="0"/>
              <a:t>Identify or verify a person from a digital image or a video frame</a:t>
            </a:r>
          </a:p>
          <a:p>
            <a:pPr marL="742950" lvl="1" indent="-285750" algn="just">
              <a:buFont typeface="Arial" panose="020B0604020202020204" pitchFamily="34" charset="0"/>
              <a:buChar char="•"/>
            </a:pPr>
            <a:endParaRPr lang="en-US" dirty="0"/>
          </a:p>
          <a:p>
            <a:pPr marL="285750" indent="-285750" algn="just">
              <a:buFont typeface="Wingdings" panose="05000000000000000000" pitchFamily="2" charset="2"/>
              <a:buChar char="Ø"/>
            </a:pPr>
            <a:r>
              <a:rPr lang="en-US" b="1" dirty="0"/>
              <a:t>Character Recognition</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b="1" dirty="0"/>
              <a:t>Spam detection</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b="1" dirty="0"/>
              <a:t>Medical Diagnosis</a:t>
            </a:r>
          </a:p>
          <a:p>
            <a:pPr marL="742950" lvl="1" indent="-285750" algn="just">
              <a:buFont typeface="Arial" panose="020B0604020202020204" pitchFamily="34" charset="0"/>
              <a:buChar char="•"/>
            </a:pPr>
            <a:r>
              <a:rPr lang="en-US" dirty="0"/>
              <a:t>Determine which disease or condition explains a person's symptoms and signs.</a:t>
            </a:r>
          </a:p>
          <a:p>
            <a:pPr marL="742950" lvl="1" indent="-285750" algn="just">
              <a:buFont typeface="Arial" panose="020B0604020202020204" pitchFamily="34" charset="0"/>
              <a:buChar char="•"/>
            </a:pPr>
            <a:endParaRPr lang="en-US" dirty="0"/>
          </a:p>
          <a:p>
            <a:pPr marL="285750" indent="-285750" algn="just">
              <a:buFont typeface="Wingdings" panose="05000000000000000000" pitchFamily="2" charset="2"/>
              <a:buChar char="Ø"/>
            </a:pPr>
            <a:r>
              <a:rPr lang="en-US" b="1" dirty="0"/>
              <a:t>Biometrics</a:t>
            </a:r>
          </a:p>
          <a:p>
            <a:pPr marL="742950" lvl="1" indent="-285750" algn="just">
              <a:buFont typeface="Arial" panose="020B0604020202020204" pitchFamily="34" charset="0"/>
              <a:buChar char="•"/>
            </a:pPr>
            <a:r>
              <a:rPr lang="en-US" dirty="0"/>
              <a:t>A</a:t>
            </a:r>
            <a:r>
              <a:rPr lang="tr-TR" dirty="0"/>
              <a:t>uthentication using physical and/or behavioral characteristics: Face, iris, signature, etc</a:t>
            </a:r>
            <a:endParaRPr lang="en-US" dirty="0"/>
          </a:p>
        </p:txBody>
      </p:sp>
      <p:sp>
        <p:nvSpPr>
          <p:cNvPr id="3" name="Slide Number Placeholder 2">
            <a:extLst>
              <a:ext uri="{FF2B5EF4-FFF2-40B4-BE49-F238E27FC236}">
                <a16:creationId xmlns:a16="http://schemas.microsoft.com/office/drawing/2014/main" id="{1F619021-6F24-DF6F-2A34-BD20705E4E37}"/>
              </a:ext>
            </a:extLst>
          </p:cNvPr>
          <p:cNvSpPr>
            <a:spLocks noGrp="1"/>
          </p:cNvSpPr>
          <p:nvPr>
            <p:ph type="sldNum" sz="quarter" idx="4"/>
          </p:nvPr>
        </p:nvSpPr>
        <p:spPr/>
        <p:txBody>
          <a:bodyPr/>
          <a:lstStyle/>
          <a:p>
            <a:fld id="{D9CEE6A0-891A-47C3-A801-8939FD19127B}" type="slidenum">
              <a:rPr lang="en-US" smtClean="0"/>
              <a:pPr/>
              <a:t>38</a:t>
            </a:fld>
            <a:endParaRPr lang="en-US" dirty="0"/>
          </a:p>
        </p:txBody>
      </p:sp>
    </p:spTree>
    <p:extLst>
      <p:ext uri="{BB962C8B-B14F-4D97-AF65-F5344CB8AC3E}">
        <p14:creationId xmlns:p14="http://schemas.microsoft.com/office/powerpoint/2010/main" val="93089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Regression Applications</a:t>
            </a:r>
          </a:p>
        </p:txBody>
      </p:sp>
      <p:sp>
        <p:nvSpPr>
          <p:cNvPr id="2" name="Rectangle 1"/>
          <p:cNvSpPr/>
          <p:nvPr/>
        </p:nvSpPr>
        <p:spPr>
          <a:xfrm>
            <a:off x="6095999" y="973919"/>
            <a:ext cx="5753101" cy="2862322"/>
          </a:xfrm>
          <a:prstGeom prst="rect">
            <a:avLst/>
          </a:prstGeom>
          <a:ln w="28575">
            <a:solidFill>
              <a:srgbClr val="37AA84"/>
            </a:solidFill>
          </a:ln>
        </p:spPr>
        <p:txBody>
          <a:bodyPr wrap="square">
            <a:spAutoFit/>
          </a:bodyPr>
          <a:lstStyle/>
          <a:p>
            <a:pPr marL="285750" indent="-285750" algn="just">
              <a:buFont typeface="Wingdings" panose="05000000000000000000" pitchFamily="2" charset="2"/>
              <a:buChar char="Ø"/>
            </a:pPr>
            <a:r>
              <a:rPr lang="en-US" b="1" dirty="0"/>
              <a:t>Economics/Finance:</a:t>
            </a:r>
            <a:r>
              <a:rPr lang="en-US" dirty="0"/>
              <a:t> predict the value of a stock</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b="1" dirty="0"/>
              <a:t>Epidemiology</a:t>
            </a:r>
          </a:p>
          <a:p>
            <a:pPr marL="742950" lvl="1" indent="-285750" algn="just">
              <a:buFont typeface="Arial" panose="020B0604020202020204" pitchFamily="34" charset="0"/>
              <a:buChar char="•"/>
            </a:pPr>
            <a:r>
              <a:rPr lang="en-US" dirty="0"/>
              <a:t>incidence, distribution, and possible control of diseases and other factors relating to health</a:t>
            </a:r>
          </a:p>
          <a:p>
            <a:pPr marL="742950" lvl="1" indent="-285750" algn="just">
              <a:buFont typeface="Arial" panose="020B0604020202020204" pitchFamily="34" charset="0"/>
              <a:buChar char="•"/>
            </a:pPr>
            <a:endParaRPr lang="en-US" dirty="0"/>
          </a:p>
          <a:p>
            <a:pPr marL="285750" indent="-285750" algn="just">
              <a:buFont typeface="Wingdings" panose="05000000000000000000" pitchFamily="2" charset="2"/>
              <a:buChar char="Ø"/>
            </a:pPr>
            <a:r>
              <a:rPr lang="en-US" b="1" dirty="0"/>
              <a:t>Car/plane navigation:</a:t>
            </a:r>
            <a:r>
              <a:rPr lang="en-US" dirty="0"/>
              <a:t> angle of the steering wheel, acceleration</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b="1" dirty="0"/>
              <a:t>Temporal trends:</a:t>
            </a:r>
            <a:r>
              <a:rPr lang="en-US" dirty="0"/>
              <a:t> weather over time</a:t>
            </a:r>
          </a:p>
        </p:txBody>
      </p:sp>
      <p:sp>
        <p:nvSpPr>
          <p:cNvPr id="3" name="Slide Number Placeholder 2">
            <a:extLst>
              <a:ext uri="{FF2B5EF4-FFF2-40B4-BE49-F238E27FC236}">
                <a16:creationId xmlns:a16="http://schemas.microsoft.com/office/drawing/2014/main" id="{B5EBFA23-C263-3013-C03D-8FBBE14F270B}"/>
              </a:ext>
            </a:extLst>
          </p:cNvPr>
          <p:cNvSpPr>
            <a:spLocks noGrp="1"/>
          </p:cNvSpPr>
          <p:nvPr>
            <p:ph type="sldNum" sz="quarter" idx="4"/>
          </p:nvPr>
        </p:nvSpPr>
        <p:spPr/>
        <p:txBody>
          <a:bodyPr/>
          <a:lstStyle/>
          <a:p>
            <a:fld id="{D9CEE6A0-891A-47C3-A801-8939FD19127B}" type="slidenum">
              <a:rPr lang="en-US" smtClean="0"/>
              <a:pPr/>
              <a:t>39</a:t>
            </a:fld>
            <a:endParaRPr lang="en-US" dirty="0"/>
          </a:p>
        </p:txBody>
      </p:sp>
    </p:spTree>
    <p:extLst>
      <p:ext uri="{BB962C8B-B14F-4D97-AF65-F5344CB8AC3E}">
        <p14:creationId xmlns:p14="http://schemas.microsoft.com/office/powerpoint/2010/main" val="64418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762171" y="148051"/>
            <a:ext cx="608692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How Does Machine Learning Work?</a:t>
            </a:r>
          </a:p>
        </p:txBody>
      </p:sp>
      <p:sp>
        <p:nvSpPr>
          <p:cNvPr id="2" name="Slide Number Placeholder 1">
            <a:extLst>
              <a:ext uri="{FF2B5EF4-FFF2-40B4-BE49-F238E27FC236}">
                <a16:creationId xmlns:a16="http://schemas.microsoft.com/office/drawing/2014/main" id="{E5AC07C6-4DED-284F-52DC-3B994CACDBEC}"/>
              </a:ext>
            </a:extLst>
          </p:cNvPr>
          <p:cNvSpPr>
            <a:spLocks noGrp="1"/>
          </p:cNvSpPr>
          <p:nvPr>
            <p:ph type="sldNum" sz="quarter" idx="4"/>
          </p:nvPr>
        </p:nvSpPr>
        <p:spPr/>
        <p:txBody>
          <a:bodyPr/>
          <a:lstStyle/>
          <a:p>
            <a:fld id="{D9CEE6A0-891A-47C3-A801-8939FD19127B}" type="slidenum">
              <a:rPr lang="en-US" smtClean="0"/>
              <a:pPr/>
              <a:t>4</a:t>
            </a:fld>
            <a:endParaRPr lang="en-US" dirty="0"/>
          </a:p>
        </p:txBody>
      </p:sp>
      <p:pic>
        <p:nvPicPr>
          <p:cNvPr id="15" name="Picture 14" descr="A white background with black and white clouds&#10;&#10;Description automatically generated">
            <a:extLst>
              <a:ext uri="{FF2B5EF4-FFF2-40B4-BE49-F238E27FC236}">
                <a16:creationId xmlns:a16="http://schemas.microsoft.com/office/drawing/2014/main" id="{BE98A3EB-7991-0E9D-13FB-9FC22F41A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822" y="841866"/>
            <a:ext cx="9554355" cy="5376425"/>
          </a:xfrm>
          <a:prstGeom prst="rect">
            <a:avLst/>
          </a:prstGeom>
          <a:ln w="28575">
            <a:solidFill>
              <a:schemeClr val="accent1"/>
            </a:solidFill>
          </a:ln>
        </p:spPr>
      </p:pic>
    </p:spTree>
    <p:extLst>
      <p:ext uri="{BB962C8B-B14F-4D97-AF65-F5344CB8AC3E}">
        <p14:creationId xmlns:p14="http://schemas.microsoft.com/office/powerpoint/2010/main" val="391399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Manufacturing &amp; Retail Industries</a:t>
            </a:r>
          </a:p>
        </p:txBody>
      </p:sp>
      <p:grpSp>
        <p:nvGrpSpPr>
          <p:cNvPr id="12" name="Group 11"/>
          <p:cNvGrpSpPr/>
          <p:nvPr/>
        </p:nvGrpSpPr>
        <p:grpSpPr>
          <a:xfrm>
            <a:off x="6096000" y="905722"/>
            <a:ext cx="5753101" cy="1998842"/>
            <a:chOff x="6096000" y="905722"/>
            <a:chExt cx="5753101" cy="1998842"/>
          </a:xfrm>
        </p:grpSpPr>
        <p:sp>
          <p:nvSpPr>
            <p:cNvPr id="3" name="Rectangle 2"/>
            <p:cNvSpPr/>
            <p:nvPr/>
          </p:nvSpPr>
          <p:spPr>
            <a:xfrm>
              <a:off x="6096000" y="1122945"/>
              <a:ext cx="5753101" cy="1781619"/>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Predictive maintenance or condition monitoring</a:t>
              </a:r>
            </a:p>
            <a:p>
              <a:pPr marL="285750" indent="-285750">
                <a:buFont typeface="Arial" panose="020B0604020202020204" pitchFamily="34" charset="0"/>
                <a:buChar char="•"/>
              </a:pPr>
              <a:r>
                <a:rPr lang="en-US" dirty="0">
                  <a:solidFill>
                    <a:sysClr val="windowText" lastClr="000000"/>
                  </a:solidFill>
                </a:rPr>
                <a:t>Warranty reserve estimation</a:t>
              </a:r>
            </a:p>
            <a:p>
              <a:pPr marL="285750" indent="-285750">
                <a:buFont typeface="Arial" panose="020B0604020202020204" pitchFamily="34" charset="0"/>
                <a:buChar char="•"/>
              </a:pPr>
              <a:r>
                <a:rPr lang="en-US" dirty="0">
                  <a:solidFill>
                    <a:sysClr val="windowText" lastClr="000000"/>
                  </a:solidFill>
                </a:rPr>
                <a:t>Demand forecasting</a:t>
              </a:r>
            </a:p>
            <a:p>
              <a:pPr marL="285750" indent="-285750">
                <a:buFont typeface="Arial" panose="020B0604020202020204" pitchFamily="34" charset="0"/>
                <a:buChar char="•"/>
              </a:pPr>
              <a:r>
                <a:rPr lang="en-US" dirty="0">
                  <a:solidFill>
                    <a:sysClr val="windowText" lastClr="000000"/>
                  </a:solidFill>
                </a:rPr>
                <a:t>Process optimization</a:t>
              </a:r>
            </a:p>
            <a:p>
              <a:pPr marL="285750" indent="-285750">
                <a:buFont typeface="Arial" panose="020B0604020202020204" pitchFamily="34" charset="0"/>
                <a:buChar char="•"/>
              </a:pPr>
              <a:r>
                <a:rPr lang="en-US" dirty="0">
                  <a:solidFill>
                    <a:sysClr val="windowText" lastClr="000000"/>
                  </a:solidFill>
                </a:rPr>
                <a:t>Telematics</a:t>
              </a:r>
            </a:p>
          </p:txBody>
        </p:sp>
        <p:sp>
          <p:nvSpPr>
            <p:cNvPr id="9" name="Rectangle 8"/>
            <p:cNvSpPr/>
            <p:nvPr/>
          </p:nvSpPr>
          <p:spPr>
            <a:xfrm>
              <a:off x="6329080" y="905722"/>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Manufacturing</a:t>
              </a:r>
            </a:p>
          </p:txBody>
        </p:sp>
      </p:grpSp>
      <p:grpSp>
        <p:nvGrpSpPr>
          <p:cNvPr id="11" name="Group 10"/>
          <p:cNvGrpSpPr/>
          <p:nvPr/>
        </p:nvGrpSpPr>
        <p:grpSpPr>
          <a:xfrm>
            <a:off x="6095999" y="3243021"/>
            <a:ext cx="5753101" cy="1880309"/>
            <a:chOff x="6095999" y="3243021"/>
            <a:chExt cx="5753101" cy="1880309"/>
          </a:xfrm>
        </p:grpSpPr>
        <p:sp>
          <p:nvSpPr>
            <p:cNvPr id="6" name="Rectangle 5"/>
            <p:cNvSpPr/>
            <p:nvPr/>
          </p:nvSpPr>
          <p:spPr>
            <a:xfrm>
              <a:off x="6095999" y="3450229"/>
              <a:ext cx="5753101" cy="1673101"/>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Predictive inventory planning</a:t>
              </a:r>
            </a:p>
            <a:p>
              <a:pPr marL="285750" indent="-285750">
                <a:buFont typeface="Arial" panose="020B0604020202020204" pitchFamily="34" charset="0"/>
                <a:buChar char="•"/>
              </a:pPr>
              <a:r>
                <a:rPr lang="en-US" dirty="0">
                  <a:solidFill>
                    <a:sysClr val="windowText" lastClr="000000"/>
                  </a:solidFill>
                </a:rPr>
                <a:t>Recommendation engines</a:t>
              </a:r>
            </a:p>
            <a:p>
              <a:pPr marL="285750" indent="-285750">
                <a:buFont typeface="Arial" panose="020B0604020202020204" pitchFamily="34" charset="0"/>
                <a:buChar char="•"/>
              </a:pPr>
              <a:r>
                <a:rPr lang="en-US" dirty="0">
                  <a:solidFill>
                    <a:sysClr val="windowText" lastClr="000000"/>
                  </a:solidFill>
                </a:rPr>
                <a:t>Upsell &amp; cross-channel marketing</a:t>
              </a:r>
            </a:p>
            <a:p>
              <a:pPr marL="285750" indent="-285750">
                <a:buFont typeface="Arial" panose="020B0604020202020204" pitchFamily="34" charset="0"/>
                <a:buChar char="•"/>
              </a:pPr>
              <a:r>
                <a:rPr lang="en-US" dirty="0">
                  <a:solidFill>
                    <a:sysClr val="windowText" lastClr="000000"/>
                  </a:solidFill>
                </a:rPr>
                <a:t>Market segmentation &amp; targeting</a:t>
              </a:r>
            </a:p>
            <a:p>
              <a:pPr marL="285750" indent="-285750">
                <a:buFont typeface="Arial" panose="020B0604020202020204" pitchFamily="34" charset="0"/>
                <a:buChar char="•"/>
              </a:pPr>
              <a:r>
                <a:rPr lang="en-US" dirty="0">
                  <a:solidFill>
                    <a:sysClr val="windowText" lastClr="000000"/>
                  </a:solidFill>
                </a:rPr>
                <a:t>Customer ROI &amp; lifetime value</a:t>
              </a:r>
            </a:p>
          </p:txBody>
        </p:sp>
        <p:sp>
          <p:nvSpPr>
            <p:cNvPr id="10" name="Rectangle 9"/>
            <p:cNvSpPr/>
            <p:nvPr/>
          </p:nvSpPr>
          <p:spPr>
            <a:xfrm>
              <a:off x="6329080" y="3243021"/>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Retail</a:t>
              </a:r>
            </a:p>
          </p:txBody>
        </p:sp>
      </p:grpSp>
      <p:sp>
        <p:nvSpPr>
          <p:cNvPr id="2" name="Slide Number Placeholder 1">
            <a:extLst>
              <a:ext uri="{FF2B5EF4-FFF2-40B4-BE49-F238E27FC236}">
                <a16:creationId xmlns:a16="http://schemas.microsoft.com/office/drawing/2014/main" id="{48B9601C-BE86-5DD6-E63C-4AFABCBBF0B5}"/>
              </a:ext>
            </a:extLst>
          </p:cNvPr>
          <p:cNvSpPr>
            <a:spLocks noGrp="1"/>
          </p:cNvSpPr>
          <p:nvPr>
            <p:ph type="sldNum" sz="quarter" idx="4"/>
          </p:nvPr>
        </p:nvSpPr>
        <p:spPr/>
        <p:txBody>
          <a:bodyPr/>
          <a:lstStyle/>
          <a:p>
            <a:fld id="{D9CEE6A0-891A-47C3-A801-8939FD19127B}" type="slidenum">
              <a:rPr lang="en-US" smtClean="0"/>
              <a:pPr/>
              <a:t>40</a:t>
            </a:fld>
            <a:endParaRPr lang="en-US" dirty="0"/>
          </a:p>
        </p:txBody>
      </p:sp>
    </p:spTree>
    <p:extLst>
      <p:ext uri="{BB962C8B-B14F-4D97-AF65-F5344CB8AC3E}">
        <p14:creationId xmlns:p14="http://schemas.microsoft.com/office/powerpoint/2010/main" val="31598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020671" y="148051"/>
            <a:ext cx="782843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Healthcare &amp; Life Science &amp; Travel &amp; Hospitality</a:t>
            </a:r>
          </a:p>
          <a:p>
            <a:pPr algn="ctr"/>
            <a:endParaRPr lang="en-US" sz="2800" dirty="0">
              <a:latin typeface="Calibri (Headings)"/>
            </a:endParaRPr>
          </a:p>
        </p:txBody>
      </p:sp>
      <p:grpSp>
        <p:nvGrpSpPr>
          <p:cNvPr id="2" name="Group 1"/>
          <p:cNvGrpSpPr/>
          <p:nvPr/>
        </p:nvGrpSpPr>
        <p:grpSpPr>
          <a:xfrm>
            <a:off x="6095999" y="941112"/>
            <a:ext cx="5753102" cy="2044134"/>
            <a:chOff x="6095999" y="941112"/>
            <a:chExt cx="5753102" cy="2044134"/>
          </a:xfrm>
        </p:grpSpPr>
        <p:sp>
          <p:nvSpPr>
            <p:cNvPr id="7" name="Rectangle 6"/>
            <p:cNvSpPr/>
            <p:nvPr/>
          </p:nvSpPr>
          <p:spPr>
            <a:xfrm>
              <a:off x="6095999" y="1169893"/>
              <a:ext cx="5753102" cy="1815353"/>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Alerts &amp; diagnostics from real-time patient data</a:t>
              </a:r>
            </a:p>
            <a:p>
              <a:pPr marL="285750" indent="-285750">
                <a:buFont typeface="Arial" panose="020B0604020202020204" pitchFamily="34" charset="0"/>
                <a:buChar char="•"/>
              </a:pPr>
              <a:r>
                <a:rPr lang="en-US" dirty="0">
                  <a:solidFill>
                    <a:sysClr val="windowText" lastClr="000000"/>
                  </a:solidFill>
                </a:rPr>
                <a:t>Disease identification &amp; risk stratification</a:t>
              </a:r>
            </a:p>
            <a:p>
              <a:pPr marL="285750" indent="-285750">
                <a:buFont typeface="Arial" panose="020B0604020202020204" pitchFamily="34" charset="0"/>
                <a:buChar char="•"/>
              </a:pPr>
              <a:r>
                <a:rPr lang="en-US" dirty="0">
                  <a:solidFill>
                    <a:sysClr val="windowText" lastClr="000000"/>
                  </a:solidFill>
                </a:rPr>
                <a:t>Patient triage optimization</a:t>
              </a:r>
            </a:p>
            <a:p>
              <a:pPr marL="285750" indent="-285750">
                <a:buFont typeface="Arial" panose="020B0604020202020204" pitchFamily="34" charset="0"/>
                <a:buChar char="•"/>
              </a:pPr>
              <a:r>
                <a:rPr lang="en-US" dirty="0">
                  <a:solidFill>
                    <a:sysClr val="windowText" lastClr="000000"/>
                  </a:solidFill>
                </a:rPr>
                <a:t>Proactive health management</a:t>
              </a:r>
            </a:p>
            <a:p>
              <a:pPr marL="285750" indent="-285750">
                <a:buFont typeface="Arial" panose="020B0604020202020204" pitchFamily="34" charset="0"/>
                <a:buChar char="•"/>
              </a:pPr>
              <a:r>
                <a:rPr lang="en-US" dirty="0">
                  <a:solidFill>
                    <a:sysClr val="windowText" lastClr="000000"/>
                  </a:solidFill>
                </a:rPr>
                <a:t>Healthcare provider sentiment analysis</a:t>
              </a:r>
            </a:p>
          </p:txBody>
        </p:sp>
        <p:sp>
          <p:nvSpPr>
            <p:cNvPr id="11" name="Rectangle 10"/>
            <p:cNvSpPr/>
            <p:nvPr/>
          </p:nvSpPr>
          <p:spPr>
            <a:xfrm>
              <a:off x="6275292" y="941112"/>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Healthcare &amp; Life Science</a:t>
              </a:r>
            </a:p>
          </p:txBody>
        </p:sp>
      </p:grpSp>
      <p:grpSp>
        <p:nvGrpSpPr>
          <p:cNvPr id="13" name="Group 12"/>
          <p:cNvGrpSpPr/>
          <p:nvPr/>
        </p:nvGrpSpPr>
        <p:grpSpPr>
          <a:xfrm>
            <a:off x="6096000" y="3227474"/>
            <a:ext cx="5753102" cy="2191687"/>
            <a:chOff x="6096000" y="3227474"/>
            <a:chExt cx="5753102" cy="2191687"/>
          </a:xfrm>
        </p:grpSpPr>
        <p:sp>
          <p:nvSpPr>
            <p:cNvPr id="9" name="Rectangle 8"/>
            <p:cNvSpPr/>
            <p:nvPr/>
          </p:nvSpPr>
          <p:spPr>
            <a:xfrm>
              <a:off x="6096000" y="3451332"/>
              <a:ext cx="5753102" cy="1967829"/>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Aircraft scheduling</a:t>
              </a:r>
            </a:p>
            <a:p>
              <a:pPr marL="285750" indent="-285750">
                <a:buFont typeface="Arial" panose="020B0604020202020204" pitchFamily="34" charset="0"/>
                <a:buChar char="•"/>
              </a:pPr>
              <a:r>
                <a:rPr lang="en-US" dirty="0">
                  <a:solidFill>
                    <a:sysClr val="windowText" lastClr="000000"/>
                  </a:solidFill>
                </a:rPr>
                <a:t>Dynamic pricing</a:t>
              </a:r>
            </a:p>
            <a:p>
              <a:pPr marL="285750" indent="-285750">
                <a:buFont typeface="Arial" panose="020B0604020202020204" pitchFamily="34" charset="0"/>
                <a:buChar char="•"/>
              </a:pPr>
              <a:r>
                <a:rPr lang="en-US" dirty="0">
                  <a:solidFill>
                    <a:sysClr val="windowText" lastClr="000000"/>
                  </a:solidFill>
                </a:rPr>
                <a:t>Social media – consumer feedback &amp; interaction analysis</a:t>
              </a:r>
            </a:p>
            <a:p>
              <a:pPr marL="285750" indent="-285750">
                <a:buFont typeface="Arial" panose="020B0604020202020204" pitchFamily="34" charset="0"/>
                <a:buChar char="•"/>
              </a:pPr>
              <a:r>
                <a:rPr lang="en-US" dirty="0">
                  <a:solidFill>
                    <a:sysClr val="windowText" lastClr="000000"/>
                  </a:solidFill>
                </a:rPr>
                <a:t>Customer complaint resolution</a:t>
              </a:r>
            </a:p>
            <a:p>
              <a:pPr marL="285750" indent="-285750">
                <a:buFont typeface="Arial" panose="020B0604020202020204" pitchFamily="34" charset="0"/>
                <a:buChar char="•"/>
              </a:pPr>
              <a:r>
                <a:rPr lang="en-US" dirty="0">
                  <a:solidFill>
                    <a:sysClr val="windowText" lastClr="000000"/>
                  </a:solidFill>
                </a:rPr>
                <a:t>Traffic patterns &amp; congestion management</a:t>
              </a:r>
            </a:p>
          </p:txBody>
        </p:sp>
        <p:sp>
          <p:nvSpPr>
            <p:cNvPr id="12" name="Rectangle 11"/>
            <p:cNvSpPr/>
            <p:nvPr/>
          </p:nvSpPr>
          <p:spPr>
            <a:xfrm>
              <a:off x="6275292" y="3227474"/>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Travel &amp; Hospitality</a:t>
              </a:r>
            </a:p>
          </p:txBody>
        </p:sp>
      </p:grpSp>
      <p:sp>
        <p:nvSpPr>
          <p:cNvPr id="3" name="Slide Number Placeholder 2">
            <a:extLst>
              <a:ext uri="{FF2B5EF4-FFF2-40B4-BE49-F238E27FC236}">
                <a16:creationId xmlns:a16="http://schemas.microsoft.com/office/drawing/2014/main" id="{33DF7B68-B7AC-8971-F4B1-E436ACAE19FF}"/>
              </a:ext>
            </a:extLst>
          </p:cNvPr>
          <p:cNvSpPr>
            <a:spLocks noGrp="1"/>
          </p:cNvSpPr>
          <p:nvPr>
            <p:ph type="sldNum" sz="quarter" idx="4"/>
          </p:nvPr>
        </p:nvSpPr>
        <p:spPr/>
        <p:txBody>
          <a:bodyPr/>
          <a:lstStyle/>
          <a:p>
            <a:fld id="{D9CEE6A0-891A-47C3-A801-8939FD19127B}" type="slidenum">
              <a:rPr lang="en-US" smtClean="0"/>
              <a:pPr/>
              <a:t>41</a:t>
            </a:fld>
            <a:endParaRPr lang="en-US" dirty="0"/>
          </a:p>
        </p:txBody>
      </p:sp>
    </p:spTree>
    <p:extLst>
      <p:ext uri="{BB962C8B-B14F-4D97-AF65-F5344CB8AC3E}">
        <p14:creationId xmlns:p14="http://schemas.microsoft.com/office/powerpoint/2010/main" val="182192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3805517" y="134604"/>
            <a:ext cx="804358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Financial Services &amp; Energy, Feedstock &amp; Utilities</a:t>
            </a:r>
          </a:p>
        </p:txBody>
      </p:sp>
      <p:grpSp>
        <p:nvGrpSpPr>
          <p:cNvPr id="2" name="Group 1"/>
          <p:cNvGrpSpPr/>
          <p:nvPr/>
        </p:nvGrpSpPr>
        <p:grpSpPr>
          <a:xfrm>
            <a:off x="6095999" y="945852"/>
            <a:ext cx="5753103" cy="4580888"/>
            <a:chOff x="6095999" y="945852"/>
            <a:chExt cx="5753103" cy="4580888"/>
          </a:xfrm>
        </p:grpSpPr>
        <p:sp>
          <p:nvSpPr>
            <p:cNvPr id="7" name="Rectangle 6"/>
            <p:cNvSpPr/>
            <p:nvPr/>
          </p:nvSpPr>
          <p:spPr>
            <a:xfrm>
              <a:off x="6095999" y="1169893"/>
              <a:ext cx="5753102" cy="1734671"/>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Risk analytics &amp; regulation</a:t>
              </a:r>
            </a:p>
            <a:p>
              <a:pPr marL="285750" indent="-285750">
                <a:buFont typeface="Arial" panose="020B0604020202020204" pitchFamily="34" charset="0"/>
                <a:buChar char="•"/>
              </a:pPr>
              <a:r>
                <a:rPr lang="en-US" dirty="0">
                  <a:solidFill>
                    <a:sysClr val="windowText" lastClr="000000"/>
                  </a:solidFill>
                </a:rPr>
                <a:t>Customer Segmentation</a:t>
              </a:r>
            </a:p>
            <a:p>
              <a:pPr marL="285750" indent="-285750">
                <a:buFont typeface="Arial" panose="020B0604020202020204" pitchFamily="34" charset="0"/>
                <a:buChar char="•"/>
              </a:pPr>
              <a:r>
                <a:rPr lang="en-US" dirty="0">
                  <a:solidFill>
                    <a:sysClr val="windowText" lastClr="000000"/>
                  </a:solidFill>
                </a:rPr>
                <a:t>Cross-selling &amp; up selling</a:t>
              </a:r>
            </a:p>
            <a:p>
              <a:pPr marL="285750" indent="-285750">
                <a:buFont typeface="Arial" panose="020B0604020202020204" pitchFamily="34" charset="0"/>
                <a:buChar char="•"/>
              </a:pPr>
              <a:r>
                <a:rPr lang="en-US" dirty="0">
                  <a:solidFill>
                    <a:sysClr val="windowText" lastClr="000000"/>
                  </a:solidFill>
                </a:rPr>
                <a:t>Sales &amp; marketing Campaign management</a:t>
              </a:r>
            </a:p>
            <a:p>
              <a:pPr marL="285750" indent="-285750">
                <a:buFont typeface="Arial" panose="020B0604020202020204" pitchFamily="34" charset="0"/>
                <a:buChar char="•"/>
              </a:pPr>
              <a:r>
                <a:rPr lang="en-US" dirty="0">
                  <a:solidFill>
                    <a:sysClr val="windowText" lastClr="000000"/>
                  </a:solidFill>
                </a:rPr>
                <a:t>Credit Worthiness evaluation</a:t>
              </a:r>
            </a:p>
            <a:p>
              <a:pPr marL="285750" indent="-285750">
                <a:buFont typeface="Arial" panose="020B0604020202020204" pitchFamily="34" charset="0"/>
                <a:buChar char="•"/>
              </a:pPr>
              <a:endParaRPr lang="en-US" dirty="0">
                <a:solidFill>
                  <a:sysClr val="windowText" lastClr="000000"/>
                </a:solidFill>
              </a:endParaRPr>
            </a:p>
          </p:txBody>
        </p:sp>
        <p:sp>
          <p:nvSpPr>
            <p:cNvPr id="9" name="Rectangle 8"/>
            <p:cNvSpPr/>
            <p:nvPr/>
          </p:nvSpPr>
          <p:spPr>
            <a:xfrm>
              <a:off x="6096000" y="3289969"/>
              <a:ext cx="5753102" cy="2236771"/>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Power usage analytics</a:t>
              </a:r>
            </a:p>
            <a:p>
              <a:pPr marL="285750" indent="-285750">
                <a:buFont typeface="Arial" panose="020B0604020202020204" pitchFamily="34" charset="0"/>
                <a:buChar char="•"/>
              </a:pPr>
              <a:r>
                <a:rPr lang="en-US" dirty="0">
                  <a:solidFill>
                    <a:sysClr val="windowText" lastClr="000000"/>
                  </a:solidFill>
                </a:rPr>
                <a:t>Seismic data processing</a:t>
              </a:r>
            </a:p>
            <a:p>
              <a:pPr marL="285750" indent="-285750">
                <a:buFont typeface="Arial" panose="020B0604020202020204" pitchFamily="34" charset="0"/>
                <a:buChar char="•"/>
              </a:pPr>
              <a:r>
                <a:rPr lang="en-US" dirty="0">
                  <a:solidFill>
                    <a:sysClr val="windowText" lastClr="000000"/>
                  </a:solidFill>
                </a:rPr>
                <a:t>Carbon emissions and trading</a:t>
              </a:r>
            </a:p>
            <a:p>
              <a:pPr marL="285750" indent="-285750">
                <a:buFont typeface="Arial" panose="020B0604020202020204" pitchFamily="34" charset="0"/>
                <a:buChar char="•"/>
              </a:pPr>
              <a:r>
                <a:rPr lang="en-US" dirty="0">
                  <a:solidFill>
                    <a:sysClr val="windowText" lastClr="000000"/>
                  </a:solidFill>
                </a:rPr>
                <a:t>Customer-specific pricing</a:t>
              </a:r>
            </a:p>
            <a:p>
              <a:pPr marL="285750" indent="-285750">
                <a:buFont typeface="Arial" panose="020B0604020202020204" pitchFamily="34" charset="0"/>
                <a:buChar char="•"/>
              </a:pPr>
              <a:r>
                <a:rPr lang="en-US" dirty="0">
                  <a:solidFill>
                    <a:sysClr val="windowText" lastClr="000000"/>
                  </a:solidFill>
                </a:rPr>
                <a:t>Smart grid management</a:t>
              </a:r>
            </a:p>
            <a:p>
              <a:pPr marL="285750" indent="-285750">
                <a:buFont typeface="Arial" panose="020B0604020202020204" pitchFamily="34" charset="0"/>
                <a:buChar char="•"/>
              </a:pPr>
              <a:r>
                <a:rPr lang="en-US" dirty="0">
                  <a:solidFill>
                    <a:sysClr val="windowText" lastClr="000000"/>
                  </a:solidFill>
                </a:rPr>
                <a:t>Energy demand &amp; supply optimization</a:t>
              </a:r>
            </a:p>
          </p:txBody>
        </p:sp>
        <p:sp>
          <p:nvSpPr>
            <p:cNvPr id="6" name="Rectangle 5"/>
            <p:cNvSpPr/>
            <p:nvPr/>
          </p:nvSpPr>
          <p:spPr>
            <a:xfrm>
              <a:off x="6378386" y="945852"/>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Financial Services</a:t>
              </a:r>
            </a:p>
          </p:txBody>
        </p:sp>
        <p:sp>
          <p:nvSpPr>
            <p:cNvPr id="8" name="Rectangle 7"/>
            <p:cNvSpPr/>
            <p:nvPr/>
          </p:nvSpPr>
          <p:spPr>
            <a:xfrm>
              <a:off x="6378385" y="3072746"/>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Energy, Feedstock &amp; Utilities</a:t>
              </a:r>
            </a:p>
          </p:txBody>
        </p:sp>
      </p:grpSp>
      <p:sp>
        <p:nvSpPr>
          <p:cNvPr id="3" name="Slide Number Placeholder 2">
            <a:extLst>
              <a:ext uri="{FF2B5EF4-FFF2-40B4-BE49-F238E27FC236}">
                <a16:creationId xmlns:a16="http://schemas.microsoft.com/office/drawing/2014/main" id="{BD6C4E3A-0A9B-D652-0545-89F4BE3E7E83}"/>
              </a:ext>
            </a:extLst>
          </p:cNvPr>
          <p:cNvSpPr>
            <a:spLocks noGrp="1"/>
          </p:cNvSpPr>
          <p:nvPr>
            <p:ph type="sldNum" sz="quarter" idx="4"/>
          </p:nvPr>
        </p:nvSpPr>
        <p:spPr/>
        <p:txBody>
          <a:bodyPr/>
          <a:lstStyle/>
          <a:p>
            <a:fld id="{D9CEE6A0-891A-47C3-A801-8939FD19127B}" type="slidenum">
              <a:rPr lang="en-US" smtClean="0"/>
              <a:pPr/>
              <a:t>42</a:t>
            </a:fld>
            <a:endParaRPr lang="en-US" dirty="0"/>
          </a:p>
        </p:txBody>
      </p:sp>
    </p:spTree>
    <p:extLst>
      <p:ext uri="{BB962C8B-B14F-4D97-AF65-F5344CB8AC3E}">
        <p14:creationId xmlns:p14="http://schemas.microsoft.com/office/powerpoint/2010/main" val="412939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5806103" y="4002518"/>
            <a:ext cx="5006000" cy="1077218"/>
          </a:xfrm>
          <a:prstGeom prst="rect">
            <a:avLst/>
          </a:prstGeom>
          <a:noFill/>
        </p:spPr>
        <p:txBody>
          <a:bodyPr wrap="square" rtlCol="0">
            <a:spAutoFit/>
          </a:bodyPr>
          <a:lstStyle/>
          <a:p>
            <a:pPr algn="ctr"/>
            <a:r>
              <a:rPr lang="en-US" sz="3200" b="1" dirty="0">
                <a:latin typeface="Calibri (Headings)"/>
              </a:rPr>
              <a:t>Machine Learning Algorithms</a:t>
            </a:r>
          </a:p>
        </p:txBody>
      </p:sp>
      <p:sp>
        <p:nvSpPr>
          <p:cNvPr id="4" name="TextBox 3"/>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1">
            <a:extLst>
              <a:ext uri="{FF2B5EF4-FFF2-40B4-BE49-F238E27FC236}">
                <a16:creationId xmlns:a16="http://schemas.microsoft.com/office/drawing/2014/main" id="{6C3DCF19-F86D-5EC1-9029-846A5F7BFC1F}"/>
              </a:ext>
            </a:extLst>
          </p:cNvPr>
          <p:cNvSpPr>
            <a:spLocks noGrp="1"/>
          </p:cNvSpPr>
          <p:nvPr>
            <p:ph type="sldNum" sz="quarter" idx="4"/>
          </p:nvPr>
        </p:nvSpPr>
        <p:spPr/>
        <p:txBody>
          <a:bodyPr/>
          <a:lstStyle/>
          <a:p>
            <a:fld id="{D9CEE6A0-891A-47C3-A801-8939FD19127B}" type="slidenum">
              <a:rPr lang="en-US" smtClean="0"/>
              <a:pPr/>
              <a:t>43</a:t>
            </a:fld>
            <a:endParaRPr lang="en-US" dirty="0"/>
          </a:p>
        </p:txBody>
      </p:sp>
    </p:spTree>
    <p:extLst>
      <p:ext uri="{BB962C8B-B14F-4D97-AF65-F5344CB8AC3E}">
        <p14:creationId xmlns:p14="http://schemas.microsoft.com/office/powerpoint/2010/main" val="267118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5E69-3B3E-42C9-A8D0-E9628851A4E6}"/>
              </a:ext>
            </a:extLst>
          </p:cNvPr>
          <p:cNvSpPr>
            <a:spLocks noGrp="1"/>
          </p:cNvSpPr>
          <p:nvPr>
            <p:ph type="title"/>
          </p:nvPr>
        </p:nvSpPr>
        <p:spPr/>
        <p:txBody>
          <a:bodyPr/>
          <a:lstStyle/>
          <a:p>
            <a:pPr algn="ctr"/>
            <a:r>
              <a:rPr lang="en-US" b="1" i="1" dirty="0">
                <a:latin typeface="+mn-lt"/>
                <a:ea typeface="+mn-ea"/>
                <a:cs typeface="+mn-cs"/>
              </a:rPr>
              <a:t>Machine Learning Algorithms</a:t>
            </a:r>
          </a:p>
        </p:txBody>
      </p:sp>
      <p:pic>
        <p:nvPicPr>
          <p:cNvPr id="3" name="Picture 2"/>
          <p:cNvPicPr>
            <a:picLocks noChangeAspect="1"/>
          </p:cNvPicPr>
          <p:nvPr/>
        </p:nvPicPr>
        <p:blipFill>
          <a:blip r:embed="rId3"/>
          <a:stretch>
            <a:fillRect/>
          </a:stretch>
        </p:blipFill>
        <p:spPr>
          <a:xfrm>
            <a:off x="318925" y="280798"/>
            <a:ext cx="11575303" cy="6305981"/>
          </a:xfrm>
          <a:prstGeom prst="rect">
            <a:avLst/>
          </a:prstGeom>
        </p:spPr>
      </p:pic>
    </p:spTree>
    <p:extLst>
      <p:ext uri="{BB962C8B-B14F-4D97-AF65-F5344CB8AC3E}">
        <p14:creationId xmlns:p14="http://schemas.microsoft.com/office/powerpoint/2010/main" val="385916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Decision Trees</a:t>
            </a:r>
          </a:p>
        </p:txBody>
      </p:sp>
      <p:sp>
        <p:nvSpPr>
          <p:cNvPr id="7" name="Rectangle 6"/>
          <p:cNvSpPr/>
          <p:nvPr/>
        </p:nvSpPr>
        <p:spPr>
          <a:xfrm>
            <a:off x="6096000" y="838277"/>
            <a:ext cx="5753102" cy="4621230"/>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1" indent="-285750" algn="just">
              <a:buFont typeface="Arial" panose="020B0604020202020204" pitchFamily="34" charset="0"/>
              <a:buChar char="•"/>
            </a:pPr>
            <a:r>
              <a:rPr lang="en-US" dirty="0">
                <a:solidFill>
                  <a:schemeClr val="tx1"/>
                </a:solidFill>
              </a:rPr>
              <a:t>A decision tree takes as input an object or situation described by a set of properties and outputs a yes/no </a:t>
            </a:r>
            <a:r>
              <a:rPr lang="en-US" b="1" dirty="0">
                <a:solidFill>
                  <a:schemeClr val="tx1"/>
                </a:solidFill>
              </a:rPr>
              <a:t>decision</a:t>
            </a:r>
            <a:r>
              <a:rPr lang="en-US" dirty="0">
                <a:solidFill>
                  <a:schemeClr val="tx1"/>
                </a:solidFill>
              </a:rPr>
              <a:t>.</a:t>
            </a:r>
          </a:p>
          <a:p>
            <a:pPr marL="285750" lvl="1" indent="-285750" algn="just">
              <a:buFont typeface="Arial" panose="020B0604020202020204" pitchFamily="34" charset="0"/>
              <a:buChar char="•"/>
            </a:pPr>
            <a:r>
              <a:rPr lang="en-US" dirty="0">
                <a:solidFill>
                  <a:schemeClr val="tx1"/>
                </a:solidFill>
              </a:rPr>
              <a:t>Each </a:t>
            </a:r>
            <a:r>
              <a:rPr lang="en-US" b="1" dirty="0">
                <a:solidFill>
                  <a:schemeClr val="tx1"/>
                </a:solidFill>
              </a:rPr>
              <a:t>decision</a:t>
            </a:r>
            <a:r>
              <a:rPr lang="en-US" dirty="0">
                <a:solidFill>
                  <a:schemeClr val="tx1"/>
                </a:solidFill>
              </a:rPr>
              <a:t> </a:t>
            </a:r>
            <a:r>
              <a:rPr lang="en-US" b="1" dirty="0">
                <a:solidFill>
                  <a:schemeClr val="tx1"/>
                </a:solidFill>
              </a:rPr>
              <a:t>node</a:t>
            </a:r>
            <a:r>
              <a:rPr lang="en-US" dirty="0">
                <a:solidFill>
                  <a:schemeClr val="tx1"/>
                </a:solidFill>
              </a:rPr>
              <a:t> tests the value of an input attribute. </a:t>
            </a:r>
          </a:p>
          <a:p>
            <a:pPr marL="285750" lvl="1" indent="-285750" algn="just">
              <a:buFont typeface="Arial" panose="020B0604020202020204" pitchFamily="34" charset="0"/>
              <a:buChar char="•"/>
            </a:pPr>
            <a:r>
              <a:rPr lang="en-US" b="1" dirty="0">
                <a:solidFill>
                  <a:schemeClr val="tx1"/>
                </a:solidFill>
              </a:rPr>
              <a:t>Branches</a:t>
            </a:r>
            <a:r>
              <a:rPr lang="en-US" dirty="0">
                <a:solidFill>
                  <a:schemeClr val="tx1"/>
                </a:solidFill>
              </a:rPr>
              <a:t> from the node are all possible values of the attribute</a:t>
            </a:r>
          </a:p>
          <a:p>
            <a:pPr marL="285750" lvl="1" indent="-285750" algn="just">
              <a:buFont typeface="Arial" panose="020B0604020202020204" pitchFamily="34" charset="0"/>
              <a:buChar char="•"/>
            </a:pPr>
            <a:r>
              <a:rPr lang="en-US" b="1" dirty="0">
                <a:solidFill>
                  <a:schemeClr val="tx1"/>
                </a:solidFill>
              </a:rPr>
              <a:t>Leaf nodes</a:t>
            </a:r>
            <a:r>
              <a:rPr lang="en-US" dirty="0">
                <a:solidFill>
                  <a:schemeClr val="tx1"/>
                </a:solidFill>
              </a:rPr>
              <a:t> supply the value (Yes/No) to be returned if that leaf is reached.</a:t>
            </a:r>
          </a:p>
          <a:p>
            <a:pPr marL="285750" indent="-285750" algn="just">
              <a:buFont typeface="Wingdings" panose="05000000000000000000" pitchFamily="2" charset="2"/>
              <a:buChar char="Ø"/>
            </a:pPr>
            <a:r>
              <a:rPr lang="en-US" dirty="0">
                <a:solidFill>
                  <a:schemeClr val="tx1"/>
                </a:solidFill>
              </a:rPr>
              <a:t>Criteria used to choose the best nodes to build the most precise decision tree:</a:t>
            </a:r>
          </a:p>
          <a:p>
            <a:pPr marL="742950" lvl="1" indent="-285750" algn="just">
              <a:buFont typeface="Arial" panose="020B0604020202020204" pitchFamily="34" charset="0"/>
              <a:buChar char="•"/>
            </a:pPr>
            <a:r>
              <a:rPr lang="en-US" b="1" dirty="0">
                <a:solidFill>
                  <a:schemeClr val="tx1"/>
                </a:solidFill>
              </a:rPr>
              <a:t>Entropy - </a:t>
            </a:r>
            <a:r>
              <a:rPr lang="en-US" dirty="0">
                <a:solidFill>
                  <a:schemeClr val="tx1"/>
                </a:solidFill>
              </a:rPr>
              <a:t>degree of disorganization in our data. Entropy is 1 when collection has equal no. of positive and negative examples</a:t>
            </a:r>
          </a:p>
          <a:p>
            <a:pPr marL="742950" lvl="1" indent="-285750" algn="just">
              <a:buFont typeface="Arial" panose="020B0604020202020204" pitchFamily="34" charset="0"/>
              <a:buChar char="•"/>
            </a:pPr>
            <a:r>
              <a:rPr lang="en-US" b="1" dirty="0">
                <a:solidFill>
                  <a:schemeClr val="tx1"/>
                </a:solidFill>
              </a:rPr>
              <a:t>Information Gain</a:t>
            </a:r>
            <a:r>
              <a:rPr lang="en-US" dirty="0">
                <a:solidFill>
                  <a:schemeClr val="tx1"/>
                </a:solidFill>
              </a:rPr>
              <a:t> is used to determine the goodness of a split. The attribute with the most entropy reduction is chosen.</a:t>
            </a:r>
            <a:endParaRPr lang="en-US" b="1" dirty="0">
              <a:solidFill>
                <a:schemeClr val="tx1"/>
              </a:solidFill>
            </a:endParaRPr>
          </a:p>
        </p:txBody>
      </p:sp>
      <p:sp>
        <p:nvSpPr>
          <p:cNvPr id="2" name="Slide Number Placeholder 1">
            <a:extLst>
              <a:ext uri="{FF2B5EF4-FFF2-40B4-BE49-F238E27FC236}">
                <a16:creationId xmlns:a16="http://schemas.microsoft.com/office/drawing/2014/main" id="{CFE37A12-CF31-05B1-E573-F3EEDA4A7839}"/>
              </a:ext>
            </a:extLst>
          </p:cNvPr>
          <p:cNvSpPr>
            <a:spLocks noGrp="1"/>
          </p:cNvSpPr>
          <p:nvPr>
            <p:ph type="sldNum" sz="quarter" idx="4"/>
          </p:nvPr>
        </p:nvSpPr>
        <p:spPr/>
        <p:txBody>
          <a:bodyPr/>
          <a:lstStyle/>
          <a:p>
            <a:fld id="{D9CEE6A0-891A-47C3-A801-8939FD19127B}" type="slidenum">
              <a:rPr lang="en-US" smtClean="0"/>
              <a:pPr/>
              <a:t>45</a:t>
            </a:fld>
            <a:endParaRPr lang="en-US" dirty="0"/>
          </a:p>
        </p:txBody>
      </p:sp>
    </p:spTree>
    <p:extLst>
      <p:ext uri="{BB962C8B-B14F-4D97-AF65-F5344CB8AC3E}">
        <p14:creationId xmlns:p14="http://schemas.microsoft.com/office/powerpoint/2010/main" val="117462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Example: Decision Tree </a:t>
            </a:r>
          </a:p>
        </p:txBody>
      </p:sp>
      <p:grpSp>
        <p:nvGrpSpPr>
          <p:cNvPr id="63" name="Group 62"/>
          <p:cNvGrpSpPr/>
          <p:nvPr/>
        </p:nvGrpSpPr>
        <p:grpSpPr>
          <a:xfrm>
            <a:off x="6096000" y="851723"/>
            <a:ext cx="5753102" cy="3370653"/>
            <a:chOff x="6096000" y="771041"/>
            <a:chExt cx="5753102" cy="3370653"/>
          </a:xfrm>
        </p:grpSpPr>
        <p:sp>
          <p:nvSpPr>
            <p:cNvPr id="7" name="Rectangle 6"/>
            <p:cNvSpPr/>
            <p:nvPr/>
          </p:nvSpPr>
          <p:spPr>
            <a:xfrm>
              <a:off x="6096000" y="771041"/>
              <a:ext cx="5753102" cy="3370653"/>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b="1" dirty="0">
                  <a:solidFill>
                    <a:schemeClr val="tx1"/>
                  </a:solidFill>
                </a:rPr>
                <a:t>Decision Tree on whether to buy a Mobile Phone or not</a:t>
              </a:r>
            </a:p>
          </p:txBody>
        </p:sp>
        <p:sp>
          <p:nvSpPr>
            <p:cNvPr id="5" name="TextBox 4">
              <a:extLst>
                <a:ext uri="{FF2B5EF4-FFF2-40B4-BE49-F238E27FC236}">
                  <a16:creationId xmlns:a16="http://schemas.microsoft.com/office/drawing/2014/main" id="{DC32C856-C301-494C-9065-2D1FE2CF4D3B}"/>
                </a:ext>
              </a:extLst>
            </p:cNvPr>
            <p:cNvSpPr txBox="1"/>
            <p:nvPr/>
          </p:nvSpPr>
          <p:spPr>
            <a:xfrm>
              <a:off x="7791293" y="1380466"/>
              <a:ext cx="1698194" cy="369332"/>
            </a:xfrm>
            <a:prstGeom prst="rect">
              <a:avLst/>
            </a:prstGeom>
            <a:solidFill>
              <a:schemeClr val="bg1"/>
            </a:solidFill>
            <a:ln w="28575">
              <a:solidFill>
                <a:srgbClr val="37AA84"/>
              </a:solidFill>
            </a:ln>
          </p:spPr>
          <p:txBody>
            <a:bodyPr wrap="square" rtlCol="0">
              <a:spAutoFit/>
            </a:bodyPr>
            <a:lstStyle/>
            <a:p>
              <a:r>
                <a:rPr lang="en-US" dirty="0"/>
                <a:t>Price of Mobile</a:t>
              </a:r>
            </a:p>
          </p:txBody>
        </p:sp>
        <p:sp>
          <p:nvSpPr>
            <p:cNvPr id="6" name="TextBox 5">
              <a:extLst>
                <a:ext uri="{FF2B5EF4-FFF2-40B4-BE49-F238E27FC236}">
                  <a16:creationId xmlns:a16="http://schemas.microsoft.com/office/drawing/2014/main" id="{084571D2-347D-42C7-A551-67F72AAC0C96}"/>
                </a:ext>
              </a:extLst>
            </p:cNvPr>
            <p:cNvSpPr txBox="1"/>
            <p:nvPr/>
          </p:nvSpPr>
          <p:spPr>
            <a:xfrm>
              <a:off x="6564905" y="2534419"/>
              <a:ext cx="1456658" cy="369332"/>
            </a:xfrm>
            <a:prstGeom prst="rect">
              <a:avLst/>
            </a:prstGeom>
            <a:noFill/>
            <a:ln w="28575">
              <a:solidFill>
                <a:srgbClr val="37AA84"/>
              </a:solidFill>
            </a:ln>
          </p:spPr>
          <p:txBody>
            <a:bodyPr wrap="square" rtlCol="0">
              <a:spAutoFit/>
            </a:bodyPr>
            <a:lstStyle/>
            <a:p>
              <a:r>
                <a:rPr lang="en-US" dirty="0"/>
                <a:t>Size of screen</a:t>
              </a:r>
            </a:p>
          </p:txBody>
        </p:sp>
        <p:sp>
          <p:nvSpPr>
            <p:cNvPr id="8" name="TextBox 7">
              <a:extLst>
                <a:ext uri="{FF2B5EF4-FFF2-40B4-BE49-F238E27FC236}">
                  <a16:creationId xmlns:a16="http://schemas.microsoft.com/office/drawing/2014/main" id="{38F3B11F-C315-4CDD-B353-875EBF913356}"/>
                </a:ext>
              </a:extLst>
            </p:cNvPr>
            <p:cNvSpPr txBox="1"/>
            <p:nvPr/>
          </p:nvSpPr>
          <p:spPr>
            <a:xfrm>
              <a:off x="9365793" y="2534419"/>
              <a:ext cx="1456658" cy="369332"/>
            </a:xfrm>
            <a:prstGeom prst="rect">
              <a:avLst/>
            </a:prstGeom>
            <a:noFill/>
            <a:ln w="28575">
              <a:solidFill>
                <a:srgbClr val="37AA84"/>
              </a:solidFill>
            </a:ln>
          </p:spPr>
          <p:txBody>
            <a:bodyPr wrap="square" rtlCol="0">
              <a:spAutoFit/>
            </a:bodyPr>
            <a:lstStyle/>
            <a:p>
              <a:r>
                <a:rPr lang="en-US" dirty="0"/>
                <a:t>Technology</a:t>
              </a:r>
            </a:p>
          </p:txBody>
        </p:sp>
        <p:cxnSp>
          <p:nvCxnSpPr>
            <p:cNvPr id="9" name="Straight Connector 8">
              <a:extLst>
                <a:ext uri="{FF2B5EF4-FFF2-40B4-BE49-F238E27FC236}">
                  <a16:creationId xmlns:a16="http://schemas.microsoft.com/office/drawing/2014/main" id="{94A0886E-F094-48E5-8736-26AE7A201C79}"/>
                </a:ext>
              </a:extLst>
            </p:cNvPr>
            <p:cNvCxnSpPr>
              <a:stCxn id="5" idx="2"/>
              <a:endCxn id="6" idx="0"/>
            </p:cNvCxnSpPr>
            <p:nvPr/>
          </p:nvCxnSpPr>
          <p:spPr>
            <a:xfrm flipH="1">
              <a:off x="7293234" y="1749798"/>
              <a:ext cx="1347156" cy="784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09C826-DDF4-4971-88BE-FAE8B53D8358}"/>
                </a:ext>
              </a:extLst>
            </p:cNvPr>
            <p:cNvSpPr txBox="1"/>
            <p:nvPr/>
          </p:nvSpPr>
          <p:spPr>
            <a:xfrm>
              <a:off x="7011822" y="1918962"/>
              <a:ext cx="1118565" cy="369332"/>
            </a:xfrm>
            <a:prstGeom prst="rect">
              <a:avLst/>
            </a:prstGeom>
            <a:noFill/>
          </p:spPr>
          <p:txBody>
            <a:bodyPr wrap="square" rtlCol="0">
              <a:spAutoFit/>
            </a:bodyPr>
            <a:lstStyle/>
            <a:p>
              <a:r>
                <a:rPr lang="en-US" dirty="0"/>
                <a:t>&lt;10000</a:t>
              </a:r>
            </a:p>
          </p:txBody>
        </p:sp>
        <p:cxnSp>
          <p:nvCxnSpPr>
            <p:cNvPr id="11" name="Straight Connector 10">
              <a:extLst>
                <a:ext uri="{FF2B5EF4-FFF2-40B4-BE49-F238E27FC236}">
                  <a16:creationId xmlns:a16="http://schemas.microsoft.com/office/drawing/2014/main" id="{A1CD7F37-2BE8-47B2-91B5-5ACA3231DE98}"/>
                </a:ext>
              </a:extLst>
            </p:cNvPr>
            <p:cNvCxnSpPr>
              <a:stCxn id="5" idx="2"/>
              <a:endCxn id="8" idx="0"/>
            </p:cNvCxnSpPr>
            <p:nvPr/>
          </p:nvCxnSpPr>
          <p:spPr>
            <a:xfrm>
              <a:off x="8640390" y="1749798"/>
              <a:ext cx="1453732" cy="784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648D6A1-EFDF-411E-97EB-C31A75874094}"/>
                </a:ext>
              </a:extLst>
            </p:cNvPr>
            <p:cNvSpPr txBox="1"/>
            <p:nvPr/>
          </p:nvSpPr>
          <p:spPr>
            <a:xfrm>
              <a:off x="9489487" y="1918962"/>
              <a:ext cx="1118565" cy="369332"/>
            </a:xfrm>
            <a:prstGeom prst="rect">
              <a:avLst/>
            </a:prstGeom>
            <a:noFill/>
          </p:spPr>
          <p:txBody>
            <a:bodyPr wrap="square" rtlCol="0">
              <a:spAutoFit/>
            </a:bodyPr>
            <a:lstStyle/>
            <a:p>
              <a:r>
                <a:rPr lang="en-US" dirty="0"/>
                <a:t>&gt;10000</a:t>
              </a:r>
            </a:p>
          </p:txBody>
        </p:sp>
        <p:sp>
          <p:nvSpPr>
            <p:cNvPr id="13" name="TextBox 12">
              <a:extLst>
                <a:ext uri="{FF2B5EF4-FFF2-40B4-BE49-F238E27FC236}">
                  <a16:creationId xmlns:a16="http://schemas.microsoft.com/office/drawing/2014/main" id="{D0DDEB15-E7DA-459A-A8BF-532696B8094D}"/>
                </a:ext>
              </a:extLst>
            </p:cNvPr>
            <p:cNvSpPr txBox="1"/>
            <p:nvPr/>
          </p:nvSpPr>
          <p:spPr>
            <a:xfrm>
              <a:off x="6228685" y="3425130"/>
              <a:ext cx="544870" cy="369332"/>
            </a:xfrm>
            <a:prstGeom prst="rect">
              <a:avLst/>
            </a:prstGeom>
            <a:noFill/>
            <a:ln w="28575">
              <a:solidFill>
                <a:srgbClr val="37AA84"/>
              </a:solidFill>
            </a:ln>
          </p:spPr>
          <p:txBody>
            <a:bodyPr wrap="square" rtlCol="0">
              <a:spAutoFit/>
            </a:bodyPr>
            <a:lstStyle/>
            <a:p>
              <a:r>
                <a:rPr lang="en-US" dirty="0"/>
                <a:t>No</a:t>
              </a:r>
            </a:p>
          </p:txBody>
        </p:sp>
        <p:sp>
          <p:nvSpPr>
            <p:cNvPr id="14" name="TextBox 13">
              <a:extLst>
                <a:ext uri="{FF2B5EF4-FFF2-40B4-BE49-F238E27FC236}">
                  <a16:creationId xmlns:a16="http://schemas.microsoft.com/office/drawing/2014/main" id="{A7FC87DB-3FC8-476E-82BB-33A9C80A9B61}"/>
                </a:ext>
              </a:extLst>
            </p:cNvPr>
            <p:cNvSpPr txBox="1"/>
            <p:nvPr/>
          </p:nvSpPr>
          <p:spPr>
            <a:xfrm>
              <a:off x="7701548" y="3429000"/>
              <a:ext cx="544870" cy="369332"/>
            </a:xfrm>
            <a:prstGeom prst="rect">
              <a:avLst/>
            </a:prstGeom>
            <a:noFill/>
            <a:ln w="28575">
              <a:solidFill>
                <a:srgbClr val="37AA84"/>
              </a:solidFill>
            </a:ln>
          </p:spPr>
          <p:txBody>
            <a:bodyPr wrap="square" rtlCol="0">
              <a:spAutoFit/>
            </a:bodyPr>
            <a:lstStyle/>
            <a:p>
              <a:r>
                <a:rPr lang="en-US" dirty="0"/>
                <a:t>Yes</a:t>
              </a:r>
            </a:p>
          </p:txBody>
        </p:sp>
        <p:sp>
          <p:nvSpPr>
            <p:cNvPr id="15" name="TextBox 14">
              <a:extLst>
                <a:ext uri="{FF2B5EF4-FFF2-40B4-BE49-F238E27FC236}">
                  <a16:creationId xmlns:a16="http://schemas.microsoft.com/office/drawing/2014/main" id="{5DBDFECC-6B5B-4B9F-B463-1ABF5808BC5C}"/>
                </a:ext>
              </a:extLst>
            </p:cNvPr>
            <p:cNvSpPr txBox="1"/>
            <p:nvPr/>
          </p:nvSpPr>
          <p:spPr>
            <a:xfrm>
              <a:off x="8770053" y="3423244"/>
              <a:ext cx="544870" cy="369332"/>
            </a:xfrm>
            <a:prstGeom prst="rect">
              <a:avLst/>
            </a:prstGeom>
            <a:noFill/>
            <a:ln w="28575">
              <a:solidFill>
                <a:srgbClr val="37AA84"/>
              </a:solidFill>
            </a:ln>
          </p:spPr>
          <p:txBody>
            <a:bodyPr wrap="square" rtlCol="0">
              <a:spAutoFit/>
            </a:bodyPr>
            <a:lstStyle/>
            <a:p>
              <a:r>
                <a:rPr lang="en-US" dirty="0"/>
                <a:t>Yes</a:t>
              </a:r>
            </a:p>
          </p:txBody>
        </p:sp>
        <p:sp>
          <p:nvSpPr>
            <p:cNvPr id="16" name="TextBox 15">
              <a:extLst>
                <a:ext uri="{FF2B5EF4-FFF2-40B4-BE49-F238E27FC236}">
                  <a16:creationId xmlns:a16="http://schemas.microsoft.com/office/drawing/2014/main" id="{8A339387-6DFA-4A66-9366-E4290CC9ACE5}"/>
                </a:ext>
              </a:extLst>
            </p:cNvPr>
            <p:cNvSpPr txBox="1"/>
            <p:nvPr/>
          </p:nvSpPr>
          <p:spPr>
            <a:xfrm>
              <a:off x="9827075" y="3423387"/>
              <a:ext cx="544870" cy="369332"/>
            </a:xfrm>
            <a:prstGeom prst="rect">
              <a:avLst/>
            </a:prstGeom>
            <a:noFill/>
            <a:ln w="28575">
              <a:solidFill>
                <a:srgbClr val="37AA84"/>
              </a:solidFill>
            </a:ln>
          </p:spPr>
          <p:txBody>
            <a:bodyPr wrap="square" rtlCol="0">
              <a:spAutoFit/>
            </a:bodyPr>
            <a:lstStyle/>
            <a:p>
              <a:r>
                <a:rPr lang="en-US" dirty="0"/>
                <a:t>No</a:t>
              </a:r>
            </a:p>
          </p:txBody>
        </p:sp>
        <p:cxnSp>
          <p:nvCxnSpPr>
            <p:cNvPr id="17" name="Straight Connector 16">
              <a:extLst>
                <a:ext uri="{FF2B5EF4-FFF2-40B4-BE49-F238E27FC236}">
                  <a16:creationId xmlns:a16="http://schemas.microsoft.com/office/drawing/2014/main" id="{96FC9990-6E81-445B-87C3-048CB70D7939}"/>
                </a:ext>
              </a:extLst>
            </p:cNvPr>
            <p:cNvCxnSpPr>
              <a:stCxn id="6" idx="2"/>
              <a:endCxn id="13" idx="0"/>
            </p:cNvCxnSpPr>
            <p:nvPr/>
          </p:nvCxnSpPr>
          <p:spPr>
            <a:xfrm flipH="1">
              <a:off x="6501120" y="2903751"/>
              <a:ext cx="792114" cy="5213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D67C0DD-C4F2-4BCF-B98E-C88C84B7490A}"/>
                </a:ext>
              </a:extLst>
            </p:cNvPr>
            <p:cNvCxnSpPr>
              <a:stCxn id="6" idx="2"/>
              <a:endCxn id="14" idx="0"/>
            </p:cNvCxnSpPr>
            <p:nvPr/>
          </p:nvCxnSpPr>
          <p:spPr>
            <a:xfrm>
              <a:off x="7293234" y="2903751"/>
              <a:ext cx="680749" cy="5252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D469DA-F020-4072-B63A-1EA23E6E9878}"/>
                </a:ext>
              </a:extLst>
            </p:cNvPr>
            <p:cNvCxnSpPr>
              <a:endCxn id="15" idx="0"/>
            </p:cNvCxnSpPr>
            <p:nvPr/>
          </p:nvCxnSpPr>
          <p:spPr>
            <a:xfrm flipH="1">
              <a:off x="9042488" y="2903751"/>
              <a:ext cx="1068629" cy="5194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28E9240-B13A-463A-9323-5E703F1DA14C}"/>
                </a:ext>
              </a:extLst>
            </p:cNvPr>
            <p:cNvCxnSpPr>
              <a:stCxn id="8" idx="2"/>
              <a:endCxn id="16" idx="0"/>
            </p:cNvCxnSpPr>
            <p:nvPr/>
          </p:nvCxnSpPr>
          <p:spPr>
            <a:xfrm>
              <a:off x="10094122" y="2903751"/>
              <a:ext cx="5388" cy="5196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6485C2C-1286-4370-A26F-C5A91F479666}"/>
                </a:ext>
              </a:extLst>
            </p:cNvPr>
            <p:cNvSpPr txBox="1"/>
            <p:nvPr/>
          </p:nvSpPr>
          <p:spPr>
            <a:xfrm>
              <a:off x="6164445" y="2975117"/>
              <a:ext cx="651551" cy="369332"/>
            </a:xfrm>
            <a:prstGeom prst="rect">
              <a:avLst/>
            </a:prstGeom>
            <a:noFill/>
          </p:spPr>
          <p:txBody>
            <a:bodyPr wrap="square" rtlCol="0">
              <a:spAutoFit/>
            </a:bodyPr>
            <a:lstStyle/>
            <a:p>
              <a:r>
                <a:rPr lang="en-US" dirty="0"/>
                <a:t>&lt;7”</a:t>
              </a:r>
            </a:p>
          </p:txBody>
        </p:sp>
        <p:sp>
          <p:nvSpPr>
            <p:cNvPr id="22" name="TextBox 21">
              <a:extLst>
                <a:ext uri="{FF2B5EF4-FFF2-40B4-BE49-F238E27FC236}">
                  <a16:creationId xmlns:a16="http://schemas.microsoft.com/office/drawing/2014/main" id="{CCA3121E-6B1B-4305-915F-1106E592B725}"/>
                </a:ext>
              </a:extLst>
            </p:cNvPr>
            <p:cNvSpPr txBox="1"/>
            <p:nvPr/>
          </p:nvSpPr>
          <p:spPr>
            <a:xfrm>
              <a:off x="7791292" y="2991926"/>
              <a:ext cx="651551" cy="369332"/>
            </a:xfrm>
            <a:prstGeom prst="rect">
              <a:avLst/>
            </a:prstGeom>
            <a:noFill/>
          </p:spPr>
          <p:txBody>
            <a:bodyPr wrap="square" rtlCol="0">
              <a:spAutoFit/>
            </a:bodyPr>
            <a:lstStyle/>
            <a:p>
              <a:r>
                <a:rPr lang="en-US" dirty="0"/>
                <a:t>&gt;=7”</a:t>
              </a:r>
            </a:p>
          </p:txBody>
        </p:sp>
        <p:sp>
          <p:nvSpPr>
            <p:cNvPr id="23" name="TextBox 22">
              <a:extLst>
                <a:ext uri="{FF2B5EF4-FFF2-40B4-BE49-F238E27FC236}">
                  <a16:creationId xmlns:a16="http://schemas.microsoft.com/office/drawing/2014/main" id="{A220635C-4569-46DC-A45C-D234B6B842DA}"/>
                </a:ext>
              </a:extLst>
            </p:cNvPr>
            <p:cNvSpPr txBox="1"/>
            <p:nvPr/>
          </p:nvSpPr>
          <p:spPr>
            <a:xfrm>
              <a:off x="10068294" y="3045937"/>
              <a:ext cx="581525" cy="369332"/>
            </a:xfrm>
            <a:prstGeom prst="rect">
              <a:avLst/>
            </a:prstGeom>
            <a:noFill/>
          </p:spPr>
          <p:txBody>
            <a:bodyPr wrap="square" rtlCol="0">
              <a:spAutoFit/>
            </a:bodyPr>
            <a:lstStyle/>
            <a:p>
              <a:r>
                <a:rPr lang="en-US" dirty="0"/>
                <a:t>IOS</a:t>
              </a:r>
            </a:p>
          </p:txBody>
        </p:sp>
        <p:sp>
          <p:nvSpPr>
            <p:cNvPr id="24" name="TextBox 23">
              <a:extLst>
                <a:ext uri="{FF2B5EF4-FFF2-40B4-BE49-F238E27FC236}">
                  <a16:creationId xmlns:a16="http://schemas.microsoft.com/office/drawing/2014/main" id="{C2CDAFB9-058C-47DA-98C2-1E04516E6485}"/>
                </a:ext>
              </a:extLst>
            </p:cNvPr>
            <p:cNvSpPr txBox="1"/>
            <p:nvPr/>
          </p:nvSpPr>
          <p:spPr>
            <a:xfrm>
              <a:off x="8314159" y="2965210"/>
              <a:ext cx="995097" cy="369332"/>
            </a:xfrm>
            <a:prstGeom prst="rect">
              <a:avLst/>
            </a:prstGeom>
            <a:noFill/>
          </p:spPr>
          <p:txBody>
            <a:bodyPr wrap="square" rtlCol="0">
              <a:spAutoFit/>
            </a:bodyPr>
            <a:lstStyle/>
            <a:p>
              <a:r>
                <a:rPr lang="en-US" dirty="0"/>
                <a:t>Android</a:t>
              </a:r>
            </a:p>
          </p:txBody>
        </p:sp>
        <p:sp>
          <p:nvSpPr>
            <p:cNvPr id="25" name="TextBox 24">
              <a:extLst>
                <a:ext uri="{FF2B5EF4-FFF2-40B4-BE49-F238E27FC236}">
                  <a16:creationId xmlns:a16="http://schemas.microsoft.com/office/drawing/2014/main" id="{C2A2C534-C54F-49E6-B29C-FC6D62908D54}"/>
                </a:ext>
              </a:extLst>
            </p:cNvPr>
            <p:cNvSpPr txBox="1"/>
            <p:nvPr/>
          </p:nvSpPr>
          <p:spPr>
            <a:xfrm>
              <a:off x="11168015" y="3429000"/>
              <a:ext cx="544870" cy="369332"/>
            </a:xfrm>
            <a:prstGeom prst="rect">
              <a:avLst/>
            </a:prstGeom>
            <a:noFill/>
            <a:ln w="28575">
              <a:solidFill>
                <a:srgbClr val="37AA84"/>
              </a:solidFill>
            </a:ln>
          </p:spPr>
          <p:txBody>
            <a:bodyPr wrap="square" rtlCol="0">
              <a:spAutoFit/>
            </a:bodyPr>
            <a:lstStyle/>
            <a:p>
              <a:r>
                <a:rPr lang="en-US" dirty="0"/>
                <a:t>No</a:t>
              </a:r>
            </a:p>
          </p:txBody>
        </p:sp>
        <p:cxnSp>
          <p:nvCxnSpPr>
            <p:cNvPr id="26" name="Straight Connector 25">
              <a:extLst>
                <a:ext uri="{FF2B5EF4-FFF2-40B4-BE49-F238E27FC236}">
                  <a16:creationId xmlns:a16="http://schemas.microsoft.com/office/drawing/2014/main" id="{FA8458B4-78D9-4472-A3FD-D0F6DB26E495}"/>
                </a:ext>
              </a:extLst>
            </p:cNvPr>
            <p:cNvCxnSpPr>
              <a:stCxn id="8" idx="2"/>
              <a:endCxn id="25" idx="0"/>
            </p:cNvCxnSpPr>
            <p:nvPr/>
          </p:nvCxnSpPr>
          <p:spPr>
            <a:xfrm>
              <a:off x="10094122" y="2903751"/>
              <a:ext cx="1346328" cy="5252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B2042E6-6FE9-45A4-9F23-4B2F2082107D}"/>
                </a:ext>
              </a:extLst>
            </p:cNvPr>
            <p:cNvSpPr txBox="1"/>
            <p:nvPr/>
          </p:nvSpPr>
          <p:spPr>
            <a:xfrm>
              <a:off x="11042252" y="2965210"/>
              <a:ext cx="737782" cy="369332"/>
            </a:xfrm>
            <a:prstGeom prst="rect">
              <a:avLst/>
            </a:prstGeom>
            <a:noFill/>
          </p:spPr>
          <p:txBody>
            <a:bodyPr wrap="square" rtlCol="0">
              <a:spAutoFit/>
            </a:bodyPr>
            <a:lstStyle/>
            <a:p>
              <a:r>
                <a:rPr lang="en-US" dirty="0"/>
                <a:t>Other</a:t>
              </a:r>
            </a:p>
          </p:txBody>
        </p:sp>
      </p:grpSp>
      <p:sp>
        <p:nvSpPr>
          <p:cNvPr id="2" name="Slide Number Placeholder 1">
            <a:extLst>
              <a:ext uri="{FF2B5EF4-FFF2-40B4-BE49-F238E27FC236}">
                <a16:creationId xmlns:a16="http://schemas.microsoft.com/office/drawing/2014/main" id="{03FCFA5F-E648-F570-518A-472025428826}"/>
              </a:ext>
            </a:extLst>
          </p:cNvPr>
          <p:cNvSpPr>
            <a:spLocks noGrp="1"/>
          </p:cNvSpPr>
          <p:nvPr>
            <p:ph type="sldNum" sz="quarter" idx="4"/>
          </p:nvPr>
        </p:nvSpPr>
        <p:spPr/>
        <p:txBody>
          <a:bodyPr/>
          <a:lstStyle/>
          <a:p>
            <a:fld id="{D9CEE6A0-891A-47C3-A801-8939FD19127B}" type="slidenum">
              <a:rPr lang="en-US" smtClean="0"/>
              <a:pPr/>
              <a:t>46</a:t>
            </a:fld>
            <a:endParaRPr lang="en-US" dirty="0"/>
          </a:p>
        </p:txBody>
      </p:sp>
    </p:spTree>
    <p:extLst>
      <p:ext uri="{BB962C8B-B14F-4D97-AF65-F5344CB8AC3E}">
        <p14:creationId xmlns:p14="http://schemas.microsoft.com/office/powerpoint/2010/main" val="296754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Support Vector Machines (SVM)</a:t>
            </a:r>
          </a:p>
        </p:txBody>
      </p:sp>
      <p:sp>
        <p:nvSpPr>
          <p:cNvPr id="7" name="Rectangle 6"/>
          <p:cNvSpPr/>
          <p:nvPr/>
        </p:nvSpPr>
        <p:spPr>
          <a:xfrm>
            <a:off x="6096000" y="2933749"/>
            <a:ext cx="5753100" cy="3469724"/>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altLang="en-US" dirty="0">
                <a:solidFill>
                  <a:schemeClr val="tx1"/>
                </a:solidFill>
              </a:rPr>
              <a:t>Map data to </a:t>
            </a:r>
            <a:r>
              <a:rPr lang="en-US" altLang="en-US" i="1" dirty="0">
                <a:solidFill>
                  <a:schemeClr val="tx1"/>
                </a:solidFill>
              </a:rPr>
              <a:t>higher-dimensional space</a:t>
            </a:r>
            <a:r>
              <a:rPr lang="en-US" altLang="en-US" dirty="0">
                <a:solidFill>
                  <a:schemeClr val="tx1"/>
                </a:solidFill>
              </a:rPr>
              <a:t> where they will be </a:t>
            </a:r>
            <a:r>
              <a:rPr lang="en-US" altLang="en-US" i="1" dirty="0">
                <a:solidFill>
                  <a:schemeClr val="tx1"/>
                </a:solidFill>
              </a:rPr>
              <a:t>linearly separable</a:t>
            </a:r>
            <a:r>
              <a:rPr lang="en-US" dirty="0">
                <a:solidFill>
                  <a:schemeClr val="tx1"/>
                </a:solidFill>
              </a:rPr>
              <a:t>.</a:t>
            </a:r>
          </a:p>
          <a:p>
            <a:pPr marL="285750" indent="-285750" algn="just">
              <a:buFont typeface="Arial" panose="020B0604020202020204" pitchFamily="34" charset="0"/>
              <a:buChar char="•"/>
            </a:pPr>
            <a:r>
              <a:rPr lang="en-US" dirty="0">
                <a:solidFill>
                  <a:schemeClr val="tx1"/>
                </a:solidFill>
              </a:rPr>
              <a:t>Algorithm - plot each data item as a point in n-dimensional space (where n is number of features) with the value of each feature being the value of a particular coordinate.</a:t>
            </a:r>
          </a:p>
          <a:p>
            <a:pPr marL="285750" indent="-285750" algn="just">
              <a:buFont typeface="Arial" panose="020B0604020202020204" pitchFamily="34" charset="0"/>
              <a:buChar char="•"/>
            </a:pPr>
            <a:r>
              <a:rPr lang="en-US" dirty="0">
                <a:solidFill>
                  <a:schemeClr val="tx1"/>
                </a:solidFill>
              </a:rPr>
              <a:t>Then perform classification into 2 classes by finding the hyper-plane that differentiates the classes very well</a:t>
            </a:r>
          </a:p>
          <a:p>
            <a:pPr marL="285750" indent="-285750" algn="just">
              <a:buFont typeface="Arial" panose="020B0604020202020204" pitchFamily="34" charset="0"/>
              <a:buChar char="•"/>
            </a:pPr>
            <a:r>
              <a:rPr lang="en-US" b="1" dirty="0">
                <a:solidFill>
                  <a:schemeClr val="tx1"/>
                </a:solidFill>
              </a:rPr>
              <a:t>Support Vectors</a:t>
            </a:r>
            <a:r>
              <a:rPr lang="en-US" dirty="0">
                <a:solidFill>
                  <a:schemeClr val="tx1"/>
                </a:solidFill>
              </a:rPr>
              <a:t> are the co-ordinates of the individual observations. </a:t>
            </a:r>
            <a:r>
              <a:rPr lang="en-US" b="1" dirty="0">
                <a:solidFill>
                  <a:schemeClr val="tx1"/>
                </a:solidFill>
              </a:rPr>
              <a:t>Support Vector Machine</a:t>
            </a:r>
            <a:r>
              <a:rPr lang="en-US" dirty="0">
                <a:solidFill>
                  <a:schemeClr val="tx1"/>
                </a:solidFill>
              </a:rPr>
              <a:t> is a frontier which best segregates the two classes (hyper-plane/ line).</a:t>
            </a:r>
          </a:p>
        </p:txBody>
      </p:sp>
      <p:grpSp>
        <p:nvGrpSpPr>
          <p:cNvPr id="3" name="Group 2"/>
          <p:cNvGrpSpPr/>
          <p:nvPr/>
        </p:nvGrpSpPr>
        <p:grpSpPr>
          <a:xfrm>
            <a:off x="6528784" y="757336"/>
            <a:ext cx="4887530" cy="2162966"/>
            <a:chOff x="794993" y="2272320"/>
            <a:chExt cx="4887530" cy="2162966"/>
          </a:xfrm>
        </p:grpSpPr>
        <p:grpSp>
          <p:nvGrpSpPr>
            <p:cNvPr id="2" name="Group 1"/>
            <p:cNvGrpSpPr/>
            <p:nvPr/>
          </p:nvGrpSpPr>
          <p:grpSpPr>
            <a:xfrm>
              <a:off x="794993" y="2272320"/>
              <a:ext cx="3606677" cy="2162966"/>
              <a:chOff x="794993" y="2272320"/>
              <a:chExt cx="3606677" cy="2162966"/>
            </a:xfrm>
          </p:grpSpPr>
          <p:cxnSp>
            <p:nvCxnSpPr>
              <p:cNvPr id="5" name="Straight Connector 4">
                <a:extLst>
                  <a:ext uri="{FF2B5EF4-FFF2-40B4-BE49-F238E27FC236}">
                    <a16:creationId xmlns:a16="http://schemas.microsoft.com/office/drawing/2014/main" id="{0B35EF4A-F863-4F40-AF5E-CB65E3CCD4A4}"/>
                  </a:ext>
                </a:extLst>
              </p:cNvPr>
              <p:cNvCxnSpPr/>
              <p:nvPr/>
            </p:nvCxnSpPr>
            <p:spPr>
              <a:xfrm>
                <a:off x="1144764" y="2272320"/>
                <a:ext cx="0" cy="1990398"/>
              </a:xfrm>
              <a:prstGeom prst="line">
                <a:avLst/>
              </a:prstGeom>
              <a:ln w="28575">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CEA7A4-657B-421E-A182-B23FD0C22FEA}"/>
                  </a:ext>
                </a:extLst>
              </p:cNvPr>
              <p:cNvCxnSpPr/>
              <p:nvPr/>
            </p:nvCxnSpPr>
            <p:spPr>
              <a:xfrm>
                <a:off x="1144764" y="4262718"/>
                <a:ext cx="2813154" cy="0"/>
              </a:xfrm>
              <a:prstGeom prst="line">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81A47D5-8E64-4F45-A8D2-75B4F8084170}"/>
                  </a:ext>
                </a:extLst>
              </p:cNvPr>
              <p:cNvSpPr txBox="1"/>
              <p:nvPr/>
            </p:nvSpPr>
            <p:spPr>
              <a:xfrm>
                <a:off x="3913848" y="4065954"/>
                <a:ext cx="487822" cy="369332"/>
              </a:xfrm>
              <a:prstGeom prst="rect">
                <a:avLst/>
              </a:prstGeom>
              <a:noFill/>
            </p:spPr>
            <p:txBody>
              <a:bodyPr wrap="square" rtlCol="0">
                <a:spAutoFit/>
              </a:bodyPr>
              <a:lstStyle/>
              <a:p>
                <a:r>
                  <a:rPr lang="en-US" i="1" dirty="0"/>
                  <a:t>X</a:t>
                </a:r>
              </a:p>
            </p:txBody>
          </p:sp>
          <p:sp>
            <p:nvSpPr>
              <p:cNvPr id="9" name="TextBox 8">
                <a:extLst>
                  <a:ext uri="{FF2B5EF4-FFF2-40B4-BE49-F238E27FC236}">
                    <a16:creationId xmlns:a16="http://schemas.microsoft.com/office/drawing/2014/main" id="{6225C770-4B86-4F7C-A574-C78F467F5C4B}"/>
                  </a:ext>
                </a:extLst>
              </p:cNvPr>
              <p:cNvSpPr txBox="1"/>
              <p:nvPr/>
            </p:nvSpPr>
            <p:spPr>
              <a:xfrm>
                <a:off x="794993" y="2355603"/>
                <a:ext cx="487822" cy="369332"/>
              </a:xfrm>
              <a:prstGeom prst="rect">
                <a:avLst/>
              </a:prstGeom>
              <a:noFill/>
            </p:spPr>
            <p:txBody>
              <a:bodyPr wrap="square" rtlCol="0">
                <a:spAutoFit/>
              </a:bodyPr>
              <a:lstStyle/>
              <a:p>
                <a:r>
                  <a:rPr lang="en-US" i="1" dirty="0"/>
                  <a:t>Y</a:t>
                </a:r>
              </a:p>
            </p:txBody>
          </p:sp>
          <p:cxnSp>
            <p:nvCxnSpPr>
              <p:cNvPr id="10" name="Straight Connector 9">
                <a:extLst>
                  <a:ext uri="{FF2B5EF4-FFF2-40B4-BE49-F238E27FC236}">
                    <a16:creationId xmlns:a16="http://schemas.microsoft.com/office/drawing/2014/main" id="{FD85DFE2-3C62-41AF-9878-43247645DC3B}"/>
                  </a:ext>
                </a:extLst>
              </p:cNvPr>
              <p:cNvCxnSpPr>
                <a:cxnSpLocks/>
              </p:cNvCxnSpPr>
              <p:nvPr/>
            </p:nvCxnSpPr>
            <p:spPr>
              <a:xfrm>
                <a:off x="1864292" y="2355603"/>
                <a:ext cx="1948541" cy="188516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BFBA3DD4-838F-4C19-A925-44B62219967C}"/>
                  </a:ext>
                </a:extLst>
              </p:cNvPr>
              <p:cNvSpPr/>
              <p:nvPr/>
            </p:nvSpPr>
            <p:spPr>
              <a:xfrm>
                <a:off x="1602216" y="3242978"/>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D7DA81B-9527-4373-A339-DB93243B5D5E}"/>
                  </a:ext>
                </a:extLst>
              </p:cNvPr>
              <p:cNvSpPr/>
              <p:nvPr/>
            </p:nvSpPr>
            <p:spPr>
              <a:xfrm>
                <a:off x="2749561" y="2457562"/>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FDA1A38-57F0-4754-AED5-FD351A5E920E}"/>
                  </a:ext>
                </a:extLst>
              </p:cNvPr>
              <p:cNvSpPr/>
              <p:nvPr/>
            </p:nvSpPr>
            <p:spPr>
              <a:xfrm>
                <a:off x="1925254" y="3210822"/>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7E7065D-EBD7-4273-9090-18484E6EA679}"/>
                  </a:ext>
                </a:extLst>
              </p:cNvPr>
              <p:cNvSpPr/>
              <p:nvPr/>
            </p:nvSpPr>
            <p:spPr>
              <a:xfrm>
                <a:off x="1699402" y="3565808"/>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FC74E90-BF5C-4216-BC2E-E298B4A2D12F}"/>
                  </a:ext>
                </a:extLst>
              </p:cNvPr>
              <p:cNvSpPr/>
              <p:nvPr/>
            </p:nvSpPr>
            <p:spPr>
              <a:xfrm>
                <a:off x="1781846" y="3402387"/>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0F21643-DB25-4E96-8F07-E8868EEE06D3}"/>
                  </a:ext>
                </a:extLst>
              </p:cNvPr>
              <p:cNvSpPr/>
              <p:nvPr/>
            </p:nvSpPr>
            <p:spPr>
              <a:xfrm>
                <a:off x="1952736" y="3679125"/>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11C4BAD-4D13-4060-9039-52DB2F00EAAB}"/>
                  </a:ext>
                </a:extLst>
              </p:cNvPr>
              <p:cNvSpPr/>
              <p:nvPr/>
            </p:nvSpPr>
            <p:spPr>
              <a:xfrm>
                <a:off x="2105136" y="3436431"/>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136E685-F936-458D-BBB1-4AD313EE6165}"/>
                  </a:ext>
                </a:extLst>
              </p:cNvPr>
              <p:cNvSpPr/>
              <p:nvPr/>
            </p:nvSpPr>
            <p:spPr>
              <a:xfrm>
                <a:off x="2262461" y="3785805"/>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55D7667-7A4B-4B0A-B44D-93BC09F23236}"/>
                  </a:ext>
                </a:extLst>
              </p:cNvPr>
              <p:cNvSpPr/>
              <p:nvPr/>
            </p:nvSpPr>
            <p:spPr>
              <a:xfrm>
                <a:off x="2841001" y="2745913"/>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E445EA4-DAA5-4E37-BC67-975816F9F26A}"/>
                  </a:ext>
                </a:extLst>
              </p:cNvPr>
              <p:cNvSpPr/>
              <p:nvPr/>
            </p:nvSpPr>
            <p:spPr>
              <a:xfrm>
                <a:off x="3118471" y="2633495"/>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A2B6A5E-77C6-43A8-9666-03945CC9B926}"/>
                  </a:ext>
                </a:extLst>
              </p:cNvPr>
              <p:cNvSpPr/>
              <p:nvPr/>
            </p:nvSpPr>
            <p:spPr>
              <a:xfrm>
                <a:off x="3271868" y="2526041"/>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8679821-F4BA-4201-BF8E-1B960562B0BE}"/>
                  </a:ext>
                </a:extLst>
              </p:cNvPr>
              <p:cNvSpPr/>
              <p:nvPr/>
            </p:nvSpPr>
            <p:spPr>
              <a:xfrm>
                <a:off x="3345318" y="2827624"/>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252A5F4-D0B2-4E92-933A-5939CCCF5A8E}"/>
                  </a:ext>
                </a:extLst>
              </p:cNvPr>
              <p:cNvSpPr/>
              <p:nvPr/>
            </p:nvSpPr>
            <p:spPr>
              <a:xfrm>
                <a:off x="3209911" y="2995491"/>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6EB41CE-3814-41A5-9CB6-B4944C6D6CB0}"/>
                  </a:ext>
                </a:extLst>
              </p:cNvPr>
              <p:cNvSpPr/>
              <p:nvPr/>
            </p:nvSpPr>
            <p:spPr>
              <a:xfrm>
                <a:off x="3608599" y="3049588"/>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ACB7E37-7CB9-4BA5-A6B4-228CEB60F676}"/>
                  </a:ext>
                </a:extLst>
              </p:cNvPr>
              <p:cNvSpPr/>
              <p:nvPr/>
            </p:nvSpPr>
            <p:spPr>
              <a:xfrm>
                <a:off x="3470097" y="3280617"/>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88212B0-3D55-409F-BBD4-9A13A8BCD013}"/>
                  </a:ext>
                </a:extLst>
              </p:cNvPr>
              <p:cNvCxnSpPr/>
              <p:nvPr/>
            </p:nvCxnSpPr>
            <p:spPr>
              <a:xfrm flipH="1" flipV="1">
                <a:off x="2353901" y="3493827"/>
                <a:ext cx="1604018" cy="1634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965EEBA-F646-4E6D-8DCB-EFF62FF040B0}"/>
                  </a:ext>
                </a:extLst>
              </p:cNvPr>
              <p:cNvCxnSpPr/>
              <p:nvPr/>
            </p:nvCxnSpPr>
            <p:spPr>
              <a:xfrm flipH="1" flipV="1">
                <a:off x="3606692" y="3362076"/>
                <a:ext cx="351226" cy="3170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F890AE6C-6DB5-4248-9182-B4441BE7D68B}"/>
                </a:ext>
              </a:extLst>
            </p:cNvPr>
            <p:cNvSpPr txBox="1"/>
            <p:nvPr/>
          </p:nvSpPr>
          <p:spPr>
            <a:xfrm>
              <a:off x="3898052" y="3448107"/>
              <a:ext cx="1784471" cy="369332"/>
            </a:xfrm>
            <a:prstGeom prst="rect">
              <a:avLst/>
            </a:prstGeom>
            <a:noFill/>
          </p:spPr>
          <p:txBody>
            <a:bodyPr wrap="square" rtlCol="0">
              <a:spAutoFit/>
            </a:bodyPr>
            <a:lstStyle/>
            <a:p>
              <a:r>
                <a:rPr lang="en-US" i="1" dirty="0"/>
                <a:t>Support Vectors</a:t>
              </a:r>
            </a:p>
          </p:txBody>
        </p:sp>
      </p:grpSp>
      <p:sp>
        <p:nvSpPr>
          <p:cNvPr id="29" name="Slide Number Placeholder 28">
            <a:extLst>
              <a:ext uri="{FF2B5EF4-FFF2-40B4-BE49-F238E27FC236}">
                <a16:creationId xmlns:a16="http://schemas.microsoft.com/office/drawing/2014/main" id="{31FC22CC-B48D-BD0F-BF9A-EF480F714652}"/>
              </a:ext>
            </a:extLst>
          </p:cNvPr>
          <p:cNvSpPr>
            <a:spLocks noGrp="1"/>
          </p:cNvSpPr>
          <p:nvPr>
            <p:ph type="sldNum" sz="quarter" idx="4"/>
          </p:nvPr>
        </p:nvSpPr>
        <p:spPr/>
        <p:txBody>
          <a:bodyPr/>
          <a:lstStyle/>
          <a:p>
            <a:fld id="{D9CEE6A0-891A-47C3-A801-8939FD19127B}" type="slidenum">
              <a:rPr lang="en-US" smtClean="0"/>
              <a:pPr/>
              <a:t>47</a:t>
            </a:fld>
            <a:endParaRPr lang="en-US" dirty="0"/>
          </a:p>
        </p:txBody>
      </p:sp>
    </p:spTree>
    <p:extLst>
      <p:ext uri="{BB962C8B-B14F-4D97-AF65-F5344CB8AC3E}">
        <p14:creationId xmlns:p14="http://schemas.microsoft.com/office/powerpoint/2010/main" val="174185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Bayesian Networks</a:t>
            </a:r>
          </a:p>
        </p:txBody>
      </p:sp>
      <p:sp>
        <p:nvSpPr>
          <p:cNvPr id="7" name="Rectangle 6"/>
          <p:cNvSpPr/>
          <p:nvPr/>
        </p:nvSpPr>
        <p:spPr>
          <a:xfrm>
            <a:off x="6096000" y="1051160"/>
            <a:ext cx="5753100" cy="3469724"/>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altLang="en-US" dirty="0">
                <a:solidFill>
                  <a:schemeClr val="tx1"/>
                </a:solidFill>
              </a:rPr>
              <a:t>Compute probability distribution for unknown variables given observed values of other variables</a:t>
            </a:r>
            <a:r>
              <a:rPr lang="en-US" dirty="0">
                <a:solidFill>
                  <a:schemeClr val="tx1"/>
                </a:solidFill>
              </a:rPr>
              <a:t>.</a:t>
            </a:r>
          </a:p>
          <a:p>
            <a:pPr marL="285750" indent="-285750" algn="just">
              <a:buFont typeface="Arial" panose="020B0604020202020204" pitchFamily="34" charset="0"/>
              <a:buChar char="•"/>
            </a:pPr>
            <a:r>
              <a:rPr lang="en-US" dirty="0">
                <a:solidFill>
                  <a:schemeClr val="tx1"/>
                </a:solidFill>
              </a:rPr>
              <a:t>Start with a belief, called a </a:t>
            </a:r>
            <a:r>
              <a:rPr lang="en-US" b="1" dirty="0">
                <a:solidFill>
                  <a:schemeClr val="tx1"/>
                </a:solidFill>
              </a:rPr>
              <a:t>prior</a:t>
            </a:r>
            <a:endParaRPr lang="en-US" dirty="0">
              <a:solidFill>
                <a:schemeClr val="tx1"/>
              </a:solidFill>
            </a:endParaRPr>
          </a:p>
          <a:p>
            <a:pPr marL="285750" indent="-285750" algn="just">
              <a:buFont typeface="Arial" panose="020B0604020202020204" pitchFamily="34" charset="0"/>
              <a:buChar char="•"/>
            </a:pPr>
            <a:r>
              <a:rPr lang="en-US" dirty="0">
                <a:solidFill>
                  <a:schemeClr val="tx1"/>
                </a:solidFill>
              </a:rPr>
              <a:t>Obtain some data and use it to update the belief. The outcome is called a </a:t>
            </a:r>
            <a:r>
              <a:rPr lang="en-US" b="1" dirty="0">
                <a:solidFill>
                  <a:schemeClr val="tx1"/>
                </a:solidFill>
              </a:rPr>
              <a:t>posterior</a:t>
            </a:r>
            <a:r>
              <a:rPr lang="en-US" dirty="0">
                <a:solidFill>
                  <a:schemeClr val="tx1"/>
                </a:solidFill>
              </a:rPr>
              <a:t>.</a:t>
            </a:r>
          </a:p>
          <a:p>
            <a:pPr marL="285750" indent="-285750" algn="just">
              <a:buFont typeface="Arial" panose="020B0604020202020204" pitchFamily="34" charset="0"/>
              <a:buChar char="•"/>
            </a:pPr>
            <a:r>
              <a:rPr lang="en-US" dirty="0">
                <a:solidFill>
                  <a:schemeClr val="tx1"/>
                </a:solidFill>
              </a:rPr>
              <a:t>Should we obtain even more data, the old posterior becomes a new prior and the cycle repeats.</a:t>
            </a:r>
          </a:p>
          <a:p>
            <a:pPr marL="285750" indent="-285750">
              <a:buFont typeface="Arial" panose="020B0604020202020204" pitchFamily="34" charset="0"/>
              <a:buChar char="•"/>
            </a:pP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Obeys </a:t>
            </a:r>
            <a:r>
              <a:rPr lang="en-US" b="1" dirty="0">
                <a:solidFill>
                  <a:schemeClr val="tx1"/>
                </a:solidFill>
              </a:rPr>
              <a:t>Bayes rule</a:t>
            </a:r>
            <a:r>
              <a:rPr lang="en-US" dirty="0">
                <a:solidFill>
                  <a:schemeClr val="tx1"/>
                </a:solidFill>
              </a:rPr>
              <a:t>:</a:t>
            </a:r>
          </a:p>
          <a:p>
            <a:pPr marL="742950" lvl="1" indent="-285750">
              <a:buFont typeface="Arial" panose="020B0604020202020204" pitchFamily="34" charset="0"/>
              <a:buChar char="•"/>
            </a:pPr>
            <a:r>
              <a:rPr lang="en-US" b="1" dirty="0">
                <a:solidFill>
                  <a:schemeClr val="tx1"/>
                </a:solidFill>
              </a:rPr>
              <a:t>P (A | B) = P (B | A) * P( A ) / P( B )</a:t>
            </a:r>
          </a:p>
          <a:p>
            <a:pPr marL="742950" lvl="1" indent="-285750">
              <a:buFont typeface="Arial" panose="020B0604020202020204" pitchFamily="34" charset="0"/>
              <a:buChar char="•"/>
            </a:pPr>
            <a:r>
              <a:rPr lang="en-US" b="1" dirty="0">
                <a:solidFill>
                  <a:schemeClr val="tx1"/>
                </a:solidFill>
              </a:rPr>
              <a:t>P (A | B) is conditional probability, how likely is A if B happens?</a:t>
            </a:r>
          </a:p>
        </p:txBody>
      </p:sp>
      <p:sp>
        <p:nvSpPr>
          <p:cNvPr id="2" name="Slide Number Placeholder 1">
            <a:extLst>
              <a:ext uri="{FF2B5EF4-FFF2-40B4-BE49-F238E27FC236}">
                <a16:creationId xmlns:a16="http://schemas.microsoft.com/office/drawing/2014/main" id="{AEEC29E3-EAE7-7906-057D-267AA4796ADF}"/>
              </a:ext>
            </a:extLst>
          </p:cNvPr>
          <p:cNvSpPr>
            <a:spLocks noGrp="1"/>
          </p:cNvSpPr>
          <p:nvPr>
            <p:ph type="sldNum" sz="quarter" idx="4"/>
          </p:nvPr>
        </p:nvSpPr>
        <p:spPr/>
        <p:txBody>
          <a:bodyPr/>
          <a:lstStyle/>
          <a:p>
            <a:fld id="{D9CEE6A0-891A-47C3-A801-8939FD19127B}" type="slidenum">
              <a:rPr lang="en-US" smtClean="0"/>
              <a:pPr/>
              <a:t>48</a:t>
            </a:fld>
            <a:endParaRPr lang="en-US" dirty="0"/>
          </a:p>
        </p:txBody>
      </p:sp>
    </p:spTree>
    <p:extLst>
      <p:ext uri="{BB962C8B-B14F-4D97-AF65-F5344CB8AC3E}">
        <p14:creationId xmlns:p14="http://schemas.microsoft.com/office/powerpoint/2010/main" val="146588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K Nearest Neighbor Model (k-NN)</a:t>
            </a:r>
          </a:p>
        </p:txBody>
      </p:sp>
      <p:sp>
        <p:nvSpPr>
          <p:cNvPr id="7" name="Rectangle 6"/>
          <p:cNvSpPr/>
          <p:nvPr/>
        </p:nvSpPr>
        <p:spPr>
          <a:xfrm>
            <a:off x="6096000" y="849453"/>
            <a:ext cx="5753100" cy="4300769"/>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altLang="en-US" dirty="0">
                <a:solidFill>
                  <a:schemeClr val="tx1"/>
                </a:solidFill>
              </a:rPr>
              <a:t>Idea: Properties of an input x are likely to be similar to those of points in the neighborhood of x </a:t>
            </a:r>
          </a:p>
          <a:p>
            <a:pPr marL="285750" indent="-285750" algn="just">
              <a:buFont typeface="Arial" panose="020B0604020202020204" pitchFamily="34" charset="0"/>
              <a:buChar char="•"/>
            </a:pPr>
            <a:r>
              <a:rPr lang="en-US" altLang="en-US" dirty="0">
                <a:solidFill>
                  <a:schemeClr val="tx1"/>
                </a:solidFill>
              </a:rPr>
              <a:t>Find (k) nearest neighbor(s) of x and infer target attribute value(s) of x based on corresponding attribute value(s).</a:t>
            </a:r>
          </a:p>
          <a:p>
            <a:pPr marL="285750" indent="-285750" algn="just">
              <a:buFont typeface="Arial" panose="020B0604020202020204" pitchFamily="34" charset="0"/>
              <a:buChar char="•"/>
            </a:pPr>
            <a:r>
              <a:rPr lang="en-US" altLang="en-US" dirty="0">
                <a:solidFill>
                  <a:schemeClr val="tx1"/>
                </a:solidFill>
              </a:rPr>
              <a:t>In k-NN classification, the output is a class membership. An object is assigned to the class most common among its k nearest neighbors.</a:t>
            </a:r>
          </a:p>
          <a:p>
            <a:pPr marL="285750" indent="-285750" algn="just">
              <a:buFont typeface="Arial" panose="020B0604020202020204" pitchFamily="34" charset="0"/>
              <a:buChar char="•"/>
            </a:pPr>
            <a:r>
              <a:rPr lang="en-US" altLang="en-US" dirty="0">
                <a:solidFill>
                  <a:schemeClr val="tx1"/>
                </a:solidFill>
              </a:rPr>
              <a:t>In k-NN regression, the output is the property value for the object. This value is the average of the values of its k nearest neighbors.</a:t>
            </a:r>
          </a:p>
          <a:p>
            <a:pPr marL="285750" indent="-285750" algn="just">
              <a:buFont typeface="Arial" panose="020B0604020202020204" pitchFamily="34" charset="0"/>
              <a:buChar char="•"/>
            </a:pPr>
            <a:r>
              <a:rPr lang="en-US" altLang="en-US" dirty="0">
                <a:solidFill>
                  <a:schemeClr val="tx1"/>
                </a:solidFill>
              </a:rPr>
              <a:t>To determine which of the K instances in the training dataset are most similar to a new input a distance measure is used. There can be various types of distance measures like Euclidean, Hamming, Manhattan etc.</a:t>
            </a:r>
            <a:endParaRPr lang="en-US" b="1" dirty="0">
              <a:solidFill>
                <a:schemeClr val="tx1"/>
              </a:solidFill>
            </a:endParaRPr>
          </a:p>
        </p:txBody>
      </p:sp>
      <p:sp>
        <p:nvSpPr>
          <p:cNvPr id="2" name="Slide Number Placeholder 1">
            <a:extLst>
              <a:ext uri="{FF2B5EF4-FFF2-40B4-BE49-F238E27FC236}">
                <a16:creationId xmlns:a16="http://schemas.microsoft.com/office/drawing/2014/main" id="{D25276DC-7170-22F3-AFB6-59662A3B3DAD}"/>
              </a:ext>
            </a:extLst>
          </p:cNvPr>
          <p:cNvSpPr>
            <a:spLocks noGrp="1"/>
          </p:cNvSpPr>
          <p:nvPr>
            <p:ph type="sldNum" sz="quarter" idx="4"/>
          </p:nvPr>
        </p:nvSpPr>
        <p:spPr/>
        <p:txBody>
          <a:bodyPr/>
          <a:lstStyle/>
          <a:p>
            <a:fld id="{D9CEE6A0-891A-47C3-A801-8939FD19127B}" type="slidenum">
              <a:rPr lang="en-US" smtClean="0"/>
              <a:pPr/>
              <a:t>49</a:t>
            </a:fld>
            <a:endParaRPr lang="en-US" dirty="0"/>
          </a:p>
        </p:txBody>
      </p:sp>
    </p:spTree>
    <p:extLst>
      <p:ext uri="{BB962C8B-B14F-4D97-AF65-F5344CB8AC3E}">
        <p14:creationId xmlns:p14="http://schemas.microsoft.com/office/powerpoint/2010/main" val="299251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Why Machine Learning?</a:t>
            </a:r>
          </a:p>
        </p:txBody>
      </p:sp>
      <p:sp>
        <p:nvSpPr>
          <p:cNvPr id="5" name="Rectangle 4"/>
          <p:cNvSpPr/>
          <p:nvPr/>
        </p:nvSpPr>
        <p:spPr>
          <a:xfrm>
            <a:off x="6096000" y="914401"/>
            <a:ext cx="5753100" cy="4087905"/>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Wingdings" panose="05000000000000000000" pitchFamily="2" charset="2"/>
              <a:buChar char="Ø"/>
            </a:pPr>
            <a:r>
              <a:rPr lang="en-US" altLang="en-US" dirty="0">
                <a:solidFill>
                  <a:schemeClr val="tx1"/>
                </a:solidFill>
              </a:rPr>
              <a:t>Automatically adapt and customize to individual users</a:t>
            </a:r>
            <a:r>
              <a:rPr lang="en-US" dirty="0">
                <a:solidFill>
                  <a:schemeClr val="tx1"/>
                </a:solidFill>
              </a:rPr>
              <a:t>.</a:t>
            </a:r>
          </a:p>
          <a:p>
            <a:pPr marL="742950" lvl="1" indent="-285750" algn="just">
              <a:buFont typeface="Arial" panose="020B0604020202020204" pitchFamily="34" charset="0"/>
              <a:buChar char="•"/>
            </a:pPr>
            <a:r>
              <a:rPr lang="en-US" dirty="0">
                <a:solidFill>
                  <a:schemeClr val="tx1"/>
                </a:solidFill>
              </a:rPr>
              <a:t>Personalized news, mail filters, </a:t>
            </a:r>
            <a:r>
              <a:rPr lang="en-US" altLang="en-US" dirty="0">
                <a:solidFill>
                  <a:schemeClr val="tx1"/>
                </a:solidFill>
              </a:rPr>
              <a:t>movie/book recommendation</a:t>
            </a: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Discover new knowledge from huge amount of data</a:t>
            </a:r>
          </a:p>
          <a:p>
            <a:pPr marL="742950" lvl="1" indent="-285750" algn="just">
              <a:buFont typeface="Arial" panose="020B0604020202020204" pitchFamily="34" charset="0"/>
              <a:buChar char="•"/>
            </a:pPr>
            <a:r>
              <a:rPr lang="en-US" dirty="0">
                <a:solidFill>
                  <a:schemeClr val="tx1"/>
                </a:solidFill>
              </a:rPr>
              <a:t>Market analysis</a:t>
            </a:r>
          </a:p>
          <a:p>
            <a:pPr marL="285750" indent="-285750" algn="just">
              <a:buFont typeface="Wingdings" panose="05000000000000000000" pitchFamily="2" charset="2"/>
              <a:buChar char="Ø"/>
            </a:pPr>
            <a:r>
              <a:rPr lang="en-US" dirty="0">
                <a:solidFill>
                  <a:schemeClr val="tx1"/>
                </a:solidFill>
              </a:rPr>
              <a:t>Perform repetitive monotonous tasks of humans which require intelligence and experience</a:t>
            </a:r>
          </a:p>
          <a:p>
            <a:pPr marL="742950" lvl="1" indent="-285750" algn="just">
              <a:buFont typeface="Arial" panose="020B0604020202020204" pitchFamily="34" charset="0"/>
              <a:buChar char="•"/>
            </a:pPr>
            <a:r>
              <a:rPr lang="en-US" dirty="0">
                <a:solidFill>
                  <a:schemeClr val="tx1"/>
                </a:solidFill>
              </a:rPr>
              <a:t>Recognize signatures or handwritten characters</a:t>
            </a:r>
          </a:p>
          <a:p>
            <a:pPr marL="742950" lvl="1" indent="-285750" algn="just">
              <a:buFont typeface="Arial" panose="020B0604020202020204" pitchFamily="34" charset="0"/>
              <a:buChar char="•"/>
            </a:pPr>
            <a:r>
              <a:rPr lang="en-US" altLang="en-US" dirty="0">
                <a:solidFill>
                  <a:schemeClr val="tx1"/>
                </a:solidFill>
              </a:rPr>
              <a:t>Driving a car, flying a plane</a:t>
            </a: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Rapidly changing phenomenon</a:t>
            </a:r>
          </a:p>
          <a:p>
            <a:pPr marL="742950" lvl="1" indent="-285750" algn="just">
              <a:buFont typeface="Arial" panose="020B0604020202020204" pitchFamily="34" charset="0"/>
              <a:buChar char="•"/>
            </a:pPr>
            <a:r>
              <a:rPr lang="en-US" altLang="en-US" dirty="0">
                <a:solidFill>
                  <a:schemeClr val="tx1"/>
                </a:solidFill>
              </a:rPr>
              <a:t>Credit scoring, financial modeling, diagnosis, fraud detection</a:t>
            </a: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No human experts </a:t>
            </a:r>
            <a:r>
              <a:rPr lang="en-US" altLang="en-US" dirty="0">
                <a:solidFill>
                  <a:schemeClr val="tx1"/>
                </a:solidFill>
              </a:rPr>
              <a:t>industrial/manufacturing control, mass spectrometer analysis, drug design</a:t>
            </a:r>
            <a:endParaRPr lang="en-US" dirty="0">
              <a:solidFill>
                <a:schemeClr val="tx1"/>
              </a:solidFill>
            </a:endParaRPr>
          </a:p>
        </p:txBody>
      </p:sp>
      <p:sp>
        <p:nvSpPr>
          <p:cNvPr id="2" name="Slide Number Placeholder 1">
            <a:extLst>
              <a:ext uri="{FF2B5EF4-FFF2-40B4-BE49-F238E27FC236}">
                <a16:creationId xmlns:a16="http://schemas.microsoft.com/office/drawing/2014/main" id="{BDF73664-CE15-F07C-7BF2-2E6F97162FAA}"/>
              </a:ext>
            </a:extLst>
          </p:cNvPr>
          <p:cNvSpPr>
            <a:spLocks noGrp="1"/>
          </p:cNvSpPr>
          <p:nvPr>
            <p:ph type="sldNum" sz="quarter" idx="4"/>
          </p:nvPr>
        </p:nvSpPr>
        <p:spPr/>
        <p:txBody>
          <a:bodyPr/>
          <a:lstStyle/>
          <a:p>
            <a:fld id="{D9CEE6A0-891A-47C3-A801-8939FD19127B}" type="slidenum">
              <a:rPr lang="en-US" smtClean="0"/>
              <a:pPr/>
              <a:t>5</a:t>
            </a:fld>
            <a:endParaRPr lang="en-US" dirty="0"/>
          </a:p>
        </p:txBody>
      </p:sp>
    </p:spTree>
    <p:extLst>
      <p:ext uri="{BB962C8B-B14F-4D97-AF65-F5344CB8AC3E}">
        <p14:creationId xmlns:p14="http://schemas.microsoft.com/office/powerpoint/2010/main" val="119219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Ensemble Learning</a:t>
            </a:r>
          </a:p>
        </p:txBody>
      </p:sp>
      <p:sp>
        <p:nvSpPr>
          <p:cNvPr id="7" name="Rectangle 6"/>
          <p:cNvSpPr/>
          <p:nvPr/>
        </p:nvSpPr>
        <p:spPr>
          <a:xfrm>
            <a:off x="6096000" y="927846"/>
            <a:ext cx="5753100" cy="2111189"/>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en-US" dirty="0">
                <a:solidFill>
                  <a:schemeClr val="tx1"/>
                </a:solidFill>
              </a:rPr>
              <a:t>Use multiple models to obtain better predictive performance than could be obtained from any of the individual constituent models</a:t>
            </a:r>
          </a:p>
          <a:p>
            <a:pPr marL="285750" indent="-285750" algn="just">
              <a:buFont typeface="Arial" panose="020B0604020202020204" pitchFamily="34" charset="0"/>
              <a:buChar char="•"/>
            </a:pPr>
            <a:endParaRPr lang="en-US" altLang="en-US" dirty="0">
              <a:solidFill>
                <a:schemeClr val="tx1"/>
              </a:solidFill>
            </a:endParaRPr>
          </a:p>
          <a:p>
            <a:pPr marL="285750" indent="-285750" algn="just">
              <a:buFont typeface="Arial" panose="020B0604020202020204" pitchFamily="34" charset="0"/>
              <a:buChar char="•"/>
            </a:pPr>
            <a:r>
              <a:rPr lang="en-US" altLang="en-US" dirty="0">
                <a:solidFill>
                  <a:schemeClr val="tx1"/>
                </a:solidFill>
              </a:rPr>
              <a:t>Boosting – incrementally build an ensemble by training each new model instance to emphasize the training instances that previous instances misclassified</a:t>
            </a:r>
          </a:p>
        </p:txBody>
      </p:sp>
      <p:sp>
        <p:nvSpPr>
          <p:cNvPr id="2" name="Slide Number Placeholder 1">
            <a:extLst>
              <a:ext uri="{FF2B5EF4-FFF2-40B4-BE49-F238E27FC236}">
                <a16:creationId xmlns:a16="http://schemas.microsoft.com/office/drawing/2014/main" id="{DAEF0F6A-27CB-7FDB-8024-BB6D05BBD1C6}"/>
              </a:ext>
            </a:extLst>
          </p:cNvPr>
          <p:cNvSpPr>
            <a:spLocks noGrp="1"/>
          </p:cNvSpPr>
          <p:nvPr>
            <p:ph type="sldNum" sz="quarter" idx="4"/>
          </p:nvPr>
        </p:nvSpPr>
        <p:spPr/>
        <p:txBody>
          <a:bodyPr/>
          <a:lstStyle/>
          <a:p>
            <a:fld id="{D9CEE6A0-891A-47C3-A801-8939FD19127B}" type="slidenum">
              <a:rPr lang="en-US" smtClean="0"/>
              <a:pPr/>
              <a:t>50</a:t>
            </a:fld>
            <a:endParaRPr lang="en-US" dirty="0"/>
          </a:p>
        </p:txBody>
      </p:sp>
    </p:spTree>
    <p:extLst>
      <p:ext uri="{BB962C8B-B14F-4D97-AF65-F5344CB8AC3E}">
        <p14:creationId xmlns:p14="http://schemas.microsoft.com/office/powerpoint/2010/main" val="75116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Deep Learning (Neural Networks)</a:t>
            </a:r>
          </a:p>
        </p:txBody>
      </p:sp>
      <p:sp>
        <p:nvSpPr>
          <p:cNvPr id="7" name="Rectangle 6"/>
          <p:cNvSpPr/>
          <p:nvPr/>
        </p:nvSpPr>
        <p:spPr>
          <a:xfrm>
            <a:off x="6096000" y="914399"/>
            <a:ext cx="5753100" cy="5029202"/>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Ø"/>
            </a:pPr>
            <a:r>
              <a:rPr lang="en-US" dirty="0">
                <a:solidFill>
                  <a:schemeClr val="tx1"/>
                </a:solidFill>
              </a:rPr>
              <a:t>Subset of machine learning and covers all three paradigms using artificial neural networks (ANNs)</a:t>
            </a:r>
          </a:p>
          <a:p>
            <a:pPr marL="285750" indent="-285750" algn="just">
              <a:buFont typeface="Wingdings" panose="05000000000000000000" pitchFamily="2" charset="2"/>
              <a:buChar char="Ø"/>
            </a:pP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ANNs are composed of multiple nodes that imitate the biological neurons of the human brain</a:t>
            </a:r>
          </a:p>
          <a:p>
            <a:pPr marL="742950" lvl="1" indent="-285750" algn="just">
              <a:buFont typeface="Arial" panose="020B0604020202020204" pitchFamily="34" charset="0"/>
              <a:buChar char="•"/>
            </a:pPr>
            <a:r>
              <a:rPr lang="en-US" dirty="0">
                <a:solidFill>
                  <a:schemeClr val="tx1"/>
                </a:solidFill>
              </a:rPr>
              <a:t>Neurons are connected by links and interact with each other</a:t>
            </a:r>
          </a:p>
          <a:p>
            <a:pPr marL="742950" lvl="1" indent="-285750" algn="just">
              <a:buFont typeface="Arial" panose="020B0604020202020204" pitchFamily="34" charset="0"/>
              <a:buChar char="•"/>
            </a:pPr>
            <a:r>
              <a:rPr lang="en-US" dirty="0">
                <a:solidFill>
                  <a:schemeClr val="tx1"/>
                </a:solidFill>
              </a:rPr>
              <a:t>Nodes can take input data and perform simple operations on the data. They pass the results to other neurons.</a:t>
            </a:r>
          </a:p>
          <a:p>
            <a:pPr marL="742950" lvl="1" indent="-285750" algn="just">
              <a:buFont typeface="Arial" panose="020B0604020202020204" pitchFamily="34" charset="0"/>
              <a:buChar char="•"/>
            </a:pPr>
            <a:r>
              <a:rPr lang="en-US" dirty="0">
                <a:solidFill>
                  <a:schemeClr val="tx1"/>
                </a:solidFill>
              </a:rPr>
              <a:t>The output at each node is called its ”activation value” or ”node value”</a:t>
            </a:r>
          </a:p>
          <a:p>
            <a:pPr marL="742950" lvl="1" indent="-285750" algn="just">
              <a:buFont typeface="Arial" panose="020B0604020202020204" pitchFamily="34" charset="0"/>
              <a:buChar char="•"/>
            </a:pPr>
            <a:r>
              <a:rPr lang="en-US" dirty="0">
                <a:solidFill>
                  <a:schemeClr val="tx1"/>
                </a:solidFill>
              </a:rPr>
              <a:t>Each link is associated with a weight</a:t>
            </a:r>
          </a:p>
          <a:p>
            <a:pPr marL="742950" lvl="1" indent="-285750" algn="just">
              <a:buFont typeface="Arial" panose="020B0604020202020204" pitchFamily="34" charset="0"/>
              <a:buChar char="•"/>
            </a:pP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ANNs “learn” by altering the link weight values</a:t>
            </a:r>
          </a:p>
          <a:p>
            <a:pPr marL="285750" indent="-285750" algn="just">
              <a:buFont typeface="Wingdings" panose="05000000000000000000" pitchFamily="2" charset="2"/>
              <a:buChar char="Ø"/>
            </a:pP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Convolutional neural networks are specialized to read images as input, so are used for image recognition</a:t>
            </a:r>
          </a:p>
        </p:txBody>
      </p:sp>
      <p:sp>
        <p:nvSpPr>
          <p:cNvPr id="2" name="Slide Number Placeholder 1">
            <a:extLst>
              <a:ext uri="{FF2B5EF4-FFF2-40B4-BE49-F238E27FC236}">
                <a16:creationId xmlns:a16="http://schemas.microsoft.com/office/drawing/2014/main" id="{23BDB145-AF80-DAB4-30FF-80D27AAAEC1F}"/>
              </a:ext>
            </a:extLst>
          </p:cNvPr>
          <p:cNvSpPr>
            <a:spLocks noGrp="1"/>
          </p:cNvSpPr>
          <p:nvPr>
            <p:ph type="sldNum" sz="quarter" idx="4"/>
          </p:nvPr>
        </p:nvSpPr>
        <p:spPr/>
        <p:txBody>
          <a:bodyPr/>
          <a:lstStyle/>
          <a:p>
            <a:fld id="{D9CEE6A0-891A-47C3-A801-8939FD19127B}" type="slidenum">
              <a:rPr lang="en-US" smtClean="0"/>
              <a:pPr/>
              <a:t>51</a:t>
            </a:fld>
            <a:endParaRPr lang="en-US" dirty="0"/>
          </a:p>
        </p:txBody>
      </p:sp>
    </p:spTree>
    <p:extLst>
      <p:ext uri="{BB962C8B-B14F-4D97-AF65-F5344CB8AC3E}">
        <p14:creationId xmlns:p14="http://schemas.microsoft.com/office/powerpoint/2010/main" val="70053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1077218"/>
          </a:xfrm>
          <a:prstGeom prst="rect">
            <a:avLst/>
          </a:prstGeom>
          <a:noFill/>
        </p:spPr>
        <p:txBody>
          <a:bodyPr wrap="square" rtlCol="0">
            <a:spAutoFit/>
          </a:bodyPr>
          <a:lstStyle/>
          <a:p>
            <a:pPr algn="ctr"/>
            <a:r>
              <a:rPr lang="en-US" sz="3200" b="1" dirty="0">
                <a:latin typeface="Calibri (Headings)"/>
              </a:rPr>
              <a:t>Concepts &amp; Dimensions of Machine Learning</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1">
            <a:extLst>
              <a:ext uri="{FF2B5EF4-FFF2-40B4-BE49-F238E27FC236}">
                <a16:creationId xmlns:a16="http://schemas.microsoft.com/office/drawing/2014/main" id="{DD0345BB-B42E-6099-FF1D-29B04C9088F8}"/>
              </a:ext>
            </a:extLst>
          </p:cNvPr>
          <p:cNvSpPr>
            <a:spLocks noGrp="1"/>
          </p:cNvSpPr>
          <p:nvPr>
            <p:ph type="sldNum" sz="quarter" idx="4"/>
          </p:nvPr>
        </p:nvSpPr>
        <p:spPr/>
        <p:txBody>
          <a:bodyPr/>
          <a:lstStyle/>
          <a:p>
            <a:fld id="{D9CEE6A0-891A-47C3-A801-8939FD19127B}" type="slidenum">
              <a:rPr lang="en-US" smtClean="0"/>
              <a:pPr/>
              <a:t>6</a:t>
            </a:fld>
            <a:endParaRPr lang="en-US" dirty="0"/>
          </a:p>
        </p:txBody>
      </p:sp>
    </p:spTree>
    <p:extLst>
      <p:ext uri="{BB962C8B-B14F-4D97-AF65-F5344CB8AC3E}">
        <p14:creationId xmlns:p14="http://schemas.microsoft.com/office/powerpoint/2010/main" val="232158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607424" y="148051"/>
            <a:ext cx="624167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Concepts of Learning</a:t>
            </a:r>
          </a:p>
        </p:txBody>
      </p:sp>
      <p:sp>
        <p:nvSpPr>
          <p:cNvPr id="5" name="Rectangle 4"/>
          <p:cNvSpPr/>
          <p:nvPr/>
        </p:nvSpPr>
        <p:spPr>
          <a:xfrm>
            <a:off x="5607424" y="820272"/>
            <a:ext cx="6241676" cy="5136775"/>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buFont typeface="Wingdings" panose="05000000000000000000" pitchFamily="2" charset="2"/>
              <a:buChar char="Ø"/>
            </a:pPr>
            <a:r>
              <a:rPr lang="en-US" dirty="0">
                <a:solidFill>
                  <a:schemeClr val="tx1"/>
                </a:solidFill>
              </a:rPr>
              <a:t>Learning = Improve Task “</a:t>
            </a:r>
            <a:r>
              <a:rPr lang="en-US" b="1" dirty="0">
                <a:solidFill>
                  <a:schemeClr val="tx1"/>
                </a:solidFill>
              </a:rPr>
              <a:t>T</a:t>
            </a:r>
            <a:r>
              <a:rPr lang="en-US" dirty="0">
                <a:solidFill>
                  <a:schemeClr val="tx1"/>
                </a:solidFill>
              </a:rPr>
              <a:t>” with respect to performance measure “</a:t>
            </a:r>
            <a:r>
              <a:rPr lang="en-US" b="1" dirty="0">
                <a:solidFill>
                  <a:schemeClr val="tx1"/>
                </a:solidFill>
              </a:rPr>
              <a:t>P</a:t>
            </a:r>
            <a:r>
              <a:rPr lang="en-US" dirty="0">
                <a:solidFill>
                  <a:schemeClr val="tx1"/>
                </a:solidFill>
              </a:rPr>
              <a:t>” based on experience “</a:t>
            </a:r>
            <a:r>
              <a:rPr lang="en-US" b="1" dirty="0">
                <a:solidFill>
                  <a:schemeClr val="tx1"/>
                </a:solidFill>
              </a:rPr>
              <a:t>E</a:t>
            </a:r>
            <a:r>
              <a:rPr lang="en-US" dirty="0">
                <a:solidFill>
                  <a:schemeClr val="tx1"/>
                </a:solidFill>
              </a:rPr>
              <a:t>”</a:t>
            </a: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r>
              <a:rPr lang="en-US" b="1" dirty="0">
                <a:solidFill>
                  <a:schemeClr val="tx1"/>
                </a:solidFill>
              </a:rPr>
              <a:t>Example: Spam Filtering</a:t>
            </a:r>
          </a:p>
          <a:p>
            <a:pPr marL="742950" lvl="1" indent="-285750">
              <a:buFont typeface="Arial" panose="020B0604020202020204" pitchFamily="34" charset="0"/>
              <a:buChar char="•"/>
            </a:pPr>
            <a:r>
              <a:rPr lang="en-US" dirty="0">
                <a:solidFill>
                  <a:schemeClr val="tx1"/>
                </a:solidFill>
              </a:rPr>
              <a:t>T: Identify Spam emails</a:t>
            </a:r>
          </a:p>
          <a:p>
            <a:pPr marL="742950" lvl="1" indent="-285750">
              <a:buFont typeface="Arial" panose="020B0604020202020204" pitchFamily="34" charset="0"/>
              <a:buChar char="•"/>
            </a:pPr>
            <a:r>
              <a:rPr lang="en-US" dirty="0">
                <a:solidFill>
                  <a:schemeClr val="tx1"/>
                </a:solidFill>
              </a:rPr>
              <a:t>P: % of Spam emails filtered correctly, % of non-Spam emails that were filtered incorrectly (false positives)</a:t>
            </a:r>
          </a:p>
          <a:p>
            <a:pPr marL="742950" lvl="1" indent="-285750">
              <a:buFont typeface="Arial" panose="020B0604020202020204" pitchFamily="34" charset="0"/>
              <a:buChar char="•"/>
            </a:pPr>
            <a:r>
              <a:rPr lang="en-US" dirty="0">
                <a:solidFill>
                  <a:schemeClr val="tx1"/>
                </a:solidFill>
              </a:rPr>
              <a:t>E: Database of emails labelled manually by users</a:t>
            </a:r>
          </a:p>
          <a:p>
            <a:pPr marL="742950" lvl="1" indent="-285750">
              <a:buFont typeface="Arial" panose="020B0604020202020204" pitchFamily="34" charset="0"/>
              <a:buChar char="•"/>
            </a:pPr>
            <a:endParaRPr lang="en-US" dirty="0">
              <a:solidFill>
                <a:schemeClr val="tx1"/>
              </a:solidFill>
            </a:endParaRPr>
          </a:p>
          <a:p>
            <a:pPr marL="285750" indent="-285750">
              <a:buFont typeface="Wingdings" panose="05000000000000000000" pitchFamily="2" charset="2"/>
              <a:buChar char="Ø"/>
            </a:pPr>
            <a:r>
              <a:rPr lang="en-GB" b="1" dirty="0">
                <a:solidFill>
                  <a:schemeClr val="tx1"/>
                </a:solidFill>
              </a:rPr>
              <a:t>A checkers learning problem:</a:t>
            </a:r>
          </a:p>
          <a:p>
            <a:pPr marL="742950" lvl="1" indent="-285750">
              <a:buFont typeface="Arial" panose="020B0604020202020204" pitchFamily="34" charset="0"/>
              <a:buChar char="•"/>
            </a:pPr>
            <a:r>
              <a:rPr lang="en-GB" b="1" dirty="0">
                <a:solidFill>
                  <a:schemeClr val="tx1"/>
                </a:solidFill>
              </a:rPr>
              <a:t>Task T: </a:t>
            </a:r>
            <a:r>
              <a:rPr lang="en-GB" dirty="0">
                <a:solidFill>
                  <a:schemeClr val="tx1"/>
                </a:solidFill>
              </a:rPr>
              <a:t>playing checkers</a:t>
            </a:r>
          </a:p>
          <a:p>
            <a:pPr marL="742950" lvl="1" indent="-285750">
              <a:buFont typeface="Arial" panose="020B0604020202020204" pitchFamily="34" charset="0"/>
              <a:buChar char="•"/>
            </a:pPr>
            <a:r>
              <a:rPr lang="en-GB" b="1" dirty="0">
                <a:solidFill>
                  <a:schemeClr val="tx1"/>
                </a:solidFill>
              </a:rPr>
              <a:t>Performance measure P:</a:t>
            </a:r>
            <a:r>
              <a:rPr lang="en-GB" dirty="0">
                <a:solidFill>
                  <a:schemeClr val="tx1"/>
                </a:solidFill>
              </a:rPr>
              <a:t> percent of games won against opponents</a:t>
            </a:r>
          </a:p>
          <a:p>
            <a:pPr marL="742950" lvl="1" indent="-285750">
              <a:buFont typeface="Arial" panose="020B0604020202020204" pitchFamily="34" charset="0"/>
              <a:buChar char="•"/>
            </a:pPr>
            <a:r>
              <a:rPr lang="en-GB" b="1" dirty="0">
                <a:solidFill>
                  <a:schemeClr val="tx1"/>
                </a:solidFill>
              </a:rPr>
              <a:t>Training experience E:</a:t>
            </a:r>
            <a:r>
              <a:rPr lang="en-GB" dirty="0">
                <a:solidFill>
                  <a:schemeClr val="tx1"/>
                </a:solidFill>
              </a:rPr>
              <a:t> playing practice games against itself </a:t>
            </a:r>
          </a:p>
          <a:p>
            <a:pPr lvl="1"/>
            <a:r>
              <a:rPr lang="en-GB" dirty="0">
                <a:solidFill>
                  <a:schemeClr val="tx1"/>
                </a:solidFill>
              </a:rPr>
              <a:t>We can specify many learning problems in this fashion, such as learning to recognize handwritten words, or learning to drive a robotic automobile autonomously </a:t>
            </a:r>
            <a:endParaRPr lang="en-US" dirty="0">
              <a:solidFill>
                <a:schemeClr val="tx1"/>
              </a:solidFill>
            </a:endParaRPr>
          </a:p>
        </p:txBody>
      </p:sp>
      <p:sp>
        <p:nvSpPr>
          <p:cNvPr id="2" name="Slide Number Placeholder 1">
            <a:extLst>
              <a:ext uri="{FF2B5EF4-FFF2-40B4-BE49-F238E27FC236}">
                <a16:creationId xmlns:a16="http://schemas.microsoft.com/office/drawing/2014/main" id="{5F7EBE57-4B97-0E32-3B27-CC2DF65724A9}"/>
              </a:ext>
            </a:extLst>
          </p:cNvPr>
          <p:cNvSpPr>
            <a:spLocks noGrp="1"/>
          </p:cNvSpPr>
          <p:nvPr>
            <p:ph type="sldNum" sz="quarter" idx="4"/>
          </p:nvPr>
        </p:nvSpPr>
        <p:spPr/>
        <p:txBody>
          <a:bodyPr/>
          <a:lstStyle/>
          <a:p>
            <a:fld id="{D9CEE6A0-891A-47C3-A801-8939FD19127B}" type="slidenum">
              <a:rPr lang="en-US" smtClean="0"/>
              <a:pPr/>
              <a:t>7</a:t>
            </a:fld>
            <a:endParaRPr lang="en-US" dirty="0"/>
          </a:p>
        </p:txBody>
      </p:sp>
    </p:spTree>
    <p:extLst>
      <p:ext uri="{BB962C8B-B14F-4D97-AF65-F5344CB8AC3E}">
        <p14:creationId xmlns:p14="http://schemas.microsoft.com/office/powerpoint/2010/main" val="355220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Concepts of Learning</a:t>
            </a:r>
          </a:p>
        </p:txBody>
      </p:sp>
      <p:sp>
        <p:nvSpPr>
          <p:cNvPr id="5" name="Rectangle 4"/>
          <p:cNvSpPr/>
          <p:nvPr/>
        </p:nvSpPr>
        <p:spPr>
          <a:xfrm>
            <a:off x="6096000" y="820273"/>
            <a:ext cx="5753100" cy="2124634"/>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US" b="1" dirty="0">
                <a:solidFill>
                  <a:schemeClr val="tx1"/>
                </a:solidFill>
              </a:rPr>
              <a:t>Example: Signature matching</a:t>
            </a:r>
          </a:p>
          <a:p>
            <a:pPr marL="742950" lvl="1" indent="-285750" algn="just">
              <a:buFont typeface="Arial" panose="020B0604020202020204" pitchFamily="34" charset="0"/>
              <a:buChar char="•"/>
            </a:pPr>
            <a:r>
              <a:rPr lang="en-US" dirty="0">
                <a:solidFill>
                  <a:schemeClr val="tx1"/>
                </a:solidFill>
              </a:rPr>
              <a:t>T: Determine if signature belongs to correct person</a:t>
            </a:r>
          </a:p>
          <a:p>
            <a:pPr marL="742950" lvl="1" indent="-285750" algn="just">
              <a:buFont typeface="Arial" panose="020B0604020202020204" pitchFamily="34" charset="0"/>
              <a:buChar char="•"/>
            </a:pPr>
            <a:r>
              <a:rPr lang="en-US" dirty="0">
                <a:solidFill>
                  <a:schemeClr val="tx1"/>
                </a:solidFill>
              </a:rPr>
              <a:t>P: % of signatures that were correctly matched, % of valid signatures that were incorrectly labelled as not matching</a:t>
            </a:r>
          </a:p>
          <a:p>
            <a:pPr marL="742950" lvl="1" indent="-285750" algn="just">
              <a:buFont typeface="Arial" panose="020B0604020202020204" pitchFamily="34" charset="0"/>
              <a:buChar char="•"/>
            </a:pPr>
            <a:r>
              <a:rPr lang="en-US" dirty="0">
                <a:solidFill>
                  <a:schemeClr val="tx1"/>
                </a:solidFill>
              </a:rPr>
              <a:t>E: Database of signatures known to be of that person</a:t>
            </a:r>
          </a:p>
        </p:txBody>
      </p:sp>
      <p:sp>
        <p:nvSpPr>
          <p:cNvPr id="2" name="Slide Number Placeholder 1">
            <a:extLst>
              <a:ext uri="{FF2B5EF4-FFF2-40B4-BE49-F238E27FC236}">
                <a16:creationId xmlns:a16="http://schemas.microsoft.com/office/drawing/2014/main" id="{E5457C48-C780-C604-08B6-A7322487CAF9}"/>
              </a:ext>
            </a:extLst>
          </p:cNvPr>
          <p:cNvSpPr>
            <a:spLocks noGrp="1"/>
          </p:cNvSpPr>
          <p:nvPr>
            <p:ph type="sldNum" sz="quarter" idx="4"/>
          </p:nvPr>
        </p:nvSpPr>
        <p:spPr/>
        <p:txBody>
          <a:bodyPr/>
          <a:lstStyle/>
          <a:p>
            <a:fld id="{D9CEE6A0-891A-47C3-A801-8939FD19127B}" type="slidenum">
              <a:rPr lang="en-US" smtClean="0"/>
              <a:pPr/>
              <a:t>8</a:t>
            </a:fld>
            <a:endParaRPr lang="en-US" dirty="0"/>
          </a:p>
        </p:txBody>
      </p:sp>
    </p:spTree>
    <p:extLst>
      <p:ext uri="{BB962C8B-B14F-4D97-AF65-F5344CB8AC3E}">
        <p14:creationId xmlns:p14="http://schemas.microsoft.com/office/powerpoint/2010/main" val="40468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Dimensions Of Learning Systems</a:t>
            </a:r>
          </a:p>
        </p:txBody>
      </p:sp>
      <p:sp>
        <p:nvSpPr>
          <p:cNvPr id="5" name="Rectangle 4"/>
          <p:cNvSpPr/>
          <p:nvPr/>
        </p:nvSpPr>
        <p:spPr>
          <a:xfrm>
            <a:off x="6096000" y="1035426"/>
            <a:ext cx="5753100" cy="3684492"/>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GB" b="1" dirty="0">
                <a:solidFill>
                  <a:schemeClr val="tx1"/>
                </a:solidFill>
              </a:rPr>
              <a:t>What is Dimension of Learning?</a:t>
            </a:r>
            <a:endParaRPr lang="en-GB" dirty="0">
              <a:solidFill>
                <a:schemeClr val="tx1"/>
              </a:solidFill>
            </a:endParaRPr>
          </a:p>
          <a:p>
            <a:pPr marL="577850" indent="-285750" algn="just">
              <a:buFont typeface="Arial" panose="020B0604020202020204" pitchFamily="34" charset="0"/>
              <a:buChar char="•"/>
            </a:pPr>
            <a:r>
              <a:rPr lang="en-GB" dirty="0">
                <a:solidFill>
                  <a:schemeClr val="tx1"/>
                </a:solidFill>
              </a:rPr>
              <a:t>Dimensions of Learning is a comprehensive model that uses what researchers and theorists know about learning to define the learning process. </a:t>
            </a:r>
            <a:r>
              <a:rPr lang="en-GB">
                <a:solidFill>
                  <a:schemeClr val="tx1"/>
                </a:solidFill>
              </a:rPr>
              <a:t>There are </a:t>
            </a:r>
            <a:r>
              <a:rPr lang="en-GB" dirty="0">
                <a:solidFill>
                  <a:schemeClr val="tx1"/>
                </a:solidFill>
              </a:rPr>
              <a:t>five types of thinking – what we call the five dimensions of learning- are essential to successful learning. </a:t>
            </a:r>
          </a:p>
          <a:p>
            <a:pPr marL="285750" indent="-285750" algn="just">
              <a:buFont typeface="Arial" panose="020B0604020202020204" pitchFamily="34" charset="0"/>
              <a:buChar char="•"/>
            </a:pPr>
            <a:endParaRPr lang="en-GB" dirty="0">
              <a:solidFill>
                <a:schemeClr val="tx1"/>
              </a:solidFill>
            </a:endParaRPr>
          </a:p>
          <a:p>
            <a:pPr marL="285750" indent="-285750" algn="just">
              <a:buFont typeface="Wingdings" panose="05000000000000000000" pitchFamily="2" charset="2"/>
              <a:buChar char="Ø"/>
            </a:pPr>
            <a:r>
              <a:rPr lang="en-GB" b="1" dirty="0">
                <a:solidFill>
                  <a:schemeClr val="tx1"/>
                </a:solidFill>
              </a:rPr>
              <a:t>Dimension 1: Attitudes and Perceptions</a:t>
            </a:r>
            <a:endParaRPr lang="en-GB" dirty="0">
              <a:solidFill>
                <a:schemeClr val="tx1"/>
              </a:solidFill>
            </a:endParaRPr>
          </a:p>
          <a:p>
            <a:pPr marL="631825" indent="-285750" algn="just">
              <a:buFont typeface="Arial" panose="020B0604020202020204" pitchFamily="34" charset="0"/>
              <a:buChar char="•"/>
              <a:tabLst>
                <a:tab pos="577850" algn="l"/>
              </a:tabLst>
            </a:pPr>
            <a:r>
              <a:rPr lang="en-GB" dirty="0">
                <a:solidFill>
                  <a:schemeClr val="tx1"/>
                </a:solidFill>
              </a:rPr>
              <a:t>Attitudes and perceptions affect students’ abilities to learn. For example, if students view the classroom as an unsafe and disorderly place, they will likely learn little there.</a:t>
            </a:r>
          </a:p>
          <a:p>
            <a:pPr marL="285750" indent="-285750" algn="just">
              <a:buFont typeface="Arial" panose="020B0604020202020204" pitchFamily="34" charset="0"/>
              <a:buChar char="•"/>
            </a:pPr>
            <a:endParaRPr lang="en-GB" dirty="0">
              <a:solidFill>
                <a:schemeClr val="tx1"/>
              </a:solidFill>
            </a:endParaRPr>
          </a:p>
        </p:txBody>
      </p:sp>
      <p:sp>
        <p:nvSpPr>
          <p:cNvPr id="2" name="Slide Number Placeholder 1">
            <a:extLst>
              <a:ext uri="{FF2B5EF4-FFF2-40B4-BE49-F238E27FC236}">
                <a16:creationId xmlns:a16="http://schemas.microsoft.com/office/drawing/2014/main" id="{B3CDC374-DD51-A4E9-8B70-78D3A4EC29BE}"/>
              </a:ext>
            </a:extLst>
          </p:cNvPr>
          <p:cNvSpPr>
            <a:spLocks noGrp="1"/>
          </p:cNvSpPr>
          <p:nvPr>
            <p:ph type="sldNum" sz="quarter" idx="4"/>
          </p:nvPr>
        </p:nvSpPr>
        <p:spPr/>
        <p:txBody>
          <a:bodyPr/>
          <a:lstStyle/>
          <a:p>
            <a:fld id="{D9CEE6A0-891A-47C3-A801-8939FD19127B}" type="slidenum">
              <a:rPr lang="en-US" smtClean="0"/>
              <a:pPr/>
              <a:t>9</a:t>
            </a:fld>
            <a:endParaRPr lang="en-US" dirty="0"/>
          </a:p>
        </p:txBody>
      </p:sp>
    </p:spTree>
    <p:extLst>
      <p:ext uri="{BB962C8B-B14F-4D97-AF65-F5344CB8AC3E}">
        <p14:creationId xmlns:p14="http://schemas.microsoft.com/office/powerpoint/2010/main" val="267074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5850</TotalTime>
  <Words>3387</Words>
  <Application>Microsoft Office PowerPoint</Application>
  <PresentationFormat>Widescreen</PresentationFormat>
  <Paragraphs>443</Paragraphs>
  <Slides>51</Slides>
  <Notes>7</Notes>
  <HiddenSlides>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4" baseType="lpstr">
      <vt:lpstr>Amasis MT Pro Medium</vt:lpstr>
      <vt:lpstr>Arial</vt:lpstr>
      <vt:lpstr>Calibri</vt:lpstr>
      <vt:lpstr>Calibri (Headings)</vt:lpstr>
      <vt:lpstr>Calibri Light</vt:lpstr>
      <vt:lpstr>Cambria Math</vt:lpstr>
      <vt:lpstr>Helvetica Neue</vt:lpstr>
      <vt:lpstr>Tahoma</vt:lpstr>
      <vt:lpstr>Trebuchet MS</vt:lpstr>
      <vt:lpstr>walsheim</vt:lpstr>
      <vt:lpstr>Wingdings</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Hyper Parameters and Model Parameters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Kulkarni</dc:creator>
  <cp:lastModifiedBy>Arnab Chakraborty</cp:lastModifiedBy>
  <cp:revision>491</cp:revision>
  <dcterms:created xsi:type="dcterms:W3CDTF">2017-03-06T12:38:52Z</dcterms:created>
  <dcterms:modified xsi:type="dcterms:W3CDTF">2024-09-24T04:12:32Z</dcterms:modified>
</cp:coreProperties>
</file>