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96" r:id="rId5"/>
  </p:sldMasterIdLst>
  <p:notesMasterIdLst>
    <p:notesMasterId r:id="rId6"/>
  </p:notesMasterIdLst>
  <p:sldIdLst>
    <p:sldId id="288" r:id="rId7"/>
    <p:sldId id="292" r:id="rId8"/>
    <p:sldId id="326" r:id="rId9"/>
    <p:sldId id="320" r:id="rId10"/>
    <p:sldId id="324" r:id="rId11"/>
    <p:sldId id="338" r:id="rId12"/>
    <p:sldId id="323" r:id="rId13"/>
    <p:sldId id="321" r:id="rId14"/>
    <p:sldId id="322" r:id="rId15"/>
    <p:sldId id="329" r:id="rId16"/>
    <p:sldId id="336" r:id="rId17"/>
    <p:sldId id="330" r:id="rId18"/>
    <p:sldId id="331" r:id="rId19"/>
    <p:sldId id="332" r:id="rId20"/>
    <p:sldId id="334" r:id="rId21"/>
    <p:sldId id="328" r:id="rId22"/>
    <p:sldId id="333" r:id="rId23"/>
    <p:sldId id="337" r:id="rId24"/>
    <p:sldId id="267" r:id="rId25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0768159" val="1218" rev64="64" revOS="3"/>
      <pr:smFileRevision xmlns:pr="smNativeData" xmlns="smNativeData" dt="1730768159" val="101"/>
      <pr:guideOptions xmlns:pr="smNativeData" xmlns="smNativeData" dt="1730768159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howGuides="1">
      <p:cViewPr varScale="1">
        <p:scale>
          <a:sx n="106" d="100"/>
          <a:sy n="106" d="100"/>
        </p:scale>
        <p:origin x="4455" y="215"/>
      </p:cViewPr>
      <p:guideLst x="0" y="0"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42" d="100"/>
        <a:sy n="42" d="100"/>
      </p:scale>
      <p:origin x="0" y="0"/>
    </p:cViewPr>
  </p:sorterViewPr>
  <p:notesViewPr>
    <p:cSldViewPr snapToGrid="0" showGuides="1">
      <p:cViewPr>
        <p:scale>
          <a:sx n="106" d="100"/>
          <a:sy n="106" d="100"/>
        </p:scale>
        <p:origin x="4455" y="215"/>
      </p:cViewPr>
      <p:guideLst x="0" y="0">
        <p:guide orient="horz" pos="2880"/>
        <p:guide pos="2160"/>
      </p:guideLst>
    </p:cSldViewPr>
  </p:notesViewPr>
  <p:gridSpacing cx="184017920" cy="1840179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gb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18CE558-16EC-D913-A234-E046AB7A54B5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gb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gb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BD5072E-60F6-80F1-B86D-96A449234EC3}" type="slidenum">
              <a:rPr lang="en-gb" cap="none"/>
              <a:t>‹#›</a:t>
            </a:fld>
            <a:endParaRPr lang="en-gb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themeOverride" Target="../theme/themeOverr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themeOverride" Target="../theme/themeOverride10.xml"/></Relationships>
</file>

<file path=ppt/notesSlides/_rels/notesSlide1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themeOverride" Target="../theme/themeOverride11.xml"/></Relationships>
</file>

<file path=ppt/notesSlides/_rels/notesSlide1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themeOverride" Target="../theme/themeOverride12.xml"/></Relationships>
</file>

<file path=ppt/notesSlides/_rels/notesSlide1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themeOverride" Target="../theme/themeOverride13.xml"/></Relationships>
</file>

<file path=ppt/notesSlides/_rels/notesSlide1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Relationship Id="rId3" Type="http://schemas.openxmlformats.org/officeDocument/2006/relationships/themeOverride" Target="../theme/themeOverride14.xml"/></Relationships>
</file>

<file path=ppt/notesSlides/_rels/notesSlide1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Relationship Id="rId3" Type="http://schemas.openxmlformats.org/officeDocument/2006/relationships/themeOverride" Target="../theme/themeOverride15.xml"/></Relationships>
</file>

<file path=ppt/notesSlides/_rels/notesSlide1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Relationship Id="rId3" Type="http://schemas.openxmlformats.org/officeDocument/2006/relationships/themeOverride" Target="../theme/themeOverride16.xml"/></Relationships>
</file>

<file path=ppt/notesSlides/_rels/notesSlide1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Relationship Id="rId3" Type="http://schemas.openxmlformats.org/officeDocument/2006/relationships/themeOverride" Target="../theme/themeOverride17.xml"/></Relationships>
</file>

<file path=ppt/notesSlides/_rels/notesSlide1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themeOverride" Target="../theme/themeOverride18.xml"/></Relationships>
</file>

<file path=ppt/notesSlides/_rels/notesSlide1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themeOverride" Target="../theme/themeOverride19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themeOverride" Target="../theme/themeOverr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themeOverride" Target="../theme/themeOverr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themeOverride" Target="../theme/themeOverr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themeOverride" Target="../theme/themeOverr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themeOverride" Target="../theme/themeOverr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themeOverride" Target="../theme/themeOverr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themeOverride" Target="../theme/themeOverr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themeOverride" Target="../theme/themeOverride9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>
              <a:buNone/>
              <a:defRPr lang="en-us"/>
            </a:pPr>
            <a:endParaRPr lang="en-us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21C27FE2-ACCC-9789-827A-5ADC3134740F}" type="slidenum">
              <a:rPr cap="none" noProof="1">
                <a:solidFill>
                  <a:srgbClr val="000000"/>
                </a:solidFill>
              </a:rPr>
              <a:t>1</a:t>
            </a:fld>
            <a:endParaRPr cap="none" noProof="1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DGnQ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5CC4BD7A-34B1-914B-FF7C-C21EF3320997}" type="slidenum">
              <a:rPr lang="en-gb" cap="none"/>
              <a:t>10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1CEB5485-CBF1-BEA2-BF53-3DF71A1D4968}" type="slidenum">
              <a:rPr lang="en-gb" cap="none"/>
              <a:t>11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E468D48-06D3-137B-9DFE-F02EC3B06BA5}" type="slidenum">
              <a:rPr lang="en-gb" cap="none"/>
              <a:t>12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2F9C73AF-E1C2-C985-8C24-17D03D6A7A42}" type="slidenum">
              <a:rPr lang="en-gb" cap="none"/>
              <a:t>13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20D6E5D-13DF-5898-91B5-E5CD20FB67B0}" type="slidenum">
              <a:rPr lang="en-gb" cap="none"/>
              <a:t>14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55B7BEA-A498-0E8D-D6E3-52D835AD2007}" type="slidenum">
              <a:rPr lang="en-gb" cap="none"/>
              <a:t>15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QA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0164BB4-FADD-43BD-93AE-0CE805E06559}" type="slidenum">
              <a:rPr lang="en-gb" cap="none"/>
              <a:t>16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9oGf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jxFh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5B3895F9-B7B6-6D63-F880-4136DBCE0E14}" type="slidenum">
              <a:rPr lang="en-gb" cap="none"/>
              <a:t>17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6D7693C2-8C80-2365-CECE-7A30DD80382F}" type="slidenum">
              <a:rPr lang="en-gb" cap="none"/>
              <a:t>18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>
              <a:buNone/>
              <a:defRPr lang="en-us"/>
            </a:pPr>
            <a:endParaRPr lang="en-us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0DABEF1C-52E0-FE19-AE13-A44CA15D58F1}" type="slidenum">
              <a:rPr lang="en-gb" cap="none"/>
              <a:t>19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1A3CEBD1-9FF7-691D-B984-6948A5CA4F3C}" type="slidenum">
              <a:rPr lang="en-gb" cap="none"/>
              <a:t>2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004F4AC8-86ED-1ABC-A3F7-70E904B95525}" type="slidenum">
              <a:rPr lang="en-gb" cap="none"/>
              <a:t>3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B/3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5B414F9C-D2B6-14B9-F8F9-24EC01B70E71}" type="slidenum">
              <a:rPr lang="en-gb" cap="none"/>
              <a:t>4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504F9552-1CBD-1A63-F3F7-EA36DBB905BF}" type="slidenum">
              <a:rPr lang="en-gb" cap="none"/>
              <a:t>5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28DFD022-6CC5-8A26-8B67-9A739E297DCF}" type="slidenum">
              <a:rPr lang="en-gb" cap="none"/>
              <a:t>6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B9Ig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18CC6447-09F5-9992-BB74-FFC72A3A4DAA}" type="slidenum">
              <a:rPr lang="en-gb" cap="none"/>
              <a:t>7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B5EA5A0-EED6-0B53-98E6-1806EBA86E4D}" type="slidenum">
              <a:rPr lang="en-gb" cap="none"/>
              <a:t>8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R5c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19EFE456-18F4-BA12-BA57-EE47AA194CBB}" type="slidenum">
              <a:rPr lang="en-gb" cap="none"/>
              <a:t>9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 cap="none"/>
            </a:lvl1pPr>
            <a:lvl2pPr marL="457200" indent="0" algn="ctr">
              <a:buNone/>
              <a:defRPr lang="en-us" sz="2000" cap="none"/>
            </a:lvl2pPr>
            <a:lvl3pPr marL="914400" indent="0" algn="ctr">
              <a:buNone/>
              <a:defRPr lang="en-us" sz="1800" cap="none"/>
            </a:lvl3pPr>
            <a:lvl4pPr marL="1371600" indent="0" algn="ctr">
              <a:buNone/>
              <a:defRPr lang="en-us" sz="1600" cap="none"/>
            </a:lvl4pPr>
            <a:lvl5pPr marL="1828800" indent="0" algn="ctr">
              <a:buNone/>
              <a:defRPr lang="en-us" sz="1600" cap="none"/>
            </a:lvl5pPr>
            <a:lvl6pPr marL="2286000" indent="0" algn="ctr">
              <a:buNone/>
              <a:defRPr lang="en-us" sz="1600" cap="none"/>
            </a:lvl6pPr>
            <a:lvl7pPr marL="2743200" indent="0" algn="ctr">
              <a:buNone/>
              <a:defRPr lang="en-us" sz="1600" cap="none"/>
            </a:lvl7pPr>
            <a:lvl8pPr marL="3200400" indent="0" algn="ctr">
              <a:buNone/>
              <a:defRPr lang="en-us" sz="1600" cap="none"/>
            </a:lvl8pPr>
            <a:lvl9pPr marL="3657600" indent="0" algn="ctr">
              <a:buNone/>
              <a:defRPr lang="en-us" sz="1600" cap="none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D350356-18F0-60F5-BE8D-EEA04DC348BB}" type="datetime1">
              <a:rPr lang="en-gb" cap="none"/>
              <a:t/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C11E524-6A91-4413-DFA9-9C46ABE729C9}" type="slidenum">
              <a:rPr lang="en-gb" cap="none"/>
              <a:t>1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1A5CFC4-8ADC-F039-921D-7C6C81536429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3621D43-0DEE-37EB-A0DA-FBBE539456AE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2026EAB4-FACD-731C-839E-0C49A4D07559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5CCEC85-CB88-991A-C674-3D4FA23A3068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116A973-3DFC-435F-B2AE-CB0AE7E0449E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41184F5-BBA9-4472-E7A9-4D27CAE71118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4EB4C53-1DE9-BEBA-A753-EBEF021D51BE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5A760EBA-F4B7-23F8-F9CE-02AD40800F57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8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63C7100-4EAB-6987-E584-B8D23FCA13ED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1FAF22C3-8DF2-FAD4-BC17-7B816C594A2E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4CC82D4E-00A1-9DDB-EF70-F68E633E19A3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37A6E1D-539E-2F98-D0C2-A5CD208C26F0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E7FED90-DE93-2A1B-DDC7-284EA3892B7D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C7158E3-ADA1-24AE-EFC9-5BFB1687190E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7F44F38-76EA-A1B9-A44C-80EC010252D5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AE91433-7D97-BCE2-D951-8BB75A1F2FDE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6A4E514-5A9B-F113-D51C-AC46AB5223F9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7FA41DB-958A-AFB7-C442-63E20F0C3236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H2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C10D072-3C91-4526-DFA8-CA739EE6299F}" type="datetime1">
              <a:rPr lang="en-gb" cap="none"/>
              <a:t>11/11/2022</a:t>
            </a:fld>
            <a:endParaRPr lang="en-gb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A64D4A3-EDC7-3122-89DC-1B779A927F4E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8+P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Rlbn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iLz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598E9DDE-90B4-DB6B-FA36-663ED3780C33}" type="datetime1">
              <a:rPr lang="en-gb" cap="none"/>
              <a:t/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ts0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6eMg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1C7F1E10-5EF1-2AE8-BFC7-A8BD508949FD}" type="slidenum">
              <a:rPr lang="en-gb" cap="none"/>
              <a:t>1</a:t>
            </a:fld>
            <a:endParaRPr lang="en-gb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Relationship Id="rId4" Type="http://schemas.openxmlformats.org/officeDocument/2006/relationships/image" Target="../media/image11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eg"/><Relationship Id="rId4" Type="http://schemas.openxmlformats.org/officeDocument/2006/relationships/image" Target="../media/image12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e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eg"/><Relationship Id="rId4" Type="http://schemas.openxmlformats.org/officeDocument/2006/relationships/hyperlink" Target="https://www.theguardian.com/lifeandstyle/2014/nov/11/how-to-boil-an-egg-the-heston-blumenthal-way" TargetMode="External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jpeg"/><Relationship Id="rId8" Type="http://schemas.openxmlformats.org/officeDocument/2006/relationships/image" Target="../media/image18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eg"/><Relationship Id="rId4" Type="http://schemas.openxmlformats.org/officeDocument/2006/relationships/image" Target="../media/image19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e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e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e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jpe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Relationship Id="rId4" Type="http://schemas.openxmlformats.org/officeDocument/2006/relationships/image" Target="../media/image7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IwOAAAASwAA6BQAAAAgAAAmAAAACAAAAL0wAAD//8EB"/>
              </a:ext>
            </a:extLst>
          </p:cNvSpPr>
          <p:nvPr>
            <p:ph type="ctrTitle"/>
          </p:nvPr>
        </p:nvSpPr>
        <p:spPr>
          <a:xfrm>
            <a:off x="0" y="2364740"/>
            <a:ext cx="12192000" cy="10337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defRPr lang="en-us"/>
            </a:pPr>
            <a:r>
              <a:rPr lang="en-us" sz="3600" cap="none">
                <a:latin typeface="Helvetica" pitchFamily="0" charset="0"/>
                <a:ea typeface="Verdana" pitchFamily="0" charset="0"/>
                <a:cs typeface="Helvetica" pitchFamily="0" charset="0"/>
              </a:rPr>
              <a:t>EX3030/EM4012 Heat, Mass and Momentum Transfer</a:t>
            </a:r>
            <a:br/>
            <a:r>
              <a:rPr lang="en-gb" sz="3200" cap="none">
                <a:solidFill>
                  <a:srgbClr val="7F7F7F"/>
                </a:solidFill>
                <a:latin typeface="Helvetica" pitchFamily="0" charset="0"/>
                <a:ea typeface="Batang" pitchFamily="0" charset="0"/>
                <a:cs typeface="Helvetica" pitchFamily="0" charset="0"/>
              </a:rPr>
              <a:t>Transient Heat Transfer 1</a:t>
            </a:r>
            <a:endParaRPr lang="en-gb" sz="36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CAHw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  <a:ln>
            <a:noFill/>
          </a:ln>
        </p:spPr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122DFAC3-8DFF-780C-B195-7B59B4DB472E}" type="slidenum">
              <a:rPr sz="1600" cap="none" noProof="1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</a:t>
            </a:fld>
            <a:endParaRPr sz="1600" cap="none" noProof="1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TextBox 36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hIAAGocAAB6OAAAuiAAAAAgAAAmAAAACAAAAP//////////"/>
              </a:ext>
            </a:extLst>
          </p:cNvSpPr>
          <p:nvPr/>
        </p:nvSpPr>
        <p:spPr>
          <a:xfrm>
            <a:off x="3084830" y="4618990"/>
            <a:ext cx="6096000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000" cap="none" noProof="1">
                <a:solidFill>
                  <a:srgbClr val="7F7F7F"/>
                </a:solidFill>
                <a:latin typeface="Helvetica" pitchFamily="0" charset="0"/>
                <a:ea typeface="Batang" pitchFamily="0" charset="0"/>
                <a:cs typeface="Helvetica" pitchFamily="0" charset="0"/>
              </a:rPr>
              <a:t>Originally by Dr Mark Stewart</a:t>
            </a:r>
            <a:endParaRPr sz="2000" cap="none" noProof="1">
              <a:solidFill>
                <a:srgbClr val="7F7F7F"/>
              </a:solidFill>
              <a:latin typeface="Helvetica" pitchFamily="0" charset="0"/>
              <a:ea typeface="Batang" pitchFamily="0" charset="0"/>
              <a:cs typeface="Helvetica" pitchFamily="0" charset="0"/>
            </a:endParaRPr>
          </a:p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cap="none" noProof="1">
                <a:solidFill>
                  <a:srgbClr val="7F7F7F"/>
                </a:solidFill>
                <a:latin typeface="Helvetica" pitchFamily="0" charset="0"/>
                <a:ea typeface="Batang" pitchFamily="0" charset="0"/>
                <a:cs typeface="Helvetica" pitchFamily="0" charset="0"/>
              </a:defRPr>
            </a:pPr>
            <a:r>
              <a:t>Presented by Dr M. Bannerman</a:t>
            </a:r>
          </a:p>
        </p:txBody>
      </p:sp>
      <p:pic>
        <p:nvPicPr>
          <p:cNvPr id="5" name="Picture 21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ocAABiAgAAJi4AACEH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690110" y="387350"/>
            <a:ext cx="2811780" cy="771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2000" advTm="23444">
    <p:extLst>
      <p:ext uri="smNativeData">
        <pr:smNativeData xmlns:pr="smNativeData" xmlns="smNativeData" val="H20pZwAAAADQBwAAAAAAAAAAAAAAAAAAlFsAAAAAAAABAAAAAQAAAAAAAAAAAAAAAAAAAAAAAAAAAAAA" duo="H20p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g7nQ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Governing Equation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7ACEA6E3-AD97-9B50-D976-5B05E8382F0E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10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AKw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"/>
              <p:cNvSpPr>
                <a:extLst>
                  <a:ext uri="smNativeData">
                    <pr:smNativeData xmlns:pr="smNativeData" xmlns="smNativeData" val="SMDATA_15_H2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0RDg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5+bmA8zMzADAwP8Af39/AAAAAAAAAAAAAAAAAAAAAAAAAAAAIQAAABgAAAAUAAAAfwYAAN8LAACBRAAAOyYAABAAAAAmAAAACAAAAP//////////"/>
                  </a:ext>
                </a:extLst>
              </p:cNvSpPr>
              <p:nvPr/>
            </p:nvSpPr>
            <p:spPr>
              <a:xfrm>
                <a:off x="1056005" y="1929765"/>
                <a:ext cx="10079990" cy="42849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latin typeface="Helvetica" panose="020B0604020202020204" pitchFamily="34" charset="0"/>
                  </a:rPr>
                  <a:t>Continuing from previous slide, we set up our integration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Helvetica" panose="020B0604020202020204" pitchFamily="34" charset="0"/>
                  </a:rPr>
                  <a:t> = 0, when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Helvetica" panose="020B0604020202020204" pitchFamily="34" charset="0"/>
                  </a:rPr>
                  <a:t> to time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Helvetica" panose="020B0604020202020204" pitchFamily="34" charset="0"/>
                  </a:rPr>
                  <a:t> at which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>
                    <a:latin typeface="Helvetica" panose="020B0604020202020204" pitchFamily="34" charset="0"/>
                  </a:rPr>
                  <a:t>: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>
                  <a:latin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latin typeface="Helvetica" panose="020B0604020202020204" pitchFamily="34" charset="0"/>
                  </a:rPr>
                  <a:t>And after performing the integration we get: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>
                  <a:latin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latin typeface="Helvetica" panose="020B0604020202020204" pitchFamily="34" charset="0"/>
                  </a:rPr>
                  <a:t>Taking the exponential of both sides and rearranging leaves us with the desired result: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GB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1" i="1">
                                  <a:latin typeface="Cambria Math" panose="02040503050406030204" pitchFamily="18" charset="0"/>
                                </a:rPr>
                                <m:t>𝒃𝒕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en-US" sz="1600" b="1" dirty="0">
                  <a:latin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latin typeface="Helvetica" panose="020B0604020202020204" pitchFamily="34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sz="1600" b="1" dirty="0">
                  <a:latin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1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H20pZxMAAAAlAAAAZAAAAK8AAAAAkAAAAEgAAACQAAAASAAAAAAAAAAAAAAAAAAAAAEAAABQAAAAAAAAAAAA4D8AAAAAAADgPwAAAAAAAOA/AAAAAAAA4D8AAAAAAADgPwAAAAAAAOA/AAAAAAAA4D8AAAAAAADgPwAAAAAAAOA/AAAAAAAA4D8CAAAAjAAAAAEAAAACAAAARHLEDP///wgAAAAAAAAAACaIhAZuD6Ltd1XRZhGXHXQ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0RDg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RHLEBf///wEAAAAAAAAAAAAAAAAAAAAAAAAAAAAAAAAAAAAAAAAAAAAAAAB/f38A5+bmA8zMzADAwP8Af39/AAAAAAAAAAAAAAAAAAAAAAAAAAAAIQAAABgAAAAUAAAAfwYAAN8LAACBRAAAOyYAABAAAAAmAAAACAAAAP//////////"/>
                  </a:ext>
                </a:extLst>
              </p:cNvSpPr>
              <p:nvPr/>
            </p:nvSpPr>
            <p:spPr>
              <a:xfrm>
                <a:off x="1056005" y="1929765"/>
                <a:ext cx="10079990" cy="4284980"/>
              </a:xfrm>
              <a:prstGeom prst="rect">
                <a:avLst/>
              </a:prstGeom>
              <a:blipFill>
                <a:blip r:embed="rId4"/>
                <a:srcRect/>
                <a:stretch/>
              </a:blipFill>
              <a:ln>
                <a:noFill/>
              </a:ln>
              <a:effectLst/>
            </p:spPr>
          </p:sp>
        </mc:Fallback>
      </mc:AlternateContent>
      <p:sp>
        <p:nvSpPr>
          <p:cNvPr id="6" name="TextBox 2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P0HAACBRAAAcwoAABAgAAAmAAAACAAAAP//////////"/>
              </a:ext>
            </a:extLst>
          </p:cNvSpPr>
          <p:nvPr/>
        </p:nvSpPr>
        <p:spPr>
          <a:xfrm>
            <a:off x="1056005" y="12985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Example with a sphere (cotd)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Estimating Heat Transfer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3E21E6DC-92D3-7410-9D99-6445A8D76B31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11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RZ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"/>
              <p:cNvSpPr>
                <a:extLst>
                  <a:ext uri="smNativeData">
                    <pr:smNativeData xmlns:pr="smNativeData" xmlns="smNativeData" val="SMDATA_15_H2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0RDg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5+bmA8zMzADAwP8Af39/AAAAAAAAAAAAAAAAAAAAAAAAAAAAIQAAABgAAAAUAAAAfwYAADkOAACBRAAAVCMAABAAAAAmAAAACAAAAP//////////"/>
                  </a:ext>
                </a:extLst>
              </p:cNvSpPr>
              <p:nvPr/>
            </p:nvSpPr>
            <p:spPr>
              <a:xfrm>
                <a:off x="1056005" y="2312035"/>
                <a:ext cx="10079990" cy="34309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285750" indent="-28575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" panose="020B0604020202020204" pitchFamily="34" charset="0"/>
                  </a:rPr>
                  <a:t>Once we get the temperature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Helvetica" panose="020B0604020202020204" pitchFamily="34" charset="0"/>
                  </a:rPr>
                  <a:t> from the governing equation that we just derived, it becomes possible to estimate the convection </a:t>
                </a:r>
                <a:r>
                  <a:rPr lang="en-US" b="1" dirty="0">
                    <a:latin typeface="Helvetica" panose="020B0604020202020204" pitchFamily="34" charset="0"/>
                  </a:rPr>
                  <a:t>heat transfer rate </a:t>
                </a:r>
                <a:r>
                  <a:rPr lang="en-US" dirty="0">
                    <a:latin typeface="Helvetica" panose="020B0604020202020204" pitchFamily="34" charset="0"/>
                  </a:rPr>
                  <a:t>between the body and its environment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Helvetica" panose="020B0604020202020204" pitchFamily="34" charset="0"/>
                </a:endParaRPr>
              </a:p>
              <a:p>
                <a:pPr marL="285750" indent="-28575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anose="020B0604020202020204" pitchFamily="34" charset="0"/>
                  </a:rPr>
                  <a:t>Likewise, the </a:t>
                </a:r>
                <a:r>
                  <a:rPr lang="en-US" b="1" dirty="0">
                    <a:latin typeface="Helvetica" panose="020B0604020202020204" pitchFamily="34" charset="0"/>
                  </a:rPr>
                  <a:t>total amount of heat transfer </a:t>
                </a:r>
                <a:r>
                  <a:rPr lang="en-US" dirty="0">
                    <a:latin typeface="Helvetica" panose="020B0604020202020204" pitchFamily="34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Helvetica" panose="020B0604020202020204" pitchFamily="34" charset="0"/>
                  </a:rPr>
                  <a:t> is simply: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Helvetica" panose="020B0604020202020204" pitchFamily="34" charset="0"/>
                </a:endParaRPr>
              </a:p>
              <a:p>
                <a:pPr marL="285750" indent="-28575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Helvetica" panose="020B0604020202020204" pitchFamily="34" charset="0"/>
                  </a:rPr>
                  <a:t>And the </a:t>
                </a:r>
                <a:r>
                  <a:rPr lang="en-US" b="1" dirty="0">
                    <a:latin typeface="Helvetica" panose="020B0604020202020204" pitchFamily="34" charset="0"/>
                  </a:rPr>
                  <a:t>maximum heat transfer </a:t>
                </a:r>
                <a:r>
                  <a:rPr lang="en-US" dirty="0">
                    <a:latin typeface="Helvetica" panose="020B0604020202020204" pitchFamily="34" charset="0"/>
                  </a:rPr>
                  <a:t>between the body and its surroundings is: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1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H20pZxMAAAAlAAAAZAAAAK8AAAAAkAAAAEgAAACQAAAASAAAAAAAAAAAAAAAAAAAAAEAAABQAAAAAAAAAAAA4D8AAAAAAADgPwAAAAAAAOA/AAAAAAAA4D8AAAAAAADgPwAAAAAAAOA/AAAAAAAA4D8AAAAAAADgPwAAAAAAAOA/AAAAAAAA4D8CAAAAjAAAAAEAAAACAAAARHLEDP///wgAAAAAAAAAAPW6IUIy382tWtHfRSjU43w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0RDg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RHLEBf///wEAAAAAAAAAAAAAAAAAAAAAAAAAAAAAAAAAAAAAAAAAAAAAAAB/f38A5+bmA8zMzADAwP8Af39/AAAAAAAAAAAAAAAAAAAAAAAAAAAAIQAAABgAAAAUAAAAfwYAADkOAACBRAAAVCMAABAAAAAmAAAACAAAAP//////////"/>
                  </a:ext>
                </a:extLst>
              </p:cNvSpPr>
              <p:nvPr/>
            </p:nvSpPr>
            <p:spPr>
              <a:xfrm>
                <a:off x="1056005" y="2312035"/>
                <a:ext cx="10079990" cy="3430905"/>
              </a:xfrm>
              <a:prstGeom prst="rect">
                <a:avLst/>
              </a:prstGeom>
              <a:blipFill>
                <a:blip r:embed="rId4"/>
                <a:srcRect/>
                <a:stretch/>
              </a:blipFill>
              <a:ln>
                <a:noFill/>
              </a:ln>
              <a:effectLst/>
            </p:spPr>
          </p:sp>
        </mc:Fallback>
      </mc:AlternateContent>
      <p:sp>
        <p:nvSpPr>
          <p:cNvPr id="6" name="TextBox 2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CsJAACBRAAAoQsAABAgAAAmAAAACAAAAP//////////"/>
              </a:ext>
            </a:extLst>
          </p:cNvSpPr>
          <p:nvPr/>
        </p:nvSpPr>
        <p:spPr>
          <a:xfrm>
            <a:off x="1056005" y="149034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Example with a sphere (cotd)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The Time Constant Term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66171B36-788B-42ED-C5AF-8EB855E133DB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12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xAAAIAjAACPOgAAGicAABAgAAAmAAAACAAAAP//////////"/>
              </a:ext>
            </a:extLst>
          </p:cNvSpPr>
          <p:nvPr/>
        </p:nvSpPr>
        <p:spPr>
          <a:xfrm>
            <a:off x="2666365" y="5770880"/>
            <a:ext cx="6852920" cy="5854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lang="en-us"/>
            </a:pPr>
            <a:r>
              <a:rPr lang="en-us" sz="1400" cap="none">
                <a:solidFill>
                  <a:srgbClr val="767272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Example of the effect of the time constant </a:t>
            </a:r>
            <a:r>
              <a:rPr lang="en-us" sz="1400" i="1" cap="none">
                <a:solidFill>
                  <a:srgbClr val="767272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b</a:t>
            </a:r>
            <a:r>
              <a:rPr lang="en-us" sz="1400" cap="none">
                <a:solidFill>
                  <a:srgbClr val="767272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 on the cooling rate of an object in a ‘lumped system’. The values chosen in the example are for illustrative purposes only</a:t>
            </a:r>
            <a:endParaRPr lang="en-us" sz="1400" cap="none">
              <a:solidFill>
                <a:srgbClr val="767272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6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7" name="Picture 6" descr="A screenshot of a computer&#10;&#10;Description automatically generated with medium confidence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ETAAATDwAAwDQAAKA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099435" y="2450465"/>
            <a:ext cx="5475605" cy="3178175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23"/>
              <p:cNvSpPr>
                <a:extLst>
                  <a:ext uri="smNativeData">
                    <pr:smNativeData xmlns:pr="smNativeData" xmlns="smNativeData" val="SMDATA_15_H2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FFZ0EeAAAAaAAAAAAAAAAAAAAAAAAAAAAAAAAE/f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5+bmA8zMzADAwP8Af39/AAAAAAAAAAAAAAAAAAAAAAAAAAAAIQAAABgAAAAUAAAALgsAAFEIAADHPwAANA4AABAAAAAmAAAACAAAAP//////////"/>
                  </a:ext>
                </a:extLst>
              </p:cNvSpPr>
              <p:nvPr/>
            </p:nvSpPr>
            <p:spPr>
              <a:xfrm>
                <a:off x="1817370" y="1351915"/>
                <a:ext cx="8550275" cy="9569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GB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Rearranging the general equation in terms of temperature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6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0" i="1">
                              <a:latin typeface="Cambria Math" panose="02040503050406030204" pitchFamily="18" charset="0"/>
                            </a:rPr>
                            <m:t>𝑏𝑡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GB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GB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plotting the results for selected values of the time constant term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𝑏</m:t>
                    </m:r>
                  </m:oMath>
                </a14:m>
                <a:r>
                  <a:rPr lang="en-GB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8" name="TextBox 23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H20pZxMAAAAlAAAAZAAAAK8AAAAAkAAAAEgAAACQAAAASAAAAAAAAAAAAAAAAAAAAAEAAABQAAAAAAAAAAAA4D8AAAAAAADgPwAAAAAAAOA/AAAAAAAA4D8AAAAAAADgPwAAAAAAAOA/AAAAAAAA4D8AAAAAAADgPwAAAAAAAOA/AAAAAAAA4D8CAAAAjAAAAAEAAAACAAAARHLEDP///wgAAAAAAAAAAFDyhRndjb+0a0MbVUXlQwI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FFZ0EeAAAAaAAAAAAAAAAAAAAAAAAAAAAAAAAE/f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RHLEBf///wEAAAAAAAAAAAAAAAAAAAAAAAAAAAAAAAAAAAAAAAAAAAAAAAB/f38A5+bmA8zMzADAwP8Af39/AAAAAAAAAAAAAAAAAAAAAAAAAAAAIQAAABgAAAAUAAAALgsAAFEIAADHPwAANA4AABAAAAAmAAAACAAAAP//////////"/>
                  </a:ext>
                </a:extLst>
              </p:cNvSpPr>
              <p:nvPr/>
            </p:nvSpPr>
            <p:spPr>
              <a:xfrm>
                <a:off x="1817370" y="1351915"/>
                <a:ext cx="8550275" cy="956945"/>
              </a:xfrm>
              <a:prstGeom prst="rect">
                <a:avLst/>
              </a:prstGeom>
              <a:blipFill>
                <a:blip r:embed="rId5"/>
                <a:srcRect/>
                <a:stretch>
                  <a:fillRect l="0" t="0" r="0" b="-7640"/>
                </a:stretch>
              </a:blipFill>
              <a:ln>
                <a:noFill/>
              </a:ln>
              <a:effectLst/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General Observations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6Ai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7E4A67FD-B393-1F91-DDF2-45C429BC2B10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13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AL9sv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ng4AAIwKAABiPAAApB8AABAgAAAmAAAACAAAAP//////////"/>
              </a:ext>
            </a:extLst>
          </p:cNvSpPr>
          <p:nvPr/>
        </p:nvSpPr>
        <p:spPr>
          <a:xfrm>
            <a:off x="2376170" y="1714500"/>
            <a:ext cx="7439660" cy="3429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General observations on the Lumped Capacitance Method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algn="ctr">
              <a:spcAft>
                <a:spcPts val="600"/>
              </a:spcAft>
              <a:defRPr lang="en-us"/>
            </a:pP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Temperature of the body approaches the surrounding temperature exponentially</a:t>
            </a:r>
            <a:endParaRPr lang="en-gb" sz="20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Larger values of the time constant term indicate higher rate of temperature decay (rise)</a:t>
            </a:r>
            <a:endParaRPr lang="en-gb" sz="20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Bodies with larger mass take longer to heat/cool, particularly if they also have large heat capacity</a:t>
            </a:r>
            <a:endParaRPr lang="en-us" sz="20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A (very practical) Example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03A76E9F-D1EE-F298-A01F-27CD20515672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14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IEOAACBRAAA0yQAABAgAAAmAAAACAAAAP//////////"/>
              </a:ext>
            </a:extLst>
          </p:cNvSpPr>
          <p:nvPr/>
        </p:nvSpPr>
        <p:spPr>
          <a:xfrm>
            <a:off x="1056005" y="2357755"/>
            <a:ext cx="10079990" cy="3628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lang="en-us"/>
            </a:pPr>
            <a:r>
              <a:rPr lang="en-gb" sz="2000" cap="none">
                <a:latin typeface="Helvetica" pitchFamily="0" charset="0"/>
                <a:ea typeface="Calibri" pitchFamily="2" charset="0"/>
                <a:cs typeface="Helvetica" pitchFamily="0" charset="0"/>
              </a:rPr>
              <a:t>Based on what we’ve just seen let’s try to put it in practice by attempting to answer an important question:</a:t>
            </a:r>
            <a:endParaRPr lang="en-gb" sz="2000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lang="en-us"/>
            </a:pPr>
            <a:r>
              <a:rPr lang="en-gb" sz="2000" b="1" cap="none">
                <a:latin typeface="Helvetica" pitchFamily="0" charset="0"/>
                <a:ea typeface="Calibri" pitchFamily="2" charset="0"/>
                <a:cs typeface="Helvetica" pitchFamily="0" charset="0"/>
              </a:rPr>
              <a:t>How long does it take to boil an egg?</a:t>
            </a:r>
            <a:endParaRPr lang="en-gb" sz="2000" b="1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lang="en-us"/>
            </a:pPr>
            <a:r>
              <a:rPr lang="en-gb" sz="2000" cap="none">
                <a:latin typeface="Helvetica" pitchFamily="0" charset="0"/>
                <a:ea typeface="Calibri" pitchFamily="2" charset="0"/>
                <a:cs typeface="Helvetica" pitchFamily="0" charset="0"/>
              </a:rPr>
              <a:t>Use the lumped capacitance method…</a:t>
            </a:r>
            <a:endParaRPr lang="en-gb" sz="2000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lang="en-us"/>
            </a:pPr>
            <a:r>
              <a:rPr lang="en-gb" sz="2000" cap="none">
                <a:latin typeface="Helvetica" pitchFamily="0" charset="0"/>
                <a:ea typeface="Calibri" pitchFamily="2" charset="0"/>
                <a:cs typeface="Helvetica" pitchFamily="0" charset="0"/>
              </a:rPr>
              <a:t>Do the results make sense?</a:t>
            </a:r>
            <a:endParaRPr lang="en-gb" sz="2000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lang="en-us"/>
            </a:pPr>
            <a:r>
              <a:rPr lang="en-gb" sz="2000" cap="none">
                <a:solidFill>
                  <a:srgbClr val="767272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See also “</a:t>
            </a:r>
            <a:r>
              <a:rPr lang="en-us" sz="2000" i="1" cap="none">
                <a:solidFill>
                  <a:srgbClr val="767272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How long does it take to boil an egg? A simple approach to the energy transfer equation</a:t>
            </a:r>
            <a:r>
              <a:rPr lang="en-gb" sz="2000" cap="none">
                <a:solidFill>
                  <a:srgbClr val="767272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” (Roura </a:t>
            </a:r>
            <a:r>
              <a:rPr lang="en-gb" sz="2000" i="1" cap="none">
                <a:solidFill>
                  <a:srgbClr val="767272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et al</a:t>
            </a:r>
            <a:r>
              <a:rPr lang="en-gb" sz="2000" cap="none">
                <a:solidFill>
                  <a:srgbClr val="767272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., 2000) for an alternative scientific approach to the problem</a:t>
            </a:r>
            <a:endParaRPr lang="en-gb" sz="2000" cap="none">
              <a:solidFill>
                <a:srgbClr val="767272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6" name="TextBox 2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E4JAACBRAAAxAsAABAgAAAmAAAACAAAAP//////////"/>
              </a:ext>
            </a:extLst>
          </p:cNvSpPr>
          <p:nvPr/>
        </p:nvSpPr>
        <p:spPr>
          <a:xfrm>
            <a:off x="1056005" y="151257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Boiling an egg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The Actual Way to Boil an Egg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01F36D84-CAEC-A69B-A24B-3CCE23055469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15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P0HAACBRAAAcwoAABAgAAAmAAAACAAAAP//////////"/>
              </a:ext>
            </a:extLst>
          </p:cNvSpPr>
          <p:nvPr/>
        </p:nvSpPr>
        <p:spPr>
          <a:xfrm>
            <a:off x="1056005" y="12985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Advice from Heston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7" name="TextBox 9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NAYAAKUkAADMRAAAWSYAABAgAAAmAAAACAAAAP//////////"/>
              </a:ext>
            </a:extLst>
          </p:cNvSpPr>
          <p:nvPr/>
        </p:nvSpPr>
        <p:spPr>
          <a:xfrm>
            <a:off x="1008380" y="5956935"/>
            <a:ext cx="10175240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en-gb" sz="1200" cap="none">
                <a:latin typeface="Helvetica" pitchFamily="0" charset="0"/>
                <a:ea typeface="Calibri" pitchFamily="2" charset="0"/>
                <a:cs typeface="Helvetica" pitchFamily="0" charset="0"/>
              </a:rPr>
              <a:t>Extract from the Guardian: </a:t>
            </a:r>
            <a:r>
              <a:rPr lang="en-gb" sz="1200" cap="none">
                <a:hlinkClick r:id="rId4"/>
              </a:rPr>
              <a:t>https://www.theguardian.com/lifeandstyle/2014/nov/11/how-to-boil-an-egg-the-heston-blumenthal-way</a:t>
            </a:r>
            <a:r>
              <a:rPr lang="en-gb" sz="1200" cap="none"/>
              <a:t>  </a:t>
            </a:r>
            <a:endParaRPr lang="en-gb" cap="none"/>
          </a:p>
        </p:txBody>
      </p:sp>
      <p:grpSp>
        <p:nvGrpSpPr>
          <p:cNvPr id="8" name="Group 12"/>
          <p:cNvGrpSpPr>
            <a:extLst>
              <a:ext uri="smNativeData">
                <pr:smNativeData xmlns:pr="smNativeData" xmlns="smNativeData" val="SMDATA_6_H20pZxMAAAAlAAAAAQAAAA8BAAAAkAAAAEgAAACQAAAASAAAAAAAAAAAAAAAAAAAABcAAAAUAAAAAAAAAAAAAAD/fwAA/38AAAAAAAAJAAAABAAAAOAr2y8fAAAAVAAAAAAAAAAAAAAAAAAAAAAAAAAAAAAAAAAAAAAAAAAAAAAAAAAAAAAAAAAAAAAAAAAAAAAAAAAAAAAAAAAAAAAAAAAAAAAAAAAAAAAAAAAAAAAAAAAAACEAAAAYAAAAFAAAADQGAACsCwAAzEQAAIgkAAAQAAAAJgAAAAgAAAD/////AAAAAA=="/>
              </a:ext>
            </a:extLst>
          </p:cNvGrpSpPr>
          <p:nvPr/>
        </p:nvGrpSpPr>
        <p:grpSpPr>
          <a:xfrm>
            <a:off x="1008380" y="1897380"/>
            <a:ext cx="10175240" cy="4041140"/>
            <a:chOff x="1008380" y="1897380"/>
            <a:chExt cx="10175240" cy="4041140"/>
          </a:xfrm>
        </p:grpSpPr>
        <p:grpSp>
          <p:nvGrpSpPr>
            <p:cNvPr id="10" name="Group 10"/>
            <p:cNvGrpSpPr>
              <a:extLst>
                <a:ext uri="smNativeData">
                  <pr:smNativeData xmlns:pr="smNativeData" xmlns="smNativeData" val="SMDATA_6_H20pZxMAAAAlAAAAAQAAAA8BAAAAkAAAAEgAAACQAAAASAAAAAAAAAAAAAAAAAAAABcAAAAUAAAAAAAAAAAAAAD/fwAA/38AAAAAAAAJAAAABAAAAAAAAAAfAAAAVAAAAAAAAAAAAAAAAAAAAAAAAAAAAAAAAAAAAAAAAAAAAAAAAAAAAAAAAAAAAAAAAAAAAAAAAAAAAAAAAAAAAAAAAAAAAAAAAAAAAAAAAAAAAAAAAAAAACEAAAAYAAAAFAAAALMGAAB1DAAANkQAAL8jAAAAAAAAJgAAAAgAAAD/////AAAAAA=="/>
                </a:ext>
              </a:extLst>
            </p:cNvGrpSpPr>
            <p:nvPr/>
          </p:nvGrpSpPr>
          <p:grpSpPr>
            <a:xfrm>
              <a:off x="1089025" y="2025015"/>
              <a:ext cx="9999345" cy="3785870"/>
              <a:chOff x="1089025" y="2025015"/>
              <a:chExt cx="9999345" cy="3785870"/>
            </a:xfrm>
          </p:grpSpPr>
          <p:sp>
            <p:nvSpPr>
              <p:cNvPr id="14" name="TextBox 1"/>
              <p:cNvSpPr>
                <a:extLst>
                  <a:ext uri="smNativeData">
    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w4AAHUMAAA2RAAAvyMAAAAgAAAmAAAACAAAAP//////////"/>
                  </a:ext>
                </a:extLst>
              </p:cNvSpPr>
              <p:nvPr/>
            </p:nvSpPr>
            <p:spPr>
              <a:xfrm>
                <a:off x="2369185" y="2025015"/>
                <a:ext cx="8719185" cy="37858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/>
                </a:pPr>
                <a:r>
                  <a:rPr lang="en-us" sz="1600" cap="none">
                    <a:solidFill>
                      <a:srgbClr val="121212"/>
                    </a:solidFill>
                    <a:latin typeface="Helvetica" pitchFamily="0" charset="0"/>
                    <a:ea typeface="Calibri" pitchFamily="2" charset="0"/>
                    <a:cs typeface="Helvetica" pitchFamily="0" charset="0"/>
                  </a:rPr>
                  <a:t>After relentless trials, here is </a:t>
                </a:r>
                <a:r>
                  <a:rPr lang="en-us" sz="1600" b="1" cap="none">
                    <a:solidFill>
                      <a:srgbClr val="121212"/>
                    </a:solidFill>
                    <a:latin typeface="Helvetica" pitchFamily="0" charset="0"/>
                    <a:ea typeface="Calibri" pitchFamily="2" charset="0"/>
                    <a:cs typeface="Helvetica" pitchFamily="0" charset="0"/>
                  </a:rPr>
                  <a:t>my formula for the perfect boiled egg</a:t>
                </a:r>
                <a:r>
                  <a:rPr lang="en-us" sz="1600" cap="none">
                    <a:solidFill>
                      <a:srgbClr val="121212"/>
                    </a:solidFill>
                    <a:latin typeface="Helvetica" pitchFamily="0" charset="0"/>
                    <a:ea typeface="Calibri" pitchFamily="2" charset="0"/>
                    <a:cs typeface="Helvetica" pitchFamily="0" charset="0"/>
                  </a:rPr>
                  <a:t>:</a:t>
                </a:r>
                <a:endParaRPr lang="en-us" sz="1600" cap="none">
                  <a:latin typeface="Helvetica" pitchFamily="0" charset="0"/>
                  <a:ea typeface="Calibri" pitchFamily="2" charset="0"/>
                  <a:cs typeface="Helvetica" pitchFamily="0" charset="0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/>
                </a:pPr>
                <a:r>
                  <a:rPr lang="en-us" sz="1600" cap="none">
                    <a:latin typeface="Helvetica" pitchFamily="0" charset="0"/>
                    <a:ea typeface="Calibri" pitchFamily="2" charset="0"/>
                    <a:cs typeface="Helvetica" pitchFamily="0" charset="0"/>
                  </a:rPr>
                  <a:t>          </a:t>
                </a:r>
                <a:endParaRPr lang="en-us" sz="1600" cap="none">
                  <a:latin typeface="Helvetica" pitchFamily="0" charset="0"/>
                  <a:ea typeface="Calibri" pitchFamily="2" charset="0"/>
                  <a:cs typeface="Helvetica" pitchFamily="0" charset="0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/>
                </a:pPr>
                <a:r>
                  <a:rPr lang="en-us" sz="1600" b="1" cap="none">
                    <a:latin typeface="Helvetica" pitchFamily="0" charset="0"/>
                    <a:ea typeface="Calibri" pitchFamily="2" charset="0"/>
                    <a:cs typeface="Helvetica" pitchFamily="0" charset="0"/>
                  </a:rPr>
                  <a:t>Step 1. </a:t>
                </a:r>
                <a:r>
                  <a:rPr lang="en-us" sz="1600" cap="none">
                    <a:solidFill>
                      <a:srgbClr val="121212"/>
                    </a:solidFill>
                    <a:latin typeface="Helvetica" pitchFamily="0" charset="0"/>
                    <a:ea typeface="Calibri" pitchFamily="2" charset="0"/>
                    <a:cs typeface="Helvetica" pitchFamily="0" charset="0"/>
                  </a:rPr>
                  <a:t>Take a small saucepan with a glass lid and carefully place a single egg (or two, or three) inside it. Burford brown eggs have a nice orange yolk. Fill the pan so the water only just covers the eggs – not even a millimetre more. If you had a centimetre of water covering the egg then you could still get the same result, but you’d have to play with the timing.</a:t>
                </a:r>
                <a:endParaRPr lang="en-us" sz="1600" cap="none">
                  <a:latin typeface="Helvetica" pitchFamily="0" charset="0"/>
                  <a:ea typeface="Calibri" pitchFamily="2" charset="0"/>
                  <a:cs typeface="Helvetica" pitchFamily="0" charset="0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/>
                </a:pPr>
                <a:r>
                  <a:rPr lang="en-us" sz="1600" cap="none">
                    <a:latin typeface="Helvetica" pitchFamily="0" charset="0"/>
                    <a:ea typeface="Calibri" pitchFamily="2" charset="0"/>
                    <a:cs typeface="Helvetica" pitchFamily="0" charset="0"/>
                  </a:rPr>
                  <a:t>          </a:t>
                </a:r>
                <a:endParaRPr lang="en-us" sz="1600" cap="none">
                  <a:latin typeface="Helvetica" pitchFamily="0" charset="0"/>
                  <a:ea typeface="Calibri" pitchFamily="2" charset="0"/>
                  <a:cs typeface="Helvetica" pitchFamily="0" charset="0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/>
                </a:pPr>
                <a:endParaRPr lang="en-us" sz="1600" cap="none">
                  <a:latin typeface="Helvetica" pitchFamily="0" charset="0"/>
                  <a:ea typeface="Calibri" pitchFamily="2" charset="0"/>
                  <a:cs typeface="Helvetica" pitchFamily="0" charset="0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/>
                </a:pPr>
                <a:r>
                  <a:rPr lang="en-us" sz="1600" b="1" cap="none">
                    <a:latin typeface="Helvetica" pitchFamily="0" charset="0"/>
                    <a:ea typeface="Calibri" pitchFamily="2" charset="0"/>
                    <a:cs typeface="Helvetica" pitchFamily="0" charset="0"/>
                  </a:rPr>
                  <a:t>Step 2.</a:t>
                </a:r>
                <a:r>
                  <a:rPr lang="en-us" sz="1600" cap="none">
                    <a:latin typeface="Helvetica" pitchFamily="0" charset="0"/>
                    <a:ea typeface="Calibri" pitchFamily="2" charset="0"/>
                    <a:cs typeface="Helvetica" pitchFamily="0" charset="0"/>
                  </a:rPr>
                  <a:t> </a:t>
                </a:r>
                <a:r>
                  <a:rPr lang="en-us" sz="1600" cap="none">
                    <a:solidFill>
                      <a:srgbClr val="121212"/>
                    </a:solidFill>
                    <a:latin typeface="Helvetica" pitchFamily="0" charset="0"/>
                    <a:ea typeface="Calibri" pitchFamily="2" charset="0"/>
                    <a:cs typeface="Helvetica" pitchFamily="0" charset="0"/>
                  </a:rPr>
                  <a:t>Put the pan on maximum heat with the lid on and bring to the boil.</a:t>
                </a:r>
                <a:endParaRPr lang="en-us" sz="1600" cap="none">
                  <a:latin typeface="Helvetica" pitchFamily="0" charset="0"/>
                  <a:ea typeface="Calibri" pitchFamily="2" charset="0"/>
                  <a:cs typeface="Helvetica" pitchFamily="0" charset="0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/>
                </a:pPr>
                <a:endParaRPr lang="en-us" sz="1600" cap="none">
                  <a:latin typeface="Helvetica" pitchFamily="0" charset="0"/>
                  <a:ea typeface="Calibri" pitchFamily="2" charset="0"/>
                  <a:cs typeface="Helvetica" pitchFamily="0" charset="0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/>
                </a:pPr>
                <a:endParaRPr lang="en-us" sz="1600" cap="none">
                  <a:latin typeface="Helvetica" pitchFamily="0" charset="0"/>
                  <a:ea typeface="Calibri" pitchFamily="2" charset="0"/>
                  <a:cs typeface="Helvetica" pitchFamily="0" charset="0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/>
                </a:pPr>
                <a:endParaRPr lang="en-us" sz="1600" cap="none">
                  <a:latin typeface="Helvetica" pitchFamily="0" charset="0"/>
                  <a:ea typeface="Calibri" pitchFamily="2" charset="0"/>
                  <a:cs typeface="Helvetica" pitchFamily="0" charset="0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lang="en-us"/>
                </a:pPr>
                <a:r>
                  <a:rPr lang="en-us" sz="1600" b="1" cap="none">
                    <a:latin typeface="Helvetica" pitchFamily="0" charset="0"/>
                    <a:ea typeface="Calibri" pitchFamily="2" charset="0"/>
                    <a:cs typeface="Helvetica" pitchFamily="0" charset="0"/>
                  </a:rPr>
                  <a:t>Step 3. </a:t>
                </a:r>
                <a:r>
                  <a:rPr lang="en-us" sz="1600" cap="none">
                    <a:solidFill>
                      <a:srgbClr val="121212"/>
                    </a:solidFill>
                    <a:latin typeface="Helvetica" pitchFamily="0" charset="0"/>
                    <a:ea typeface="Calibri" pitchFamily="2" charset="0"/>
                    <a:cs typeface="Helvetica" pitchFamily="0" charset="0"/>
                  </a:rPr>
                  <a:t>As soon as the water starts to bubble, remove from the heat. As you take the pan off, set a timer for six minutes; keep the lid on. Make sure you time it exactly, and you’ll end up with the perfect egg.</a:t>
                </a:r>
                <a:endParaRPr lang="en-us" sz="1600" cap="none">
                  <a:latin typeface="Helvetica" pitchFamily="0" charset="0"/>
                  <a:ea typeface="Calibri" pitchFamily="2" charset="0"/>
                  <a:cs typeface="Helvetica" pitchFamily="0" charset="0"/>
                </a:endParaRPr>
              </a:p>
            </p:txBody>
          </p:sp>
          <p:pic>
            <p:nvPicPr>
              <p:cNvPr id="13" name="Picture 6" descr="Heston's boiled egg"/>
              <p:cNvPicPr>
                <a:picLocks noChangeAspect="1"/>
                <a:extLst>
                  <a:ext uri="smNativeData">
    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Bk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MGAADPEAAAuw0AAAcVAAAAAAAAJgAAAAgAAAD//////////w=="/>
                  </a:ext>
                </a:extLst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9025" y="2732405"/>
                <a:ext cx="1143000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2" name="Picture 7" descr="Heston's boiled egg"/>
              <p:cNvPicPr>
                <a:picLocks noChangeAspect="1"/>
                <a:extLst>
                  <a:ext uri="smNativeData">
    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wd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MGAACHFwAAuw0AAL8bAAAAAAAAJgAAAAgAAAD//////////w=="/>
                  </a:ext>
                </a:extLst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9025" y="3824605"/>
                <a:ext cx="1143000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1" name="Picture 8" descr="Heston's boiled egg"/>
              <p:cNvPicPr>
                <a:picLocks noChangeAspect="1"/>
                <a:extLst>
                  <a:ext uri="smNativeData">
    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MGAADfHgAAuw0AABcjAAAAAAAAJgAAAAgAAAD//////////w=="/>
                  </a:ext>
                </a:extLst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9025" y="5018405"/>
                <a:ext cx="1143000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sp>
          <p:nvSpPr>
            <p:cNvPr id="9" name="Rectangle 11"/>
            <p:cNvSpPr>
              <a:extLst>
                <a:ext uri="smNativeData">
  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HZycgAt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HZycgB/f38A5+bmA8zMzADAwP8Af39/AAAAAAAAAAAAAAAAAAAAAAAAAAAAIQAAABgAAAAUAAAANAYAAKwLAADMRAAAiCQAAAAAAAAmAAAACAAAAP//////////"/>
                </a:ext>
              </a:extLst>
            </p:cNvSpPr>
            <p:nvPr/>
          </p:nvSpPr>
          <p:spPr>
            <a:xfrm>
              <a:off x="1008380" y="1897380"/>
              <a:ext cx="10175240" cy="4041140"/>
            </a:xfrm>
            <a:prstGeom prst="rect">
              <a:avLst/>
            </a:prstGeom>
            <a:noFill/>
            <a:ln w="28575" cap="flat" cmpd="sng" algn="ctr">
              <a:solidFill>
                <a:srgbClr val="76727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en-gb" cap="none"/>
            </a:p>
          </p:txBody>
        </p:sp>
      </p:grpSp>
      <p:pic>
        <p:nvPicPr>
          <p:cNvPr id="15" name="Picture 10" descr="Heston Blumenthal: female chefs had to &quot;fight harder&quot; to be successful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M1AACbAQAAKUcAAIkLAAAQAAAAJgAAAAgAAAD//////////w==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8698865" y="260985"/>
            <a:ext cx="2868930" cy="16141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Biot Number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IT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051C9C84-CAE8-496A-A6A4-3C3FD2EA5069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16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YGg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"/>
              <p:cNvSpPr>
                <a:extLst>
                  <a:ext uri="smNativeData">
                    <pr:smNativeData xmlns:pr="smNativeData" xmlns="smNativeData" val="SMDATA_15_H2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FBQUEeAAAAaAAAAAAAAAAAAAAA8P///wAAAAAq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N8LAACBRAAAmCIAABAAAAAmAAAACAAAAP//////////"/>
                  </a:ext>
                </a:extLst>
              </p:cNvSpPr>
              <p:nvPr/>
            </p:nvSpPr>
            <p:spPr>
              <a:xfrm>
                <a:off x="1056005" y="1929765"/>
                <a:ext cx="10079990" cy="36937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285750" indent="-28575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" panose="020B0604020202020204" pitchFamily="34" charset="0"/>
                  </a:rPr>
                  <a:t>Assumption of a lumped system not always the most appropriate</a:t>
                </a:r>
              </a:p>
              <a:p>
                <a:pPr marL="285750" indent="-28575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" panose="020B0604020202020204" pitchFamily="34" charset="0"/>
                  </a:rPr>
                  <a:t>Define the dimensionless </a:t>
                </a:r>
                <a:r>
                  <a:rPr lang="en-GB" sz="2000" dirty="0" err="1">
                    <a:latin typeface="Helvetica" panose="020B0604020202020204" pitchFamily="34" charset="0"/>
                  </a:rPr>
                  <a:t>Biot</a:t>
                </a:r>
                <a:r>
                  <a:rPr lang="en-GB" sz="2000" dirty="0">
                    <a:latin typeface="Helvetica" panose="020B0604020202020204" pitchFamily="34" charset="0"/>
                  </a:rPr>
                  <a:t> Number, </a:t>
                </a:r>
                <a:r>
                  <a:rPr lang="en-GB" sz="2000" i="1" dirty="0">
                    <a:latin typeface="Helvetica" panose="020B0604020202020204" pitchFamily="34" charset="0"/>
                  </a:rPr>
                  <a:t>Bi</a:t>
                </a:r>
                <a:r>
                  <a:rPr lang="en-GB" sz="2000" dirty="0">
                    <a:latin typeface="Helvetica" panose="020B0604020202020204" pitchFamily="34" charset="0"/>
                  </a:rPr>
                  <a:t>: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𝐵𝑖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Conduction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resistance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body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Convection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resistance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surface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GB" sz="2000" dirty="0">
                  <a:latin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2000" dirty="0">
                    <a:latin typeface="Helvetica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000" dirty="0">
                    <a:latin typeface="Helvetica" panose="020B0604020202020204" pitchFamily="34" charset="0"/>
                  </a:rPr>
                  <a:t> is the characteristic length,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2000" dirty="0">
                    <a:latin typeface="Helvetica" panose="020B0604020202020204" pitchFamily="34" charset="0"/>
                  </a:rPr>
                  <a:t> is the volume of the body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000" dirty="0">
                    <a:latin typeface="Helvetica" panose="020B0604020202020204" pitchFamily="34" charset="0"/>
                  </a:rPr>
                  <a:t> is the surface area for convection </a:t>
                </a:r>
              </a:p>
              <a:p>
                <a:pPr marL="285750" indent="-28575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latin typeface="Helvetica" panose="020B0604020202020204" pitchFamily="34" charset="0"/>
                  </a:rPr>
                  <a:t>Approach is valid when </a:t>
                </a:r>
                <a:r>
                  <a:rPr lang="en-GB" sz="2000" b="1" i="1" dirty="0">
                    <a:latin typeface="Helvetica" panose="020B0604020202020204" pitchFamily="34" charset="0"/>
                  </a:rPr>
                  <a:t>Bi</a:t>
                </a:r>
                <a:r>
                  <a:rPr lang="en-GB" sz="2000" b="1" dirty="0">
                    <a:latin typeface="Helvetica" panose="020B0604020202020204" pitchFamily="34" charset="0"/>
                  </a:rPr>
                  <a:t> &lt; 0.1</a:t>
                </a:r>
                <a:endParaRPr lang="en-US" sz="2000" b="1" dirty="0">
                  <a:latin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1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H20pZxMAAAAlAAAAZAAAAK8AAAAAkAAAAEgAAACQAAAASAAAAAAAAAAAAAAAAAAAAAEAAABQAAAAAAAAAAAA4D8AAAAAAADgPwAAAAAAAOA/AAAAAAAA4D8AAAAAAADgPwAAAAAAAOA/AAAAAAAA4D8AAAAAAADgPwAAAAAAAOA/AAAAAAAA4D8CAAAAjAAAAAEAAAACAAAARHLEDP///wgAAAAAAAAAAGnJXVlYV1PVjIhFBDQQ5FU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FBQUEeAAAAaAAAAAAAAAAAAAAA8P///wAAAAAq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N8LAACBRAAAmCIAABAAAAAmAAAACAAAAP//////////"/>
                  </a:ext>
                </a:extLst>
              </p:cNvSpPr>
              <p:nvPr/>
            </p:nvSpPr>
            <p:spPr>
              <a:xfrm>
                <a:off x="1056005" y="1929765"/>
                <a:ext cx="10079990" cy="3693795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0" t="-160" r="0" b="-2140"/>
                </a:stretch>
              </a:blipFill>
              <a:ln>
                <a:noFill/>
              </a:ln>
              <a:effectLst/>
            </p:spPr>
          </p:sp>
        </mc:Fallback>
      </mc:AlternateContent>
      <p:sp>
        <p:nvSpPr>
          <p:cNvPr id="6" name="TextBox 2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P0HAACBRAAAcwoAABAgAAAmAAAACAAAAP//////////"/>
              </a:ext>
            </a:extLst>
          </p:cNvSpPr>
          <p:nvPr/>
        </p:nvSpPr>
        <p:spPr>
          <a:xfrm>
            <a:off x="1056005" y="12985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When is the approach valid?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jEGR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Worked Example 1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U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62F855E2-AC8F-ADA3-C140-5AF61B0E370F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17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RBF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P0HAACBRAAAcwoAABAgAAAmAAAACAAAAP//////////"/>
              </a:ext>
            </a:extLst>
          </p:cNvSpPr>
          <p:nvPr/>
        </p:nvSpPr>
        <p:spPr>
          <a:xfrm>
            <a:off x="1056005" y="12985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Thermo-couple junction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7" name="Picture 6" descr="Diagram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wLAACPDAAA/iEAANse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795780" y="2041525"/>
            <a:ext cx="3729990" cy="2974340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9"/>
              <p:cNvSpPr>
                <a:extLst>
                  <a:ext uri="smNativeData">
                    <pr:smNativeData xmlns:pr="smNativeData" xmlns="smNativeData" val="SMDATA_15_H2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dQd0EeAAAAaAAAAAAAAAAAAAAAAAAAAAAAAADK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5+bmA8zMzADAwP8Af39/AAAAAAAAAAAAAAAAAAAAAAAAAAAAIQAAABgAAAAUAAAAgCUAAPILAACBRAAAsCAAABAAAAAmAAAACAAAAP//////////"/>
                  </a:ext>
                </a:extLst>
              </p:cNvSpPr>
              <p:nvPr/>
            </p:nvSpPr>
            <p:spPr>
              <a:xfrm>
                <a:off x="6096000" y="1941830"/>
                <a:ext cx="5039995" cy="3371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A temperature sensing element (thermo-couple junction) is placed in a gas stream. Assume the sensor is perfectly spherical.</a:t>
                </a:r>
              </a:p>
              <a:p>
                <a:pPr>
                  <a:lnSpc>
                    <a:spcPct val="120000"/>
                  </a:lnSpc>
                </a:pPr>
                <a:endParaRPr lang="en-GB" sz="1600" b="0" i="0" u="none" strike="noStrike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sz="1600" i="0" u="none" strike="noStrike" baseline="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The sensor's thermo-physical properties are:</a:t>
                </a:r>
              </a:p>
              <a:p>
                <a:pPr marL="285750" indent="-285750" algn="ct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i="0" u="none" strike="noStrike" baseline="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Thermal conductivity,</a:t>
                </a:r>
                <a:r>
                  <a:rPr lang="en-US" sz="1600" i="0" u="none" strike="noStrike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GB" sz="16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i="0" u="none" strike="noStrike" baseline="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= 20</a:t>
                </a:r>
                <a:r>
                  <a:rPr lang="en-US" sz="1600" i="0" u="none" strike="noStrike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[W/</a:t>
                </a:r>
                <a:r>
                  <a:rPr lang="en-US" sz="1600" i="0" u="none" strike="noStrike" dirty="0" err="1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m·K</a:t>
                </a:r>
                <a:r>
                  <a:rPr lang="en-US" sz="1600" i="0" u="none" strike="noStrike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]</a:t>
                </a:r>
              </a:p>
              <a:p>
                <a:pPr marL="285750" indent="-285750" algn="ct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Specific heat capacity,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baseline="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= 400 [J/</a:t>
                </a:r>
                <a:r>
                  <a:rPr lang="en-US" sz="1600" baseline="0" dirty="0" err="1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kg·K</a:t>
                </a:r>
                <a:r>
                  <a:rPr lang="en-US" sz="1600" baseline="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]</a:t>
                </a:r>
              </a:p>
              <a:p>
                <a:pPr marL="285750" indent="-285750" algn="ct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Density,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baseline="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= 8,500 [kg/m</a:t>
                </a:r>
                <a:r>
                  <a:rPr lang="en-US" sz="1600" baseline="300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  <a:r>
                  <a:rPr lang="en-US" sz="1600" baseline="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]</a:t>
                </a:r>
              </a:p>
              <a:p>
                <a:pPr>
                  <a:lnSpc>
                    <a:spcPct val="120000"/>
                  </a:lnSpc>
                </a:pPr>
                <a:endParaRPr lang="en-US" sz="160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sz="1600" i="0" u="none" strike="noStrike" baseline="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 convection coefficient between the sensor </a:t>
                </a:r>
                <a:r>
                  <a:rPr lang="en-US" sz="1600" b="0" i="0" u="none" strike="noStrike" baseline="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surface and the gas is </a:t>
                </a:r>
                <a:r>
                  <a:rPr lang="en-US" sz="1600" i="0" u="none" strike="noStrike" baseline="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ℎ = 400 </a:t>
                </a:r>
                <a:r>
                  <a:rPr lang="en-US" sz="1600" i="0" u="none" strike="noStrike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[W/m</a:t>
                </a:r>
                <a:r>
                  <a:rPr lang="en-US" sz="1600" i="0" u="none" strike="noStrike" baseline="30000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  <a:r>
                  <a:rPr lang="en-US" sz="1600" i="0" u="none" strike="noStrike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·K]</a:t>
                </a:r>
                <a:endParaRPr lang="en-US" sz="1600" i="0" u="none" strike="noStrike" baseline="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9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H20pZxMAAAAlAAAAZAAAAK8AAAAAkAAAAEgAAACQAAAASAAAAAAAAAAAAAAAAAAAAAEAAABQAAAAAAAAAAAA4D8AAAAAAADgPwAAAAAAAOA/AAAAAAAA4D8AAAAAAADgPwAAAAAAAOA/AAAAAAAA4D8AAAAAAADgPwAAAAAAAOA/AAAAAAAA4D8CAAAAjAAAAAEAAAACAAAARHLEDP///wgAAAAAAAAAAPIukDxUvvh/WBdrbzei5Dk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dQd0EeAAAAaAAAAAAAAAAAAAAAAAAAAAAAAADK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RHLEBf///wEAAAAAAAAAAAAAAAAAAAAAAAAAAAAAAAAAAAAAAAAAAAAAAAB/f38A5+bmA8zMzADAwP8Af39/AAAAAAAAAAAAAAAAAAAAAAAAAAAAIQAAABgAAAAUAAAAgCUAAPILAACBRAAAsCAAABAAAAAmAAAACAAAAP//////////"/>
                  </a:ext>
                </a:extLst>
              </p:cNvSpPr>
              <p:nvPr/>
            </p:nvSpPr>
            <p:spPr>
              <a:xfrm>
                <a:off x="6096000" y="1941830"/>
                <a:ext cx="5039995" cy="3371850"/>
              </a:xfrm>
              <a:prstGeom prst="rect">
                <a:avLst/>
              </a:prstGeom>
              <a:blipFill>
                <a:blip r:embed="rId5"/>
                <a:srcRect/>
                <a:stretch>
                  <a:fillRect l="0" t="0" r="0" b="-540"/>
                </a:stretch>
              </a:blipFill>
              <a:ln>
                <a:noFill/>
              </a:ln>
              <a:effectLst/>
            </p:spPr>
          </p:sp>
        </mc:Fallback>
      </mc:AlternateContent>
      <p:sp>
        <p:nvSpPr>
          <p:cNvPr id="9" name="TextBox 11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PggAACBRAAA0iYAABAgAAAmAAAACAAAAP//////////"/>
              </a:ext>
            </a:extLst>
          </p:cNvSpPr>
          <p:nvPr/>
        </p:nvSpPr>
        <p:spPr>
          <a:xfrm>
            <a:off x="1056005" y="5359400"/>
            <a:ext cx="10079990" cy="951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indent="-342900">
              <a:lnSpc>
                <a:spcPct val="120000"/>
              </a:lnSpc>
              <a:buAutoNum type="arabicParenBoth"/>
              <a:defRPr lang="en-us"/>
            </a:pPr>
            <a:r>
              <a:rPr lang="en-us" sz="1600" cap="none">
                <a:latin typeface="Helvetica" pitchFamily="0" charset="0"/>
                <a:ea typeface="Calibri" pitchFamily="2" charset="0"/>
                <a:cs typeface="Helvetica" pitchFamily="0" charset="0"/>
              </a:rPr>
              <a:t>Determine the sensor diameter needed for the thermo-couple to have a time constant of 1 second. </a:t>
            </a:r>
            <a:endParaRPr lang="en-us" sz="1600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  <a:p>
            <a:pPr marL="342900" indent="-342900">
              <a:lnSpc>
                <a:spcPct val="120000"/>
              </a:lnSpc>
              <a:buAutoNum type="arabicParenBoth"/>
              <a:defRPr lang="en-us"/>
            </a:pPr>
            <a:r>
              <a:rPr lang="en-us" sz="1600" cap="none">
                <a:latin typeface="Helvetica" pitchFamily="0" charset="0"/>
                <a:ea typeface="Calibri" pitchFamily="2" charset="0"/>
                <a:cs typeface="Helvetica" pitchFamily="0" charset="0"/>
              </a:rPr>
              <a:t>If the sensor is at 25°C and is placed in a gas stream that is at 200°C, how long will it take for the centre of the sensor to reach 199°C?</a:t>
            </a:r>
            <a:endParaRPr lang="en-us" sz="1600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Summary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0D515762-2CE0-04A1-AEE9-DAF419A7588F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18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RZ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KsdAACBRAAA6iMAABAgAAAmAAAACAAAAP//////////"/>
              </a:ext>
            </a:extLst>
          </p:cNvSpPr>
          <p:nvPr/>
        </p:nvSpPr>
        <p:spPr>
          <a:xfrm>
            <a:off x="1056005" y="4822825"/>
            <a:ext cx="10079990" cy="1015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en-us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“</a:t>
            </a:r>
            <a:r>
              <a:rPr lang="en-us" sz="2000" i="1" cap="none">
                <a:latin typeface="Helvetica" pitchFamily="0" charset="0"/>
                <a:ea typeface="Calibri" pitchFamily="2" charset="0"/>
                <a:cs typeface="Calibri" pitchFamily="2" charset="0"/>
              </a:rPr>
              <a:t>Do not dismiss lumped-capacity analysis because of its simplicity. Because of uncertainties in the convection coefficient, it may not be necessary to use more elaborate analysis </a:t>
            </a:r>
            <a:r>
              <a:rPr lang="en-gb" sz="2000" i="1" cap="none">
                <a:latin typeface="Helvetica" pitchFamily="0" charset="0"/>
                <a:ea typeface="Calibri" pitchFamily="2" charset="0"/>
                <a:cs typeface="Calibri" pitchFamily="2" charset="0"/>
              </a:rPr>
              <a:t>techniques.</a:t>
            </a: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” (Holman, 2010, p143)</a:t>
            </a:r>
            <a:endParaRPr lang="en-us" sz="20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7" name="TextBox 4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MsMAACBRAAAWhsAABAgAAAmAAAACAAAAP//////////"/>
              </a:ext>
            </a:extLst>
          </p:cNvSpPr>
          <p:nvPr/>
        </p:nvSpPr>
        <p:spPr>
          <a:xfrm>
            <a:off x="1056005" y="2079625"/>
            <a:ext cx="10079990" cy="2366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The simplest type of unsteady heat transfer problem, </a:t>
            </a:r>
            <a:r>
              <a:rPr lang="en-gb" sz="2000" i="1" cap="none">
                <a:latin typeface="Helvetica" pitchFamily="0" charset="0"/>
                <a:ea typeface="Calibri" pitchFamily="2" charset="0"/>
                <a:cs typeface="Calibri" pitchFamily="2" charset="0"/>
              </a:rPr>
              <a:t>T</a:t>
            </a: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(</a:t>
            </a:r>
            <a:r>
              <a:rPr lang="en-gb" sz="2000" i="1" cap="none">
                <a:latin typeface="Helvetica" pitchFamily="0" charset="0"/>
                <a:ea typeface="Calibri" pitchFamily="2" charset="0"/>
                <a:cs typeface="Calibri" pitchFamily="2" charset="0"/>
              </a:rPr>
              <a:t>t</a:t>
            </a: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)</a:t>
            </a:r>
            <a:endParaRPr lang="en-gb" sz="20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Applicable in many situations e.g. heating/cooling of simple geometrical objects</a:t>
            </a:r>
            <a:endParaRPr lang="en-gb" sz="20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Useful for estimating e.g. time it will take a given body to reach a certain temperature or for a given time, we can determine the temperature</a:t>
            </a:r>
            <a:endParaRPr lang="en-gb" sz="20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Strictly speaking, Bi &lt; 0.1 to obtain acceptable results </a:t>
            </a:r>
            <a:r>
              <a:rPr lang="en-gb" sz="2000" b="1" cap="none">
                <a:latin typeface="Helvetica" pitchFamily="0" charset="0"/>
                <a:ea typeface="Calibri" pitchFamily="2" charset="0"/>
                <a:cs typeface="Calibri" pitchFamily="2" charset="0"/>
              </a:rPr>
              <a:t>so always check </a:t>
            </a:r>
            <a:r>
              <a:rPr lang="en-gb" sz="2000" b="1" i="1" cap="none">
                <a:latin typeface="Helvetica" pitchFamily="0" charset="0"/>
                <a:ea typeface="Calibri" pitchFamily="2" charset="0"/>
                <a:cs typeface="Calibri" pitchFamily="2" charset="0"/>
              </a:rPr>
              <a:t>Bi</a:t>
            </a:r>
            <a:r>
              <a:rPr lang="en-gb" sz="2000" b="1" cap="none">
                <a:latin typeface="Helvetica" pitchFamily="0" charset="0"/>
                <a:ea typeface="Calibri" pitchFamily="2" charset="0"/>
                <a:cs typeface="Calibri" pitchFamily="2" charset="0"/>
              </a:rPr>
              <a:t> first</a:t>
            </a:r>
            <a:endParaRPr lang="en-gb" sz="2000" b="1" cap="none"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8" name="TextBox 6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AQIAACBRAAAegoAABAgAAAmAAAACAAAAP//////////"/>
              </a:ext>
            </a:extLst>
          </p:cNvSpPr>
          <p:nvPr/>
        </p:nvSpPr>
        <p:spPr>
          <a:xfrm>
            <a:off x="1056005" y="130302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Summary of the lumped capacitance method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YAkAAOsSAACgQQAARRcAABAgAAAmAAAACAAAAL0wAAD//8EB"/>
              </a:ext>
            </a:extLst>
          </p:cNvSpPr>
          <p:nvPr>
            <p:ph type="ctrTitle"/>
          </p:nvPr>
        </p:nvSpPr>
        <p:spPr>
          <a:xfrm>
            <a:off x="1524000" y="3075305"/>
            <a:ext cx="9144000" cy="70739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Thanks for your attention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39ECC716-58D4-B931-9A54-AE64891A6CFB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19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2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RZ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0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gb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Course Materials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oAC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568FDD22-6CBB-DA2B-F537-9A7E937903CF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2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5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7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D0NAACBRAAA8xwAABAgAAAmAAAACAAAAP//////////"/>
              </a:ext>
            </a:extLst>
          </p:cNvSpPr>
          <p:nvPr/>
        </p:nvSpPr>
        <p:spPr>
          <a:xfrm>
            <a:off x="1056005" y="2152015"/>
            <a:ext cx="10079990" cy="2553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indent="-342900" algn="ctr"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400" cap="none">
                <a:latin typeface="Helvetica" pitchFamily="0" charset="0"/>
                <a:ea typeface="Calibri" pitchFamily="2" charset="0"/>
                <a:cs typeface="Calibri" pitchFamily="2" charset="0"/>
              </a:rPr>
              <a:t>Pre-recorded Lectures</a:t>
            </a:r>
            <a:endParaRPr lang="en-gb" sz="24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342900" indent="-342900" algn="ctr"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400" cap="none">
                <a:latin typeface="Helvetica" pitchFamily="0" charset="0"/>
                <a:ea typeface="Calibri" pitchFamily="2" charset="0"/>
                <a:cs typeface="Calibri" pitchFamily="2" charset="0"/>
              </a:rPr>
              <a:t>Lecture Notes</a:t>
            </a:r>
            <a:endParaRPr lang="en-gb" sz="24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342900" indent="-342900" algn="ctr"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400" cap="none">
                <a:latin typeface="Helvetica" pitchFamily="0" charset="0"/>
                <a:ea typeface="Calibri" pitchFamily="2" charset="0"/>
                <a:cs typeface="Calibri" pitchFamily="2" charset="0"/>
              </a:rPr>
              <a:t>Tutorial sheet</a:t>
            </a:r>
            <a:endParaRPr lang="en-gb" sz="24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342900" indent="-342900" algn="ctr"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400" cap="none">
                <a:latin typeface="Helvetica" pitchFamily="0" charset="0"/>
                <a:ea typeface="Calibri" pitchFamily="2" charset="0"/>
                <a:cs typeface="Calibri" pitchFamily="2" charset="0"/>
              </a:rPr>
              <a:t>Tutorial Solutions</a:t>
            </a:r>
            <a:endParaRPr lang="en-gb" sz="24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342900" indent="-342900" algn="ctr">
              <a:spcBef>
                <a:spcPts val="600"/>
              </a:spcBef>
              <a:spcAft>
                <a:spcPts val="600"/>
              </a:spcAft>
              <a:buFont typeface="Helvetica" pitchFamily="0" charset="0"/>
              <a:buChar char="+"/>
              <a:defRPr lang="en-us"/>
            </a:pPr>
            <a:r>
              <a:rPr lang="en-gb" sz="2400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Class recordings (review of lecture notes + worked examples)</a:t>
            </a:r>
            <a:endParaRPr lang="en-gb" sz="2400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gb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Weekly Tests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766EB2F6-B89B-3B44-D5D6-4E11FC98231B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3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5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7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JoPAACBRAAAsh8AABAgAAAmAAAACAAAAP//////////"/>
              </a:ext>
            </a:extLst>
          </p:cNvSpPr>
          <p:nvPr/>
        </p:nvSpPr>
        <p:spPr>
          <a:xfrm>
            <a:off x="1056005" y="2536190"/>
            <a:ext cx="10079990" cy="2616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Bef>
                <a:spcPts val="600"/>
              </a:spcBef>
              <a:spcAft>
                <a:spcPts val="600"/>
              </a:spcAft>
              <a:defRPr lang="en-us"/>
            </a:pPr>
            <a:r>
              <a:rPr lang="en-gb" sz="2400" b="1" cap="none">
                <a:latin typeface="Helvetica" pitchFamily="0" charset="0"/>
                <a:ea typeface="Calibri" pitchFamily="2" charset="0"/>
                <a:cs typeface="Calibri" pitchFamily="2" charset="0"/>
              </a:rPr>
              <a:t>Week 7 Test Details:</a:t>
            </a:r>
            <a:endParaRPr lang="en-gb" sz="2400" b="1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defRPr lang="en-us"/>
            </a:pPr>
            <a:r>
              <a:rPr lang="en-us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“This test is on Transient Heat Transfer which we have covered during week 7 of the course. There will be a total of 7 multiple choice questions . Four of the questions will be descriptive based (worth 10 points each) and 3 will involve some calculations (worth 20 points each). Topics include general transient heat transfer, the lumped capacitance method, analytical methods and numerical methods.</a:t>
            </a:r>
            <a:endParaRPr lang="en-us" sz="20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defRPr lang="en-us"/>
            </a:pPr>
            <a:r>
              <a:rPr lang="en-us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Note: This test will auto-submit at the end of the exam time.”</a:t>
            </a:r>
            <a:endParaRPr lang="en-gb" sz="24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TextBox 1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IYJAACBRAAAXQwAABAgAAAmAAAACAAAAP//////////"/>
              </a:ext>
            </a:extLst>
          </p:cNvSpPr>
          <p:nvPr/>
        </p:nvSpPr>
        <p:spPr>
          <a:xfrm>
            <a:off x="1056005" y="1548130"/>
            <a:ext cx="1007999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gb" sz="24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The weekly tests continue…</a:t>
            </a:r>
            <a:endParaRPr lang="en-gb" sz="24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I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Transient Heat Transfer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0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41EC1C70-3EAC-B9EA-E254-C8BF521A149D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4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QCM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"/>
              <p:cNvSpPr>
                <a:extLst>
                  <a:ext uri="smNativeData">
                    <pr:smNativeData xmlns:pr="smNativeData" xmlns="smNativeData" val="SMDATA_15_H2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DH////AAAAAKD///9o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5+bmA8zMzADAwP8Af39/AAAAAAAAAAAAAAAAAAAAAAAAAAAAIQAAABgAAAAUAAAA0QgAAN4LAAC5LwAAeyQAABAAAAAmAAAACAAAAP//////////"/>
                  </a:ext>
                </a:extLst>
              </p:cNvSpPr>
              <p:nvPr/>
            </p:nvSpPr>
            <p:spPr>
              <a:xfrm>
                <a:off x="1433195" y="1929130"/>
                <a:ext cx="6324600" cy="40011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" panose="020B0604020202020204" pitchFamily="34" charset="0"/>
                  </a:rPr>
                  <a:t>So far, we have only considered steady state problems i.e., when there is no dependency on time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>
                  <a:latin typeface="Helvetica" panose="020B0604020202020204" pitchFamily="34" charset="0"/>
                </a:endParaRP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" panose="020B0604020202020204" pitchFamily="34" charset="0"/>
                  </a:rPr>
                  <a:t>However, many situations in practice will involve transient (or unsteady) effects,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dirty="0">
                    <a:latin typeface="Helvetica" panose="020B0604020202020204" pitchFamily="34" charset="0"/>
                  </a:rPr>
                  <a:t> 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" panose="020B0604020202020204" pitchFamily="34" charset="0"/>
                  </a:rPr>
                  <a:t>For example, any heating or cooling process involving solids or liquids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" panose="020B0604020202020204" pitchFamily="34" charset="0"/>
                  </a:rPr>
                  <a:t>Typically, these types of problems are more complicated to solve than their steady-state counterpart</a:t>
                </a:r>
              </a:p>
              <a:p>
                <a:pPr marL="285750" indent="-28575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" panose="020B0604020202020204" pitchFamily="34" charset="0"/>
                  </a:rPr>
                  <a:t>This week we will learn more about methods we can use to solve problems in transient heat transfer</a:t>
                </a:r>
                <a:endParaRPr lang="en-US" dirty="0">
                  <a:latin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1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H20pZxMAAAAlAAAAZAAAAK8AAAAAkAAAAEgAAACQAAAASAAAAAAAAAAAAAAAAAAAAAEAAABQAAAAAAAAAAAA4D8AAAAAAADgPwAAAAAAAOA/AAAAAAAA4D8AAAAAAADgPwAAAAAAAOA/AAAAAAAA4D8AAAAAAADgPwAAAAAAAOA/AAAAAAAA4D8CAAAAjAAAAAEAAAACAAAARHLEDP///wgAAAAAAAAAAAVgF3xgU23ovLehM0m7Fio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DH////AAAAAKD///9o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RHLEBf///wEAAAAAAAAAAAAAAAAAAAAAAAAAAAAAAAAAAAAAAAAAAAAAAAB/f38A5+bmA8zMzADAwP8Af39/AAAAAAAAAAAAAAAAAAAAAAAAAAAAIQAAABgAAAAUAAAA0QgAAN4LAAC5LwAAeyQAABAAAAAmAAAACAAAAP//////////"/>
                  </a:ext>
                </a:extLst>
              </p:cNvSpPr>
              <p:nvPr/>
            </p:nvSpPr>
            <p:spPr>
              <a:xfrm>
                <a:off x="1433195" y="1929130"/>
                <a:ext cx="6324600" cy="4001135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-570" t="0" r="-960" b="-1520"/>
                </a:stretch>
              </a:blipFill>
              <a:ln>
                <a:noFill/>
              </a:ln>
              <a:effectLst/>
            </p:spPr>
          </p:sp>
        </mc:Fallback>
      </mc:AlternateContent>
      <p:sp>
        <p:nvSpPr>
          <p:cNvPr id="6" name="TextBox 2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P0HAACBRAAAcwoAABAgAAAmAAAACAAAAP//////////"/>
              </a:ext>
            </a:extLst>
          </p:cNvSpPr>
          <p:nvPr/>
        </p:nvSpPr>
        <p:spPr>
          <a:xfrm>
            <a:off x="1056005" y="12985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Introduction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8" name="Picture 2" descr="The Absolute Best Way To Boil Eggs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QxAADaGQAAlkMAAA0k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998460" y="4202430"/>
            <a:ext cx="2988310" cy="16579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6" descr="A picture containing dark, light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0AMAAGUHAAAVBQAAvwU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QxAABxDAAAlkMAAEoYAAAQAAAAJgAAAAgAAAD//////////w=="/>
              </a:ext>
            </a:extLst>
          </p:cNvPicPr>
          <p:nvPr/>
        </p:nvPicPr>
        <p:blipFill>
          <a:blip r:embed="rId6"/>
          <a:srcRect l="9760" t="18930" r="13010" b="14710"/>
          <a:stretch>
            <a:fillRect/>
          </a:stretch>
        </p:blipFill>
        <p:spPr>
          <a:xfrm>
            <a:off x="7998460" y="2022475"/>
            <a:ext cx="2988310" cy="19259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Transient Heat Transfer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698163F8-B684-D495-CA39-40C02D773C15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5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RB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P0HAACBRAAAcwoAABAgAAAmAAAACAAAAP//////////"/>
              </a:ext>
            </a:extLst>
          </p:cNvSpPr>
          <p:nvPr/>
        </p:nvSpPr>
        <p:spPr>
          <a:xfrm>
            <a:off x="1056005" y="12985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Methods of Analysis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4"/>
              <p:cNvSpPr>
                <a:extLst>
                  <a:ext uri="smNativeData">
                    <pr:smNativeData xmlns:pr="smNativeData" xmlns="smNativeData" val="SMDATA_15_H2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Br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5+bmA8zMzADAwP8Af39/AAAAAAAAAAAAAAAAAAAAAAAAAAAAIQAAABgAAAAUAAAAfwYAAO0LAACBRAAAfx0AABAAAAAmAAAACAAAAP//////////"/>
                  </a:ext>
                </a:extLst>
              </p:cNvSpPr>
              <p:nvPr/>
            </p:nvSpPr>
            <p:spPr>
              <a:xfrm>
                <a:off x="1056005" y="1938655"/>
                <a:ext cx="10079990" cy="28562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342900" indent="-3429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b="1" dirty="0">
                    <a:latin typeface="Helvetica" panose="020B0604020202020204" pitchFamily="34" charset="0"/>
                  </a:rPr>
                  <a:t>Lumped System Analysis (or Lumped Capacitance Method)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b="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Temperature is a function of tim</a:t>
                </a: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 onl</a:t>
                </a:r>
                <a:r>
                  <a:rPr lang="en-GB" dirty="0"/>
                  <a:t>y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>
                  <a:latin typeface="Helvetica" panose="020B0604020202020204" pitchFamily="34" charset="0"/>
                </a:endParaRPr>
              </a:p>
              <a:p>
                <a:pPr marL="342900" indent="-3429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2"/>
                </a:pPr>
                <a:r>
                  <a:rPr lang="en-GB" b="1" dirty="0">
                    <a:latin typeface="Helvetica" panose="020B0604020202020204" pitchFamily="34" charset="0"/>
                  </a:rPr>
                  <a:t>Analytical Methods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Temperature is a function of time and one space coordinate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>
                  <a:latin typeface="Helvetica" panose="020B0604020202020204" pitchFamily="34" charset="0"/>
                </a:endParaRPr>
              </a:p>
              <a:p>
                <a:pPr marL="342900" indent="-3429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3"/>
                </a:pPr>
                <a:r>
                  <a:rPr lang="en-GB" b="1" dirty="0">
                    <a:latin typeface="Helvetica" panose="020B0604020202020204" pitchFamily="34" charset="0"/>
                  </a:rPr>
                  <a:t>Numerical Methods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Temperature is a function of time and all three space coordinates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latin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4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H20pZxMAAAAlAAAAZAAAAK8AAAAAkAAAAEgAAACQAAAASAAAAAAAAAAAAAAAAAAAAAEAAABQAAAAAAAAAAAA4D8AAAAAAADgPwAAAAAAAOA/AAAAAAAA4D8AAAAAAADgPwAAAAAAAOA/AAAAAAAA4D8AAAAAAADgPwAAAAAAAOA/AAAAAAAA4D8CAAAAjAAAAAEAAAACAAAARHLEDP///wgAAAAAAAAAAKrCfWBVKgus/TWHMpZ0mA8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Br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RHLEBf///wEAAAAAAAAAAAAAAAAAAAAAAAAAAAAAAAAAAAAAAAAAAAAAAAB/f38A5+bmA8zMzADAwP8Af39/AAAAAAAAAAAAAAAAAAAAAAAAAAAAIQAAABgAAAAUAAAAfwYAAO0LAACBRAAAfx0AABAAAAAmAAAACAAAAP//////////"/>
                  </a:ext>
                </a:extLst>
              </p:cNvSpPr>
              <p:nvPr/>
            </p:nvSpPr>
            <p:spPr>
              <a:xfrm>
                <a:off x="1056005" y="1938655"/>
                <a:ext cx="10079990" cy="2856230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0" t="0" r="0" b="-1490"/>
                </a:stretch>
              </a:blipFill>
              <a:ln>
                <a:noFill/>
              </a:ln>
              <a:effectLst/>
            </p:spPr>
          </p:sp>
        </mc:Fallback>
      </mc:AlternateContent>
      <p:grpSp>
        <p:nvGrpSpPr>
          <p:cNvPr id="8" name="Group 14"/>
          <p:cNvGrpSpPr>
            <a:extLst>
              <a:ext uri="smNativeData">
                <pr:smNativeData xmlns:pr="smNativeData" xmlns="smNativeData" val="SMDATA_6_H20pZxMAAAAlAAAAAQAAAA8BAAAAkAAAAEgAAACQAAAASAAAAAAAAAAAAAAAAAAAABcAAAAUAAAAAAAAAAAAAAD/fwAA/38AAAAAAAAJAAAABAAAAAAlAA0fAAAAVAAAAAAAAAAAAAAAAAAAAAAAAAAAAAAAAAAAAAAAAAAAAAAAAAAAAAAAAAAAAAAAAAAAAAAAAAAAAAAAAAAAAAAAAAAAAAAAAAAAAAAAAAAAAAAAAAAAACEAAAAYAAAAFAAAAAICAADgEAAAnw8AAE8iAAAQAAAAJgAAAAgAAAD/////AAAAAA=="/>
              </a:ext>
            </a:extLst>
          </p:cNvGrpSpPr>
          <p:nvPr/>
        </p:nvGrpSpPr>
        <p:grpSpPr>
          <a:xfrm>
            <a:off x="326390" y="2743200"/>
            <a:ext cx="2212975" cy="2834005"/>
            <a:chOff x="326390" y="2743200"/>
            <a:chExt cx="2212975" cy="2834005"/>
          </a:xfrm>
        </p:grpSpPr>
        <p:sp>
          <p:nvSpPr>
            <p:cNvPr id="10" name="Arrow: Down 7"/>
            <p:cNvSpPr>
              <a:extLst>
                <a:ext uri="smNativeData">
                  <pr:smNativeData xmlns:pr="smNativeData" xmlns="smNativeData" val="SMDATA_15_H20pZxMAAAAlAAAAywAAAA0AAAAAkAAAAEgAAACQAAAASAAAAAAAAAABAAAAAAAAAAEAAABQAAAA6kkSHbuz6j/AWyBB8WPQ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P+ZAAAt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P+ZAAB/f38A5+bmA8zMzADAwP8Af39/AAAAAAAAAAAAAAAAAAAAAAAAAAAAIQAAABgAAAAUAAAAoAcAAOAQAAABCgAATx0AAAAAAAAmAAAACAAAAP//////////"/>
                </a:ext>
              </a:extLst>
            </p:cNvSpPr>
            <p:nvPr/>
          </p:nvSpPr>
          <p:spPr>
            <a:xfrm>
              <a:off x="1239520" y="2743200"/>
              <a:ext cx="386715" cy="2021205"/>
            </a:xfrm>
            <a:prstGeom prst="downArrow">
              <a:avLst>
                <a:gd name="adj1" fmla="val 25610"/>
                <a:gd name="adj2" fmla="val 86532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en-gb" cap="none"/>
            </a:p>
          </p:txBody>
        </p:sp>
        <p:sp>
          <p:nvSpPr>
            <p:cNvPr id="9" name="TextBox 10"/>
            <p:cNvSpPr>
              <a:extLst>
                <a:ext uri="smNativeData">
  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gIAANcdAACfDwAATyIAAAAgAAAmAAAACAAAAP//////////"/>
                </a:ext>
              </a:extLst>
            </p:cNvSpPr>
            <p:nvPr/>
          </p:nvSpPr>
          <p:spPr>
            <a:xfrm>
              <a:off x="326390" y="4850765"/>
              <a:ext cx="2212975" cy="7264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 lang="en-us"/>
              </a:pPr>
              <a:r>
                <a:rPr lang="en-gb" b="1" cap="none">
                  <a:solidFill>
                    <a:srgbClr val="FF9900"/>
                  </a:solidFill>
                  <a:latin typeface="Helvetica" pitchFamily="0" charset="0"/>
                  <a:ea typeface="Calibri" pitchFamily="2" charset="0"/>
                  <a:cs typeface="Calibri" pitchFamily="2" charset="0"/>
                </a:rPr>
                <a:t>Increasing complexity</a:t>
              </a:r>
              <a:endParaRPr lang="en-gb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endParaRPr>
            </a:p>
          </p:txBody>
        </p:sp>
      </p:grpSp>
      <p:grpSp>
        <p:nvGrpSpPr>
          <p:cNvPr id="11" name="Group 15"/>
          <p:cNvGrpSpPr>
            <a:extLst>
              <a:ext uri="smNativeData">
                <pr:smNativeData xmlns:pr="smNativeData" xmlns="smNativeData" val="SMDATA_6_H20pZxMAAAAlAAAAAQAAAA8BAAAAkAAAAEgAAACQAAAASAAAAAAAAAAAAAAAAAAAABcAAAAUAAAAAAAAAAAAAAD/fwAA/38AAAAAAAAJAAAABAAAAAA60AEfAAAAVAAAAAAAAAAAAAAAAAAAAAAAAAAAAAAAAAAAAAAAAAAAAAAAAAAAAAAAAAAAAAAAAAAAAAAAAAAAAAAAAAAAAAAAAAAAAAAAAAAAAAAAAAAAAAAAAAAAACEAAAAYAAAAFAAAAGE7AADdEAAA/kgAAE0iAAAQAAAAJgAAAAgAAAD/////AAAAAA=="/>
              </a:ext>
            </a:extLst>
          </p:cNvGrpSpPr>
          <p:nvPr/>
        </p:nvGrpSpPr>
        <p:grpSpPr>
          <a:xfrm>
            <a:off x="9652635" y="2741295"/>
            <a:ext cx="2212975" cy="2834640"/>
            <a:chOff x="9652635" y="2741295"/>
            <a:chExt cx="2212975" cy="2834640"/>
          </a:xfrm>
        </p:grpSpPr>
        <p:sp>
          <p:nvSpPr>
            <p:cNvPr id="13" name="Arrow: Down 12"/>
            <p:cNvSpPr>
              <a:extLst>
                <a:ext uri="smNativeData">
                  <pr:smNativeData xmlns:pr="smNativeData" xmlns="smNativeData" val="SMDATA_15_H20pZxMAAAAlAAAAywAAAA0AAAAAkAAAAEgAAACQAAAASAAAAAAAAAABAAAAAAAAAAEAAABQAAAA6kkSHbuz6j/AWyBB8WPQ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P+ZAAAt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JbDC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P+ZAAB/f38A5+bmA8zMzADAwP8Af39/AAAAAAAAAAAAAAAAAAAAAAAAAAAAIQAAABgAAAAUAAAA/0AAAN0QAABgQwAATR0AAAAAAAAmAAAACAAAAP//////////"/>
                </a:ext>
              </a:extLst>
            </p:cNvSpPr>
            <p:nvPr/>
          </p:nvSpPr>
          <p:spPr>
            <a:xfrm>
              <a:off x="10565765" y="2741295"/>
              <a:ext cx="386715" cy="2021840"/>
            </a:xfrm>
            <a:prstGeom prst="downArrow">
              <a:avLst>
                <a:gd name="adj1" fmla="val 25610"/>
                <a:gd name="adj2" fmla="val 86559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en-gb" cap="none"/>
            </a:p>
          </p:txBody>
        </p:sp>
        <p:sp>
          <p:nvSpPr>
            <p:cNvPr id="12" name="TextBox 13"/>
            <p:cNvSpPr>
              <a:extLst>
                <a:ext uri="smNativeData">
  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6Ai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YTsAANUdAAD+SAAATSIAAAAgAAAmAAAACAAAAP//////////"/>
                </a:ext>
              </a:extLst>
            </p:cNvSpPr>
            <p:nvPr/>
          </p:nvSpPr>
          <p:spPr>
            <a:xfrm>
              <a:off x="9652635" y="4849495"/>
              <a:ext cx="2212975" cy="7264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 lang="en-us"/>
              </a:pPr>
              <a:r>
                <a:rPr lang="en-gb" b="1" cap="none">
                  <a:solidFill>
                    <a:srgbClr val="FF9900"/>
                  </a:solidFill>
                  <a:latin typeface="Helvetica" pitchFamily="0" charset="0"/>
                  <a:ea typeface="Calibri" pitchFamily="2" charset="0"/>
                  <a:cs typeface="Calibri" pitchFamily="2" charset="0"/>
                </a:rPr>
                <a:t>Increasing generality</a:t>
              </a:r>
              <a:endParaRPr lang="en-gb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BqxQ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Transient Heat Transfer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38815380-CED5-D4A5-9B39-38F01D776D6D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6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CTQ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DAw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P0HAACBRAAAcwoAABAgAAAmAAAACAAAAP//////////"/>
              </a:ext>
            </a:extLst>
          </p:cNvSpPr>
          <p:nvPr/>
        </p:nvSpPr>
        <p:spPr>
          <a:xfrm>
            <a:off x="1056005" y="12985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Methods of Analysis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v2y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4"/>
              <p:cNvSpPr>
                <a:extLst>
                  <a:ext uri="smNativeData">
                    <pr:smNativeData xmlns:pr="smNativeData" xmlns="smNativeData" val="SMDATA_15_H2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Br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5+bmA8zMzADAwP8Af39/AAAAAAAAAAAAAAAAAAAAAAAAAAAAIQAAABgAAAAUAAAAfwYAAO0LAACBRAAAfx0AABAAAAAmAAAACAAAAP//////////"/>
                  </a:ext>
                </a:extLst>
              </p:cNvSpPr>
              <p:nvPr/>
            </p:nvSpPr>
            <p:spPr>
              <a:xfrm>
                <a:off x="1056005" y="1938655"/>
                <a:ext cx="10079990" cy="28562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342900" indent="-3429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b="1" dirty="0">
                    <a:latin typeface="Helvetica" panose="020B0604020202020204" pitchFamily="34" charset="0"/>
                  </a:rPr>
                  <a:t>Lumped System Analysis (or Lumped Capacitance Method)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b="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Temperature is a function of tim</a:t>
                </a: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 onl</a:t>
                </a:r>
                <a:r>
                  <a:rPr lang="en-GB" dirty="0"/>
                  <a:t>y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>
                  <a:latin typeface="Helvetica" panose="020B0604020202020204" pitchFamily="34" charset="0"/>
                </a:endParaRPr>
              </a:p>
              <a:p>
                <a:pPr marL="342900" indent="-3429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2"/>
                </a:pPr>
                <a:r>
                  <a:rPr lang="en-GB" b="1" dirty="0">
                    <a:solidFill>
                      <a:schemeClr val="bg2">
                        <a:lumMod val="90000"/>
                      </a:schemeClr>
                    </a:solidFill>
                    <a:latin typeface="Helvetica" panose="020B0604020202020204" pitchFamily="34" charset="0"/>
                  </a:rPr>
                  <a:t>Analytical Methods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Temperature is a function of time and one space coordinate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>
                  <a:solidFill>
                    <a:schemeClr val="bg2">
                      <a:lumMod val="90000"/>
                    </a:schemeClr>
                  </a:solidFill>
                  <a:latin typeface="Helvetica" panose="020B0604020202020204" pitchFamily="34" charset="0"/>
                </a:endParaRPr>
              </a:p>
              <a:p>
                <a:pPr marL="342900" indent="-3429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3"/>
                </a:pPr>
                <a:r>
                  <a:rPr lang="en-GB" b="1" dirty="0">
                    <a:solidFill>
                      <a:schemeClr val="bg2">
                        <a:lumMod val="90000"/>
                      </a:schemeClr>
                    </a:solidFill>
                    <a:latin typeface="Helvetica" panose="020B0604020202020204" pitchFamily="34" charset="0"/>
                  </a:rPr>
                  <a:t>Numerical Methods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dirty="0">
                    <a:solidFill>
                      <a:schemeClr val="bg2">
                        <a:lumMod val="90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Temperature is a function of time and all three space coordinates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chemeClr val="bg2">
                      <a:lumMod val="90000"/>
                    </a:schemeClr>
                  </a:solidFill>
                  <a:latin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4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H20pZxMAAAAlAAAAZAAAAK8AAAAAkAAAAEgAAACQAAAASAAAAAAAAAAAAAAAAAAAAAEAAABQAAAAAAAAAAAA4D8AAAAAAADgPwAAAAAAAOA/AAAAAAAA4D8AAAAAAADgPwAAAAAAAOA/AAAAAAAA4D8AAAAAAADgPwAAAAAAAOA/AAAAAAAA4D8CAAAAjAAAAAEAAAACAAAARHLEDP///wgAAAAAAAAAAGYyJBTGlWcqI239CK8CFF8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Br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RHLEBf///wEAAAAAAAAAAAAAAAAAAAAAAAAAAAAAAAAAAAAAAAAAAAAAAAB/f38A5+bmA8zMzADAwP8Af39/AAAAAAAAAAAAAAAAAAAAAAAAAAAAIQAAABgAAAAUAAAAfwYAAO0LAACBRAAAfx0AABAAAAAmAAAACAAAAP//////////"/>
                  </a:ext>
                </a:extLst>
              </p:cNvSpPr>
              <p:nvPr/>
            </p:nvSpPr>
            <p:spPr>
              <a:xfrm>
                <a:off x="1056005" y="1938655"/>
                <a:ext cx="10079990" cy="2856230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0" t="0" r="0" b="-1490"/>
                </a:stretch>
              </a:blipFill>
              <a:ln>
                <a:noFill/>
              </a:ln>
              <a:effectLst/>
            </p:spPr>
          </p:sp>
        </mc:Fallback>
      </mc:AlternateContent>
      <p:grpSp>
        <p:nvGrpSpPr>
          <p:cNvPr id="8" name="Group 14"/>
          <p:cNvGrpSpPr>
            <a:extLst>
              <a:ext uri="smNativeData">
                <pr:smNativeData xmlns:pr="smNativeData" xmlns="smNativeData" val="SMDATA_6_H20pZxMAAAAlAAAAAQAAAA8BAAAAkAAAAEgAAACQAAAASAAAAAAAAAAAAAAAAAAAABcAAAAUAAAAAAAAAAAAAAD/fwAA/38AAAAAAAAJAAAABAAAAMBaSwofAAAAVAAAAAAAAAAAAAAAAAAAAAAAAAAAAAAAAAAAAAAAAAAAAAAAAAAAAAAAAAAAAAAAAAAAAAAAAAAAAAAAAAAAAAAAAAAAAAAAAAAAAAAAAAAAAAAAAAAAACEAAAAYAAAAFAAAAAICAADgEAAAnw8AAE8iAAAQAAAAJgAAAAgAAAD/////AAAAAA=="/>
              </a:ext>
            </a:extLst>
          </p:cNvGrpSpPr>
          <p:nvPr/>
        </p:nvGrpSpPr>
        <p:grpSpPr>
          <a:xfrm>
            <a:off x="326390" y="2743200"/>
            <a:ext cx="2212975" cy="2834005"/>
            <a:chOff x="326390" y="2743200"/>
            <a:chExt cx="2212975" cy="2834005"/>
          </a:xfrm>
        </p:grpSpPr>
        <p:sp>
          <p:nvSpPr>
            <p:cNvPr id="10" name="Arrow: Down 7"/>
            <p:cNvSpPr>
              <a:extLst>
                <a:ext uri="smNativeData">
                  <pr:smNativeData xmlns:pr="smNativeData" xmlns="smNativeData" val="SMDATA_15_H20pZxMAAAAlAAAAywAAAA0AAAAAkAAAAEgAAACQAAAASAAAAAAAAAABAAAAAAAAAAEAAABQAAAA6kkSHbuz6j/AWyBB8WPQ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P+ZAAAt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P+ZAAB/f38A5+bmA8zMzADAwP8Af39/AAAAAAAAAAAAAAAAAAAAAAAAAAAAIQAAABgAAAAUAAAAoAcAAOAQAAABCgAATx0AAAAAAAAmAAAACAAAAP//////////"/>
                </a:ext>
              </a:extLst>
            </p:cNvSpPr>
            <p:nvPr/>
          </p:nvSpPr>
          <p:spPr>
            <a:xfrm>
              <a:off x="1239520" y="2743200"/>
              <a:ext cx="386715" cy="2021205"/>
            </a:xfrm>
            <a:prstGeom prst="downArrow">
              <a:avLst>
                <a:gd name="adj1" fmla="val 25610"/>
                <a:gd name="adj2" fmla="val 86532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en-gb" cap="none"/>
            </a:p>
          </p:txBody>
        </p:sp>
        <p:sp>
          <p:nvSpPr>
            <p:cNvPr id="9" name="TextBox 10"/>
            <p:cNvSpPr>
              <a:extLst>
                <a:ext uri="smNativeData">
  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gIAANcdAACfDwAATyIAAAAgAAAmAAAACAAAAP//////////"/>
                </a:ext>
              </a:extLst>
            </p:cNvSpPr>
            <p:nvPr/>
          </p:nvSpPr>
          <p:spPr>
            <a:xfrm>
              <a:off x="326390" y="4850765"/>
              <a:ext cx="2212975" cy="7264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 lang="en-us"/>
              </a:pPr>
              <a:r>
                <a:rPr lang="en-gb" b="1" cap="none">
                  <a:solidFill>
                    <a:srgbClr val="FF9900"/>
                  </a:solidFill>
                  <a:latin typeface="Helvetica" pitchFamily="0" charset="0"/>
                  <a:ea typeface="Calibri" pitchFamily="2" charset="0"/>
                  <a:cs typeface="Calibri" pitchFamily="2" charset="0"/>
                </a:rPr>
                <a:t>Increasing complexity</a:t>
              </a:r>
              <a:endParaRPr lang="en-gb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endParaRPr>
            </a:p>
          </p:txBody>
        </p:sp>
      </p:grpSp>
      <p:grpSp>
        <p:nvGrpSpPr>
          <p:cNvPr id="11" name="Group 15"/>
          <p:cNvGrpSpPr>
            <a:extLst>
              <a:ext uri="smNativeData">
                <pr:smNativeData xmlns:pr="smNativeData" xmlns="smNativeData" val="SMDATA_6_H20pZxMAAAAlAAAAAQAAAA8BAAAAkAAAAEgAAACQAAAASAAAAAAAAAAAAAAAAAAAABcAAAAUAAAAAAAAAAAAAAD/fwAA/38AAAAAAAAJAAAABAAAAH8mAAAfAAAAVAAAAAAAAAAAAAAAAAAAAAAAAAAAAAAAAAAAAAAAAAAAAAAAAAAAAAAAAAAAAAAAAAAAAAAAAAAAAAAAAAAAAAAAAAAAAAAAAAAAAAAAAAAAAAAAAAAAACEAAAAYAAAAFAAAAGE7AADdEAAA/kgAAE0iAAAQAAAAJgAAAAgAAAD/////AAAAAA=="/>
              </a:ext>
            </a:extLst>
          </p:cNvGrpSpPr>
          <p:nvPr/>
        </p:nvGrpSpPr>
        <p:grpSpPr>
          <a:xfrm>
            <a:off x="9652635" y="2741295"/>
            <a:ext cx="2212975" cy="2834640"/>
            <a:chOff x="9652635" y="2741295"/>
            <a:chExt cx="2212975" cy="2834640"/>
          </a:xfrm>
        </p:grpSpPr>
        <p:sp>
          <p:nvSpPr>
            <p:cNvPr id="13" name="Arrow: Down 12"/>
            <p:cNvSpPr>
              <a:extLst>
                <a:ext uri="smNativeData">
                  <pr:smNativeData xmlns:pr="smNativeData" xmlns="smNativeData" val="SMDATA_15_H20pZxMAAAAlAAAAywAAAA0AAAAAkAAAAEgAAACQAAAASAAAAAAAAAABAAAAAAAAAAEAAABQAAAA6kkSHbuz6j/AWyBB8WPQ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P+ZAAAt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P+ZAAB/f38A5+bmA8zMzADAwP8Af39/AAAAAAAAAAAAAAAAAAAAAAAAAAAAIQAAABgAAAAUAAAA/0AAAN0QAABgQwAATR0AAAAAAAAmAAAACAAAAP//////////"/>
                </a:ext>
              </a:extLst>
            </p:cNvSpPr>
            <p:nvPr/>
          </p:nvSpPr>
          <p:spPr>
            <a:xfrm>
              <a:off x="10565765" y="2741295"/>
              <a:ext cx="386715" cy="2021840"/>
            </a:xfrm>
            <a:prstGeom prst="downArrow">
              <a:avLst>
                <a:gd name="adj1" fmla="val 25610"/>
                <a:gd name="adj2" fmla="val 86559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rgbClr val="FFFFFF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 lang="en-gb" cap="none"/>
            </a:p>
          </p:txBody>
        </p:sp>
        <p:sp>
          <p:nvSpPr>
            <p:cNvPr id="12" name="TextBox 13"/>
            <p:cNvSpPr>
              <a:extLst>
                <a:ext uri="smNativeData">
  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YTsAANUdAAD+SAAATSIAAAAgAAAmAAAACAAAAP//////////"/>
                </a:ext>
              </a:extLst>
            </p:cNvSpPr>
            <p:nvPr/>
          </p:nvSpPr>
          <p:spPr>
            <a:xfrm>
              <a:off x="9652635" y="4849495"/>
              <a:ext cx="2212975" cy="7264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 lang="en-us"/>
              </a:pPr>
              <a:r>
                <a:rPr lang="en-gb" b="1" cap="none">
                  <a:solidFill>
                    <a:srgbClr val="FF9900"/>
                  </a:solidFill>
                  <a:latin typeface="Helvetica" pitchFamily="0" charset="0"/>
                  <a:ea typeface="Calibri" pitchFamily="2" charset="0"/>
                  <a:cs typeface="Calibri" pitchFamily="2" charset="0"/>
                </a:rPr>
                <a:t>Increasing generality</a:t>
              </a:r>
              <a:endParaRPr lang="en-gb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PA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Lumped System Analysis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1C2F5F3B-75F1-7AA9-BF97-83FC11D949D6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7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XAw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CYkw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ewgAAN8LAACFQgAAMSIAABAgAAAmAAAACAAAAP//////////"/>
              </a:ext>
            </a:extLst>
          </p:cNvSpPr>
          <p:nvPr/>
        </p:nvSpPr>
        <p:spPr>
          <a:xfrm>
            <a:off x="1378585" y="1929765"/>
            <a:ext cx="9434830" cy="3628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Some objects behave like ‘</a:t>
            </a:r>
            <a:r>
              <a:rPr lang="en-gb" sz="2000" b="1" cap="none">
                <a:latin typeface="Helvetica" pitchFamily="0" charset="0"/>
                <a:ea typeface="Calibri" pitchFamily="2" charset="0"/>
                <a:cs typeface="Calibri" pitchFamily="2" charset="0"/>
              </a:rPr>
              <a:t>lumps</a:t>
            </a: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’ when subjected to a heat transfer process and their internal temperature remains approximately uniform throughout</a:t>
            </a:r>
            <a:endParaRPr lang="en-gb" sz="20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We call the method to analyse these types of objects </a:t>
            </a:r>
            <a:r>
              <a:rPr lang="en-gb" sz="2000" b="1" cap="none">
                <a:latin typeface="Helvetica" pitchFamily="0" charset="0"/>
                <a:ea typeface="Calibri" pitchFamily="2" charset="0"/>
                <a:cs typeface="Calibri" pitchFamily="2" charset="0"/>
              </a:rPr>
              <a:t>Lumped System Analysis</a:t>
            </a: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 or sometimes the </a:t>
            </a:r>
            <a:r>
              <a:rPr lang="en-gb" sz="2000" b="1" cap="none">
                <a:latin typeface="Helvetica" pitchFamily="0" charset="0"/>
                <a:ea typeface="Calibri" pitchFamily="2" charset="0"/>
                <a:cs typeface="Calibri" pitchFamily="2" charset="0"/>
              </a:rPr>
              <a:t>Lumped Capacitance Method</a:t>
            </a: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 </a:t>
            </a:r>
            <a:endParaRPr lang="en-gb" sz="20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The simplest type of unsteady heat transfer problem, </a:t>
            </a:r>
            <a:r>
              <a:rPr lang="en-gb" sz="2000" b="1" i="1" cap="none">
                <a:latin typeface="Helvetica" pitchFamily="0" charset="0"/>
                <a:ea typeface="Calibri" pitchFamily="2" charset="0"/>
                <a:cs typeface="Calibri" pitchFamily="2" charset="0"/>
              </a:rPr>
              <a:t>T</a:t>
            </a:r>
            <a:r>
              <a:rPr lang="en-gb" sz="2000" b="1" cap="none">
                <a:latin typeface="Helvetica" pitchFamily="0" charset="0"/>
                <a:ea typeface="Calibri" pitchFamily="2" charset="0"/>
                <a:cs typeface="Calibri" pitchFamily="2" charset="0"/>
              </a:rPr>
              <a:t>(</a:t>
            </a:r>
            <a:r>
              <a:rPr lang="en-gb" sz="2000" b="1" i="1" cap="none">
                <a:latin typeface="Helvetica" pitchFamily="0" charset="0"/>
                <a:ea typeface="Calibri" pitchFamily="2" charset="0"/>
                <a:cs typeface="Calibri" pitchFamily="2" charset="0"/>
              </a:rPr>
              <a:t>t</a:t>
            </a:r>
            <a:r>
              <a:rPr lang="en-gb" sz="2000" b="1" cap="none">
                <a:latin typeface="Helvetica" pitchFamily="0" charset="0"/>
                <a:ea typeface="Calibri" pitchFamily="2" charset="0"/>
                <a:cs typeface="Calibri" pitchFamily="2" charset="0"/>
              </a:rPr>
              <a:t>)</a:t>
            </a:r>
            <a:endParaRPr lang="en-gb" sz="2000" b="1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Applicable in many situations e.g. heating/cooling of simple geometrical objects</a:t>
            </a:r>
            <a:endParaRPr lang="en-gb" sz="20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000" cap="none">
                <a:latin typeface="Helvetica" pitchFamily="0" charset="0"/>
                <a:ea typeface="Calibri" pitchFamily="2" charset="0"/>
                <a:cs typeface="Calibri" pitchFamily="2" charset="0"/>
              </a:rPr>
              <a:t>Useful for estimating e.g. time it will take a given body to reach a certain temperature or for a given time, we can determine the temperature</a:t>
            </a:r>
            <a:endParaRPr lang="en-gb" sz="2000" cap="none"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TextBox 2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P0HAACBRAAAcwoAABAgAAAmAAAACAAAAP//////////"/>
              </a:ext>
            </a:extLst>
          </p:cNvSpPr>
          <p:nvPr/>
        </p:nvSpPr>
        <p:spPr>
          <a:xfrm>
            <a:off x="1056005" y="12985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Introduction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Assumptions Behind LSA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02A5C508-46EF-F033-A11D-B0668B5357E5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8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N8LAACBRAAASw4AABAgAAAmAAAACAAAAP//////////"/>
              </a:ext>
            </a:extLst>
          </p:cNvSpPr>
          <p:nvPr/>
        </p:nvSpPr>
        <p:spPr>
          <a:xfrm>
            <a:off x="1056005" y="1929765"/>
            <a:ext cx="10079990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cap="none">
                <a:latin typeface="Helvetica" pitchFamily="0" charset="0"/>
                <a:ea typeface="Calibri" pitchFamily="2" charset="0"/>
                <a:cs typeface="Calibri" pitchFamily="2" charset="0"/>
              </a:rPr>
              <a:t>Distribution of temperature is spatially uniform</a:t>
            </a:r>
            <a:endParaRPr lang="en-us" cap="none"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TextBox 2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P0HAACBRAAAcwoAABAgAAAmAAAACAAAAP//////////"/>
              </a:ext>
            </a:extLst>
          </p:cNvSpPr>
          <p:nvPr/>
        </p:nvSpPr>
        <p:spPr>
          <a:xfrm>
            <a:off x="1056005" y="12985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Main assumption behind Lumped System Analysis: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FB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grpSp>
        <p:nvGrpSpPr>
          <p:cNvPr id="8" name="Group 10"/>
          <p:cNvGrpSpPr>
            <a:extLst>
              <a:ext uri="smNativeData">
                <pr:smNativeData xmlns:pr="smNativeData" xmlns="smNativeData" val="SMDATA_6_H20pZxMAAAAlAAAAAQAAAA8BAAAAkAAAAEgAAACQAAAASAAAAAAAAAAAAAAAAAAAABcAAAAUAAAAAAAAAAAAAAD/fwAA/38AAAAAAAAJAAAABAAAAFssAAAfAAAAVAAAAAAAAAAAAAAAAAAAAAAAAAAAAAAAAAAAAAAAAAAAAAAAAAAAAAAAAAAAAAAAAAAAAAAAAAAAAAAAAAAAAAAAAAAAAAAAAAAAAAAAAAAAAAAAAAAAACEAAAAYAAAAFAAAAMESAAD/EAAAPzgAADMiAAAQAAAAJgAAAAgAAAD/////AAAAAA=="/>
              </a:ext>
            </a:extLst>
          </p:cNvGrpSpPr>
          <p:nvPr/>
        </p:nvGrpSpPr>
        <p:grpSpPr>
          <a:xfrm>
            <a:off x="3048635" y="2762885"/>
            <a:ext cx="6094730" cy="2796540"/>
            <a:chOff x="3048635" y="2762885"/>
            <a:chExt cx="6094730" cy="2796540"/>
          </a:xfrm>
        </p:grpSpPr>
        <p:pic>
          <p:nvPicPr>
            <p:cNvPr id="10" name="Picture 4" descr="A picture containing icon&#10;&#10;Description automatically generated"/>
            <p:cNvPicPr>
              <a:picLocks noChangeAspect="1"/>
              <a:extLst>
                <a:ext uri="smNativeData">
  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oGWEY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YYAAD/EAAAyjIAAB0dAAAAAAAAJgAAAAgAAAD//////////w=="/>
                </a:ext>
              </a:extLst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5730" y="2762885"/>
              <a:ext cx="4320540" cy="196977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9"/>
            <p:cNvSpPr>
              <a:extLst>
                <a:ext uri="smNativeData">
  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lNn1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RIAAKgdAAA/OAAAMyIAAAAgAAAmAAAACAAAAP//////////"/>
                </a:ext>
              </a:extLst>
            </p:cNvSpPr>
            <p:nvPr/>
          </p:nvSpPr>
          <p:spPr>
            <a:xfrm>
              <a:off x="3048635" y="4820920"/>
              <a:ext cx="6094730" cy="7385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algn="ctr">
                <a:defRPr lang="en-us"/>
              </a:pPr>
              <a:r>
                <a:rPr lang="en-gb" sz="1400" cap="none">
                  <a:solidFill>
                    <a:srgbClr val="000000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rPr>
                <a:t>Example of a body with a spatially-uniform temperature distribution at time </a:t>
              </a:r>
              <a:r>
                <a:rPr lang="en-gb" sz="1400" i="1" cap="none">
                  <a:solidFill>
                    <a:srgbClr val="000000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rPr>
                <a:t>t</a:t>
              </a:r>
              <a:r>
                <a:rPr lang="en-gb" sz="1400" cap="none">
                  <a:solidFill>
                    <a:srgbClr val="000000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rPr>
                <a:t> (left) and some time later at </a:t>
              </a:r>
              <a:r>
                <a:rPr lang="en-gb" sz="1400" i="1" cap="none">
                  <a:solidFill>
                    <a:srgbClr val="000000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rPr>
                <a:t>t</a:t>
              </a:r>
              <a:r>
                <a:rPr lang="en-gb" sz="1400" cap="none">
                  <a:solidFill>
                    <a:srgbClr val="000000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rPr>
                <a:t>+Δ</a:t>
              </a:r>
              <a:r>
                <a:rPr lang="en-gb" sz="1400" i="1" cap="none">
                  <a:solidFill>
                    <a:srgbClr val="000000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rPr>
                <a:t>t</a:t>
              </a:r>
              <a:r>
                <a:rPr lang="en-gb" sz="1400" cap="none">
                  <a:solidFill>
                    <a:srgbClr val="000000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rPr>
                <a:t> (right). Temperature changes are seen to happen equally at all points throughout the body</a:t>
              </a:r>
              <a:endParaRPr lang="en-gb" sz="1400" cap="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Thermal Energy Balance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146AB585-CBF9-3F43-B7D2-3D16FB9C4168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9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"/>
              <p:cNvSpPr>
                <a:extLst>
                  <a:ext uri="smNativeData">
                    <pr:smNativeData xmlns:pr="smNativeData" xmlns="smNativeData" val="SMDATA_15_H2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0RDgeAAAAaAAAAAAAAAAAAAAAAAAAAIr///8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5+bmA8zMzADAwP8Af39/AAAAAAAAAAAAAAAAAAAAAAAAAAAAIQAAABgAAAAUAAAAfwYAAE0OAABgLAAAOSMAABAAAAAmAAAACAAAAP//////////"/>
                  </a:ext>
                </a:extLst>
              </p:cNvSpPr>
              <p:nvPr/>
            </p:nvSpPr>
            <p:spPr>
              <a:xfrm>
                <a:off x="1056005" y="2324735"/>
                <a:ext cx="6157595" cy="34010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Helvetica" panose="020B0604020202020204" pitchFamily="34" charset="0"/>
                  </a:rPr>
                  <a:t>Consider a sphere of mass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600" dirty="0">
                    <a:latin typeface="Helvetica" panose="020B0604020202020204" pitchFamily="34" charset="0"/>
                  </a:rPr>
                  <a:t> and surface area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" panose="020B0604020202020204" pitchFamily="34" charset="0"/>
                  </a:rPr>
                  <a:t> cooling outside of a furnace. Assume the ball is homogenous, with constant heat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" panose="020B0604020202020204" pitchFamily="34" charset="0"/>
                  </a:rPr>
                  <a:t>, constant thermal conductivity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latin typeface="Helvetica" panose="020B0604020202020204" pitchFamily="34" charset="0"/>
                  </a:rPr>
                  <a:t> and uniform temperature distribution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sz="1600" dirty="0">
                  <a:latin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600" dirty="0">
                    <a:latin typeface="Helvetica" panose="020B0604020202020204" pitchFamily="34" charset="0"/>
                  </a:rPr>
                  <a:t>A thermal energy balance shows: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1600" dirty="0">
                  <a:latin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>
                    <a:latin typeface="Helvetica" panose="020B0604020202020204" pitchFamily="34" charset="0"/>
                  </a:rPr>
                  <a:t>and noting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>
                    <a:latin typeface="Helvetica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600" dirty="0">
                    <a:latin typeface="Helvetica" panose="020B0604020202020204" pitchFamily="34" charset="0"/>
                  </a:rPr>
                  <a:t> gives: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1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H20pZxMAAAAlAAAAZAAAAK8AAAAAkAAAAEgAAACQAAAASAAAAAAAAAAAAAAAAAAAAAEAAABQAAAAAAAAAAAA4D8AAAAAAADgPwAAAAAAAOA/AAAAAAAA4D8AAAAAAADgPwAAAAAAAOA/AAAAAAAA4D8AAAAAAADgPwAAAAAAAOA/AAAAAAAA4D8CAAAAjAAAAAEAAAACAAAARHLEDP///wgAAAAAAAAAAFBeAShmgBPwRyaoApwTbzg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0RDgeAAAAaAAAAAAAAAAAAAAAAAAAAIr///8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RHLEBf///wEAAAAAAAAAAAAAAAAAAAAAAAAAAAAAAAAAAAAAAAAAAAAAAAB/f38A5+bmA8zMzADAwP8Af39/AAAAAAAAAAAAAAAAAAAAAAAAAAAAIQAAABgAAAAUAAAAfwYAAE0OAABgLAAAOSMAABAAAAAmAAAACAAAAP//////////"/>
                  </a:ext>
                </a:extLst>
              </p:cNvSpPr>
              <p:nvPr/>
            </p:nvSpPr>
            <p:spPr>
              <a:xfrm>
                <a:off x="1056005" y="2324735"/>
                <a:ext cx="6157595" cy="3401060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0" t="0" r="-1180" b="0"/>
                </a:stretch>
              </a:blipFill>
              <a:ln>
                <a:noFill/>
              </a:ln>
              <a:effectLst/>
            </p:spPr>
          </p:sp>
        </mc:Fallback>
      </mc:AlternateContent>
      <p:sp>
        <p:nvSpPr>
          <p:cNvPr id="6" name="TextBox 2"/>
          <p:cNvSpPr>
            <a:extLst>
              <a:ext uri="smNativeData">
                <pr:smNativeData xmlns:pr="smNativeData" xmlns="smNativeData" val="SMDATA_15_H2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jnQ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P0HAACBRAAAcwoAABAgAAAmAAAACAAAAP//////////"/>
              </a:ext>
            </a:extLst>
          </p:cNvSpPr>
          <p:nvPr/>
        </p:nvSpPr>
        <p:spPr>
          <a:xfrm>
            <a:off x="1056005" y="12985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Example with a sphere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H2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grpSp>
        <p:nvGrpSpPr>
          <p:cNvPr id="8" name="Group 22"/>
          <p:cNvGrpSpPr>
            <a:extLst>
              <a:ext uri="smNativeData">
                <pr:smNativeData xmlns:pr="smNativeData" xmlns="smNativeData" val="SMDATA_6_H20pZxMAAAAlAAAAAQAAAA8BAAAAkAAAAEgAAACQAAAASAAAAAAAAAAAAAAAAAAAABcAAAAUAAAAAAAAAAAAAAD/fwAA/38AAAAAAAAJAAAABAAAALA/ng0fAAAAVAAAAAAAAAAAAAAAAAAAAAAAAAAAAAAAAAAAAAAAAAAAAAAAAAAAAAAAAAAAAAAAAAAAAAAAAAAAAAAAAAAAAAAAAAAAAAAAAAAAAAAAAAAAAAAAAAAAACEAAAAYAAAAFAAAAJAsAADLDQAAgUQAAMMjAAAQAAAAJgAAAAgAAAD/////AAAAAA=="/>
              </a:ext>
            </a:extLst>
          </p:cNvGrpSpPr>
          <p:nvPr/>
        </p:nvGrpSpPr>
        <p:grpSpPr>
          <a:xfrm>
            <a:off x="7244080" y="2242185"/>
            <a:ext cx="3891915" cy="3571240"/>
            <a:chOff x="7244080" y="2242185"/>
            <a:chExt cx="3891915" cy="3571240"/>
          </a:xfrm>
        </p:grpSpPr>
        <p:pic>
          <p:nvPicPr>
            <p:cNvPr id="10" name="Picture 4" descr="Diagram&#10;&#10;Description automatically generated"/>
            <p:cNvPicPr>
              <a:picLocks noChangeAspect="1"/>
              <a:extLst>
                <a:ext uri="smNativeData">
                  <pr:smNativeData xmlns:pr="smNativeData" xmlns="smNativeData" val="SMDATA_17_H2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oxAADLDQAANz8AAIIfAAAAAAAAJgAAAAgAAAD//////////w=="/>
                </a:ext>
              </a:extLst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03870" y="2242185"/>
              <a:ext cx="2172335" cy="2879725"/>
            </a:xfrm>
            <a:prstGeom prst="rect">
              <a:avLst/>
            </a:prstGeom>
            <a:noFill/>
            <a:ln>
              <a:noFill/>
            </a:ln>
            <a:effectLst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13"/>
                <p:cNvSpPr>
                  <a:extLst>
                    <a:ext uri="smNativeData">
                      <pr:smNativeData xmlns:pr="smNativeData" xmlns="smNativeData" val="SMDATA_15_H2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8AAAAeAAAAaAAAAAAAAAAAAAAARP///wAAAADK/f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5+bmA8zMzADAwP8Af39/AAAAAAAAAAAAAAAAAAAAAAAAAAAAIQAAABgAAAAUAAAAkCwAAMkfAACBRAAAwyMAAAAAAAAmAAAACAAAAP//////////"/>
                    </a:ext>
                  </a:extLst>
                </p:cNvSpPr>
                <p:nvPr/>
              </p:nvSpPr>
              <p:spPr>
                <a:xfrm>
                  <a:off x="7244080" y="5166995"/>
                  <a:ext cx="3891915" cy="6464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S</a:t>
                  </a:r>
                  <a:r>
                    <a:rPr lang="en-GB" sz="1200" dirty="0">
                      <a:solidFill>
                        <a:srgbClr val="000000"/>
                      </a:solidFill>
                      <a:effectLst/>
                      <a:latin typeface="Helvetica" panose="020B0604020202020204" pitchFamily="34" charset="0"/>
                      <a:ea typeface="Calibri" panose="020F0502020204030204" pitchFamily="34" charset="0"/>
                      <a:cs typeface="Helvetica" panose="020B0604020202020204" pitchFamily="34" charset="0"/>
                    </a:rPr>
                    <a:t>chematic of a steel sphere cooling outside of a furnace in an environment with constant temperature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GB" sz="1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∞</m:t>
                          </m:r>
                        </m:sub>
                      </m:sSub>
                    </m:oMath>
                  </a14:m>
                  <a:r>
                    <a:rPr lang="en-GB" sz="12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and heat transfer coefficient </a:t>
                  </a:r>
                  <a14:m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GB" sz="12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" name="TextBox 13"/>
                <p:cNvSpPr>
                  <a:spLocks noRot="1" noChangeAspect="1" noMove="1" noResize="1" noEditPoints="1" noAdjustHandles="1" noChangeArrowheads="1" noChangeShapeType="1" noTextEdit="1"/>
                  <a:extLst>
                    <a:ext uri="smNativeData">
                      <pr:smNativeData xmlns:pr="smNativeData" xmlns="smNativeData" val="SMDATA_15_H20pZxMAAAAlAAAAZAAAAK8AAAAAkAAAAEgAAACQAAAASAAAAAAAAAAAAAAAAAAAAAEAAABQAAAAAAAAAAAA4D8AAAAAAADgPwAAAAAAAOA/AAAAAAAA4D8AAAAAAADgPwAAAAAAAOA/AAAAAAAA4D8AAAAAAADgPwAAAAAAAOA/AAAAAAAA4D8CAAAAjAAAAAEAAAACAAAARHLEDP///wgAAAAAAAAAAD5+7Xj7AWUW9fSHRmRjbkc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8AAAAeAAAAaAAAAAAAAAAAAAAARP///wAAAADK/f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RHLEBf///wEAAAAAAAAAAAAAAAAAAAAAAAAAAAAAAAAAAAAAAAAAAAAAAAB/f38A5+bmA8zMzADAwP8Af39/AAAAAAAAAAAAAAAAAAAAAAAAAAAAIQAAABgAAAAUAAAAkCwAAMkfAACBRAAAwyMAAAAAAAAmAAAACAAAAP//////////"/>
                    </a:ext>
                  </a:extLst>
                </p:cNvSpPr>
                <p:nvPr/>
              </p:nvSpPr>
              <p:spPr>
                <a:xfrm>
                  <a:off x="7244080" y="5166995"/>
                  <a:ext cx="3891915" cy="646430"/>
                </a:xfrm>
                <a:prstGeom prst="rect">
                  <a:avLst/>
                </a:prstGeom>
                <a:blipFill>
                  <a:blip r:embed="rId6"/>
                  <a:srcRect/>
                  <a:stretch>
                    <a:fillRect l="0" t="-1880" r="0" b="-5660"/>
                  </a:stretch>
                </a:blipFill>
                <a:ln>
                  <a:noFill/>
                </a:ln>
                <a:effectLst/>
              </p:spPr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mjki2mb2</cp:lastModifiedBy>
  <cp:revision>0</cp:revision>
  <dcterms:created xsi:type="dcterms:W3CDTF">2021-11-09T11:20:31Z</dcterms:created>
  <dcterms:modified xsi:type="dcterms:W3CDTF">2024-11-04T23:55:59Z</dcterms:modified>
</cp:coreProperties>
</file>