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96" r:id="rId5"/>
  </p:sldMasterIdLst>
  <p:notesMasterIdLst>
    <p:notesMasterId r:id="rId6"/>
  </p:notesMasterIdLst>
  <p:sldIdLst>
    <p:sldId id="288" r:id="rId7"/>
    <p:sldId id="329" r:id="rId8"/>
    <p:sldId id="324" r:id="rId9"/>
    <p:sldId id="323" r:id="rId10"/>
    <p:sldId id="344" r:id="rId11"/>
    <p:sldId id="336" r:id="rId12"/>
    <p:sldId id="342" r:id="rId13"/>
    <p:sldId id="337" r:id="rId14"/>
    <p:sldId id="343" r:id="rId15"/>
    <p:sldId id="340" r:id="rId16"/>
    <p:sldId id="335" r:id="rId17"/>
    <p:sldId id="338" r:id="rId18"/>
    <p:sldId id="345" r:id="rId19"/>
    <p:sldId id="339" r:id="rId20"/>
    <p:sldId id="327" r:id="rId21"/>
    <p:sldId id="341" r:id="rId22"/>
    <p:sldId id="267" r:id="rId23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0768218" val="1218" rev64="64" revOS="3"/>
      <pr:smFileRevision xmlns:pr="smNativeData" xmlns="smNativeData" dt="1730768218" val="101"/>
      <pr:guideOptions xmlns:pr="smNativeData" xmlns="smNativeData" dt="1730768218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howGuides="1">
      <p:cViewPr varScale="1">
        <p:scale>
          <a:sx n="106" d="100"/>
          <a:sy n="106" d="100"/>
        </p:scale>
        <p:origin x="4455" y="215"/>
      </p:cViewPr>
      <p:guideLst x="0" y="0"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>
        <p:scale>
          <a:sx n="106" d="100"/>
          <a:sy n="106" d="100"/>
        </p:scale>
        <p:origin x="4455" y="215"/>
      </p:cViewPr>
      <p:guideLst x="0" y="0">
        <p:guide orient="horz" pos="2880"/>
        <p:guide pos="2160"/>
      </p:guideLst>
    </p:cSldViewPr>
  </p:notesViewPr>
  <p:gridSpacing cx="184017920" cy="1840179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E2F0A14-5AF3-7AFC-BD97-ACA944D94BF9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B5D6E56-18F6-0898-B8E5-EECD20AB4EBB}" type="slidenum">
              <a:rPr lang="en-gb" cap="none"/>
              <a:t>‹#›</a:t>
            </a:fld>
            <a:endParaRPr lang="en-gb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themeOverride" Target="../theme/themeOverr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themeOverride" Target="../theme/themeOverr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themeOverride" Target="../theme/themeOverr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themeOverride" Target="../theme/themeOverr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themeOverride" Target="../theme/themeOverr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themeOverride" Target="../theme/themeOverr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themeOverride" Target="../theme/themeOverr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themeOverride" Target="../theme/themeOverride17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themeOverride" Target="../theme/themeOverr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themeOverride" Target="../theme/themeOverr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themeOverride" Target="../theme/themeOverr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00C92C7D-33ED-9CDA-A371-C58F623F5590}" type="slidenum">
              <a:rPr cap="none" noProof="1">
                <a:solidFill>
                  <a:srgbClr val="000000"/>
                </a:solidFill>
              </a:rPr>
              <a:t>1</a:t>
            </a:fld>
            <a:endParaRPr cap="none" noProof="1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a2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37E68F1-BFEE-2B9E-A0C6-49CB2688561C}" type="slidenum">
              <a:rPr lang="en-gb" cap="none"/>
              <a:t>10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I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3F7091A-54EE-A2FF-A04F-A2AA470156F7}" type="slidenum">
              <a:rPr lang="en-gb" cap="none"/>
              <a:t>11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E08968E-C0C3-5D60-8DB0-3635D8FE7B63}" type="slidenum">
              <a:rPr lang="en-gb" cap="none"/>
              <a:t>12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SN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0D6731E-509D-8385-D36E-A6D03D2025F3}" type="slidenum">
              <a:rPr lang="en-gb" cap="none"/>
              <a:t>13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3C83F97-D9CE-9DC9-8070-2F9C713E767A}" type="slidenum">
              <a:rPr lang="en-gb" cap="none"/>
              <a:t>14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F25D64F-0192-7020-DC9D-F77598D32AA2}" type="slidenum">
              <a:rPr lang="en-gb" cap="none"/>
              <a:t>15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682B7B8-F6FB-D741-B53A-0014F9744355}" type="slidenum">
              <a:rPr lang="en-gb" cap="none"/>
              <a:t>16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BC47DE4-AAA6-918B-E87C-5CDE33321E09}" type="slidenum">
              <a:rPr lang="en-gb" cap="none"/>
              <a:t>17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F8t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3327EB3-FDFE-6788-B08A-0BDD30C4465E}" type="slidenum">
              <a:rPr lang="en-gb" cap="none"/>
              <a:t>2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48A9EBD-F3A9-DF68-E732-053DD07C1150}" type="slidenum">
              <a:rPr lang="en-gb" cap="none"/>
              <a:t>3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CA8t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119301D-53FC-4CC6-B2A1-A5937EEF44F0}" type="slidenum">
              <a:rPr lang="en-gb" cap="none"/>
              <a:t>4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46043FD-B3B9-35B5-F7D8-45E00D960110}" type="slidenum">
              <a:rPr lang="en-gb" cap="none"/>
              <a:t>5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42B328C-C2F9-7EC4-B793-34917CDD4161}" type="slidenum">
              <a:rPr lang="en-gb" cap="none"/>
              <a:t>6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Q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XS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38B197E-30BE-DEEF-F033-C6BA577D0693}" type="slidenum">
              <a:rPr lang="en-gb" cap="none"/>
              <a:t>7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35EE22E-60EE-0B14-A0E6-9641ACA856C3}" type="slidenum">
              <a:rPr lang="en-gb" cap="none"/>
              <a:t>8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A0BFE83-CD97-5E08-D9B3-3B5DB0FD2F6E}" type="slidenum">
              <a:rPr lang="en-gb" cap="none"/>
              <a:t>9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0304CD0-9EDD-65BA-9388-68EF02C6653D}" type="datetime1">
              <a:rPr lang="en-gb" cap="none"/>
              <a:t/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1445A6-E8C5-41B3-8BAC-1EE60BE27D4B}" type="slidenum">
              <a:rPr lang="en-gb" cap="none"/>
              <a:t>1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3F8E7-A9D2-560E-9CBB-5F5BB6F56A0A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36A4A34-7A9E-3FBC-D0D2-8CE9049C26D9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C2B413-5DC1-9742-8F7A-AB17FA3479FE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F6E4042-0CB2-3BB6-FCD6-FAE30E980AAF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DB1C02E-60C0-E436-8E09-96638E4778C3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DC25921-6F80-97AF-CE7A-99FA173438CC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D540A37-7980-01FC-CEEC-8FA944A238DA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9860B73-3DE4-D3FD-AA3E-CBA845705C9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8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FBC1C3C-72C2-E9EA-8C04-84BF524A7AD1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F6F6001-4F92-3A96-DCD7-B9C32E992AEC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8676854-1AC5-329E-8BDF-ECCB26917DB9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C731BAB-E5A1-26ED-EFCB-13B855851946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79092A6-E88A-C564-C428-1E31DC66324B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BAB195-DBBC-EF47-F202-2D12FF4C0478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D8B70A-44EC-8D41-A260-B214F92E54E7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00BC1DB-95FD-5E37-B3B3-63628FFD4536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04BB54-1AEC-514D-A2BC-EC18F5F254B9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43CC63-2D83-163A-CDFB-DB6F82B53B8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5751E36-78C8-20E8-86CD-8EBD508370DB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059BD4F-019D-0C4B-D3E1-F71EF3AF25A2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mb2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ydE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5FF89BA-F4E8-AA7F-A647-022AC7095057}" type="datetime1">
              <a:rPr lang="en-gb" cap="none"/>
              <a:t/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ts0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6eM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A116C3A-74B7-449A-F9A9-82CF22E70FD7}" type="slidenum">
              <a:rPr lang="en-gb" cap="none"/>
              <a:t>1</a:t>
            </a:fld>
            <a:endParaRPr lang="en-gb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Relationship Id="rId4" Type="http://schemas.openxmlformats.org/officeDocument/2006/relationships/image" Target="../media/image24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Relationship Id="rId4" Type="http://schemas.openxmlformats.org/officeDocument/2006/relationships/image" Target="../media/image25.emf"/><Relationship Id="rId5" Type="http://schemas.openxmlformats.org/officeDocument/2006/relationships/image" Target="../media/image26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Relationship Id="rId4" Type="http://schemas.openxmlformats.org/officeDocument/2006/relationships/image" Target="../media/image27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IwOAAAASwAA6BQAAAAgAAAmAAAACAAAAL0wAAD//8EB"/>
              </a:ext>
            </a:extLst>
          </p:cNvSpPr>
          <p:nvPr>
            <p:ph type="ctrTitle"/>
          </p:nvPr>
        </p:nvSpPr>
        <p:spPr>
          <a:xfrm>
            <a:off x="0" y="2364740"/>
            <a:ext cx="12192000" cy="10337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sz="3600" cap="none">
                <a:latin typeface="Helvetica" pitchFamily="0" charset="0"/>
                <a:ea typeface="Verdana" pitchFamily="0" charset="0"/>
                <a:cs typeface="Helvetica" pitchFamily="0" charset="0"/>
              </a:rPr>
              <a:t>EX3030/EM4012 Heat, Mass and Momentum Transfer</a:t>
            </a:r>
            <a:br/>
            <a:r>
              <a:rPr lang="en-gb" sz="3200" cap="none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rPr>
              <a:t>Transient Heat Transfer 2</a:t>
            </a:r>
            <a:endParaRPr lang="en-gb" sz="36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CAHw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1187ED8F-C1FC-D21B-B23F-374EA3714462}" type="slidenum">
              <a:rPr sz="1600" cap="none" noProof="1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</a:t>
            </a:fld>
            <a:endParaRPr sz="1600" cap="none" noProof="1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TextBox 36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hIAAGocAAB6OAAAuiAAAAAgAAAmAAAACAAAAP//////////"/>
              </a:ext>
            </a:extLst>
          </p:cNvSpPr>
          <p:nvPr/>
        </p:nvSpPr>
        <p:spPr>
          <a:xfrm>
            <a:off x="3084830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000" cap="none" noProof="1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defRPr>
            </a:pPr>
            <a:r>
              <a:t>Originally by Dr Mark Stewart</a:t>
            </a:r>
          </a:p>
          <a:p>
            <a:pPr algn="ctr">
              <a:defRPr sz="2000" cap="none" noProof="1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defRPr>
            </a:pPr>
            <a:r>
              <a:t>Presented by Dr M. Bannerman</a:t>
            </a:r>
          </a:p>
        </p:txBody>
      </p:sp>
      <p:pic>
        <p:nvPicPr>
          <p:cNvPr id="5" name="Picture 21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ocAABiAgAAJi4AACE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2000" advTm="23444">
    <p:extLst>
      <p:ext uri="smNativeData">
        <pr:smNativeData xmlns:pr="smNativeData" xmlns="smNativeData" val="Wm0pZwAAAADQBwAAAAAAAAAAAAAAAAAAlFsAAAAAAAABAAAAAQAAAAAAAAAAAAAAAAAAAAAAAAAAAAAA" duo="Wm0p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Temperature Changes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AD5DBED-A387-802D-C96D-557895233F00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10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Approach 2: Heisler charts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7" name="Picture 6" descr="Chart, diagram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0FAAASDgAAOC0AAD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02335" y="2287270"/>
            <a:ext cx="6448425" cy="32702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 descr="Ch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NAtAABVDQAA60AAANQj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47280" y="2167255"/>
            <a:ext cx="3105785" cy="3656965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9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VQQAAMYMAACACwAAqQ8AABAAAAAmAAAACAAAAP//////////"/>
                  </a:ext>
                </a:extLst>
              </p:cNvSpPr>
              <p:nvPr/>
            </p:nvSpPr>
            <p:spPr>
              <a:xfrm>
                <a:off x="704215" y="2076450"/>
                <a:ext cx="1165225" cy="4692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sz="1200" b="1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9" name="TextBox 9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HLbyTOmWHIYEWWsUn1j8WY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VQQAAMYMAACACwAAqQ8AABAAAAAmAAAACAAAAP//////////"/>
                  </a:ext>
                </a:extLst>
              </p:cNvSpPr>
              <p:nvPr/>
            </p:nvSpPr>
            <p:spPr>
              <a:xfrm>
                <a:off x="704215" y="2076450"/>
                <a:ext cx="1165225" cy="469265"/>
              </a:xfrm>
              <a:prstGeom prst="rect">
                <a:avLst/>
              </a:prstGeom>
              <a:blipFill>
                <a:blip r:embed="rId6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0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AAAAAAAAAABO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lxYAAFMhAADCHQAADiMAABAAAAAmAAAACAAAAP//////////"/>
                  </a:ext>
                </a:extLst>
              </p:cNvSpPr>
              <p:nvPr/>
            </p:nvSpPr>
            <p:spPr>
              <a:xfrm>
                <a:off x="3672205" y="5417185"/>
                <a:ext cx="1165225" cy="281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sz="1200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GB" sz="1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10" name="TextBox 10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H79EzN/9Ezrr3sFUH9w4ww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AAAAAAAAAABO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lxYAAFMhAADCHQAADiMAABAAAAAmAAAACAAAAP//////////"/>
                  </a:ext>
                </a:extLst>
              </p:cNvSpPr>
              <p:nvPr/>
            </p:nvSpPr>
            <p:spPr>
              <a:xfrm>
                <a:off x="3672205" y="5417185"/>
                <a:ext cx="1165225" cy="281305"/>
              </a:xfrm>
              <a:prstGeom prst="rect">
                <a:avLst/>
              </a:prstGeom>
              <a:blipFill>
                <a:blip r:embed="rId7"/>
                <a:srcRect/>
                <a:stretch>
                  <a:fillRect l="0" t="0" r="0" b="-4340"/>
                </a:stretch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2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ff///wAAAADr/P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/g4AANUMAABbJQAArA8AABAAAAAmAAAACAAAAP//////////"/>
                  </a:ext>
                </a:extLst>
              </p:cNvSpPr>
              <p:nvPr/>
            </p:nvSpPr>
            <p:spPr>
              <a:xfrm>
                <a:off x="2437130" y="2085975"/>
                <a:ext cx="3635375" cy="4616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i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Chart 1: for determining the centreline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1200" b="1" i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at any given time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𝒕</m:t>
                    </m:r>
                  </m:oMath>
                </a14:m>
                <a:r>
                  <a:rPr lang="en-GB" sz="1200" b="1" i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endParaRPr lang="en-GB" sz="12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2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LRU/2q6TDXKJm1nYsyxHSA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ff///wAAAADr/P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/g4AANUMAABbJQAArA8AABAAAAAmAAAACAAAAP//////////"/>
                  </a:ext>
                </a:extLst>
              </p:cNvSpPr>
              <p:nvPr/>
            </p:nvSpPr>
            <p:spPr>
              <a:xfrm>
                <a:off x="2437130" y="2085975"/>
                <a:ext cx="3635375" cy="461645"/>
              </a:xfrm>
              <a:prstGeom prst="rect">
                <a:avLst/>
              </a:prstGeom>
              <a:blipFill>
                <a:blip r:embed="rId8"/>
                <a:srcRect/>
                <a:stretch>
                  <a:fillRect l="0" t="-1310" r="0" b="-7890"/>
                </a:stretch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3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ff///wAAAADr/P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KzMAANcMAABpRAAArg8AABAAAAAmAAAACAAAAP//////////"/>
                  </a:ext>
                </a:extLst>
              </p:cNvSpPr>
              <p:nvPr/>
            </p:nvSpPr>
            <p:spPr>
              <a:xfrm>
                <a:off x="8317865" y="2087245"/>
                <a:ext cx="2802890" cy="4616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i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Chart 2: get the temperature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  <m: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GB" sz="12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1200" b="1" i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at any given location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𝒙</m:t>
                    </m:r>
                  </m:oMath>
                </a14:m>
                <a:r>
                  <a:rPr lang="en-GB" sz="1200" b="1" i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time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𝒕</m:t>
                    </m:r>
                  </m:oMath>
                </a14:m>
                <a:endParaRPr lang="en-GB" sz="12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3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PlPh0PmX7lgRjsPB5Xb0G0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ff///wAAAADr/P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KzMAANcMAABpRAAArg8AABAAAAAmAAAACAAAAP//////////"/>
                  </a:ext>
                </a:extLst>
              </p:cNvSpPr>
              <p:nvPr/>
            </p:nvSpPr>
            <p:spPr>
              <a:xfrm>
                <a:off x="8317865" y="2087245"/>
                <a:ext cx="2802890" cy="461645"/>
              </a:xfrm>
              <a:prstGeom prst="rect">
                <a:avLst/>
              </a:prstGeom>
              <a:blipFill>
                <a:blip r:embed="rId9"/>
                <a:srcRect/>
                <a:stretch>
                  <a:fillRect l="0" t="-1310" r="0" b="-789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13" name="TextBox 14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B/f38AAAAAA8zMzADAwP8Af39/AAAAAAAAAAAAAAAAAAAAAAAAAAAAIQAAABgAAAAUAAAAoxYAAGIlAABdNAAAOigAABAgAAAmAAAACAAAAP//////////"/>
              </a:ext>
            </a:extLst>
          </p:cNvSpPr>
          <p:nvPr/>
        </p:nvSpPr>
        <p:spPr>
          <a:xfrm>
            <a:off x="3679825" y="6076950"/>
            <a:ext cx="483235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gb" sz="1200" cap="none">
                <a:latin typeface="Helvetica" pitchFamily="0" charset="0"/>
                <a:ea typeface="Calibri" pitchFamily="2" charset="0"/>
                <a:cs typeface="Helvetica" pitchFamily="0" charset="0"/>
              </a:rPr>
              <a:t>Note, showing examples for plate/plane wall geometry – similar charts available for sphere and cylinder geometries too</a:t>
            </a:r>
            <a:endParaRPr lang="en-gb" sz="12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Worked Eggample 1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U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FCBD3C8-86C2-9E25-8C73-70709D3D7A25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11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B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M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MMOAACBRAAAbRsAABAgAAAmAAAACAAAAP//////////"/>
              </a:ext>
            </a:extLst>
          </p:cNvSpPr>
          <p:nvPr/>
        </p:nvSpPr>
        <p:spPr>
          <a:xfrm>
            <a:off x="1056005" y="2399665"/>
            <a:ext cx="10079990" cy="2058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The scenario 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(from Cengel, 2002, p224):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An ordinary egg can be approximated as a 5 cm diameter sphere. The egg is initially at a uniform temperature of 5°C and is dropped into boiling water at 95°C. Taking the convection heat transfer coefficient to be </a:t>
            </a:r>
            <a:r>
              <a:rPr lang="en-gb" sz="2000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h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 = 1200 W/m</a:t>
            </a:r>
            <a:r>
              <a:rPr lang="en-gb" sz="2000" cap="none" baseline="30000">
                <a:latin typeface="Helvetica" pitchFamily="0" charset="0"/>
                <a:ea typeface="Calibri" pitchFamily="2" charset="0"/>
                <a:cs typeface="Calibri" pitchFamily="2" charset="0"/>
              </a:rPr>
              <a:t>2·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°C, determine how long it will take for the centre of the egg to reach 70°C.</a:t>
            </a:r>
            <a:endParaRPr lang="en-us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G8JAACBRAAA5QsAABAgAAAmAAAACAAAAP//////////"/>
              </a:ext>
            </a:extLst>
          </p:cNvSpPr>
          <p:nvPr/>
        </p:nvSpPr>
        <p:spPr>
          <a:xfrm>
            <a:off x="1056005" y="153352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Let’s try again to figure out how long to boil our egg…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Estimating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EC3B8B9-F7A3-964E-ED7B-011BF6351B54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12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2wYAAAUIAAAlRAAAPQoAABAgAAAmAAAACAAAAP//////////"/>
              </a:ext>
            </a:extLst>
          </p:cNvSpPr>
          <p:nvPr/>
        </p:nvSpPr>
        <p:spPr>
          <a:xfrm>
            <a:off x="1114425" y="1303655"/>
            <a:ext cx="9963150" cy="360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16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In addition to temperature, we can also make some estimations of maximum and actual heat transfer</a:t>
            </a:r>
            <a:endParaRPr lang="en-gb" sz="1600" b="1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FYLAACBRAAAzA0AABAgAAAmAAAACAAAAP//////////"/>
              </a:ext>
            </a:extLst>
          </p:cNvSpPr>
          <p:nvPr/>
        </p:nvSpPr>
        <p:spPr>
          <a:xfrm>
            <a:off x="1056005" y="18427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Approach 1: One term approximations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grpSp>
        <p:nvGrpSpPr>
          <p:cNvPr id="8" name="Group 4"/>
          <p:cNvGrpSpPr>
            <a:extLst>
              <a:ext uri="smNativeData">
                <pr:smNativeData xmlns:pr="smNativeData" xmlns="smNativeData" val="SMDATA_6_Wm0pZxMAAAAlAAAAAQAAAA8BAAAAkAAAAEgAAACQAAAASAAAAAAAAAAAAAAAAAAAABcAAAAUAAAAAAAAAAAAAAD/fwAA/38AAAAAAAAJAAAABAAAAA8AAAAfAAAAVAAAAAAAAAAAAAAAAAAAAAAAAAAAAAAAAAAAAAAAAAAAAAAAAAAAAAAAAAAAAAAAAAAAAAAAAAAAAAAAAAAAAAAAAAAAAAAAAAAAAAAAAAAAAAAAAAAAACEAAAAYAAAAFAAAAGIIAADmDgAAZ0QAAKAlAAAQAAAAJgAAAAgAAAD/////AAAAAA=="/>
              </a:ext>
            </a:extLst>
          </p:cNvGrpSpPr>
          <p:nvPr/>
        </p:nvGrpSpPr>
        <p:grpSpPr>
          <a:xfrm>
            <a:off x="1362710" y="2421890"/>
            <a:ext cx="9756775" cy="3694430"/>
            <a:chOff x="1362710" y="2421890"/>
            <a:chExt cx="9756775" cy="36944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7"/>
                <p:cNvSpPr>
                  <a:extLst>
                    <a:ext uri="smNativeData">
  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YggAAOYOAABrQgAAoCUAAAAAAAAmAAAACAAAAP//////////"/>
                    </a:ext>
                  </a:extLst>
                </p:cNvSpPr>
                <p:nvPr/>
              </p:nvSpPr>
              <p:spPr>
                <a:xfrm>
                  <a:off x="1362710" y="2421890"/>
                  <a:ext cx="9434195" cy="3694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GB" b="1" dirty="0">
                      <a:latin typeface="Helvetica" panose="020B0604020202020204" pitchFamily="34" charset="0"/>
                    </a:rPr>
                    <a:t>Plane wall</a:t>
                  </a:r>
                </a:p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>
                    <a:latin typeface="Helvetica" panose="020B0604020202020204" pitchFamily="34" charset="0"/>
                  </a:endParaRP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GB" b="1" dirty="0">
                      <a:latin typeface="Helvetica" panose="020B0604020202020204" pitchFamily="34" charset="0"/>
                    </a:rPr>
                    <a:t>Cylinder</a:t>
                  </a:r>
                </a:p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=1−2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>
                    <a:latin typeface="Helvetica" panose="020B0604020202020204" pitchFamily="34" charset="0"/>
                  </a:endParaRP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GB" b="1" dirty="0">
                      <a:latin typeface="Helvetica" panose="020B0604020202020204" pitchFamily="34" charset="0"/>
                    </a:rPr>
                    <a:t>Sphere</a:t>
                  </a:r>
                </a:p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</m:num>
                          <m:den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GB" dirty="0">
                    <a:latin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7"/>
                <p:cNvSpPr>
                  <a:spLocks noRot="1" noChangeAspect="1" noMove="1" noResize="1" noEditPoints="1" noAdjustHandles="1" noChangeArrowheads="1" noChangeShapeType="1" noTextEdit="1"/>
                  <a:extLst>
                    <a:ext uri="smNativeData">
  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EjtQS8NuC1BfbeyTzMlPCE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YggAAOYOAABrQgAAoCUAAAAAAAAmAAAACAAAAP//////////"/>
                    </a:ext>
                  </a:extLst>
                </p:cNvSpPr>
                <p:nvPr/>
              </p:nvSpPr>
              <p:spPr>
                <a:xfrm>
                  <a:off x="1362710" y="2421890"/>
                  <a:ext cx="9434195" cy="3694430"/>
                </a:xfrm>
                <a:prstGeom prst="rect">
                  <a:avLst/>
                </a:prstGeom>
                <a:blipFill>
                  <a:blip r:embed="rId4"/>
                  <a:srcRect/>
                  <a:stretch/>
                </a:blipFill>
                <a:ln>
                  <a:noFill/>
                </a:ln>
                <a:effectLst/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>
                  <a:extLst>
                    <a:ext uri="smNativeData">
  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Ff///wAAAABo+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gjUAAB0ZAABnRAAAVRwAAAAAAAAmAAAACAAAAP//////////"/>
                    </a:ext>
                  </a:extLst>
                </p:cNvSpPr>
                <p:nvPr/>
              </p:nvSpPr>
              <p:spPr>
                <a:xfrm>
                  <a:off x="8698230" y="4082415"/>
                  <a:ext cx="2421255" cy="523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is zeroth order Bessel function of 1</a:t>
                  </a:r>
                  <a:r>
                    <a:rPr lang="en-GB" sz="1400" baseline="30000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st</a:t>
                  </a:r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kind</a:t>
                  </a:r>
                </a:p>
              </p:txBody>
            </p:sp>
          </mc:Choice>
          <mc:Fallback>
            <p:sp>
              <p:nvSpPr>
                <p:cNvPr id="10" name="TextBox 9"/>
                <p:cNvSpPr>
                  <a:spLocks noRot="1" noChangeAspect="1" noMove="1" noResize="1" noEditPoints="1" noAdjustHandles="1" noChangeArrowheads="1" noChangeShapeType="1" noTextEdit="1"/>
                  <a:extLst>
                    <a:ext uri="smNativeData">
  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GAE6z5WvNfdGmXefJz31hw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Ff///wAAAABo+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gjUAAB0ZAABnRAAAVRwAAAAAAAAmAAAACAAAAP//////////"/>
                    </a:ext>
                  </a:extLst>
                </p:cNvSpPr>
                <p:nvPr/>
              </p:nvSpPr>
              <p:spPr>
                <a:xfrm>
                  <a:off x="8698230" y="4082415"/>
                  <a:ext cx="2421255" cy="523240"/>
                </a:xfrm>
                <a:prstGeom prst="rect">
                  <a:avLst/>
                </a:prstGeom>
                <a:blipFill>
                  <a:blip r:embed="rId5"/>
                  <a:srcRect/>
                  <a:stretch>
                    <a:fillRect l="0" t="-2350" r="0" b="-11760"/>
                  </a:stretch>
                </a:blipFill>
                <a:ln>
                  <a:noFill/>
                </a:ln>
                <a:effectLst/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0"/>
                <p:cNvSpPr>
                  <a:extLst>
                    <a:ext uri="smNativeData">
  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W////wAAAAAZ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gjUAALwRAABnRAAARxYAAAAAAAAmAAAACAAAAP//////////"/>
                    </a:ext>
                  </a:extLst>
                </p:cNvSpPr>
                <p:nvPr/>
              </p:nvSpPr>
              <p:spPr>
                <a:xfrm>
                  <a:off x="8698230" y="2882900"/>
                  <a:ext cx="2421255" cy="7385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are coefficients, dependent only on the </a:t>
                  </a:r>
                  <a:r>
                    <a:rPr lang="en-GB" sz="1400" i="1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Bi</a:t>
                  </a:r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number</a:t>
                  </a:r>
                </a:p>
              </p:txBody>
            </p:sp>
          </mc:Choice>
          <mc:Fallback>
            <p:sp>
              <p:nvSpPr>
                <p:cNvPr id="9" name="TextBox 10"/>
                <p:cNvSpPr>
                  <a:spLocks noRot="1" noChangeAspect="1" noMove="1" noResize="1" noEditPoints="1" noAdjustHandles="1" noChangeArrowheads="1" noChangeShapeType="1" noTextEdit="1"/>
                  <a:extLst>
                    <a:ext uri="smNativeData">
  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N5d7QYZHeE3ibhUMbkPXFg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BBQUEeAAAAaAAAAAAAAAAAAAAAW////wAAAAAZ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gjUAALwRAABnRAAARxYAAAAAAAAmAAAACAAAAP//////////"/>
                    </a:ext>
                  </a:extLst>
                </p:cNvSpPr>
                <p:nvPr/>
              </p:nvSpPr>
              <p:spPr>
                <a:xfrm>
                  <a:off x="8698230" y="2882900"/>
                  <a:ext cx="2421255" cy="738505"/>
                </a:xfrm>
                <a:prstGeom prst="rect">
                  <a:avLst/>
                </a:prstGeom>
                <a:blipFill>
                  <a:blip r:embed="rId6"/>
                  <a:srcRect/>
                  <a:stretch>
                    <a:fillRect l="0" t="-1650" r="0" b="-7430"/>
                  </a:stretch>
                </a:blipFill>
                <a:ln>
                  <a:noFill/>
                </a:ln>
                <a:effectLst/>
              </p:spPr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8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Estimating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1702C700-4EFA-5731-B4BA-B86489F442ED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13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Z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uAYAAC8IAAC7RAAApQoAABAgAAAmAAAACAAAAP//////////"/>
              </a:ext>
            </a:extLst>
          </p:cNvSpPr>
          <p:nvPr/>
        </p:nvSpPr>
        <p:spPr>
          <a:xfrm>
            <a:off x="1092200" y="1330325"/>
            <a:ext cx="100806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Approach 2: Gröber charts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9X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grpSp>
        <p:nvGrpSpPr>
          <p:cNvPr id="7" name="Group 7"/>
          <p:cNvGrpSpPr>
            <a:extLst>
              <a:ext uri="smNativeData">
                <pr:smNativeData xmlns:pr="smNativeData" xmlns="smNativeData" val="SMDATA_6_Wm0pZxMAAAAlAAAAAQAAAA8BAAAAkAAAAEgAAACQAAAASAAAAAAAAAAAAAAAAAAAABcAAAAUAAAAAAAAAAAAAAD/fwAA/38AAAAAAAAJAAAABAAAAMoHAAAfAAAAVAAAAAAAAAAAAAAAAAAAAAAAAAAAAAAAAAAAAAAAAAAAAAAAAAAAAAAAAAAAAAAAAAAAAAAAAAAAAAAAAAAAAAAAAAAAAAAAAAAAAAAAAAAAAAAAAAAAACEAAAAYAAAAFAAAABIUAABDDAAAtjkAACIjAAAQAAAAJgAAAAgAAAD/////AAAAAA=="/>
              </a:ext>
            </a:extLst>
          </p:cNvGrpSpPr>
          <p:nvPr/>
        </p:nvGrpSpPr>
        <p:grpSpPr>
          <a:xfrm>
            <a:off x="3262630" y="1993265"/>
            <a:ext cx="6118860" cy="3717925"/>
            <a:chOff x="3262630" y="1993265"/>
            <a:chExt cx="6118860" cy="3717925"/>
          </a:xfrm>
        </p:grpSpPr>
        <p:pic>
          <p:nvPicPr>
            <p:cNvPr id="9" name="Picture 9" descr="Diagram&#10;&#10;Description automatically generated"/>
            <p:cNvPicPr>
              <a:extLst>
                <a:ext uri="smNativeData">
                  <pr:smNativeData xmlns:pr="smNativeData" xmlns="smNativeData" val="SMDATA_17_Wm0p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JA8AADEWAAAAAAAANQY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BIUAADEDAAAtjkAACIjAAAAAAAAJgAAAAgAAAD//////////w=="/>
                </a:ext>
              </a:extLst>
            </p:cNvPicPr>
            <p:nvPr/>
          </p:nvPicPr>
          <p:blipFill>
            <a:blip r:embed="rId4"/>
            <a:srcRect l="38760" t="56810" r="0" b="15890"/>
            <a:stretch>
              <a:fillRect/>
            </a:stretch>
          </p:blipFill>
          <p:spPr>
            <a:xfrm>
              <a:off x="3262630" y="2075180"/>
              <a:ext cx="6118860" cy="3636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Rectangle 10"/>
            <p:cNvSpPr>
              <a:extLst>
                <a:ext uri="smNativeData">
  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DJVkQB/f38AAAAAA8zMzADAwP8Af39/AAAAAAAAAAAAAAAAAAAAAAAAAAAAIQAAABgAAAAUAAAApSgAAEMMAACFMgAArA4AAAAAAAAmAAAACAAAAP//////////"/>
                </a:ext>
              </a:extLst>
            </p:cNvSpPr>
            <p:nvPr/>
          </p:nvSpPr>
          <p:spPr>
            <a:xfrm>
              <a:off x="6607175" y="1993265"/>
              <a:ext cx="1605280" cy="391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Worked Example 2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5D8A8BCB-85B0-DF7D-FE32-7328C57C0826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14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P0IAACBRAAAqw4AABAgAAAmAAAACAAAAP//////////"/>
              </a:ext>
            </a:extLst>
          </p:cNvSpPr>
          <p:nvPr/>
        </p:nvSpPr>
        <p:spPr>
          <a:xfrm>
            <a:off x="1056005" y="1461135"/>
            <a:ext cx="1007999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us" cap="none">
                <a:solidFill>
                  <a:srgbClr val="000000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A hot dog, initially at a uniform temperature of 20°C, is dropped into a pan of boiling water, which is at a temperature of 94°C. The convection heat transfer coefficient between the hot dog and the water is ℎ = 467 W/m</a:t>
            </a:r>
            <a:r>
              <a:rPr lang="en-us" cap="none" baseline="30000">
                <a:solidFill>
                  <a:srgbClr val="000000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2</a:t>
            </a:r>
            <a:r>
              <a:rPr lang="en-us" cap="none">
                <a:solidFill>
                  <a:srgbClr val="000000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℃ </a:t>
            </a: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7" name="Picture 4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8AAAAAAAAAAAAAABkAAAAZAAAAAAAAAAjAAAABAAAAGQAAAAXAAAAFAAAAAAAAAAAAAAA/38AAP9/AAAAAAAACQAAAAQAAAAKAA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H8GAAAWEQAAiCIAAP4kAAAQAAAAJgAAAAgAAAD//////////w=="/>
              </a:ext>
            </a:extLst>
          </p:cNvPicPr>
          <p:nvPr/>
        </p:nvPicPr>
        <p:blipFill>
          <a:blip r:embed="rId4"/>
          <a:srcRect l="0" t="0" r="600" b="0"/>
          <a:stretch>
            <a:fillRect/>
          </a:stretch>
        </p:blipFill>
        <p:spPr>
          <a:xfrm>
            <a:off x="1056005" y="2777490"/>
            <a:ext cx="4557395" cy="323596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6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FZ0EeAAAAaAAAAAAAAACq////v////wAAAABe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gCUAAEAQAAA9SAAAUCcAABAAAAAmAAAACAAAAP//////////"/>
                  </a:ext>
                </a:extLst>
              </p:cNvSpPr>
              <p:nvPr/>
            </p:nvSpPr>
            <p:spPr>
              <a:xfrm>
                <a:off x="6096000" y="2641600"/>
                <a:ext cx="5647055" cy="37490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The hot dog is 12.5 cm long and 2.2 cm in diameter with the following properties:</a:t>
                </a:r>
              </a:p>
              <a:p>
                <a:pPr algn="ctr">
                  <a:lnSpc>
                    <a:spcPct val="110000"/>
                  </a:lnSpc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Specific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3,900 J/kg·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°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Density,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𝜌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980 kg/m</a:t>
                </a:r>
                <a:r>
                  <a:rPr lang="en-US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Thermal conductivity,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0.771 W/m·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°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</a:p>
              <a:p>
                <a:pPr marL="285750" indent="-285750" algn="ctr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buAutoNum type="arabicParenBoth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the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centre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the surface temperatures of the hot dog 4 minutes after the start of cooking</a:t>
                </a:r>
              </a:p>
              <a:p>
                <a:pPr marL="342900" indent="-342900">
                  <a:lnSpc>
                    <a:spcPct val="110000"/>
                  </a:lnSpc>
                  <a:buAutoNum type="arabicParenBoth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the amount of heat transferred to the hot dog</a:t>
                </a:r>
              </a:p>
            </p:txBody>
          </p:sp>
        </mc:Choice>
        <mc:Fallback>
          <p:sp>
            <p:nvSpPr>
              <p:cNvPr id="8" name="TextBox 6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KpNOVQnBoAe94e6RbTZAQU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FZ0EeAAAAaAAAAAAAAACq////v////wAAAABe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gCUAAEAQAAA9SAAAUCcAABAAAAAmAAAACAAAAP//////////"/>
                  </a:ext>
                </a:extLst>
              </p:cNvSpPr>
              <p:nvPr/>
            </p:nvSpPr>
            <p:spPr>
              <a:xfrm>
                <a:off x="6096000" y="2641600"/>
                <a:ext cx="5647055" cy="3749040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-860" t="-650" r="0" b="-162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R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Background Assumptions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17FF161C-52FA-AAE0-B447-A4B5580942F1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15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6" name="TextBox 4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KF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PAACBRAAArSEAABAgAAAmAAAACAAAAP//////////"/>
              </a:ext>
            </a:extLst>
          </p:cNvSpPr>
          <p:nvPr/>
        </p:nvSpPr>
        <p:spPr>
          <a:xfrm>
            <a:off x="1056005" y="2584450"/>
            <a:ext cx="10079990" cy="2889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The following are some conditions for using the Heisler and Gröber charts that you should be aware of: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 pitchFamily="0" charset="0"/>
              <a:buAutoNum type="romanLcParenBoth"/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the body is initially at a uniform temperature;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 pitchFamily="0" charset="0"/>
              <a:buAutoNum type="romanLcParenBoth"/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the temperature of the surroundings is constant and uniform;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 pitchFamily="0" charset="0"/>
              <a:buAutoNum type="romanLcParenBoth"/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the convective heat transfer coefficient is constant and uniform and;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 pitchFamily="0" charset="0"/>
              <a:buAutoNum type="romanLcParenBoth"/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there is no heat generation in the body.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7" name="TextBox 6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AEKAACBRAAAdwwAABAgAAAmAAAACAAAAP//////////"/>
              </a:ext>
            </a:extLst>
          </p:cNvSpPr>
          <p:nvPr/>
        </p:nvSpPr>
        <p:spPr>
          <a:xfrm>
            <a:off x="1056005" y="162623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There are some limiting assumptions inherent in the analytical approach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Summary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I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655B114-5AEB-0047-A5ED-AC12FFA353F9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16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L7///8N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H4PAACBRAAAiyMAABAAAAAmAAAACAAAAP//////////"/>
                  </a:ext>
                </a:extLst>
              </p:cNvSpPr>
              <p:nvPr/>
            </p:nvSpPr>
            <p:spPr>
              <a:xfrm>
                <a:off x="1056005" y="2518410"/>
                <a:ext cx="10079990" cy="3259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Applicable to simplified one-dimensional geometries: plane wall, cylinder and sphere 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Two approaches to solve the problems: (1) 1-term approximation and look up tables or (2) Heisler and </a:t>
                </a:r>
                <a:r>
                  <a:rPr lang="en-GB" sz="2000" dirty="0" err="1">
                    <a:latin typeface="Helvetica" panose="020B0604020202020204" pitchFamily="34" charset="0"/>
                  </a:rPr>
                  <a:t>Gröber</a:t>
                </a:r>
                <a:r>
                  <a:rPr lang="en-GB" sz="2000" dirty="0">
                    <a:latin typeface="Helvetica" panose="020B0604020202020204" pitchFamily="34" charset="0"/>
                  </a:rPr>
                  <a:t> charts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Choice of equation and chart depends on the geometry of the problem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Can use the technique to understand temperature distribution at different locations within the body at different times and calculate corresponding heat transfer 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Valid for situations where Fourier number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endParaRPr lang="en-GB" sz="2000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KKPJAjzztd0QrFtFa7F9hQ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L7///8N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H4PAACBRAAAiyMAABAAAAAmAAAACAAAAP//////////"/>
                  </a:ext>
                </a:extLst>
              </p:cNvSpPr>
              <p:nvPr/>
            </p:nvSpPr>
            <p:spPr>
              <a:xfrm>
                <a:off x="1056005" y="2518410"/>
                <a:ext cx="10079990" cy="325945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-660" b="-243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7" name="TextBox 6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M0JAACBRAAAQwwAABAgAAAmAAAACAAAAP//////////"/>
              </a:ext>
            </a:extLst>
          </p:cNvSpPr>
          <p:nvPr/>
        </p:nvSpPr>
        <p:spPr>
          <a:xfrm>
            <a:off x="1056005" y="159321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Summary of the Analytical Methods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sSAACgQQAARRcAABAgAAAmAAAACAAAAL0wAAD//8EB"/>
              </a:ext>
            </a:extLst>
          </p:cNvSpPr>
          <p:nvPr>
            <p:ph type="ctrTitle"/>
          </p:nvPr>
        </p:nvSpPr>
        <p:spPr>
          <a:xfrm>
            <a:off x="1524000" y="3075305"/>
            <a:ext cx="9144000" cy="70739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Thanks for your attention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1D8F5E0B-45F0-DAA8-BE37-B3FD107948E6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17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2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x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W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Recap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5419690-DE88-1460-C6F9-2835D8B7307D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2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4P6I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CE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N8LAACBRAAA8CMAABAAAAAmAAAACAAAAP//////////"/>
                  </a:ext>
                </a:extLst>
              </p:cNvSpPr>
              <p:nvPr/>
            </p:nvSpPr>
            <p:spPr>
              <a:xfrm>
                <a:off x="1056005" y="1929765"/>
                <a:ext cx="10079990" cy="3912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Small objects with high thermal conductivity can often be modelled as ‘lumps’ with a single, uniform temperature that varies only with time,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Governing equation of LCM: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𝒃𝒕</m:t>
                              </m:r>
                            </m:sup>
                          </m:sSup>
                        </m:e>
                      </m:borderBox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1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</a:rPr>
                  <a:t>The validity of the approach needs to be checked for a given problem: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Conduction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resistance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body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Convection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resistance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surface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600" b="1" dirty="0">
                    <a:latin typeface="Helvetica" panose="020B0604020202020204" pitchFamily="34" charset="0"/>
                  </a:rPr>
                  <a:t>Approach is valid when </a:t>
                </a:r>
                <a:r>
                  <a:rPr lang="en-GB" sz="1600" b="1" i="1" dirty="0">
                    <a:latin typeface="Helvetica" panose="020B0604020202020204" pitchFamily="34" charset="0"/>
                  </a:rPr>
                  <a:t>Bi</a:t>
                </a:r>
                <a:r>
                  <a:rPr lang="en-GB" sz="1600" b="1" dirty="0">
                    <a:latin typeface="Helvetica" panose="020B0604020202020204" pitchFamily="34" charset="0"/>
                  </a:rPr>
                  <a:t> &lt; 0.1</a:t>
                </a:r>
                <a:endParaRPr lang="en-US" sz="1600" b="1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DzxnjLXcnuzB1HhckiTfTA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CE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N8LAACBRAAA8CMAABAAAAAmAAAACAAAAP//////////"/>
                  </a:ext>
                </a:extLst>
              </p:cNvSpPr>
              <p:nvPr/>
            </p:nvSpPr>
            <p:spPr>
              <a:xfrm>
                <a:off x="1056005" y="1929765"/>
                <a:ext cx="10079990" cy="391223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0" b="-124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R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Lumped Capacitance Method (LCM)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Transient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7669041-0F8A-3366-C4DE-F933DE9032AC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3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M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Methods of Analysis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Bx7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Br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O0LAACBRAAAfx0AABAAAAAmAAAACAAAAP//////////"/>
                  </a:ext>
                </a:extLst>
              </p:cNvSpPr>
              <p:nvPr/>
            </p:nvSpPr>
            <p:spPr>
              <a:xfrm>
                <a:off x="1056005" y="1938655"/>
                <a:ext cx="10079990" cy="2856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</a:rPr>
                  <a:t>Lumped System Analysis (or Lumped Capacitance Method)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b="0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</a:t>
                </a: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 onl</a:t>
                </a: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y</a:t>
                </a:r>
                <a:r>
                  <a:rPr lang="en-GB" b="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  <a:latin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en-GB" b="1" dirty="0">
                    <a:latin typeface="Helvetica" panose="020B0604020202020204" pitchFamily="34" charset="0"/>
                  </a:rPr>
                  <a:t>Analytical Methods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time and one space coordinate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</a:rPr>
                  <a:t>Numerical Methods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time and all three space coordinates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LIe6g3aragyu5OOON0V02M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Br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O0LAACBRAAAfx0AABAAAAAmAAAACAAAAP//////////"/>
                  </a:ext>
                </a:extLst>
              </p:cNvSpPr>
              <p:nvPr/>
            </p:nvSpPr>
            <p:spPr>
              <a:xfrm>
                <a:off x="1056005" y="1938655"/>
                <a:ext cx="10079990" cy="285623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0" b="-1490"/>
                </a:stretch>
              </a:blipFill>
              <a:ln>
                <a:noFill/>
              </a:ln>
              <a:effectLst/>
            </p:spPr>
          </p:sp>
        </mc:Fallback>
      </mc:AlternateContent>
      <p:grpSp>
        <p:nvGrpSpPr>
          <p:cNvPr id="8" name="Group 14"/>
          <p:cNvGrpSpPr>
            <a:extLst>
              <a:ext uri="smNativeData">
                <pr:smNativeData xmlns:pr="smNativeData" xmlns="smNativeData" val="SMDATA_6_Wm0pZxMAAAAlAAAAAQAAAA8BAAAAkAAAAEgAAACQAAAASAAAAAAAAAAAAAAAAAAAABcAAAAUAAAAAAAAAAAAAAD/fwAA/38AAAAAAAAJAAAABAAAAAA60AEfAAAAVAAAAAAAAAAAAAAAAAAAAAAAAAAAAAAAAAAAAAAAAAAAAAAAAAAAAAAAAAAAAAAAAAAAAAAAAAAAAAAAAAAAAAAAAAAAAAAAAAAAAAAAAAAAAAAAAAAAACEAAAAYAAAAFAAAAAICAADgEAAAnw8AAE8iAAAQAAAAJgAAAAgAAAD/////AAAAAA=="/>
              </a:ext>
            </a:extLst>
          </p:cNvGrpSpPr>
          <p:nvPr/>
        </p:nvGrpSpPr>
        <p:grpSpPr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>
              <a:extLst>
                <a:ext uri="smNativeData">
                  <pr:smNativeData xmlns:pr="smNativeData" xmlns="smNativeData" val="SMDATA_15_Wm0pZxMAAAAlAAAAywAAAA0AAAAAkAAAAEgAAACQAAAASAAAAAAAAAABAAAAAAAAAAEAAABQAAAA6kkSHbuz6j/AWyBB8WPQ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+ZAA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+ZAAB/f38A5+bmA8zMzADAwP8Af39/AAAAAAAAAAAAAAAAAAAAAAAAAAAAIQAAABgAAAAUAAAAoAcAAOAQAAABCgAATx0AAAAAAAAmAAAACAAAAP//////////"/>
                </a:ext>
              </a:extLst>
            </p:cNvSpPr>
            <p:nvPr/>
          </p:nvSpPr>
          <p:spPr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  <p:sp>
          <p:nvSpPr>
            <p:cNvPr id="9" name="TextBox 10"/>
            <p:cNvSpPr>
              <a:extLst>
                <a:ext uri="smNativeData">
  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gIAANcdAACfDwAATyIAAAAgAAAmAAAACAAAAP//////////"/>
                </a:ext>
              </a:extLst>
            </p:cNvSpPr>
            <p:nvPr/>
          </p:nvSpPr>
          <p:spPr>
            <a:xfrm>
              <a:off x="326390" y="485076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 lang="en-us"/>
              </a:pPr>
              <a:r>
                <a:rPr lang="en-gb" b="1" cap="none">
                  <a:solidFill>
                    <a:srgbClr val="FF9900"/>
                  </a:solidFill>
                  <a:latin typeface="Helvetica" pitchFamily="0" charset="0"/>
                  <a:ea typeface="Calibri" pitchFamily="2" charset="0"/>
                  <a:cs typeface="Calibri" pitchFamily="2" charset="0"/>
                </a:rPr>
                <a:t>Increasing complexity</a:t>
              </a:r>
              <a:endParaRPr lang="en-gb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endParaRPr>
            </a:p>
          </p:txBody>
        </p:sp>
      </p:grpSp>
      <p:grpSp>
        <p:nvGrpSpPr>
          <p:cNvPr id="11" name="Group 15"/>
          <p:cNvGrpSpPr>
            <a:extLst>
              <a:ext uri="smNativeData">
                <pr:smNativeData xmlns:pr="smNativeData" xmlns="smNativeData" val="SMDATA_6_Wm0pZxMAAAAlAAAAAQAAAA8BAAAAkAAAAEgAAACQAAAASAAAAAAAAAAAAAAAAAAAABcAAAAUAAAAAAAAAAAAAAD/fwAA/38AAAAAAAAJAAAABAAAAAA60AEfAAAAVAAAAAAAAAAAAAAAAAAAAAAAAAAAAAAAAAAAAAAAAAAAAAAAAAAAAAAAAAAAAAAAAAAAAAAAAAAAAAAAAAAAAAAAAAAAAAAAAAAAAAAAAAAAAAAAAAAAACEAAAAYAAAAFAAAAGE7AADdEAAA/kgAAE0iAAAQAAAAJgAAAAgAAAD/////AAAAAA=="/>
              </a:ext>
            </a:extLst>
          </p:cNvGrpSpPr>
          <p:nvPr/>
        </p:nvGrpSpPr>
        <p:grpSpPr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>
              <a:extLst>
                <a:ext uri="smNativeData">
                  <pr:smNativeData xmlns:pr="smNativeData" xmlns="smNativeData" val="SMDATA_15_Wm0pZxMAAAAlAAAAywAAAA0AAAAAkAAAAEgAAACQAAAASAAAAAAAAAABAAAAAAAAAAEAAABQAAAA6kkSHbuz6j/AWyBB8WPQ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+ZAA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+ZAAB/f38A5+bmA8zMzADAwP8Af39/AAAAAAAAAAAAAAAAAAAAAAAAAAAAIQAAABgAAAAUAAAA/0AAAN0QAABgQwAATR0AAAAAAAAmAAAACAAAAP//////////"/>
                </a:ext>
              </a:extLst>
            </p:cNvSpPr>
            <p:nvPr/>
          </p:nvSpPr>
          <p:spPr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  <p:sp>
          <p:nvSpPr>
            <p:cNvPr id="12" name="TextBox 13"/>
            <p:cNvSpPr>
              <a:extLst>
                <a:ext uri="smNativeData">
  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R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TsAANUdAAD+SAAATSIAAAAgAAAmAAAACAAAAP//////////"/>
                </a:ext>
              </a:extLst>
            </p:cNvSpPr>
            <p:nvPr/>
          </p:nvSpPr>
          <p:spPr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 lang="en-us"/>
              </a:pPr>
              <a:r>
                <a:rPr lang="en-gb" b="1" cap="none">
                  <a:solidFill>
                    <a:srgbClr val="FF9900"/>
                  </a:solidFill>
                  <a:latin typeface="Helvetica" pitchFamily="0" charset="0"/>
                  <a:ea typeface="Calibri" pitchFamily="2" charset="0"/>
                  <a:cs typeface="Calibri" pitchFamily="2" charset="0"/>
                </a:rPr>
                <a:t>Increasing generality</a:t>
              </a:r>
              <a:endParaRPr lang="en-gb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Analytical Methods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///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1D467C9D-D3F0-138A-BEFE-25DF32B04870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4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WYa2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Da////1f///83///9v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N8LAACFQgAAbhQAABAAAAAmAAAACAAAAP//////////"/>
                  </a:ext>
                </a:extLst>
              </p:cNvSpPr>
              <p:nvPr/>
            </p:nvSpPr>
            <p:spPr>
              <a:xfrm>
                <a:off x="1378585" y="1929765"/>
                <a:ext cx="9434830" cy="13912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Biot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number &gt; 0.1, we can no longer 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we need an alternative approach to accurately model transient heat transfer processes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Analytical methods can be applied to solve the simplest of these cases, i.e.,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There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are three commonly encountered geometries where we can make this assumption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OjXBgKmag4EY4u2ea27910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Da////1f///83///9v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N8LAACFQgAAbhQAABAAAAAmAAAACAAAAP//////////"/>
                  </a:ext>
                </a:extLst>
              </p:cNvSpPr>
              <p:nvPr/>
            </p:nvSpPr>
            <p:spPr>
              <a:xfrm>
                <a:off x="1378585" y="1929765"/>
                <a:ext cx="9434830" cy="139128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380" t="-430" r="-510" b="-657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D0n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Introduction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8" name="Picture 4" descr="A picture containing ch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Q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N8TAABTFgAAITcAADUlAAAQAAAAJgAAAAgAAAD//////////w=="/>
              </a:ext>
            </a:extLst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230245" y="3629025"/>
            <a:ext cx="5731510" cy="2419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9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3xMAADUlAAAhNwAAeicAABAgAAAmAAAACAAAAP//////////"/>
              </a:ext>
            </a:extLst>
          </p:cNvSpPr>
          <p:nvPr/>
        </p:nvSpPr>
        <p:spPr>
          <a:xfrm>
            <a:off x="3230245" y="6048375"/>
            <a:ext cx="573151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Helvetica" pitchFamily="0" charset="0"/>
              </a:rPr>
              <a:t>    Plane Wall			 Long Cylinder	      Sphere</a:t>
            </a:r>
            <a:endParaRPr lang="en-gb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A7n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Heat Equation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1E7DCA7-E9EC-B22A-A25F-1F7F9211544A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5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QmZs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GIKAACFQgAAzCgAABAAAAAmAAAACAAAAP//////////"/>
                  </a:ext>
                </a:extLst>
              </p:cNvSpPr>
              <p:nvPr/>
            </p:nvSpPr>
            <p:spPr>
              <a:xfrm>
                <a:off x="1378585" y="1687830"/>
                <a:ext cx="9434830" cy="4944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Heat equation for 1-D geometry i.e.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with initial conditions: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boundary conditions: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=0,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=0  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and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𝑘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𝐿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=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𝐿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After non-</a:t>
                </a:r>
                <a:r>
                  <a:rPr lang="en-US" sz="1600" b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dimensionalising</a:t>
                </a:r>
                <a:r>
                  <a:rPr lang="en-US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the heat equation becomes: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𝜽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𝝏𝜽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𝝏𝝉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initial and boundary conditions become: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𝜏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=1  ,  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𝜃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=0,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𝜏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0 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and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𝜕𝜃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=1,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𝜏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𝐵𝑖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G3dmngNoeDtNNQ2YCEISjY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GIKAACFQgAAzCgAABAAAAAmAAAACAAAAP//////////"/>
                  </a:ext>
                </a:extLst>
              </p:cNvSpPr>
              <p:nvPr/>
            </p:nvSpPr>
            <p:spPr>
              <a:xfrm>
                <a:off x="1378585" y="1687830"/>
                <a:ext cx="9434830" cy="4944110"/>
              </a:xfrm>
              <a:prstGeom prst="rect">
                <a:avLst/>
              </a:prstGeom>
              <a:blipFill>
                <a:blip r:embed="rId4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JbD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FcHAACBRAAAnQkAABAgAAAmAAAACAAAAP//////////"/>
              </a:ext>
            </a:extLst>
          </p:cNvSpPr>
          <p:nvPr/>
        </p:nvSpPr>
        <p:spPr>
          <a:xfrm>
            <a:off x="1056005" y="1193165"/>
            <a:ext cx="100799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We first simplify and non-dimensionalise the heat equation:</a:t>
            </a:r>
            <a:endParaRPr lang="en-us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6A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LW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Dimensionless Variables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63B48AF-E1AB-6EBE-E583-17EB06CD1342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6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B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NgKAACFQgAAyScAABAAAAAmAAAACAAAAP//////////"/>
                  </a:ext>
                </a:extLst>
              </p:cNvSpPr>
              <p:nvPr/>
            </p:nvSpPr>
            <p:spPr>
              <a:xfrm>
                <a:off x="1378585" y="1762760"/>
                <a:ext cx="9434830" cy="47047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 algn="ctr">
                  <a:lnSpc>
                    <a:spcPct val="120000"/>
                  </a:lnSpc>
                  <a:spcAft>
                    <a:spcPts val="600"/>
                  </a:spcAft>
                  <a:buAutoNum type="arabicPeriod"/>
                </a:pPr>
                <a:r>
                  <a:rPr lang="en-GB" dirty="0">
                    <a:latin typeface="Helvetica" panose="020B0604020202020204" pitchFamily="34" charset="0"/>
                  </a:rPr>
                  <a:t>Dimensionless temperature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457200" indent="-457200" algn="ctr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en-GB" dirty="0">
                    <a:latin typeface="Helvetica" panose="020B0604020202020204" pitchFamily="34" charset="0"/>
                  </a:rPr>
                  <a:t>Dimensionless spatial coordinate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457200" indent="-457200" algn="ctr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en-GB" dirty="0">
                    <a:latin typeface="Helvetica" panose="020B0604020202020204" pitchFamily="34" charset="0"/>
                  </a:rPr>
                  <a:t>Dimensionless heat transfer coefficient (</a:t>
                </a:r>
                <a:r>
                  <a:rPr lang="en-GB" b="1" dirty="0" err="1">
                    <a:latin typeface="Helvetica" panose="020B0604020202020204" pitchFamily="34" charset="0"/>
                  </a:rPr>
                  <a:t>Biot</a:t>
                </a:r>
                <a:r>
                  <a:rPr lang="en-GB" b="1" dirty="0">
                    <a:latin typeface="Helvetica" panose="020B0604020202020204" pitchFamily="34" charset="0"/>
                  </a:rPr>
                  <a:t> Number</a:t>
                </a:r>
                <a:r>
                  <a:rPr lang="en-GB" dirty="0">
                    <a:latin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457200" indent="-457200" algn="ctr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GB" dirty="0">
                    <a:latin typeface="Helvetica" panose="020B0604020202020204" pitchFamily="34" charset="0"/>
                  </a:rPr>
                  <a:t>Dimensionless time (</a:t>
                </a:r>
                <a:r>
                  <a:rPr lang="en-GB" b="1" dirty="0">
                    <a:latin typeface="Helvetica" panose="020B0604020202020204" pitchFamily="34" charset="0"/>
                  </a:rPr>
                  <a:t>Fourier Number</a:t>
                </a:r>
                <a:r>
                  <a:rPr lang="en-GB" dirty="0">
                    <a:latin typeface="Helvetica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L9Hd22+BWIwQxL4Ott9kUM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NgKAACFQgAAyScAABAAAAAmAAAACAAAAP//////////"/>
                  </a:ext>
                </a:extLst>
              </p:cNvSpPr>
              <p:nvPr/>
            </p:nvSpPr>
            <p:spPr>
              <a:xfrm>
                <a:off x="1378585" y="1762760"/>
                <a:ext cx="9434830" cy="4704715"/>
              </a:xfrm>
              <a:prstGeom prst="rect">
                <a:avLst/>
              </a:prstGeom>
              <a:blipFill>
                <a:blip r:embed="rId4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HoHAACBRAAA8AkAABAgAAAmAAAACAAAAP//////////"/>
              </a:ext>
            </a:extLst>
          </p:cNvSpPr>
          <p:nvPr/>
        </p:nvSpPr>
        <p:spPr>
          <a:xfrm>
            <a:off x="1056005" y="121539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There are 4 dimensionless variables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wD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l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LS8AAK0iAABEOAAAGicAABAAAAAmAAAACAAAAP//////////"/>
                  </a:ext>
                </a:extLst>
              </p:cNvSpPr>
              <p:nvPr/>
            </p:nvSpPr>
            <p:spPr>
              <a:xfrm>
                <a:off x="7668895" y="5636895"/>
                <a:ext cx="1477645" cy="719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OGblQsRzuUlwongNUWisRw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l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LS8AAK0iAABEOAAAGicAABAAAAAmAAAACAAAAP//////////"/>
                  </a:ext>
                </a:extLst>
              </p:cNvSpPr>
              <p:nvPr/>
            </p:nvSpPr>
            <p:spPr>
              <a:xfrm>
                <a:off x="7668895" y="5636895"/>
                <a:ext cx="1477645" cy="719455"/>
              </a:xfrm>
              <a:prstGeom prst="rect">
                <a:avLst/>
              </a:prstGeom>
              <a:blipFill>
                <a:blip r:embed="rId5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pic>
        <p:nvPicPr>
          <p:cNvPr id="9" name="Picture 10" descr="A picture containing ch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QAAAAAAAAAAAAAA////AAAAAAAAAAAAAAAAAAAAAAD6GQAAAAAAAAAAAABkAAAAZAAAAAAAAAAjAAAABAAAAGQAAAAXAAAAFAAAAAAAAAAAAAAA/38AAP9/AAAAAAAACQAAAAQAAAAA8BU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0DAACnDQAAnQ8AAIkcAAAQAAAAJgAAAAgAAAD//////////w=="/>
              </a:ext>
            </a:extLst>
          </p:cNvPicPr>
          <p:nvPr/>
        </p:nvPicPr>
        <p:blipFill>
          <a:blip r:embed="rId6">
            <a:grayscl/>
          </a:blip>
          <a:srcRect l="0" t="0" r="66500" b="0"/>
          <a:stretch>
            <a:fillRect/>
          </a:stretch>
        </p:blipFill>
        <p:spPr>
          <a:xfrm>
            <a:off x="617855" y="2219325"/>
            <a:ext cx="1920240" cy="24193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" name="Group 12"/>
          <p:cNvGrpSpPr>
            <a:extLst>
              <a:ext uri="smNativeData">
                <pr:smNativeData xmlns:pr="smNativeData" xmlns="smNativeData" val="SMDATA_6_Wm0pZxMAAAAlAAAAAQAAAA8BAAAAkAAAAEgAAACQAAAASAAAAAAAAAAAAAAAAAAAABcAAAAUAAAAAAAAAAAAAAD/fwAA/38AAAAAAAAJAAAABAAAAMoHAAAfAAAAVAAAAAAAAAAAAAAAAAAAAAAAAAAAAAAAAAAAAAAAAAAAAAAAAAAAAAAAAAAAAAAAAAAAAAAAAAAAAAAAAAAAAAAAAAAAAAAAAAAAAAAAAAAAAAAAAAAAACEAAAAYAAAAFAAAAKI9AABrCQAAXUcAAMUgAAAQAAAAJgAAAAgAAAD/////AAAAAA=="/>
              </a:ext>
            </a:extLst>
          </p:cNvGrpSpPr>
          <p:nvPr/>
        </p:nvGrpSpPr>
        <p:grpSpPr>
          <a:xfrm>
            <a:off x="10019030" y="1530985"/>
            <a:ext cx="1581785" cy="3796030"/>
            <a:chOff x="10019030" y="1530985"/>
            <a:chExt cx="1581785" cy="3796030"/>
          </a:xfrm>
        </p:grpSpPr>
        <p:pic>
          <p:nvPicPr>
            <p:cNvPr id="12" name="Picture 9" descr="A picture containing chart&#10;&#10;Description automatically generated"/>
            <p:cNvPicPr>
              <a:picLocks noChangeAspect="1"/>
              <a:extLst>
                <a:ext uri="smNativeData">
  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QAAAAAAAAAAAAAA////AAAAAAAAAAAAEhAAAAAAAAA2D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KI9AABrCQAAXUcAAEwYAAAAAAAAJgAAAAgAAAD//////////w=="/>
                </a:ext>
              </a:extLst>
            </p:cNvPicPr>
            <p:nvPr/>
          </p:nvPicPr>
          <p:blipFill>
            <a:blip r:embed="rId6">
              <a:grayscl/>
            </a:blip>
            <a:srcRect l="41140" t="0" r="31260" b="0"/>
            <a:stretch>
              <a:fillRect/>
            </a:stretch>
          </p:blipFill>
          <p:spPr>
            <a:xfrm>
              <a:off x="10019030" y="1530985"/>
              <a:ext cx="1581785" cy="24187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1" name="Picture 11" descr="A picture containing chart&#10;&#10;Description automatically generated"/>
            <p:cNvPicPr>
              <a:picLocks noChangeAspect="1"/>
              <a:extLst>
                <a:ext uri="smNativeData">
  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QAAAAAAAAAAAAAA////AAAAAAAAAAAA/RwAAGsIAAAAAAAAUwg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PQ9AABEGAAAC0cAAMUgAAAAAAAAJgAAAAgAAAD//////////w=="/>
                </a:ext>
              </a:extLst>
            </p:cNvPicPr>
            <p:nvPr/>
          </p:nvPicPr>
          <p:blipFill>
            <a:blip r:embed="rId6">
              <a:grayscl/>
            </a:blip>
            <a:srcRect l="74210" t="21550" r="0" b="21310"/>
            <a:stretch>
              <a:fillRect/>
            </a:stretch>
          </p:blipFill>
          <p:spPr>
            <a:xfrm>
              <a:off x="10071100" y="3944620"/>
              <a:ext cx="1477645" cy="138239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Solution Methods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Uo9P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790E3908-4694-5BCF-DAB6-B09A77F82CE5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7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Cu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0QgAALEQAADaQgAAMyAAABAAAAAmAAAACAAAAP//////////"/>
                  </a:ext>
                </a:extLst>
              </p:cNvSpPr>
              <p:nvPr/>
            </p:nvSpPr>
            <p:spPr>
              <a:xfrm>
                <a:off x="1433195" y="2713355"/>
                <a:ext cx="9434195" cy="2520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GB" sz="2000" dirty="0">
                    <a:latin typeface="Helvetica" panose="020B0604020202020204" pitchFamily="34" charset="0"/>
                  </a:rPr>
                  <a:t>One-term approximation and look-up tables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2000" dirty="0">
                  <a:latin typeface="Helvetica" panose="020B0604020202020204" pitchFamily="34" charset="0"/>
                </a:endParaRP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en-GB" sz="2000" dirty="0">
                    <a:latin typeface="Helvetica" panose="020B0604020202020204" pitchFamily="34" charset="0"/>
                  </a:rPr>
                  <a:t>Temperature charts of Heisler and </a:t>
                </a:r>
                <a:r>
                  <a:rPr lang="en-GB" sz="2000" dirty="0" err="1">
                    <a:latin typeface="Helvetica" panose="020B0604020202020204" pitchFamily="34" charset="0"/>
                  </a:rPr>
                  <a:t>Gröber</a:t>
                </a:r>
                <a:endParaRPr lang="en-GB" sz="20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20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000" b="1" dirty="0">
                    <a:latin typeface="Helvetica" panose="020B0604020202020204" pitchFamily="34" charset="0"/>
                  </a:rPr>
                  <a:t>These approaches are only strictly valid when Fourier Number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2000" b="1" dirty="0">
                    <a:latin typeface="Helvetica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M+e6TCHP6nlMc9fKcpR+2Q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Cu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0QgAALEQAADaQgAAMyAAABAAAAAmAAAACAAAAP//////////"/>
                  </a:ext>
                </a:extLst>
              </p:cNvSpPr>
              <p:nvPr/>
            </p:nvSpPr>
            <p:spPr>
              <a:xfrm>
                <a:off x="1433195" y="2713355"/>
                <a:ext cx="9434195" cy="252095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0" b="-338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F4JAACBRAAA1AsAABAgAAAmAAAACAAAAP//////////"/>
              </a:ext>
            </a:extLst>
          </p:cNvSpPr>
          <p:nvPr/>
        </p:nvSpPr>
        <p:spPr>
          <a:xfrm>
            <a:off x="1056005" y="152273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There are two approaches to the solution of analytical heat transfer problems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Q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Temperature Changes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KU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6483820-6EAB-1DCE-E5F0-989B76BE13CD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8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oM7c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JMKAACFQgAAziYAABAAAAAmAAAACAAAAP//////////"/>
                  </a:ext>
                </a:extLst>
              </p:cNvSpPr>
              <p:nvPr/>
            </p:nvSpPr>
            <p:spPr>
              <a:xfrm>
                <a:off x="1378585" y="1718945"/>
                <a:ext cx="9434830" cy="4589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GB" b="1" dirty="0">
                    <a:latin typeface="Helvetica" panose="020B0604020202020204" pitchFamily="34" charset="0"/>
                  </a:rPr>
                  <a:t>Plane wall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GB" b="1" dirty="0">
                    <a:latin typeface="Helvetica" panose="020B0604020202020204" pitchFamily="34" charset="0"/>
                  </a:rPr>
                  <a:t>Cylinder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GB" b="1" dirty="0">
                    <a:latin typeface="Helvetica" panose="020B0604020202020204" pitchFamily="34" charset="0"/>
                  </a:rPr>
                  <a:t>Sphere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GB" b="1" dirty="0">
                    <a:latin typeface="Helvetica" panose="020B0604020202020204" pitchFamily="34" charset="0"/>
                  </a:rPr>
                  <a:t>At the centreline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LvMR3M4vqtaoPIsPfpHZGQ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JMKAACFQgAAziYAABAAAAAmAAAACAAAAP//////////"/>
                  </a:ext>
                </a:extLst>
              </p:cNvSpPr>
              <p:nvPr/>
            </p:nvSpPr>
            <p:spPr>
              <a:xfrm>
                <a:off x="1378585" y="1718945"/>
                <a:ext cx="9434830" cy="4589145"/>
              </a:xfrm>
              <a:prstGeom prst="rect">
                <a:avLst/>
              </a:prstGeom>
              <a:blipFill>
                <a:blip r:embed="rId4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FcHAACBRAAAzQkAABAgAAAmAAAACAAAAP//////////"/>
              </a:ext>
            </a:extLst>
          </p:cNvSpPr>
          <p:nvPr/>
        </p:nvSpPr>
        <p:spPr>
          <a:xfrm>
            <a:off x="1056005" y="119316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Approach 1: One term approximations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20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eAAAAaAAAAAAAAAAAAAAAjP///wAAAAB2+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nDUAAMoUAACBRAAAAhgAABAAAAAmAAAACAAAAP//////////"/>
                  </a:ext>
                </a:extLst>
              </p:cNvSpPr>
              <p:nvPr/>
            </p:nvSpPr>
            <p:spPr>
              <a:xfrm>
                <a:off x="8714740" y="3379470"/>
                <a:ext cx="2421255" cy="523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is zeroth order Bessel function of 1</a:t>
                </a:r>
                <a:r>
                  <a:rPr lang="en-GB" sz="1400" baseline="300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kind</a:t>
                </a:r>
              </a:p>
            </p:txBody>
          </p:sp>
        </mc:Choice>
        <mc:Fallback>
          <p:sp>
            <p:nvSpPr>
              <p:cNvPr id="8" name="TextBox 20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D15Tl1Blz3q5l7eBnJmTi0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eAAAAaAAAAAAAAAAAAAAAjP///wAAAAB2+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nDUAAMoUAACBRAAAAhgAABAAAAAmAAAACAAAAP//////////"/>
                  </a:ext>
                </a:extLst>
              </p:cNvSpPr>
              <p:nvPr/>
            </p:nvSpPr>
            <p:spPr>
              <a:xfrm>
                <a:off x="8714740" y="3379470"/>
                <a:ext cx="2421255" cy="523240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0" t="-1160" r="0" b="-11620"/>
                </a:stretch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W////wAAAAAZ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nDUAAGkNAACBRAAA9BEAABAAAAAmAAAACAAAAP//////////"/>
                  </a:ext>
                </a:extLst>
              </p:cNvSpPr>
              <p:nvPr/>
            </p:nvSpPr>
            <p:spPr>
              <a:xfrm>
                <a:off x="8714740" y="2179955"/>
                <a:ext cx="2421255" cy="738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are coefficients, dependent only on the </a:t>
                </a:r>
                <a:r>
                  <a:rPr lang="en-GB" sz="1400" i="1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Bi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number</a:t>
                </a:r>
              </a:p>
            </p:txBody>
          </p:sp>
        </mc:Choice>
        <mc:Fallback>
          <p:sp>
            <p:nvSpPr>
              <p:cNvPr id="9" name="TextBox 2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N5d7QYZHeE3ibhUMbkPXFg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W////wAAAAAZ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nDUAAGkNAACBRAAA9BEAABAAAAAmAAAACAAAAP//////////"/>
                  </a:ext>
                </a:extLst>
              </p:cNvSpPr>
              <p:nvPr/>
            </p:nvSpPr>
            <p:spPr>
              <a:xfrm>
                <a:off x="8714740" y="2179955"/>
                <a:ext cx="2421255" cy="738505"/>
              </a:xfrm>
              <a:prstGeom prst="rect">
                <a:avLst/>
              </a:prstGeom>
              <a:blipFill>
                <a:blip r:embed="rId6"/>
                <a:srcRect/>
                <a:stretch>
                  <a:fillRect l="0" t="-1650" r="0" b="-7430"/>
                </a:stretch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22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sbnMeAAAAaAAAAAAAAAAAAAAAGP///1D///92+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nDUAACAiAACBRAAAWCUAABAAAAAmAAAACAAAAP//////////"/>
                  </a:ext>
                </a:extLst>
              </p:cNvSpPr>
              <p:nvPr/>
            </p:nvSpPr>
            <p:spPr>
              <a:xfrm>
                <a:off x="8714740" y="5547360"/>
                <a:ext cx="2421255" cy="523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b="0" dirty="0">
                    <a:solidFill>
                      <a:schemeClr val="bg2">
                        <a:lumMod val="50000"/>
                      </a:schemeClr>
                    </a:solidFill>
                  </a:rPr>
                  <a:t>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is the same for all three geometries</a:t>
                </a:r>
              </a:p>
            </p:txBody>
          </p:sp>
        </mc:Choice>
        <mc:Fallback>
          <p:sp>
            <p:nvSpPr>
              <p:cNvPr id="10" name="TextBox 22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FhaR37CaqZclUSfYajJiBo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sbnMeAAAAaAAAAAAAAAAAAAAAGP///1D///92+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nDUAACAiAACBRAAAWCUAABAAAAAmAAAACAAAAP//////////"/>
                  </a:ext>
                </a:extLst>
              </p:cNvSpPr>
              <p:nvPr/>
            </p:nvSpPr>
            <p:spPr>
              <a:xfrm>
                <a:off x="8714740" y="5547360"/>
                <a:ext cx="2421255" cy="523240"/>
              </a:xfrm>
              <a:prstGeom prst="rect">
                <a:avLst/>
              </a:prstGeom>
              <a:blipFill>
                <a:blip r:embed="rId7"/>
                <a:srcRect/>
                <a:stretch>
                  <a:fillRect l="0" t="-2320" r="-1760" b="-1162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8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Temperature Changes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Jk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1A70AA1-EF8C-F2FC-C21F-19A94451344C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9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V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W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UeAAAAaAAAAAAAAAAAAAAAcv///wAAAAD19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BEMAACFQgAAsg4AABAAAAAmAAAACAAAAP//////////"/>
                  </a:ext>
                </a:extLst>
              </p:cNvSpPr>
              <p:nvPr/>
            </p:nvSpPr>
            <p:spPr>
              <a:xfrm>
                <a:off x="1378585" y="1961515"/>
                <a:ext cx="9434830" cy="4273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000" dirty="0">
                    <a:latin typeface="Helvetica" panose="020B0604020202020204" pitchFamily="34" charset="0"/>
                  </a:rPr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 have been tabulated for ease of reference:</a:t>
                </a: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Wm0pZxMAAAAlAAAAZAAAAK8AAAAAkAAAAEgAAACQAAAASAAAAAAAAAAAAAAAAAAAAAEAAABQAAAAAAAAAAAA4D8AAAAAAADgPwAAAAAAAOA/AAAAAAAA4D8AAAAAAADgPwAAAAAAAOA/AAAAAAAA4D8AAAAAAADgPwAAAAAAAOA/AAAAAAAA4D8CAAAAjAAAAAEAAAACAAAARHLEDP///wgAAAAAAAAAAPbSNAKB8J+J1wp0GQupv04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UeAAAAaAAAAAAAAAAAAAAAcv///wAAAAD19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ewgAABEMAACFQgAAsg4AABAAAAAmAAAACAAAAP//////////"/>
                  </a:ext>
                </a:extLst>
              </p:cNvSpPr>
              <p:nvPr/>
            </p:nvSpPr>
            <p:spPr>
              <a:xfrm>
                <a:off x="1378585" y="1961515"/>
                <a:ext cx="9434830" cy="42735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-1420" r="0" b="-2571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EwIAACBRAAAwgoAABAgAAAmAAAACAAAAP//////////"/>
              </a:ext>
            </a:extLst>
          </p:cNvSpPr>
          <p:nvPr/>
        </p:nvSpPr>
        <p:spPr>
          <a:xfrm>
            <a:off x="1056005" y="134874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Approach 1: Look up tables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W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8" name="Picture 19" descr="Table&#10;&#10;Description automatically generated"/>
          <p:cNvPicPr>
            <a:picLocks noChangeAspect="1"/>
            <a:extLst>
              <a:ext uri="smNativeData">
                <pr:smNativeData xmlns:pr="smNativeData" xmlns="smNativeData" val="SMDATA_17_W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tRY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wLAAAEEAAARD8AAFEjAAAQAAAAJgAAAAgAAAD//////////w=="/>
              </a:ext>
            </a:extLst>
          </p:cNvPicPr>
          <p:nvPr/>
        </p:nvPicPr>
        <p:blipFill>
          <a:blip r:embed="rId5"/>
          <a:srcRect l="0" t="0" r="0" b="58130"/>
          <a:stretch>
            <a:fillRect/>
          </a:stretch>
        </p:blipFill>
        <p:spPr>
          <a:xfrm>
            <a:off x="1907540" y="2603500"/>
            <a:ext cx="8376920" cy="3137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4"/>
          <p:cNvSpPr>
            <a:extLst>
              <a:ext uri="smNativeData">
                <pr:smNativeData xmlns:pr="smNativeData" xmlns="smNativeData" val="SMDATA_15_W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cAB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ewgAABAkAACFQgAAfSYAABAgAAAmAAAACAAAAP//////////"/>
              </a:ext>
            </a:extLst>
          </p:cNvSpPr>
          <p:nvPr/>
        </p:nvSpPr>
        <p:spPr>
          <a:xfrm>
            <a:off x="1378585" y="5862320"/>
            <a:ext cx="943483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Note, interpolation is usually required to get the required values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mjki2mb2</cp:lastModifiedBy>
  <cp:revision>0</cp:revision>
  <dcterms:created xsi:type="dcterms:W3CDTF">2021-11-09T11:20:31Z</dcterms:created>
  <dcterms:modified xsi:type="dcterms:W3CDTF">2024-11-04T23:56:58Z</dcterms:modified>
</cp:coreProperties>
</file>