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96" r:id="rId5"/>
  </p:sldMasterIdLst>
  <p:notesMasterIdLst>
    <p:notesMasterId r:id="rId6"/>
  </p:notesMasterIdLst>
  <p:sldIdLst>
    <p:sldId id="288" r:id="rId7"/>
    <p:sldId id="320" r:id="rId8"/>
    <p:sldId id="339" r:id="rId9"/>
    <p:sldId id="340" r:id="rId10"/>
    <p:sldId id="324" r:id="rId11"/>
    <p:sldId id="349" r:id="rId12"/>
    <p:sldId id="338" r:id="rId13"/>
    <p:sldId id="323" r:id="rId14"/>
    <p:sldId id="321" r:id="rId15"/>
    <p:sldId id="341" r:id="rId16"/>
    <p:sldId id="342" r:id="rId17"/>
    <p:sldId id="343" r:id="rId18"/>
    <p:sldId id="344" r:id="rId19"/>
    <p:sldId id="345" r:id="rId20"/>
    <p:sldId id="346" r:id="rId21"/>
    <p:sldId id="347" r:id="rId22"/>
    <p:sldId id="348" r:id="rId23"/>
    <p:sldId id="337" r:id="rId24"/>
    <p:sldId id="267" r:id="rId25"/>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30768234" val="1218" rev64="64" revOS="3"/>
      <pr:smFileRevision xmlns:pr="smNativeData" xmlns="smNativeData" dt="1730768234" val="101"/>
      <pr:guideOptions xmlns:pr="smNativeData" xmlns="smNativeData" dt="1730768234"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showGuides="1">
      <p:cViewPr varScale="1">
        <p:scale>
          <a:sx n="106" d="100"/>
          <a:sy n="106" d="100"/>
        </p:scale>
        <p:origin x="4455" y="215"/>
      </p:cViewPr>
      <p:guideLst x="0" y="0">
        <p:guide orient="horz" pos="2160"/>
        <p:guide pos="3863"/>
      </p:guideLst>
    </p:cSldViewPr>
  </p:slideViewPr>
  <p:outlineViewPr>
    <p:cViewPr>
      <p:scale>
        <a:sx n="33" d="100"/>
        <a:sy n="33" d="100"/>
      </p:scale>
      <p:origin x="0" y="0"/>
    </p:cViewPr>
  </p:outlineViewPr>
  <p:sorterViewPr>
    <p:cViewPr>
      <p:scale>
        <a:sx n="42" d="100"/>
        <a:sy n="42" d="100"/>
      </p:scale>
      <p:origin x="0" y="0"/>
    </p:cViewPr>
  </p:sorterViewPr>
  <p:notesViewPr>
    <p:cSldViewPr snapToGrid="0" showGuides="1">
      <p:cViewPr>
        <p:scale>
          <a:sx n="106" d="100"/>
          <a:sy n="106" d="100"/>
        </p:scale>
        <p:origin x="4455" y="215"/>
      </p:cViewPr>
      <p:guideLst x="0" y="0">
        <p:guide orient="horz" pos="2880"/>
        <p:guide pos="2160"/>
      </p:guideLst>
    </p:cSldViewPr>
  </p:notesViewPr>
  <p:gridSpacing cx="184017920" cy="1840179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gb" cap="none"/>
          </a:p>
        </p:txBody>
      </p:sp>
      <p:sp>
        <p:nvSpPr>
          <p:cNvPr id="3" name="Date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0"/>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76F2F60-2E9A-3AD9-D4D7-D88C6199228D}" type="datetime1">
              <a:rPr lang="en-gb" cap="none"/>
              <a:t>08/11/2022</a:t>
            </a:fld>
            <a:endParaRPr lang="en-gb" cap="none"/>
          </a:p>
        </p:txBody>
      </p:sp>
      <p:sp>
        <p:nvSpPr>
          <p:cNvPr id="4" name="Slide Image Placeholder 3"/>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gb" cap="none"/>
          </a:p>
        </p:txBody>
      </p:sp>
      <p:sp>
        <p:nvSpPr>
          <p:cNvPr id="5" name="Notes Placeholder 4"/>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gb" cap="none"/>
          </a:p>
        </p:txBody>
      </p:sp>
      <p:sp>
        <p:nvSpPr>
          <p:cNvPr id="6" name="Footer Placeholder 5"/>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11"/>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gb" cap="none"/>
          </a:p>
        </p:txBody>
      </p:sp>
      <p:sp>
        <p:nvSpPr>
          <p:cNvPr id="7" name="Slide Number Placeholder 6"/>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12"/>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0AA3E88-C6BD-FFC8-F312-309D705C0565}" type="slidenum">
              <a:rPr lang="en-gb" cap="none"/>
              <a:t>‹#›</a:t>
            </a:fld>
            <a:endParaRPr lang="en-gb" cap="none"/>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themeOverride" Target="../theme/themeOverr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themeOverride" Target="../theme/themeOverr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themeOverride" Target="../theme/themeOverr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themeOverride" Target="../theme/themeOverride12.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themeOverride" Target="../theme/themeOverride13.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themeOverride" Target="../theme/themeOverride14.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themeOverride" Target="../theme/themeOverride15.xml"/></Relationships>
</file>

<file path=ppt/notesSlides/_rels/notesSlide1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themeOverride" Target="../theme/themeOverride16.xml"/></Relationships>
</file>

<file path=ppt/notesSlides/_rels/notesSlide1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themeOverride" Target="../theme/themeOverride17.xml"/></Relationships>
</file>

<file path=ppt/notesSlides/_rels/notesSlide1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themeOverride" Target="../theme/themeOverride18.xml"/></Relationships>
</file>

<file path=ppt/notesSlides/_rels/notesSlide1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themeOverride" Target="../theme/themeOverride19.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themeOverride" Target="../theme/themeOverr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themeOverride" Target="../theme/themeOverr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themeOverride" Target="../theme/themeOverr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themeOverride" Target="../theme/themeOverr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themeOverride" Target="../theme/themeOverr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themeOverride" Target="../theme/themeOverride7.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themeOverride" Target="../theme/themeOverr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themeOverride" Target="../theme/themeOverride9.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0" indent="0">
              <a:buNone/>
              <a:defRPr lang="en-us"/>
            </a:pPr>
            <a:endParaRPr lang="en-us"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marL="0" marR="0" indent="0" algn="r" defTabSz="457200">
              <a:lnSpc>
                <a:spcPct val="100000"/>
              </a:lnSpc>
              <a:spcBef>
                <a:spcPts val="0"/>
              </a:spcBef>
              <a:spcAft>
                <a:spcPts val="0"/>
              </a:spcAft>
              <a:buNone/>
              <a:tabLst/>
              <a:defRPr lang="en-us"/>
            </a:pPr>
            <a:fld id="{57369A2B-65BA-636C-F48E-9339D4C002C6}" type="slidenum">
              <a:rPr cap="none" noProof="1">
                <a:solidFill>
                  <a:srgbClr val="000000"/>
                </a:solidFill>
              </a:rPr>
              <a:t>1</a:t>
            </a:fld>
            <a:endParaRPr cap="none" noProof="1">
              <a:solidFill>
                <a:srgbClr val="000000"/>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M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445C1C67-29A9-09EA-E7E4-DFBF52AA118A}" type="slidenum">
              <a:rPr lang="en-gb" cap="none"/>
              <a:t>10</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0q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Dgl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47436373-3DAA-1695-E4FB-CBC02DB5129E}" type="slidenum">
              <a:rPr lang="en-gb" cap="none"/>
              <a:t>11</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gD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jx9m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45AD4241-0FA8-F8B4-E615-F9E10C5B10AC}" type="slidenum">
              <a:rPr lang="en-gb" cap="none"/>
              <a:t>12</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EEU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0A834ED0-9EE7-D6B8-A93B-68ED00755F3D}" type="slidenum">
              <a:rPr lang="en-gb" cap="none"/>
              <a:t>13</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005497A6-E8ED-0161-A3EC-1E34D9A2554B}" type="slidenum">
              <a:rPr lang="en-gb" cap="none"/>
              <a:t>14</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23532ED-A38F-60C4-C18D-55917CC33700}" type="slidenum">
              <a:rPr lang="en-gb" cap="none"/>
              <a:t>15</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Bshg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r>
              <a:rPr lang="en-gb" cap="none">
                <a:latin typeface="Helvetica" pitchFamily="0" charset="0"/>
                <a:ea typeface="Calibri" pitchFamily="2" charset="0"/>
                <a:cs typeface="Helvetica" pitchFamily="0" charset="0"/>
              </a:rPr>
              <a:t>Can make the pipe wall thickness larger to simulate effects of fouling – if values are uncertain or unknown</a:t>
            </a: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835D973-3D85-602F-CB8D-CB7A97C33D9E}" type="slidenum">
              <a:rPr lang="en-gb" cap="none"/>
              <a:t>16</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MA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4DF6125D-13A0-A3E4-EE4E-E5B15C0018B0}" type="slidenum">
              <a:rPr lang="en-gb" cap="none"/>
              <a:t>17</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FAc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38960C93-DDD5-C3FA-9B2E-2BAF42606D7E}" type="slidenum">
              <a:rPr lang="en-gb" cap="none"/>
              <a:t>18</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0" indent="0">
              <a:buNone/>
              <a:defRPr lang="en-us"/>
            </a:pPr>
            <a:endParaRPr lang="en-us"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57FFE529-67BA-AA13-F447-9146AB0902C4}" type="slidenum">
              <a:rPr lang="en-gb" cap="none"/>
              <a:t>19</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30DBDCE9-A7DD-8E2A-9363-517F922D6504}" type="slidenum">
              <a:rPr lang="en-gb" cap="none"/>
              <a:t>2</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jioL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0F117FF4-BAE2-4489-ACA9-4CDC31E75A19}" type="slidenum">
              <a:rPr lang="en-gb" cap="none"/>
              <a:t>3</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v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CC93B84-CA81-9CCD-CF71-3C98753F3969}" type="slidenum">
              <a:rPr lang="en-gb" cap="none"/>
              <a:t>4</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iiZ3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6vny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3F949271-3FD2-C164-9C2C-C931DC626A9C}" type="slidenum">
              <a:rPr lang="en-gb" cap="none"/>
              <a:t>5</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7C58962C-6291-0D60-DFE0-9435D8AE29C1}" type="slidenum">
              <a:rPr lang="en-gb" cap="none"/>
              <a:t>6</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4D75D058-16A0-2026-EECD-E0739E8318B5}" type="slidenum">
              <a:rPr lang="en-gb" cap="none"/>
              <a:t>7</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Rhcm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0228A070-3EEF-7D56-A190-C803EEDE579D}" type="slidenum">
              <a:rPr lang="en-gb" cap="none"/>
              <a:t>8</a:t>
            </a:fld>
            <a:endParaRPr lang="en-gb" cap="none"/>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am0pZx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O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marL="171450" indent="-171450">
              <a:buFontTx/>
              <a:buChar char="-"/>
              <a:defRPr lang="en-us"/>
            </a:pPr>
            <a:endParaRPr lang="en-gb" cap="none">
              <a:latin typeface="Helvetica" pitchFamily="0" charset="0"/>
              <a:ea typeface="Calibri" pitchFamily="2" charset="0"/>
              <a:cs typeface="Helvetica" pitchFamily="0" charset="0"/>
            </a:endParaRPr>
          </a:p>
        </p:txBody>
      </p:sp>
      <p:sp>
        <p:nvSpPr>
          <p:cNvPr id="4" name="Slide Number Placeholder 3"/>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37047ABA-F4DA-518C-94BC-02D934F26257}" type="slidenum">
              <a:rPr lang="en-gb" cap="none"/>
              <a:t>9</a:t>
            </a:fld>
            <a:endParaRPr lang="en-gb" cap="none"/>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19CBC455-1BF4-9E32-BA73-ED678A3D4CB8}" type="datetime1">
              <a:rPr lang="en-gb" cap="none"/>
              <a:t/>
            </a:fld>
            <a:endParaRPr lang="en-gb" cap="none"/>
          </a:p>
        </p:txBody>
      </p:sp>
      <p:sp>
        <p:nvSpPr>
          <p:cNvPr id="5" name="Footer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6" name="Slide Numb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21E2748E-C0CC-B782-825A-36D73A147463}" type="slidenum">
              <a:rPr lang="en-gb" cap="none"/>
              <a:t>1</a:t>
            </a:fld>
            <a:endParaRPr lang="en-gb" cap="none"/>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am0pZx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7A5621C6-8897-03D7-D9EE-7E826FA02F2B}" type="datetime1">
              <a:rPr lang="en-gb" cap="none"/>
              <a:t>08/11/2022</a:t>
            </a:fld>
            <a:endParaRPr lang="en-gb" cap="none"/>
          </a:p>
        </p:txBody>
      </p:sp>
      <p:sp>
        <p:nvSpPr>
          <p:cNvPr id="5" name="Footer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6" name="Slide Numb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67D8E96-D8DB-2878-95C5-2E2DC08B637B}" type="slidenum">
              <a:rPr lang="en-gb" cap="none"/>
              <a:t>‹#›</a:t>
            </a:fld>
            <a:endParaRPr lang="en-gb" cap="none"/>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am0pZx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am0pZx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058D7DB4-FAE8-D88B-A635-0CDE337B5059}" type="datetime1">
              <a:rPr lang="en-gb" cap="none"/>
              <a:t>08/11/2022</a:t>
            </a:fld>
            <a:endParaRPr lang="en-gb" cap="none"/>
          </a:p>
        </p:txBody>
      </p:sp>
      <p:sp>
        <p:nvSpPr>
          <p:cNvPr id="5" name="Footer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6" name="Slide Numb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4D338A1D-53A0-667C-EE8B-A529C4C518F0}" type="slidenum">
              <a:rPr lang="en-gb" cap="none"/>
              <a:t>‹#›</a:t>
            </a:fld>
            <a:endParaRPr lang="en-gb" cap="none"/>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28EDD1C-52BF-DB2B-F136-A47E937807F1}" type="datetime1">
              <a:rPr lang="en-gb" cap="none"/>
              <a:t>08/11/2022</a:t>
            </a:fld>
            <a:endParaRPr lang="en-gb" cap="none"/>
          </a:p>
        </p:txBody>
      </p:sp>
      <p:sp>
        <p:nvSpPr>
          <p:cNvPr id="5" name="Footer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6" name="Slide Numb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7B2F9288-C696-7A64-D897-3031DCD92E65}" type="slidenum">
              <a:rPr lang="en-gb" cap="none"/>
              <a:t>‹#›</a:t>
            </a:fld>
            <a:endParaRPr lang="en-gb" cap="none"/>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00E890D5-9BED-BD66-A350-6D33DE1E5538}" type="datetime1">
              <a:rPr lang="en-gb" cap="none"/>
              <a:t>08/11/2022</a:t>
            </a:fld>
            <a:endParaRPr lang="en-gb" cap="none"/>
          </a:p>
        </p:txBody>
      </p:sp>
      <p:sp>
        <p:nvSpPr>
          <p:cNvPr id="5" name="Footer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6" name="Slide Numb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25A50619-57C8-F0F0-861D-A1A5485370F4}" type="slidenum">
              <a:rPr lang="en-gb" cap="none"/>
              <a:t>‹#›</a:t>
            </a:fld>
            <a:endParaRPr lang="en-gb" cap="none"/>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8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0ECA2D5F-11E3-9FDB-AD72-E78E633C5BB2}" type="datetime1">
              <a:rPr lang="en-gb" cap="none"/>
              <a:t>08/11/2022</a:t>
            </a:fld>
            <a:endParaRPr lang="en-gb" cap="none"/>
          </a:p>
        </p:txBody>
      </p:sp>
      <p:sp>
        <p:nvSpPr>
          <p:cNvPr id="6" name="Foot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7" name="Slide Number Placeholder 6"/>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06A48EAE-E0EB-F178-A51C-162DC0525343}" type="slidenum">
              <a:rPr lang="en-gb" cap="none"/>
              <a:t>‹#›</a:t>
            </a:fld>
            <a:endParaRPr lang="en-gb" cap="none"/>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428F84B6-F8AF-DA72-E137-0E27CA79175B}" type="datetime1">
              <a:rPr lang="en-gb" cap="none"/>
              <a:t>08/11/2022</a:t>
            </a:fld>
            <a:endParaRPr lang="en-gb" cap="none"/>
          </a:p>
        </p:txBody>
      </p:sp>
      <p:sp>
        <p:nvSpPr>
          <p:cNvPr id="8" name="Footer Placeholder 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9" name="Slide Number Placeholder 8"/>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7E92515B-1593-C7A7-DD2A-E3F21F642BB6}" type="slidenum">
              <a:rPr lang="en-gb" cap="none"/>
              <a:t>‹#›</a:t>
            </a:fld>
            <a:endParaRPr lang="en-gb" cap="none"/>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57EABB8-F6B8-2B5D-F6C6-0008E5880055}" type="datetime1">
              <a:rPr lang="en-gb" cap="none"/>
              <a:t>08/11/2022</a:t>
            </a:fld>
            <a:endParaRPr lang="en-gb" cap="none"/>
          </a:p>
        </p:txBody>
      </p:sp>
      <p:sp>
        <p:nvSpPr>
          <p:cNvPr id="4" name="Footer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5" name="Slide Number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2B439C6C-22C6-166A-88FB-D43FD2B57E81}" type="slidenum">
              <a:rPr lang="en-gb" cap="none"/>
              <a:t>‹#›</a:t>
            </a:fld>
            <a:endParaRPr lang="en-gb" cap="none"/>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7FAF1410-5E92-FAE2-DC17-A8B75A592AFD}" type="datetime1">
              <a:rPr lang="en-gb" cap="none"/>
              <a:t>08/11/2022</a:t>
            </a:fld>
            <a:endParaRPr lang="en-gb" cap="none"/>
          </a:p>
        </p:txBody>
      </p:sp>
      <p:sp>
        <p:nvSpPr>
          <p:cNvPr id="3" name="Footer Placeholder 2"/>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4" name="Slide Number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2DE2DA-94B9-7814-F795-6241ACDB0137}" type="slidenum">
              <a:rPr lang="en-gb" cap="none"/>
              <a:t>‹#›</a:t>
            </a:fld>
            <a:endParaRPr lang="en-gb" cap="none"/>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4E2670CB-85A3-7386-ED9E-73D33ED01B26}" type="datetime1">
              <a:rPr lang="en-gb" cap="none"/>
              <a:t>08/11/2022</a:t>
            </a:fld>
            <a:endParaRPr lang="en-gb" cap="none"/>
          </a:p>
        </p:txBody>
      </p:sp>
      <p:sp>
        <p:nvSpPr>
          <p:cNvPr id="6" name="Foot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7" name="Slide Number Placeholder 6"/>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2DDCD5F1-BFC0-8923-8E64-49769B2A781C}" type="slidenum">
              <a:rPr lang="en-gb" cap="none"/>
              <a:t>‹#›</a:t>
            </a:fld>
            <a:endParaRPr lang="en-gb" cap="none"/>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am0pZx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21115B00-4ECC-44AD-82A9-B8F815E774ED}" type="datetime1">
              <a:rPr lang="en-gb" cap="none"/>
              <a:t>08/11/2022</a:t>
            </a:fld>
            <a:endParaRPr lang="en-gb" cap="none"/>
          </a:p>
        </p:txBody>
      </p:sp>
      <p:sp>
        <p:nvSpPr>
          <p:cNvPr id="6" name="Foot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lang="en-gb" cap="none"/>
          </a:p>
        </p:txBody>
      </p:sp>
      <p:sp>
        <p:nvSpPr>
          <p:cNvPr id="7" name="Slide Number Placeholder 6"/>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032950B5-FBEE-7CA6-A091-0DF31EDF5658}" type="slidenum">
              <a:rPr lang="en-gb" cap="none"/>
              <a:t>‹#›</a:t>
            </a:fld>
            <a:endParaRPr lang="en-gb" cap="none"/>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2Y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am0p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9ub3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zZ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0C7ADDD8-96E1-2F2B-AFC2-607E938C5935}" type="datetime1">
              <a:rPr lang="en-gb" cap="none"/>
              <a:t/>
            </a:fld>
            <a:endParaRPr lang="en-gb" cap="none"/>
          </a:p>
        </p:txBody>
      </p:sp>
      <p:sp>
        <p:nvSpPr>
          <p:cNvPr id="5" name="Footer Placeholder 4"/>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s0X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gb" cap="none"/>
          </a:p>
        </p:txBody>
      </p:sp>
      <p:sp>
        <p:nvSpPr>
          <p:cNvPr id="6" name="Slide Number Placeholder 5"/>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cXT5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53B7501-4F98-6E83-D683-B9D63BCD20EC}" type="slidenum">
              <a:rPr lang="en-gb" cap="none"/>
              <a:t>1</a:t>
            </a:fld>
            <a:endParaRPr lang="en-gb" cap="non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0" charset="0"/>
          <a:ea typeface="Calibri Light" pitchFamily="0" charset="0"/>
          <a:cs typeface="Calibri Light" pitchFamily="0"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eg"/><Relationship Id="rId4" Type="http://schemas.openxmlformats.org/officeDocument/2006/relationships/hyperlink" Target="https://www.google.com/search?q=shell+and+tube+heat+exchanger&amp;rlz=1C1CHBD_en-GBGB889GB889&amp;source=lnms&amp;tbm=vid&amp;sa=X&amp;ved=2ahUKEwiJrYjN5Zz7AhVXQEEAHdvmD4YQ_AUoA3oECAEQBQ&amp;biw=1920&amp;bih=961&amp;dpr=1#fpstate=ive&amp;vld=cid:0de5d024,vid:8rGLrhVeZvw" TargetMode="Externa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eg"/><Relationship Id="rId4" Type="http://schemas.openxmlformats.org/officeDocument/2006/relationships/image" Target="../media/image15.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e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eg"/><Relationship Id="rId4" Type="http://schemas.openxmlformats.org/officeDocument/2006/relationships/image" Target="../media/image20.png"/><Relationship Id="rId5" Type="http://schemas.openxmlformats.org/officeDocument/2006/relationships/image" Target="../media/image21.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eg"/><Relationship Id="rId4" Type="http://schemas.openxmlformats.org/officeDocument/2006/relationships/image" Target="../media/image22.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eg"/><Relationship Id="rId4" Type="http://schemas.openxmlformats.org/officeDocument/2006/relationships/image" Target="../media/image23.jpeg"/><Relationship Id="rId5" Type="http://schemas.openxmlformats.org/officeDocument/2006/relationships/image" Target="../media/image24.jpeg"/><Relationship Id="rId6" Type="http://schemas.openxmlformats.org/officeDocument/2006/relationships/image" Target="../media/image25.jpeg"/><Relationship Id="rId7" Type="http://schemas.openxmlformats.org/officeDocument/2006/relationships/image" Target="../media/image26.jpe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eg"/><Relationship Id="rId4" Type="http://schemas.openxmlformats.org/officeDocument/2006/relationships/image" Target="../media/image27.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eg"/><Relationship Id="rId4" Type="http://schemas.openxmlformats.org/officeDocument/2006/relationships/image" Target="../media/image28.png"/><Relationship Id="rId5" Type="http://schemas.openxmlformats.org/officeDocument/2006/relationships/image" Target="../media/image29.jpe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e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eg"/><Relationship Id="rId4" Type="http://schemas.openxmlformats.org/officeDocument/2006/relationships/image" Target="../media/image5.gif"/><Relationship Id="rId5" Type="http://schemas.openxmlformats.org/officeDocument/2006/relationships/image" Target="../media/image6.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eg"/><Relationship Id="rId4" Type="http://schemas.openxmlformats.org/officeDocument/2006/relationships/image" Target="../media/image7.png"/><Relationship Id="rId5" Type="http://schemas.openxmlformats.org/officeDocument/2006/relationships/image" Target="../media/image8.jpe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eg"/><Relationship Id="rId4" Type="http://schemas.openxmlformats.org/officeDocument/2006/relationships/image" Target="../media/image9.jpeg"/><Relationship Id="rId5" Type="http://schemas.openxmlformats.org/officeDocument/2006/relationships/image" Target="../media/image10.jpe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eg"/><Relationship Id="rId4" Type="http://schemas.openxmlformats.org/officeDocument/2006/relationships/image" Target="../media/image11.png"/><Relationship Id="rId5" Type="http://schemas.openxmlformats.org/officeDocument/2006/relationships/image" Target="../media/image12.emf"/></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eg"/><Relationship Id="rId4" Type="http://schemas.openxmlformats.org/officeDocument/2006/relationships/image" Target="../media/image13.jpeg"/><Relationship Id="rId5" Type="http://schemas.openxmlformats.org/officeDocument/2006/relationships/image" Target="../media/image14.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IwOAAAASwAA6BQAAAAgAAAmAAAACAAAAL0wAAD//8EB"/>
              </a:ext>
            </a:extLst>
          </p:cNvSpPr>
          <p:nvPr>
            <p:ph type="ctrTitle"/>
          </p:nvPr>
        </p:nvSpPr>
        <p:spPr>
          <a:xfrm>
            <a:off x="0" y="2364740"/>
            <a:ext cx="12192000" cy="1033780"/>
          </a:xfrm>
          <a:noFill/>
          <a:ln>
            <a:noFill/>
          </a:ln>
          <a:effectLst/>
        </p:spPr>
        <p:txBody>
          <a:bodyPr vert="horz" wrap="square" lIns="91440" tIns="45720" rIns="91440" bIns="45720" numCol="1" spcCol="215900" anchor="t">
            <a:prstTxWarp prst="textNoShape">
              <a:avLst/>
            </a:prstTxWarp>
          </a:bodyPr>
          <a:lstStyle/>
          <a:p>
            <a:pPr algn="ctr">
              <a:defRPr lang="en-us"/>
            </a:pPr>
            <a:r>
              <a:rPr lang="en-us" sz="3600" cap="none">
                <a:latin typeface="Helvetica" pitchFamily="0" charset="0"/>
                <a:ea typeface="Verdana" pitchFamily="0" charset="0"/>
                <a:cs typeface="Helvetica" pitchFamily="0" charset="0"/>
              </a:rPr>
              <a:t>EX3030/EM4012 Heat, Mass and Momentum Transfer</a:t>
            </a:r>
            <a:br/>
            <a:r>
              <a:rPr lang="en-gb" sz="3200" cap="none">
                <a:solidFill>
                  <a:srgbClr val="7F7F7F"/>
                </a:solidFill>
                <a:latin typeface="Helvetica" pitchFamily="0" charset="0"/>
                <a:ea typeface="Batang" pitchFamily="0" charset="0"/>
                <a:cs typeface="Helvetica" pitchFamily="0" charset="0"/>
              </a:rPr>
              <a:t>Heat Exchangers 1</a:t>
            </a:r>
            <a:endParaRPr lang="en-gb" sz="36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TcAABonAAA9SAAAWSkAABAAAAAmAAAACAAAAAEAAACAHwAA"/>
              </a:ext>
            </a:extLst>
          </p:cNvSpPr>
          <p:nvPr>
            <p:ph type="sldNum" sz="quarter" idx="12"/>
          </p:nvPr>
        </p:nvSpPr>
        <p:spPr>
          <a:xfrm>
            <a:off x="8999855" y="6356350"/>
            <a:ext cx="2743200" cy="365125"/>
          </a:xfrm>
          <a:ln>
            <a:noFill/>
          </a:ln>
        </p:spPr>
        <p:txBody>
          <a:bodyPr/>
          <a:lstStyle/>
          <a:p>
            <a:pPr marL="0" marR="0" indent="0" algn="r" defTabSz="457200">
              <a:lnSpc>
                <a:spcPct val="100000"/>
              </a:lnSpc>
              <a:spcBef>
                <a:spcPts val="0"/>
              </a:spcBef>
              <a:spcAft>
                <a:spcPts val="0"/>
              </a:spcAft>
              <a:buNone/>
              <a:tabLst/>
              <a:defRPr lang="en-us"/>
            </a:pPr>
            <a:fld id="{05D9EFE7-A9E8-8C19-A661-5F4CA12F500A}" type="slidenum">
              <a:rPr sz="1600" cap="none" noProof="1">
                <a:solidFill>
                  <a:srgbClr val="7F7F7F"/>
                </a:solidFill>
                <a:latin typeface="Helvetica" pitchFamily="0" charset="0"/>
                <a:ea typeface="Calibri" pitchFamily="2" charset="0"/>
                <a:cs typeface="Helvetica" pitchFamily="0" charset="0"/>
              </a:rPr>
              <a:t>1</a:t>
            </a:fld>
            <a:endParaRPr sz="1600" cap="none" noProof="1">
              <a:solidFill>
                <a:srgbClr val="7F7F7F"/>
              </a:solidFill>
              <a:latin typeface="Helvetica" pitchFamily="0" charset="0"/>
              <a:ea typeface="Calibri" pitchFamily="2" charset="0"/>
              <a:cs typeface="Helvetica" pitchFamily="0" charset="0"/>
            </a:endParaRPr>
          </a:p>
        </p:txBody>
      </p:sp>
      <p:sp>
        <p:nvSpPr>
          <p:cNvPr id="4" name="TextBox 36"/>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hIAAGocAAB6OAAAuiAAAAAgAAAmAAAACAAAAP//////////"/>
              </a:ext>
            </a:extLst>
          </p:cNvSpPr>
          <p:nvPr/>
        </p:nvSpPr>
        <p:spPr>
          <a:xfrm>
            <a:off x="3084830" y="4618990"/>
            <a:ext cx="6096000" cy="701040"/>
          </a:xfrm>
          <a:prstGeom prst="rect">
            <a:avLst/>
          </a:prstGeom>
          <a:noFill/>
          <a:ln>
            <a:noFill/>
          </a:ln>
          <a:effectLst/>
        </p:spPr>
        <p:txBody>
          <a:bodyPr vert="horz" wrap="square" lIns="91440" tIns="45720" rIns="91440" bIns="45720" numCol="1" spcCol="215900" anchor="t"/>
          <a:lstStyle/>
          <a:p>
            <a:pPr algn="ctr">
              <a:defRPr sz="2000" cap="none" noProof="1">
                <a:solidFill>
                  <a:srgbClr val="7F7F7F"/>
                </a:solidFill>
                <a:latin typeface="Helvetica" pitchFamily="0" charset="0"/>
                <a:ea typeface="Batang" pitchFamily="0" charset="0"/>
                <a:cs typeface="Helvetica" pitchFamily="0" charset="0"/>
              </a:defRPr>
            </a:pPr>
            <a:r>
              <a:t>Originally by Dr Mark Stewart</a:t>
            </a:r>
          </a:p>
          <a:p>
            <a:pPr algn="ctr">
              <a:defRPr sz="2000" cap="none" noProof="1">
                <a:solidFill>
                  <a:srgbClr val="7F7F7F"/>
                </a:solidFill>
                <a:latin typeface="Helvetica" pitchFamily="0" charset="0"/>
                <a:ea typeface="Batang" pitchFamily="0" charset="0"/>
                <a:cs typeface="Helvetica" pitchFamily="0" charset="0"/>
              </a:defRPr>
            </a:pPr>
            <a:r>
              <a:t>Presented by Dr M. Bannerman</a:t>
            </a:r>
          </a:p>
        </p:txBody>
      </p:sp>
      <p:pic>
        <p:nvPicPr>
          <p:cNvPr id="5" name="Picture 21"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Imcg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ocAABiAgAAJi4AACEHAAAQAAAAJgAAAAgAAAD//////////w=="/>
              </a:ext>
            </a:extLst>
          </p:cNvPicPr>
          <p:nvPr/>
        </p:nvPicPr>
        <p:blipFill>
          <a:blip r:embed="rId3"/>
          <a:stretch>
            <a:fillRect/>
          </a:stretch>
        </p:blipFill>
        <p:spPr>
          <a:xfrm>
            <a:off x="4690110" y="387350"/>
            <a:ext cx="2811780" cy="771525"/>
          </a:xfrm>
          <a:prstGeom prst="rect">
            <a:avLst/>
          </a:prstGeom>
          <a:noFill/>
          <a:ln>
            <a:noFill/>
          </a:ln>
          <a:effectLst/>
        </p:spPr>
      </p:pic>
    </p:spTree>
  </p:cSld>
  <p:clrMapOvr>
    <a:masterClrMapping/>
  </p:clrMapOvr>
  <p:transition spd="slow" p14:dur="2000" advTm="23444">
    <p:extLst>
      <p:ext uri="smNativeData">
        <pr:smNativeData xmlns:pr="smNativeData" xmlns="smNativeData" val="am0pZwAAAADQBwAAAAAAAAAAAAAAAAAAlFsAAAAAAAABAAAAAQAAAAAAAAAAAAAAAAAAAAAAAAAAAAAA" duo="am0pZwAAAAAAAAAAAAAAAAAAAAA="/>
      </p:ext>
    </p:extLst>
  </p:transition>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kDA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ggAADcCAAAASwAAkgYAABAgAAAmAAAACAAAAL0wAAD//8EB"/>
              </a:ext>
            </a:extLst>
          </p:cNvSpPr>
          <p:nvPr>
            <p:ph type="ctrTitle"/>
          </p:nvPr>
        </p:nvSpPr>
        <p:spPr>
          <a:xfrm>
            <a:off x="1428750" y="360045"/>
            <a:ext cx="1076325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Recuperative Heat Exchangers</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CyOR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08BDD046-08E5-E826-AB05-FE739E4B5DAB}" type="slidenum">
              <a:rPr lang="en-gb" sz="1600" cap="none">
                <a:solidFill>
                  <a:srgbClr val="7F7F7F"/>
                </a:solidFill>
                <a:latin typeface="Helvetica" pitchFamily="0" charset="0"/>
                <a:ea typeface="Calibri" pitchFamily="2" charset="0"/>
                <a:cs typeface="Helvetica" pitchFamily="0" charset="0"/>
              </a:rPr>
              <a:t>10</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grpSp>
        <p:nvGrpSpPr>
          <p:cNvPr id="5" name="Group 4"/>
          <p:cNvGrpSpPr>
            <a:extLst>
              <a:ext uri="smNativeData">
                <pr:smNativeData xmlns:pr="smNativeData" xmlns="smNativeData" val="SMDATA_6_am0pZxMAAAAlAAAAAQAAAA8BAAAAkAAAAEgAAACQAAAASAAAAAAAAAAAAAAAAAAAABcAAAAUAAAAAAAAAAAAAAD/fwAA/38AAAAAAAAJAAAABAAAAAAAAAAfAAAAVAAAAAAAAAAAAAAAAAAAAAAAAAAAAAAAAAAAAAAAAAAAAAAAAAAAAAAAAAAAAAAAAAAAAAAAAAAAAAAAAAAAAAAAAAAAAAAAAAAAAAAAAAAAAAAAAAAAACEAAAAYAAAAFAAAAH8GAADgDgAAgUQAAFAbAAAQAAAAJgAAAAgAAAD/////AAAAAA=="/>
              </a:ext>
            </a:extLst>
          </p:cNvGrpSpPr>
          <p:nvPr/>
        </p:nvGrpSpPr>
        <p:grpSpPr>
          <a:xfrm>
            <a:off x="1056005" y="2418080"/>
            <a:ext cx="10079990" cy="2021840"/>
            <a:chOff x="1056005" y="2418080"/>
            <a:chExt cx="10079990" cy="2021840"/>
          </a:xfrm>
        </p:grpSpPr>
        <p:sp>
          <p:nvSpPr>
            <p:cNvPr id="7" name="TextBox 1"/>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MESAACBRAAAUBsAAAAgAAAmAAAACAAAAP//////////"/>
                </a:ext>
              </a:extLst>
            </p:cNvSpPr>
            <p:nvPr/>
          </p:nvSpPr>
          <p:spPr>
            <a:xfrm>
              <a:off x="1056005" y="3048635"/>
              <a:ext cx="10079990" cy="1391285"/>
            </a:xfrm>
            <a:prstGeom prst="rect">
              <a:avLst/>
            </a:prstGeom>
            <a:noFill/>
            <a:ln>
              <a:noFill/>
            </a:ln>
            <a:effectLst/>
          </p:spPr>
          <p:txBody>
            <a:bodyPr vert="horz" wrap="square" lIns="91440" tIns="45720" rIns="91440" bIns="45720" numCol="1" spcCol="215900" anchor="t"/>
            <a:lstStyle/>
            <a:p>
              <a:pPr algn="ctr">
                <a:lnSpc>
                  <a:spcPct val="120000"/>
                </a:lnSpc>
                <a:spcBef>
                  <a:spcPts val="600"/>
                </a:spcBef>
                <a:spcAft>
                  <a:spcPts val="600"/>
                </a:spcAft>
                <a:defRPr lang="en-us"/>
              </a:pPr>
              <a:r>
                <a:rPr lang="en-gb" cap="none">
                  <a:latin typeface="Helvetica" pitchFamily="0" charset="0"/>
                  <a:ea typeface="Calibri" pitchFamily="2" charset="0"/>
                  <a:cs typeface="Calibri" pitchFamily="2" charset="0"/>
                  <a:hlinkClick r:id="rId4"/>
                </a:rPr>
                <a:t>https://www.google.com/search?q=shell+and+tube+heat+exchanger&amp;rlz=1C1CHBD_en-GBGB889GB889&amp;source=lnms&amp;tbm=vid&amp;sa=X&amp;ved=2ahUKEwiJrYjN5Zz7AhVXQEEAHdvmD4YQ_AUoA3oECAEQBQ&amp;biw=1920&amp;bih=961&amp;dpr=1#fpstate=ive&amp;vld=cid:0de5d024,vid:8rGLrhVeZvw</a:t>
              </a:r>
              <a:r>
                <a:rPr lang="en-gb" cap="none">
                  <a:latin typeface="Helvetica" pitchFamily="0" charset="0"/>
                  <a:ea typeface="Calibri" pitchFamily="2" charset="0"/>
                  <a:cs typeface="Calibri" pitchFamily="2" charset="0"/>
                </a:rPr>
                <a:t> </a:t>
              </a:r>
              <a:endParaRPr lang="en-us" cap="none">
                <a:latin typeface="Helvetica" pitchFamily="0" charset="0"/>
                <a:ea typeface="Calibri" pitchFamily="2" charset="0"/>
                <a:cs typeface="Calibri" pitchFamily="2" charset="0"/>
              </a:endParaRPr>
            </a:p>
          </p:txBody>
        </p:sp>
        <p:sp>
          <p:nvSpPr>
            <p:cNvPr id="6"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Q6MG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OAOAACBRAAAVhEAAAAgAAAmAAAACAAAAP//////////"/>
                </a:ext>
              </a:extLst>
            </p:cNvSpPr>
            <p:nvPr/>
          </p:nvSpPr>
          <p:spPr>
            <a:xfrm>
              <a:off x="1056005" y="2418080"/>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Video</a:t>
              </a:r>
              <a:endParaRPr lang="en-us" sz="2000" b="1" cap="none">
                <a:solidFill>
                  <a:srgbClr val="FF9900"/>
                </a:solidFill>
                <a:latin typeface="Helvetica" pitchFamily="0" charset="0"/>
                <a:ea typeface="Calibri" pitchFamily="2" charset="0"/>
                <a:cs typeface="Calibri" pitchFamily="2" charset="0"/>
              </a:endParaRPr>
            </a:p>
          </p:txBody>
        </p:sp>
      </p:grpSp>
      <p:sp>
        <p:nvSpPr>
          <p:cNvPr id="8"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ggAADcCAAAASwAAkgYAABAgAAAmAAAACAAAAL0wAAD//8EB"/>
              </a:ext>
            </a:extLst>
          </p:cNvSpPr>
          <p:nvPr>
            <p:ph type="ctrTitle"/>
          </p:nvPr>
        </p:nvSpPr>
        <p:spPr>
          <a:xfrm>
            <a:off x="1428750" y="360045"/>
            <a:ext cx="1076325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Overall Heat Transfer Coefficient</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o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3B9D13AD-E3D6-C8E5-9825-15B05D6B6E40}" type="slidenum">
              <a:rPr lang="en-gb" sz="1600" cap="none">
                <a:solidFill>
                  <a:srgbClr val="7F7F7F"/>
                </a:solidFill>
                <a:latin typeface="Helvetica" pitchFamily="0" charset="0"/>
                <a:ea typeface="Calibri" pitchFamily="2" charset="0"/>
                <a:cs typeface="Helvetica" pitchFamily="0" charset="0"/>
              </a:rPr>
              <a:t>11</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mc:AlternateContent xmlns:mc="http://schemas.openxmlformats.org/markup-compatibility/2006">
        <mc:Choice xmlns:a14="http://schemas.microsoft.com/office/drawing/2010/main" Requires="a14">
          <p:sp>
            <p:nvSpPr>
              <p:cNvPr id="5" name="TextBox 1"/>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E0RDgeAAAAaAAAAAAAAAAAAAAA8v///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N8LAACBRAAAvCUAABAAAAAmAAAACAAAAP//////////"/>
                  </a:ext>
                </a:extLst>
              </p:cNvSpPr>
              <p:nvPr/>
            </p:nvSpPr>
            <p:spPr>
              <a:xfrm>
                <a:off x="1056005" y="1929765"/>
                <a:ext cx="10079990" cy="4204335"/>
              </a:xfrm>
              <a:prstGeom prst="rect">
                <a:avLst/>
              </a:prstGeom>
              <a:noFill/>
              <a:ln>
                <a:noFill/>
              </a:ln>
              <a:effectLst/>
            </p:spPr>
            <p:txBody>
              <a:bodyPr wrap="square">
                <a:spAutoFit/>
              </a:bodyPr>
              <a:lstStyle/>
              <a:p>
                <a:pPr marL="285750" indent="-285750" algn="ctr">
                  <a:lnSpc>
                    <a:spcPct val="120000"/>
                  </a:lnSpc>
                  <a:spcAft>
                    <a:spcPts val="600"/>
                  </a:spcAft>
                  <a:buFont typeface="Arial" panose="020B0604020202020204" pitchFamily="34" charset="0"/>
                  <a:buChar char="•"/>
                </a:pPr>
                <a:r>
                  <a:rPr lang="en-GB" dirty="0">
                    <a:latin typeface="Helvetica" panose="020B0604020202020204" pitchFamily="34" charset="0"/>
                  </a:rPr>
                  <a:t>Recall, heat transfer </a:t>
                </a:r>
                <a14:m>
                  <m:oMath xmlns:m="http://schemas.openxmlformats.org/officeDocument/2006/math">
                    <m:r>
                      <a:rPr lang="en-GB" b="0" i="1" smtClean="0">
                        <a:latin typeface="Cambria Math" panose="02040503050406030204" pitchFamily="18" charset="0"/>
                      </a:rPr>
                      <m:t>𝑄</m:t>
                    </m:r>
                  </m:oMath>
                </a14:m>
                <a:r>
                  <a:rPr lang="en-GB" dirty="0">
                    <a:latin typeface="Helvetica" panose="020B0604020202020204" pitchFamily="34" charset="0"/>
                  </a:rPr>
                  <a:t> (in Watts) given by:</a:t>
                </a:r>
              </a:p>
              <a:p>
                <a:pPr algn="ctr">
                  <a:lnSpc>
                    <a:spcPct val="120000"/>
                  </a:lnSpc>
                  <a:spcAft>
                    <a:spcPts val="600"/>
                  </a:spcAft>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m:t>
                      </m:r>
                      <m:r>
                        <a:rPr lang="en-GB" b="0" i="1" smtClean="0">
                          <a:latin typeface="Cambria Math" panose="02040503050406030204" pitchFamily="18" charset="0"/>
                        </a:rPr>
                        <m:t>𝑈𝐴</m:t>
                      </m:r>
                      <m:r>
                        <m:rPr>
                          <m:sty m:val="p"/>
                        </m:rPr>
                        <a:rPr lang="en-GB" b="0" i="0" smtClean="0">
                          <a:latin typeface="Cambria Math" panose="02040503050406030204" pitchFamily="18" charset="0"/>
                        </a:rPr>
                        <m:t>Δ</m:t>
                      </m:r>
                      <m:r>
                        <a:rPr lang="en-GB" b="0" i="1" smtClean="0">
                          <a:latin typeface="Cambria Math" panose="02040503050406030204" pitchFamily="18" charset="0"/>
                        </a:rPr>
                        <m:t>𝑇</m:t>
                      </m:r>
                    </m:oMath>
                  </m:oMathPara>
                </a14:m>
                <a:endParaRPr lang="en-US" dirty="0">
                  <a:latin typeface="Helvetica" panose="020B0604020202020204" pitchFamily="34" charset="0"/>
                </a:endParaRPr>
              </a:p>
              <a:p>
                <a:pPr marL="342900" indent="-342900" algn="ctr">
                  <a:lnSpc>
                    <a:spcPct val="120000"/>
                  </a:lnSpc>
                  <a:spcAft>
                    <a:spcPts val="600"/>
                  </a:spcAft>
                  <a:buFont typeface="Arial" panose="020B0604020202020204" pitchFamily="34" charset="0"/>
                  <a:buChar char="•"/>
                </a:pPr>
                <a:r>
                  <a:rPr lang="en-US" dirty="0">
                    <a:latin typeface="Helvetica" panose="020B0604020202020204" pitchFamily="34" charset="0"/>
                  </a:rPr>
                  <a:t>Heat transfer depends on (i) available temperature difference </a:t>
                </a:r>
                <a14:m>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𝑇</m:t>
                    </m:r>
                  </m:oMath>
                </a14:m>
                <a:r>
                  <a:rPr lang="en-US" dirty="0">
                    <a:latin typeface="Helvetica" panose="020B0604020202020204" pitchFamily="34" charset="0"/>
                  </a:rPr>
                  <a:t>; (ii) heat transfer surface area </a:t>
                </a:r>
                <a14:m>
                  <m:oMath xmlns:m="http://schemas.openxmlformats.org/officeDocument/2006/math">
                    <m:r>
                      <a:rPr lang="en-GB" b="0" i="1" smtClean="0">
                        <a:latin typeface="Cambria Math" panose="02040503050406030204" pitchFamily="18" charset="0"/>
                      </a:rPr>
                      <m:t>𝐴</m:t>
                    </m:r>
                  </m:oMath>
                </a14:m>
                <a:r>
                  <a:rPr lang="en-US" dirty="0">
                    <a:latin typeface="Helvetica" panose="020B0604020202020204" pitchFamily="34" charset="0"/>
                  </a:rPr>
                  <a:t> and; (iii) the parameter </a:t>
                </a:r>
                <a14:m>
                  <m:oMath xmlns:m="http://schemas.openxmlformats.org/officeDocument/2006/math">
                    <m:r>
                      <a:rPr lang="en-GB" b="0" i="1" smtClean="0">
                        <a:latin typeface="Cambria Math" panose="02040503050406030204" pitchFamily="18" charset="0"/>
                      </a:rPr>
                      <m:t>𝑈</m:t>
                    </m:r>
                  </m:oMath>
                </a14:m>
                <a:r>
                  <a:rPr lang="en-US" dirty="0">
                    <a:latin typeface="Helvetica" panose="020B0604020202020204" pitchFamily="34" charset="0"/>
                  </a:rPr>
                  <a:t> (units of W/m</a:t>
                </a:r>
                <a:r>
                  <a:rPr lang="en-US" baseline="30000" dirty="0">
                    <a:latin typeface="Helvetica" panose="020B0604020202020204" pitchFamily="34" charset="0"/>
                  </a:rPr>
                  <a:t>2</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a:latin typeface="Helvetica" panose="020B0604020202020204" pitchFamily="34" charset="0"/>
                  </a:rPr>
                  <a:t>C), which we call the overall heat transfer coefficient (OHTC)</a:t>
                </a:r>
              </a:p>
              <a:p>
                <a:pPr marL="342900" indent="-342900" algn="ctr">
                  <a:lnSpc>
                    <a:spcPct val="120000"/>
                  </a:lnSpc>
                  <a:spcAft>
                    <a:spcPts val="600"/>
                  </a:spcAft>
                  <a:buFont typeface="Arial" panose="020B0604020202020204" pitchFamily="34" charset="0"/>
                  <a:buChar char="•"/>
                </a:pPr>
                <a:r>
                  <a:rPr lang="en-US" dirty="0">
                    <a:latin typeface="Helvetica" panose="020B0604020202020204" pitchFamily="34" charset="0"/>
                  </a:rPr>
                  <a:t>The OHTC is related to the thermal resistance </a:t>
                </a:r>
                <a14:m>
                  <m:oMath xmlns:m="http://schemas.openxmlformats.org/officeDocument/2006/math">
                    <m:r>
                      <a:rPr lang="en-GB" b="0" i="1" smtClean="0">
                        <a:latin typeface="Cambria Math" panose="02040503050406030204" pitchFamily="18" charset="0"/>
                      </a:rPr>
                      <m:t>𝑅</m:t>
                    </m:r>
                  </m:oMath>
                </a14:m>
                <a:r>
                  <a:rPr lang="en-US" dirty="0">
                    <a:latin typeface="Helvetica" panose="020B0604020202020204" pitchFamily="34" charset="0"/>
                  </a:rPr>
                  <a:t> (units of </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a:latin typeface="Helvetica" panose="020B0604020202020204" pitchFamily="34" charset="0"/>
                  </a:rPr>
                  <a:t>C/W) as follows:</a:t>
                </a:r>
              </a:p>
              <a:p>
                <a:pPr algn="ctr">
                  <a:lnSpc>
                    <a:spcPct val="120000"/>
                  </a:lnSpc>
                  <a:spcAft>
                    <a:spcPts val="600"/>
                  </a:spcAft>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𝑈𝐴</m:t>
                          </m:r>
                        </m:den>
                      </m:f>
                    </m:oMath>
                  </m:oMathPara>
                </a14:m>
                <a:endParaRPr lang="en-US" dirty="0">
                  <a:latin typeface="Helvetica" panose="020B0604020202020204" pitchFamily="34" charset="0"/>
                </a:endParaRPr>
              </a:p>
              <a:p>
                <a:pPr algn="ctr">
                  <a:lnSpc>
                    <a:spcPct val="120000"/>
                  </a:lnSpc>
                  <a:spcAft>
                    <a:spcPts val="600"/>
                  </a:spcAft>
                </a:pPr>
                <a:r>
                  <a:rPr lang="en-US" dirty="0">
                    <a:latin typeface="Helvetica" panose="020B0604020202020204" pitchFamily="34" charset="0"/>
                  </a:rPr>
                  <a:t>The heat transfer can thus also be expressed as:</a:t>
                </a:r>
              </a:p>
              <a:p>
                <a:pPr algn="ctr">
                  <a:lnSpc>
                    <a:spcPct val="120000"/>
                  </a:lnSpc>
                  <a:spcAft>
                    <a:spcPts val="600"/>
                  </a:spcAft>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Δ</m:t>
                          </m:r>
                          <m:r>
                            <a:rPr lang="en-GB" b="0" i="1" smtClean="0">
                              <a:latin typeface="Cambria Math" panose="02040503050406030204" pitchFamily="18" charset="0"/>
                            </a:rPr>
                            <m:t>𝑇</m:t>
                          </m:r>
                        </m:num>
                        <m:den>
                          <m:r>
                            <a:rPr lang="en-GB" b="0" i="1" smtClean="0">
                              <a:latin typeface="Cambria Math" panose="02040503050406030204" pitchFamily="18" charset="0"/>
                            </a:rPr>
                            <m:t>𝑅</m:t>
                          </m:r>
                        </m:den>
                      </m:f>
                    </m:oMath>
                  </m:oMathPara>
                </a14:m>
                <a:endParaRPr lang="en-US" dirty="0">
                  <a:latin typeface="Helvetica" panose="020B0604020202020204" pitchFamily="34" charset="0"/>
                </a:endParaRPr>
              </a:p>
            </p:txBody>
          </p:sp>
        </mc:Choice>
        <mc:Fallback>
          <p:sp>
            <p:nvSpPr>
              <p:cNvPr id="5" name="TextBox 1"/>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K/LjXo19cm3qpN9YQupWkc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E0RDgeAAAAaAAAAAAAAAAAAAAA8v///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N8LAACBRAAAvCUAABAAAAAmAAAACAAAAP//////////"/>
                  </a:ext>
                </a:extLst>
              </p:cNvSpPr>
              <p:nvPr/>
            </p:nvSpPr>
            <p:spPr>
              <a:xfrm>
                <a:off x="1056005" y="1929765"/>
                <a:ext cx="10079990" cy="4204335"/>
              </a:xfrm>
              <a:prstGeom prst="rect">
                <a:avLst/>
              </a:prstGeom>
              <a:blipFill>
                <a:blip r:embed="rId4"/>
                <a:srcRect/>
                <a:stretch>
                  <a:fillRect l="0" t="-140" r="0" b="0"/>
                </a:stretch>
              </a:blipFill>
              <a:ln>
                <a:noFill/>
              </a:ln>
              <a:effectLst/>
            </p:spPr>
          </p:sp>
        </mc:Fallback>
      </mc:AlternateContent>
      <p:sp>
        <p:nvSpPr>
          <p:cNvPr id="6"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P0HAACBRAAAcwoAABAgAAAmAAAACAAAAP//////////"/>
              </a:ext>
            </a:extLst>
          </p:cNvSpPr>
          <p:nvPr/>
        </p:nvSpPr>
        <p:spPr>
          <a:xfrm>
            <a:off x="1056005" y="1298575"/>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Overall Heat Transfer Coefficient (OHTC)</a:t>
            </a:r>
            <a:endParaRPr lang="en-us" sz="2000" b="1" cap="none">
              <a:solidFill>
                <a:srgbClr val="FF9900"/>
              </a:solidFill>
              <a:latin typeface="Helvetica" pitchFamily="0" charset="0"/>
              <a:ea typeface="Calibri" pitchFamily="2" charset="0"/>
              <a:cs typeface="Calibri" pitchFamily="2" charset="0"/>
            </a:endParaRPr>
          </a:p>
        </p:txBody>
      </p:sp>
      <p:sp>
        <p:nvSpPr>
          <p:cNvPr id="7"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Dgl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Thermal Resistance</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M1Qz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5DB9F665-2BB0-EC00-FE01-DD55B84F0888}" type="slidenum">
              <a:rPr lang="en-gb" sz="1600" cap="none">
                <a:solidFill>
                  <a:srgbClr val="7F7F7F"/>
                </a:solidFill>
                <a:latin typeface="Helvetica" pitchFamily="0" charset="0"/>
                <a:ea typeface="Calibri" pitchFamily="2" charset="0"/>
                <a:cs typeface="Helvetica" pitchFamily="0" charset="0"/>
              </a:rPr>
              <a:t>12</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I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1"/>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wH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EYHAACBRAAAswkAABAgAAAmAAAACAAAAP//////////"/>
              </a:ext>
            </a:extLst>
          </p:cNvSpPr>
          <p:nvPr/>
        </p:nvSpPr>
        <p:spPr>
          <a:xfrm>
            <a:off x="1056005" y="1182370"/>
            <a:ext cx="10079990" cy="394335"/>
          </a:xfrm>
          <a:prstGeom prst="rect">
            <a:avLst/>
          </a:prstGeom>
          <a:noFill/>
          <a:ln>
            <a:noFill/>
          </a:ln>
          <a:effectLst/>
        </p:spPr>
        <p:txBody>
          <a:bodyPr vert="horz" wrap="square" lIns="91440" tIns="45720" rIns="91440" bIns="45720" numCol="1" spcCol="215900" anchor="t"/>
          <a:lstStyle/>
          <a:p>
            <a:pPr algn="ctr">
              <a:lnSpc>
                <a:spcPct val="120000"/>
              </a:lnSpc>
              <a:spcBef>
                <a:spcPts val="600"/>
              </a:spcBef>
              <a:spcAft>
                <a:spcPts val="600"/>
              </a:spcAft>
              <a:defRPr lang="en-us"/>
            </a:pPr>
            <a:r>
              <a:rPr lang="en-gb" cap="none">
                <a:latin typeface="Helvetica" pitchFamily="0" charset="0"/>
                <a:ea typeface="Calibri" pitchFamily="2" charset="0"/>
                <a:cs typeface="Calibri" pitchFamily="2" charset="0"/>
              </a:rPr>
              <a:t>Two cases of interest (i) plane wall and; (ii) concentric tube</a:t>
            </a:r>
            <a:endParaRPr lang="en-us" cap="none">
              <a:latin typeface="Helvetica" pitchFamily="0" charset="0"/>
              <a:ea typeface="Calibri" pitchFamily="2" charset="0"/>
              <a:cs typeface="Calibri" pitchFamily="2" charset="0"/>
            </a:endParaRPr>
          </a:p>
        </p:txBody>
      </p:sp>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pic>
        <p:nvPicPr>
          <p:cNvPr id="7" name="Picture 4" descr="Diagram, schematic&#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sTAABnCgAANTcAANwgAAAQAAAAJgAAAAgAAAD//////////w=="/>
              </a:ext>
            </a:extLst>
          </p:cNvPicPr>
          <p:nvPr/>
        </p:nvPicPr>
        <p:blipFill>
          <a:blip r:embed="rId4"/>
          <a:stretch>
            <a:fillRect/>
          </a:stretch>
        </p:blipFill>
        <p:spPr>
          <a:xfrm>
            <a:off x="3217545" y="1691005"/>
            <a:ext cx="5756910" cy="3650615"/>
          </a:xfrm>
          <a:prstGeom prst="rect">
            <a:avLst/>
          </a:prstGeom>
          <a:noFill/>
          <a:ln>
            <a:noFill/>
          </a:ln>
          <a:effectLst/>
        </p:spPr>
      </p:pic>
      <mc:AlternateContent xmlns:mc="http://schemas.openxmlformats.org/markup-compatibility/2006">
        <mc:Choice xmlns:a14="http://schemas.microsoft.com/office/drawing/2010/main" Requires="a14">
          <p:sp>
            <p:nvSpPr>
              <p:cNvPr id="8" name="TextBox 6"/>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FBQUEeAAAAaAAAAAAAAAAAAAAAvf///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C4hAACBRAAAyCYAABAAAAAmAAAACAAAAP//////////"/>
                  </a:ext>
                </a:extLst>
              </p:cNvSpPr>
              <p:nvPr/>
            </p:nvSpPr>
            <p:spPr>
              <a:xfrm>
                <a:off x="1056005" y="5393690"/>
                <a:ext cx="10079990" cy="910590"/>
              </a:xfrm>
              <a:prstGeom prst="rect">
                <a:avLst/>
              </a:prstGeom>
              <a:noFill/>
              <a:ln>
                <a:noFill/>
              </a:ln>
              <a:effectLst/>
            </p:spPr>
            <p:txBody>
              <a:bodyPr wrap="square">
                <a:spAutoFit/>
              </a:bodyPr>
              <a:lstStyle/>
              <a:p>
                <a:pPr algn="ctr">
                  <a:lnSpc>
                    <a:spcPct val="120000"/>
                  </a:lnSpc>
                  <a:spcBef>
                    <a:spcPts val="600"/>
                  </a:spcBef>
                  <a:spcAft>
                    <a:spcPts val="600"/>
                  </a:spcAft>
                </a:pPr>
                <a:r>
                  <a:rPr lang="en-GB" dirty="0">
                    <a:latin typeface="Helvetica" panose="020B0604020202020204" pitchFamily="34" charset="0"/>
                  </a:rPr>
                  <a:t>Combined total thermal resistance:</a:t>
                </a:r>
                <a:endParaRPr lang="en-GB" b="0" i="1" dirty="0">
                  <a:latin typeface="Cambria Math" panose="02040503050406030204" pitchFamily="18"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𝑹</m:t>
                          </m:r>
                        </m:e>
                        <m:sub>
                          <m:r>
                            <a:rPr lang="en-GB" b="1" i="1" smtClean="0">
                              <a:latin typeface="Cambria Math" panose="02040503050406030204" pitchFamily="18" charset="0"/>
                            </a:rPr>
                            <m:t>𝑻</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𝑹</m:t>
                          </m:r>
                        </m:e>
                        <m:sub>
                          <m:r>
                            <a:rPr lang="en-GB" b="1" i="1" smtClean="0">
                              <a:latin typeface="Cambria Math" panose="02040503050406030204" pitchFamily="18" charset="0"/>
                            </a:rPr>
                            <m:t>𝒊</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𝑹</m:t>
                          </m:r>
                        </m:e>
                        <m:sub>
                          <m:r>
                            <a:rPr lang="en-GB" b="1" i="0" smtClean="0">
                              <a:latin typeface="Cambria Math" panose="02040503050406030204" pitchFamily="18" charset="0"/>
                            </a:rPr>
                            <m:t>𝐰𝐚𝐥𝐥</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𝑹</m:t>
                          </m:r>
                        </m:e>
                        <m:sub>
                          <m:r>
                            <a:rPr lang="en-GB" b="1" i="1" smtClean="0">
                              <a:latin typeface="Cambria Math" panose="02040503050406030204" pitchFamily="18" charset="0"/>
                            </a:rPr>
                            <m:t>𝒐</m:t>
                          </m:r>
                        </m:sub>
                      </m:sSub>
                    </m:oMath>
                  </m:oMathPara>
                </a14:m>
                <a:endParaRPr lang="en-US" b="1" dirty="0">
                  <a:latin typeface="Helvetica" panose="020B0604020202020204" pitchFamily="34" charset="0"/>
                </a:endParaRPr>
              </a:p>
            </p:txBody>
          </p:sp>
        </mc:Choice>
        <mc:Fallback>
          <p:sp>
            <p:nvSpPr>
              <p:cNvPr id="8" name="TextBox 6"/>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I+3rGkI73Wzodj9H+ldsm4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FBQUEeAAAAaAAAAAAAAAAAAAAAvf///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C4hAACBRAAAyCYAABAAAAAmAAAACAAAAP//////////"/>
                  </a:ext>
                </a:extLst>
              </p:cNvSpPr>
              <p:nvPr/>
            </p:nvSpPr>
            <p:spPr>
              <a:xfrm>
                <a:off x="1056005" y="5393690"/>
                <a:ext cx="10079990" cy="910590"/>
              </a:xfrm>
              <a:prstGeom prst="rect">
                <a:avLst/>
              </a:prstGeom>
              <a:blipFill>
                <a:blip r:embed="rId5"/>
                <a:srcRect/>
                <a:stretch>
                  <a:fillRect l="0" t="-670" r="0" b="0"/>
                </a:stretch>
              </a:blipFill>
              <a:ln>
                <a:noFill/>
              </a:ln>
              <a:effectLst/>
            </p:spPr>
          </p:sp>
        </mc:Fallback>
      </mc:AlternateContent>
      <mc:AlternateContent xmlns:mc="http://schemas.openxmlformats.org/markup-compatibility/2006">
        <mc:Choice xmlns:a14="http://schemas.microsoft.com/office/drawing/2010/main" Requires="a14">
          <p:sp>
            <p:nvSpPr>
              <p:cNvPr id="9" name="TextBox 7"/>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2ZUQeAAAAaAAAAAAAAAAAAAAA6v///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wwIAAEAMAADLEwAAUh0AABAAAAAmAAAACAAAAP//////////"/>
                  </a:ext>
                </a:extLst>
              </p:cNvSpPr>
              <p:nvPr/>
            </p:nvSpPr>
            <p:spPr>
              <a:xfrm>
                <a:off x="448945" y="1991360"/>
                <a:ext cx="2768600" cy="2774950"/>
              </a:xfrm>
              <a:prstGeom prst="rect">
                <a:avLst/>
              </a:prstGeom>
              <a:noFill/>
              <a:ln>
                <a:noFill/>
              </a:ln>
              <a:effectLst/>
            </p:spPr>
            <p:txBody>
              <a:bodyPr wrap="square">
                <a:spAutoFit/>
              </a:bodyPr>
              <a:lstStyle/>
              <a:p>
                <a:pPr algn="ctr">
                  <a:lnSpc>
                    <a:spcPct val="120000"/>
                  </a:lnSpc>
                  <a:spcBef>
                    <a:spcPts val="600"/>
                  </a:spcBef>
                  <a:spcAft>
                    <a:spcPts val="600"/>
                  </a:spcAft>
                </a:pPr>
                <a:r>
                  <a:rPr lang="en-GB" b="1" u="sng" dirty="0">
                    <a:latin typeface="Helvetica" panose="020B0604020202020204" pitchFamily="34" charset="0"/>
                  </a:rPr>
                  <a:t>Plane wall:</a:t>
                </a:r>
                <a:endParaRPr lang="en-GB" b="1" i="1" u="sng" dirty="0">
                  <a:latin typeface="Cambria Math" panose="02040503050406030204" pitchFamily="18"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r>
                            <a:rPr lang="en-GB" b="0" i="1" smtClean="0">
                              <a:latin typeface="Cambria Math" panose="02040503050406030204" pitchFamily="18" charset="0"/>
                            </a:rPr>
                            <m:t>𝐴</m:t>
                          </m:r>
                        </m:den>
                      </m:f>
                    </m:oMath>
                  </m:oMathPara>
                </a14:m>
                <a:endParaRPr lang="en-GB" b="0" dirty="0">
                  <a:latin typeface="Helvetica" panose="020B0604020202020204" pitchFamily="34"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m:rPr>
                              <m:sty m:val="p"/>
                            </m:rPr>
                            <a:rPr lang="en-GB" b="0" i="0" smtClean="0">
                              <a:latin typeface="Cambria Math" panose="02040503050406030204" pitchFamily="18" charset="0"/>
                            </a:rPr>
                            <m:t>wall</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𝑡</m:t>
                          </m:r>
                        </m:num>
                        <m:den>
                          <m:r>
                            <a:rPr lang="en-GB" b="0" i="1" smtClean="0">
                              <a:latin typeface="Cambria Math" panose="02040503050406030204" pitchFamily="18" charset="0"/>
                            </a:rPr>
                            <m:t>𝑘𝐴</m:t>
                          </m:r>
                        </m:den>
                      </m:f>
                    </m:oMath>
                  </m:oMathPara>
                </a14:m>
                <a:endParaRPr lang="en-GB" b="0" dirty="0">
                  <a:latin typeface="Helvetica" panose="020B0604020202020204" pitchFamily="34"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𝑜</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𝑜</m:t>
                              </m:r>
                            </m:sub>
                          </m:sSub>
                          <m:r>
                            <a:rPr lang="en-GB" b="0" i="1" smtClean="0">
                              <a:latin typeface="Cambria Math" panose="02040503050406030204" pitchFamily="18" charset="0"/>
                            </a:rPr>
                            <m:t>𝐴</m:t>
                          </m:r>
                        </m:den>
                      </m:f>
                    </m:oMath>
                  </m:oMathPara>
                </a14:m>
                <a:endParaRPr lang="en-GB" b="0" dirty="0">
                  <a:latin typeface="Helvetica" panose="020B0604020202020204" pitchFamily="34" charset="0"/>
                </a:endParaRPr>
              </a:p>
            </p:txBody>
          </p:sp>
        </mc:Choice>
        <mc:Fallback>
          <p:sp>
            <p:nvSpPr>
              <p:cNvPr id="9" name="TextBox 7"/>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M99Eii2kpuT9WhxPL6MDCs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2ZUQeAAAAaAAAAAAAAAAAAAAA6v///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wwIAAEAMAADLEwAAUh0AABAAAAAmAAAACAAAAP//////////"/>
                  </a:ext>
                </a:extLst>
              </p:cNvSpPr>
              <p:nvPr/>
            </p:nvSpPr>
            <p:spPr>
              <a:xfrm>
                <a:off x="448945" y="1991360"/>
                <a:ext cx="2768600" cy="2774950"/>
              </a:xfrm>
              <a:prstGeom prst="rect">
                <a:avLst/>
              </a:prstGeom>
              <a:blipFill>
                <a:blip r:embed="rId6"/>
                <a:srcRect/>
                <a:stretch>
                  <a:fillRect l="0" t="-220" r="0" b="0"/>
                </a:stretch>
              </a:blipFill>
              <a:ln>
                <a:noFill/>
              </a:ln>
              <a:effectLst/>
            </p:spPr>
          </p:sp>
        </mc:Fallback>
      </mc:AlternateContent>
      <mc:AlternateContent xmlns:mc="http://schemas.openxmlformats.org/markup-compatibility/2006">
        <mc:Choice xmlns:a14="http://schemas.microsoft.com/office/drawing/2010/main" Requires="a14">
          <p:sp>
            <p:nvSpPr>
              <p:cNvPr id="10" name="TextBox 9"/>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2ZUQeAAAAaAAAAAAAAAAAAAAA6v///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NTcAAEAMAAA9SAAAUh0AABAAAAAmAAAACAAAAP//////////"/>
                  </a:ext>
                </a:extLst>
              </p:cNvSpPr>
              <p:nvPr/>
            </p:nvSpPr>
            <p:spPr>
              <a:xfrm>
                <a:off x="8974455" y="1991360"/>
                <a:ext cx="2768600" cy="2774950"/>
              </a:xfrm>
              <a:prstGeom prst="rect">
                <a:avLst/>
              </a:prstGeom>
              <a:noFill/>
              <a:ln>
                <a:noFill/>
              </a:ln>
              <a:effectLst/>
            </p:spPr>
            <p:txBody>
              <a:bodyPr wrap="square">
                <a:spAutoFit/>
              </a:bodyPr>
              <a:lstStyle/>
              <a:p>
                <a:pPr algn="ctr">
                  <a:lnSpc>
                    <a:spcPct val="120000"/>
                  </a:lnSpc>
                  <a:spcBef>
                    <a:spcPts val="600"/>
                  </a:spcBef>
                  <a:spcAft>
                    <a:spcPts val="600"/>
                  </a:spcAft>
                </a:pPr>
                <a:r>
                  <a:rPr lang="en-GB" b="1" u="sng" dirty="0">
                    <a:latin typeface="Helvetica" panose="020B0604020202020204" pitchFamily="34" charset="0"/>
                  </a:rPr>
                  <a:t>Double-tube:</a:t>
                </a:r>
                <a:endParaRPr lang="en-GB" b="1" i="1" u="sng" dirty="0">
                  <a:latin typeface="Cambria Math" panose="02040503050406030204" pitchFamily="18"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r>
                            <a:rPr lang="en-GB" b="0" i="1" smtClean="0">
                              <a:latin typeface="Cambria Math" panose="02040503050406030204" pitchFamily="18" charset="0"/>
                            </a:rPr>
                            <m:t>𝐴</m:t>
                          </m:r>
                        </m:den>
                      </m:f>
                    </m:oMath>
                  </m:oMathPara>
                </a14:m>
                <a:endParaRPr lang="en-GB" b="0" dirty="0">
                  <a:latin typeface="Helvetica" panose="020B0604020202020204" pitchFamily="34"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m:rPr>
                              <m:sty m:val="p"/>
                            </m:rPr>
                            <a:rPr lang="en-GB" b="0" i="0" smtClean="0">
                              <a:latin typeface="Cambria Math" panose="02040503050406030204" pitchFamily="18" charset="0"/>
                            </a:rPr>
                            <m:t>wall</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𝑜</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e>
                              </m:d>
                            </m:e>
                          </m:func>
                        </m:num>
                        <m:den>
                          <m:r>
                            <a:rPr lang="en-GB" b="0" i="1" smtClean="0">
                              <a:latin typeface="Cambria Math" panose="02040503050406030204" pitchFamily="18" charset="0"/>
                            </a:rPr>
                            <m:t>2</m:t>
                          </m:r>
                          <m:r>
                            <a:rPr lang="en-GB" b="0" i="1" smtClean="0">
                              <a:latin typeface="Cambria Math" panose="02040503050406030204" pitchFamily="18" charset="0"/>
                            </a:rPr>
                            <m:t>𝜋</m:t>
                          </m:r>
                          <m:r>
                            <a:rPr lang="en-GB" b="0" i="1" smtClean="0">
                              <a:latin typeface="Cambria Math" panose="02040503050406030204" pitchFamily="18" charset="0"/>
                            </a:rPr>
                            <m:t>𝐿𝑘</m:t>
                          </m:r>
                        </m:den>
                      </m:f>
                    </m:oMath>
                  </m:oMathPara>
                </a14:m>
                <a:endParaRPr lang="en-GB" b="0" dirty="0">
                  <a:latin typeface="Helvetica" panose="020B0604020202020204" pitchFamily="34"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𝑜</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𝑜</m:t>
                              </m:r>
                            </m:sub>
                          </m:sSub>
                          <m:r>
                            <a:rPr lang="en-GB" b="0" i="1" smtClean="0">
                              <a:latin typeface="Cambria Math" panose="02040503050406030204" pitchFamily="18" charset="0"/>
                            </a:rPr>
                            <m:t>𝐴</m:t>
                          </m:r>
                        </m:den>
                      </m:f>
                    </m:oMath>
                  </m:oMathPara>
                </a14:m>
                <a:endParaRPr lang="en-GB" b="0" dirty="0">
                  <a:latin typeface="Helvetica" panose="020B0604020202020204" pitchFamily="34" charset="0"/>
                </a:endParaRPr>
              </a:p>
            </p:txBody>
          </p:sp>
        </mc:Choice>
        <mc:Fallback>
          <p:sp>
            <p:nvSpPr>
              <p:cNvPr id="10" name="TextBox 9"/>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NBsUn7+cmMRRSACD6BLdC0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2ZUQeAAAAaAAAAAAAAAAAAAAA6v///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NTcAAEAMAAA9SAAAUh0AABAAAAAmAAAACAAAAP//////////"/>
                  </a:ext>
                </a:extLst>
              </p:cNvSpPr>
              <p:nvPr/>
            </p:nvSpPr>
            <p:spPr>
              <a:xfrm>
                <a:off x="8974455" y="1991360"/>
                <a:ext cx="2768600" cy="2774950"/>
              </a:xfrm>
              <a:prstGeom prst="rect">
                <a:avLst/>
              </a:prstGeom>
              <a:blipFill>
                <a:blip r:embed="rId7"/>
                <a:srcRect/>
                <a:stretch>
                  <a:fillRect l="0" t="-220" r="0" b="0"/>
                </a:stretch>
              </a:blipFill>
              <a:ln>
                <a:noFill/>
              </a:ln>
              <a:effectLst/>
            </p:spPr>
          </p:sp>
        </mc:Fallback>
      </mc:AlternateContent>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Calculating OHTC</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p4Zn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43762074-3AAE-23D6-E0CE-CC836E801699}" type="slidenum">
              <a:rPr lang="en-gb" sz="1600" cap="none">
                <a:solidFill>
                  <a:srgbClr val="7F7F7F"/>
                </a:solidFill>
                <a:latin typeface="Helvetica" pitchFamily="0" charset="0"/>
                <a:ea typeface="Calibri" pitchFamily="2" charset="0"/>
                <a:cs typeface="Helvetica" pitchFamily="0" charset="0"/>
              </a:rPr>
              <a:t>13</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RB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mc:AlternateContent xmlns:mc="http://schemas.openxmlformats.org/markup-compatibility/2006">
        <mc:Choice xmlns:a14="http://schemas.microsoft.com/office/drawing/2010/main" Requires="a14">
          <p:sp>
            <p:nvSpPr>
              <p:cNvPr id="5" name="TextBox 2"/>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6////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NIHAACBRAAAARkAABAAAAAmAAAACAAAAP//////////"/>
                  </a:ext>
                </a:extLst>
              </p:cNvSpPr>
              <p:nvPr/>
            </p:nvSpPr>
            <p:spPr>
              <a:xfrm>
                <a:off x="1056005" y="1271270"/>
                <a:ext cx="10079990" cy="2793365"/>
              </a:xfrm>
              <a:prstGeom prst="rect">
                <a:avLst/>
              </a:prstGeom>
              <a:noFill/>
              <a:ln>
                <a:noFill/>
              </a:ln>
              <a:effectLst/>
            </p:spPr>
            <p:txBody>
              <a:bodyPr wrap="square">
                <a:spAutoFit/>
              </a:bodyPr>
              <a:lstStyle/>
              <a:p>
                <a:pPr algn="ctr">
                  <a:lnSpc>
                    <a:spcPct val="120000"/>
                  </a:lnSpc>
                  <a:spcBef>
                    <a:spcPts val="600"/>
                  </a:spcBef>
                  <a:spcAft>
                    <a:spcPts val="600"/>
                  </a:spcAft>
                </a:pPr>
                <a:r>
                  <a:rPr lang="en-US" sz="2000" b="1" dirty="0">
                    <a:solidFill>
                      <a:srgbClr val="FF9900"/>
                    </a:solidFill>
                    <a:latin typeface="Helvetica" panose="020B0604020202020204" pitchFamily="34" charset="0"/>
                  </a:rPr>
                  <a:t>Concentric (double) tube:</a:t>
                </a: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𝑅</m:t>
                          </m:r>
                        </m:e>
                        <m:sub>
                          <m:r>
                            <a:rPr lang="en-GB" sz="2000" b="0" i="1" smtClean="0">
                              <a:solidFill>
                                <a:schemeClr val="tx1"/>
                              </a:solidFill>
                              <a:latin typeface="Cambria Math" panose="02040503050406030204" pitchFamily="18" charset="0"/>
                            </a:rPr>
                            <m:t>𝑇</m:t>
                          </m:r>
                        </m:sub>
                      </m:sSub>
                      <m:r>
                        <a:rPr lang="en-GB" sz="2000" b="0" i="1" smtClean="0">
                          <a:solidFill>
                            <a:schemeClr val="tx1"/>
                          </a:solidFill>
                          <a:latin typeface="Cambria Math" panose="02040503050406030204" pitchFamily="18" charset="0"/>
                        </a:rPr>
                        <m:t>=</m:t>
                      </m:r>
                      <m:f>
                        <m:fPr>
                          <m:ctrlPr>
                            <a:rPr lang="en-GB" sz="2000" i="1" smtClean="0">
                              <a:solidFill>
                                <a:schemeClr val="tx1"/>
                              </a:solidFill>
                              <a:latin typeface="Cambria Math" panose="02040503050406030204" pitchFamily="18" charset="0"/>
                            </a:rPr>
                          </m:ctrlPr>
                        </m:fPr>
                        <m:num>
                          <m:r>
                            <a:rPr lang="en-GB" sz="2000" b="0" i="1" smtClean="0">
                              <a:solidFill>
                                <a:schemeClr val="tx1"/>
                              </a:solidFill>
                              <a:latin typeface="Cambria Math" panose="02040503050406030204" pitchFamily="18" charset="0"/>
                            </a:rPr>
                            <m:t>1</m:t>
                          </m:r>
                        </m:num>
                        <m:den>
                          <m:r>
                            <a:rPr lang="en-GB" sz="2000" b="0" i="1" smtClean="0">
                              <a:solidFill>
                                <a:schemeClr val="tx1"/>
                              </a:solidFill>
                              <a:latin typeface="Cambria Math" panose="02040503050406030204" pitchFamily="18" charset="0"/>
                            </a:rPr>
                            <m:t>𝑈𝐴</m:t>
                          </m:r>
                        </m:den>
                      </m:f>
                      <m:r>
                        <a:rPr lang="en-GB" sz="2000" b="0" i="1" smtClean="0">
                          <a:solidFill>
                            <a:schemeClr val="tx1"/>
                          </a:solidFill>
                          <a:latin typeface="Cambria Math" panose="02040503050406030204" pitchFamily="18" charset="0"/>
                        </a:rPr>
                        <m:t>=</m:t>
                      </m:r>
                      <m:f>
                        <m:fPr>
                          <m:ctrlPr>
                            <a:rPr lang="en-GB" sz="2000" i="1" smtClean="0">
                              <a:solidFill>
                                <a:schemeClr val="tx1"/>
                              </a:solidFill>
                              <a:latin typeface="Cambria Math" panose="02040503050406030204" pitchFamily="18" charset="0"/>
                            </a:rPr>
                          </m:ctrlPr>
                        </m:fPr>
                        <m:num>
                          <m:r>
                            <a:rPr lang="en-GB" sz="2000" b="0" i="1" smtClean="0">
                              <a:solidFill>
                                <a:schemeClr val="tx1"/>
                              </a:solidFill>
                              <a:latin typeface="Cambria Math" panose="02040503050406030204" pitchFamily="18" charset="0"/>
                            </a:rPr>
                            <m:t>1</m:t>
                          </m:r>
                        </m:num>
                        <m:den>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𝑈</m:t>
                              </m:r>
                            </m:e>
                            <m:sub>
                              <m:r>
                                <a:rPr lang="en-GB" sz="2000" b="0" i="1" smtClean="0">
                                  <a:solidFill>
                                    <a:schemeClr val="tx1"/>
                                  </a:solidFill>
                                  <a:latin typeface="Cambria Math" panose="02040503050406030204" pitchFamily="18" charset="0"/>
                                </a:rPr>
                                <m:t>𝑖</m:t>
                              </m:r>
                            </m:sub>
                          </m:sSub>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𝑖</m:t>
                              </m:r>
                            </m:sub>
                          </m:sSub>
                        </m:den>
                      </m:f>
                      <m:r>
                        <a:rPr lang="en-GB" sz="2000" b="0" i="1" smtClean="0">
                          <a:solidFill>
                            <a:schemeClr val="tx1"/>
                          </a:solidFill>
                          <a:latin typeface="Cambria Math" panose="02040503050406030204" pitchFamily="18" charset="0"/>
                        </a:rPr>
                        <m:t>=</m:t>
                      </m:r>
                      <m:f>
                        <m:fPr>
                          <m:ctrlPr>
                            <a:rPr lang="en-GB" sz="2000" i="1" smtClean="0">
                              <a:solidFill>
                                <a:schemeClr val="tx1"/>
                              </a:solidFill>
                              <a:latin typeface="Cambria Math" panose="02040503050406030204" pitchFamily="18" charset="0"/>
                            </a:rPr>
                          </m:ctrlPr>
                        </m:fPr>
                        <m:num>
                          <m:r>
                            <a:rPr lang="en-GB" sz="2000" b="0" i="1" smtClean="0">
                              <a:solidFill>
                                <a:schemeClr val="tx1"/>
                              </a:solidFill>
                              <a:latin typeface="Cambria Math" panose="02040503050406030204" pitchFamily="18" charset="0"/>
                            </a:rPr>
                            <m:t>1</m:t>
                          </m:r>
                        </m:num>
                        <m:den>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𝑈</m:t>
                              </m:r>
                            </m:e>
                            <m:sub>
                              <m:r>
                                <a:rPr lang="en-GB" sz="2000" b="0" i="1" smtClean="0">
                                  <a:solidFill>
                                    <a:schemeClr val="tx1"/>
                                  </a:solidFill>
                                  <a:latin typeface="Cambria Math" panose="02040503050406030204" pitchFamily="18" charset="0"/>
                                </a:rPr>
                                <m:t>𝑜</m:t>
                              </m:r>
                            </m:sub>
                          </m:sSub>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𝑜</m:t>
                              </m:r>
                            </m:sub>
                          </m:sSub>
                        </m:den>
                      </m:f>
                    </m:oMath>
                  </m:oMathPara>
                </a14:m>
                <a:endParaRPr lang="en-GB" sz="2000" dirty="0">
                  <a:solidFill>
                    <a:schemeClr val="tx1"/>
                  </a:solidFill>
                  <a:latin typeface="Helvetica" panose="020B0604020202020204" pitchFamily="34" charset="0"/>
                </a:endParaRPr>
              </a:p>
              <a:p>
                <a:pPr algn="ctr">
                  <a:lnSpc>
                    <a:spcPct val="120000"/>
                  </a:lnSpc>
                  <a:spcBef>
                    <a:spcPts val="600"/>
                  </a:spcBef>
                  <a:spcAft>
                    <a:spcPts val="600"/>
                  </a:spcAft>
                </a:pPr>
                <a14:m>
                  <m:oMath xmlns:m="http://schemas.openxmlformats.org/officeDocument/2006/math">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𝑈</m:t>
                        </m:r>
                      </m:e>
                      <m:sub>
                        <m:r>
                          <a:rPr lang="en-GB" sz="2000" b="0" i="1" smtClean="0">
                            <a:solidFill>
                              <a:schemeClr val="tx1"/>
                            </a:solidFill>
                            <a:latin typeface="Cambria Math" panose="02040503050406030204" pitchFamily="18" charset="0"/>
                          </a:rPr>
                          <m:t>𝑖</m:t>
                        </m:r>
                      </m:sub>
                    </m:sSub>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𝑖</m:t>
                        </m:r>
                      </m:sub>
                    </m:sSub>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𝑈</m:t>
                        </m:r>
                      </m:e>
                      <m:sub>
                        <m:r>
                          <a:rPr lang="en-GB" sz="2000" b="0" i="1" smtClean="0">
                            <a:solidFill>
                              <a:schemeClr val="tx1"/>
                            </a:solidFill>
                            <a:latin typeface="Cambria Math" panose="02040503050406030204" pitchFamily="18" charset="0"/>
                          </a:rPr>
                          <m:t>𝑜</m:t>
                        </m:r>
                      </m:sub>
                    </m:sSub>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𝑜</m:t>
                        </m:r>
                      </m:sub>
                    </m:sSub>
                  </m:oMath>
                </a14:m>
                <a:r>
                  <a:rPr lang="en-US" sz="2000" dirty="0">
                    <a:solidFill>
                      <a:schemeClr val="tx1"/>
                    </a:solidFill>
                    <a:latin typeface="Helvetica" panose="020B0604020202020204" pitchFamily="34" charset="0"/>
                  </a:rPr>
                  <a:t> and typically, </a:t>
                </a:r>
                <a14:m>
                  <m:oMath xmlns:m="http://schemas.openxmlformats.org/officeDocument/2006/math">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𝑈</m:t>
                        </m:r>
                      </m:e>
                      <m:sub>
                        <m:r>
                          <a:rPr lang="en-GB" sz="2000" b="0" i="1" smtClean="0">
                            <a:solidFill>
                              <a:schemeClr val="tx1"/>
                            </a:solidFill>
                            <a:latin typeface="Cambria Math" panose="02040503050406030204" pitchFamily="18" charset="0"/>
                          </a:rPr>
                          <m:t>𝑖</m:t>
                        </m:r>
                      </m:sub>
                    </m:sSub>
                    <m:r>
                      <a:rPr lang="en-GB" sz="2000" b="0" i="1" smtClean="0">
                        <a:solidFill>
                          <a:schemeClr val="tx1"/>
                        </a:solidFill>
                        <a:latin typeface="Cambria Math" panose="02040503050406030204" pitchFamily="18" charset="0"/>
                        <a:ea typeface="Cambria Math" panose="02040503050406030204" pitchFamily="18" charset="0"/>
                      </a:rPr>
                      <m:t>≠</m:t>
                    </m:r>
                    <m:sSub>
                      <m:sSubPr>
                        <m:ctrlPr>
                          <a:rPr lang="en-GB" sz="2000" b="0" i="1" smtClean="0">
                            <a:solidFill>
                              <a:schemeClr val="tx1"/>
                            </a:solidFill>
                            <a:latin typeface="Cambria Math" panose="02040503050406030204" pitchFamily="18" charset="0"/>
                            <a:ea typeface="Cambria Math" panose="02040503050406030204" pitchFamily="18" charset="0"/>
                          </a:rPr>
                        </m:ctrlPr>
                      </m:sSubPr>
                      <m:e>
                        <m:r>
                          <a:rPr lang="en-GB" sz="2000" b="0" i="1" smtClean="0">
                            <a:solidFill>
                              <a:schemeClr val="tx1"/>
                            </a:solidFill>
                            <a:latin typeface="Cambria Math" panose="02040503050406030204" pitchFamily="18" charset="0"/>
                            <a:ea typeface="Cambria Math" panose="02040503050406030204" pitchFamily="18" charset="0"/>
                          </a:rPr>
                          <m:t>𝑈</m:t>
                        </m:r>
                      </m:e>
                      <m:sub>
                        <m:r>
                          <a:rPr lang="en-GB" sz="2000" b="0" i="1" smtClean="0">
                            <a:solidFill>
                              <a:schemeClr val="tx1"/>
                            </a:solidFill>
                            <a:latin typeface="Cambria Math" panose="02040503050406030204" pitchFamily="18" charset="0"/>
                            <a:ea typeface="Cambria Math" panose="02040503050406030204" pitchFamily="18" charset="0"/>
                          </a:rPr>
                          <m:t>𝑜</m:t>
                        </m:r>
                      </m:sub>
                    </m:sSub>
                  </m:oMath>
                </a14:m>
                <a:r>
                  <a:rPr lang="en-US" sz="2000" dirty="0">
                    <a:solidFill>
                      <a:schemeClr val="tx1"/>
                    </a:solidFill>
                    <a:latin typeface="Helvetica" panose="020B0604020202020204" pitchFamily="34" charset="0"/>
                  </a:rPr>
                  <a:t>, unless </a:t>
                </a:r>
                <a14:m>
                  <m:oMath xmlns:m="http://schemas.openxmlformats.org/officeDocument/2006/math">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𝑖</m:t>
                        </m:r>
                      </m:sub>
                    </m:sSub>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𝑜</m:t>
                        </m:r>
                      </m:sub>
                    </m:sSub>
                  </m:oMath>
                </a14:m>
                <a:endParaRPr lang="en-US" sz="2000" dirty="0">
                  <a:solidFill>
                    <a:schemeClr val="tx1"/>
                  </a:solidFill>
                  <a:latin typeface="Helvetica" panose="020B0604020202020204" pitchFamily="34" charset="0"/>
                </a:endParaRP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𝑹</m:t>
                          </m:r>
                        </m:e>
                        <m:sub>
                          <m:r>
                            <a:rPr lang="en-GB" sz="2000" b="1" i="1" smtClean="0">
                              <a:solidFill>
                                <a:schemeClr val="tx1"/>
                              </a:solidFill>
                              <a:latin typeface="Cambria Math" panose="02040503050406030204" pitchFamily="18" charset="0"/>
                            </a:rPr>
                            <m:t>𝑻</m:t>
                          </m:r>
                        </m:sub>
                      </m:sSub>
                      <m:r>
                        <a:rPr lang="en-GB" sz="2000" b="1" i="1" smtClean="0">
                          <a:solidFill>
                            <a:schemeClr val="tx1"/>
                          </a:solidFill>
                          <a:latin typeface="Cambria Math" panose="02040503050406030204" pitchFamily="18" charset="0"/>
                        </a:rPr>
                        <m:t>=</m:t>
                      </m:r>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𝟏</m:t>
                          </m:r>
                        </m:num>
                        <m:den>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𝑼</m:t>
                              </m:r>
                            </m:e>
                            <m:sub>
                              <m:r>
                                <a:rPr lang="en-GB" sz="2000" b="1" i="1" smtClean="0">
                                  <a:solidFill>
                                    <a:schemeClr val="tx1"/>
                                  </a:solidFill>
                                  <a:latin typeface="Cambria Math" panose="02040503050406030204" pitchFamily="18" charset="0"/>
                                </a:rPr>
                                <m:t>𝒊</m:t>
                              </m:r>
                            </m:sub>
                          </m:sSub>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𝑨</m:t>
                              </m:r>
                            </m:e>
                            <m:sub>
                              <m:r>
                                <a:rPr lang="en-GB" sz="2000" b="1" i="1" smtClean="0">
                                  <a:solidFill>
                                    <a:schemeClr val="tx1"/>
                                  </a:solidFill>
                                  <a:latin typeface="Cambria Math" panose="02040503050406030204" pitchFamily="18" charset="0"/>
                                </a:rPr>
                                <m:t>𝒊</m:t>
                              </m:r>
                            </m:sub>
                          </m:sSub>
                        </m:den>
                      </m:f>
                      <m:r>
                        <a:rPr lang="en-GB" sz="2000" b="1" i="1" smtClean="0">
                          <a:solidFill>
                            <a:schemeClr val="tx1"/>
                          </a:solidFill>
                          <a:latin typeface="Cambria Math" panose="02040503050406030204" pitchFamily="18" charset="0"/>
                        </a:rPr>
                        <m:t>=</m:t>
                      </m:r>
                      <m:d>
                        <m:dPr>
                          <m:begChr m:val="["/>
                          <m:endChr m:val="]"/>
                          <m:ctrlPr>
                            <a:rPr lang="en-GB" sz="2000" b="1" i="1" smtClean="0">
                              <a:solidFill>
                                <a:schemeClr val="tx1"/>
                              </a:solidFill>
                              <a:latin typeface="Cambria Math" panose="02040503050406030204" pitchFamily="18" charset="0"/>
                            </a:rPr>
                          </m:ctrlPr>
                        </m:dPr>
                        <m:e>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𝟏</m:t>
                              </m:r>
                            </m:num>
                            <m:den>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𝒉</m:t>
                                  </m:r>
                                </m:e>
                                <m:sub>
                                  <m:r>
                                    <a:rPr lang="en-GB" sz="2000" b="1" i="1" smtClean="0">
                                      <a:solidFill>
                                        <a:schemeClr val="tx1"/>
                                      </a:solidFill>
                                      <a:latin typeface="Cambria Math" panose="02040503050406030204" pitchFamily="18" charset="0"/>
                                    </a:rPr>
                                    <m:t>𝒊</m:t>
                                  </m:r>
                                </m:sub>
                              </m:sSub>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𝑨</m:t>
                                  </m:r>
                                </m:e>
                                <m:sub>
                                  <m:r>
                                    <a:rPr lang="en-GB" sz="2000" b="1" i="1" smtClean="0">
                                      <a:solidFill>
                                        <a:schemeClr val="tx1"/>
                                      </a:solidFill>
                                      <a:latin typeface="Cambria Math" panose="02040503050406030204" pitchFamily="18" charset="0"/>
                                    </a:rPr>
                                    <m:t>𝒊</m:t>
                                  </m:r>
                                </m:sub>
                              </m:sSub>
                            </m:den>
                          </m:f>
                          <m:r>
                            <a:rPr lang="en-GB" sz="2000" b="1" i="1" smtClean="0">
                              <a:solidFill>
                                <a:schemeClr val="tx1"/>
                              </a:solidFill>
                              <a:latin typeface="Cambria Math" panose="02040503050406030204" pitchFamily="18" charset="0"/>
                            </a:rPr>
                            <m:t>+</m:t>
                          </m:r>
                          <m:f>
                            <m:fPr>
                              <m:ctrlPr>
                                <a:rPr lang="en-GB" sz="2000" b="1" i="1" smtClean="0">
                                  <a:solidFill>
                                    <a:schemeClr val="tx1"/>
                                  </a:solidFill>
                                  <a:latin typeface="Cambria Math" panose="02040503050406030204" pitchFamily="18" charset="0"/>
                                </a:rPr>
                              </m:ctrlPr>
                            </m:fPr>
                            <m:num>
                              <m:r>
                                <a:rPr lang="en-GB" sz="2000" b="1" i="0" smtClean="0">
                                  <a:solidFill>
                                    <a:schemeClr val="tx1"/>
                                  </a:solidFill>
                                  <a:latin typeface="Cambria Math" panose="02040503050406030204" pitchFamily="18" charset="0"/>
                                </a:rPr>
                                <m:t>𝐥𝐧</m:t>
                              </m:r>
                              <m:d>
                                <m:dPr>
                                  <m:ctrlPr>
                                    <a:rPr lang="en-GB" sz="2000" b="1" i="1" smtClean="0">
                                      <a:solidFill>
                                        <a:schemeClr val="tx1"/>
                                      </a:solidFill>
                                      <a:latin typeface="Cambria Math" panose="02040503050406030204" pitchFamily="18" charset="0"/>
                                    </a:rPr>
                                  </m:ctrlPr>
                                </m:dPr>
                                <m:e>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𝑫</m:t>
                                      </m:r>
                                    </m:e>
                                    <m:sub>
                                      <m:r>
                                        <a:rPr lang="en-GB" sz="2000" b="1" i="1" smtClean="0">
                                          <a:solidFill>
                                            <a:schemeClr val="tx1"/>
                                          </a:solidFill>
                                          <a:latin typeface="Cambria Math" panose="02040503050406030204" pitchFamily="18" charset="0"/>
                                        </a:rPr>
                                        <m:t>𝒐</m:t>
                                      </m:r>
                                    </m:sub>
                                  </m:sSub>
                                  <m:r>
                                    <a:rPr lang="en-GB" sz="2000" b="1" i="1" smtClean="0">
                                      <a:solidFill>
                                        <a:schemeClr val="tx1"/>
                                      </a:solidFill>
                                      <a:latin typeface="Cambria Math" panose="02040503050406030204" pitchFamily="18" charset="0"/>
                                    </a:rPr>
                                    <m:t>/</m:t>
                                  </m:r>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𝑫</m:t>
                                      </m:r>
                                    </m:e>
                                    <m:sub>
                                      <m:r>
                                        <a:rPr lang="en-GB" sz="2000" b="1" i="1" smtClean="0">
                                          <a:solidFill>
                                            <a:schemeClr val="tx1"/>
                                          </a:solidFill>
                                          <a:latin typeface="Cambria Math" panose="02040503050406030204" pitchFamily="18" charset="0"/>
                                        </a:rPr>
                                        <m:t>𝒊</m:t>
                                      </m:r>
                                    </m:sub>
                                  </m:sSub>
                                </m:e>
                              </m:d>
                            </m:num>
                            <m:den>
                              <m:r>
                                <a:rPr lang="en-GB" sz="2000" b="1" i="1" smtClean="0">
                                  <a:solidFill>
                                    <a:schemeClr val="tx1"/>
                                  </a:solidFill>
                                  <a:latin typeface="Cambria Math" panose="02040503050406030204" pitchFamily="18" charset="0"/>
                                </a:rPr>
                                <m:t>𝟐</m:t>
                              </m:r>
                              <m:r>
                                <a:rPr lang="en-GB" sz="2000" b="1" i="1" smtClean="0">
                                  <a:solidFill>
                                    <a:schemeClr val="tx1"/>
                                  </a:solidFill>
                                  <a:latin typeface="Cambria Math" panose="02040503050406030204" pitchFamily="18" charset="0"/>
                                </a:rPr>
                                <m:t>𝝅</m:t>
                              </m:r>
                              <m:r>
                                <a:rPr lang="en-GB" sz="2000" b="1" i="1" smtClean="0">
                                  <a:solidFill>
                                    <a:schemeClr val="tx1"/>
                                  </a:solidFill>
                                  <a:latin typeface="Cambria Math" panose="02040503050406030204" pitchFamily="18" charset="0"/>
                                </a:rPr>
                                <m:t>𝑳𝒌</m:t>
                              </m:r>
                            </m:den>
                          </m:f>
                          <m:r>
                            <a:rPr lang="en-GB" sz="2000" b="1" i="1" smtClean="0">
                              <a:solidFill>
                                <a:schemeClr val="tx1"/>
                              </a:solidFill>
                              <a:latin typeface="Cambria Math" panose="02040503050406030204" pitchFamily="18" charset="0"/>
                            </a:rPr>
                            <m:t>+</m:t>
                          </m:r>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𝟏</m:t>
                              </m:r>
                            </m:num>
                            <m:den>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𝒉</m:t>
                                  </m:r>
                                </m:e>
                                <m:sub>
                                  <m:r>
                                    <a:rPr lang="en-GB" sz="2000" b="1" i="1" smtClean="0">
                                      <a:solidFill>
                                        <a:schemeClr val="tx1"/>
                                      </a:solidFill>
                                      <a:latin typeface="Cambria Math" panose="02040503050406030204" pitchFamily="18" charset="0"/>
                                    </a:rPr>
                                    <m:t>𝒐</m:t>
                                  </m:r>
                                </m:sub>
                              </m:sSub>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𝑨</m:t>
                                  </m:r>
                                </m:e>
                                <m:sub>
                                  <m:r>
                                    <a:rPr lang="en-GB" sz="2000" b="1" i="1" smtClean="0">
                                      <a:solidFill>
                                        <a:schemeClr val="tx1"/>
                                      </a:solidFill>
                                      <a:latin typeface="Cambria Math" panose="02040503050406030204" pitchFamily="18" charset="0"/>
                                    </a:rPr>
                                    <m:t>𝒐</m:t>
                                  </m:r>
                                </m:sub>
                              </m:sSub>
                            </m:den>
                          </m:f>
                        </m:e>
                      </m:d>
                      <m:r>
                        <a:rPr lang="en-GB" sz="2000" b="1" i="1" smtClean="0">
                          <a:solidFill>
                            <a:schemeClr val="tx1"/>
                          </a:solidFill>
                          <a:latin typeface="Cambria Math" panose="02040503050406030204" pitchFamily="18" charset="0"/>
                        </a:rPr>
                        <m:t>=</m:t>
                      </m:r>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𝟏</m:t>
                          </m:r>
                        </m:num>
                        <m:den>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𝑼</m:t>
                              </m:r>
                            </m:e>
                            <m:sub>
                              <m:r>
                                <a:rPr lang="en-GB" sz="2000" b="1" i="1" smtClean="0">
                                  <a:solidFill>
                                    <a:schemeClr val="tx1"/>
                                  </a:solidFill>
                                  <a:latin typeface="Cambria Math" panose="02040503050406030204" pitchFamily="18" charset="0"/>
                                </a:rPr>
                                <m:t>𝒐</m:t>
                              </m:r>
                            </m:sub>
                          </m:sSub>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𝑨</m:t>
                              </m:r>
                            </m:e>
                            <m:sub>
                              <m:r>
                                <a:rPr lang="en-GB" sz="2000" b="1" i="1" smtClean="0">
                                  <a:solidFill>
                                    <a:schemeClr val="tx1"/>
                                  </a:solidFill>
                                  <a:latin typeface="Cambria Math" panose="02040503050406030204" pitchFamily="18" charset="0"/>
                                </a:rPr>
                                <m:t>𝒐</m:t>
                              </m:r>
                            </m:sub>
                          </m:sSub>
                        </m:den>
                      </m:f>
                    </m:oMath>
                  </m:oMathPara>
                </a14:m>
                <a:endParaRPr lang="en-US" sz="2000" b="1" dirty="0">
                  <a:solidFill>
                    <a:srgbClr val="FF9900"/>
                  </a:solidFill>
                  <a:latin typeface="Helvetica" panose="020B0604020202020204" pitchFamily="34" charset="0"/>
                </a:endParaRPr>
              </a:p>
            </p:txBody>
          </p:sp>
        </mc:Choice>
        <mc:Fallback>
          <p:sp>
            <p:nvSpPr>
              <p:cNvPr id="5" name="TextBox 2"/>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Di7GFwQJyUO007YDgaQo2A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6////w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NIHAACBRAAAARkAABAAAAAmAAAACAAAAP//////////"/>
                  </a:ext>
                </a:extLst>
              </p:cNvSpPr>
              <p:nvPr/>
            </p:nvSpPr>
            <p:spPr>
              <a:xfrm>
                <a:off x="1056005" y="1271270"/>
                <a:ext cx="10079990" cy="2793365"/>
              </a:xfrm>
              <a:prstGeom prst="rect">
                <a:avLst/>
              </a:prstGeom>
              <a:blipFill>
                <a:blip r:embed="rId4"/>
                <a:srcRect/>
                <a:stretch>
                  <a:fillRect l="0" t="-210" r="0" b="0"/>
                </a:stretch>
              </a:blipFill>
              <a:ln>
                <a:noFill/>
              </a:ln>
              <a:effectLst/>
            </p:spPr>
          </p:sp>
        </mc:Fallback>
      </mc:AlternateContent>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mc:AlternateContent xmlns:mc="http://schemas.openxmlformats.org/markup-compatibility/2006">
        <mc:Choice xmlns:a14="http://schemas.microsoft.com/office/drawing/2010/main" Requires="a14">
          <p:sp>
            <p:nvSpPr>
              <p:cNvPr id="7" name="TextBox 4"/>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EEaAACBRAAA2CUAABAAAAAmAAAACAAAAP//////////"/>
                  </a:ext>
                </a:extLst>
              </p:cNvSpPr>
              <p:nvPr/>
            </p:nvSpPr>
            <p:spPr>
              <a:xfrm>
                <a:off x="1056005" y="4267835"/>
                <a:ext cx="10079990" cy="1884045"/>
              </a:xfrm>
              <a:prstGeom prst="rect">
                <a:avLst/>
              </a:prstGeom>
              <a:noFill/>
              <a:ln>
                <a:noFill/>
              </a:ln>
              <a:effectLst/>
            </p:spPr>
            <p:txBody>
              <a:bodyPr wrap="square">
                <a:spAutoFit/>
              </a:bodyPr>
              <a:lstStyle/>
              <a:p>
                <a:pPr algn="ctr">
                  <a:lnSpc>
                    <a:spcPct val="120000"/>
                  </a:lnSpc>
                  <a:spcAft>
                    <a:spcPts val="600"/>
                  </a:spcAft>
                </a:pPr>
                <a:r>
                  <a:rPr lang="en-US" sz="2000" b="1" dirty="0">
                    <a:solidFill>
                      <a:srgbClr val="FF9900"/>
                    </a:solidFill>
                    <a:latin typeface="Helvetica" panose="020B0604020202020204" pitchFamily="34" charset="0"/>
                  </a:rPr>
                  <a:t>Plane wall:</a:t>
                </a:r>
              </a:p>
              <a:p>
                <a:pPr algn="ctr">
                  <a:lnSpc>
                    <a:spcPct val="120000"/>
                  </a:lnSpc>
                  <a:spcAft>
                    <a:spcPts val="600"/>
                  </a:spcAft>
                </a:pPr>
                <a:r>
                  <a:rPr lang="en-US" sz="2000" dirty="0">
                    <a:latin typeface="Helvetica" panose="020B0604020202020204" pitchFamily="34" charset="0"/>
                  </a:rPr>
                  <a:t>For plane wall, </a:t>
                </a:r>
                <a14:m>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𝑖</m:t>
                        </m:r>
                      </m:sub>
                    </m:sSub>
                    <m:r>
                      <a:rPr lang="en-GB" sz="2000" b="0" i="1" smtClean="0">
                        <a:solidFill>
                          <a:schemeClr val="tx1"/>
                        </a:solidFill>
                        <a:latin typeface="Cambria Math" panose="02040503050406030204" pitchFamily="18" charset="0"/>
                      </a:rPr>
                      <m:t>=</m:t>
                    </m:r>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𝐴</m:t>
                        </m:r>
                      </m:e>
                      <m:sub>
                        <m:r>
                          <a:rPr lang="en-GB" sz="2000" b="0" i="1" smtClean="0">
                            <a:solidFill>
                              <a:schemeClr val="tx1"/>
                            </a:solidFill>
                            <a:latin typeface="Cambria Math" panose="02040503050406030204" pitchFamily="18" charset="0"/>
                          </a:rPr>
                          <m:t>𝑜</m:t>
                        </m:r>
                      </m:sub>
                    </m:sSub>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𝐴</m:t>
                    </m:r>
                  </m:oMath>
                </a14:m>
                <a:r>
                  <a:rPr lang="en-US" sz="2000" dirty="0">
                    <a:solidFill>
                      <a:schemeClr val="tx1"/>
                    </a:solidFill>
                    <a:latin typeface="Helvetica" panose="020B0604020202020204" pitchFamily="34" charset="0"/>
                  </a:rPr>
                  <a:t>, therefore:</a:t>
                </a:r>
              </a:p>
              <a:p>
                <a:pPr algn="ctr">
                  <a:lnSpc>
                    <a:spcPct val="120000"/>
                  </a:lnSpc>
                  <a:spcAft>
                    <a:spcPts val="600"/>
                  </a:spcAft>
                </a:pPr>
                <a14:m>
                  <m:oMathPara xmlns:m="http://schemas.openxmlformats.org/officeDocument/2006/math">
                    <m:oMathParaPr>
                      <m:jc m:val="centerGroup"/>
                    </m:oMathParaPr>
                    <m:oMath xmlns:m="http://schemas.openxmlformats.org/officeDocument/2006/math">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𝟏</m:t>
                          </m:r>
                        </m:num>
                        <m:den>
                          <m:r>
                            <a:rPr lang="en-GB" sz="2000" b="1" i="1" smtClean="0">
                              <a:solidFill>
                                <a:schemeClr val="tx1"/>
                              </a:solidFill>
                              <a:latin typeface="Cambria Math" panose="02040503050406030204" pitchFamily="18" charset="0"/>
                            </a:rPr>
                            <m:t>𝑼</m:t>
                          </m:r>
                        </m:den>
                      </m:f>
                      <m:r>
                        <a:rPr lang="en-GB" sz="2000" b="1" i="1" smtClean="0">
                          <a:solidFill>
                            <a:schemeClr val="tx1"/>
                          </a:solidFill>
                          <a:latin typeface="Cambria Math" panose="02040503050406030204" pitchFamily="18" charset="0"/>
                        </a:rPr>
                        <m:t>=</m:t>
                      </m:r>
                      <m:d>
                        <m:dPr>
                          <m:begChr m:val="["/>
                          <m:endChr m:val="]"/>
                          <m:ctrlPr>
                            <a:rPr lang="en-GB" sz="2000" b="1" i="1" smtClean="0">
                              <a:solidFill>
                                <a:schemeClr val="tx1"/>
                              </a:solidFill>
                              <a:latin typeface="Cambria Math" panose="02040503050406030204" pitchFamily="18" charset="0"/>
                            </a:rPr>
                          </m:ctrlPr>
                        </m:dPr>
                        <m:e>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𝟏</m:t>
                              </m:r>
                            </m:num>
                            <m:den>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𝒉</m:t>
                                  </m:r>
                                </m:e>
                                <m:sub>
                                  <m:r>
                                    <a:rPr lang="en-GB" sz="2000" b="1" i="1" smtClean="0">
                                      <a:solidFill>
                                        <a:schemeClr val="tx1"/>
                                      </a:solidFill>
                                      <a:latin typeface="Cambria Math" panose="02040503050406030204" pitchFamily="18" charset="0"/>
                                    </a:rPr>
                                    <m:t>𝒊</m:t>
                                  </m:r>
                                </m:sub>
                              </m:sSub>
                            </m:den>
                          </m:f>
                          <m:r>
                            <a:rPr lang="en-GB" sz="2000" b="1" i="1" smtClean="0">
                              <a:solidFill>
                                <a:schemeClr val="tx1"/>
                              </a:solidFill>
                              <a:latin typeface="Cambria Math" panose="02040503050406030204" pitchFamily="18" charset="0"/>
                            </a:rPr>
                            <m:t>+</m:t>
                          </m:r>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𝒕</m:t>
                              </m:r>
                            </m:num>
                            <m:den>
                              <m:r>
                                <a:rPr lang="en-GB" sz="2000" b="1" i="1" smtClean="0">
                                  <a:solidFill>
                                    <a:schemeClr val="tx1"/>
                                  </a:solidFill>
                                  <a:latin typeface="Cambria Math" panose="02040503050406030204" pitchFamily="18" charset="0"/>
                                </a:rPr>
                                <m:t>𝒌</m:t>
                              </m:r>
                            </m:den>
                          </m:f>
                          <m:r>
                            <a:rPr lang="en-GB" sz="2000" b="1" i="1" smtClean="0">
                              <a:solidFill>
                                <a:schemeClr val="tx1"/>
                              </a:solidFill>
                              <a:latin typeface="Cambria Math" panose="02040503050406030204" pitchFamily="18" charset="0"/>
                            </a:rPr>
                            <m:t>+</m:t>
                          </m:r>
                          <m:f>
                            <m:fPr>
                              <m:ctrlPr>
                                <a:rPr lang="en-GB" sz="2000" b="1" i="1" smtClean="0">
                                  <a:solidFill>
                                    <a:schemeClr val="tx1"/>
                                  </a:solidFill>
                                  <a:latin typeface="Cambria Math" panose="02040503050406030204" pitchFamily="18" charset="0"/>
                                </a:rPr>
                              </m:ctrlPr>
                            </m:fPr>
                            <m:num>
                              <m:r>
                                <a:rPr lang="en-GB" sz="2000" b="1" i="1" smtClean="0">
                                  <a:solidFill>
                                    <a:schemeClr val="tx1"/>
                                  </a:solidFill>
                                  <a:latin typeface="Cambria Math" panose="02040503050406030204" pitchFamily="18" charset="0"/>
                                </a:rPr>
                                <m:t>𝟏</m:t>
                              </m:r>
                            </m:num>
                            <m:den>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𝒉</m:t>
                                  </m:r>
                                </m:e>
                                <m:sub>
                                  <m:r>
                                    <a:rPr lang="en-GB" sz="2000" b="1" i="1" smtClean="0">
                                      <a:solidFill>
                                        <a:schemeClr val="tx1"/>
                                      </a:solidFill>
                                      <a:latin typeface="Cambria Math" panose="02040503050406030204" pitchFamily="18" charset="0"/>
                                    </a:rPr>
                                    <m:t>𝒐</m:t>
                                  </m:r>
                                </m:sub>
                              </m:sSub>
                            </m:den>
                          </m:f>
                        </m:e>
                      </m:d>
                    </m:oMath>
                  </m:oMathPara>
                </a14:m>
                <a:endParaRPr lang="en-US" sz="2000" b="1" dirty="0">
                  <a:solidFill>
                    <a:srgbClr val="FF9900"/>
                  </a:solidFill>
                  <a:latin typeface="Helvetica" panose="020B0604020202020204" pitchFamily="34" charset="0"/>
                </a:endParaRPr>
              </a:p>
            </p:txBody>
          </p:sp>
        </mc:Choice>
        <mc:Fallback>
          <p:sp>
            <p:nvSpPr>
              <p:cNvPr id="7" name="TextBox 4"/>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DIb9xRqxfIylSwzdK/l1Uw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EEaAACBRAAA2CUAABAAAAAmAAAACAAAAP//////////"/>
                  </a:ext>
                </a:extLst>
              </p:cNvSpPr>
              <p:nvPr/>
            </p:nvSpPr>
            <p:spPr>
              <a:xfrm>
                <a:off x="1056005" y="4267835"/>
                <a:ext cx="10079990" cy="1884045"/>
              </a:xfrm>
              <a:prstGeom prst="rect">
                <a:avLst/>
              </a:prstGeom>
              <a:blipFill>
                <a:blip r:embed="rId5"/>
                <a:srcRect/>
                <a:stretch/>
              </a:blipFill>
              <a:ln>
                <a:noFill/>
              </a:ln>
              <a:effectLst/>
            </p:spPr>
          </p:sp>
        </mc:Fallback>
      </mc:AlternateContent>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F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‘Thin-wall’ Assumption</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7B13610A-4496-4697-D8AB-B2C22FE52EE7}" type="slidenum">
              <a:rPr lang="en-gb" sz="1600" cap="none">
                <a:solidFill>
                  <a:srgbClr val="7F7F7F"/>
                </a:solidFill>
                <a:latin typeface="Helvetica" pitchFamily="0" charset="0"/>
                <a:ea typeface="Calibri" pitchFamily="2" charset="0"/>
                <a:cs typeface="Helvetica" pitchFamily="0" charset="0"/>
              </a:rPr>
              <a:t>14</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r7frr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mc:AlternateContent xmlns:mc="http://schemas.openxmlformats.org/markup-compatibility/2006">
        <mc:Choice xmlns:a14="http://schemas.microsoft.com/office/drawing/2010/main" Requires="a14">
          <p:sp>
            <p:nvSpPr>
              <p:cNvPr id="5" name="TextBox 1"/>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E0RDgeAAAAaAAAAAAAAAD6////AAAAAMr///8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OcJAACBRAAAxSMAABAAAAAmAAAACAAAAP//////////"/>
                  </a:ext>
                </a:extLst>
              </p:cNvSpPr>
              <p:nvPr/>
            </p:nvSpPr>
            <p:spPr>
              <a:xfrm>
                <a:off x="1056005" y="1609725"/>
                <a:ext cx="10079990" cy="4204970"/>
              </a:xfrm>
              <a:prstGeom prst="rect">
                <a:avLst/>
              </a:prstGeom>
              <a:noFill/>
              <a:ln>
                <a:noFill/>
              </a:ln>
              <a:effectLst/>
            </p:spPr>
            <p:txBody>
              <a:bodyPr wrap="square">
                <a:spAutoFit/>
              </a:bodyPr>
              <a:lstStyle/>
              <a:p>
                <a:pPr algn="ctr">
                  <a:lnSpc>
                    <a:spcPct val="120000"/>
                  </a:lnSpc>
                  <a:spcBef>
                    <a:spcPts val="600"/>
                  </a:spcBef>
                  <a:spcAft>
                    <a:spcPts val="600"/>
                  </a:spcAft>
                </a:pPr>
                <a:r>
                  <a:rPr lang="en-GB" dirty="0">
                    <a:latin typeface="Helvetica" panose="020B0604020202020204" pitchFamily="34" charset="0"/>
                  </a:rPr>
                  <a:t>There are two scenarios for which we can simplify the expression for the total thermal resistance: </a:t>
                </a:r>
              </a:p>
              <a:p>
                <a:pPr marL="400050" indent="-400050" algn="ctr">
                  <a:lnSpc>
                    <a:spcPct val="120000"/>
                  </a:lnSpc>
                  <a:buFont typeface="+mj-lt"/>
                  <a:buAutoNum type="romanLcPeriod"/>
                </a:pPr>
                <a:r>
                  <a:rPr lang="en-GB" dirty="0">
                    <a:latin typeface="Helvetica" panose="020B0604020202020204" pitchFamily="34" charset="0"/>
                  </a:rPr>
                  <a:t>if the thickness of the plane wall or pipe wall is small and;</a:t>
                </a:r>
              </a:p>
              <a:p>
                <a:pPr marL="400050" indent="-400050" algn="ctr">
                  <a:lnSpc>
                    <a:spcPct val="120000"/>
                  </a:lnSpc>
                  <a:buFont typeface="+mj-lt"/>
                  <a:buAutoNum type="romanLcPeriod"/>
                </a:pPr>
                <a:r>
                  <a:rPr lang="en-GB" dirty="0">
                    <a:latin typeface="Helvetica" panose="020B0604020202020204" pitchFamily="34" charset="0"/>
                  </a:rPr>
                  <a:t>if the thermal conductivity of the wall material is high</a:t>
                </a:r>
              </a:p>
              <a:p>
                <a:pPr algn="ctr">
                  <a:lnSpc>
                    <a:spcPct val="120000"/>
                  </a:lnSpc>
                  <a:spcBef>
                    <a:spcPts val="600"/>
                  </a:spcBef>
                  <a:spcAft>
                    <a:spcPts val="600"/>
                  </a:spcAft>
                </a:pPr>
                <a:r>
                  <a:rPr lang="en-GB" dirty="0">
                    <a:latin typeface="Helvetica" panose="020B0604020202020204" pitchFamily="34" charset="0"/>
                  </a:rPr>
                  <a:t>In such situations we can apply the so-called </a:t>
                </a:r>
                <a:r>
                  <a:rPr lang="en-GB" b="1" dirty="0">
                    <a:latin typeface="Helvetica" panose="020B0604020202020204" pitchFamily="34" charset="0"/>
                  </a:rPr>
                  <a:t>‘thin-wall’ assumption</a:t>
                </a:r>
                <a:r>
                  <a:rPr lang="en-GB" dirty="0">
                    <a:latin typeface="Helvetica" panose="020B0604020202020204" pitchFamily="34" charset="0"/>
                  </a:rPr>
                  <a:t>, i.e.:</a:t>
                </a:r>
                <a:endParaRPr lang="en-GB" dirty="0">
                  <a:latin typeface="Helvetica" panose="020B0604020202020204" pitchFamily="34" charset="0"/>
                  <a:cs typeface="Helvetica" panose="020B0604020202020204" pitchFamily="34" charset="0"/>
                </a:endParaRPr>
              </a:p>
              <a:p>
                <a:pPr algn="ctr">
                  <a:lnSpc>
                    <a:spcPct val="120000"/>
                  </a:lnSpc>
                  <a:spcBef>
                    <a:spcPts val="600"/>
                  </a:spcBef>
                  <a:spcAft>
                    <a:spcPts val="600"/>
                  </a:spcAft>
                </a:pPr>
                <a:r>
                  <a:rPr lang="en-GB" b="1" dirty="0">
                    <a:solidFill>
                      <a:srgbClr val="FF9900"/>
                    </a:solidFill>
                    <a:latin typeface="Helvetica" panose="020B0604020202020204" pitchFamily="34" charset="0"/>
                    <a:cs typeface="Helvetica" panose="020B0604020202020204" pitchFamily="34" charset="0"/>
                  </a:rPr>
                  <a:t>For pipes:</a:t>
                </a:r>
                <a:r>
                  <a:rPr lang="en-GB" b="0" dirty="0">
                    <a:latin typeface="Helvetica" panose="020B0604020202020204" pitchFamily="34" charset="0"/>
                    <a:cs typeface="Helvetica" panose="020B0604020202020204" pitchFamily="34" charset="0"/>
                  </a:rPr>
                  <a:t> </a:t>
                </a:r>
                <a14:m>
                  <m:oMath xmlns:m="http://schemas.openxmlformats.org/officeDocument/2006/math">
                    <m:sSub>
                      <m:sSubPr>
                        <m:ctrlPr>
                          <a:rPr lang="en-GB" b="0" i="1" smtClean="0">
                            <a:latin typeface="Cambria Math" panose="02040503050406030204" pitchFamily="18" charset="0"/>
                            <a:cs typeface="Helvetica" panose="020B0604020202020204" pitchFamily="34" charset="0"/>
                          </a:rPr>
                        </m:ctrlPr>
                      </m:sSubPr>
                      <m:e>
                        <m:r>
                          <a:rPr lang="en-GB" b="0" i="1" smtClean="0">
                            <a:latin typeface="Cambria Math" panose="02040503050406030204" pitchFamily="18" charset="0"/>
                            <a:cs typeface="Helvetica" panose="020B0604020202020204" pitchFamily="34" charset="0"/>
                          </a:rPr>
                          <m:t>𝑅</m:t>
                        </m:r>
                      </m:e>
                      <m:sub>
                        <m:r>
                          <m:rPr>
                            <m:sty m:val="p"/>
                          </m:rPr>
                          <a:rPr lang="en-GB" b="0" i="0" smtClean="0">
                            <a:latin typeface="Cambria Math" panose="02040503050406030204" pitchFamily="18" charset="0"/>
                            <a:cs typeface="Helvetica" panose="020B0604020202020204" pitchFamily="34" charset="0"/>
                          </a:rPr>
                          <m:t>wall</m:t>
                        </m:r>
                      </m:sub>
                    </m:sSub>
                    <m:r>
                      <a:rPr lang="en-GB" b="0" i="1" smtClean="0">
                        <a:latin typeface="Cambria Math" panose="02040503050406030204" pitchFamily="18" charset="0"/>
                        <a:cs typeface="Helvetica" panose="020B0604020202020204" pitchFamily="34" charset="0"/>
                      </a:rPr>
                      <m:t>=</m:t>
                    </m:r>
                    <m:f>
                      <m:fPr>
                        <m:ctrlPr>
                          <a:rPr lang="en-GB" b="0" i="1" smtClean="0">
                            <a:latin typeface="Cambria Math" panose="02040503050406030204" pitchFamily="18" charset="0"/>
                            <a:cs typeface="Helvetica" panose="020B0604020202020204" pitchFamily="34" charset="0"/>
                          </a:rPr>
                        </m:ctrlPr>
                      </m:fPr>
                      <m:num>
                        <m:func>
                          <m:funcPr>
                            <m:ctrlPr>
                              <a:rPr lang="en-GB" b="0" i="1" smtClean="0">
                                <a:latin typeface="Cambria Math" panose="02040503050406030204" pitchFamily="18" charset="0"/>
                                <a:cs typeface="Helvetica" panose="020B0604020202020204" pitchFamily="34" charset="0"/>
                              </a:rPr>
                            </m:ctrlPr>
                          </m:funcPr>
                          <m:fName>
                            <m:r>
                              <m:rPr>
                                <m:sty m:val="p"/>
                              </m:rPr>
                              <a:rPr lang="en-GB" b="0" i="0" smtClean="0">
                                <a:latin typeface="Cambria Math" panose="02040503050406030204" pitchFamily="18" charset="0"/>
                                <a:cs typeface="Helvetica" panose="020B0604020202020204" pitchFamily="34" charset="0"/>
                              </a:rPr>
                              <m:t>ln</m:t>
                            </m:r>
                          </m:fName>
                          <m:e>
                            <m:d>
                              <m:dPr>
                                <m:ctrlPr>
                                  <a:rPr lang="en-GB" b="0" i="1" smtClean="0">
                                    <a:latin typeface="Cambria Math" panose="02040503050406030204" pitchFamily="18" charset="0"/>
                                    <a:cs typeface="Helvetica" panose="020B0604020202020204" pitchFamily="34" charset="0"/>
                                  </a:rPr>
                                </m:ctrlPr>
                              </m:dPr>
                              <m:e>
                                <m:sSub>
                                  <m:sSubPr>
                                    <m:ctrlPr>
                                      <a:rPr lang="en-GB" b="0" i="1" smtClean="0">
                                        <a:latin typeface="Cambria Math" panose="02040503050406030204" pitchFamily="18" charset="0"/>
                                        <a:cs typeface="Helvetica" panose="020B0604020202020204" pitchFamily="34" charset="0"/>
                                      </a:rPr>
                                    </m:ctrlPr>
                                  </m:sSubPr>
                                  <m:e>
                                    <m:r>
                                      <a:rPr lang="en-GB" b="0" i="1" smtClean="0">
                                        <a:latin typeface="Cambria Math" panose="02040503050406030204" pitchFamily="18" charset="0"/>
                                        <a:cs typeface="Helvetica" panose="020B0604020202020204" pitchFamily="34" charset="0"/>
                                      </a:rPr>
                                      <m:t>𝐷</m:t>
                                    </m:r>
                                  </m:e>
                                  <m:sub>
                                    <m:r>
                                      <a:rPr lang="en-GB" b="0" i="1" smtClean="0">
                                        <a:latin typeface="Cambria Math" panose="02040503050406030204" pitchFamily="18" charset="0"/>
                                        <a:cs typeface="Helvetica" panose="020B0604020202020204" pitchFamily="34" charset="0"/>
                                      </a:rPr>
                                      <m:t>𝑜</m:t>
                                    </m:r>
                                  </m:sub>
                                </m:sSub>
                                <m:r>
                                  <a:rPr lang="en-GB" b="0" i="1" smtClean="0">
                                    <a:latin typeface="Cambria Math" panose="02040503050406030204" pitchFamily="18" charset="0"/>
                                    <a:cs typeface="Helvetica" panose="020B0604020202020204" pitchFamily="34" charset="0"/>
                                  </a:rPr>
                                  <m:t>/</m:t>
                                </m:r>
                                <m:sSub>
                                  <m:sSubPr>
                                    <m:ctrlPr>
                                      <a:rPr lang="en-GB" b="0" i="1" smtClean="0">
                                        <a:latin typeface="Cambria Math" panose="02040503050406030204" pitchFamily="18" charset="0"/>
                                        <a:cs typeface="Helvetica" panose="020B0604020202020204" pitchFamily="34" charset="0"/>
                                      </a:rPr>
                                    </m:ctrlPr>
                                  </m:sSubPr>
                                  <m:e>
                                    <m:r>
                                      <a:rPr lang="en-GB" b="0" i="1" smtClean="0">
                                        <a:latin typeface="Cambria Math" panose="02040503050406030204" pitchFamily="18" charset="0"/>
                                        <a:cs typeface="Helvetica" panose="020B0604020202020204" pitchFamily="34" charset="0"/>
                                      </a:rPr>
                                      <m:t>𝐷</m:t>
                                    </m:r>
                                  </m:e>
                                  <m:sub>
                                    <m:r>
                                      <a:rPr lang="en-GB" b="0" i="1" smtClean="0">
                                        <a:latin typeface="Cambria Math" panose="02040503050406030204" pitchFamily="18" charset="0"/>
                                        <a:cs typeface="Helvetica" panose="020B0604020202020204" pitchFamily="34" charset="0"/>
                                      </a:rPr>
                                      <m:t>𝑖</m:t>
                                    </m:r>
                                  </m:sub>
                                </m:sSub>
                              </m:e>
                            </m:d>
                          </m:e>
                        </m:func>
                      </m:num>
                      <m:den>
                        <m:r>
                          <a:rPr lang="en-GB" b="0" i="1" smtClean="0">
                            <a:latin typeface="Cambria Math" panose="02040503050406030204" pitchFamily="18" charset="0"/>
                            <a:cs typeface="Helvetica" panose="020B0604020202020204" pitchFamily="34" charset="0"/>
                          </a:rPr>
                          <m:t>2</m:t>
                        </m:r>
                        <m:r>
                          <a:rPr lang="en-GB" b="0" i="1" smtClean="0">
                            <a:latin typeface="Cambria Math" panose="02040503050406030204" pitchFamily="18" charset="0"/>
                            <a:cs typeface="Helvetica" panose="020B0604020202020204" pitchFamily="34" charset="0"/>
                          </a:rPr>
                          <m:t>𝜋</m:t>
                        </m:r>
                        <m:r>
                          <a:rPr lang="en-GB" b="0" i="1" smtClean="0">
                            <a:latin typeface="Cambria Math" panose="02040503050406030204" pitchFamily="18" charset="0"/>
                            <a:cs typeface="Helvetica" panose="020B0604020202020204" pitchFamily="34" charset="0"/>
                          </a:rPr>
                          <m:t>𝐿𝑘</m:t>
                        </m:r>
                      </m:den>
                    </m:f>
                  </m:oMath>
                </a14:m>
                <a:r>
                  <a:rPr lang="en-GB" b="0" dirty="0">
                    <a:latin typeface="Helvetica" panose="020B0604020202020204" pitchFamily="34" charset="0"/>
                    <a:cs typeface="Helvetica" panose="020B0604020202020204" pitchFamily="34" charset="0"/>
                  </a:rPr>
                  <a:t>; but since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𝑜</m:t>
                        </m:r>
                      </m:sub>
                    </m:sSub>
                  </m:oMath>
                </a14:m>
                <a:r>
                  <a:rPr lang="en-GB" dirty="0">
                    <a:latin typeface="Helvetica" panose="020B0604020202020204" pitchFamily="34" charset="0"/>
                  </a:rPr>
                  <a:t>;  </a:t>
                </a:r>
                <a14:m>
                  <m:oMath xmlns:m="http://schemas.openxmlformats.org/officeDocument/2006/math">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𝑜</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den>
                            </m:f>
                          </m:e>
                        </m:d>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d>
                              <m:dPr>
                                <m:ctrlPr>
                                  <a:rPr lang="en-GB" b="0" i="1" smtClean="0">
                                    <a:latin typeface="Cambria Math" panose="02040503050406030204" pitchFamily="18" charset="0"/>
                                  </a:rPr>
                                </m:ctrlPr>
                              </m:dPr>
                              <m:e>
                                <m:r>
                                  <a:rPr lang="en-GB" b="0" i="1" smtClean="0">
                                    <a:latin typeface="Cambria Math" panose="02040503050406030204" pitchFamily="18" charset="0"/>
                                  </a:rPr>
                                  <m:t>1</m:t>
                                </m:r>
                              </m:e>
                            </m:d>
                            <m:r>
                              <a:rPr lang="en-GB" b="0" i="1" smtClean="0">
                                <a:latin typeface="Cambria Math" panose="02040503050406030204" pitchFamily="18" charset="0"/>
                              </a:rPr>
                              <m:t>=0</m:t>
                            </m:r>
                          </m:e>
                        </m:func>
                      </m:e>
                    </m:func>
                  </m:oMath>
                </a14:m>
                <a:r>
                  <a:rPr lang="en-GB" b="0" dirty="0">
                    <a:latin typeface="Helvetica" panose="020B0604020202020204" pitchFamily="34" charset="0"/>
                  </a:rPr>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m:rPr>
                            <m:sty m:val="p"/>
                          </m:rPr>
                          <a:rPr lang="en-GB" b="0" i="0" smtClean="0">
                            <a:latin typeface="Cambria Math" panose="02040503050406030204" pitchFamily="18" charset="0"/>
                          </a:rPr>
                          <m:t>wall</m:t>
                        </m:r>
                      </m:sub>
                    </m:sSub>
                    <m:r>
                      <a:rPr lang="en-GB" b="0" i="1" smtClean="0">
                        <a:latin typeface="Cambria Math" panose="02040503050406030204" pitchFamily="18" charset="0"/>
                      </a:rPr>
                      <m:t>=0</m:t>
                    </m:r>
                  </m:oMath>
                </a14:m>
                <a:endParaRPr lang="en-GB" b="0" dirty="0">
                  <a:latin typeface="Helvetica" panose="020B0604020202020204" pitchFamily="34" charset="0"/>
                </a:endParaRPr>
              </a:p>
              <a:p>
                <a:pPr algn="ctr">
                  <a:lnSpc>
                    <a:spcPct val="120000"/>
                  </a:lnSpc>
                  <a:spcBef>
                    <a:spcPts val="600"/>
                  </a:spcBef>
                  <a:spcAft>
                    <a:spcPts val="600"/>
                  </a:spcAft>
                </a:pPr>
                <a:r>
                  <a:rPr lang="en-GB" b="1" dirty="0">
                    <a:solidFill>
                      <a:srgbClr val="FF9900"/>
                    </a:solidFill>
                    <a:latin typeface="Helvetica" panose="020B0604020202020204" pitchFamily="34" charset="0"/>
                  </a:rPr>
                  <a:t>For plane wall: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m:rPr>
                            <m:sty m:val="p"/>
                          </m:rPr>
                          <a:rPr lang="en-GB" b="0" i="0" smtClean="0">
                            <a:latin typeface="Cambria Math" panose="02040503050406030204" pitchFamily="18" charset="0"/>
                          </a:rPr>
                          <m:t>wall</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𝑡</m:t>
                        </m:r>
                      </m:num>
                      <m:den>
                        <m:r>
                          <a:rPr lang="en-GB" b="0" i="1" smtClean="0">
                            <a:latin typeface="Cambria Math" panose="02040503050406030204" pitchFamily="18" charset="0"/>
                          </a:rPr>
                          <m:t>𝑘𝐴</m:t>
                        </m:r>
                      </m:den>
                    </m:f>
                  </m:oMath>
                </a14:m>
                <a:r>
                  <a:rPr lang="en-GB" dirty="0">
                    <a:latin typeface="Helvetica" panose="020B0604020202020204" pitchFamily="34" charset="0"/>
                  </a:rPr>
                  <a:t>; but since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GB" dirty="0">
                    <a:latin typeface="Helvetica" panose="020B0604020202020204" pitchFamily="34" charset="0"/>
                  </a:rPr>
                  <a:t>, </a:t>
                </a: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m:rPr>
                            <m:sty m:val="p"/>
                          </m:rPr>
                          <a:rPr lang="en-GB" b="0" i="0" smtClean="0">
                            <a:latin typeface="Cambria Math" panose="02040503050406030204" pitchFamily="18" charset="0"/>
                          </a:rPr>
                          <m:t>wall</m:t>
                        </m:r>
                      </m:sub>
                    </m:sSub>
                    <m:r>
                      <a:rPr lang="en-GB" b="0" i="1" smtClean="0">
                        <a:latin typeface="Cambria Math" panose="02040503050406030204" pitchFamily="18" charset="0"/>
                      </a:rPr>
                      <m:t>=0</m:t>
                    </m:r>
                  </m:oMath>
                </a14:m>
                <a:endParaRPr lang="en-GB" dirty="0">
                  <a:latin typeface="Helvetica" panose="020B0604020202020204" pitchFamily="34" charset="0"/>
                </a:endParaRPr>
              </a:p>
              <a:p>
                <a:pPr algn="ctr">
                  <a:lnSpc>
                    <a:spcPct val="120000"/>
                  </a:lnSpc>
                  <a:spcBef>
                    <a:spcPts val="600"/>
                  </a:spcBef>
                  <a:spcAft>
                    <a:spcPts val="600"/>
                  </a:spcAft>
                </a:pPr>
                <a:r>
                  <a:rPr lang="en-GB" dirty="0">
                    <a:latin typeface="Helvetica" panose="020B0604020202020204" pitchFamily="34" charset="0"/>
                  </a:rPr>
                  <a:t>Also,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𝑜</m:t>
                        </m:r>
                      </m:sub>
                    </m:sSub>
                  </m:oMath>
                </a14:m>
                <a:r>
                  <a:rPr lang="en-GB" dirty="0">
                    <a:latin typeface="Helvetica" panose="020B0604020202020204" pitchFamily="34" charset="0"/>
                  </a:rPr>
                  <a:t> then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𝑜</m:t>
                        </m:r>
                      </m:sub>
                    </m:sSub>
                  </m:oMath>
                </a14:m>
                <a:r>
                  <a:rPr lang="en-GB" dirty="0">
                    <a:latin typeface="Helvetica" panose="020B0604020202020204" pitchFamily="34" charset="0"/>
                  </a:rPr>
                  <a:t>, such that the OHTC can then be written as:</a:t>
                </a: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𝑼</m:t>
                          </m:r>
                        </m:den>
                      </m:f>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𝒊</m:t>
                              </m:r>
                            </m:sub>
                          </m:sSub>
                        </m:den>
                      </m:f>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𝒐</m:t>
                              </m:r>
                            </m:sub>
                          </m:sSub>
                        </m:den>
                      </m:f>
                    </m:oMath>
                  </m:oMathPara>
                </a14:m>
                <a:endParaRPr lang="en-GB" b="1" dirty="0">
                  <a:latin typeface="Helvetica" panose="020B0604020202020204" pitchFamily="34" charset="0"/>
                </a:endParaRPr>
              </a:p>
            </p:txBody>
          </p:sp>
        </mc:Choice>
        <mc:Fallback>
          <p:sp>
            <p:nvSpPr>
              <p:cNvPr id="5" name="TextBox 1"/>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N3SxU8g4FIYAuGLJvMuxmU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E0RDgeAAAAaAAAAAAAAAD6////AAAAAMr///8AAAAA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OcJAACBRAAAxSMAABAAAAAmAAAACAAAAP//////////"/>
                  </a:ext>
                </a:extLst>
              </p:cNvSpPr>
              <p:nvPr/>
            </p:nvSpPr>
            <p:spPr>
              <a:xfrm>
                <a:off x="1056005" y="1609725"/>
                <a:ext cx="10079990" cy="4204970"/>
              </a:xfrm>
              <a:prstGeom prst="rect">
                <a:avLst/>
              </a:prstGeom>
              <a:blipFill>
                <a:blip r:embed="rId4"/>
                <a:srcRect/>
                <a:stretch>
                  <a:fillRect l="-60" t="0" r="-540" b="0"/>
                </a:stretch>
              </a:blipFill>
              <a:ln>
                <a:noFill/>
              </a:ln>
              <a:effectLst/>
            </p:spPr>
          </p:sp>
        </mc:Fallback>
      </mc:AlternateContent>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Fouling in Heat Exchangers</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NvQ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42C9BB10-5EAF-9C4D-E171-A818F53F17FD}" type="slidenum">
              <a:rPr lang="en-gb" sz="1600" cap="none">
                <a:solidFill>
                  <a:srgbClr val="7F7F7F"/>
                </a:solidFill>
                <a:latin typeface="Helvetica" pitchFamily="0" charset="0"/>
                <a:ea typeface="Calibri" pitchFamily="2" charset="0"/>
                <a:cs typeface="Helvetica" pitchFamily="0" charset="0"/>
              </a:rPr>
              <a:t>15</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NQE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8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P0HAACBRAAAcwoAABAgAAAmAAAACAAAAP//////////"/>
              </a:ext>
            </a:extLst>
          </p:cNvSpPr>
          <p:nvPr/>
        </p:nvSpPr>
        <p:spPr>
          <a:xfrm>
            <a:off x="1056005" y="1298575"/>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Four types of fouling:</a:t>
            </a:r>
            <a:endParaRPr lang="en-us" sz="2000" b="1" cap="none">
              <a:solidFill>
                <a:srgbClr val="FF9900"/>
              </a:solidFill>
              <a:latin typeface="Helvetica" pitchFamily="0" charset="0"/>
              <a:ea typeface="Calibri" pitchFamily="2" charset="0"/>
              <a:cs typeface="Calibri" pitchFamily="2" charset="0"/>
            </a:endParaRPr>
          </a:p>
        </p:txBody>
      </p:sp>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GhC1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grpSp>
        <p:nvGrpSpPr>
          <p:cNvPr id="7" name="Group 7"/>
          <p:cNvGrpSpPr>
            <a:extLst>
              <a:ext uri="smNativeData">
                <pr:smNativeData xmlns:pr="smNativeData" xmlns="smNativeData" val="SMDATA_6_am0pZxMAAAAlAAAAAQAAAA8BAAAAkAAAAEgAAACQAAAASAAAAAAAAAAAAAAAAAAAABcAAAAUAAAAAAAAAAAAAAD/fwAA/38AAAAAAAAJAAAABAAAACB4RAYfAAAAVAAAAAAAAAAAAAAAAAAAAAAAAAAAAAAAAAAAAAAAAAAAAAAAAAAAAAAAAAAAAAAAAAAAAAAAAAAAAAAAAAAAAAAAAAAAAAAAAAAAAAAAAAAAAAAAAAAAACEAAAAYAAAAFAAAAGMKAABqDwAAUBkAABQfAAAQAAAAJgAAAAgAAAD/////AAAAAA=="/>
              </a:ext>
            </a:extLst>
          </p:cNvGrpSpPr>
          <p:nvPr/>
        </p:nvGrpSpPr>
        <p:grpSpPr>
          <a:xfrm>
            <a:off x="1688465" y="2505710"/>
            <a:ext cx="2426335" cy="2546350"/>
            <a:chOff x="1688465" y="2505710"/>
            <a:chExt cx="2426335" cy="2546350"/>
          </a:xfrm>
        </p:grpSpPr>
        <p:pic>
          <p:nvPicPr>
            <p:cNvPr id="9" name="Picture 4" descr="heat exchanger, heat exchanger fouling, sedimentation fouling, shell and tube heat exchanger fouling, heat transfer heat exchanger problems, fouling types"/>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chQAAM8AAADw////KAE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GMKAABqDwAAUBkAABQfAAAAAAAAJgAAAAgAAAD//////////w=="/>
                </a:ext>
              </a:extLst>
            </p:cNvPicPr>
            <p:nvPr/>
          </p:nvPicPr>
          <p:blipFill>
            <a:blip r:embed="rId4"/>
            <a:srcRect l="52340" t="2070" r="-160" b="2960"/>
            <a:stretch>
              <a:fillRect/>
            </a:stretch>
          </p:blipFill>
          <p:spPr>
            <a:xfrm>
              <a:off x="1688465" y="2505710"/>
              <a:ext cx="2426335" cy="2546350"/>
            </a:xfrm>
            <a:prstGeom prst="rect">
              <a:avLst/>
            </a:prstGeom>
            <a:noFill/>
            <a:ln>
              <a:noFill/>
            </a:ln>
            <a:effectLst/>
          </p:spPr>
        </p:pic>
        <p:sp>
          <p:nvSpPr>
            <p:cNvPr id="8" name="TextBox 10"/>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59x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B/f38AAAAAA8zMzADAwP8Af39/AAAAAAAAAAAAAAAAAAAAAAAAAAAAIQAAABgAAAAUAAAAYwoAAGoPAABQGQAAsBEAAAAgAAAmAAAACAAAAP//////////"/>
                </a:ext>
              </a:extLst>
            </p:cNvSpPr>
            <p:nvPr/>
          </p:nvSpPr>
          <p:spPr>
            <a:xfrm>
              <a:off x="1688465" y="2505710"/>
              <a:ext cx="2426335" cy="369570"/>
            </a:xfrm>
            <a:prstGeom prst="rect">
              <a:avLst/>
            </a:prstGeom>
            <a:solidFill>
              <a:schemeClr val="bg1"/>
            </a:solidFill>
            <a:ln>
              <a:noFill/>
            </a:ln>
            <a:effectLst/>
          </p:spPr>
          <p:txBody>
            <a:bodyPr vert="horz" wrap="square" lIns="91440" tIns="45720" rIns="91440" bIns="45720" numCol="1" spcCol="215900" anchor="t"/>
            <a:lstStyle/>
            <a:p>
              <a:pPr algn="ctr">
                <a:defRPr lang="en-us"/>
              </a:pPr>
              <a:r>
                <a:rPr lang="en-us" b="1" cap="none">
                  <a:latin typeface="Helvetica" pitchFamily="0" charset="0"/>
                  <a:ea typeface="Calibri" pitchFamily="2" charset="0"/>
                  <a:cs typeface="Calibri" pitchFamily="2" charset="0"/>
                </a:rPr>
                <a:t>Sedimentation:</a:t>
              </a:r>
              <a:endParaRPr lang="en-gb" b="1" i="1" cap="none" baseline="-24000"/>
            </a:p>
          </p:txBody>
        </p:sp>
      </p:grpSp>
      <p:grpSp>
        <p:nvGrpSpPr>
          <p:cNvPr id="10" name="Group 11"/>
          <p:cNvGrpSpPr>
            <a:extLst>
              <a:ext uri="smNativeData">
                <pr:smNativeData xmlns:pr="smNativeData" xmlns="smNativeData" val="SMDATA_6_am0pZxMAAAAlAAAAAQAAAA8BAAAAkAAAAEgAAACQAAAASAAAAAAAAAAAAAAAAAAAABcAAAAUAAAAAAAAAAAAAAD/fwAA/38AAAAAAAAJAAAABAAAAN8cAAAfAAAAVAAAAAAAAAAAAAAAAAAAAAAAAAAAAAAAAAAAAAAAAAAAAAAAAAAAAAAAAAAAAAAAAAAAAAAAAAAAAAAAAAAAAAAAAAAAAAAAAAAAAAAAAAAAAAAAAAAAACEAAAAYAAAAFAAAAPEeAADFCgAADywAALoYAAAQAAAAJgAAAAgAAAD/////AAAAAA=="/>
              </a:ext>
            </a:extLst>
          </p:cNvGrpSpPr>
          <p:nvPr/>
        </p:nvGrpSpPr>
        <p:grpSpPr>
          <a:xfrm>
            <a:off x="5029835" y="1750695"/>
            <a:ext cx="2132330" cy="2268855"/>
            <a:chOff x="5029835" y="1750695"/>
            <a:chExt cx="2132330" cy="2268855"/>
          </a:xfrm>
        </p:grpSpPr>
        <p:pic>
          <p:nvPicPr>
            <p:cNvPr id="12" name="Picture 12" descr="A pile of rocks&#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CAQ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PEeAADFCgAADywAALoYAAAAAAAAJgAAAAgAAAD//////////w=="/>
                </a:ext>
              </a:extLst>
            </p:cNvPicPr>
            <p:nvPr/>
          </p:nvPicPr>
          <p:blipFill>
            <a:blip r:embed="rId5"/>
            <a:srcRect l="0" t="0" r="2580" b="0"/>
            <a:stretch>
              <a:fillRect/>
            </a:stretch>
          </p:blipFill>
          <p:spPr>
            <a:xfrm>
              <a:off x="5029835" y="1750695"/>
              <a:ext cx="2132330" cy="2268855"/>
            </a:xfrm>
            <a:prstGeom prst="rect">
              <a:avLst/>
            </a:prstGeom>
            <a:noFill/>
            <a:ln>
              <a:noFill/>
            </a:ln>
            <a:effectLst/>
          </p:spPr>
        </p:pic>
        <p:sp>
          <p:nvSpPr>
            <p:cNvPr id="11" name="TextBox 13"/>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B/f38AAAAAA8zMzADAwP8Af39/AAAAAAAAAAAAAAAAAAAAAAAAAAAAIQAAABgAAAAUAAAA8R4AAMUKAAAPLAAACw0AAAAgAAAmAAAACAAAAP//////////"/>
                </a:ext>
              </a:extLst>
            </p:cNvSpPr>
            <p:nvPr/>
          </p:nvSpPr>
          <p:spPr>
            <a:xfrm>
              <a:off x="5029835" y="1750695"/>
              <a:ext cx="2132330" cy="369570"/>
            </a:xfrm>
            <a:prstGeom prst="rect">
              <a:avLst/>
            </a:prstGeom>
            <a:solidFill>
              <a:schemeClr val="bg1"/>
            </a:solidFill>
            <a:ln>
              <a:noFill/>
            </a:ln>
            <a:effectLst/>
          </p:spPr>
          <p:txBody>
            <a:bodyPr vert="horz" wrap="square" lIns="91440" tIns="45720" rIns="91440" bIns="45720" numCol="1" spcCol="215900" anchor="t"/>
            <a:lstStyle/>
            <a:p>
              <a:pPr algn="ctr">
                <a:defRPr lang="en-us"/>
              </a:pPr>
              <a:r>
                <a:rPr lang="en-us" b="1" cap="none">
                  <a:latin typeface="Helvetica" pitchFamily="0" charset="0"/>
                  <a:ea typeface="Calibri" pitchFamily="2" charset="0"/>
                  <a:cs typeface="Calibri" pitchFamily="2" charset="0"/>
                </a:rPr>
                <a:t>Biological:</a:t>
              </a:r>
              <a:endParaRPr lang="en-gb" b="1" i="1" cap="none" baseline="-24000"/>
            </a:p>
          </p:txBody>
        </p:sp>
      </p:grpSp>
      <p:grpSp>
        <p:nvGrpSpPr>
          <p:cNvPr id="13" name="Group 14"/>
          <p:cNvGrpSpPr>
            <a:extLst>
              <a:ext uri="smNativeData">
                <pr:smNativeData xmlns:pr="smNativeData" xmlns="smNativeData" val="SMDATA_6_am0pZxMAAAAlAAAAAQAAAA8BAAAAkAAAAEgAAACQAAAASAAAAAAAAAAAAAAAAAAAABcAAAAUAAAAAAAAAAAAAAD/fwAA/38AAAAAAAAJAAAABAAAAJB4RAYfAAAAVAAAAAAAAAAAAAAAAAAAAAAAAAAAAAAAAAAAAAAAAAAAAAAAAAAAAAAAAAAAAAAAAAAAAAAAAAAAAAAAAAAAAAAAAAAAAAAAAAAAAAAAAAAAAAAAAAAAACEAAAAYAAAAFAAAAAIcAADDGQAA/i4AABonAAAQAAAAJgAAAAgAAAD/////AAAAAA=="/>
              </a:ext>
            </a:extLst>
          </p:cNvGrpSpPr>
          <p:nvPr/>
        </p:nvGrpSpPr>
        <p:grpSpPr>
          <a:xfrm>
            <a:off x="4552950" y="4187825"/>
            <a:ext cx="3086100" cy="2168525"/>
            <a:chOff x="4552950" y="4187825"/>
            <a:chExt cx="3086100" cy="2168525"/>
          </a:xfrm>
        </p:grpSpPr>
        <p:pic>
          <p:nvPicPr>
            <p:cNvPr id="15" name="Picture 6" descr="heat exchanger, heat exchanger fouling, crystallization fouling, shell and tube heat exchanger fouling, heat transfer heat exchanger problems, fouling types, scaling"/>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HwAAAB0BAAAqEw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AIcAADIGQAA/i4AABonAAAAAAAAJgAAAAgAAAD//////////w=="/>
                </a:ext>
              </a:extLst>
            </p:cNvPicPr>
            <p:nvPr/>
          </p:nvPicPr>
          <p:blipFill>
            <a:blip r:embed="rId6"/>
            <a:srcRect l="310" t="2850" r="49060" b="0"/>
            <a:stretch>
              <a:fillRect/>
            </a:stretch>
          </p:blipFill>
          <p:spPr>
            <a:xfrm>
              <a:off x="4552950" y="4191000"/>
              <a:ext cx="3086100" cy="2165350"/>
            </a:xfrm>
            <a:prstGeom prst="rect">
              <a:avLst/>
            </a:prstGeom>
            <a:noFill/>
            <a:ln>
              <a:noFill/>
            </a:ln>
            <a:effectLst/>
          </p:spPr>
        </p:pic>
        <p:sp>
          <p:nvSpPr>
            <p:cNvPr id="14" name="TextBox 16"/>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B/f38AAAAAA8zMzADAwP8Af39/AAAAAAAAAAAAAAAAAAAAAAAAAAAAIQAAABgAAAAUAAAAAhwAAMMZAAD+LgAACRwAAAAgAAAmAAAACAAAAP//////////"/>
                </a:ext>
              </a:extLst>
            </p:cNvSpPr>
            <p:nvPr/>
          </p:nvSpPr>
          <p:spPr>
            <a:xfrm>
              <a:off x="4552950" y="4187825"/>
              <a:ext cx="3086100" cy="369570"/>
            </a:xfrm>
            <a:prstGeom prst="rect">
              <a:avLst/>
            </a:prstGeom>
            <a:solidFill>
              <a:schemeClr val="bg1"/>
            </a:solidFill>
            <a:ln>
              <a:noFill/>
            </a:ln>
            <a:effectLst/>
          </p:spPr>
          <p:txBody>
            <a:bodyPr vert="horz" wrap="square" lIns="91440" tIns="45720" rIns="91440" bIns="45720" numCol="1" spcCol="215900" anchor="t"/>
            <a:lstStyle/>
            <a:p>
              <a:pPr algn="ctr">
                <a:defRPr lang="en-us"/>
              </a:pPr>
              <a:r>
                <a:rPr lang="en-us" b="1" cap="none">
                  <a:latin typeface="Helvetica" pitchFamily="0" charset="0"/>
                  <a:ea typeface="Calibri" pitchFamily="2" charset="0"/>
                  <a:cs typeface="Calibri" pitchFamily="2" charset="0"/>
                </a:rPr>
                <a:t>Crystallisation:</a:t>
              </a:r>
              <a:endParaRPr lang="en-gb" b="1" i="1" cap="none" baseline="-24000"/>
            </a:p>
          </p:txBody>
        </p:sp>
      </p:grpSp>
      <p:grpSp>
        <p:nvGrpSpPr>
          <p:cNvPr id="16" name="Group 18"/>
          <p:cNvGrpSpPr>
            <a:extLst>
              <a:ext uri="smNativeData">
                <pr:smNativeData xmlns:pr="smNativeData" xmlns="smNativeData" val="SMDATA_6_am0pZxMAAAAlAAAAAQAAAA8BAAAAkAAAAEgAAACQAAAASAAAAAAAAAAAAAAAAAAAABcAAAAUAAAAAAAAAAAAAAD/fwAA/38AAAAAAAAJAAAABAAAAAAAAAAfAAAAVAAAAAAAAAAAAAAAAAAAAAAAAAAAAAAAAAAAAAAAAAAAAAAAAAAAAAAAAAAAAAAAAAAAAAAAAAAAAAAAAAAAAAAAAAAAAAAAAAAAAAAAAAAAAAAAAAAAACEAAAAYAAAAFAAAALAxAABqDwAAkEIAABsfAAAQAAAAJgAAAAgAAAD/////AAAAAA=="/>
              </a:ext>
            </a:extLst>
          </p:cNvGrpSpPr>
          <p:nvPr/>
        </p:nvGrpSpPr>
        <p:grpSpPr>
          <a:xfrm>
            <a:off x="8077200" y="2505710"/>
            <a:ext cx="2743200" cy="2550795"/>
            <a:chOff x="8077200" y="2505710"/>
            <a:chExt cx="2743200" cy="2550795"/>
          </a:xfrm>
        </p:grpSpPr>
        <p:pic>
          <p:nvPicPr>
            <p:cNvPr id="18" name="Picture 19" descr="A pile of wood&#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CAQAAawE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UyAAByDwAAhEIAABsfAAAAAAAAJgAAAAgAAAD//////////w=="/>
                </a:ext>
              </a:extLst>
            </p:cNvPicPr>
            <p:nvPr/>
          </p:nvPicPr>
          <p:blipFill>
            <a:blip r:embed="rId7"/>
            <a:srcRect l="0" t="0" r="2580" b="3630"/>
            <a:stretch>
              <a:fillRect/>
            </a:stretch>
          </p:blipFill>
          <p:spPr>
            <a:xfrm>
              <a:off x="8141335" y="2510790"/>
              <a:ext cx="2671445" cy="2545715"/>
            </a:xfrm>
            <a:prstGeom prst="rect">
              <a:avLst/>
            </a:prstGeom>
            <a:noFill/>
            <a:ln>
              <a:noFill/>
            </a:ln>
            <a:effectLst/>
          </p:spPr>
        </p:pic>
        <p:sp>
          <p:nvSpPr>
            <p:cNvPr id="17" name="TextBox 20"/>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B/f38AAAAAA8zMzADAwP8Af39/AAAAAAAAAAAAAAAAAAAAAAAAAAAAIQAAABgAAAAUAAAAsDEAAGoPAACQQgAAsBEAAAAgAAAmAAAACAAAAP//////////"/>
                </a:ext>
              </a:extLst>
            </p:cNvSpPr>
            <p:nvPr/>
          </p:nvSpPr>
          <p:spPr>
            <a:xfrm>
              <a:off x="8077200" y="2505710"/>
              <a:ext cx="2743200" cy="369570"/>
            </a:xfrm>
            <a:prstGeom prst="rect">
              <a:avLst/>
            </a:prstGeom>
            <a:solidFill>
              <a:schemeClr val="bg1"/>
            </a:solidFill>
            <a:ln>
              <a:noFill/>
            </a:ln>
            <a:effectLst/>
          </p:spPr>
          <p:txBody>
            <a:bodyPr vert="horz" wrap="square" lIns="91440" tIns="45720" rIns="91440" bIns="45720" numCol="1" spcCol="215900" anchor="t"/>
            <a:lstStyle/>
            <a:p>
              <a:pPr algn="ctr">
                <a:defRPr lang="en-us"/>
              </a:pPr>
              <a:r>
                <a:rPr lang="en-us" b="1" cap="none">
                  <a:latin typeface="Helvetica" pitchFamily="0" charset="0"/>
                  <a:ea typeface="Calibri" pitchFamily="2" charset="0"/>
                  <a:cs typeface="Calibri" pitchFamily="2" charset="0"/>
                </a:rPr>
                <a:t>Corrosion:</a:t>
              </a:r>
              <a:endParaRPr lang="en-gb" b="1" i="1" cap="none" baseline="-24000"/>
            </a:p>
          </p:txBody>
        </p:sp>
      </p:gr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Fouling Factors</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12D79040-0EFF-8266-B16F-F833DE2147AD}" type="slidenum">
              <a:rPr lang="en-gb" sz="1600" cap="none">
                <a:solidFill>
                  <a:srgbClr val="7F7F7F"/>
                </a:solidFill>
                <a:latin typeface="Helvetica" pitchFamily="0" charset="0"/>
                <a:ea typeface="Calibri" pitchFamily="2" charset="0"/>
                <a:cs typeface="Helvetica" pitchFamily="0" charset="0"/>
              </a:rPr>
              <a:t>16</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mc:AlternateContent xmlns:mc="http://schemas.openxmlformats.org/markup-compatibility/2006">
        <mc:Choice xmlns:a14="http://schemas.microsoft.com/office/drawing/2010/main" Requires="a14">
          <p:sp>
            <p:nvSpPr>
              <p:cNvPr id="5" name="TextBox 1"/>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E0RDgeAAAAaAAAAAAAAAAAAAAAAAAAAAAAAABt////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B8KAACBRAAAjCMAABAAAAAmAAAACAAAAP//////////"/>
                  </a:ext>
                </a:extLst>
              </p:cNvSpPr>
              <p:nvPr/>
            </p:nvSpPr>
            <p:spPr>
              <a:xfrm>
                <a:off x="1056005" y="1645285"/>
                <a:ext cx="10079990" cy="4133215"/>
              </a:xfrm>
              <a:prstGeom prst="rect">
                <a:avLst/>
              </a:prstGeom>
              <a:noFill/>
              <a:ln>
                <a:noFill/>
              </a:ln>
              <a:effectLst/>
            </p:spPr>
            <p:txBody>
              <a:bodyPr wrap="square">
                <a:spAutoFit/>
              </a:bodyPr>
              <a:lstStyle/>
              <a:p>
                <a:pPr marL="285750" indent="-285750" algn="ctr">
                  <a:lnSpc>
                    <a:spcPct val="120000"/>
                  </a:lnSpc>
                  <a:spcBef>
                    <a:spcPts val="600"/>
                  </a:spcBef>
                  <a:spcAft>
                    <a:spcPts val="600"/>
                  </a:spcAft>
                  <a:buFont typeface="Arial" panose="020B0604020202020204" pitchFamily="34" charset="0"/>
                  <a:buChar char="•"/>
                </a:pPr>
                <a:r>
                  <a:rPr lang="en-GB" dirty="0">
                    <a:latin typeface="Helvetica" panose="020B0604020202020204" pitchFamily="34" charset="0"/>
                  </a:rPr>
                  <a:t>In practice, effects of fouling are modelled through the introduction of </a:t>
                </a:r>
                <a:r>
                  <a:rPr lang="en-GB" b="1" dirty="0">
                    <a:latin typeface="Helvetica" panose="020B0604020202020204" pitchFamily="34" charset="0"/>
                  </a:rPr>
                  <a:t>fouling factors,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𝑹</m:t>
                        </m:r>
                      </m:e>
                      <m:sub>
                        <m:r>
                          <a:rPr lang="en-GB" b="1" i="1" smtClean="0">
                            <a:latin typeface="Cambria Math" panose="02040503050406030204" pitchFamily="18" charset="0"/>
                          </a:rPr>
                          <m:t>𝒇</m:t>
                        </m:r>
                      </m:sub>
                    </m:sSub>
                  </m:oMath>
                </a14:m>
                <a:endParaRPr lang="en-GB" b="1" dirty="0">
                  <a:latin typeface="Helvetica" panose="020B0604020202020204" pitchFamily="34" charset="0"/>
                </a:endParaRPr>
              </a:p>
              <a:p>
                <a:pPr marL="285750" indent="-285750" algn="ctr">
                  <a:lnSpc>
                    <a:spcPct val="120000"/>
                  </a:lnSpc>
                  <a:spcBef>
                    <a:spcPts val="600"/>
                  </a:spcBef>
                  <a:spcAft>
                    <a:spcPts val="600"/>
                  </a:spcAft>
                  <a:buFont typeface="Arial" panose="020B0604020202020204" pitchFamily="34" charset="0"/>
                  <a:buChar char="•"/>
                </a:pPr>
                <a:r>
                  <a:rPr lang="en-GB" dirty="0">
                    <a:latin typeface="Helvetica" panose="020B0604020202020204" pitchFamily="34" charset="0"/>
                  </a:rPr>
                  <a:t>They can be applied independently to inner and/or outer heat transfer surface areas</a:t>
                </a:r>
              </a:p>
              <a:p>
                <a:pPr marL="285750" indent="-285750" algn="ctr">
                  <a:lnSpc>
                    <a:spcPct val="120000"/>
                  </a:lnSpc>
                  <a:spcBef>
                    <a:spcPts val="600"/>
                  </a:spcBef>
                  <a:spcAft>
                    <a:spcPts val="600"/>
                  </a:spcAft>
                  <a:buFont typeface="Arial" panose="020B0604020202020204" pitchFamily="34" charset="0"/>
                  <a:buChar char="•"/>
                </a:pPr>
                <a:r>
                  <a:rPr lang="en-GB" dirty="0">
                    <a:latin typeface="Helvetica" panose="020B0604020202020204" pitchFamily="34" charset="0"/>
                  </a:rPr>
                  <a:t>The expression for the total thermal resistance is adjusted accordingly:</a:t>
                </a:r>
              </a:p>
              <a:p>
                <a:pPr algn="ct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borderBox>
                        <m:borderBoxPr>
                          <m:ctrlPr>
                            <a:rPr lang="en-GB" b="0" i="1" smtClean="0">
                              <a:latin typeface="Cambria Math" panose="02040503050406030204" pitchFamily="18" charset="0"/>
                            </a:rPr>
                          </m:ctrlPr>
                        </m:borderBoxPr>
                        <m:e>
                          <m:r>
                            <a:rPr lang="en-GB" i="1">
                              <a:latin typeface="Cambria Math" panose="02040503050406030204" pitchFamily="18" charset="0"/>
                            </a:rPr>
                            <m:t>𝑅</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𝑖</m:t>
                                  </m:r>
                                </m:sub>
                              </m:sSub>
                            </m:den>
                          </m:f>
                          <m:r>
                            <a:rPr lang="en-GB" i="1">
                              <a:latin typeface="Cambria Math" panose="02040503050406030204" pitchFamily="18" charset="0"/>
                            </a:rPr>
                            <m:t>+</m:t>
                          </m:r>
                          <m:f>
                            <m:fPr>
                              <m:ctrlPr>
                                <a:rPr lang="en-GB" i="1">
                                  <a:latin typeface="Cambria Math" panose="02040503050406030204" pitchFamily="18" charset="0"/>
                                </a:rPr>
                              </m:ctrlPr>
                            </m:fPr>
                            <m:num>
                              <m:sSub>
                                <m:sSubPr>
                                  <m:ctrlPr>
                                    <a:rPr lang="en-GB" b="1" i="1">
                                      <a:solidFill>
                                        <a:srgbClr val="FF9900"/>
                                      </a:solidFill>
                                      <a:latin typeface="Cambria Math" panose="02040503050406030204" pitchFamily="18" charset="0"/>
                                    </a:rPr>
                                  </m:ctrlPr>
                                </m:sSubPr>
                                <m:e>
                                  <m:r>
                                    <a:rPr lang="en-GB" b="1" i="1">
                                      <a:solidFill>
                                        <a:srgbClr val="FF9900"/>
                                      </a:solidFill>
                                      <a:latin typeface="Cambria Math" panose="02040503050406030204" pitchFamily="18" charset="0"/>
                                    </a:rPr>
                                    <m:t>𝑹</m:t>
                                  </m:r>
                                </m:e>
                                <m:sub>
                                  <m:r>
                                    <a:rPr lang="en-GB" b="1" i="1">
                                      <a:solidFill>
                                        <a:srgbClr val="FF9900"/>
                                      </a:solidFill>
                                      <a:latin typeface="Cambria Math" panose="02040503050406030204" pitchFamily="18" charset="0"/>
                                    </a:rPr>
                                    <m:t>𝒇</m:t>
                                  </m:r>
                                  <m:r>
                                    <a:rPr lang="en-GB" b="1" i="1">
                                      <a:solidFill>
                                        <a:srgbClr val="FF9900"/>
                                      </a:solidFill>
                                      <a:latin typeface="Cambria Math" panose="02040503050406030204" pitchFamily="18" charset="0"/>
                                    </a:rPr>
                                    <m:t>,</m:t>
                                  </m:r>
                                  <m:r>
                                    <a:rPr lang="en-GB" b="1" i="1">
                                      <a:solidFill>
                                        <a:srgbClr val="FF9900"/>
                                      </a:solidFill>
                                      <a:latin typeface="Cambria Math" panose="02040503050406030204" pitchFamily="18" charset="0"/>
                                    </a:rPr>
                                    <m:t>𝒊</m:t>
                                  </m:r>
                                </m:sub>
                              </m:sSub>
                            </m:num>
                            <m:den>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𝑖</m:t>
                                  </m:r>
                                </m:sub>
                              </m:sSub>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𝑅</m:t>
                              </m:r>
                            </m:e>
                            <m:sub>
                              <m:r>
                                <m:rPr>
                                  <m:sty m:val="p"/>
                                </m:rPr>
                                <a:rPr lang="en-GB">
                                  <a:latin typeface="Cambria Math" panose="02040503050406030204" pitchFamily="18" charset="0"/>
                                </a:rPr>
                                <m:t>wall</m:t>
                              </m:r>
                            </m:sub>
                          </m:sSub>
                          <m:r>
                            <a:rPr lang="en-GB" i="1">
                              <a:latin typeface="Cambria Math" panose="02040503050406030204" pitchFamily="18" charset="0"/>
                            </a:rPr>
                            <m:t>+</m:t>
                          </m:r>
                          <m:f>
                            <m:fPr>
                              <m:ctrlPr>
                                <a:rPr lang="en-GB" i="1">
                                  <a:latin typeface="Cambria Math" panose="02040503050406030204" pitchFamily="18" charset="0"/>
                                </a:rPr>
                              </m:ctrlPr>
                            </m:fPr>
                            <m:num>
                              <m:sSub>
                                <m:sSubPr>
                                  <m:ctrlPr>
                                    <a:rPr lang="en-GB" b="1" i="1">
                                      <a:solidFill>
                                        <a:srgbClr val="FF9900"/>
                                      </a:solidFill>
                                      <a:latin typeface="Cambria Math" panose="02040503050406030204" pitchFamily="18" charset="0"/>
                                    </a:rPr>
                                  </m:ctrlPr>
                                </m:sSubPr>
                                <m:e>
                                  <m:r>
                                    <a:rPr lang="en-GB" b="1" i="1">
                                      <a:solidFill>
                                        <a:srgbClr val="FF9900"/>
                                      </a:solidFill>
                                      <a:latin typeface="Cambria Math" panose="02040503050406030204" pitchFamily="18" charset="0"/>
                                    </a:rPr>
                                    <m:t>𝑹</m:t>
                                  </m:r>
                                </m:e>
                                <m:sub>
                                  <m:r>
                                    <a:rPr lang="en-GB" b="1" i="1">
                                      <a:solidFill>
                                        <a:srgbClr val="FF9900"/>
                                      </a:solidFill>
                                      <a:latin typeface="Cambria Math" panose="02040503050406030204" pitchFamily="18" charset="0"/>
                                    </a:rPr>
                                    <m:t>𝒇</m:t>
                                  </m:r>
                                  <m:r>
                                    <a:rPr lang="en-GB" b="1" i="1">
                                      <a:solidFill>
                                        <a:srgbClr val="FF9900"/>
                                      </a:solidFill>
                                      <a:latin typeface="Cambria Math" panose="02040503050406030204" pitchFamily="18" charset="0"/>
                                    </a:rPr>
                                    <m:t>,</m:t>
                                  </m:r>
                                  <m:r>
                                    <a:rPr lang="en-GB" b="1" i="1">
                                      <a:solidFill>
                                        <a:srgbClr val="FF9900"/>
                                      </a:solidFill>
                                      <a:latin typeface="Cambria Math" panose="02040503050406030204" pitchFamily="18" charset="0"/>
                                    </a:rPr>
                                    <m:t>𝒐</m:t>
                                  </m:r>
                                </m:sub>
                              </m:sSub>
                            </m:num>
                            <m:den>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𝑜</m:t>
                                  </m:r>
                                </m:sub>
                              </m:sSub>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𝑜</m:t>
                                  </m:r>
                                </m:sub>
                              </m:sSub>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𝑜</m:t>
                                  </m:r>
                                </m:sub>
                              </m:sSub>
                            </m:den>
                          </m:f>
                        </m:e>
                      </m:borderBox>
                    </m:oMath>
                  </m:oMathPara>
                </a14:m>
                <a:endParaRPr lang="en-GB" dirty="0">
                  <a:latin typeface="Helvetica" panose="020B0604020202020204" pitchFamily="34" charset="0"/>
                </a:endParaRPr>
              </a:p>
              <a:p>
                <a:pPr marL="285750" indent="-285750" algn="ctr">
                  <a:lnSpc>
                    <a:spcPct val="120000"/>
                  </a:lnSpc>
                  <a:spcBef>
                    <a:spcPts val="600"/>
                  </a:spcBef>
                  <a:spcAft>
                    <a:spcPts val="600"/>
                  </a:spcAft>
                  <a:buFont typeface="Arial" panose="020B0604020202020204" pitchFamily="34" charset="0"/>
                  <a:buChar char="•"/>
                </a:pPr>
                <a:r>
                  <a:rPr lang="en-GB" dirty="0">
                    <a:latin typeface="Helvetica" panose="020B0604020202020204" pitchFamily="34" charset="0"/>
                  </a:rPr>
                  <a:t>Larger values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𝑓</m:t>
                        </m:r>
                      </m:sub>
                    </m:sSub>
                  </m:oMath>
                </a14:m>
                <a:r>
                  <a:rPr lang="en-GB" dirty="0">
                    <a:latin typeface="Helvetica" panose="020B0604020202020204" pitchFamily="34" charset="0"/>
                  </a:rPr>
                  <a:t> indicate a greater degree of fouling and hence increased resistance</a:t>
                </a:r>
              </a:p>
              <a:p>
                <a:pPr marL="285750" indent="-285750" algn="ctr">
                  <a:lnSpc>
                    <a:spcPct val="120000"/>
                  </a:lnSpc>
                  <a:spcBef>
                    <a:spcPts val="600"/>
                  </a:spcBef>
                  <a:spcAft>
                    <a:spcPts val="600"/>
                  </a:spcAft>
                  <a:buFont typeface="Arial" panose="020B0604020202020204" pitchFamily="34" charset="0"/>
                  <a:buChar char="•"/>
                </a:pPr>
                <a:r>
                  <a:rPr lang="en-GB" dirty="0">
                    <a:latin typeface="Helvetica" panose="020B0604020202020204" pitchFamily="34" charset="0"/>
                  </a:rPr>
                  <a:t>Typically on the order of 10</a:t>
                </a:r>
                <a:r>
                  <a:rPr lang="en-GB" baseline="30000" dirty="0">
                    <a:latin typeface="Helvetica" panose="020B0604020202020204" pitchFamily="34" charset="0"/>
                  </a:rPr>
                  <a:t>-4</a:t>
                </a:r>
                <a:r>
                  <a:rPr lang="en-GB" dirty="0">
                    <a:latin typeface="Helvetica" panose="020B0604020202020204" pitchFamily="34" charset="0"/>
                  </a:rPr>
                  <a:t> °C/W </a:t>
                </a:r>
              </a:p>
              <a:p>
                <a:pPr marL="285750" indent="-285750" algn="ctr">
                  <a:lnSpc>
                    <a:spcPct val="120000"/>
                  </a:lnSpc>
                  <a:spcBef>
                    <a:spcPts val="600"/>
                  </a:spcBef>
                  <a:spcAft>
                    <a:spcPts val="600"/>
                  </a:spcAft>
                  <a:buFont typeface="Arial" panose="020B0604020202020204" pitchFamily="34" charset="0"/>
                  <a:buChar char="•"/>
                </a:pPr>
                <a:r>
                  <a:rPr lang="en-GB" dirty="0">
                    <a:latin typeface="Helvetica" panose="020B0604020202020204" pitchFamily="34" charset="0"/>
                  </a:rPr>
                  <a:t>Fouling factors are difficult to accurately quantify but they are available from manufacturers, handbooks, etc for different substances</a:t>
                </a:r>
              </a:p>
            </p:txBody>
          </p:sp>
        </mc:Choice>
        <mc:Fallback>
          <p:sp>
            <p:nvSpPr>
              <p:cNvPr id="5" name="TextBox 1"/>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DKTGA0gS5TLohQbZ5jBUXI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E0RDgeAAAAaAAAAAAAAAAAAAAAAAAAAAAAAABt////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B8KAACBRAAAjCMAABAAAAAmAAAACAAAAP//////////"/>
                  </a:ext>
                </a:extLst>
              </p:cNvSpPr>
              <p:nvPr/>
            </p:nvSpPr>
            <p:spPr>
              <a:xfrm>
                <a:off x="1056005" y="1645285"/>
                <a:ext cx="10079990" cy="4133215"/>
              </a:xfrm>
              <a:prstGeom prst="rect">
                <a:avLst/>
              </a:prstGeom>
              <a:blipFill>
                <a:blip r:embed="rId4"/>
                <a:srcRect/>
                <a:stretch>
                  <a:fillRect l="0" t="0" r="0" b="-1470"/>
                </a:stretch>
              </a:blipFill>
              <a:ln>
                <a:noFill/>
              </a:ln>
              <a:effectLst/>
            </p:spPr>
          </p:sp>
        </mc:Fallback>
      </mc:AlternateContent>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B15g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gb" sz="4000" cap="none">
                <a:latin typeface="Helvetica" pitchFamily="0" charset="0"/>
                <a:ea typeface="Verdana" pitchFamily="0" charset="0"/>
                <a:cs typeface="Helvetica" pitchFamily="0" charset="0"/>
              </a:rPr>
              <a:t>Worked Example</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0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4122AD36-78AC-775B-E29A-8E0EE3D414DB}" type="slidenum">
              <a:rPr lang="en-gb" sz="1600" cap="none">
                <a:solidFill>
                  <a:srgbClr val="7F7F7F"/>
                </a:solidFill>
                <a:latin typeface="Helvetica" pitchFamily="0" charset="0"/>
                <a:ea typeface="Calibri" pitchFamily="2" charset="0"/>
                <a:cs typeface="Helvetica" pitchFamily="0" charset="0"/>
              </a:rPr>
              <a:t>17</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I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mc:AlternateContent xmlns:mc="http://schemas.openxmlformats.org/markup-compatibility/2006">
        <mc:Choice xmlns:a14="http://schemas.microsoft.com/office/drawing/2010/main" Requires="a14">
          <p:sp>
            <p:nvSpPr>
              <p:cNvPr id="5" name="TextBox 1"/>
              <p:cNvSpPr>
                <a:extLst>
                  <a:ext uri="smNativeData">
                    <pr:smNativeData xmlns:pr="smNativeData" xmlns="smNativeData" val="SMDATA_15_am0pZx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FBQUEeAAAAaAAAAAAAAAAAAAAAzv///6z///8E////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NgHAACBRAAAsRYAABAAAAAmAAAACAAAAP//////////"/>
                  </a:ext>
                </a:extLst>
              </p:cNvSpPr>
              <p:nvPr/>
            </p:nvSpPr>
            <p:spPr>
              <a:xfrm>
                <a:off x="1056005" y="1275080"/>
                <a:ext cx="10079990" cy="2413635"/>
              </a:xfrm>
              <a:prstGeom prst="rect">
                <a:avLst/>
              </a:prstGeom>
              <a:noFill/>
              <a:ln>
                <a:noFill/>
              </a:ln>
              <a:effectLst/>
            </p:spPr>
            <p:txBody>
              <a:bodyPr wrap="square">
                <a:spAutoFit/>
              </a:bodyPr>
              <a:lstStyle/>
              <a:p>
                <a:pPr marL="285750" indent="-285750" algn="ctr">
                  <a:lnSpc>
                    <a:spcPct val="110000"/>
                  </a:lnSpc>
                  <a:spcAft>
                    <a:spcPts val="600"/>
                  </a:spcAft>
                  <a:buFont typeface="Arial" panose="020B0604020202020204" pitchFamily="34" charset="0"/>
                  <a:buChar char="•"/>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A type-302 stainless steel tube of inner and outer diameters </a:t>
                </a:r>
                <a14:m>
                  <m:oMath xmlns:m="http://schemas.openxmlformats.org/officeDocument/2006/math">
                    <m:sSub>
                      <m:sSubPr>
                        <m:ctrlPr>
                          <a:rPr lang="en-GB"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600" i="1">
                            <a:effectLst/>
                            <a:latin typeface="Cambria Math" panose="02040503050406030204" pitchFamily="18" charset="0"/>
                            <a:ea typeface="Times New Roman" panose="02020603050405020304" pitchFamily="18" charset="0"/>
                            <a:cs typeface="Calibri" panose="020F0502020204030204" pitchFamily="34" charset="0"/>
                          </a:rPr>
                          <m:t>𝐷</m:t>
                        </m:r>
                      </m:e>
                      <m:sub>
                        <m:r>
                          <a:rPr lang="en-GB" sz="1600" i="1">
                            <a:effectLst/>
                            <a:latin typeface="Cambria Math" panose="02040503050406030204" pitchFamily="18" charset="0"/>
                            <a:ea typeface="Times New Roman" panose="02020603050405020304" pitchFamily="18" charset="0"/>
                            <a:cs typeface="Calibri" panose="020F0502020204030204" pitchFamily="34" charset="0"/>
                          </a:rPr>
                          <m:t>𝑖</m:t>
                        </m:r>
                      </m:sub>
                    </m:sSub>
                  </m:oMath>
                </a14:m>
                <a:r>
                  <a:rPr lang="en-US" sz="1600" dirty="0">
                    <a:effectLst/>
                    <a:latin typeface="Helvetica" panose="020B0604020202020204" pitchFamily="34" charset="0"/>
                    <a:ea typeface="Times New Roman" panose="02020603050405020304" pitchFamily="18" charset="0"/>
                    <a:cs typeface="Helvetica" panose="020B0604020202020204" pitchFamily="34" charset="0"/>
                  </a:rPr>
                  <a:t> = 22 mm and </a:t>
                </a:r>
                <a14:m>
                  <m:oMath xmlns:m="http://schemas.openxmlformats.org/officeDocument/2006/math">
                    <m:sSub>
                      <m:sSubPr>
                        <m:ctrlPr>
                          <a:rPr lang="en-GB"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600" i="1">
                            <a:effectLst/>
                            <a:latin typeface="Cambria Math" panose="02040503050406030204" pitchFamily="18" charset="0"/>
                            <a:ea typeface="Times New Roman" panose="02020603050405020304" pitchFamily="18" charset="0"/>
                            <a:cs typeface="Calibri" panose="020F0502020204030204" pitchFamily="34" charset="0"/>
                          </a:rPr>
                          <m:t>𝐷</m:t>
                        </m:r>
                      </m:e>
                      <m:sub>
                        <m:r>
                          <a:rPr lang="en-GB" sz="1600" i="1">
                            <a:effectLst/>
                            <a:latin typeface="Cambria Math" panose="02040503050406030204" pitchFamily="18" charset="0"/>
                            <a:ea typeface="Times New Roman" panose="02020603050405020304" pitchFamily="18" charset="0"/>
                            <a:cs typeface="Calibri" panose="020F0502020204030204" pitchFamily="34" charset="0"/>
                          </a:rPr>
                          <m:t>𝑜</m:t>
                        </m:r>
                      </m:sub>
                    </m:sSub>
                  </m:oMath>
                </a14:m>
                <a:r>
                  <a:rPr lang="en-US" sz="1600" dirty="0">
                    <a:effectLst/>
                    <a:latin typeface="Helvetica" panose="020B0604020202020204" pitchFamily="34" charset="0"/>
                    <a:ea typeface="Times New Roman" panose="02020603050405020304" pitchFamily="18" charset="0"/>
                    <a:cs typeface="Helvetica" panose="020B0604020202020204" pitchFamily="34" charset="0"/>
                  </a:rPr>
                  <a:t> = 27 mm, respectively, is used in a cross-flow heat exchanger. The fouling factors, </a:t>
                </a:r>
                <a14:m>
                  <m:oMath xmlns:m="http://schemas.openxmlformats.org/officeDocument/2006/math">
                    <m:sSub>
                      <m:sSubPr>
                        <m:ctrlPr>
                          <a:rPr lang="en-GB"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600" i="1">
                            <a:effectLst/>
                            <a:latin typeface="Cambria Math" panose="02040503050406030204" pitchFamily="18" charset="0"/>
                            <a:ea typeface="Times New Roman" panose="02020603050405020304" pitchFamily="18" charset="0"/>
                            <a:cs typeface="Calibri" panose="020F0502020204030204" pitchFamily="34" charset="0"/>
                          </a:rPr>
                          <m:t>𝑅</m:t>
                        </m:r>
                      </m:e>
                      <m:sub>
                        <m:r>
                          <a:rPr lang="en-GB" sz="1600" i="1">
                            <a:effectLst/>
                            <a:latin typeface="Cambria Math" panose="02040503050406030204" pitchFamily="18" charset="0"/>
                            <a:ea typeface="Times New Roman" panose="02020603050405020304" pitchFamily="18" charset="0"/>
                            <a:cs typeface="Calibri" panose="020F0502020204030204" pitchFamily="34" charset="0"/>
                          </a:rPr>
                          <m:t>𝑓</m:t>
                        </m:r>
                      </m:sub>
                    </m:sSub>
                  </m:oMath>
                </a14:m>
                <a:r>
                  <a:rPr lang="en-US" sz="1600" dirty="0">
                    <a:effectLst/>
                    <a:latin typeface="Helvetica" panose="020B0604020202020204" pitchFamily="34" charset="0"/>
                    <a:ea typeface="Times New Roman" panose="02020603050405020304" pitchFamily="18" charset="0"/>
                    <a:cs typeface="Helvetica" panose="020B0604020202020204" pitchFamily="34" charset="0"/>
                  </a:rPr>
                  <a:t>, for the inner and outer surfaces are estimated to be 0.0004 and 0.0002 m</a:t>
                </a:r>
                <a:r>
                  <a:rPr lang="en-US" sz="1600" baseline="30000" dirty="0">
                    <a:effectLst/>
                    <a:latin typeface="Helvetica" panose="020B0604020202020204" pitchFamily="34" charset="0"/>
                    <a:ea typeface="Times New Roman" panose="02020603050405020304" pitchFamily="18" charset="0"/>
                    <a:cs typeface="Helvetica" panose="020B0604020202020204" pitchFamily="34" charset="0"/>
                  </a:rPr>
                  <a:t>2</a:t>
                </a:r>
                <a14:m>
                  <m:oMath xmlns:m="http://schemas.openxmlformats.org/officeDocument/2006/math">
                    <m:r>
                      <a:rPr lang="en-GB" sz="1600">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1600" dirty="0">
                    <a:effectLst/>
                    <a:latin typeface="Helvetica" panose="020B0604020202020204" pitchFamily="34" charset="0"/>
                    <a:ea typeface="Times New Roman" panose="02020603050405020304" pitchFamily="18" charset="0"/>
                    <a:cs typeface="Helvetica" panose="020B0604020202020204" pitchFamily="34" charset="0"/>
                  </a:rPr>
                  <a:t>K/W, respectively.</a:t>
                </a:r>
                <a:endParaRPr lang="en-GB" sz="1600" dirty="0">
                  <a:effectLst/>
                  <a:latin typeface="Helvetica" panose="020B0604020202020204" pitchFamily="34" charset="0"/>
                  <a:ea typeface="Times New Roman" panose="02020603050405020304" pitchFamily="18" charset="0"/>
                  <a:cs typeface="Helvetica" panose="020B0604020202020204" pitchFamily="34" charset="0"/>
                </a:endParaRPr>
              </a:p>
              <a:p>
                <a:pPr marL="285750" indent="-285750" algn="ctr">
                  <a:lnSpc>
                    <a:spcPct val="110000"/>
                  </a:lnSpc>
                  <a:spcAft>
                    <a:spcPts val="600"/>
                  </a:spcAft>
                  <a:buFont typeface="Arial" panose="020B0604020202020204" pitchFamily="34" charset="0"/>
                  <a:buChar char="•"/>
                </a:pPr>
                <a:r>
                  <a:rPr lang="en-US" sz="1600" dirty="0">
                    <a:effectLst/>
                    <a:latin typeface="Helvetica" panose="020B0604020202020204" pitchFamily="34" charset="0"/>
                    <a:ea typeface="Calibri" panose="020F0502020204030204" pitchFamily="34" charset="0"/>
                    <a:cs typeface="Helvetica" panose="020B0604020202020204" pitchFamily="34" charset="0"/>
                  </a:rPr>
                  <a:t>Given the outer convection heat transfer coefficient has a value of </a:t>
                </a:r>
                <a14:m>
                  <m:oMath xmlns:m="http://schemas.openxmlformats.org/officeDocument/2006/math">
                    <m:sSub>
                      <m:sSubPr>
                        <m:ctrlPr>
                          <a:rPr lang="en-GB" sz="1600" i="1">
                            <a:effectLst/>
                            <a:latin typeface="Cambria Math" panose="02040503050406030204" pitchFamily="18" charset="0"/>
                            <a:cs typeface="Calibri" panose="020F0502020204030204" pitchFamily="34" charset="0"/>
                          </a:rPr>
                        </m:ctrlPr>
                      </m:sSubPr>
                      <m:e>
                        <m:r>
                          <a:rPr lang="en-GB" sz="1600" i="1">
                            <a:effectLst/>
                            <a:latin typeface="Cambria Math" panose="02040503050406030204" pitchFamily="18" charset="0"/>
                            <a:ea typeface="Calibri" panose="020F0502020204030204" pitchFamily="34" charset="0"/>
                            <a:cs typeface="Calibri" panose="020F0502020204030204" pitchFamily="34" charset="0"/>
                          </a:rPr>
                          <m:t>h</m:t>
                        </m:r>
                      </m:e>
                      <m:sub>
                        <m:r>
                          <a:rPr lang="en-GB" sz="1600" i="1">
                            <a:effectLst/>
                            <a:latin typeface="Cambria Math" panose="02040503050406030204" pitchFamily="18" charset="0"/>
                            <a:ea typeface="Calibri" panose="020F0502020204030204" pitchFamily="34" charset="0"/>
                            <a:cs typeface="Calibri" panose="020F0502020204030204" pitchFamily="34" charset="0"/>
                          </a:rPr>
                          <m:t>𝑜</m:t>
                        </m:r>
                      </m:sub>
                    </m:sSub>
                  </m:oMath>
                </a14:m>
                <a:r>
                  <a:rPr lang="en-US" sz="1600" dirty="0">
                    <a:effectLst/>
                    <a:latin typeface="Helvetica" panose="020B0604020202020204" pitchFamily="34" charset="0"/>
                    <a:ea typeface="Calibri" panose="020F0502020204030204" pitchFamily="34" charset="0"/>
                    <a:cs typeface="Helvetica" panose="020B0604020202020204" pitchFamily="34" charset="0"/>
                  </a:rPr>
                  <a:t> = 104 W/m</a:t>
                </a:r>
                <a:r>
                  <a:rPr lang="en-US" sz="1600" baseline="30000" dirty="0">
                    <a:effectLst/>
                    <a:latin typeface="Helvetica" panose="020B0604020202020204" pitchFamily="34" charset="0"/>
                    <a:ea typeface="Calibri" panose="020F0502020204030204" pitchFamily="34" charset="0"/>
                    <a:cs typeface="Helvetica" panose="020B0604020202020204" pitchFamily="34" charset="0"/>
                  </a:rPr>
                  <a:t>2</a:t>
                </a:r>
                <a14:m>
                  <m:oMath xmlns:m="http://schemas.openxmlformats.org/officeDocument/2006/math">
                    <m:r>
                      <a:rPr lang="en-GB" sz="1600">
                        <a:effectLst/>
                        <a:latin typeface="Cambria Math" panose="02040503050406030204" pitchFamily="18" charset="0"/>
                        <a:ea typeface="Calibri" panose="020F0502020204030204" pitchFamily="34" charset="0"/>
                        <a:cs typeface="Calibri" panose="020F0502020204030204" pitchFamily="34" charset="0"/>
                      </a:rPr>
                      <m:t>⋅</m:t>
                    </m:r>
                  </m:oMath>
                </a14:m>
                <a:r>
                  <a:rPr lang="en-US" sz="1600" dirty="0">
                    <a:effectLst/>
                    <a:latin typeface="Helvetica" panose="020B0604020202020204" pitchFamily="34" charset="0"/>
                    <a:ea typeface="Calibri" panose="020F0502020204030204" pitchFamily="34" charset="0"/>
                    <a:cs typeface="Helvetica" panose="020B0604020202020204" pitchFamily="34" charset="0"/>
                  </a:rPr>
                  <a:t>K , the thermal conductivity of the pipe wall is </a:t>
                </a:r>
                <a14:m>
                  <m:oMath xmlns:m="http://schemas.openxmlformats.org/officeDocument/2006/math">
                    <m:sSub>
                      <m:sSubPr>
                        <m:ctrlPr>
                          <a:rPr lang="en-GB" sz="1600" i="1">
                            <a:effectLst/>
                            <a:latin typeface="Cambria Math" panose="02040503050406030204" pitchFamily="18" charset="0"/>
                            <a:cs typeface="Calibri" panose="020F0502020204030204" pitchFamily="34" charset="0"/>
                          </a:rPr>
                        </m:ctrlPr>
                      </m:sSubPr>
                      <m:e>
                        <m:r>
                          <a:rPr lang="en-GB" sz="1600" i="1">
                            <a:effectLst/>
                            <a:latin typeface="Cambria Math" panose="02040503050406030204" pitchFamily="18" charset="0"/>
                            <a:ea typeface="Calibri" panose="020F0502020204030204" pitchFamily="34" charset="0"/>
                            <a:cs typeface="Calibri" panose="020F0502020204030204" pitchFamily="34" charset="0"/>
                          </a:rPr>
                          <m:t>𝑘</m:t>
                        </m:r>
                      </m:e>
                      <m:sub>
                        <m:r>
                          <a:rPr lang="en-GB" sz="1600" i="1">
                            <a:effectLst/>
                            <a:latin typeface="Cambria Math" panose="02040503050406030204" pitchFamily="18" charset="0"/>
                            <a:ea typeface="Calibri" panose="020F0502020204030204" pitchFamily="34" charset="0"/>
                            <a:cs typeface="Calibri" panose="020F0502020204030204" pitchFamily="34" charset="0"/>
                          </a:rPr>
                          <m:t>𝑠𝑡𝑒𝑒𝑙</m:t>
                        </m:r>
                      </m:sub>
                    </m:sSub>
                  </m:oMath>
                </a14:m>
                <a:r>
                  <a:rPr lang="en-US" sz="1600" dirty="0">
                    <a:effectLst/>
                    <a:latin typeface="Helvetica" panose="020B0604020202020204" pitchFamily="34" charset="0"/>
                    <a:ea typeface="Calibri" panose="020F0502020204030204" pitchFamily="34" charset="0"/>
                    <a:cs typeface="Helvetica" panose="020B0604020202020204" pitchFamily="34" charset="0"/>
                  </a:rPr>
                  <a:t> = 15.1 W/m</a:t>
                </a:r>
                <a14:m>
                  <m:oMath xmlns:m="http://schemas.openxmlformats.org/officeDocument/2006/math">
                    <m:r>
                      <a:rPr lang="en-GB" sz="1600">
                        <a:effectLst/>
                        <a:latin typeface="Cambria Math" panose="02040503050406030204" pitchFamily="18" charset="0"/>
                        <a:ea typeface="Calibri" panose="020F0502020204030204" pitchFamily="34" charset="0"/>
                        <a:cs typeface="Calibri" panose="020F0502020204030204" pitchFamily="34" charset="0"/>
                      </a:rPr>
                      <m:t>⋅</m:t>
                    </m:r>
                  </m:oMath>
                </a14:m>
                <a:r>
                  <a:rPr lang="en-US" sz="1600" dirty="0">
                    <a:effectLst/>
                    <a:latin typeface="Helvetica" panose="020B0604020202020204" pitchFamily="34" charset="0"/>
                    <a:ea typeface="Calibri" panose="020F0502020204030204" pitchFamily="34" charset="0"/>
                    <a:cs typeface="Helvetica" panose="020B0604020202020204" pitchFamily="34" charset="0"/>
                  </a:rPr>
                  <a:t>K, the density and viscosity of the water are </a:t>
                </a:r>
                <a14:m>
                  <m:oMath xmlns:m="http://schemas.openxmlformats.org/officeDocument/2006/math">
                    <m:r>
                      <a:rPr lang="en-GB" sz="1600" i="1">
                        <a:effectLst/>
                        <a:latin typeface="Cambria Math" panose="02040503050406030204" pitchFamily="18" charset="0"/>
                        <a:ea typeface="Calibri" panose="020F0502020204030204" pitchFamily="34" charset="0"/>
                        <a:cs typeface="Calibri" panose="020F0502020204030204" pitchFamily="34" charset="0"/>
                      </a:rPr>
                      <m:t>𝜌</m:t>
                    </m:r>
                  </m:oMath>
                </a14:m>
                <a:r>
                  <a:rPr lang="en-US" sz="1600" dirty="0">
                    <a:effectLst/>
                    <a:latin typeface="Helvetica" panose="020B0604020202020204" pitchFamily="34" charset="0"/>
                    <a:ea typeface="Calibri" panose="020F0502020204030204" pitchFamily="34" charset="0"/>
                    <a:cs typeface="Helvetica" panose="020B0604020202020204" pitchFamily="34" charset="0"/>
                  </a:rPr>
                  <a:t> = 974.8 kg/m</a:t>
                </a:r>
                <a:r>
                  <a:rPr lang="en-US" sz="1600" baseline="30000" dirty="0">
                    <a:effectLst/>
                    <a:latin typeface="Helvetica" panose="020B0604020202020204" pitchFamily="34" charset="0"/>
                    <a:ea typeface="Calibri" panose="020F0502020204030204" pitchFamily="34" charset="0"/>
                    <a:cs typeface="Helvetica" panose="020B0604020202020204" pitchFamily="34" charset="0"/>
                  </a:rPr>
                  <a:t>3</a:t>
                </a:r>
                <a:r>
                  <a:rPr lang="en-US" sz="1600" dirty="0">
                    <a:effectLst/>
                    <a:latin typeface="Helvetica" panose="020B0604020202020204" pitchFamily="34" charset="0"/>
                    <a:ea typeface="Calibri" panose="020F0502020204030204" pitchFamily="34" charset="0"/>
                    <a:cs typeface="Helvetica" panose="020B0604020202020204" pitchFamily="34" charset="0"/>
                  </a:rPr>
                  <a:t> and </a:t>
                </a:r>
                <a14:m>
                  <m:oMath xmlns:m="http://schemas.openxmlformats.org/officeDocument/2006/math">
                    <m:r>
                      <a:rPr lang="en-GB" sz="1600" i="1">
                        <a:effectLst/>
                        <a:latin typeface="Cambria Math" panose="02040503050406030204" pitchFamily="18" charset="0"/>
                        <a:ea typeface="Calibri" panose="020F0502020204030204" pitchFamily="34" charset="0"/>
                        <a:cs typeface="Calibri" panose="020F0502020204030204" pitchFamily="34" charset="0"/>
                      </a:rPr>
                      <m:t>𝜇</m:t>
                    </m:r>
                  </m:oMath>
                </a14:m>
                <a:r>
                  <a:rPr lang="en-US" sz="1600" dirty="0">
                    <a:effectLst/>
                    <a:latin typeface="Helvetica" panose="020B0604020202020204" pitchFamily="34" charset="0"/>
                    <a:ea typeface="Calibri" panose="020F0502020204030204" pitchFamily="34" charset="0"/>
                    <a:cs typeface="Helvetica" panose="020B0604020202020204" pitchFamily="34" charset="0"/>
                  </a:rPr>
                  <a:t> = 3.746</a:t>
                </a:r>
                <a14:m>
                  <m:oMath xmlns:m="http://schemas.openxmlformats.org/officeDocument/2006/math">
                    <m:r>
                      <a:rPr lang="en-GB" sz="1600">
                        <a:effectLst/>
                        <a:latin typeface="Cambria Math" panose="02040503050406030204" pitchFamily="18" charset="0"/>
                        <a:ea typeface="Calibri" panose="020F0502020204030204" pitchFamily="34" charset="0"/>
                        <a:cs typeface="Calibri" panose="020F0502020204030204" pitchFamily="34" charset="0"/>
                      </a:rPr>
                      <m:t>×</m:t>
                    </m:r>
                    <m:sSup>
                      <m:sSupPr>
                        <m:ctrlPr>
                          <a:rPr lang="en-GB" sz="1600" i="1">
                            <a:effectLst/>
                            <a:latin typeface="Cambria Math" panose="02040503050406030204" pitchFamily="18" charset="0"/>
                            <a:cs typeface="Calibri" panose="020F0502020204030204" pitchFamily="34" charset="0"/>
                          </a:rPr>
                        </m:ctrlPr>
                      </m:sSupPr>
                      <m:e>
                        <m:r>
                          <a:rPr lang="en-GB" sz="1600">
                            <a:effectLst/>
                            <a:latin typeface="Cambria Math" panose="02040503050406030204" pitchFamily="18" charset="0"/>
                            <a:ea typeface="Calibri" panose="020F0502020204030204" pitchFamily="34" charset="0"/>
                            <a:cs typeface="Calibri" panose="020F0502020204030204" pitchFamily="34" charset="0"/>
                          </a:rPr>
                          <m:t>10</m:t>
                        </m:r>
                      </m:e>
                      <m:sup>
                        <m:r>
                          <a:rPr lang="en-GB" sz="1600" i="1">
                            <a:effectLst/>
                            <a:latin typeface="Cambria Math" panose="02040503050406030204" pitchFamily="18" charset="0"/>
                            <a:ea typeface="Calibri" panose="020F0502020204030204" pitchFamily="34" charset="0"/>
                            <a:cs typeface="Calibri" panose="020F0502020204030204" pitchFamily="34" charset="0"/>
                          </a:rPr>
                          <m:t>−</m:t>
                        </m:r>
                        <m:r>
                          <a:rPr lang="en-GB" sz="1600">
                            <a:effectLst/>
                            <a:latin typeface="Cambria Math" panose="02040503050406030204" pitchFamily="18" charset="0"/>
                            <a:ea typeface="Calibri" panose="020F0502020204030204" pitchFamily="34" charset="0"/>
                            <a:cs typeface="Calibri" panose="020F0502020204030204" pitchFamily="34" charset="0"/>
                          </a:rPr>
                          <m:t>4</m:t>
                        </m:r>
                      </m:sup>
                    </m:sSup>
                  </m:oMath>
                </a14:m>
                <a:r>
                  <a:rPr lang="en-US" sz="1600" dirty="0">
                    <a:effectLst/>
                    <a:latin typeface="Helvetica" panose="020B0604020202020204" pitchFamily="34" charset="0"/>
                    <a:ea typeface="Calibri" panose="020F0502020204030204" pitchFamily="34" charset="0"/>
                    <a:cs typeface="Helvetica" panose="020B0604020202020204" pitchFamily="34" charset="0"/>
                  </a:rPr>
                  <a:t> Ns/m</a:t>
                </a:r>
                <a:r>
                  <a:rPr lang="en-US" sz="1600" baseline="30000" dirty="0">
                    <a:effectLst/>
                    <a:latin typeface="Helvetica" panose="020B0604020202020204" pitchFamily="34" charset="0"/>
                    <a:ea typeface="Calibri" panose="020F0502020204030204" pitchFamily="34" charset="0"/>
                    <a:cs typeface="Helvetica" panose="020B0604020202020204" pitchFamily="34" charset="0"/>
                  </a:rPr>
                  <a:t>2</a:t>
                </a:r>
                <a:r>
                  <a:rPr lang="en-US" sz="1600" dirty="0">
                    <a:effectLst/>
                    <a:latin typeface="Helvetica" panose="020B0604020202020204" pitchFamily="34" charset="0"/>
                    <a:ea typeface="Calibri" panose="020F0502020204030204" pitchFamily="34" charset="0"/>
                    <a:cs typeface="Helvetica" panose="020B0604020202020204" pitchFamily="34" charset="0"/>
                  </a:rPr>
                  <a:t> , respectively, the Prandtl number is </a:t>
                </a:r>
                <a14:m>
                  <m:oMath xmlns:m="http://schemas.openxmlformats.org/officeDocument/2006/math">
                    <m:r>
                      <a:rPr lang="en-US" sz="1600" i="1">
                        <a:effectLst/>
                        <a:latin typeface="Cambria Math" panose="02040503050406030204" pitchFamily="18" charset="0"/>
                        <a:ea typeface="Calibri" panose="020F0502020204030204" pitchFamily="34" charset="0"/>
                        <a:cs typeface="Calibri" panose="020F0502020204030204" pitchFamily="34" charset="0"/>
                      </a:rPr>
                      <m:t>𝑃𝑟</m:t>
                    </m:r>
                  </m:oMath>
                </a14:m>
                <a:r>
                  <a:rPr lang="en-US" sz="1600" dirty="0">
                    <a:effectLst/>
                    <a:latin typeface="Helvetica" panose="020B0604020202020204" pitchFamily="34" charset="0"/>
                    <a:ea typeface="Calibri" panose="020F0502020204030204" pitchFamily="34" charset="0"/>
                    <a:cs typeface="Helvetica" panose="020B0604020202020204" pitchFamily="34" charset="0"/>
                  </a:rPr>
                  <a:t> = 2.354 and the thermal conductivity of the water is </a:t>
                </a:r>
                <a14:m>
                  <m:oMath xmlns:m="http://schemas.openxmlformats.org/officeDocument/2006/math">
                    <m:sSub>
                      <m:sSubPr>
                        <m:ctrlPr>
                          <a:rPr lang="en-GB" sz="1600" i="1">
                            <a:effectLst/>
                            <a:latin typeface="Cambria Math" panose="02040503050406030204" pitchFamily="18" charset="0"/>
                            <a:cs typeface="Calibri" panose="020F0502020204030204" pitchFamily="34" charset="0"/>
                          </a:rPr>
                        </m:ctrlPr>
                      </m:sSubPr>
                      <m:e>
                        <m:r>
                          <a:rPr lang="en-GB" sz="1600" i="1">
                            <a:effectLst/>
                            <a:latin typeface="Cambria Math" panose="02040503050406030204" pitchFamily="18" charset="0"/>
                            <a:ea typeface="Calibri" panose="020F0502020204030204" pitchFamily="34" charset="0"/>
                            <a:cs typeface="Calibri" panose="020F0502020204030204" pitchFamily="34" charset="0"/>
                          </a:rPr>
                          <m:t>𝑘</m:t>
                        </m:r>
                      </m:e>
                      <m:sub>
                        <m:r>
                          <a:rPr lang="en-GB" sz="1600" i="1">
                            <a:effectLst/>
                            <a:latin typeface="Cambria Math" panose="02040503050406030204" pitchFamily="18" charset="0"/>
                            <a:ea typeface="Calibri" panose="020F0502020204030204" pitchFamily="34" charset="0"/>
                            <a:cs typeface="Calibri" panose="020F0502020204030204" pitchFamily="34" charset="0"/>
                          </a:rPr>
                          <m:t>𝑤</m:t>
                        </m:r>
                      </m:sub>
                    </m:sSub>
                  </m:oMath>
                </a14:m>
                <a:r>
                  <a:rPr lang="en-US" sz="1600" dirty="0">
                    <a:effectLst/>
                    <a:latin typeface="Helvetica" panose="020B0604020202020204" pitchFamily="34" charset="0"/>
                    <a:ea typeface="Calibri" panose="020F0502020204030204" pitchFamily="34" charset="0"/>
                    <a:cs typeface="Helvetica" panose="020B0604020202020204" pitchFamily="34" charset="0"/>
                  </a:rPr>
                  <a:t> = 0.668 W/m</a:t>
                </a:r>
                <a14:m>
                  <m:oMath xmlns:m="http://schemas.openxmlformats.org/officeDocument/2006/math">
                    <m:r>
                      <a:rPr lang="en-GB" sz="1600">
                        <a:effectLst/>
                        <a:latin typeface="Cambria Math" panose="02040503050406030204" pitchFamily="18" charset="0"/>
                        <a:ea typeface="Calibri" panose="020F0502020204030204" pitchFamily="34" charset="0"/>
                        <a:cs typeface="Calibri" panose="020F0502020204030204" pitchFamily="34" charset="0"/>
                      </a:rPr>
                      <m:t>⋅</m:t>
                    </m:r>
                  </m:oMath>
                </a14:m>
                <a:r>
                  <a:rPr lang="en-US" sz="1600" dirty="0">
                    <a:effectLst/>
                    <a:latin typeface="Helvetica" panose="020B0604020202020204" pitchFamily="34" charset="0"/>
                    <a:ea typeface="Calibri" panose="020F0502020204030204" pitchFamily="34" charset="0"/>
                    <a:cs typeface="Helvetica" panose="020B0604020202020204" pitchFamily="34" charset="0"/>
                  </a:rPr>
                  <a:t>K.</a:t>
                </a:r>
              </a:p>
              <a:p>
                <a:pPr algn="ctr">
                  <a:lnSpc>
                    <a:spcPct val="110000"/>
                  </a:lnSpc>
                </a:pPr>
                <a:r>
                  <a:rPr lang="en-US" sz="1600" b="1" dirty="0">
                    <a:effectLst/>
                    <a:latin typeface="Helvetica" panose="020B0604020202020204" pitchFamily="34" charset="0"/>
                    <a:ea typeface="Times New Roman" panose="02020603050405020304" pitchFamily="18" charset="0"/>
                    <a:cs typeface="Helvetica" panose="020B0604020202020204" pitchFamily="34" charset="0"/>
                  </a:rPr>
                  <a:t>Q. Determine the overall heat transfer coefficient based on the outside area of the tube, </a:t>
                </a:r>
                <a14:m>
                  <m:oMath xmlns:m="http://schemas.openxmlformats.org/officeDocument/2006/math">
                    <m:sSub>
                      <m:sSubPr>
                        <m:ctrlPr>
                          <a:rPr lang="en-GB" sz="1600" b="1" i="1">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600" b="1" i="1">
                            <a:effectLst/>
                            <a:latin typeface="Cambria Math" panose="02040503050406030204" pitchFamily="18" charset="0"/>
                            <a:ea typeface="Times New Roman" panose="02020603050405020304" pitchFamily="18" charset="0"/>
                            <a:cs typeface="Calibri" panose="020F0502020204030204" pitchFamily="34" charset="0"/>
                          </a:rPr>
                          <m:t>𝑼</m:t>
                        </m:r>
                      </m:e>
                      <m:sub>
                        <m:r>
                          <a:rPr lang="en-GB" sz="1600" b="1" i="1">
                            <a:effectLst/>
                            <a:latin typeface="Cambria Math" panose="02040503050406030204" pitchFamily="18" charset="0"/>
                            <a:ea typeface="Times New Roman" panose="02020603050405020304" pitchFamily="18" charset="0"/>
                            <a:cs typeface="Calibri" panose="020F0502020204030204" pitchFamily="34" charset="0"/>
                          </a:rPr>
                          <m:t>𝒐</m:t>
                        </m:r>
                      </m:sub>
                    </m:sSub>
                  </m:oMath>
                </a14:m>
                <a:r>
                  <a:rPr lang="en-US" sz="1600" b="1" dirty="0">
                    <a:effectLst/>
                    <a:latin typeface="Helvetica" panose="020B0604020202020204" pitchFamily="34" charset="0"/>
                    <a:ea typeface="Times New Roman" panose="02020603050405020304" pitchFamily="18" charset="0"/>
                    <a:cs typeface="Helvetica" panose="020B0604020202020204" pitchFamily="34" charset="0"/>
                  </a:rPr>
                  <a:t>.  </a:t>
                </a:r>
                <a:endParaRPr lang="en-GB" sz="1600" b="1" dirty="0">
                  <a:effectLst/>
                  <a:latin typeface="Helvetica" panose="020B0604020202020204" pitchFamily="34" charset="0"/>
                  <a:ea typeface="Times New Roman" panose="02020603050405020304" pitchFamily="18" charset="0"/>
                  <a:cs typeface="Helvetica" panose="020B0604020202020204" pitchFamily="34" charset="0"/>
                </a:endParaRPr>
              </a:p>
            </p:txBody>
          </p:sp>
        </mc:Choice>
        <mc:Fallback>
          <p:sp>
            <p:nvSpPr>
              <p:cNvPr id="5" name="TextBox 1"/>
              <p:cNvSpPr>
                <a:spLocks noRot="1" noChangeAspect="1" noMove="1" noResize="1" noEditPoints="1" noAdjustHandles="1" noChangeArrowheads="1" noChangeShapeType="1" noTextEdit="1"/>
                <a:extLst>
                  <a:ext uri="smNativeData">
                    <pr:smNativeData xmlns:pr="smNativeData" xmlns="smNativeData" val="SMDATA_15_am0pZxMAAAAlAAAAZAAAAK8AAAAAkAAAAEgAAACQAAAASAAAAAAAAAAAAAAAAAAAAAEAAABQAAAAAAAAAAAA4D8AAAAAAADgPwAAAAAAAOA/AAAAAAAA4D8AAAAAAADgPwAAAAAAAOA/AAAAAAAA4D8AAAAAAADgPwAAAAAAAOA/AAAAAAAA4D8CAAAAjAAAAAEAAAACAAAARHLEDP///wgAAAAAAAAAACf4yWUDVYUIKbqaI1m2xnk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FBQUEeAAAAaAAAAAAAAAAAAAAAzv///6z///8E////ECcAABAnAAAAAAAAAAAAAAAAAAAAAAAAAAAAAAAAAAAAAAAAAAAAABQAAAAAAAAAwMD/AAAAAABkAAAAMgAAAAAAAABkAAAAAAAAAH9/fwAKAAAAIgAAABgAAAAAAAAAAAAAAAAAAAAAAAAAAAAAAAAAAAAkAAAAJAAAAAAAAAAHAAAAAAAAAAAAAAAAAAAAAAAAAAAAAAAAAAAAAAAAACUAAABYAAAAAAAAAAAAAAAAAAAAAAAAAAAAAAAAAAAAAAAAAAAAAAAAAAAAAAAAAAAAAAA/AAAAAAAAAKCGAQAAAAAAAAAAAAAAAAAMAAAAAQAAAAAAAAAAAAAAAAAAAB8AAABUAAAAAAAABQAAAAEAAAAAAAAAAAAAAAAAAAAAAAAAAAAAAAAAAAAAAAAAAAAAAAB/f38AAAAAA8zMzADAwP8Af39/AAAAAAAAAAAAAAAAAAAAAAAAAAAAIQAAABgAAAAUAAAAfwYAANgHAACBRAAAsRYAABAAAAAmAAAACAAAAP//////////"/>
                  </a:ext>
                </a:extLst>
              </p:cNvSpPr>
              <p:nvPr/>
            </p:nvSpPr>
            <p:spPr>
              <a:xfrm>
                <a:off x="1056005" y="1275080"/>
                <a:ext cx="10079990" cy="2413635"/>
              </a:xfrm>
              <a:prstGeom prst="rect">
                <a:avLst/>
              </a:prstGeom>
              <a:blipFill>
                <a:blip r:embed="rId4"/>
                <a:srcRect/>
                <a:stretch>
                  <a:fillRect l="0" t="-500" r="-840" b="-2520"/>
                </a:stretch>
              </a:blipFill>
              <a:ln>
                <a:noFill/>
              </a:ln>
              <a:effectLst/>
            </p:spPr>
          </p:sp>
        </mc:Fallback>
      </mc:AlternateContent>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pic>
        <p:nvPicPr>
          <p:cNvPr id="7" name="Picture 4" descr="Table&#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EcVAAD3FwAAuTUAAPknAAAQAAAAJgAAAAgAAAD//////////w=="/>
              </a:ext>
            </a:extLst>
          </p:cNvPicPr>
          <p:nvPr/>
        </p:nvPicPr>
        <p:blipFill>
          <a:blip r:embed="rId5"/>
          <a:stretch>
            <a:fillRect/>
          </a:stretch>
        </p:blipFill>
        <p:spPr>
          <a:xfrm>
            <a:off x="3458845" y="3895725"/>
            <a:ext cx="5274310" cy="260223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Summary</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lAS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44E2FD03-4DA9-B70B-E75A-BB5EB31411EE}" type="slidenum">
              <a:rPr lang="en-gb" sz="1600" cap="none">
                <a:solidFill>
                  <a:srgbClr val="7F7F7F"/>
                </a:solidFill>
                <a:latin typeface="Helvetica" pitchFamily="0" charset="0"/>
                <a:ea typeface="Calibri" pitchFamily="2" charset="0"/>
                <a:cs typeface="Helvetica" pitchFamily="0" charset="0"/>
              </a:rPr>
              <a:t>18</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RB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F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
        <p:nvSpPr>
          <p:cNvPr id="6" name="TextBox 4"/>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E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MsMAACBRAAATyQAABAgAAAmAAAACAAAAP//////////"/>
              </a:ext>
            </a:extLst>
          </p:cNvSpPr>
          <p:nvPr/>
        </p:nvSpPr>
        <p:spPr>
          <a:xfrm>
            <a:off x="1056005" y="2079625"/>
            <a:ext cx="10079990" cy="3822700"/>
          </a:xfrm>
          <a:prstGeom prst="rect">
            <a:avLst/>
          </a:prstGeom>
          <a:noFill/>
          <a:ln>
            <a:noFill/>
          </a:ln>
          <a:effectLst/>
        </p:spPr>
        <p:txBody>
          <a:bodyPr vert="horz" wrap="square" lIns="91440" tIns="45720" rIns="91440" bIns="45720" numCol="1" spcCol="215900" anchor="t"/>
          <a:lstStyle/>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We’ve started to get a sense of the variety and ubiquity of heat exchangers</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We’ve seen some of the ways that they can be classified</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Two popular configurations are concentric (double) tube and shell-and-tube</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For these configurations we have demonstrated how to estimate their overall heat transfer coefficient</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We’ve also seen how we can account for factors such as fouling in our estimates and how we can apply simplifying assumptions when the wall thickness of our heat exchanger is small</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In the next part of the course we’ll look in more depth at the analysis of heat exchangers using the LMTD and effectiveness-NTU methods</a:t>
            </a:r>
            <a:endParaRPr lang="en-gb" cap="none">
              <a:latin typeface="Helvetica" pitchFamily="0" charset="0"/>
              <a:ea typeface="Calibri" pitchFamily="2" charset="0"/>
              <a:cs typeface="Calibri" pitchFamily="2" charset="0"/>
            </a:endParaRPr>
          </a:p>
        </p:txBody>
      </p:sp>
      <p:sp>
        <p:nvSpPr>
          <p:cNvPr id="7" name="TextBox 6"/>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F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AQIAACBRAAAegoAABAgAAAmAAAACAAAAP//////////"/>
              </a:ext>
            </a:extLst>
          </p:cNvSpPr>
          <p:nvPr/>
        </p:nvSpPr>
        <p:spPr>
          <a:xfrm>
            <a:off x="1056005" y="1303020"/>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Summary of heat exchanger classification and the OHTC</a:t>
            </a:r>
            <a:endParaRPr lang="en-us" sz="2000" b="1" cap="none">
              <a:solidFill>
                <a:srgbClr val="FF9900"/>
              </a:solidFill>
              <a:latin typeface="Helvetica" pitchFamily="0"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aa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sSAACgQQAARRcAABAgAAAmAAAACAAAAL0wAAD//8EB"/>
              </a:ext>
            </a:extLst>
          </p:cNvSpPr>
          <p:nvPr>
            <p:ph type="ctrTitle"/>
          </p:nvPr>
        </p:nvSpPr>
        <p:spPr>
          <a:xfrm>
            <a:off x="1524000" y="3075305"/>
            <a:ext cx="9144000" cy="707390"/>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Thanks for your attention</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50DCA459-17BD-8952-F364-E107EA2A05B4}" type="slidenum">
              <a:rPr lang="en-gb" sz="1600" cap="none">
                <a:solidFill>
                  <a:srgbClr val="7F7F7F"/>
                </a:solidFill>
                <a:latin typeface="Helvetica" pitchFamily="0" charset="0"/>
                <a:ea typeface="Calibri" pitchFamily="2" charset="0"/>
                <a:cs typeface="Helvetica" pitchFamily="0" charset="0"/>
              </a:rPr>
              <a:t>19</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2"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Week 8 Content</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787EF1E5-AB95-2B07-DBC6-5D52BF882D08}" type="slidenum">
              <a:rPr lang="en-gb" sz="1600" cap="none">
                <a:solidFill>
                  <a:srgbClr val="7F7F7F"/>
                </a:solidFill>
                <a:latin typeface="Helvetica" pitchFamily="0" charset="0"/>
                <a:ea typeface="Calibri" pitchFamily="2" charset="0"/>
                <a:cs typeface="Helvetica" pitchFamily="0" charset="0"/>
              </a:rPr>
              <a:t>2</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GSzEx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1"/>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wYAAOYNAACBRAAAShwAABAgAAAmAAAACAAAAP//////////"/>
              </a:ext>
            </a:extLst>
          </p:cNvSpPr>
          <p:nvPr/>
        </p:nvSpPr>
        <p:spPr>
          <a:xfrm>
            <a:off x="1056005" y="2259330"/>
            <a:ext cx="10079990" cy="2339340"/>
          </a:xfrm>
          <a:prstGeom prst="rect">
            <a:avLst/>
          </a:prstGeom>
          <a:noFill/>
          <a:ln>
            <a:noFill/>
          </a:ln>
          <a:effectLst/>
        </p:spPr>
        <p:txBody>
          <a:bodyPr vert="horz" wrap="square" lIns="91440" tIns="45720" rIns="91440" bIns="45720" numCol="1" spcCol="215900" anchor="t"/>
          <a:lstStyle/>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Types and classifications of heat exchangers</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Overall heat transfer coefficient (OHTC)</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us" cap="none">
                <a:latin typeface="Helvetica" pitchFamily="0" charset="0"/>
                <a:ea typeface="Calibri" pitchFamily="2" charset="0"/>
                <a:cs typeface="Calibri" pitchFamily="2" charset="0"/>
              </a:rPr>
              <a:t>Analysis of heat exchangers</a:t>
            </a:r>
            <a:endParaRPr lang="en-us" cap="none">
              <a:latin typeface="Helvetica" pitchFamily="0" charset="0"/>
              <a:ea typeface="Calibri" pitchFamily="2" charset="0"/>
              <a:cs typeface="Calibri" pitchFamily="2" charset="0"/>
            </a:endParaRPr>
          </a:p>
          <a:p>
            <a:pPr marL="400050" indent="-400050" algn="ctr">
              <a:lnSpc>
                <a:spcPct val="120000"/>
              </a:lnSpc>
              <a:spcBef>
                <a:spcPts val="600"/>
              </a:spcBef>
              <a:spcAft>
                <a:spcPts val="600"/>
              </a:spcAft>
              <a:buAutoNum type="romanLcParenBoth"/>
              <a:defRPr lang="en-us"/>
            </a:pPr>
            <a:r>
              <a:rPr lang="en-us" cap="none">
                <a:latin typeface="Helvetica" pitchFamily="0" charset="0"/>
                <a:ea typeface="Calibri" pitchFamily="2" charset="0"/>
                <a:cs typeface="Calibri" pitchFamily="2" charset="0"/>
              </a:rPr>
              <a:t>Log Mean Temperature Difference (LMTD) method </a:t>
            </a:r>
            <a:endParaRPr lang="en-us" cap="none">
              <a:latin typeface="Helvetica" pitchFamily="0" charset="0"/>
              <a:ea typeface="Calibri" pitchFamily="2" charset="0"/>
              <a:cs typeface="Calibri" pitchFamily="2" charset="0"/>
            </a:endParaRPr>
          </a:p>
          <a:p>
            <a:pPr marL="400050" indent="-400050" algn="ctr">
              <a:lnSpc>
                <a:spcPct val="120000"/>
              </a:lnSpc>
              <a:spcBef>
                <a:spcPts val="600"/>
              </a:spcBef>
              <a:spcAft>
                <a:spcPts val="600"/>
              </a:spcAft>
              <a:buAutoNum type="romanLcParenBoth"/>
              <a:defRPr lang="en-us"/>
            </a:pPr>
            <a:r>
              <a:rPr lang="en-us" cap="none">
                <a:latin typeface="Helvetica" pitchFamily="0" charset="0"/>
                <a:ea typeface="Calibri" pitchFamily="2" charset="0"/>
                <a:cs typeface="Calibri" pitchFamily="2" charset="0"/>
              </a:rPr>
              <a:t>Effectiveness-NTU method</a:t>
            </a:r>
            <a:endParaRPr lang="en-us" cap="none">
              <a:latin typeface="Helvetica" pitchFamily="0" charset="0"/>
              <a:ea typeface="Calibri" pitchFamily="2" charset="0"/>
              <a:cs typeface="Calibri" pitchFamily="2" charset="0"/>
            </a:endParaRPr>
          </a:p>
        </p:txBody>
      </p:sp>
      <p:sp>
        <p:nvSpPr>
          <p:cNvPr id="6"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wYAAAEJAACBRAAAdwsAABAgAAAmAAAACAAAAP//////////"/>
              </a:ext>
            </a:extLst>
          </p:cNvSpPr>
          <p:nvPr/>
        </p:nvSpPr>
        <p:spPr>
          <a:xfrm>
            <a:off x="1056005" y="1463675"/>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Content</a:t>
            </a:r>
            <a:endParaRPr lang="en-us" sz="2000" b="1" cap="none">
              <a:solidFill>
                <a:srgbClr val="FF9900"/>
              </a:solidFill>
              <a:latin typeface="Helvetica" pitchFamily="0" charset="0"/>
              <a:ea typeface="Calibri" pitchFamily="2" charset="0"/>
              <a:cs typeface="Calibri" pitchFamily="2" charset="0"/>
            </a:endParaRPr>
          </a:p>
        </p:txBody>
      </p:sp>
      <p:sp>
        <p:nvSpPr>
          <p:cNvPr id="7"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I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Heat Exchangers</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b/w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5DFD2D13-5DB0-A8DB-FE45-AB8E630B08FE}" type="slidenum">
              <a:rPr lang="en-gb" sz="1600" cap="none">
                <a:solidFill>
                  <a:srgbClr val="7F7F7F"/>
                </a:solidFill>
                <a:latin typeface="Helvetica" pitchFamily="0" charset="0"/>
                <a:ea typeface="Calibri" pitchFamily="2" charset="0"/>
                <a:cs typeface="Helvetica" pitchFamily="0" charset="0"/>
              </a:rPr>
              <a:t>3</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1"/>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wYAAOcLAACBRAAAaRUAABAgAAAmAAAACAAAAP//////////"/>
              </a:ext>
            </a:extLst>
          </p:cNvSpPr>
          <p:nvPr/>
        </p:nvSpPr>
        <p:spPr>
          <a:xfrm>
            <a:off x="1056005" y="1934845"/>
            <a:ext cx="10079990" cy="1545590"/>
          </a:xfrm>
          <a:prstGeom prst="rect">
            <a:avLst/>
          </a:prstGeom>
          <a:noFill/>
          <a:ln>
            <a:noFill/>
          </a:ln>
          <a:effectLst/>
        </p:spPr>
        <p:txBody>
          <a:bodyPr vert="horz" wrap="square" lIns="91440" tIns="45720" rIns="91440" bIns="45720" numCol="1" spcCol="215900" anchor="t"/>
          <a:lstStyle/>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Heat exchangers are devices that allow thermal energy transfer between substances at different temperatures</a:t>
            </a:r>
            <a:endParaRPr lang="en-gb" cap="none">
              <a:latin typeface="Helvetica" pitchFamily="0" charset="0"/>
              <a:ea typeface="Calibri" pitchFamily="2" charset="0"/>
              <a:cs typeface="Calibri" pitchFamily="2" charset="0"/>
            </a:endParaRPr>
          </a:p>
          <a:p>
            <a:pPr marL="285750" indent="-285750" algn="ctr">
              <a:lnSpc>
                <a:spcPct val="120000"/>
              </a:lnSpc>
              <a:spcBef>
                <a:spcPts val="600"/>
              </a:spcBef>
              <a:spcAft>
                <a:spcPts val="600"/>
              </a:spcAft>
              <a:buFont typeface="Arial" pitchFamily="2" charset="0"/>
              <a:buChar char="•"/>
              <a:defRPr lang="en-us"/>
            </a:pPr>
            <a:r>
              <a:rPr lang="en-gb" cap="none">
                <a:latin typeface="Helvetica" pitchFamily="0" charset="0"/>
                <a:ea typeface="Calibri" pitchFamily="2" charset="0"/>
                <a:cs typeface="Calibri" pitchFamily="2" charset="0"/>
              </a:rPr>
              <a:t>They are a key element in most industrial processes e.g.  power generation, electronics cooling, refrigeration, automotive, etc</a:t>
            </a:r>
            <a:endParaRPr lang="en-gb" cap="none">
              <a:latin typeface="Helvetica" pitchFamily="0" charset="0"/>
              <a:ea typeface="Calibri" pitchFamily="2" charset="0"/>
              <a:cs typeface="Calibri" pitchFamily="2" charset="0"/>
            </a:endParaRPr>
          </a:p>
        </p:txBody>
      </p:sp>
      <p:sp>
        <p:nvSpPr>
          <p:cNvPr id="6"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wYAAP0HAACBRAAAcwoAABAgAAAmAAAACAAAAP//////////"/>
              </a:ext>
            </a:extLst>
          </p:cNvSpPr>
          <p:nvPr/>
        </p:nvSpPr>
        <p:spPr>
          <a:xfrm>
            <a:off x="1056005" y="1298575"/>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Introduction</a:t>
            </a:r>
            <a:endParaRPr lang="en-us" sz="2000" b="1" cap="none">
              <a:solidFill>
                <a:srgbClr val="FF9900"/>
              </a:solidFill>
              <a:latin typeface="Helvetica" pitchFamily="0" charset="0"/>
              <a:ea typeface="Calibri" pitchFamily="2" charset="0"/>
              <a:cs typeface="Calibri" pitchFamily="2" charset="0"/>
            </a:endParaRPr>
          </a:p>
        </p:txBody>
      </p:sp>
      <p:sp>
        <p:nvSpPr>
          <p:cNvPr id="7"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pic>
        <p:nvPicPr>
          <p:cNvPr id="8" name="Picture 6" descr="A picture containing sitting, table, suitcase, luggage&#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ofAACXGAAAPisAAOsjAAAQAAAAJgAAAAgAAAD//////////w=="/>
              </a:ext>
            </a:extLst>
          </p:cNvPicPr>
          <p:nvPr/>
        </p:nvPicPr>
        <p:blipFill>
          <a:blip r:embed="rId4"/>
          <a:stretch>
            <a:fillRect/>
          </a:stretch>
        </p:blipFill>
        <p:spPr>
          <a:xfrm>
            <a:off x="5187950" y="3997325"/>
            <a:ext cx="1841500" cy="1841500"/>
          </a:xfrm>
          <a:prstGeom prst="rect">
            <a:avLst/>
          </a:prstGeom>
          <a:noFill/>
          <a:ln>
            <a:noFill/>
          </a:ln>
          <a:effectLst/>
        </p:spPr>
      </p:pic>
      <p:pic>
        <p:nvPicPr>
          <p:cNvPr id="9" name="Picture 7" descr="A close up of a fan&#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oRAACXGAAA/hwAAOsjAAAQAAAAJgAAAAgAAAD//////////w=="/>
              </a:ext>
            </a:extLst>
          </p:cNvPicPr>
          <p:nvPr/>
        </p:nvPicPr>
        <p:blipFill>
          <a:blip r:embed="rId5"/>
          <a:stretch>
            <a:fillRect/>
          </a:stretch>
        </p:blipFill>
        <p:spPr>
          <a:xfrm>
            <a:off x="2871470" y="3997325"/>
            <a:ext cx="1841500" cy="1841500"/>
          </a:xfrm>
          <a:prstGeom prst="rect">
            <a:avLst/>
          </a:prstGeom>
          <a:noFill/>
          <a:ln>
            <a:noFill/>
          </a:ln>
          <a:effectLst/>
        </p:spPr>
      </p:pic>
      <p:pic>
        <p:nvPicPr>
          <p:cNvPr id="10" name="Picture 11" descr="A picture containing cup, table, sitting, vase&#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ouAACXGAAABj4AAOsjAAAQAAAAJgAAAAgAAAD//////////w=="/>
              </a:ext>
            </a:extLst>
          </p:cNvPicPr>
          <p:nvPr/>
        </p:nvPicPr>
        <p:blipFill>
          <a:blip r:embed="rId6"/>
          <a:stretch>
            <a:fillRect/>
          </a:stretch>
        </p:blipFill>
        <p:spPr>
          <a:xfrm>
            <a:off x="7504430" y="3997325"/>
            <a:ext cx="2578100" cy="1841500"/>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Geothermal Energy</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1E1FCD10-5EF3-4A3B-BDA7-A86E83E94BFD}" type="slidenum">
              <a:rPr lang="en-gb" sz="1600" cap="none">
                <a:solidFill>
                  <a:srgbClr val="7F7F7F"/>
                </a:solidFill>
                <a:latin typeface="Helvetica" pitchFamily="0" charset="0"/>
                <a:ea typeface="Calibri" pitchFamily="2" charset="0"/>
                <a:cs typeface="Helvetica" pitchFamily="0" charset="0"/>
              </a:rPr>
              <a:t>4</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OwHAACBRAAAYgoAABAgAAAmAAAACAAAAP//////////"/>
              </a:ext>
            </a:extLst>
          </p:cNvSpPr>
          <p:nvPr/>
        </p:nvSpPr>
        <p:spPr>
          <a:xfrm>
            <a:off x="1056005" y="1287780"/>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An Example: Binary Cycle Power Plants</a:t>
            </a:r>
            <a:endParaRPr lang="en-us" sz="2000" b="1" cap="none">
              <a:solidFill>
                <a:srgbClr val="FF9900"/>
              </a:solidFill>
              <a:latin typeface="Helvetica" pitchFamily="0" charset="0"/>
              <a:ea typeface="Calibri" pitchFamily="2" charset="0"/>
              <a:cs typeface="Calibri" pitchFamily="2" charset="0"/>
            </a:endParaRPr>
          </a:p>
        </p:txBody>
      </p:sp>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gB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pic>
        <p:nvPicPr>
          <p:cNvPr id="7" name="Picture 6" descr="Diagram&#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JELAADiFwAAWyAAAEcmAAAQAAAAJgAAAAgAAAD//////////w=="/>
              </a:ext>
            </a:extLst>
          </p:cNvPicPr>
          <p:nvPr/>
        </p:nvPicPr>
        <p:blipFill>
          <a:blip r:embed="rId4"/>
          <a:stretch>
            <a:fillRect/>
          </a:stretch>
        </p:blipFill>
        <p:spPr>
          <a:xfrm>
            <a:off x="1880235" y="3882390"/>
            <a:ext cx="3379470" cy="2339975"/>
          </a:xfrm>
          <a:prstGeom prst="rect">
            <a:avLst/>
          </a:prstGeom>
          <a:noFill/>
          <a:ln>
            <a:noFill/>
          </a:ln>
          <a:effectLst/>
        </p:spPr>
      </p:pic>
      <p:graphicFrame>
        <p:nvGraphicFramePr>
          <p:cNvPr id="8" name=""/>
          <p:cNvGraphicFramePr>
            <a:graphicFrameLocks noGrp="1"/>
          </p:cNvGraphicFramePr>
          <p:nvPr/>
        </p:nvGraphicFramePr>
        <p:xfrm>
          <a:off x="6932295" y="4440555"/>
          <a:ext cx="3870325" cy="1821180"/>
        </p:xfrm>
        <a:graphic>
          <a:graphicData uri="http://schemas.openxmlformats.org/drawingml/2006/table">
            <a:tbl>
              <a:tblPr>
                <a:noFill/>
              </a:tblPr>
              <a:tblGrid>
                <a:gridCol w="1935480"/>
                <a:gridCol w="1935480"/>
              </a:tblGrid>
              <a:tr h="27622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us" sz="1400" u="sng" cap="none">
                          <a:solidFill>
                            <a:schemeClr val="tx1"/>
                          </a:solidFill>
                          <a:latin typeface="Helvetica" pitchFamily="0" charset="0"/>
                          <a:ea typeface="Calibri" pitchFamily="2" charset="0"/>
                          <a:cs typeface="Helvetica" pitchFamily="0" charset="0"/>
                        </a:rPr>
                        <a:t>Key:</a:t>
                      </a:r>
                      <a:endParaRPr lang="en-gb" sz="1400" u="sng" cap="none">
                        <a:solidFill>
                          <a:schemeClr val="tx1"/>
                        </a:solidFill>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endParaRPr lang="en-gb" sz="1400" b="0" cap="none">
                        <a:solidFill>
                          <a:schemeClr val="tx1"/>
                        </a:solidFill>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730768234" type="min" val="276225"/>
                  </a:ext>
                </a:extLst>
              </a:tr>
              <a:tr h="276225">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PW – Production Well</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730768234" type="min" val="276225"/>
                  </a:ext>
                </a:extLst>
              </a:tr>
              <a:tr h="276225">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IW – Injection Well</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T – Turbine</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730768234" type="min" val="276225"/>
                  </a:ext>
                </a:extLst>
              </a:tr>
              <a:tr h="276225">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CT – Cooling Tower</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C – Condenser</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730768234" type="min" val="276225"/>
                  </a:ext>
                </a:extLst>
              </a:tr>
              <a:tr h="276225">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G – Generator</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E – Evaporator</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730768234" type="min" val="276225"/>
                  </a:ext>
                </a:extLst>
              </a:tr>
              <a:tr h="276225">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solidFill>
                            <a:schemeClr val="tx1"/>
                          </a:solidFill>
                          <a:latin typeface="Helvetica" pitchFamily="0" charset="0"/>
                          <a:ea typeface="Calibri" pitchFamily="2" charset="0"/>
                          <a:cs typeface="Helvetica" pitchFamily="0" charset="0"/>
                        </a:rPr>
                        <a:t>PH – Pre-heater</a:t>
                      </a:r>
                      <a:endParaRPr lang="en-gb" sz="1400" cap="none">
                        <a:solidFill>
                          <a:schemeClr val="tx1"/>
                        </a:solidFill>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cap="none">
                          <a:solidFill>
                            <a:srgbClr val="000000"/>
                          </a:solidFill>
                          <a:latin typeface="Calibri" pitchFamily="2" charset="0"/>
                          <a:ea typeface="Calibri" pitchFamily="2" charset="0"/>
                          <a:cs typeface="Calibri" pitchFamily="2" charset="0"/>
                        </a:defRPr>
                      </a:pPr>
                      <a:r>
                        <a:rPr lang="en-us" sz="1400" cap="none">
                          <a:latin typeface="Helvetica" pitchFamily="0" charset="0"/>
                          <a:ea typeface="Calibri" pitchFamily="2" charset="0"/>
                          <a:cs typeface="Helvetica" pitchFamily="0" charset="0"/>
                        </a:rPr>
                        <a:t>P - Pump</a:t>
                      </a:r>
                      <a:endParaRPr lang="en-us" sz="1400" cap="none">
                        <a:latin typeface="Helvetica" pitchFamily="0" charset="0"/>
                        <a:ea typeface="Calibri" pitchFamily="2" charset="0"/>
                        <a:cs typeface="Helvetica" pitchFamily="0" charset="0"/>
                      </a:endParaRP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730768234" type="min" val="276225"/>
                  </a:ext>
                </a:extLst>
              </a:tr>
            </a:tbl>
          </a:graphicData>
        </a:graphic>
      </p:graphicFrame>
      <p:pic>
        <p:nvPicPr>
          <p:cNvPr id="9" name="Picture 9" descr="A screenshot of a video game&#10;&#10;Description automatically generated with medium confidence"/>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CIrAABkDAAA+EEAAMkaAAAQAAAAJgAAAAgAAAD//////////w=="/>
              </a:ext>
            </a:extLst>
          </p:cNvPicPr>
          <p:nvPr/>
        </p:nvPicPr>
        <p:blipFill>
          <a:blip r:embed="rId5"/>
          <a:stretch>
            <a:fillRect/>
          </a:stretch>
        </p:blipFill>
        <p:spPr>
          <a:xfrm>
            <a:off x="7011670" y="2014220"/>
            <a:ext cx="3712210" cy="2339975"/>
          </a:xfrm>
          <a:prstGeom prst="rect">
            <a:avLst/>
          </a:prstGeom>
          <a:noFill/>
          <a:ln>
            <a:noFill/>
          </a:ln>
          <a:effectLst/>
        </p:spPr>
      </p:pic>
      <p:sp>
        <p:nvSpPr>
          <p:cNvPr id="10" name="TextBox 10"/>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MALAACAJQAADhcAABAgAAAmAAAACAAAAP//////////"/>
              </a:ext>
            </a:extLst>
          </p:cNvSpPr>
          <p:nvPr/>
        </p:nvSpPr>
        <p:spPr>
          <a:xfrm>
            <a:off x="1056005" y="1910080"/>
            <a:ext cx="5039995" cy="1837690"/>
          </a:xfrm>
          <a:prstGeom prst="rect">
            <a:avLst/>
          </a:prstGeom>
          <a:noFill/>
          <a:ln>
            <a:noFill/>
          </a:ln>
          <a:effectLst/>
        </p:spPr>
        <p:txBody>
          <a:bodyPr vert="horz" wrap="square" lIns="91440" tIns="45720" rIns="91440" bIns="45720" numCol="1" spcCol="215900" anchor="t"/>
          <a:lstStyle/>
          <a:p>
            <a:pPr marL="285750" indent="-285750">
              <a:lnSpc>
                <a:spcPct val="120000"/>
              </a:lnSpc>
              <a:buFont typeface="Arial" pitchFamily="2" charset="0"/>
              <a:buChar char="•"/>
              <a:defRPr lang="en-us"/>
            </a:pPr>
            <a:r>
              <a:rPr lang="en-gb" sz="1600" cap="none">
                <a:latin typeface="Helvetica" pitchFamily="0" charset="0"/>
                <a:ea typeface="Calibri" pitchFamily="2" charset="0"/>
                <a:cs typeface="Calibri" pitchFamily="2" charset="0"/>
              </a:rPr>
              <a:t>Binary cycle power plants use several heat exchangers in their operation</a:t>
            </a:r>
            <a:endParaRPr lang="en-gb" sz="1600" cap="none">
              <a:latin typeface="Helvetica" pitchFamily="0" charset="0"/>
              <a:ea typeface="Calibri" pitchFamily="2" charset="0"/>
              <a:cs typeface="Calibri" pitchFamily="2" charset="0"/>
            </a:endParaRPr>
          </a:p>
          <a:p>
            <a:pPr marL="284480" indent="-284480">
              <a:lnSpc>
                <a:spcPct val="120000"/>
              </a:lnSpc>
              <a:buFont typeface="Arial" pitchFamily="2" charset="0"/>
              <a:buChar char="•"/>
              <a:defRPr lang="en-us"/>
            </a:pPr>
            <a:r>
              <a:rPr lang="en-us" sz="1600" cap="none">
                <a:latin typeface="Helvetica" pitchFamily="0" charset="0"/>
                <a:ea typeface="Calibri" pitchFamily="2" charset="0"/>
                <a:cs typeface="Calibri" pitchFamily="2" charset="0"/>
              </a:rPr>
              <a:t>At the surface, heat transfer occurs from the ‘geothermal fluid’ to the ‘working fluid’</a:t>
            </a:r>
            <a:endParaRPr lang="en-us" sz="1600" cap="none">
              <a:latin typeface="Helvetica" pitchFamily="0" charset="0"/>
              <a:ea typeface="Calibri" pitchFamily="2" charset="0"/>
              <a:cs typeface="Calibri" pitchFamily="2" charset="0"/>
            </a:endParaRPr>
          </a:p>
          <a:p>
            <a:pPr marL="284480" indent="-284480">
              <a:lnSpc>
                <a:spcPct val="120000"/>
              </a:lnSpc>
              <a:buFont typeface="Arial" pitchFamily="2" charset="0"/>
              <a:buChar char="•"/>
              <a:defRPr lang="en-us"/>
            </a:pPr>
            <a:r>
              <a:rPr lang="en-us" sz="1600" cap="none">
                <a:latin typeface="Helvetica" pitchFamily="0" charset="0"/>
                <a:ea typeface="Calibri" pitchFamily="2" charset="0"/>
                <a:cs typeface="Calibri" pitchFamily="2" charset="0"/>
              </a:rPr>
              <a:t>Working fluid undergoes standard vapor power cycle to generate electricity</a:t>
            </a:r>
            <a:endParaRPr lang="en-us" sz="1600" cap="none">
              <a:latin typeface="Helvetica" pitchFamily="0"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Classification 1</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0C34391A-54E1-61CF-AF8C-A29A77C259F7}" type="slidenum">
              <a:rPr lang="en-gb" sz="1600" cap="none">
                <a:solidFill>
                  <a:srgbClr val="7F7F7F"/>
                </a:solidFill>
                <a:latin typeface="Helvetica" pitchFamily="0" charset="0"/>
                <a:ea typeface="Calibri" pitchFamily="2" charset="0"/>
                <a:cs typeface="Helvetica" pitchFamily="0" charset="0"/>
              </a:rPr>
              <a:t>5</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RB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F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P0HAACBRAAAcwoAABAgAAAmAAAACAAAAP//////////"/>
              </a:ext>
            </a:extLst>
          </p:cNvSpPr>
          <p:nvPr/>
        </p:nvSpPr>
        <p:spPr>
          <a:xfrm>
            <a:off x="1056005" y="1298575"/>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Regenerative Heat Exchangers</a:t>
            </a:r>
            <a:endParaRPr lang="en-us" sz="2000" b="1" cap="none">
              <a:solidFill>
                <a:srgbClr val="FF9900"/>
              </a:solidFill>
              <a:latin typeface="Helvetica" pitchFamily="0" charset="0"/>
              <a:ea typeface="Calibri" pitchFamily="2" charset="0"/>
              <a:cs typeface="Calibri" pitchFamily="2" charset="0"/>
            </a:endParaRPr>
          </a:p>
        </p:txBody>
      </p:sp>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F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
        <p:nvSpPr>
          <p:cNvPr id="7" name="TextBox 4"/>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F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N8LAACBRAAAVxAAABAgAAAmAAAACAAAAP//////////"/>
              </a:ext>
            </a:extLst>
          </p:cNvSpPr>
          <p:nvPr/>
        </p:nvSpPr>
        <p:spPr>
          <a:xfrm>
            <a:off x="1056005" y="1929765"/>
            <a:ext cx="10079990" cy="726440"/>
          </a:xfrm>
          <a:prstGeom prst="rect">
            <a:avLst/>
          </a:prstGeom>
          <a:noFill/>
          <a:ln>
            <a:noFill/>
          </a:ln>
          <a:effectLst/>
        </p:spPr>
        <p:txBody>
          <a:bodyPr vert="horz" wrap="square" lIns="91440" tIns="45720" rIns="91440" bIns="45720" numCol="1" spcCol="215900" anchor="t"/>
          <a:lstStyle/>
          <a:p>
            <a:pPr algn="ctr">
              <a:lnSpc>
                <a:spcPct val="120000"/>
              </a:lnSpc>
              <a:spcBef>
                <a:spcPts val="600"/>
              </a:spcBef>
              <a:spcAft>
                <a:spcPts val="600"/>
              </a:spcAft>
              <a:defRPr lang="en-us"/>
            </a:pPr>
            <a:r>
              <a:rPr lang="en-gb" cap="none">
                <a:latin typeface="Helvetica" pitchFamily="0" charset="0"/>
                <a:ea typeface="Calibri" pitchFamily="2" charset="0"/>
                <a:cs typeface="Calibri" pitchFamily="2" charset="0"/>
              </a:rPr>
              <a:t>With </a:t>
            </a:r>
            <a:r>
              <a:rPr lang="en-gb" b="1" cap="none">
                <a:latin typeface="Helvetica" pitchFamily="0" charset="0"/>
                <a:ea typeface="Calibri" pitchFamily="2" charset="0"/>
                <a:cs typeface="Calibri" pitchFamily="2" charset="0"/>
              </a:rPr>
              <a:t>regenerative</a:t>
            </a:r>
            <a:r>
              <a:rPr lang="en-gb" cap="none">
                <a:latin typeface="Helvetica" pitchFamily="0" charset="0"/>
                <a:ea typeface="Calibri" pitchFamily="2" charset="0"/>
                <a:cs typeface="Calibri" pitchFamily="2" charset="0"/>
              </a:rPr>
              <a:t>, or storage, type devices the same flow chamber (matrix) is alternately occupied by the hot and cold fluid so heat transfer occurs indirectly via the matrix material </a:t>
            </a:r>
            <a:endParaRPr lang="en-gb" cap="none">
              <a:latin typeface="Helvetica" pitchFamily="0" charset="0"/>
              <a:ea typeface="Calibri" pitchFamily="2" charset="0"/>
              <a:cs typeface="Calibri" pitchFamily="2" charset="0"/>
            </a:endParaRPr>
          </a:p>
        </p:txBody>
      </p:sp>
      <p:pic>
        <p:nvPicPr>
          <p:cNvPr id="8" name="Picture 2" descr="Static Regenerative Heat Exchanger"/>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qAgAANEFAACyCAAA6QI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DELAADQEwAAJCIAANolAAAQAAAAJgAAAAgAAAD//////////w=="/>
              </a:ext>
            </a:extLst>
          </p:cNvPicPr>
          <p:nvPr/>
        </p:nvPicPr>
        <p:blipFill>
          <a:blip r:embed="rId4"/>
          <a:srcRect l="22160" t="14890" r="22260" b="7450"/>
          <a:stretch>
            <a:fillRect/>
          </a:stretch>
        </p:blipFill>
        <p:spPr>
          <a:xfrm>
            <a:off x="1819275" y="3220720"/>
            <a:ext cx="3730625" cy="2932430"/>
          </a:xfrm>
          <a:prstGeom prst="rect">
            <a:avLst/>
          </a:prstGeom>
          <a:noFill/>
          <a:ln>
            <a:noFill/>
          </a:ln>
          <a:effectLst/>
        </p:spPr>
      </p:pic>
      <p:pic>
        <p:nvPicPr>
          <p:cNvPr id="9" name="Picture 4" descr="Regenerative Heat Exchanger Theory"/>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PgQ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NwoAAAhFQAAD0EAAIkkAAAQAAAAJgAAAAgAAAD//////////w=="/>
              </a:ext>
            </a:extLst>
          </p:cNvPicPr>
          <p:nvPr/>
        </p:nvPicPr>
        <p:blipFill>
          <a:blip r:embed="rId5"/>
          <a:srcRect l="0" t="0" r="0" b="10860"/>
          <a:stretch>
            <a:fillRect/>
          </a:stretch>
        </p:blipFill>
        <p:spPr>
          <a:xfrm>
            <a:off x="6642100" y="3434715"/>
            <a:ext cx="3933825" cy="2504440"/>
          </a:xfrm>
          <a:prstGeom prst="rect">
            <a:avLst/>
          </a:prstGeom>
          <a:noFill/>
          <a:ln>
            <a:noFill/>
          </a:ln>
          <a:effectLst/>
        </p:spPr>
      </p:pic>
      <p:sp>
        <p:nvSpPr>
          <p:cNvPr id="10" name="TextBox 9"/>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MQsAAGQRAAAkIgAA0BMAABAgAAAmAAAACAAAAP//////////"/>
              </a:ext>
            </a:extLst>
          </p:cNvSpPr>
          <p:nvPr/>
        </p:nvSpPr>
        <p:spPr>
          <a:xfrm>
            <a:off x="1819275" y="2827020"/>
            <a:ext cx="3730625" cy="393700"/>
          </a:xfrm>
          <a:prstGeom prst="rect">
            <a:avLst/>
          </a:prstGeom>
          <a:noFill/>
          <a:ln>
            <a:noFill/>
          </a:ln>
          <a:effectLst/>
        </p:spPr>
        <p:txBody>
          <a:bodyPr vert="horz" wrap="square" lIns="91440" tIns="45720" rIns="91440" bIns="45720" numCol="1" spcCol="215900" anchor="t"/>
          <a:lstStyle/>
          <a:p>
            <a:pPr algn="ctr">
              <a:lnSpc>
                <a:spcPct val="120000"/>
              </a:lnSpc>
              <a:spcBef>
                <a:spcPts val="600"/>
              </a:spcBef>
              <a:spcAft>
                <a:spcPts val="600"/>
              </a:spcAft>
              <a:defRPr lang="en-us"/>
            </a:pPr>
            <a:r>
              <a:rPr lang="en-gb" b="1" cap="none">
                <a:latin typeface="Helvetica" pitchFamily="0" charset="0"/>
                <a:ea typeface="Calibri" pitchFamily="2" charset="0"/>
                <a:cs typeface="Calibri" pitchFamily="2" charset="0"/>
              </a:rPr>
              <a:t>Static</a:t>
            </a:r>
            <a:endParaRPr lang="en-gb" b="1" cap="none">
              <a:latin typeface="Helvetica" pitchFamily="0" charset="0"/>
              <a:ea typeface="Calibri" pitchFamily="2" charset="0"/>
              <a:cs typeface="Calibri" pitchFamily="2" charset="0"/>
            </a:endParaRPr>
          </a:p>
        </p:txBody>
      </p:sp>
      <p:sp>
        <p:nvSpPr>
          <p:cNvPr id="11" name="TextBox 10"/>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Qkm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3CgAAF4RAAAPQQAAyhMAABAgAAAmAAAACAAAAP//////////"/>
              </a:ext>
            </a:extLst>
          </p:cNvSpPr>
          <p:nvPr/>
        </p:nvSpPr>
        <p:spPr>
          <a:xfrm>
            <a:off x="6642100" y="2823210"/>
            <a:ext cx="3933825" cy="393700"/>
          </a:xfrm>
          <a:prstGeom prst="rect">
            <a:avLst/>
          </a:prstGeom>
          <a:noFill/>
          <a:ln>
            <a:noFill/>
          </a:ln>
          <a:effectLst/>
        </p:spPr>
        <p:txBody>
          <a:bodyPr vert="horz" wrap="square" lIns="91440" tIns="45720" rIns="91440" bIns="45720" numCol="1" spcCol="215900" anchor="t"/>
          <a:lstStyle/>
          <a:p>
            <a:pPr algn="ctr">
              <a:lnSpc>
                <a:spcPct val="120000"/>
              </a:lnSpc>
              <a:spcBef>
                <a:spcPts val="600"/>
              </a:spcBef>
              <a:spcAft>
                <a:spcPts val="600"/>
              </a:spcAft>
              <a:defRPr lang="en-us"/>
            </a:pPr>
            <a:r>
              <a:rPr lang="en-gb" b="1" cap="none">
                <a:latin typeface="Helvetica" pitchFamily="0" charset="0"/>
                <a:ea typeface="Calibri" pitchFamily="2" charset="0"/>
                <a:cs typeface="Calibri" pitchFamily="2" charset="0"/>
              </a:rPr>
              <a:t>Dynamic (Rotary)</a:t>
            </a:r>
            <a:endParaRPr lang="en-gb" b="1" cap="none">
              <a:latin typeface="Helvetica" pitchFamily="0"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Classification 2</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sbGx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15F79F0A-44F8-A269-B64F-B23CD10140E7}" type="slidenum">
              <a:rPr lang="en-gb" sz="1600" cap="none">
                <a:solidFill>
                  <a:srgbClr val="7F7F7F"/>
                </a:solidFill>
                <a:latin typeface="Helvetica" pitchFamily="0" charset="0"/>
                <a:ea typeface="Calibri" pitchFamily="2" charset="0"/>
                <a:cs typeface="Helvetica" pitchFamily="0" charset="0"/>
              </a:rPr>
              <a:t>6</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AB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P0HAACBRAAAcwoAABAgAAAmAAAACAAAAP//////////"/>
              </a:ext>
            </a:extLst>
          </p:cNvSpPr>
          <p:nvPr/>
        </p:nvSpPr>
        <p:spPr>
          <a:xfrm>
            <a:off x="1056005" y="1298575"/>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Recuperative Heat Exchangers</a:t>
            </a:r>
            <a:endParaRPr lang="en-us" sz="2000" b="1" cap="none">
              <a:solidFill>
                <a:srgbClr val="FF9900"/>
              </a:solidFill>
              <a:latin typeface="Helvetica" pitchFamily="0" charset="0"/>
              <a:ea typeface="Calibri" pitchFamily="2" charset="0"/>
              <a:cs typeface="Calibri" pitchFamily="2" charset="0"/>
            </a:endParaRPr>
          </a:p>
        </p:txBody>
      </p:sp>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
        <p:nvSpPr>
          <p:cNvPr id="7" name="TextBox 4"/>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PT09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O0LAACBRAAAZhAAABAgAAAmAAAACAAAAP//////////"/>
              </a:ext>
            </a:extLst>
          </p:cNvSpPr>
          <p:nvPr/>
        </p:nvSpPr>
        <p:spPr>
          <a:xfrm>
            <a:off x="1056005" y="1938655"/>
            <a:ext cx="10079990" cy="727075"/>
          </a:xfrm>
          <a:prstGeom prst="rect">
            <a:avLst/>
          </a:prstGeom>
          <a:noFill/>
          <a:ln>
            <a:noFill/>
          </a:ln>
          <a:effectLst/>
        </p:spPr>
        <p:txBody>
          <a:bodyPr vert="horz" wrap="square" lIns="91440" tIns="45720" rIns="91440" bIns="45720" numCol="1" spcCol="215900" anchor="t"/>
          <a:lstStyle/>
          <a:p>
            <a:pPr algn="ctr">
              <a:lnSpc>
                <a:spcPct val="120000"/>
              </a:lnSpc>
              <a:spcBef>
                <a:spcPts val="600"/>
              </a:spcBef>
              <a:spcAft>
                <a:spcPts val="600"/>
              </a:spcAft>
              <a:defRPr lang="en-us"/>
            </a:pPr>
            <a:r>
              <a:rPr lang="en-gb" cap="none">
                <a:latin typeface="Helvetica" pitchFamily="0" charset="0"/>
                <a:ea typeface="Calibri" pitchFamily="2" charset="0"/>
                <a:cs typeface="Calibri" pitchFamily="2" charset="0"/>
              </a:rPr>
              <a:t>With </a:t>
            </a:r>
            <a:r>
              <a:rPr lang="en-gb" b="1" cap="none">
                <a:latin typeface="Helvetica" pitchFamily="0" charset="0"/>
                <a:ea typeface="Calibri" pitchFamily="2" charset="0"/>
                <a:cs typeface="Calibri" pitchFamily="2" charset="0"/>
              </a:rPr>
              <a:t>recuperative</a:t>
            </a:r>
            <a:r>
              <a:rPr lang="en-gb" cap="none">
                <a:latin typeface="Helvetica" pitchFamily="0" charset="0"/>
                <a:ea typeface="Calibri" pitchFamily="2" charset="0"/>
                <a:cs typeface="Calibri" pitchFamily="2" charset="0"/>
              </a:rPr>
              <a:t> devices, heat transfer occurs between different fluid streams through a separating surface such as a pipe wall – ideally no mixing or leaking of fluids too</a:t>
            </a:r>
            <a:endParaRPr lang="en-gb" cap="none">
              <a:latin typeface="Helvetica" pitchFamily="0" charset="0"/>
              <a:ea typeface="Calibri" pitchFamily="2" charset="0"/>
              <a:cs typeface="Calibri" pitchFamily="2" charset="0"/>
            </a:endParaRPr>
          </a:p>
        </p:txBody>
      </p:sp>
      <p:pic>
        <p:nvPicPr>
          <p:cNvPr id="8" name="Content Placeholder 5" descr="An image showing a cross section through a multi-tube heat exchanger"/>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9Mz+X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H4KAADJEwAAAB8AAHohAAAQAAAAJgAAAAgAAAD//////////w=="/>
              </a:ext>
            </a:extLst>
          </p:cNvPicPr>
          <p:nvPr/>
        </p:nvPicPr>
        <p:blipFill>
          <a:blip r:embed="rId4"/>
          <a:stretch>
            <a:fillRect/>
          </a:stretch>
        </p:blipFill>
        <p:spPr>
          <a:xfrm>
            <a:off x="1705610" y="3216275"/>
            <a:ext cx="3333750" cy="2225675"/>
          </a:xfrm>
          <a:prstGeom prst="rect">
            <a:avLst/>
          </a:prstGeom>
          <a:noFill/>
          <a:ln>
            <a:noFill/>
          </a:ln>
          <a:effectLst/>
        </p:spPr>
      </p:pic>
      <p:pic>
        <p:nvPicPr>
          <p:cNvPr id="9" name="Picture 6" descr="A close up of a gun&#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EiBo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CApAADJEwAAgUQAAHohAAAQAAAAJgAAAAgAAAD//////////w=="/>
              </a:ext>
            </a:extLst>
          </p:cNvPicPr>
          <p:nvPr/>
        </p:nvPicPr>
        <p:blipFill>
          <a:blip r:embed="rId5"/>
          <a:stretch>
            <a:fillRect/>
          </a:stretch>
        </p:blipFill>
        <p:spPr>
          <a:xfrm>
            <a:off x="6685280" y="3216275"/>
            <a:ext cx="4450715" cy="2225675"/>
          </a:xfrm>
          <a:prstGeom prst="rect">
            <a:avLst/>
          </a:prstGeom>
          <a:noFill/>
          <a:ln>
            <a:noFill/>
          </a:ln>
          <a:effectLst/>
        </p:spPr>
      </p:pic>
      <p:sp>
        <p:nvSpPr>
          <p:cNvPr id="10" name="TextBox 9"/>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goAAHEhAAAAHwAAtiMAABAgAAAmAAAACAAAAP//////////"/>
              </a:ext>
            </a:extLst>
          </p:cNvSpPr>
          <p:nvPr/>
        </p:nvSpPr>
        <p:spPr>
          <a:xfrm>
            <a:off x="1705610" y="5436235"/>
            <a:ext cx="3333750" cy="368935"/>
          </a:xfrm>
          <a:prstGeom prst="rect">
            <a:avLst/>
          </a:prstGeom>
          <a:noFill/>
          <a:ln>
            <a:noFill/>
          </a:ln>
          <a:effectLst/>
        </p:spPr>
        <p:txBody>
          <a:bodyPr vert="horz" wrap="square" lIns="91440" tIns="45720" rIns="91440" bIns="45720" numCol="1" spcCol="215900" anchor="t"/>
          <a:lstStyle/>
          <a:p>
            <a:pPr algn="ctr">
              <a:defRPr lang="en-us"/>
            </a:pPr>
            <a:r>
              <a:rPr lang="en-gb" b="1" cap="none">
                <a:latin typeface="Helvetica" pitchFamily="0" charset="0"/>
                <a:ea typeface="Calibri" pitchFamily="2" charset="0"/>
                <a:cs typeface="Calibri" pitchFamily="2" charset="0"/>
              </a:rPr>
              <a:t>Shell-and-tube type</a:t>
            </a:r>
            <a:endParaRPr lang="en-gb" b="1" cap="none"/>
          </a:p>
        </p:txBody>
      </p:sp>
      <p:sp>
        <p:nvSpPr>
          <p:cNvPr id="11" name="TextBox 10"/>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ICkAAG4hAACBRAAAtCMAABAgAAAmAAAACAAAAP//////////"/>
              </a:ext>
            </a:extLst>
          </p:cNvSpPr>
          <p:nvPr/>
        </p:nvSpPr>
        <p:spPr>
          <a:xfrm>
            <a:off x="6685280" y="5434330"/>
            <a:ext cx="4450715" cy="369570"/>
          </a:xfrm>
          <a:prstGeom prst="rect">
            <a:avLst/>
          </a:prstGeom>
          <a:noFill/>
          <a:ln>
            <a:noFill/>
          </a:ln>
          <a:effectLst/>
        </p:spPr>
        <p:txBody>
          <a:bodyPr vert="horz" wrap="square" lIns="91440" tIns="45720" rIns="91440" bIns="45720" numCol="1" spcCol="215900" anchor="t"/>
          <a:lstStyle/>
          <a:p>
            <a:pPr algn="ctr">
              <a:defRPr lang="en-us"/>
            </a:pPr>
            <a:r>
              <a:rPr lang="en-gb" b="1" cap="none">
                <a:latin typeface="Helvetica" pitchFamily="0" charset="0"/>
                <a:ea typeface="Calibri" pitchFamily="2" charset="0"/>
                <a:cs typeface="Calibri" pitchFamily="2" charset="0"/>
              </a:rPr>
              <a:t>Concentric (double) tube type</a:t>
            </a:r>
            <a:endParaRPr lang="en-gb" b="1" cap="none"/>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DcCAAAASwAAkgYAABAgAAAmAAAACAAAAL0wAAD//8EB"/>
              </a:ext>
            </a:extLst>
          </p:cNvSpPr>
          <p:nvPr>
            <p:ph type="ctrTitle"/>
          </p:nvPr>
        </p:nvSpPr>
        <p:spPr>
          <a:xfrm>
            <a:off x="0" y="360045"/>
            <a:ext cx="1219200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Classification 3</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2E5F495E-10C3-0ABF-8DE7-E6EA07A97BB3}" type="slidenum">
              <a:rPr lang="en-gb" sz="1600" cap="none">
                <a:solidFill>
                  <a:srgbClr val="7F7F7F"/>
                </a:solidFill>
                <a:latin typeface="Helvetica" pitchFamily="0" charset="0"/>
                <a:ea typeface="Calibri" pitchFamily="2" charset="0"/>
                <a:cs typeface="Helvetica" pitchFamily="0" charset="0"/>
              </a:rPr>
              <a:t>7</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TextBox 2"/>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AR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P0HAACBRAAAcwoAABAgAAAmAAAACAAAAP//////////"/>
              </a:ext>
            </a:extLst>
          </p:cNvSpPr>
          <p:nvPr/>
        </p:nvSpPr>
        <p:spPr>
          <a:xfrm>
            <a:off x="1056005" y="1298575"/>
            <a:ext cx="10079990" cy="400050"/>
          </a:xfrm>
          <a:prstGeom prst="rect">
            <a:avLst/>
          </a:prstGeom>
          <a:noFill/>
          <a:ln>
            <a:noFill/>
          </a:ln>
          <a:effectLst/>
        </p:spPr>
        <p:txBody>
          <a:bodyPr vert="horz" wrap="square" lIns="91440" tIns="45720" rIns="91440" bIns="45720" numCol="1" spcCol="215900" anchor="t"/>
          <a:lstStyle/>
          <a:p>
            <a:pPr algn="ctr">
              <a:spcAft>
                <a:spcPts val="600"/>
              </a:spcAft>
              <a:defRPr lang="en-us"/>
            </a:pPr>
            <a:r>
              <a:rPr lang="en-us" sz="2000" b="1" cap="none">
                <a:solidFill>
                  <a:srgbClr val="FF9900"/>
                </a:solidFill>
                <a:latin typeface="Helvetica" pitchFamily="0" charset="0"/>
                <a:ea typeface="Calibri" pitchFamily="2" charset="0"/>
                <a:cs typeface="Calibri" pitchFamily="2" charset="0"/>
              </a:rPr>
              <a:t>Additional classification criteria</a:t>
            </a:r>
            <a:endParaRPr lang="en-us" sz="2000" b="1" cap="none">
              <a:solidFill>
                <a:srgbClr val="FF9900"/>
              </a:solidFill>
              <a:latin typeface="Helvetica" pitchFamily="0" charset="0"/>
              <a:ea typeface="Calibri" pitchFamily="2" charset="0"/>
              <a:cs typeface="Calibri" pitchFamily="2" charset="0"/>
            </a:endParaRPr>
          </a:p>
        </p:txBody>
      </p:sp>
      <p:sp>
        <p:nvSpPr>
          <p:cNvPr id="6"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sp>
        <p:nvSpPr>
          <p:cNvPr id="7" name="TextBox 4"/>
          <p:cNvSpPr>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fwYAANsLAACBRAAAUiQAABAgAAAmAAAACAAAAP//////////"/>
              </a:ext>
            </a:extLst>
          </p:cNvSpPr>
          <p:nvPr/>
        </p:nvSpPr>
        <p:spPr>
          <a:xfrm>
            <a:off x="1056005" y="1927225"/>
            <a:ext cx="10079990" cy="3977005"/>
          </a:xfrm>
          <a:prstGeom prst="rect">
            <a:avLst/>
          </a:prstGeom>
          <a:noFill/>
          <a:ln>
            <a:noFill/>
          </a:ln>
          <a:effectLst/>
        </p:spPr>
        <p:txBody>
          <a:bodyPr vert="horz" wrap="square" lIns="91440" tIns="45720" rIns="91440" bIns="45720" numCol="1" spcCol="215900" anchor="t"/>
          <a:lstStyle/>
          <a:p>
            <a:pPr algn="ctr">
              <a:lnSpc>
                <a:spcPct val="120000"/>
              </a:lnSpc>
              <a:spcBef>
                <a:spcPts val="600"/>
              </a:spcBef>
              <a:spcAft>
                <a:spcPts val="600"/>
              </a:spcAft>
              <a:defRPr lang="en-us"/>
            </a:pPr>
            <a:r>
              <a:rPr lang="en-us" cap="none">
                <a:latin typeface="Helvetica" pitchFamily="0" charset="0"/>
                <a:ea typeface="Calibri" pitchFamily="2" charset="0"/>
                <a:cs typeface="Helvetica" pitchFamily="0" charset="0"/>
              </a:rPr>
              <a:t>Heat exchangers are also commonly classified according to the following main criteria:</a:t>
            </a:r>
            <a:endParaRPr lang="en-us" cap="none">
              <a:latin typeface="Helvetica" pitchFamily="0" charset="0"/>
              <a:ea typeface="Calibri" pitchFamily="2" charset="0"/>
              <a:cs typeface="Helvetica" pitchFamily="0" charset="0"/>
            </a:endParaRPr>
          </a:p>
          <a:p>
            <a:pPr marL="285750" indent="-285750" algn="ctr">
              <a:lnSpc>
                <a:spcPct val="120000"/>
              </a:lnSpc>
              <a:spcBef>
                <a:spcPts val="600"/>
              </a:spcBef>
              <a:spcAft>
                <a:spcPts val="600"/>
              </a:spcAft>
              <a:buFont typeface="Arial" pitchFamily="2" charset="0"/>
              <a:buChar char="•"/>
              <a:defRPr lang="en-us"/>
            </a:pPr>
            <a:r>
              <a:rPr lang="en-us" cap="none">
                <a:latin typeface="Helvetica" pitchFamily="0" charset="0"/>
                <a:ea typeface="Calibri" pitchFamily="2" charset="0"/>
                <a:cs typeface="Helvetica" pitchFamily="0" charset="0"/>
              </a:rPr>
              <a:t>number of fluids (e.g. 2-fluid, 3-fluid, n-fluid);</a:t>
            </a:r>
            <a:endParaRPr lang="en-gb" cap="none">
              <a:latin typeface="Helvetica" pitchFamily="0" charset="0"/>
              <a:ea typeface="Calibri" pitchFamily="2" charset="0"/>
              <a:cs typeface="Helvetica" pitchFamily="0" charset="0"/>
            </a:endParaRPr>
          </a:p>
          <a:p>
            <a:pPr marL="285750" indent="-285750" algn="ctr">
              <a:lnSpc>
                <a:spcPct val="120000"/>
              </a:lnSpc>
              <a:spcBef>
                <a:spcPts val="600"/>
              </a:spcBef>
              <a:spcAft>
                <a:spcPts val="600"/>
              </a:spcAft>
              <a:buFont typeface="Arial" pitchFamily="2" charset="0"/>
              <a:buChar char="•"/>
              <a:defRPr lang="en-us"/>
            </a:pPr>
            <a:r>
              <a:rPr lang="en-us" cap="none">
                <a:latin typeface="Helvetica" pitchFamily="0" charset="0"/>
                <a:ea typeface="Calibri" pitchFamily="2" charset="0"/>
                <a:cs typeface="Helvetica" pitchFamily="0" charset="0"/>
              </a:rPr>
              <a:t>transfer processes (e.g. direct versus indirect contact types);</a:t>
            </a:r>
            <a:endParaRPr lang="en-gb" cap="none">
              <a:latin typeface="Helvetica" pitchFamily="0" charset="0"/>
              <a:ea typeface="Calibri" pitchFamily="2" charset="0"/>
              <a:cs typeface="Helvetica" pitchFamily="0" charset="0"/>
            </a:endParaRPr>
          </a:p>
          <a:p>
            <a:pPr marL="285750" indent="-285750" algn="ctr">
              <a:lnSpc>
                <a:spcPct val="120000"/>
              </a:lnSpc>
              <a:spcBef>
                <a:spcPts val="600"/>
              </a:spcBef>
              <a:spcAft>
                <a:spcPts val="600"/>
              </a:spcAft>
              <a:buFont typeface="Arial" pitchFamily="2" charset="0"/>
              <a:buChar char="•"/>
              <a:defRPr lang="en-us"/>
            </a:pPr>
            <a:r>
              <a:rPr lang="en-us" cap="none">
                <a:latin typeface="Helvetica" pitchFamily="0" charset="0"/>
                <a:ea typeface="Calibri" pitchFamily="2" charset="0"/>
                <a:cs typeface="Helvetica" pitchFamily="0" charset="0"/>
              </a:rPr>
              <a:t>heat transfer mechanisms (e.g. combined convective &amp; radiative heat transfer);</a:t>
            </a:r>
            <a:endParaRPr lang="en-gb" cap="none">
              <a:latin typeface="Helvetica" pitchFamily="0" charset="0"/>
              <a:ea typeface="Calibri" pitchFamily="2" charset="0"/>
              <a:cs typeface="Helvetica" pitchFamily="0" charset="0"/>
            </a:endParaRPr>
          </a:p>
          <a:p>
            <a:pPr marL="285750" indent="-285750" algn="ctr">
              <a:lnSpc>
                <a:spcPct val="120000"/>
              </a:lnSpc>
              <a:spcBef>
                <a:spcPts val="600"/>
              </a:spcBef>
              <a:spcAft>
                <a:spcPts val="600"/>
              </a:spcAft>
              <a:buFont typeface="Arial" pitchFamily="2" charset="0"/>
              <a:buChar char="•"/>
              <a:defRPr lang="en-us"/>
            </a:pPr>
            <a:r>
              <a:rPr lang="en-us" cap="none">
                <a:latin typeface="Helvetica" pitchFamily="0" charset="0"/>
                <a:ea typeface="Calibri" pitchFamily="2" charset="0"/>
                <a:cs typeface="Helvetica" pitchFamily="0" charset="0"/>
              </a:rPr>
              <a:t>flow arrangements (e.g. single pass, multi-pass, cross-flow, parallel flow) and;</a:t>
            </a:r>
            <a:endParaRPr lang="en-gb" cap="none">
              <a:latin typeface="Helvetica" pitchFamily="0" charset="0"/>
              <a:ea typeface="Calibri" pitchFamily="2" charset="0"/>
              <a:cs typeface="Helvetica" pitchFamily="0" charset="0"/>
            </a:endParaRPr>
          </a:p>
          <a:p>
            <a:pPr marL="285750" indent="-285750" algn="ctr">
              <a:lnSpc>
                <a:spcPct val="120000"/>
              </a:lnSpc>
              <a:spcBef>
                <a:spcPts val="600"/>
              </a:spcBef>
              <a:spcAft>
                <a:spcPts val="600"/>
              </a:spcAft>
              <a:buFont typeface="Arial" pitchFamily="2" charset="0"/>
              <a:buChar char="•"/>
              <a:defRPr lang="en-us"/>
            </a:pPr>
            <a:r>
              <a:rPr lang="en-us" cap="none">
                <a:latin typeface="Helvetica" pitchFamily="0" charset="0"/>
                <a:ea typeface="Calibri" pitchFamily="2" charset="0"/>
                <a:cs typeface="Helvetica" pitchFamily="0" charset="0"/>
              </a:rPr>
              <a:t>construction (e.g. tubular, plate-type, extended surface)</a:t>
            </a:r>
            <a:endParaRPr lang="en-gb" cap="none">
              <a:latin typeface="Helvetica" pitchFamily="0" charset="0"/>
              <a:ea typeface="Calibri" pitchFamily="2" charset="0"/>
              <a:cs typeface="Helvetica" pitchFamily="0" charset="0"/>
            </a:endParaRPr>
          </a:p>
          <a:p>
            <a:pPr algn="ctr">
              <a:lnSpc>
                <a:spcPct val="120000"/>
              </a:lnSpc>
              <a:spcBef>
                <a:spcPts val="600"/>
              </a:spcBef>
              <a:spcAft>
                <a:spcPts val="600"/>
              </a:spcAft>
              <a:defRPr lang="en-us"/>
            </a:pPr>
            <a:r>
              <a:rPr lang="en-gb" cap="none">
                <a:latin typeface="Helvetica" pitchFamily="0" charset="0"/>
                <a:ea typeface="Calibri" pitchFamily="2" charset="0"/>
                <a:cs typeface="Helvetica" pitchFamily="0" charset="0"/>
              </a:rPr>
              <a:t>Given the introductory nature of this section, we will limit our focus to </a:t>
            </a:r>
            <a:r>
              <a:rPr lang="en-gb" b="1" cap="none">
                <a:latin typeface="Helvetica" pitchFamily="0" charset="0"/>
                <a:ea typeface="Calibri" pitchFamily="2" charset="0"/>
                <a:cs typeface="Helvetica" pitchFamily="0" charset="0"/>
              </a:rPr>
              <a:t>two-fluid systems</a:t>
            </a:r>
            <a:r>
              <a:rPr lang="en-gb" cap="none">
                <a:latin typeface="Helvetica" pitchFamily="0" charset="0"/>
                <a:ea typeface="Calibri" pitchFamily="2" charset="0"/>
                <a:cs typeface="Helvetica" pitchFamily="0" charset="0"/>
              </a:rPr>
              <a:t> (usually hot and cold-water streams), of </a:t>
            </a:r>
            <a:r>
              <a:rPr lang="en-gb" b="1" cap="none">
                <a:latin typeface="Helvetica" pitchFamily="0" charset="0"/>
                <a:ea typeface="Calibri" pitchFamily="2" charset="0"/>
                <a:cs typeface="Helvetica" pitchFamily="0" charset="0"/>
              </a:rPr>
              <a:t>double-pipe </a:t>
            </a:r>
            <a:r>
              <a:rPr lang="en-gb" cap="none">
                <a:latin typeface="Helvetica" pitchFamily="0" charset="0"/>
                <a:ea typeface="Calibri" pitchFamily="2" charset="0"/>
                <a:cs typeface="Helvetica" pitchFamily="0" charset="0"/>
              </a:rPr>
              <a:t>and</a:t>
            </a:r>
            <a:r>
              <a:rPr lang="en-gb" b="1" cap="none">
                <a:latin typeface="Helvetica" pitchFamily="0" charset="0"/>
                <a:ea typeface="Calibri" pitchFamily="2" charset="0"/>
                <a:cs typeface="Helvetica" pitchFamily="0" charset="0"/>
              </a:rPr>
              <a:t> shell-and-tube construction</a:t>
            </a:r>
            <a:r>
              <a:rPr lang="en-gb" cap="none">
                <a:latin typeface="Helvetica" pitchFamily="0" charset="0"/>
                <a:ea typeface="Calibri" pitchFamily="2" charset="0"/>
                <a:cs typeface="Helvetica" pitchFamily="0" charset="0"/>
              </a:rPr>
              <a:t>, with both </a:t>
            </a:r>
            <a:r>
              <a:rPr lang="en-gb" b="1" cap="none">
                <a:latin typeface="Helvetica" pitchFamily="0" charset="0"/>
                <a:ea typeface="Calibri" pitchFamily="2" charset="0"/>
                <a:cs typeface="Helvetica" pitchFamily="0" charset="0"/>
              </a:rPr>
              <a:t>single- </a:t>
            </a:r>
            <a:r>
              <a:rPr lang="en-gb" cap="none">
                <a:latin typeface="Helvetica" pitchFamily="0" charset="0"/>
                <a:ea typeface="Calibri" pitchFamily="2" charset="0"/>
                <a:cs typeface="Helvetica" pitchFamily="0" charset="0"/>
              </a:rPr>
              <a:t>and</a:t>
            </a:r>
            <a:r>
              <a:rPr lang="en-gb" b="1" cap="none">
                <a:latin typeface="Helvetica" pitchFamily="0" charset="0"/>
                <a:ea typeface="Calibri" pitchFamily="2" charset="0"/>
                <a:cs typeface="Helvetica" pitchFamily="0" charset="0"/>
              </a:rPr>
              <a:t> multi-pass configurations</a:t>
            </a:r>
            <a:endParaRPr lang="en-us" b="1" cap="none">
              <a:latin typeface="Helvetica" pitchFamily="0" charset="0"/>
              <a:ea typeface="Calibri" pitchFamily="2" charset="0"/>
              <a:cs typeface="Helvetica" pitchFamily="0" charset="0"/>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wgAADcCAAAASwAAkgYAABAgAAAmAAAACAAAAL0wAAD//8EB"/>
              </a:ext>
            </a:extLst>
          </p:cNvSpPr>
          <p:nvPr>
            <p:ph type="ctrTitle"/>
          </p:nvPr>
        </p:nvSpPr>
        <p:spPr>
          <a:xfrm>
            <a:off x="1378585" y="360045"/>
            <a:ext cx="10813415"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Double-Pipe Heat Exchangers</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DPKA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59045872-3CB4-51AE-FABC-CAFB16F20C9F}" type="slidenum">
              <a:rPr lang="en-gb" sz="1600" cap="none">
                <a:solidFill>
                  <a:srgbClr val="7F7F7F"/>
                </a:solidFill>
                <a:latin typeface="Helvetica" pitchFamily="0" charset="0"/>
                <a:ea typeface="Calibri" pitchFamily="2" charset="0"/>
                <a:cs typeface="Helvetica" pitchFamily="0" charset="0"/>
              </a:rPr>
              <a:t>8</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Og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3r2t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pic>
        <p:nvPicPr>
          <p:cNvPr id="6" name="Picture 11" descr="A close up of a gun&#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I3AABiHwAAAEsAAFkpAAAQAAAAJgAAAAgAAAD//////////w=="/>
              </a:ext>
            </a:extLst>
          </p:cNvPicPr>
          <p:nvPr/>
        </p:nvPicPr>
        <p:blipFill>
          <a:blip r:embed="rId4"/>
          <a:stretch>
            <a:fillRect/>
          </a:stretch>
        </p:blipFill>
        <p:spPr>
          <a:xfrm>
            <a:off x="8952230" y="5101590"/>
            <a:ext cx="3239770" cy="1619885"/>
          </a:xfrm>
          <a:prstGeom prst="rect">
            <a:avLst/>
          </a:prstGeom>
          <a:noFill/>
          <a:ln>
            <a:noFill/>
          </a:ln>
          <a:effectLst/>
        </p:spPr>
      </p:pic>
      <p:grpSp>
        <p:nvGrpSpPr>
          <p:cNvPr id="7" name="Group 31"/>
          <p:cNvGrpSpPr>
            <a:extLst>
              <a:ext uri="smNativeData">
                <pr:smNativeData xmlns:pr="smNativeData" xmlns="smNativeData" val="SMDATA_6_am0pZxMAAAAlAAAAAQAAAA8BAAAAkAAAAEgAAACQAAAASAAAAAAAAAAAAAAAAAAAABcAAAAUAAAAAAAAAAAAAAD/fwAA/38AAAAAAAAJAAAABAAAAAAAAAAfAAAAVAAAAAAAAAAAAAAAAAAAAAAAAAAAAAAAAAAAAAAAAAAAAAAAAAAAAAAAAAAAAAAAAAAAAAAAAAAAAAAAAAAAAAAAAAAAAAAAAAAAAAAAAAAAAAAAAAAAACEAAAAYAAAAFAAAAMITAABICAAAPjcAAGMlAAAQAAAAJgAAAAgAAAD/////AAAAAA=="/>
              </a:ext>
            </a:extLst>
          </p:cNvGrpSpPr>
          <p:nvPr/>
        </p:nvGrpSpPr>
        <p:grpSpPr>
          <a:xfrm>
            <a:off x="3211830" y="1346200"/>
            <a:ext cx="5768340" cy="4731385"/>
            <a:chOff x="3211830" y="1346200"/>
            <a:chExt cx="5768340" cy="4731385"/>
          </a:xfrm>
        </p:grpSpPr>
        <p:pic>
          <p:nvPicPr>
            <p:cNvPr id="24" name="Picture 12"/>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ITAADuCQAAHDcAAGMlAAAAAAAAJgAAAAgAAAD//////////w=="/>
                </a:ext>
              </a:extLst>
            </p:cNvPicPr>
            <p:nvPr/>
          </p:nvPicPr>
          <p:blipFill>
            <a:blip r:embed="rId5"/>
            <a:stretch>
              <a:fillRect/>
            </a:stretch>
          </p:blipFill>
          <p:spPr>
            <a:xfrm>
              <a:off x="3211830" y="1614170"/>
              <a:ext cx="5746750" cy="4463415"/>
            </a:xfrm>
            <a:prstGeom prst="rect">
              <a:avLst/>
            </a:prstGeom>
            <a:noFill/>
            <a:ln>
              <a:noFill/>
            </a:ln>
            <a:effectLst/>
          </p:spPr>
        </p:pic>
        <p:sp>
          <p:nvSpPr>
            <p:cNvPr id="23" name="TextBox 14"/>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whMAAGAbAADyFgAAyB4AAAAgAAAmAAAACAAAAP//////////"/>
                </a:ext>
              </a:extLst>
            </p:cNvSpPr>
            <p:nvPr/>
          </p:nvSpPr>
          <p:spPr>
            <a:xfrm>
              <a:off x="3211830" y="4450080"/>
              <a:ext cx="518160" cy="55372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FF9900"/>
                  </a:solidFill>
                  <a:latin typeface="Helvetica" pitchFamily="0" charset="0"/>
                  <a:ea typeface="Calibri" pitchFamily="2" charset="0"/>
                  <a:cs typeface="Calibri" pitchFamily="2" charset="0"/>
                </a:rPr>
                <a:t>Hot in</a:t>
              </a:r>
              <a:endParaRPr lang="en-gb" cap="none">
                <a:solidFill>
                  <a:srgbClr val="FF9900"/>
                </a:solidFill>
              </a:endParaRPr>
            </a:p>
          </p:txBody>
        </p:sp>
        <p:sp>
          <p:nvSpPr>
            <p:cNvPr id="22" name="TextBox 15"/>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rxUAAKMjAACnGgAAVyUAAAAgAAAmAAAACAAAAP//////////"/>
                </a:ext>
              </a:extLst>
            </p:cNvSpPr>
            <p:nvPr/>
          </p:nvSpPr>
          <p:spPr>
            <a:xfrm>
              <a:off x="3524885" y="5793105"/>
              <a:ext cx="807720" cy="27686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00B0F0"/>
                  </a:solidFill>
                  <a:latin typeface="Helvetica" pitchFamily="0" charset="0"/>
                  <a:ea typeface="Calibri" pitchFamily="2" charset="0"/>
                  <a:cs typeface="Calibri" pitchFamily="2" charset="0"/>
                </a:rPr>
                <a:t>Cold in</a:t>
              </a:r>
              <a:endParaRPr lang="en-gb" cap="none">
                <a:solidFill>
                  <a:srgbClr val="00B0F0"/>
                </a:solidFill>
              </a:endParaRPr>
            </a:p>
          </p:txBody>
        </p:sp>
        <p:sp>
          <p:nvSpPr>
            <p:cNvPr id="21" name="TextBox 16"/>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tCYAAGAjAAB3LAAAFCUAAAAgAAAmAAAACAAAAP//////////"/>
                </a:ext>
              </a:extLst>
            </p:cNvSpPr>
            <p:nvPr/>
          </p:nvSpPr>
          <p:spPr>
            <a:xfrm>
              <a:off x="6291580" y="5750560"/>
              <a:ext cx="936625" cy="27686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00B0F0"/>
                  </a:solidFill>
                  <a:latin typeface="Helvetica" pitchFamily="0" charset="0"/>
                  <a:ea typeface="Calibri" pitchFamily="2" charset="0"/>
                  <a:cs typeface="Calibri" pitchFamily="2" charset="0"/>
                </a:rPr>
                <a:t>Cold out</a:t>
              </a:r>
              <a:endParaRPr lang="en-gb" cap="none">
                <a:solidFill>
                  <a:srgbClr val="00B0F0"/>
                </a:solidFill>
              </a:endParaRPr>
            </a:p>
          </p:txBody>
        </p:sp>
        <p:sp>
          <p:nvSpPr>
            <p:cNvPr id="20" name="TextBox 18"/>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ux4AAFgZAABzJAAADBsAAAAgAAAmAAAACAAAAP//////////"/>
                </a:ext>
              </a:extLst>
            </p:cNvSpPr>
            <p:nvPr/>
          </p:nvSpPr>
          <p:spPr>
            <a:xfrm>
              <a:off x="4995545" y="4119880"/>
              <a:ext cx="929640" cy="27686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00B0F0"/>
                  </a:solidFill>
                  <a:latin typeface="Helvetica" pitchFamily="0" charset="0"/>
                  <a:ea typeface="Calibri" pitchFamily="2" charset="0"/>
                  <a:cs typeface="Calibri" pitchFamily="2" charset="0"/>
                </a:rPr>
                <a:t>Cold out</a:t>
              </a:r>
              <a:endParaRPr lang="en-gb" cap="none">
                <a:solidFill>
                  <a:srgbClr val="00B0F0"/>
                </a:solidFill>
              </a:endParaRPr>
            </a:p>
          </p:txBody>
        </p:sp>
        <p:sp>
          <p:nvSpPr>
            <p:cNvPr id="19" name="TextBox 19"/>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WSIAAGUbAAC0JgAAzR4AAAAgAAAmAAAACAAAAP//////////"/>
                </a:ext>
              </a:extLst>
            </p:cNvSpPr>
            <p:nvPr/>
          </p:nvSpPr>
          <p:spPr>
            <a:xfrm>
              <a:off x="5583555" y="4453255"/>
              <a:ext cx="708025" cy="55372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FF9900"/>
                  </a:solidFill>
                  <a:latin typeface="Helvetica" pitchFamily="0" charset="0"/>
                  <a:ea typeface="Calibri" pitchFamily="2" charset="0"/>
                  <a:cs typeface="Calibri" pitchFamily="2" charset="0"/>
                </a:rPr>
                <a:t>Hot out</a:t>
              </a:r>
              <a:endParaRPr lang="en-gb" cap="none">
                <a:solidFill>
                  <a:srgbClr val="FF9900"/>
                </a:solidFill>
              </a:endParaRPr>
            </a:p>
          </p:txBody>
        </p:sp>
        <p:sp>
          <p:nvSpPr>
            <p:cNvPr id="18" name="TextBox 20"/>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I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piUAAGAbAAApKQAAyB4AAAAgAAAmAAAACAAAAP//////////"/>
                </a:ext>
              </a:extLst>
            </p:cNvSpPr>
            <p:nvPr/>
          </p:nvSpPr>
          <p:spPr>
            <a:xfrm>
              <a:off x="6120130" y="4450080"/>
              <a:ext cx="570865" cy="55372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FF9900"/>
                  </a:solidFill>
                  <a:latin typeface="Helvetica" pitchFamily="0" charset="0"/>
                  <a:ea typeface="Calibri" pitchFamily="2" charset="0"/>
                  <a:cs typeface="Calibri" pitchFamily="2" charset="0"/>
                </a:rPr>
                <a:t>Hot in</a:t>
              </a:r>
              <a:endParaRPr lang="en-gb" cap="none">
                <a:solidFill>
                  <a:srgbClr val="FF9900"/>
                </a:solidFill>
              </a:endParaRPr>
            </a:p>
          </p:txBody>
        </p:sp>
        <p:sp>
          <p:nvSpPr>
            <p:cNvPr id="17" name="Rectangle 21"/>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DJVkQB/f38AAAAAA8zMzADAwP8Af39/AAAAAAAAAAAAAAAAAAAAAAAAAAAAIQAAABgAAAAUAAAAUiMAAJkeAACgJAAA/h4AAAAAAAAmAAAACAAAAP//////////"/>
                </a:ext>
              </a:extLst>
            </p:cNvSpPr>
            <p:nvPr/>
          </p:nvSpPr>
          <p:spPr>
            <a:xfrm>
              <a:off x="5741670" y="4973955"/>
              <a:ext cx="212090" cy="64135"/>
            </a:xfrm>
            <a:prstGeom prst="rect">
              <a:avLst/>
            </a:prstGeom>
            <a:solidFill>
              <a:schemeClr val="bg1"/>
            </a:solidFill>
            <a:ln>
              <a:noFill/>
            </a:ln>
            <a:effectLst/>
          </p:spPr>
          <p:txBody>
            <a:bodyPr vert="horz" wrap="square" lIns="91440" tIns="45720" rIns="91440" bIns="45720" numCol="1" spcCol="215900" anchor="ctr"/>
            <a:lstStyle/>
            <a:p>
              <a:pPr algn="ctr">
                <a:defRPr lang="en-us" cap="none">
                  <a:solidFill>
                    <a:srgbClr val="FFFFFF"/>
                  </a:solidFill>
                  <a:latin typeface="Calibri" pitchFamily="2" charset="0"/>
                  <a:ea typeface="Calibri" pitchFamily="2" charset="0"/>
                  <a:cs typeface="Calibri" pitchFamily="2" charset="0"/>
                </a:defRPr>
              </a:pPr>
              <a:endParaRPr lang="en-gb" cap="none"/>
            </a:p>
          </p:txBody>
        </p:sp>
        <p:sp>
          <p:nvSpPr>
            <p:cNvPr id="16" name="Rectangle 22"/>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DJVkQB/f38AAAAAA8zMzADAwP8Af39/AAAAAAAAAAAAAAAAAAAAAAAAAAAAIQAAABgAAAAUAAAAGSYAAKseAABnJwAAEB8AAAAAAAAmAAAACAAAAP//////////"/>
                </a:ext>
              </a:extLst>
            </p:cNvSpPr>
            <p:nvPr/>
          </p:nvSpPr>
          <p:spPr>
            <a:xfrm>
              <a:off x="6193155" y="4985385"/>
              <a:ext cx="212090" cy="64135"/>
            </a:xfrm>
            <a:prstGeom prst="rect">
              <a:avLst/>
            </a:prstGeom>
            <a:solidFill>
              <a:schemeClr val="bg1"/>
            </a:solidFill>
            <a:ln>
              <a:noFill/>
            </a:ln>
            <a:effectLst/>
          </p:spPr>
          <p:txBody>
            <a:bodyPr vert="horz" wrap="square" lIns="91440" tIns="45720" rIns="91440" bIns="45720" numCol="1" spcCol="215900" anchor="ctr"/>
            <a:lstStyle/>
            <a:p>
              <a:pPr algn="ctr">
                <a:defRPr lang="en-us" cap="none">
                  <a:solidFill>
                    <a:srgbClr val="FFFFFF"/>
                  </a:solidFill>
                  <a:latin typeface="Calibri" pitchFamily="2" charset="0"/>
                  <a:ea typeface="Calibri" pitchFamily="2" charset="0"/>
                  <a:cs typeface="Calibri" pitchFamily="2" charset="0"/>
                </a:defRPr>
              </a:pPr>
              <a:endParaRPr lang="en-gb" cap="none"/>
            </a:p>
          </p:txBody>
        </p:sp>
        <p:sp>
          <p:nvSpPr>
            <p:cNvPr id="15" name="Rectangle 23"/>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DJVkQB/f38AAAAAA8zMzADAwP8Af39/AAAAAAAAAAAAAAAAAAAAAAAAAAAAIQAAABgAAAAUAAAAwxQAAKMeAAAQFgAACB8AAAAAAAAmAAAACAAAAP//////////"/>
                </a:ext>
              </a:extLst>
            </p:cNvSpPr>
            <p:nvPr/>
          </p:nvSpPr>
          <p:spPr>
            <a:xfrm>
              <a:off x="3375025" y="4980305"/>
              <a:ext cx="211455" cy="64135"/>
            </a:xfrm>
            <a:prstGeom prst="rect">
              <a:avLst/>
            </a:prstGeom>
            <a:solidFill>
              <a:schemeClr val="bg1"/>
            </a:solidFill>
            <a:ln>
              <a:noFill/>
            </a:ln>
            <a:effectLst/>
          </p:spPr>
          <p:txBody>
            <a:bodyPr vert="horz" wrap="square" lIns="91440" tIns="45720" rIns="91440" bIns="45720" numCol="1" spcCol="215900" anchor="ctr"/>
            <a:lstStyle/>
            <a:p>
              <a:pPr algn="ctr">
                <a:defRPr lang="en-us" cap="none">
                  <a:solidFill>
                    <a:srgbClr val="FFFFFF"/>
                  </a:solidFill>
                  <a:latin typeface="Calibri" pitchFamily="2" charset="0"/>
                  <a:ea typeface="Calibri" pitchFamily="2" charset="0"/>
                  <a:cs typeface="Calibri" pitchFamily="2" charset="0"/>
                </a:defRPr>
              </a:pPr>
              <a:endParaRPr lang="en-gb" cap="none"/>
            </a:p>
          </p:txBody>
        </p:sp>
        <p:sp>
          <p:nvSpPr>
            <p:cNvPr id="14" name="Rectangle 24"/>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Dp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DJVkQB/f38AAAAAA8zMzADAwP8Af39/AAAAAAAAAAAAAAAAAAAAAAAAAAAAIQAAABgAAAAUAAAAXTUAAJYeAACqNgAA+x4AAAAAAAAmAAAACAAAAP//////////"/>
                </a:ext>
              </a:extLst>
            </p:cNvSpPr>
            <p:nvPr/>
          </p:nvSpPr>
          <p:spPr>
            <a:xfrm>
              <a:off x="8674735" y="4972050"/>
              <a:ext cx="211455" cy="64135"/>
            </a:xfrm>
            <a:prstGeom prst="rect">
              <a:avLst/>
            </a:prstGeom>
            <a:solidFill>
              <a:schemeClr val="bg1"/>
            </a:solidFill>
            <a:ln>
              <a:noFill/>
            </a:ln>
            <a:effectLst/>
          </p:spPr>
          <p:txBody>
            <a:bodyPr vert="horz" wrap="square" lIns="91440" tIns="45720" rIns="91440" bIns="45720" numCol="1" spcCol="215900" anchor="ctr"/>
            <a:lstStyle/>
            <a:p>
              <a:pPr algn="ctr">
                <a:defRPr lang="en-us" cap="none">
                  <a:solidFill>
                    <a:srgbClr val="FFFFFF"/>
                  </a:solidFill>
                  <a:latin typeface="Calibri" pitchFamily="2" charset="0"/>
                  <a:ea typeface="Calibri" pitchFamily="2" charset="0"/>
                  <a:cs typeface="Calibri" pitchFamily="2" charset="0"/>
                </a:defRPr>
              </a:pPr>
              <a:endParaRPr lang="en-gb" cap="none"/>
            </a:p>
          </p:txBody>
        </p:sp>
        <p:sp>
          <p:nvSpPr>
            <p:cNvPr id="13" name="TextBox 25"/>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GBgY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DDUAAGAbAAA+NwAAyB4AAAAgAAAmAAAACAAAAP//////////"/>
                </a:ext>
              </a:extLst>
            </p:cNvSpPr>
            <p:nvPr/>
          </p:nvSpPr>
          <p:spPr>
            <a:xfrm>
              <a:off x="8623300" y="4450080"/>
              <a:ext cx="356870" cy="55372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FF9900"/>
                  </a:solidFill>
                  <a:latin typeface="Helvetica" pitchFamily="0" charset="0"/>
                  <a:ea typeface="Calibri" pitchFamily="2" charset="0"/>
                  <a:cs typeface="Calibri" pitchFamily="2" charset="0"/>
                </a:rPr>
                <a:t>Hot out</a:t>
              </a:r>
              <a:endParaRPr lang="en-gb" cap="none">
                <a:solidFill>
                  <a:srgbClr val="FF9900"/>
                </a:solidFill>
              </a:endParaRPr>
            </a:p>
          </p:txBody>
        </p:sp>
        <p:sp>
          <p:nvSpPr>
            <p:cNvPr id="12" name="TextBox 26"/>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YzAAALQZAAD0NQAAaBsAAAAgAAAmAAAACAAAAP//////////"/>
                </a:ext>
              </a:extLst>
            </p:cNvSpPr>
            <p:nvPr/>
          </p:nvSpPr>
          <p:spPr>
            <a:xfrm>
              <a:off x="7865745" y="4178300"/>
              <a:ext cx="904875" cy="276860"/>
            </a:xfrm>
            <a:prstGeom prst="rect">
              <a:avLst/>
            </a:prstGeom>
            <a:solidFill>
              <a:schemeClr val="bg1"/>
            </a:solidFill>
            <a:ln>
              <a:noFill/>
            </a:ln>
            <a:effectLst/>
          </p:spPr>
          <p:txBody>
            <a:bodyPr vert="horz" wrap="square" lIns="0" tIns="0" rIns="0" bIns="0" numCol="1" spcCol="215900" anchor="t"/>
            <a:lstStyle/>
            <a:p>
              <a:pPr algn="ctr">
                <a:defRPr lang="en-us"/>
              </a:pPr>
              <a:r>
                <a:rPr lang="en-us" cap="none">
                  <a:solidFill>
                    <a:srgbClr val="00B0F0"/>
                  </a:solidFill>
                  <a:latin typeface="Helvetica" pitchFamily="0" charset="0"/>
                  <a:ea typeface="Calibri" pitchFamily="2" charset="0"/>
                  <a:cs typeface="Calibri" pitchFamily="2" charset="0"/>
                </a:rPr>
                <a:t>Cold in</a:t>
              </a:r>
              <a:endParaRPr lang="en-gb" cap="none">
                <a:solidFill>
                  <a:srgbClr val="00B0F0"/>
                </a:solidFill>
              </a:endParaRPr>
            </a:p>
          </p:txBody>
        </p:sp>
        <p:sp>
          <p:nvSpPr>
            <p:cNvPr id="11" name="TextBox 27"/>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VhUAAEgIAADsIwAA/AkAAAAgAAAmAAAACAAAAP//////////"/>
                </a:ext>
              </a:extLst>
            </p:cNvSpPr>
            <p:nvPr/>
          </p:nvSpPr>
          <p:spPr>
            <a:xfrm>
              <a:off x="3468370" y="1346200"/>
              <a:ext cx="2371090" cy="276860"/>
            </a:xfrm>
            <a:prstGeom prst="rect">
              <a:avLst/>
            </a:prstGeom>
            <a:solidFill>
              <a:schemeClr val="bg1"/>
            </a:solidFill>
            <a:ln>
              <a:noFill/>
            </a:ln>
            <a:effectLst/>
          </p:spPr>
          <p:txBody>
            <a:bodyPr vert="horz" wrap="square" lIns="0" tIns="0" rIns="0" bIns="0" numCol="1" spcCol="215900" anchor="t"/>
            <a:lstStyle/>
            <a:p>
              <a:pPr algn="ctr">
                <a:defRPr lang="en-us"/>
              </a:pPr>
              <a:r>
                <a:rPr lang="en-us" b="1" cap="none">
                  <a:latin typeface="Helvetica" pitchFamily="0" charset="0"/>
                  <a:ea typeface="Calibri" pitchFamily="2" charset="0"/>
                  <a:cs typeface="Calibri" pitchFamily="2" charset="0"/>
                </a:rPr>
                <a:t>Parallel flow </a:t>
              </a:r>
              <a:endParaRPr lang="en-gb" b="1" cap="none"/>
            </a:p>
          </p:txBody>
        </p:sp>
        <p:sp>
          <p:nvSpPr>
            <p:cNvPr id="10" name="TextBox 28"/>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CL7A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UycAAEgIAADqNQAA/AkAAAAgAAAmAAAACAAAAP//////////"/>
                </a:ext>
              </a:extLst>
            </p:cNvSpPr>
            <p:nvPr/>
          </p:nvSpPr>
          <p:spPr>
            <a:xfrm>
              <a:off x="6392545" y="1346200"/>
              <a:ext cx="2371725" cy="276860"/>
            </a:xfrm>
            <a:prstGeom prst="rect">
              <a:avLst/>
            </a:prstGeom>
            <a:solidFill>
              <a:schemeClr val="bg1"/>
            </a:solidFill>
            <a:ln>
              <a:noFill/>
            </a:ln>
            <a:effectLst/>
          </p:spPr>
          <p:txBody>
            <a:bodyPr vert="horz" wrap="square" lIns="0" tIns="0" rIns="0" bIns="0" numCol="1" spcCol="215900" anchor="t"/>
            <a:lstStyle/>
            <a:p>
              <a:pPr algn="ctr">
                <a:defRPr lang="en-us"/>
              </a:pPr>
              <a:r>
                <a:rPr lang="en-us" b="1" cap="none">
                  <a:latin typeface="Helvetica" pitchFamily="0" charset="0"/>
                  <a:ea typeface="Calibri" pitchFamily="2" charset="0"/>
                  <a:cs typeface="Calibri" pitchFamily="2" charset="0"/>
                </a:rPr>
                <a:t>Counter flow</a:t>
              </a:r>
              <a:endParaRPr lang="en-gb" b="1" cap="none"/>
            </a:p>
          </p:txBody>
        </p:sp>
        <p:sp>
          <p:nvSpPr>
            <p:cNvPr id="9" name="TextBox 29"/>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LRQAAJ0JAABdFwAAIQsAAAAgAAAmAAAACAAAAP//////////"/>
                </a:ext>
              </a:extLst>
            </p:cNvSpPr>
            <p:nvPr/>
          </p:nvSpPr>
          <p:spPr>
            <a:xfrm>
              <a:off x="3279775" y="1562735"/>
              <a:ext cx="518160" cy="246380"/>
            </a:xfrm>
            <a:prstGeom prst="rect">
              <a:avLst/>
            </a:prstGeom>
            <a:solidFill>
              <a:schemeClr val="bg1"/>
            </a:solidFill>
            <a:ln>
              <a:noFill/>
            </a:ln>
            <a:effectLst/>
          </p:spPr>
          <p:txBody>
            <a:bodyPr vert="horz" wrap="square" lIns="0" tIns="0" rIns="0" bIns="0" numCol="1" spcCol="215900" anchor="t"/>
            <a:lstStyle/>
            <a:p>
              <a:pPr algn="r">
                <a:defRPr lang="en-us"/>
              </a:pPr>
              <a:r>
                <a:rPr lang="en-us" sz="1600" b="1" i="1" cap="none">
                  <a:latin typeface="Helvetica" pitchFamily="0" charset="0"/>
                  <a:ea typeface="Calibri" pitchFamily="2" charset="0"/>
                  <a:cs typeface="Calibri" pitchFamily="2" charset="0"/>
                </a:rPr>
                <a:t>T</a:t>
              </a:r>
              <a:endParaRPr lang="en-gb" sz="1600" b="1" i="1" cap="none"/>
            </a:p>
          </p:txBody>
        </p:sp>
        <p:sp>
          <p:nvSpPr>
            <p:cNvPr id="8" name="TextBox 30"/>
            <p:cNvSpPr>
              <a:extLst>
                <a:ext uri="smNativeData">
                  <pr:smNativeData xmlns:pr="smNativeData" xmlns="smNativeData" val="SMDATA_15_am0pZxMAAAAlAAAAZAAAAE0AAAAAAAAAAAAAAAAAAAAAA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lZW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QAAAAEAAAAAAAAAAAAAAAAAAAAAAAAAAAAAAAAAAAAAAAAAAAAAAAJ/f38AAAAAA8zMzADAwP8Af39/AAAAAAAAAAAAAAAAAAAAAAAAAAAAIQAAABgAAAAUAAAAbycAAJ0JAAAHKQAAIQsAAAAgAAAmAAAACAAAAP//////////"/>
                </a:ext>
              </a:extLst>
            </p:cNvSpPr>
            <p:nvPr/>
          </p:nvSpPr>
          <p:spPr>
            <a:xfrm>
              <a:off x="6410325" y="1562735"/>
              <a:ext cx="259080" cy="246380"/>
            </a:xfrm>
            <a:prstGeom prst="rect">
              <a:avLst/>
            </a:prstGeom>
            <a:solidFill>
              <a:schemeClr val="bg1"/>
            </a:solidFill>
            <a:ln>
              <a:noFill/>
            </a:ln>
            <a:effectLst/>
          </p:spPr>
          <p:txBody>
            <a:bodyPr vert="horz" wrap="square" lIns="0" tIns="0" rIns="0" bIns="0" numCol="1" spcCol="215900" anchor="t"/>
            <a:lstStyle/>
            <a:p>
              <a:pPr algn="ctr">
                <a:defRPr lang="en-us"/>
              </a:pPr>
              <a:r>
                <a:rPr lang="en-us" sz="1600" b="1" i="1" cap="none">
                  <a:latin typeface="Helvetica" pitchFamily="0" charset="0"/>
                  <a:ea typeface="Calibri" pitchFamily="2" charset="0"/>
                  <a:cs typeface="Calibri" pitchFamily="2" charset="0"/>
                </a:rPr>
                <a:t>T</a:t>
              </a:r>
              <a:endParaRPr lang="en-gb" sz="1600" b="1" i="1" cap="none"/>
            </a:p>
          </p:txBody>
        </p:sp>
      </p:gr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am0pZx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ggAADcCAAAASwAAkgYAABAgAAAmAAAACAAAAL0wAAD//8EB"/>
              </a:ext>
            </a:extLst>
          </p:cNvSpPr>
          <p:nvPr>
            <p:ph type="ctrTitle"/>
          </p:nvPr>
        </p:nvSpPr>
        <p:spPr>
          <a:xfrm>
            <a:off x="1428750" y="360045"/>
            <a:ext cx="10763250" cy="708025"/>
          </a:xfrm>
          <a:noFill/>
          <a:ln>
            <a:noFill/>
          </a:ln>
          <a:effectLst/>
        </p:spPr>
        <p:txBody>
          <a:bodyPr vert="horz" wrap="square" lIns="91440" tIns="45720" rIns="91440" bIns="45720" numCol="1" spcCol="215900" anchor="t">
            <a:prstTxWarp prst="textNoShape">
              <a:avLst/>
            </a:prstTxWarp>
          </a:bodyPr>
          <a:lstStyle/>
          <a:p>
            <a:pPr>
              <a:lnSpc>
                <a:spcPct val="100000"/>
              </a:lnSpc>
              <a:spcBef>
                <a:spcPts val="0"/>
              </a:spcBef>
              <a:defRPr lang="en-us"/>
            </a:pPr>
            <a:r>
              <a:rPr lang="en-us" sz="4000" cap="none">
                <a:latin typeface="Helvetica" pitchFamily="0" charset="0"/>
                <a:ea typeface="Verdana" pitchFamily="0" charset="0"/>
                <a:cs typeface="Helvetica" pitchFamily="0" charset="0"/>
              </a:rPr>
              <a:t>Shell-and-Tube Heat Exchangers</a:t>
            </a:r>
            <a:endParaRPr lang="en-gb" sz="4000" cap="none">
              <a:latin typeface="Helvetica" pitchFamily="0" charset="0"/>
              <a:ea typeface="Verdana" pitchFamily="0" charset="0"/>
              <a:cs typeface="Helvetica" pitchFamily="0" charset="0"/>
            </a:endParaRPr>
          </a:p>
        </p:txBody>
      </p:sp>
      <p:sp>
        <p:nvSpPr>
          <p:cNvPr id="3" name="Slide Number Placeholder 17"/>
          <p:cNvSpPr>
            <a:spLocks noGrp="1" noChangeArrowheads="1"/>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TcAABonAAA9SAAAWSkAABAAAAAmAAAACAAAAAEAAAAAAAAA"/>
              </a:ext>
            </a:extLst>
          </p:cNvSpPr>
          <p:nvPr>
            <p:ph type="sldNum" sz="quarter" idx="12"/>
          </p:nvPr>
        </p:nvSpPr>
        <p:spPr>
          <a:xfrm>
            <a:off x="8999855" y="6356350"/>
            <a:ext cx="2743200" cy="365125"/>
          </a:xfrm>
        </p:spPr>
        <p:txBody>
          <a:bodyPr/>
          <a:lstStyle/>
          <a:p>
            <a:pPr>
              <a:defRPr lang="en-us"/>
            </a:pPr>
            <a:fld id="{4B8457C4-8AA6-D1A1-E83C-7CF419721E29}" type="slidenum">
              <a:rPr lang="en-gb" sz="1600" cap="none">
                <a:solidFill>
                  <a:srgbClr val="7F7F7F"/>
                </a:solidFill>
                <a:latin typeface="Helvetica" pitchFamily="0" charset="0"/>
                <a:ea typeface="Calibri" pitchFamily="2" charset="0"/>
                <a:cs typeface="Helvetica" pitchFamily="0" charset="0"/>
              </a:rPr>
              <a:t>9</a:t>
            </a:fld>
            <a:endParaRPr lang="en-gb" sz="1600" cap="none">
              <a:solidFill>
                <a:srgbClr val="7F7F7F"/>
              </a:solidFill>
              <a:latin typeface="Helvetica" pitchFamily="0" charset="0"/>
              <a:ea typeface="Calibri" pitchFamily="2" charset="0"/>
              <a:cs typeface="Helvetica" pitchFamily="0" charset="0"/>
            </a:endParaRPr>
          </a:p>
        </p:txBody>
      </p:sp>
      <p:pic>
        <p:nvPicPr>
          <p:cNvPr id="4" name="Picture 8" descr="A picture containing text, clipart&#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QF9oN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MMCAAA3AgAA3g4AAIkFAAAQAAAAJgAAAAgAAAD//////////w=="/>
              </a:ext>
            </a:extLst>
          </p:cNvPicPr>
          <p:nvPr/>
        </p:nvPicPr>
        <p:blipFill>
          <a:blip r:embed="rId3"/>
          <a:stretch>
            <a:fillRect/>
          </a:stretch>
        </p:blipFill>
        <p:spPr>
          <a:xfrm>
            <a:off x="448945" y="360045"/>
            <a:ext cx="1967865" cy="539750"/>
          </a:xfrm>
          <a:prstGeom prst="rect">
            <a:avLst/>
          </a:prstGeom>
          <a:noFill/>
          <a:ln>
            <a:noFill/>
          </a:ln>
          <a:effectLst/>
        </p:spPr>
      </p:pic>
      <p:sp>
        <p:nvSpPr>
          <p:cNvPr id="5" name="Slide Number Placeholder 17"/>
          <p:cNvSpPr>
            <a:extLst>
              <a:ext uri="smNativeData">
                <pr:smNativeData xmlns:pr="smNativeData" xmlns="smNativeData" val="SMDATA_15_am0p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IAABonAAALHgAAWSkAABAAAAAmAAAACAAAAP//////////"/>
              </a:ext>
            </a:extLst>
          </p:cNvSpPr>
          <p:nvPr/>
        </p:nvSpPr>
        <p:spPr>
          <a:xfrm>
            <a:off x="448945" y="6356350"/>
            <a:ext cx="4434840" cy="365125"/>
          </a:xfrm>
          <a:prstGeom prst="rect">
            <a:avLst/>
          </a:prstGeom>
          <a:noFill/>
          <a:ln>
            <a:noFill/>
          </a:ln>
          <a:effectLst/>
        </p:spPr>
        <p:txBody>
          <a:bodyPr vert="horz" wrap="square" lIns="91440" tIns="45720" rIns="91440" bIns="45720" numCol="1" spcCol="215900" anchor="ctr"/>
          <a:lstStyle>
            <a:lvl1pPr marL="0" algn="r" defTabSz="457200">
              <a:tabLst/>
              <a:defRPr lang="en-us" sz="1200" kern="1" cap="none">
                <a:solidFill>
                  <a:srgbClr val="8C8C8C"/>
                </a:solidFill>
                <a:latin typeface="Calibri" pitchFamily="2" charset="0"/>
                <a:ea typeface="Calibri" pitchFamily="2" charset="0"/>
                <a:cs typeface="Calibri" pitchFamily="2" charset="0"/>
              </a:defRPr>
            </a:lvl1pPr>
            <a:lvl2pPr marL="457200" algn="l" defTabSz="457200">
              <a:tabLst/>
              <a:defRPr lang="en-us" sz="1800" kern="1" cap="none">
                <a:solidFill>
                  <a:schemeClr val="tx1"/>
                </a:solidFill>
                <a:latin typeface="Calibri" pitchFamily="2" charset="0"/>
                <a:ea typeface="Calibri" pitchFamily="2" charset="0"/>
                <a:cs typeface="Calibri" pitchFamily="2" charset="0"/>
              </a:defRPr>
            </a:lvl2pPr>
            <a:lvl3pPr marL="914400" algn="l" defTabSz="457200">
              <a:tabLst/>
              <a:defRPr lang="en-us" sz="1800" kern="1" cap="none">
                <a:solidFill>
                  <a:schemeClr val="tx1"/>
                </a:solidFill>
                <a:latin typeface="Calibri" pitchFamily="2" charset="0"/>
                <a:ea typeface="Calibri" pitchFamily="2" charset="0"/>
                <a:cs typeface="Calibri" pitchFamily="2" charset="0"/>
              </a:defRPr>
            </a:lvl3pPr>
            <a:lvl4pPr marL="1371600" algn="l" defTabSz="457200">
              <a:tabLst/>
              <a:defRPr lang="en-us" sz="1800" kern="1" cap="none">
                <a:solidFill>
                  <a:schemeClr val="tx1"/>
                </a:solidFill>
                <a:latin typeface="Calibri" pitchFamily="2" charset="0"/>
                <a:ea typeface="Calibri" pitchFamily="2" charset="0"/>
                <a:cs typeface="Calibri" pitchFamily="2" charset="0"/>
              </a:defRPr>
            </a:lvl4pPr>
            <a:lvl5pPr marL="1828800" algn="l" defTabSz="457200">
              <a:tabLst/>
              <a:defRPr lang="en-us" sz="1800" kern="1" cap="none">
                <a:solidFill>
                  <a:schemeClr val="tx1"/>
                </a:solidFill>
                <a:latin typeface="Calibri" pitchFamily="2" charset="0"/>
                <a:ea typeface="Calibri" pitchFamily="2" charset="0"/>
                <a:cs typeface="Calibri" pitchFamily="2" charset="0"/>
              </a:defRPr>
            </a:lvl5pPr>
            <a:lvl6pPr marL="2286000" algn="l" defTabSz="457200">
              <a:tabLst/>
              <a:defRPr lang="en-us" sz="1800" kern="1" cap="none">
                <a:solidFill>
                  <a:schemeClr val="tx1"/>
                </a:solidFill>
                <a:latin typeface="Calibri" pitchFamily="2" charset="0"/>
                <a:ea typeface="Calibri" pitchFamily="2" charset="0"/>
                <a:cs typeface="Calibri" pitchFamily="2" charset="0"/>
              </a:defRPr>
            </a:lvl6pPr>
            <a:lvl7pPr marL="2743200" algn="l" defTabSz="457200">
              <a:tabLst/>
              <a:defRPr lang="en-us" sz="1800" kern="1" cap="none">
                <a:solidFill>
                  <a:schemeClr val="tx1"/>
                </a:solidFill>
                <a:latin typeface="Calibri" pitchFamily="2" charset="0"/>
                <a:ea typeface="Calibri" pitchFamily="2" charset="0"/>
                <a:cs typeface="Calibri" pitchFamily="2" charset="0"/>
              </a:defRPr>
            </a:lvl7pPr>
            <a:lvl8pPr marL="3200400" algn="l" defTabSz="457200">
              <a:tabLst/>
              <a:defRPr lang="en-us" sz="1800" kern="1" cap="none">
                <a:solidFill>
                  <a:schemeClr val="tx1"/>
                </a:solidFill>
                <a:latin typeface="Calibri" pitchFamily="2" charset="0"/>
                <a:ea typeface="Calibri" pitchFamily="2" charset="0"/>
                <a:cs typeface="Calibri" pitchFamily="2" charset="0"/>
              </a:defRPr>
            </a:lvl8pPr>
            <a:lvl9pPr marL="3657600" algn="l" defTabSz="457200">
              <a:tabLst/>
              <a:defRPr lang="en-us" sz="1800" kern="1" cap="none">
                <a:solidFill>
                  <a:schemeClr val="tx1"/>
                </a:solidFill>
                <a:latin typeface="Calibri" pitchFamily="2" charset="0"/>
                <a:ea typeface="Calibri" pitchFamily="2" charset="0"/>
                <a:cs typeface="Calibri" pitchFamily="2" charset="0"/>
              </a:defRPr>
            </a:lvl9pPr>
          </a:lstStyle>
          <a:p>
            <a:pPr algn="l">
              <a:defRPr lang="en-us"/>
            </a:pPr>
            <a:r>
              <a:rPr lang="en-us" sz="1600" cap="none">
                <a:solidFill>
                  <a:srgbClr val="7F7F7F"/>
                </a:solidFill>
                <a:latin typeface="Helvetica" pitchFamily="0" charset="0"/>
                <a:ea typeface="Calibri" pitchFamily="2" charset="0"/>
                <a:cs typeface="Helvetica" pitchFamily="0" charset="0"/>
              </a:rPr>
              <a:t>EX3030/EM40JN</a:t>
            </a:r>
            <a:endParaRPr lang="en-gb" sz="1600" cap="none">
              <a:solidFill>
                <a:srgbClr val="7F7F7F"/>
              </a:solidFill>
              <a:latin typeface="Helvetica" pitchFamily="0" charset="0"/>
              <a:ea typeface="Calibri" pitchFamily="2" charset="0"/>
              <a:cs typeface="Helvetica" pitchFamily="0" charset="0"/>
            </a:endParaRPr>
          </a:p>
        </p:txBody>
      </p:sp>
      <p:pic>
        <p:nvPicPr>
          <p:cNvPr id="6" name="Picture 4" descr="Diagram&#10;&#10;Description automatically generated"/>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JkQAACKCQAAZzoAAB0kAAAQAAAAJgAAAAgAAAD//////////w=="/>
              </a:ext>
            </a:extLst>
          </p:cNvPicPr>
          <p:nvPr/>
        </p:nvPicPr>
        <p:blipFill>
          <a:blip r:embed="rId4"/>
          <a:stretch>
            <a:fillRect/>
          </a:stretch>
        </p:blipFill>
        <p:spPr>
          <a:xfrm>
            <a:off x="2698115" y="1550670"/>
            <a:ext cx="6795770" cy="4319905"/>
          </a:xfrm>
          <a:prstGeom prst="rect">
            <a:avLst/>
          </a:prstGeom>
          <a:noFill/>
          <a:ln>
            <a:noFill/>
          </a:ln>
          <a:effectLst/>
        </p:spPr>
      </p:pic>
      <p:pic>
        <p:nvPicPr>
          <p:cNvPr id="7" name="Content Placeholder 5" descr="An image showing a cross section through a multi-tube heat exchanger"/>
          <p:cNvPicPr>
            <a:picLocks noChangeAspect="1"/>
            <a:extLst>
              <a:ext uri="smNativeData">
                <pr:smNativeData xmlns:pr="smNativeData" xmlns="smNativeData" val="SMDATA_17_am0pZx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J44AABGHgAANUkAAFkpAAAQAAAAJgAAAAgAAAD//////////w=="/>
              </a:ext>
            </a:extLst>
          </p:cNvPicPr>
          <p:nvPr/>
        </p:nvPicPr>
        <p:blipFill>
          <a:blip r:embed="rId5"/>
          <a:stretch>
            <a:fillRect/>
          </a:stretch>
        </p:blipFill>
        <p:spPr>
          <a:xfrm>
            <a:off x="9203690" y="4921250"/>
            <a:ext cx="2696845" cy="180022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Presentatio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mjki2mb2</cp:lastModifiedBy>
  <cp:revision>0</cp:revision>
  <dcterms:created xsi:type="dcterms:W3CDTF">2021-11-09T11:20:31Z</dcterms:created>
  <dcterms:modified xsi:type="dcterms:W3CDTF">2024-11-04T23:57:14Z</dcterms:modified>
</cp:coreProperties>
</file>