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96" r:id="rId5"/>
  </p:sldMasterIdLst>
  <p:notesMasterIdLst>
    <p:notesMasterId r:id="rId6"/>
  </p:notesMasterIdLst>
  <p:sldIdLst>
    <p:sldId id="288" r:id="rId7"/>
    <p:sldId id="320" r:id="rId8"/>
    <p:sldId id="341" r:id="rId9"/>
    <p:sldId id="338" r:id="rId10"/>
    <p:sldId id="343" r:id="rId11"/>
    <p:sldId id="344" r:id="rId12"/>
    <p:sldId id="345" r:id="rId13"/>
    <p:sldId id="349" r:id="rId14"/>
    <p:sldId id="339" r:id="rId15"/>
    <p:sldId id="342" r:id="rId16"/>
    <p:sldId id="346" r:id="rId17"/>
    <p:sldId id="347" r:id="rId18"/>
    <p:sldId id="348" r:id="rId19"/>
    <p:sldId id="340" r:id="rId20"/>
    <p:sldId id="337" r:id="rId21"/>
    <p:sldId id="267" r:id="rId22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0768246" val="1218" rev64="64" revOS="3"/>
      <pr:smFileRevision xmlns:pr="smNativeData" xmlns="smNativeData" dt="1730768246" val="101"/>
      <pr:guideOptions xmlns:pr="smNativeData" xmlns="smNativeData" dt="1730768246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howGuides="1">
      <p:cViewPr varScale="1">
        <p:scale>
          <a:sx n="106" d="100"/>
          <a:sy n="106" d="100"/>
        </p:scale>
        <p:origin x="4455" y="215"/>
      </p:cViewPr>
      <p:guideLst x="0" y="0"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>
        <p:scale>
          <a:sx n="106" d="100"/>
          <a:sy n="106" d="100"/>
        </p:scale>
        <p:origin x="4455" y="215"/>
      </p:cViewPr>
      <p:guideLst x="0" y="0">
        <p:guide orient="horz" pos="2880"/>
        <p:guide pos="2160"/>
      </p:guideLst>
    </p:cSldViewPr>
  </p:notesViewPr>
  <p:gridSpacing cx="184017920" cy="1840179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wI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wIAABAAAAAmAAAACAAAAD+PAAAAAA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01F07C9A-D4EC-A58A-A248-22DF32065477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4" name="Slide Image Placeholder 3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L8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Notes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D8PAAD/HwAA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QDgAABAAAAAmAAAACAAAAL+PAAD/HwAA"/>
              </a:ext>
            </a:extLst>
          </p:cNvSpPr>
          <p:nvPr>
            <p:ph type="ftr" sz="quarte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L+PAAD/Hw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1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F348971-3FB2-617F-FC8C-C92AC7C20A9C}" type="slidenum">
              <a:rPr lang="en-gb" cap="none"/>
              <a:t>‹#›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10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themeOverride" Target="../theme/themeOverride10.xml"/></Relationships>
</file>

<file path=ppt/notesSlides/_rels/notesSlide1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themeOverride" Target="../theme/themeOverride11.xml"/></Relationships>
</file>

<file path=ppt/notesSlides/_rels/notesSlide1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Relationship Id="rId3" Type="http://schemas.openxmlformats.org/officeDocument/2006/relationships/themeOverride" Target="../theme/themeOverride12.xml"/></Relationships>
</file>

<file path=ppt/notesSlides/_rels/notesSlide1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Relationship Id="rId3" Type="http://schemas.openxmlformats.org/officeDocument/2006/relationships/themeOverride" Target="../theme/themeOverride13.xml"/></Relationships>
</file>

<file path=ppt/notesSlides/_rels/notesSlide1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themeOverride" Target="../theme/themeOverride14.xml"/></Relationships>
</file>

<file path=ppt/notesSlides/_rels/notesSlide1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Relationship Id="rId3" Type="http://schemas.openxmlformats.org/officeDocument/2006/relationships/themeOverride" Target="../theme/themeOverride15.xml"/></Relationships>
</file>

<file path=ppt/notesSlides/_rels/notesSlide1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Relationship Id="rId3" Type="http://schemas.openxmlformats.org/officeDocument/2006/relationships/themeOverride" Target="../theme/themeOverride16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themeOverride" Target="../theme/themeOverride7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Relationship Id="rId3" Type="http://schemas.openxmlformats.org/officeDocument/2006/relationships/themeOverride" Target="../theme/themeOverride8.xml"/></Relationships>
</file>

<file path=ppt/notesSlides/_rels/notesSlide9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9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72835FFE-B09F-D6A9-D13B-46FC11752713}" type="slidenum">
              <a:rPr cap="none" noProof="1">
                <a:solidFill>
                  <a:srgbClr val="000000"/>
                </a:solidFill>
              </a:rPr>
              <a:t>1</a:t>
            </a:fld>
            <a:endParaRPr cap="none" noProof="1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41CC637-79D9-4930-97A4-8F6588EA61DA}" type="slidenum">
              <a:rPr lang="en-gb" cap="none"/>
              <a:t>10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w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CCF2B3E-7091-9ADD-DF77-8688653929D3}" type="slidenum">
              <a:rPr lang="en-gb" cap="none"/>
              <a:t>11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A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760C81FD-B39B-5977-D5B4-4522CFFA2310}" type="slidenum">
              <a:rPr lang="en-gb" cap="none"/>
              <a:t>12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QOjE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22872DC-92EF-7D84-A190-64D13CDE5731}" type="slidenum">
              <a:rPr lang="en-gb" cap="none"/>
              <a:t>13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C0FFB10-5EA1-5A0D-EFB7-A858B5F919FD}" type="slidenum">
              <a:rPr lang="en-gb" cap="none"/>
              <a:t>14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Fe1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4119B42A-64AC-4C42-E2A1-9217FAEF14C7}" type="slidenum">
              <a:rPr lang="en-gb" cap="none"/>
              <a:t>15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 lang="en-us"/>
            </a:pPr>
            <a:endParaRPr lang="en-us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E86BE9A-D4E3-D348-AD3E-221DF0705B77}" type="slidenum">
              <a:rPr lang="en-gb" cap="none"/>
              <a:t>16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F81645A-14B2-D492-FC39-E2C72A770AB7}" type="slidenum">
              <a:rPr lang="en-gb" cap="none"/>
              <a:t>2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Zhr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7///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100F606C-22FD-5A96-B3B7-D4C32EF94581}" type="slidenum">
              <a:rPr lang="en-gb" cap="none"/>
              <a:t>3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6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A138166-2887-4677-C9AB-DE22CFE53F8B}" type="slidenum">
              <a:rPr lang="en-gb" cap="none"/>
              <a:t>4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Z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0AAF3261-2FE7-FAC4-A917-D9917C595F8C}" type="slidenum">
              <a:rPr lang="en-gb" cap="none"/>
              <a:t>5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QA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9E17B7F-31B4-B48D-FA59-C7D835170C92}" type="slidenum">
              <a:rPr lang="en-gb" cap="none"/>
              <a:t>6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YD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6E3C2FDC-9283-69D9-CD84-648C61CA3B31}" type="slidenum">
              <a:rPr lang="en-gb" cap="none"/>
              <a:t>7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ZC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wDF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39BB332C-62D4-EEC5-9A03-94907D4D6CC1}" type="slidenum">
              <a:rPr lang="en-gb" cap="none"/>
              <a:t>8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OAAAAAAAA"/>
              </a:ext>
            </a:extLst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AEA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 lang="en-us"/>
            </a:pPr>
            <a:endParaRPr lang="en-gb" cap="none"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AEAAAAAAAAA"/>
              </a:ext>
            </a:extLst>
          </p:cNvSpPr>
          <p:nvPr>
            <p:ph type="sldNum" sz="quarter" idx="12"/>
          </p:nvPr>
        </p:nvSpPr>
        <p:spPr>
          <a:xfrm>
            <a:off x="3884930" y="8685530"/>
            <a:ext cx="2971800" cy="458470"/>
          </a:xfrm>
        </p:spPr>
        <p:txBody>
          <a:bodyPr/>
          <a:lstStyle/>
          <a:p>
            <a:pPr>
              <a:defRPr lang="en-us"/>
            </a:pPr>
            <a:fld id="{594E1E41-0FB4-1BE8-FAF6-F9BD50B80CAC}" type="slidenum">
              <a:rPr lang="en-gb" cap="none"/>
              <a:t>9</a:t>
            </a:fld>
            <a:endParaRPr lang="en-gb"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g/v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C74b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331D079-37DE-6426-9089-C1739EC76694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773FE99E-D09A-6A1F-D487-264AA7C92273}" type="slidenum">
              <a:rPr lang="en-gb" cap="none"/>
              <a:t>1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5C2B2E7A-34B1-7ED8-FF93-C28D60DD0997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EA6F7EE-A0E3-F301-AD1E-5654B9505B03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0D50B12-5CFD-80FD-B36D-AAA8452345FF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A666F3D-73E7-3399-A9DE-85CC21905FD0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62A9870-3E9B-7F6E-D592-C83BD6DC239D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EE03046-08C3-B5C6-8D58-FE937E167BAB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A5B01CD-83E7-0EF7-A9E3-75A24FAD5F20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22E6CABF-F1CF-B33C-815E-076984107752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8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1B45D33C-72F6-1025-B8FD-84709DB34ED1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8915E5C-12E5-C4A8-AB29-E4FD10675DB1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783FC9F6-B895-6A3F-DB87-4E6A87C92D1B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329702D-63AE-7C86-E091-95D33EDF16C0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8E5EE6C-22D5-B018-9B5D-D44DA0136D81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6BB312CD-8386-E6E4-C80B-75B15C453E20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84F5E05-4BE5-1AA8-ABF7-BDFD10B95DE8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4B7E1BC-F2A9-E217-E70F-0442AF411151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6E6145C7-8983-34B3-CDD9-7FE60B973B2A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40F25E02-4CAD-A7A8-E34A-BAFD100415EF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0575531F-51E8-20A5-A6CD-A7F01D8350F2}" type="datetime1">
              <a:rPr lang="en-gb" cap="none"/>
              <a:t>10/11/2022</a:t>
            </a:fld>
            <a:endParaRPr lang="en-gb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en-gb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03BEB304-4AEE-EB45-A006-BC10FD4856E9}" type="slidenum">
              <a:rPr lang="en-gb" cap="none"/>
              <a:t>‹#›</a:t>
            </a:fld>
            <a:endParaRPr lang="en-gb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E6c3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t>Click to edit Master text styles</a:t>
            </a:r>
          </a:p>
          <a:p>
            <a:pPr lvl="1">
              <a:defRPr lang="en-us"/>
            </a:pPr>
            <a:r>
              <a:t>Second level</a:t>
            </a:r>
          </a:p>
          <a:p>
            <a:pPr lvl="2">
              <a:defRPr lang="en-us"/>
            </a:pPr>
            <a:r>
              <a:t>Third level</a:t>
            </a:r>
          </a:p>
          <a:p>
            <a:pPr lvl="3">
              <a:defRPr lang="en-us"/>
            </a:pPr>
            <a:r>
              <a:t>Fourth level</a:t>
            </a:r>
          </a:p>
          <a:p>
            <a:pPr lvl="4">
              <a:defRPr lang="en-us"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ZhY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43ED21E5-ABAE-B8D7-E055-5D826F1B1608}" type="datetime1">
              <a:rPr lang="en-gb" cap="none"/>
              <a:t/>
            </a:fld>
            <a:endParaRPr lang="en-gb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mY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en-gb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0iT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1200" cap="none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5F3A855C-12B2-6F73-FC82-E426CBCC0AB1}" type="slidenum">
              <a:rPr lang="en-gb" cap="none"/>
              <a:t>1</a:t>
            </a:fld>
            <a:endParaRPr lang="en-gb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0" charset="0"/>
          <a:ea typeface="Calibri Light" pitchFamily="0" charset="0"/>
          <a:cs typeface="Calibri Light" pitchFamily="0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eg"/><Relationship Id="rId4" Type="http://schemas.openxmlformats.org/officeDocument/2006/relationships/image" Target="../media/image1.jpeg"/><Relationship Id="rId5" Type="http://schemas.openxmlformats.org/officeDocument/2006/relationships/image" Target="../media/image19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e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e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Relationship Id="rId4" Type="http://schemas.openxmlformats.org/officeDocument/2006/relationships/image" Target="../media/image8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Relationship Id="rId4" Type="http://schemas.openxmlformats.org/officeDocument/2006/relationships/image" Target="../media/image11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IwOAAAASwAA6BQAAAAgAAAmAAAACAAAAL0wAAD//8EB"/>
              </a:ext>
            </a:extLst>
          </p:cNvSpPr>
          <p:nvPr>
            <p:ph type="ctrTitle"/>
          </p:nvPr>
        </p:nvSpPr>
        <p:spPr>
          <a:xfrm>
            <a:off x="0" y="2364740"/>
            <a:ext cx="12192000" cy="103378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3600" cap="none">
                <a:latin typeface="Helvetica" pitchFamily="0" charset="0"/>
                <a:ea typeface="Verdana" pitchFamily="0" charset="0"/>
                <a:cs typeface="Helvetica" pitchFamily="0" charset="0"/>
              </a:rPr>
              <a:t>EX3030/EM4012 Heat, Mass and Momentum Transfer</a:t>
            </a:r>
            <a:br/>
            <a:r>
              <a:rPr lang="en-gb" sz="3200" cap="none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rPr>
              <a:t>Heat Exchangers 2</a:t>
            </a:r>
            <a:endParaRPr lang="en-gb" sz="36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CAHw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fld id="{4BC380C9-87A6-9676-E87B-7123CE351E24}" type="slidenum">
              <a:rPr sz="1600" cap="none" noProof="1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</a:t>
            </a:fld>
            <a:endParaRPr sz="1600" cap="none" noProof="1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4" name="TextBox 36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+hIAAGocAAB6OAAAuiAAAAAgAAAmAAAACAAAAP//////////"/>
              </a:ext>
            </a:extLst>
          </p:cNvSpPr>
          <p:nvPr/>
        </p:nvSpPr>
        <p:spPr>
          <a:xfrm>
            <a:off x="3084830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defRPr>
            </a:pPr>
            <a:r>
              <a:t>Originally by Dr Mark Stewart</a:t>
            </a:r>
          </a:p>
          <a:p>
            <a:pPr algn="ctr">
              <a:defRPr sz="2000" cap="none" noProof="1">
                <a:solidFill>
                  <a:srgbClr val="7F7F7F"/>
                </a:solidFill>
                <a:latin typeface="Helvetica" pitchFamily="0" charset="0"/>
                <a:ea typeface="Batang" pitchFamily="0" charset="0"/>
                <a:cs typeface="Helvetica" pitchFamily="0" charset="0"/>
              </a:defRPr>
            </a:pPr>
            <a:r>
              <a:t>Presented by Dr M. Bannerman</a:t>
            </a:r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ocAABiAgAAJi4AACE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2000" advTm="23444">
    <p:extLst>
      <p:ext uri="smNativeData">
        <pr:smNativeData xmlns:pr="smNativeData" xmlns="smNativeData" val="dm0pZwAAAADQBwAAAAAAAAAAAAAAAAAAlFsAAAAAAAABAAAAAQAAAAAAAAAAAAAAAAAAAAAAAAAAAAAA" duo="dm0pZwAAAAAAAAAAAAAAAAAAAAA=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ξ-NTU Method 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202A794-DAAF-5751-E1BA-2C04E9F41779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10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IA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D6H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kIAACBRAAAbwsAABAgAAAmAAAACAAAAP//////////"/>
              </a:ext>
            </a:extLst>
          </p:cNvSpPr>
          <p:nvPr/>
        </p:nvSpPr>
        <p:spPr>
          <a:xfrm>
            <a:off x="1056005" y="145859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Motivation behind the Effectiveness-NTU method: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8" name="TextBox 4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NUNAACBRAAANSMAABAgAAAmAAAACAAAAP//////////"/>
              </a:ext>
            </a:extLst>
          </p:cNvSpPr>
          <p:nvPr/>
        </p:nvSpPr>
        <p:spPr>
          <a:xfrm>
            <a:off x="1056005" y="2248535"/>
            <a:ext cx="10079990" cy="3474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LMTD method is straightforward to use when inlet/outlet temperatures are known</a:t>
            </a:r>
            <a:endParaRPr lang="en-gb" sz="2000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However, what if our task is to determine heat transfer rates and outlet temperatures for our hot/cold fluid streams when the heat exchanger type and size is already specified?</a:t>
            </a:r>
            <a:endParaRPr lang="en-gb" sz="2000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In this case, if the inlet/outlet temperatures are unknown then the LMTD method becomes iterative (and tedious)</a:t>
            </a:r>
            <a:endParaRPr lang="en-gb" sz="2000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sz="2000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The effectiveness-NTU method was developed by Kays and London in 1955 to help solve these types of problems</a:t>
            </a:r>
            <a:endParaRPr lang="en-gb" sz="2000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CA24U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ξ-NTU Method 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5FD6FF81-CFB2-8309-FC6E-395CB1200A6C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11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NAHAACBRAAARwoAABAgAAAmAAAACAAAAP//////////"/>
              </a:ext>
            </a:extLst>
          </p:cNvSpPr>
          <p:nvPr/>
        </p:nvSpPr>
        <p:spPr>
          <a:xfrm>
            <a:off x="1056005" y="1270000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Heat transfer effectiveness: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0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Bm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ULAACBRAAAyCMAABAAAAAmAAAACAAAAP//////////"/>
                  </a:ext>
                </a:extLst>
              </p:cNvSpPr>
              <p:nvPr/>
            </p:nvSpPr>
            <p:spPr>
              <a:xfrm>
                <a:off x="1056005" y="1872615"/>
                <a:ext cx="10079990" cy="39439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>
                    <a:latin typeface="Helvetica" panose="020B0604020202020204" pitchFamily="34" charset="0"/>
                  </a:rPr>
                  <a:t>The effectiveness-NTU method is based on a dimensionless parameter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𝜀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max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actual</m:t>
                          </m:r>
                          <m: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he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𝑎𝑡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𝑡𝑟𝑎𝑛𝑠𝑓𝑒𝑟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𝑚𝑎𝑥𝑖𝑚𝑢𝑚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𝑝𝑜𝑠𝑠𝑖𝑏𝑙𝑒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h𝑒𝑎𝑡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𝑡𝑟𝑎𝑛𝑠𝑓𝑒𝑟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𝑟𝑎𝑡𝑒</m:t>
                          </m:r>
                        </m:den>
                      </m:f>
                    </m:oMath>
                  </m:oMathPara>
                </a14:m>
                <a:endParaRPr lang="en-GB" sz="1800" b="0" dirty="0"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The maximum possible heat transfer rate is: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max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mini</m:t>
                        </m:r>
                      </m:sub>
                    </m:sSub>
                    <m:d>
                      <m:d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h</m:t>
                            </m:r>
                            <m: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i</m:t>
                            </m:r>
                          </m:sub>
                        </m:s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c</m:t>
                            </m:r>
                            <m: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Helvetica" panose="020B0604020202020204" pitchFamily="34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mini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c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c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p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In this way, we can estimate the actual heat transfer rate without knowing anything about the outlet temperatures i.e.: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𝑄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𝜀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max</m:t>
                          </m:r>
                        </m:sub>
                      </m:sSub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𝜀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mini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h</m:t>
                              </m:r>
                              <m: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c</m:t>
                              </m:r>
                              <m: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b="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Of cours</a:t>
                </a: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e, we still need to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𝜀</m:t>
                    </m:r>
                  </m:oMath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A0BKn+mqAJ1+JPzcl6k2GA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Bm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ULAACBRAAAyCMAABAAAAAmAAAACAAAAP//////////"/>
                  </a:ext>
                </a:extLst>
              </p:cNvSpPr>
              <p:nvPr/>
            </p:nvSpPr>
            <p:spPr>
              <a:xfrm>
                <a:off x="1056005" y="1872615"/>
                <a:ext cx="10079990" cy="394398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0" r="0" b="-154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ξ-NTU Method 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36341F7-B9AE-36B7-E0DB-4FE20F95161A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5ADk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kAO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U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NAHAACBRAAARwoAABAgAAAmAAAACAAAAP//////////"/>
              </a:ext>
            </a:extLst>
          </p:cNvSpPr>
          <p:nvPr/>
        </p:nvSpPr>
        <p:spPr>
          <a:xfrm>
            <a:off x="1056005" y="1270000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Estimating heat transfer effectiveness: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ULAACBRAAAKicAABAAAAAmAAAACAAAAP//////////"/>
                  </a:ext>
                </a:extLst>
              </p:cNvSpPr>
              <p:nvPr/>
            </p:nvSpPr>
            <p:spPr>
              <a:xfrm>
                <a:off x="1056005" y="1872615"/>
                <a:ext cx="10079990" cy="44938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We have </a:t>
                </a:r>
                <a:r>
                  <a:rPr lang="en-GB" sz="18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two approaches </a:t>
                </a: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that can be used to estimate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𝜀</m:t>
                    </m:r>
                  </m:oMath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Through the </a:t>
                </a:r>
                <a:r>
                  <a:rPr lang="en-GB" b="1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effectiveness relations </a:t>
                </a: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Through </a:t>
                </a:r>
                <a:r>
                  <a:rPr lang="en-GB" b="1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effectiveness charts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b="1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Effectiveness relations</a:t>
                </a: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have been developed for different heat exchangers </a:t>
                </a: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</a:t>
                </a: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.g. effectiveness relation for double-pipe parallel-flow HE: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𝜀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𝑁𝑇𝑈</m:t>
                                  </m:r>
                                  <m:d>
                                    <m:dPr>
                                      <m:ctrlP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1+</m:t>
                                      </m:r>
                                      <m: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1+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we see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𝑁𝑇𝑈</m:t>
                        </m:r>
                      </m:e>
                    </m:d>
                  </m:oMath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where</m:t>
                      </m:r>
                      <m: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𝑐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axi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mini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maxi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and</m:t>
                      </m:r>
                      <m:r>
                        <a:rPr lang="en-GB" sz="1800" b="0" i="0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𝑁𝑇𝑈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𝑈𝐴</m:t>
                          </m:r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mini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𝑈𝐴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mini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GN60WpMwZB1IRe4GDs6MEY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ULAACBRAAAKicAABAAAAAmAAAACAAAAP//////////"/>
                  </a:ext>
                </a:extLst>
              </p:cNvSpPr>
              <p:nvPr/>
            </p:nvSpPr>
            <p:spPr>
              <a:xfrm>
                <a:off x="1056005" y="1872615"/>
                <a:ext cx="10079990" cy="4493895"/>
              </a:xfrm>
              <a:prstGeom prst="rect">
                <a:avLst/>
              </a:prstGeom>
              <a:blipFill>
                <a:blip r:embed="rId4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ξ-NTU Method 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P3U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31981CD1-9FDC-CDEA-9220-69BF526E643C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FgHAACBRAAAzgkAABAgAAAmAAAACAAAAP//////////"/>
              </a:ext>
            </a:extLst>
          </p:cNvSpPr>
          <p:nvPr/>
        </p:nvSpPr>
        <p:spPr>
          <a:xfrm>
            <a:off x="1056005" y="11938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Effectiveness charts: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cf3//wAAAADB9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NcKAACBRAAAIw0AABAAAAAmAAAACAAAAP//////////"/>
                  </a:ext>
                </a:extLst>
              </p:cNvSpPr>
              <p:nvPr/>
            </p:nvSpPr>
            <p:spPr>
              <a:xfrm>
                <a:off x="1056005" y="1762125"/>
                <a:ext cx="10079990" cy="3733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Second approach for estimating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𝜀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is through the </a:t>
                </a:r>
                <a:r>
                  <a:rPr lang="en-GB" sz="18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effectiveness charts</a:t>
                </a: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:</a:t>
                </a:r>
              </a:p>
            </p:txBody>
          </p:sp>
        </mc:Choice>
        <mc:Fallback>
          <p:sp>
            <p:nvSpPr>
              <p:cNvPr id="8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CTLfxA8vmD3JkD/WzRSPHw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8AAAAeAAAAaAAAAAAAAAAAAAAAcf3//wAAAADB9f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NcKAACBRAAAIw0AABAAAAAmAAAACAAAAP//////////"/>
                  </a:ext>
                </a:extLst>
              </p:cNvSpPr>
              <p:nvPr/>
            </p:nvSpPr>
            <p:spPr>
              <a:xfrm>
                <a:off x="1056005" y="1762125"/>
                <a:ext cx="10079990" cy="37338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6550" r="0" b="-26230"/>
                </a:stretch>
              </a:blipFill>
              <a:ln>
                <a:noFill/>
              </a:ln>
              <a:effectLst/>
            </p:spPr>
          </p:sp>
        </mc:Fallback>
      </mc:AlternateContent>
      <p:pic>
        <p:nvPicPr>
          <p:cNvPr id="9" name="Picture 6" descr="Diagram&#10;&#10;Description automatically generated"/>
          <p:cNvPicPr>
            <a:extLst>
              <a:ext uri="smNativeData">
                <pr:smNativeData xmlns:pr="smNativeData" xmlns="smNativeData" val="SMDATA_17_dm0pZxMAAAAlAAAAEQ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EAAAABAAAAAAAAAAAAAAAAAAAAAAAAAAAAAAAAAAAAAAAAAAAAAAACf39/AAAAAAPMzMwAwMD/AH9/fwAAAAAAAAAAAAAAAAD///8AAAAAACEAAAAYAAAAFAAAAJ8MAACtDgAAYT4AAA4l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051685" y="2385695"/>
            <a:ext cx="8088630" cy="36379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Diagram, schematic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G0nAABSFgAAP0oAAE4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09055" y="3628390"/>
            <a:ext cx="5660390" cy="3086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Br6E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Worked Example 2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4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A8744BB-F5C7-D2B2-893F-03E70A717F56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NIHAACBRAAASAoAABAgAAAmAAAACAAAAP//////////"/>
              </a:ext>
            </a:extLst>
          </p:cNvSpPr>
          <p:nvPr/>
        </p:nvSpPr>
        <p:spPr>
          <a:xfrm>
            <a:off x="1056005" y="12712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Effectiveness-NTU Method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8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wf///wAAAACF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3gUAAIgLAADgQwAAWhcAABAAAAAmAAAACAAAAP//////////"/>
                  </a:ext>
                </a:extLst>
              </p:cNvSpPr>
              <p:nvPr/>
            </p:nvSpPr>
            <p:spPr>
              <a:xfrm>
                <a:off x="953770" y="1874520"/>
                <a:ext cx="10079990" cy="19215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Hot oil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2200 J/kg·°C) is to be cooled by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4180 J/kg·°C) in a 2-shell-pass and 12-tube-pass heat exchanger. The tubes are thin-walled and are made of copper with a diameter of 1.8 cm. The length of each tube pass in the heat exchanger is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3 m, and the overall heat transfer coefficient is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</a:t>
                </a: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= 340 W/m</a:t>
                </a:r>
                <a:r>
                  <a:rPr lang="en-US" sz="1800" baseline="30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·°C. Water flows through the tubes at a total rate of 0.1 kg/s, and the oil through the shell at a rate of 0.2 kg/s. The water and the oil enter at temperatures of 18°C and 160°C, respectively.</a:t>
                </a:r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7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FTzhRW75FOC4wF1QuqhV38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wf///wAAAACF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3gUAAIgLAADgQwAAWhcAABAAAAAmAAAACAAAAP//////////"/>
                  </a:ext>
                </a:extLst>
              </p:cNvSpPr>
              <p:nvPr/>
            </p:nvSpPr>
            <p:spPr>
              <a:xfrm>
                <a:off x="953770" y="1874520"/>
                <a:ext cx="10079990" cy="1921510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0" t="-630" r="0" b="-379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10" name="TextBox 1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44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PwaAACTIwAAXiIAABAgAAAmAAAACAAAAP//////////"/>
              </a:ext>
            </a:extLst>
          </p:cNvSpPr>
          <p:nvPr/>
        </p:nvSpPr>
        <p:spPr>
          <a:xfrm>
            <a:off x="1056005" y="4386580"/>
            <a:ext cx="472694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us" b="1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Objective: </a:t>
            </a:r>
            <a:endParaRPr lang="en-us" b="1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  <a:p>
            <a:pPr algn="ctr">
              <a:defRPr lang="en-us"/>
            </a:pPr>
            <a:r>
              <a:rPr lang="en-us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Determine the rate of heat transfer in the heat exchanger and the outlet temperatures of the water and the oil</a:t>
            </a:r>
            <a:endParaRPr lang="en-gb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Summary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6FCD7BB-F5CB-A921-8544-0374990A7356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Z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sp>
        <p:nvSpPr>
          <p:cNvPr id="6" name="TextBox 4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JcKAACBRAAAMiYAABAgAAAmAAAACAAAAP//////////"/>
              </a:ext>
            </a:extLst>
          </p:cNvSpPr>
          <p:nvPr/>
        </p:nvSpPr>
        <p:spPr>
          <a:xfrm>
            <a:off x="1056005" y="1721485"/>
            <a:ext cx="10079990" cy="4487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We’ve started to get a sense of the variety and ubiquity of heat exchangers and some of the ways that they can be classified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Two popular configurations are concentric (double) tube and shell-and-tube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For these configurations we have demonstrated how to estimate their overall heat transfer coefficient, including how to account for effects such as fouling or thin-walls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We’ve also seen how to apply two common methods to determine the temperature gradient and associated heat transfer within a given heat exchanger: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(i) the LMTD method is straightforward to apply when we know the values of all inlet and outlet temperatures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lang="en-us"/>
            </a:pPr>
            <a:r>
              <a:rPr lang="en-gb" cap="none">
                <a:latin typeface="Helvetica" pitchFamily="0" charset="0"/>
                <a:ea typeface="Calibri" pitchFamily="2" charset="0"/>
                <a:cs typeface="Calibri" pitchFamily="2" charset="0"/>
              </a:rPr>
              <a:t>(ii) the effectiveness-NTU method is preferred for solving problems where we are missing information on either the inlet or outlet temperatures</a:t>
            </a:r>
            <a:endParaRPr lang="en-gb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TextBox 6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hXgk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DgHAACBRAAArgkAABAgAAAmAAAACAAAAP//////////"/>
              </a:ext>
            </a:extLst>
          </p:cNvSpPr>
          <p:nvPr/>
        </p:nvSpPr>
        <p:spPr>
          <a:xfrm>
            <a:off x="1056005" y="117348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Summary of week 8 on heat exchangers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sSAACgQQAARRcAABAgAAAmAAAACAAAAL0wAAD//8EB"/>
              </a:ext>
            </a:extLst>
          </p:cNvSpPr>
          <p:nvPr>
            <p:ph type="ctrTitle"/>
          </p:nvPr>
        </p:nvSpPr>
        <p:spPr>
          <a:xfrm>
            <a:off x="1524000" y="3075305"/>
            <a:ext cx="9144000" cy="70739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Thanks for your attention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C48AB05-4BE1-1D5D-AFF0-BD08E5BE59E8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16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Week 8 Content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A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5C77CEE2-ACB1-2238-FFCF-5A6D8081090F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2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OYNAACBRAAAShwAABAgAAAmAAAACAAAAP//////////"/>
              </a:ext>
            </a:extLst>
          </p:cNvSpPr>
          <p:nvPr/>
        </p:nvSpPr>
        <p:spPr>
          <a:xfrm>
            <a:off x="1056005" y="2259330"/>
            <a:ext cx="10079990" cy="2339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solidFill>
                  <a:srgbClr val="D0CECE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Types and classifications of heat exchangers</a:t>
            </a: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gb" cap="none">
                <a:solidFill>
                  <a:srgbClr val="D0CECE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Overall heat transfer coefficient (OHTC)</a:t>
            </a: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r>
              <a:rPr lang="en-us" cap="none">
                <a:latin typeface="Helvetica" pitchFamily="0" charset="0"/>
                <a:ea typeface="Calibri" pitchFamily="2" charset="0"/>
                <a:cs typeface="Calibri" pitchFamily="2" charset="0"/>
              </a:rPr>
              <a:t>Analysis of heat exchangers</a:t>
            </a:r>
            <a:endParaRPr lang="en-us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 lang="en-us"/>
            </a:pPr>
            <a:r>
              <a:rPr lang="en-us" cap="none">
                <a:latin typeface="Helvetica" pitchFamily="0" charset="0"/>
                <a:ea typeface="Calibri" pitchFamily="2" charset="0"/>
                <a:cs typeface="Calibri" pitchFamily="2" charset="0"/>
              </a:rPr>
              <a:t>Log Mean Temperature Difference (LMTD) method </a:t>
            </a:r>
            <a:endParaRPr lang="en-us" cap="none">
              <a:latin typeface="Helvetica" pitchFamily="0" charset="0"/>
              <a:ea typeface="Calibri" pitchFamily="2" charset="0"/>
              <a:cs typeface="Calibri" pitchFamily="2" charset="0"/>
            </a:endParaRPr>
          </a:p>
          <a:p>
            <a:pPr marL="400050" indent="-4000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romanLcParenBoth"/>
              <a:defRPr lang="en-us"/>
            </a:pPr>
            <a:r>
              <a:rPr lang="en-us" cap="none">
                <a:latin typeface="Helvetica" pitchFamily="0" charset="0"/>
                <a:ea typeface="Calibri" pitchFamily="2" charset="0"/>
                <a:cs typeface="Calibri" pitchFamily="2" charset="0"/>
              </a:rPr>
              <a:t>Effectiveness-NTU method</a:t>
            </a:r>
            <a:endParaRPr lang="en-us" cap="none"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AEJAACBRAAAdwsAABAgAAAmAAAACAAAAP//////////"/>
              </a:ext>
            </a:extLst>
          </p:cNvSpPr>
          <p:nvPr/>
        </p:nvSpPr>
        <p:spPr>
          <a:xfrm>
            <a:off x="1056005" y="14636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Content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Heat Exchanger Analysis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I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CB46A6E-20C1-E19C-8F0C-D6C924427983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3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gzS5D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fwYAAAEJAACBRAAAdwsAABAgAAAmAAAACAAAAP//////////"/>
              </a:ext>
            </a:extLst>
          </p:cNvSpPr>
          <p:nvPr/>
        </p:nvSpPr>
        <p:spPr>
          <a:xfrm>
            <a:off x="1056005" y="146367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Introduction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7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0////AAAAAAAAAAAT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5+bmA8zMzADAwP8Af39/AAAAAAAAAAAAAAAAAAAAAAAAAAAAIQAAABgAAAAUAAAAfwYAAKsNAACBRAAAMSIAABAAAAAmAAAACAAAAP//////////"/>
                  </a:ext>
                </a:extLst>
              </p:cNvSpPr>
              <p:nvPr/>
            </p:nvSpPr>
            <p:spPr>
              <a:xfrm>
                <a:off x="1056005" y="2221865"/>
                <a:ext cx="10079990" cy="3336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Previously we looked at how to relate the heat flux and overall heat transfer coefficient through:</a:t>
                </a: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𝑄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𝑈𝐴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r>
                        <a:rPr lang="en-GB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en-GB" sz="2000" b="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However, we are yet to study the driving mechanism of the heat transfer process,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r>
                      <a:rPr lang="en-GB" sz="2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𝑇</m:t>
                    </m:r>
                  </m:oMath>
                </a14:m>
                <a:endParaRPr lang="en-GB" sz="20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marL="342900" indent="-3429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Two methods are commonly used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𝑇</m:t>
                    </m:r>
                  </m:oMath>
                </a14:m>
                <a:r>
                  <a:rPr lang="en-GB" sz="2000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:</a:t>
                </a:r>
              </a:p>
              <a:p>
                <a:pPr marL="400050" indent="-4000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AutoNum type="romanLcParenBoth"/>
                </a:pPr>
                <a:r>
                  <a:rPr lang="en-GB" sz="20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Log-mean temperature difference (LMTD) method</a:t>
                </a:r>
              </a:p>
              <a:p>
                <a:pPr marL="400050" indent="-4000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AutoNum type="romanLcParenBoth"/>
                </a:pPr>
                <a:r>
                  <a:rPr lang="en-GB" sz="2000" b="1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Effectiveness-NTU method</a:t>
                </a:r>
                <a:endParaRPr lang="en-GB" sz="2000" b="1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A7v+jBiiFiAF1UFXNevdQI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D0////AAAAAAAAAAAT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RHLEBf///wEAAAAAAAAAAAAAAAAAAAAAAAAAAAAAAAAAAAAAAAAAAAAAAAB/f38A5+bmA8zMzADAwP8Af39/AAAAAAAAAAAAAAAAAAAAAAAAAAAAIQAAABgAAAAUAAAAfwYAAKsNAACBRAAAMSIAABAAAAAmAAAACAAAAP//////////"/>
                  </a:ext>
                </a:extLst>
              </p:cNvSpPr>
              <p:nvPr/>
            </p:nvSpPr>
            <p:spPr>
              <a:xfrm>
                <a:off x="1056005" y="2221865"/>
                <a:ext cx="10079990" cy="333629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120" t="0" r="0" b="-237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LMTD Method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FC4C5B2-FCC2-9133-8C7C-0A668B327A5F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4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RBF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E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QHAACBRAAAWgoAABAgAAAmAAAACAAAAP//////////"/>
              </a:ext>
            </a:extLst>
          </p:cNvSpPr>
          <p:nvPr/>
        </p:nvSpPr>
        <p:spPr>
          <a:xfrm>
            <a:off x="1056005" y="12827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Temperature variation along the heat exchanger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7" name="Group 6"/>
          <p:cNvGrpSpPr>
            <a:extLst>
              <a:ext uri="smNativeData">
                <pr:smNativeData xmlns:pr="smNativeData" xmlns="smNativeData" val="SMDATA_6_dm0pZxMAAAAlAAAAAQAAAA8BAAAAkAAAAEgAAACQAAAASAAAAAAAAAAAAAAAAAAAABcAAAAUAAAAAAAAAAAAAAD/fwAA/38AAAAAAAAJAAAABAAAAAA60AEfAAAAVAAAAAAAAAAAAAAAAAAAAAAAAAAAAAAAAAAAAAAAAAAAAAAAAAAAAAAAAAAAAAAAAAAAAAAAAAAAAAAAAAAAAAAAAAAAAAAAAAAAAAAAAAAAAAAAAAAAACEAAAAYAAAAFAAAAN8TAAD6CwAAITcAAAQnAAAQAAAAJgAAAAgAAAD/////AAAAAA=="/>
              </a:ext>
            </a:extLst>
          </p:cNvGrpSpPr>
          <p:nvPr/>
        </p:nvGrpSpPr>
        <p:grpSpPr>
          <a:xfrm>
            <a:off x="3230245" y="1946910"/>
            <a:ext cx="5731510" cy="4395470"/>
            <a:chOff x="3230245" y="1946910"/>
            <a:chExt cx="5731510" cy="4395470"/>
          </a:xfrm>
        </p:grpSpPr>
        <p:pic>
          <p:nvPicPr>
            <p:cNvPr id="10" name="Picture 7" descr="A picture containing graphical user interface, diagram&#10;&#10;Description automatically generated"/>
            <p:cNvPicPr>
              <a:extLst>
                <a:ext uri="smNativeData">
                  <pr:smNativeData xmlns:pr="smNativeData" xmlns="smNativeData" val="SMDATA_17_dm0pZxMAAAAlAAAAEQ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EAAAABAAAAAAAAAAAAAAAAAAAAAAAAAAAAAAAAAAAAAAAAAAAAAAACf39/AAAAAAPMzMwAwMD/AH9/fwAAAAAAAAAAAAAAAAD///8AAAAAACEAAAAYAAAAFAAAAN8TAABADgAAITcAAAQn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0245" y="2316480"/>
              <a:ext cx="5731510" cy="402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</p:pic>
        <p:sp>
          <p:nvSpPr>
            <p:cNvPr id="9" name="TextBox 9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3xMAAPoLAACAJQAAQA4AAAAgAAAmAAAACAAAAP//////////"/>
                </a:ext>
              </a:extLst>
            </p:cNvSpPr>
            <p:nvPr/>
          </p:nvSpPr>
          <p:spPr>
            <a:xfrm>
              <a:off x="3230245" y="1946910"/>
              <a:ext cx="28657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/>
              </a:pPr>
              <a:r>
                <a:rPr lang="en-us" cap="none">
                  <a:latin typeface="Helvetica" pitchFamily="0" charset="0"/>
                  <a:ea typeface="Calibri" pitchFamily="2" charset="0"/>
                  <a:cs typeface="Calibri" pitchFamily="2" charset="0"/>
                </a:rPr>
                <a:t>Parallel-flow</a:t>
              </a:r>
              <a:endParaRPr lang="en-gb" cap="none"/>
            </a:p>
          </p:txBody>
        </p:sp>
        <p:sp>
          <p:nvSpPr>
            <p:cNvPr id="8" name="TextBox 10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gCUAAPoLAAAhNwAAQA4AAAAgAAAmAAAACAAAAP//////////"/>
                </a:ext>
              </a:extLst>
            </p:cNvSpPr>
            <p:nvPr/>
          </p:nvSpPr>
          <p:spPr>
            <a:xfrm>
              <a:off x="6096000" y="1946910"/>
              <a:ext cx="286575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/>
              </a:pPr>
              <a:r>
                <a:rPr lang="en-us" cap="none">
                  <a:latin typeface="Helvetica" pitchFamily="0" charset="0"/>
                  <a:ea typeface="Calibri" pitchFamily="2" charset="0"/>
                  <a:cs typeface="Calibri" pitchFamily="2" charset="0"/>
                </a:rPr>
                <a:t>Counter-flow</a:t>
              </a:r>
              <a:endParaRPr lang="en-gb" cap="non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1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UQUAAM4SAADfEwAA+hgAABAAAAAmAAAACAAAAP//////////"/>
                  </a:ext>
                </a:extLst>
              </p:cNvSpPr>
              <p:nvPr/>
            </p:nvSpPr>
            <p:spPr>
              <a:xfrm>
                <a:off x="864235" y="3056890"/>
                <a:ext cx="2366010" cy="1003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𝑄</m:t>
                          </m:r>
                        </m:e>
                      </m:acc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𝑝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h</m:t>
                          </m:r>
                        </m:sub>
                      </m:sSub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sz="1800" b="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GB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𝑄</m:t>
                          </m:r>
                        </m:e>
                      </m:acc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𝑝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sub>
                      </m:sSub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𝑑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GB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1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KHTJgxt7XBDMi/HVrYN6ik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QAZw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UQUAAM4SAADfEwAA+hgAABAAAAAmAAAACAAAAP//////////"/>
                  </a:ext>
                </a:extLst>
              </p:cNvSpPr>
              <p:nvPr/>
            </p:nvSpPr>
            <p:spPr>
              <a:xfrm>
                <a:off x="864235" y="3056890"/>
                <a:ext cx="2366010" cy="1003300"/>
              </a:xfrm>
              <a:prstGeom prst="rect">
                <a:avLst/>
              </a:prstGeom>
              <a:blipFill>
                <a:blip r:embed="rId5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cxnSp>
        <p:nvCxnSpPr>
          <p:cNvPr id="12" name="Straight Arrow Connector 12"/>
          <p:cNvCxnSpPr>
            <a:extLst>
              <a:ext uri="smNativeData">
                <pr:smNativeData xmlns:pr="smNativeData" xmlns="smNativeData" val="SMDATA_15_dm0pZx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/BIAAIUQAACzGAAAHRQAABAAAAAmAAAACAAAAP//////////"/>
              </a:ext>
            </a:extLst>
          </p:cNvCxnSpPr>
          <p:nvPr/>
        </p:nvCxnSpPr>
        <p:spPr>
          <a:xfrm flipV="1">
            <a:off x="3086100" y="2685415"/>
            <a:ext cx="929005" cy="58420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3" name="Straight Arrow Connector 15"/>
          <p:cNvCxnSpPr>
            <a:extLst>
              <a:ext uri="smNativeData">
                <pr:smNativeData xmlns:pr="smNativeData" xmlns="smNativeData" val="SMDATA_15_dm0p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K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GxIAAO4WAACzGAAA0BgAABAAAAAmAAAACAAAAP//////////"/>
              </a:ext>
            </a:extLst>
          </p:cNvCxnSpPr>
          <p:nvPr/>
        </p:nvCxnSpPr>
        <p:spPr>
          <a:xfrm>
            <a:off x="2943225" y="3727450"/>
            <a:ext cx="1071880" cy="30607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LMTD Method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4B5EC0C-42C9-E01A-870D-B44FA24371E1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5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7QDu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Fk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QHAACBRAAAWgoAABAgAAAmAAAACAAAAP//////////"/>
              </a:ext>
            </a:extLst>
          </p:cNvSpPr>
          <p:nvPr/>
        </p:nvSpPr>
        <p:spPr>
          <a:xfrm>
            <a:off x="1056005" y="128270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Governing equations: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8v///wAAAAC5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gLAACBRAAA4SUAABAAAAAmAAAACAAAAP//////////"/>
                  </a:ext>
                </a:extLst>
              </p:cNvSpPr>
              <p:nvPr/>
            </p:nvSpPr>
            <p:spPr>
              <a:xfrm>
                <a:off x="1056005" y="1874520"/>
                <a:ext cx="10079990" cy="4283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dirty="0">
                    <a:latin typeface="Helvetica" panose="020B0604020202020204" pitchFamily="34" charset="0"/>
                  </a:rPr>
                  <a:t>The heat flux can be described using an ‘average’ temperature: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𝑄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𝑈𝐴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en-GB" sz="1800" b="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is the log mean temperature difference: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1800" b="1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borderBoxPr>
                        <m:e>
                          <m:r>
                            <a:rPr lang="en-GB" b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GB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b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−</m:t>
                              </m:r>
                              <m:r>
                                <a:rPr lang="en-GB" b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b="1"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𝚫</m:t>
                                      </m:r>
                                      <m:sSub>
                                        <m:sSubPr>
                                          <m:ctrlP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/</m:t>
                                      </m:r>
                                      <m:r>
                                        <a:rPr lang="en-GB" b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𝚫</m:t>
                                      </m:r>
                                      <m:sSub>
                                        <m:sSubPr>
                                          <m:ctrlP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𝑻</m:t>
                                          </m:r>
                                        </m:e>
                                        <m:sub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cs typeface="Helvetica" panose="020B0604020202020204" pitchFamily="34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m:rPr>
                              <m:nor/>
                            </m:rPr>
                            <a:rPr lang="en-GB" b="1" dirty="0">
                              <a:latin typeface="Helvetica" panose="020B0604020202020204" pitchFamily="34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 </m:t>
                          </m:r>
                        </m:e>
                      </m:borderBox>
                    </m:oMath>
                  </m:oMathPara>
                </a14:m>
                <a:endParaRPr lang="en-GB" dirty="0"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endParaRPr lang="en-GB" dirty="0"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endParaRPr lang="en-GB" dirty="0"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GB" sz="18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Note</a:t>
                </a:r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avg</m:t>
                          </m:r>
                        </m:sub>
                      </m:sSub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Helvetica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𝑃𝐹</m:t>
                          </m:r>
                        </m:sub>
                      </m:sSub>
                    </m:oMath>
                  </m:oMathPara>
                </a14:m>
                <a:endParaRPr lang="en-GB" sz="1800" i="1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</m:t>
                          </m:r>
                          <m: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CF</m:t>
                          </m:r>
                        </m:sub>
                      </m:sSub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m</m:t>
                          </m:r>
                          <m: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PF</m:t>
                          </m:r>
                        </m:sub>
                      </m:sSub>
                    </m:oMath>
                  </m:oMathPara>
                </a14:m>
                <a:endParaRPr lang="en-GB" sz="1800" i="1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m</m:t>
                        </m:r>
                        <m: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CF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avg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Δ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𝑇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is constant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Helvetica" panose="020B060402020202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</m:t>
                        </m:r>
                        <m:r>
                          <a:rPr lang="en-GB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CXCslzMDxBptQ04OEvyHG0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8v///wAAAAC5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gLAACBRAAA4SUAABAAAAAmAAAACAAAAP//////////"/>
                  </a:ext>
                </a:extLst>
              </p:cNvSpPr>
              <p:nvPr/>
            </p:nvSpPr>
            <p:spPr>
              <a:xfrm>
                <a:off x="1056005" y="1874520"/>
                <a:ext cx="10079990" cy="428307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140" r="0" b="-710"/>
                </a:stretch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rA0AAD8XAAA+HQAAnhsAABAAAAAmAAAACAAAAP//////////"/>
                  </a:ext>
                </a:extLst>
              </p:cNvSpPr>
              <p:nvPr/>
            </p:nvSpPr>
            <p:spPr>
              <a:xfrm>
                <a:off x="2222500" y="3778885"/>
                <a:ext cx="2531110" cy="7105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h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𝑐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in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h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𝑐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out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MJlqQJ95KkOM6koZ68T4nE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rA0AAD8XAAA+HQAAnhsAABAAAAAmAAAACAAAAP//////////"/>
                  </a:ext>
                </a:extLst>
              </p:cNvSpPr>
              <p:nvPr/>
            </p:nvSpPr>
            <p:spPr>
              <a:xfrm>
                <a:off x="2222500" y="3778885"/>
                <a:ext cx="2531110" cy="710565"/>
              </a:xfrm>
              <a:prstGeom prst="rect">
                <a:avLst/>
              </a:prstGeom>
              <a:blipFill>
                <a:blip r:embed="rId5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9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UAQg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wi0AAD8XAABUPQAAnhsAABAAAAAmAAAACAAAAP//////////"/>
                  </a:ext>
                </a:extLst>
              </p:cNvSpPr>
              <p:nvPr/>
            </p:nvSpPr>
            <p:spPr>
              <a:xfrm>
                <a:off x="7438390" y="3778885"/>
                <a:ext cx="2531110" cy="7105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h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in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𝑐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out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h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out</m:t>
                                    </m:r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𝑐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  <m:t>in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9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EQxHm3tnz7TVJrrKKKtRHo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UAQgAeAAAAaAAAAAAAAAAAAAAAAAAAAAAAAAAAAAAA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wi0AAD8XAABUPQAAnhsAABAAAAAmAAAACAAAAP//////////"/>
                  </a:ext>
                </a:extLst>
              </p:cNvSpPr>
              <p:nvPr/>
            </p:nvSpPr>
            <p:spPr>
              <a:xfrm>
                <a:off x="7438390" y="3778885"/>
                <a:ext cx="2531110" cy="710565"/>
              </a:xfrm>
              <a:prstGeom prst="rect">
                <a:avLst/>
              </a:prstGeom>
              <a:blipFill>
                <a:blip r:embed="rId6"/>
                <a:srcRect/>
                <a:stretch/>
              </a:blipFill>
              <a:ln>
                <a:noFill/>
              </a:ln>
              <a:effectLst/>
            </p:spPr>
          </p:sp>
        </mc:Fallback>
      </mc:AlternateContent>
      <p:sp>
        <p:nvSpPr>
          <p:cNvPr id="10" name="TextBox 1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rA0AABgVAAA+HQAAXhcAABAgAAAmAAAACAAAAP//////////"/>
              </a:ext>
            </a:extLst>
          </p:cNvSpPr>
          <p:nvPr/>
        </p:nvSpPr>
        <p:spPr>
          <a:xfrm>
            <a:off x="2222500" y="3429000"/>
            <a:ext cx="25311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gb" b="1" cap="none">
                <a:latin typeface="Helvetica" pitchFamily="0" charset="0"/>
                <a:ea typeface="Calibri" pitchFamily="2" charset="0"/>
                <a:cs typeface="Helvetica" pitchFamily="0" charset="0"/>
              </a:rPr>
              <a:t>Parallel:</a:t>
            </a:r>
            <a:endParaRPr lang="en-gb" b="1" cap="none"/>
          </a:p>
        </p:txBody>
      </p:sp>
      <p:sp>
        <p:nvSpPr>
          <p:cNvPr id="11" name="TextBox 1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wi0AABgVAABUPQAAXhcAABAgAAAmAAAACAAAAP//////////"/>
              </a:ext>
            </a:extLst>
          </p:cNvSpPr>
          <p:nvPr/>
        </p:nvSpPr>
        <p:spPr>
          <a:xfrm>
            <a:off x="7438390" y="3429000"/>
            <a:ext cx="25311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en-gb" b="1" cap="none">
                <a:latin typeface="Helvetica" pitchFamily="0" charset="0"/>
                <a:ea typeface="Calibri" pitchFamily="2" charset="0"/>
                <a:cs typeface="Helvetica" pitchFamily="0" charset="0"/>
              </a:rPr>
              <a:t>Counter-flow:</a:t>
            </a:r>
            <a:endParaRPr lang="en-gb" b="1" cap="none"/>
          </a:p>
        </p:txBody>
      </p:sp>
      <p:cxnSp>
        <p:nvCxnSpPr>
          <p:cNvPr id="12" name="Straight Arrow Connector 14"/>
          <p:cNvCxnSpPr>
            <a:extLst>
              <a:ext uri="smNativeData">
                <pr:smNativeData xmlns:pr="smNativeData" xmlns="smNativeData" val="SMDATA_15_dm0p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YCUAAMwWAADCLQAAbxkAABAAAAAmAAAACAAAAP//////////"/>
              </a:ext>
            </a:extLst>
          </p:cNvCxnSpPr>
          <p:nvPr/>
        </p:nvCxnSpPr>
        <p:spPr>
          <a:xfrm>
            <a:off x="6075680" y="3705860"/>
            <a:ext cx="1362710" cy="4286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  <p:cxnSp>
        <p:nvCxnSpPr>
          <p:cNvPr id="13" name="Straight Arrow Connector 16"/>
          <p:cNvCxnSpPr>
            <a:endCxn id="8" idx="3"/>
            <a:extLst>
              <a:ext uri="smNativeData">
                <pr:smNativeData xmlns:pr="smNativeData" xmlns="smNativeData" val="SMDATA_15_dm0pZx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UAAAAAQAAABQAAAAUAAAAFAAAAAEAAAAAAAAAZAAAAGQAAAAC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Ph0AALgWAABgJQAAbxkAABAAAAAmAAAACAAAAP//////////"/>
              </a:ext>
            </a:extLst>
          </p:cNvCxnSpPr>
          <p:nvPr/>
        </p:nvCxnSpPr>
        <p:spPr>
          <a:xfrm flipH="1">
            <a:off x="4753610" y="3693160"/>
            <a:ext cx="1322070" cy="4413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headEnd type="none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B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LMTD Method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o6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6D1323CA-8480-46D5-CEAB-72806DE53827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6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IsIAACBRAAAAQsAABAgAAAmAAAACAAAAP//////////"/>
              </a:ext>
            </a:extLst>
          </p:cNvSpPr>
          <p:nvPr/>
        </p:nvSpPr>
        <p:spPr>
          <a:xfrm>
            <a:off x="1056005" y="138874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Correction factor: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GAeAAAAaAAAAAAAAADi////AAAAAJr///8c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PoMAACBRAAAsiAAABAAAAAmAAAACAAAAP//////////"/>
                  </a:ext>
                </a:extLst>
              </p:cNvSpPr>
              <p:nvPr/>
            </p:nvSpPr>
            <p:spPr>
              <a:xfrm>
                <a:off x="1056005" y="2109470"/>
                <a:ext cx="10079990" cy="32054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LMTD method strictly only applicable to parallel and counter-flow HE’s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For different cross-flow and multi-pass shell-and-tube HE’s, we introduce a correction factor,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GB" sz="20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𝐂𝐅</m:t>
                          </m:r>
                        </m:sub>
                      </m:sSub>
                    </m:oMath>
                  </m:oMathPara>
                </a14:m>
                <a:endParaRPr lang="en-GB" sz="2000" b="1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2000" b="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 the limiting value corresponding to a counter-flow HE</a:t>
                </a:r>
              </a:p>
              <a:p>
                <a:pPr marL="285750" indent="-28575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Helvetica" panose="020B0604020202020204" pitchFamily="34" charset="0"/>
                  </a:rPr>
                  <a:t>depends on the geometry of the heat exchanger and inlet/outlet temperatures</a:t>
                </a:r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E1vEhcYZlzP9n1TWUsPEG8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GAeAAAAaAAAAAAAAADi////AAAAAJr///8c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PoMAACBRAAAsiAAABAAAAAmAAAACAAAAP//////////"/>
                  </a:ext>
                </a:extLst>
              </p:cNvSpPr>
              <p:nvPr/>
            </p:nvSpPr>
            <p:spPr>
              <a:xfrm>
                <a:off x="1056005" y="2109470"/>
                <a:ext cx="10079990" cy="320548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-300" t="0" r="-1020" b="-228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LMTD Method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g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4E660A18-56A3-33FC-EDDE-A0A944901BF5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7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HQHAACBRAAA6gkAABAgAAAmAAAACAAAAP//////////"/>
              </a:ext>
            </a:extLst>
          </p:cNvSpPr>
          <p:nvPr/>
        </p:nvSpPr>
        <p:spPr>
          <a:xfrm>
            <a:off x="1056005" y="121158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Correction factor charts: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bP///wAAAAB+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OkKAACBRAAAgRcAABAAAAAmAAAACAAAAP//////////"/>
                  </a:ext>
                </a:extLst>
              </p:cNvSpPr>
              <p:nvPr/>
            </p:nvSpPr>
            <p:spPr>
              <a:xfrm>
                <a:off x="1056005" y="1773555"/>
                <a:ext cx="10079990" cy="20472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can be expressed as a function </a:t>
                </a: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of two parameters:</a:t>
                </a: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𝐹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𝑃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,</m:t>
                          </m:r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Helvetica" panose="020B0604020202020204" pitchFamily="34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GB" sz="1800" b="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𝑃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and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    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𝑅</m:t>
                      </m:r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  <m:r>
                        <a:rPr lang="en-GB" sz="1800" b="0" i="1" smtClean="0">
                          <a:effectLst/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cs typeface="Helvetica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1800" b="0" i="0" smtClean="0">
                                          <a:effectLst/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tube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b="0" i="1" smtClean="0">
                                  <a:effectLst/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GB" sz="1800" b="0" i="1" smtClean="0">
                                      <a:effectLst/>
                                      <a:latin typeface="Cambria Math" panose="02040503050406030204" pitchFamily="18" charset="0"/>
                                      <a:cs typeface="Helvetica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  <a:cs typeface="Helvetica" panose="020B0604020202020204" pitchFamily="34" charset="0"/>
                                        </a:rPr>
                                        <m:t>p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  <a:cs typeface="Helvetica" panose="020B0604020202020204" pitchFamily="34" charset="0"/>
                                </a:rPr>
                                <m:t>shell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Once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𝑃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𝑅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are known, we can get the corresponding valu</a:t>
                </a:r>
                <a:r>
                  <a:rPr lang="en-GB" dirty="0"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r>
                  <a:rPr lang="en-GB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from </a:t>
                </a:r>
                <a:r>
                  <a:rPr lang="en-GB" sz="1800" b="1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correction charts</a:t>
                </a: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MENbnSMLcdtAOG1deDHGFc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bP///wAAAAB+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OkKAACBRAAAgRcAABAAAAAmAAAACAAAAP//////////"/>
                  </a:ext>
                </a:extLst>
              </p:cNvSpPr>
              <p:nvPr/>
            </p:nvSpPr>
            <p:spPr>
              <a:xfrm>
                <a:off x="1056005" y="1773555"/>
                <a:ext cx="10079990" cy="2047240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1480" r="0" b="-3860"/>
                </a:stretch>
              </a:blipFill>
              <a:ln>
                <a:noFill/>
              </a:ln>
              <a:effectLst/>
            </p:spPr>
          </p:sp>
        </mc:Fallback>
      </mc:AlternateContent>
      <p:pic>
        <p:nvPicPr>
          <p:cNvPr id="8" name="Picture 6" descr="Chart&#10;&#10;Description automatically generated"/>
          <p:cNvPicPr>
            <a:extLst>
              <a:ext uri="smNativeData">
                <pr:smNativeData xmlns:pr="smNativeData" xmlns="smNativeData" val="SMDATA_17_dm0pZxMAAAAlAAAAEQAAAA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EAAAABAAAAAAAAAAAAAAAAAAAAAAAAAAAAAAAAAAAAAAAAAAAAAAACf39/AAAAAAPMzMwAwMD/AH9/fwAAAAAAAAAAAAAAAAD///8AAAAAACEAAAAYAAAAFAAAAOsWAACAGAAALToAAHUn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3725545" y="3982720"/>
            <a:ext cx="5731510" cy="24314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9" name="TextBox 9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jA8AAHERAAC7FAAAvRMAABAgAAAmAAAACAAAAP//////////"/>
              </a:ext>
            </a:extLst>
          </p:cNvSpPr>
          <p:nvPr/>
        </p:nvSpPr>
        <p:spPr>
          <a:xfrm>
            <a:off x="2527300" y="2835275"/>
            <a:ext cx="842645" cy="373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r">
              <a:lnSpc>
                <a:spcPct val="110000"/>
              </a:lnSpc>
              <a:defRPr lang="en-us"/>
            </a:pPr>
            <a:r>
              <a:rPr lang="en-gb" cap="none">
                <a:latin typeface="Helvetica" pitchFamily="0" charset="0"/>
                <a:ea typeface="Times New Roman" pitchFamily="1" charset="0"/>
                <a:cs typeface="Helvetica" pitchFamily="0" charset="0"/>
              </a:rPr>
              <a:t>where</a:t>
            </a:r>
            <a:endParaRPr lang="en-gb" cap="none">
              <a:latin typeface="Helvetica" pitchFamily="0" charset="0"/>
              <a:ea typeface="Times New Roman" pitchFamily="1" charset="0"/>
              <a:cs typeface="Helvetica" pitchFamily="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LMTD Method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270C4915-5BCA-59BF-84B4-ADEA07FA72F8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8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DsIAACBRAAAsgoAABAgAAAmAAAACAAAAP//////////"/>
              </a:ext>
            </a:extLst>
          </p:cNvSpPr>
          <p:nvPr/>
        </p:nvSpPr>
        <p:spPr>
          <a:xfrm>
            <a:off x="1056005" y="1337945"/>
            <a:ext cx="10079990" cy="4006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Typical workflow for problems involving the LMTD method: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8f///wAAAABY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GUMAACBRAAA3CQAABAAAAAmAAAACAAAAP//////////"/>
                  </a:ext>
                </a:extLst>
              </p:cNvSpPr>
              <p:nvPr/>
            </p:nvSpPr>
            <p:spPr>
              <a:xfrm>
                <a:off x="1056005" y="2014855"/>
                <a:ext cx="10079990" cy="39770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 typical task with the LMTD method is to select a heat exchanger that will meet the prescribed heat transfer requirements. Workflow may look something like:</a:t>
                </a: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Select type of heat exchanger suitable for the application (e.g. shell-and-tube, etc.)</a:t>
                </a: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any unknown inlet or outlet temperatures and the heat transfer rate usin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 an energy balance</a:t>
                </a: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(and the correction factor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if necessary)</a:t>
                </a: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Obtain (select or calculate)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the overall heat transfer coefficient</a:t>
                </a: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Calculate the required heat transfer surface area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𝐴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indent="-457200"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Select available heat exchanger model with size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≥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𝐴</m:t>
                    </m:r>
                  </m:oMath>
                </a14:m>
                <a:endParaRPr lang="en-GB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4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FNF7Aw+fstijdTsdNeipw4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8f///wAAAABY//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GUMAACBRAAA3CQAABAAAAAmAAAACAAAAP//////////"/>
                  </a:ext>
                </a:extLst>
              </p:cNvSpPr>
              <p:nvPr/>
            </p:nvSpPr>
            <p:spPr>
              <a:xfrm>
                <a:off x="1056005" y="2014855"/>
                <a:ext cx="10079990" cy="3977005"/>
              </a:xfrm>
              <a:prstGeom prst="rect">
                <a:avLst/>
              </a:prstGeom>
              <a:blipFill>
                <a:blip r:embed="rId4"/>
                <a:srcRect/>
                <a:stretch>
                  <a:fillRect l="0" t="-150" r="0" b="-1680"/>
                </a:stretch>
              </a:blipFill>
              <a:ln>
                <a:noFill/>
              </a:ln>
              <a:effectLst/>
            </p:spPr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Grp="1" noChangeArrowheads="1"/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DcCAAAASwAAkgYAABAgAAAmAAAACAAAAL0wAAD//8EB"/>
              </a:ext>
            </a:extLst>
          </p:cNvSpPr>
          <p:nvPr>
            <p:ph type="ctrTitle"/>
          </p:nvPr>
        </p:nvSpPr>
        <p:spPr>
          <a:xfrm>
            <a:off x="0" y="360045"/>
            <a:ext cx="12192000" cy="70802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lang="en-us"/>
            </a:pPr>
            <a:r>
              <a:rPr lang="en-us" sz="4000" cap="none">
                <a:latin typeface="Helvetica" pitchFamily="0" charset="0"/>
                <a:ea typeface="Verdana" pitchFamily="0" charset="0"/>
                <a:cs typeface="Helvetica" pitchFamily="0" charset="0"/>
              </a:rPr>
              <a:t>Worked Example 1</a:t>
            </a:r>
            <a:endParaRPr lang="en-gb" sz="4000" cap="none">
              <a:latin typeface="Helvetica" pitchFamily="0" charset="0"/>
              <a:ea typeface="Verdana" pitchFamily="0" charset="0"/>
              <a:cs typeface="Helvetica" pitchFamily="0" charset="0"/>
            </a:endParaRPr>
          </a:p>
        </p:txBody>
      </p:sp>
      <p:sp>
        <p:nvSpPr>
          <p:cNvPr id="3" name="Slide Number Placeholder 17"/>
          <p:cNvSpPr>
            <a:spLocks noGrp="1" noChangeArrowheads="1"/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XTcAABonAAA9SAAAWSkAABAAAAAmAAAACAAAAAEAAAAAAAAA"/>
              </a:ext>
            </a:extLst>
          </p:cNvSpPr>
          <p:nvPr>
            <p:ph type="sldNum" sz="quarter" idx="12"/>
          </p:nvPr>
        </p:nvSpPr>
        <p:spPr>
          <a:xfrm>
            <a:off x="8999855" y="6356350"/>
            <a:ext cx="2743200" cy="365125"/>
          </a:xfrm>
        </p:spPr>
        <p:txBody>
          <a:bodyPr/>
          <a:lstStyle/>
          <a:p>
            <a:pPr>
              <a:defRPr lang="en-us"/>
            </a:pPr>
            <a:fld id="{0DA36C6C-22E0-F69A-AE1B-D4CF22555881}" type="slidenum">
              <a:rPr lang="en-gb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9</a:t>
            </a:fld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  <a:extLst>
              <a:ext uri="smNativeData">
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MCAAA3AgAA3g4AAIk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OYNAACBRAAAUxAAABAgAAAmAAAACAAAAP//////////"/>
              </a:ext>
            </a:extLst>
          </p:cNvSpPr>
          <p:nvPr/>
        </p:nvSpPr>
        <p:spPr>
          <a:xfrm>
            <a:off x="1056005" y="2259330"/>
            <a:ext cx="1007999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2" charset="0"/>
              <a:buChar char="•"/>
              <a:defRPr lang="en-us"/>
            </a:pPr>
            <a:endParaRPr lang="en-gb" cap="none">
              <a:solidFill>
                <a:srgbClr val="D0CECE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6" name="Slide Number Placeholder 17"/>
          <p:cNvSpPr>
            <a:extLst>
              <a:ext uri="smNativeData">
                <pr:smNativeData xmlns:pr="smNativeData" xmlns="smNativeData" val="SMDATA_15_dm0p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wIAABonAAALHgAAWSkAABAAAAAmAAAACAAAAP//////////"/>
              </a:ext>
            </a:extLst>
          </p:cNvSpPr>
          <p:nvPr/>
        </p:nvSpPr>
        <p:spPr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0" algn="r" defTabSz="457200">
              <a:tabLst/>
              <a:defRPr lang="en-us" sz="1200" kern="1" cap="none">
                <a:solidFill>
                  <a:srgbClr val="8C8C8C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algn="l" defTabSz="457200">
              <a:tabLst/>
              <a:defRPr lang="en-us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algn="l">
              <a:defRPr lang="en-us"/>
            </a:pPr>
            <a:r>
              <a:rPr lang="en-us" sz="1600" cap="none">
                <a:solidFill>
                  <a:srgbClr val="7F7F7F"/>
                </a:solidFill>
                <a:latin typeface="Helvetica" pitchFamily="0" charset="0"/>
                <a:ea typeface="Calibri" pitchFamily="2" charset="0"/>
                <a:cs typeface="Helvetica" pitchFamily="0" charset="0"/>
              </a:rPr>
              <a:t>EX3030/EM40JN</a:t>
            </a:r>
            <a:endParaRPr lang="en-gb" sz="1600" cap="none">
              <a:solidFill>
                <a:srgbClr val="7F7F7F"/>
              </a:solidFill>
              <a:latin typeface="Helvetica" pitchFamily="0" charset="0"/>
              <a:ea typeface="Calibri" pitchFamily="2" charset="0"/>
              <a:cs typeface="Helvetica" pitchFamily="0" charset="0"/>
            </a:endParaRPr>
          </a:p>
        </p:txBody>
      </p:sp>
      <p:grpSp>
        <p:nvGrpSpPr>
          <p:cNvPr id="7" name="Group 22"/>
          <p:cNvGrpSpPr>
            <a:extLst>
              <a:ext uri="smNativeData">
                <pr:smNativeData xmlns:pr="smNativeData" xmlns="smNativeData" val="SMDATA_6_dm0pZxMAAAAlAAAAAQAAAA8BAAAAkAAAAEgAAACQAAAASAAAAAAAAAAAAAAAAAAAABcAAAAUAAAAAAAAAAAAAAD/fwAA/38AAAAAAAAJAAAABAAAAAAAA/8fAAAAVAAAAAAAAAAAAAAAAAAAAAAAAAAAAAAAAAAAAAAAAAAAAAAAAAAAAAAAAAAAAAAAAAAAAAAAAAAAAAAAAAAAAAAAAAAAAAAAAAAAAAAAAAAAAAAAAAAAACEAAAAYAAAAFAAAAHcWAAChGgAAiTQAAHUoAAAQAAAAJgAAAAgAAAD/////AAAAAA=="/>
              </a:ext>
            </a:extLst>
          </p:cNvGrpSpPr>
          <p:nvPr/>
        </p:nvGrpSpPr>
        <p:grpSpPr>
          <a:xfrm>
            <a:off x="3651885" y="4328795"/>
            <a:ext cx="4888230" cy="2247900"/>
            <a:chOff x="3651885" y="4328795"/>
            <a:chExt cx="4888230" cy="2247900"/>
          </a:xfrm>
        </p:grpSpPr>
        <p:pic>
          <p:nvPicPr>
            <p:cNvPr id="12" name="Picture 13"/>
            <p:cNvPicPr>
              <a:picLocks noChangeAspect="1"/>
              <a:extLst>
                <a:ext uri="smNativeData">
                  <pr:smNativeData xmlns:pr="smNativeData" xmlns="smNativeData" val="SMDATA_17_dm0p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QXAAASFAAAVwU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LoXAAChGgAALzQAALwnAAAAAAAAJgAAAAgAAAD//////////w=="/>
                </a:ext>
              </a:extLst>
            </p:cNvPicPr>
            <p:nvPr/>
          </p:nvPicPr>
          <p:blipFill>
            <a:blip r:embed="rId4"/>
            <a:srcRect l="0" t="58920" r="51380" b="13670"/>
            <a:stretch>
              <a:fillRect/>
            </a:stretch>
          </p:blipFill>
          <p:spPr>
            <a:xfrm>
              <a:off x="3856990" y="4328795"/>
              <a:ext cx="4625975" cy="21304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TextBox 16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J/f38AAAAAA8zMzADAwP8Af39/AAAAAAAAAAAAAAAAAAAAAAAAAAAAIQAAABgAAAAUAAAAuzAAALUcAACJNAAAryAAAAAgAAAmAAAACAAAAP//////////"/>
                </a:ext>
              </a:extLst>
            </p:cNvSpPr>
            <p:nvPr/>
          </p:nvSpPr>
          <p:spPr>
            <a:xfrm>
              <a:off x="7921625" y="4666615"/>
              <a:ext cx="618490" cy="646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/>
              </a:pPr>
              <a:r>
                <a:rPr lang="en-us" cap="none">
                  <a:solidFill>
                    <a:srgbClr val="FF3399"/>
                  </a:solidFill>
                  <a:latin typeface="Helvetica" pitchFamily="0" charset="0"/>
                  <a:ea typeface="Times New Roman" pitchFamily="1" charset="0"/>
                  <a:cs typeface="Helvetica" pitchFamily="0" charset="0"/>
                </a:rPr>
                <a:t>Hot out</a:t>
              </a:r>
              <a:endParaRPr lang="en-gb" cap="none">
                <a:solidFill>
                  <a:srgbClr val="FF3399"/>
                </a:solidFill>
              </a:endParaRPr>
            </a:p>
          </p:txBody>
        </p:sp>
        <p:sp>
          <p:nvSpPr>
            <p:cNvPr id="10" name="TextBox 18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DhPBU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J/f38AAAAAA8zMzADAwP8Af39/AAAAAAAAAAAAAAAAAAAAAAAAAAAAIQAAABgAAAAUAAAAdxYAAMgcAADxGgAAwiAAAAAgAAAmAAAACAAAAP//////////"/>
                </a:ext>
              </a:extLst>
            </p:cNvSpPr>
            <p:nvPr/>
          </p:nvSpPr>
          <p:spPr>
            <a:xfrm>
              <a:off x="3651885" y="4678680"/>
              <a:ext cx="727710" cy="646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algn="ctr">
                <a:defRPr lang="en-us"/>
              </a:pPr>
              <a:r>
                <a:rPr lang="en-us" cap="none">
                  <a:solidFill>
                    <a:srgbClr val="FF3399"/>
                  </a:solidFill>
                  <a:latin typeface="Helvetica" pitchFamily="0" charset="0"/>
                  <a:ea typeface="Times New Roman" pitchFamily="1" charset="0"/>
                  <a:cs typeface="Helvetica" pitchFamily="0" charset="0"/>
                </a:rPr>
                <a:t>Hot in</a:t>
              </a:r>
              <a:endParaRPr lang="en-gb" cap="none">
                <a:solidFill>
                  <a:srgbClr val="FF3399"/>
                </a:solidFill>
              </a:endParaRPr>
            </a:p>
          </p:txBody>
        </p:sp>
        <p:sp>
          <p:nvSpPr>
            <p:cNvPr id="9" name="TextBox 15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jpAE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J/f38AAAAAA8zMzADAwP8Af39/AAAAAAAAAAAAAAAAAAAAAAAAAAAAIQAAABgAAAAUAAAAoh4AADAmAAAiJAAAdSgAAAAgAAAmAAAACAAAAP//////////"/>
                </a:ext>
              </a:extLst>
            </p:cNvSpPr>
            <p:nvPr/>
          </p:nvSpPr>
          <p:spPr>
            <a:xfrm>
              <a:off x="4979670" y="6207760"/>
              <a:ext cx="894080" cy="368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us" cap="none">
                  <a:latin typeface="Helvetica" pitchFamily="0" charset="0"/>
                  <a:ea typeface="Times New Roman" pitchFamily="1" charset="0"/>
                  <a:cs typeface="Helvetica" pitchFamily="0" charset="0"/>
                </a:rPr>
                <a:t>Cold in</a:t>
              </a:r>
              <a:endParaRPr lang="en-gb" cap="none"/>
            </a:p>
          </p:txBody>
        </p:sp>
        <p:sp>
          <p:nvSpPr>
            <p:cNvPr id="8" name="TextBox 21"/>
            <p:cNvSpPr>
              <a:extLst>
                <a:ext uri="smNativeData">
  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iE/E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AAAAAJ/f38AAAAAA8zMzADAwP8Af39/AAAAAAAAAAAAAAAAAAAAAAAAAAAAIQAAABgAAAAUAAAAHycAAKEaAACuLQAA5hwAAAAgAAAmAAAACAAAAP//////////"/>
                </a:ext>
              </a:extLst>
            </p:cNvSpPr>
            <p:nvPr/>
          </p:nvSpPr>
          <p:spPr>
            <a:xfrm>
              <a:off x="6359525" y="4328795"/>
              <a:ext cx="1066165" cy="368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en-us"/>
              </a:pPr>
              <a:r>
                <a:rPr lang="en-us" cap="none">
                  <a:latin typeface="Helvetica" pitchFamily="0" charset="0"/>
                  <a:ea typeface="Times New Roman" pitchFamily="1" charset="0"/>
                  <a:cs typeface="Helvetica" pitchFamily="0" charset="0"/>
                </a:rPr>
                <a:t>Cold out</a:t>
              </a:r>
              <a:endParaRPr lang="en-gb" cap="non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2"/>
              <p:cNvSpPr>
                <a:extLst>
                  <a:ext uri="smNativeData">
                    <pr:smNativeData xmlns:pr="smNativeData" xmlns="smNativeData" val="SMDATA_15_dm0pZxMAAAAlAAAAZA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D0////r////7L///+E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gLAACBRAAAXRkAABAAAAAmAAAACAAAAP//////////"/>
                  </a:ext>
                </a:extLst>
              </p:cNvSpPr>
              <p:nvPr/>
            </p:nvSpPr>
            <p:spPr>
              <a:xfrm>
                <a:off x="1056005" y="1874520"/>
                <a:ext cx="10079990" cy="22485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A double-pipe parallel-flow heat exchanger is to heat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4180 J/kg·°C) from 25°C to 60°C at a rate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0.2 kg/s. The heating is to be accomplished by geothermal water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4,310 J/kg·°C) available at 140°C at a mass flow rate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0.3 kg/s. The inner tube is thin-walled and has a diameter of 8 mm and the overall heat transfer coefficient of the heat exchanger is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550 W/m</a:t>
                </a:r>
                <a:r>
                  <a:rPr lang="en-US" sz="1800" baseline="300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2</a:t>
                </a: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·°C. </a:t>
                </a:r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 </a:t>
                </a:r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  <a:p>
                <a:pPr algn="ctr">
                  <a:lnSpc>
                    <a:spcPct val="110000"/>
                  </a:lnSpc>
                </a:pPr>
                <a:r>
                  <a:rPr lang="en-US" sz="18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Determine the length of the heat exchanger required to achieve the desired heating.</a:t>
                </a:r>
                <a:endParaRPr lang="en-GB" sz="1800" dirty="0">
                  <a:effectLst/>
                  <a:latin typeface="Helvetica" panose="020B0604020202020204" pitchFamily="34" charset="0"/>
                  <a:ea typeface="Times New Roman" panose="02020603050405020304" pitchFamily="18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2"/>
              <p:cNvSpPr>
                <a:spLocks noRot="1" noChangeAspect="1" noMove="1" noResize="1" noEditPoints="1" noAdjustHandles="1" noChangeArrowheads="1" noChangeShapeType="1" noTextEdit="1"/>
                <a:extLst>
                  <a:ext uri="smNativeData">
                    <pr:smNativeData xmlns:pr="smNativeData" xmlns="smNativeData" val="SMDATA_15_dm0pZxMAAAAlAAAAZAAAAK8AAAAAkAAAAEgAAACQAAAASAAAAAAAAAAAAAAAAAAAAAEAAABQAAAAAAAAAAAA4D8AAAAAAADgPwAAAAAAAOA/AAAAAAAA4D8AAAAAAADgPwAAAAAAAOA/AAAAAAAA4D8AAAAAAADgPwAAAAAAAOA/AAAAAAAA4D8CAAAAjAAAAAEAAAACAAAARHLEDP///wgAAAAAAAAAAPeXEA9Npr6c73ilEX6BE2sBAAAAZAAAAAEAAABAAAAAAAAAAAAAAAAAAAAAAAAAAAAAAAAAAAAAAAAAAAAAAAAAAAAAAAAAAAAAAAAAAAAAAAAAAAAAAAAAAAAAAAAAAAAAAAAAAAAAAAAAAAAAAAAAAAAAFAAAADwAAAAAAAAAAAAAAAAAAAAA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EAQQAeAAAAaAAAAAAAAAD0////r////7L///+E/v//ECcAABAnAAAAAAAAAAAAAAAAAAAAAAAAAAAAAAAAAAAAAAAAAAAAABQAAAAAAAAAwMD/AAAAAABkAAAAMgAAAAAAAABkAAAAAAAAAH9/fwAKAAAAIgAAABgAAAAAAAAAAAAAAAAAAAAAAAAAAAAAAAAAAAAkAAAAJAAAAAAAAAAHAAAAAAAAAAAAAAAAAAAAAAAAAAAAAAAAAAAAAAAAACUAAABYAAAAAAAAAAAAAAAAAAAAAAAAAAAAAAAAAAAAAAAAAAAAAAAAAAAAAAAAAAAAAAA/AAAAAAAAAKCGAQAAAAAAAAAAAAAAAAAMAAAAAQAAAAAAAAAAAAAAAAAAAB8AAABUAAAAAAAABQAAAAEAAAAAAAAAAAAAAAAAAAAAAAAAAAAAAAAAAAAAAAAAAAAAAAB/f38AAAAAA8zMzADAwP8Af39/AAAAAAAAAAAAAAAAAAAAAAAAAAAAIQAAABgAAAAUAAAAfwYAAIgLAACBRAAAXRkAABAAAAAmAAAACAAAAP//////////"/>
                  </a:ext>
                </a:extLst>
              </p:cNvSpPr>
              <p:nvPr/>
            </p:nvSpPr>
            <p:spPr>
              <a:xfrm>
                <a:off x="1056005" y="1874520"/>
                <a:ext cx="10079990" cy="2248535"/>
              </a:xfrm>
              <a:prstGeom prst="rect">
                <a:avLst/>
              </a:prstGeom>
              <a:blipFill>
                <a:blip r:embed="rId5"/>
                <a:srcRect/>
                <a:stretch>
                  <a:fillRect l="-120" t="-810" r="-780" b="-3800"/>
                </a:stretch>
              </a:blipFill>
              <a:ln>
                <a:noFill/>
              </a:ln>
              <a:effectLst/>
            </p:spPr>
          </p:sp>
        </mc:Fallback>
      </mc:AlternateContent>
      <p:sp>
        <p:nvSpPr>
          <p:cNvPr id="14" name="TextBox 23"/>
          <p:cNvSpPr>
            <a:extLst>
              <a:ext uri="smNativeData">
                <pr:smNativeData xmlns:pr="smNativeData" xmlns="smNativeData" val="SMDATA_15_dm0pZx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fwYAAM8HAACBRAAARQoAABAgAAAmAAAACAAAAP//////////"/>
              </a:ext>
            </a:extLst>
          </p:cNvSpPr>
          <p:nvPr/>
        </p:nvSpPr>
        <p:spPr>
          <a:xfrm>
            <a:off x="1056005" y="126936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spcAft>
                <a:spcPts val="600"/>
              </a:spcAft>
              <a:defRPr lang="en-us"/>
            </a:pPr>
            <a:r>
              <a:rPr lang="en-us" sz="2000" b="1" cap="none">
                <a:solidFill>
                  <a:srgbClr val="FF9900"/>
                </a:solidFill>
                <a:latin typeface="Helvetica" pitchFamily="0" charset="0"/>
                <a:ea typeface="Calibri" pitchFamily="2" charset="0"/>
                <a:cs typeface="Calibri" pitchFamily="2" charset="0"/>
              </a:rPr>
              <a:t>LMTD Method</a:t>
            </a:r>
            <a:endParaRPr lang="en-us" sz="2000" b="1" cap="none">
              <a:solidFill>
                <a:srgbClr val="FF9900"/>
              </a:solidFill>
              <a:latin typeface="Helvetica" pitchFamily="0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mjki2mb2</cp:lastModifiedBy>
  <cp:revision>0</cp:revision>
  <dcterms:created xsi:type="dcterms:W3CDTF">2021-11-09T11:20:31Z</dcterms:created>
  <dcterms:modified xsi:type="dcterms:W3CDTF">2024-11-04T23:57:26Z</dcterms:modified>
</cp:coreProperties>
</file>