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wmf" ContentType="image/x-wmf"/>
  <Default Extension="bin" ContentType="application/vnd.openxmlformats-officedocument.oleObject"/>
  <Default Extension="rels" ContentType="application/vnd.openxmlformats-package.relationships+xml"/>
  <Default Extension="jpeg" ContentType="image/jpeg"/>
  <Default Extension="png" ContentType="image/png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3.xml" ContentType="application/vnd.openxmlformats-officedocument.presentationml.slide+xml"/>
  <Override PartName="/ppt/theme/theme2.xml" ContentType="application/vnd.openxmlformats-officedocument.theme+xml"/>
  <Override PartName="/ppt/theme/theme1.xml" ContentType="application/vnd.openxmlformats-officedocument.theme+xml"/>
  <Override PartName="/ppt/slides/slide3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ppt/slides/slide17.xml" ContentType="application/vnd.openxmlformats-officedocument.presentationml.slide+xml"/>
  <Override PartName="/ppt/viewProps.xml" ContentType="application/vnd.openxmlformats-officedocument.presentationml.viewProps+xml"/>
  <Override PartName="/ppt/notesSlides/notesSlide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ppt/slideLayouts/slideLayout6.xml" ContentType="application/vnd.openxmlformats-officedocument.presentationml.slideLayout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9.xml" ContentType="application/vnd.openxmlformats-officedocument.presentationml.slide+xml"/>
  <Override PartName="/ppt/slides/slide20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3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8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9.xml" ContentType="application/vnd.openxmlformats-officedocument.presentationml.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notesMasterIdLst>
    <p:notesMasterId r:id="rId2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6858000" cy="9144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defRPr sz="1800" b="0" i="0" u="none" strike="noStrike" cap="none" spc="0">
        <a:solidFill>
          <a:schemeClr val="tx1"/>
        </a:solidFill>
        <a:latin typeface="Calibri"/>
        <a:ea typeface="Calibri"/>
        <a:cs typeface="Calibri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defRPr sz="1800" b="0" i="0" u="none" strike="noStrike" cap="none" spc="0">
        <a:solidFill>
          <a:schemeClr val="tx1"/>
        </a:solidFill>
        <a:latin typeface="Calibri"/>
        <a:ea typeface="Calibri"/>
        <a:cs typeface="Calibri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defRPr sz="1800" b="0" i="0" u="none" strike="noStrike" cap="none" spc="0">
        <a:solidFill>
          <a:schemeClr val="tx1"/>
        </a:solidFill>
        <a:latin typeface="Calibri"/>
        <a:ea typeface="Calibri"/>
        <a:cs typeface="Calibri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defRPr sz="1800" b="0" i="0" u="none" strike="noStrike" cap="none" spc="0">
        <a:solidFill>
          <a:schemeClr val="tx1"/>
        </a:solidFill>
        <a:latin typeface="Calibri"/>
        <a:ea typeface="Calibri"/>
        <a:cs typeface="Calibri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defRPr sz="1800" b="0" i="0" u="none" strike="noStrike" cap="none" spc="0">
        <a:solidFill>
          <a:schemeClr val="tx1"/>
        </a:solidFill>
        <a:latin typeface="Calibri"/>
        <a:ea typeface="Calibri"/>
        <a:cs typeface="Calibri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defRPr sz="1800" b="0" i="0" u="none" strike="noStrike" cap="none" spc="0">
        <a:solidFill>
          <a:schemeClr val="tx1"/>
        </a:solidFill>
        <a:latin typeface="Calibri"/>
        <a:ea typeface="Calibri"/>
        <a:cs typeface="Calibri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defRPr sz="1800" b="0" i="0" u="none" strike="noStrike" cap="none" spc="0">
        <a:solidFill>
          <a:schemeClr val="tx1"/>
        </a:solidFill>
        <a:latin typeface="Calibri"/>
        <a:ea typeface="Calibri"/>
        <a:cs typeface="Calibri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defRPr sz="1800" b="0" i="0" u="none" strike="noStrike" cap="none" spc="0">
        <a:solidFill>
          <a:schemeClr val="tx1"/>
        </a:solidFill>
        <a:latin typeface="Calibri"/>
        <a:ea typeface="Calibri"/>
        <a:cs typeface="Calibri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defRPr sz="1800" b="0" i="0" u="none" strike="noStrike" cap="none" spc="0">
        <a:solidFill>
          <a:schemeClr val="tx1"/>
        </a:solidFill>
        <a:latin typeface="Calibri"/>
        <a:ea typeface="Calibri"/>
        <a:cs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enClr>
      <a:srgbClr val="0000FF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howGuides="1" snapToGrid="0">
      <p:cViewPr varScale="1">
        <p:scale>
          <a:sx n="106" d="100"/>
          <a:sy n="106" d="100"/>
        </p:scale>
        <p:origin x="4455" y="215"/>
      </p:cViewPr>
      <p:guideLst>
        <p:guide pos="2160" orient="horz"/>
        <p:guide pos="3863"/>
      </p:guideLst>
    </p:cSldViewPr>
  </p:slideViewPr>
  <p:gridSpacing cx="184017920" cy="18401792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 /><Relationship Id="rId26" Type="http://schemas.openxmlformats.org/officeDocument/2006/relationships/tableStyles" Target="tableStyles.xml" /><Relationship Id="rId27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6962621" name="Header Placeholder 1"/>
          <p:cNvSpPr>
            <a:spLocks noChangeArrowheads="1" noGrp="1"/>
          </p:cNvSpPr>
          <p:nvPr>
            <p:ph type="hdr" sz="quarter"/>
          </p:nvPr>
        </p:nvSpPr>
        <p:spPr bwMode="auto">
          <a:xfrm>
            <a:off x="0" y="0"/>
            <a:ext cx="2971800" cy="459104"/>
          </a:xfrm>
          <a:prstGeom prst="rect">
            <a:avLst/>
          </a:prstGeom>
        </p:spPr>
        <p:txBody>
          <a:bodyPr vert="horz" wrap="square" lIns="91440" tIns="45720" rIns="91440" bIns="45720" numCol="1" spcCol="215899" anchor="t">
            <a:prstTxWarp prst="textNoShape"/>
          </a:bodyPr>
          <a:lstStyle>
            <a:lvl1pPr algn="l">
              <a:defRPr sz="1200" cap="none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defRPr/>
            </a:pPr>
            <a:endParaRPr cap="none"/>
          </a:p>
        </p:txBody>
      </p:sp>
      <p:sp>
        <p:nvSpPr>
          <p:cNvPr id="1406200348" name="Date Placeholder 2"/>
          <p:cNvSpPr>
            <a:spLocks noChangeArrowheads="1" noGrp="1"/>
          </p:cNvSpPr>
          <p:nvPr>
            <p:ph type="dt" idx="10"/>
          </p:nvPr>
        </p:nvSpPr>
        <p:spPr bwMode="auto">
          <a:xfrm>
            <a:off x="3884930" y="0"/>
            <a:ext cx="2971800" cy="459104"/>
          </a:xfrm>
          <a:prstGeom prst="rect">
            <a:avLst/>
          </a:prstGeom>
        </p:spPr>
        <p:txBody>
          <a:bodyPr vert="horz" wrap="square" lIns="91440" tIns="45720" rIns="91440" bIns="45720" numCol="1" spcCol="215899" anchor="t">
            <a:prstTxWarp prst="textNoShape"/>
          </a:bodyPr>
          <a:lstStyle>
            <a:lvl1pPr algn="r">
              <a:defRPr sz="1200" cap="none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defRPr/>
            </a:pPr>
            <a:fld id="{018CE558-16EC-D913-A234-E046AB7A54B5}" type="datetime1">
              <a:rPr cap="none"/>
              <a:t>11/11/2022</a:t>
            </a:fld>
            <a:endParaRPr cap="none"/>
          </a:p>
        </p:txBody>
      </p:sp>
      <p:sp>
        <p:nvSpPr>
          <p:cNvPr id="1191144269" name="Slide Image Placeholder 3"/>
          <p:cNvSpPr>
            <a:spLocks noChangeArrowheads="1" noGrp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  <p:txBody>
          <a:bodyPr vert="horz" wrap="square" lIns="91440" tIns="45720" rIns="91440" bIns="45720" numCol="1" spcCol="215899" anchor="ctr">
            <a:prstTxWarp prst="textNoShape"/>
          </a:bodyPr>
          <a:lstStyle/>
          <a:p>
            <a:pPr>
              <a:defRPr/>
            </a:pPr>
            <a:endParaRPr cap="none"/>
          </a:p>
        </p:txBody>
      </p:sp>
      <p:sp>
        <p:nvSpPr>
          <p:cNvPr id="25957132" name="Notes Placeholder 4"/>
          <p:cNvSpPr>
            <a:spLocks noChangeArrowheads="1" noGrp="1"/>
          </p:cNvSpPr>
          <p:nvPr>
            <p:ph type="body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899" anchor="t">
            <a:prstTxWarp prst="textNoShape"/>
          </a:bodyPr>
          <a:lstStyle/>
          <a:p>
            <a:pPr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 cap="none"/>
          </a:p>
        </p:txBody>
      </p:sp>
      <p:sp>
        <p:nvSpPr>
          <p:cNvPr id="37419027" name="Footer Placeholder 5"/>
          <p:cNvSpPr>
            <a:spLocks noChangeArrowheads="1" noGrp="1"/>
          </p:cNvSpPr>
          <p:nvPr>
            <p:ph type="ftr" sz="quarter" idx="11"/>
          </p:nvPr>
        </p:nvSpPr>
        <p:spPr bwMode="auto">
          <a:xfrm>
            <a:off x="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899" anchor="b">
            <a:prstTxWarp prst="textNoShape"/>
          </a:bodyPr>
          <a:lstStyle>
            <a:lvl1pPr algn="l">
              <a:defRPr sz="1200" cap="none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defRPr/>
            </a:pPr>
            <a:endParaRPr cap="none"/>
          </a:p>
        </p:txBody>
      </p:sp>
      <p:sp>
        <p:nvSpPr>
          <p:cNvPr id="2024481564" name="Slide Number Placeholder 6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388493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899" anchor="b">
            <a:prstTxWarp prst="textNoShape"/>
          </a:bodyPr>
          <a:lstStyle>
            <a:lvl1pPr algn="r">
              <a:defRPr sz="1200" cap="none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defRPr/>
            </a:pPr>
            <a:fld id="{1BD5072E-60F6-80F1-B86D-96A449234EC3}" type="slidenum">
              <a:rPr cap="none"/>
              <a:t>‹#›</a:t>
            </a:fld>
            <a:endParaRPr cap="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1" ftr="0" hdr="0" sldNum="1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defRPr sz="1200" b="0" i="0" u="none" strike="noStrike" cap="none" spc="0">
        <a:solidFill>
          <a:schemeClr val="tx1"/>
        </a:solidFill>
        <a:latin typeface="Calibri"/>
        <a:ea typeface="Calibri"/>
        <a:cs typeface="Calibri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defRPr sz="1200" b="0" i="0" u="none" strike="noStrike" cap="none" spc="0">
        <a:solidFill>
          <a:schemeClr val="tx1"/>
        </a:solidFill>
        <a:latin typeface="Calibri"/>
        <a:ea typeface="Calibri"/>
        <a:cs typeface="Calibri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defRPr sz="1200" b="0" i="0" u="none" strike="noStrike" cap="none" spc="0">
        <a:solidFill>
          <a:schemeClr val="tx1"/>
        </a:solidFill>
        <a:latin typeface="Calibri"/>
        <a:ea typeface="Calibri"/>
        <a:cs typeface="Calibri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defRPr sz="1200" b="0" i="0" u="none" strike="noStrike" cap="none" spc="0">
        <a:solidFill>
          <a:schemeClr val="tx1"/>
        </a:solidFill>
        <a:latin typeface="Calibri"/>
        <a:ea typeface="Calibri"/>
        <a:cs typeface="Calibri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defRPr sz="1200" b="0" i="0" u="none" strike="noStrike" cap="none" spc="0">
        <a:solidFill>
          <a:schemeClr val="tx1"/>
        </a:solidFill>
        <a:latin typeface="Calibri"/>
        <a:ea typeface="Calibri"/>
        <a:cs typeface="Calibri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defRPr sz="1200" b="0" i="0" u="none" strike="noStrike" cap="none" spc="0">
        <a:solidFill>
          <a:schemeClr val="tx1"/>
        </a:solidFill>
        <a:latin typeface="Calibri"/>
        <a:ea typeface="Calibri"/>
        <a:cs typeface="Calibri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defRPr sz="1200" b="0" i="0" u="none" strike="noStrike" cap="none" spc="0">
        <a:solidFill>
          <a:schemeClr val="tx1"/>
        </a:solidFill>
        <a:latin typeface="Calibri"/>
        <a:ea typeface="Calibri"/>
        <a:cs typeface="Calibri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defRPr sz="1200" b="0" i="0" u="none" strike="noStrike" cap="none" spc="0">
        <a:solidFill>
          <a:schemeClr val="tx1"/>
        </a:solidFill>
        <a:latin typeface="Calibri"/>
        <a:ea typeface="Calibri"/>
        <a:cs typeface="Calibri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defRPr sz="1200" b="0" i="0" u="none" strike="noStrike" cap="none" spc="0">
        <a:solidFill>
          <a:schemeClr val="tx1"/>
        </a:solidFill>
        <a:latin typeface="Calibri"/>
        <a:ea typeface="Calibri"/>
        <a:cs typeface="Calibri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Sp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1277101" name="Slide Image Placeholder 1"/>
          <p:cNvSpPr>
            <a:spLocks noChangeArrowheads="1" noGrp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94874700" name="Notes Placeholder 2"/>
          <p:cNvSpPr>
            <a:spLocks noChangeArrowheads="1"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</p:spPr>
        <p:txBody>
          <a:bodyPr/>
          <a:lstStyle/>
          <a:p>
            <a:pPr marL="0" indent="0">
              <a:buNone/>
              <a:defRPr/>
            </a:pPr>
            <a:endParaRPr cap="none">
              <a:latin typeface="Helvetica"/>
              <a:ea typeface="Calibri"/>
              <a:cs typeface="Helvetica"/>
            </a:endParaRPr>
          </a:p>
        </p:txBody>
      </p:sp>
      <p:sp>
        <p:nvSpPr>
          <p:cNvPr id="602232787" name="Slide Number Placeholder 3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3884930" y="8685530"/>
            <a:ext cx="2971800" cy="458470"/>
          </a:xfrm>
        </p:spPr>
        <p:txBody>
          <a:bodyPr/>
          <a:lstStyle/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21C27FE2-ACCC-9789-827A-5ADC3134740F}" type="slidenum">
              <a:rPr cap="none">
                <a:solidFill>
                  <a:srgbClr val="000000"/>
                </a:solidFill>
              </a:rPr>
              <a:t>1</a:t>
            </a:fld>
            <a:endParaRPr cap="none">
              <a:solidFill>
                <a:srgbClr val="00000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Sp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0002529" name="Slide Image Placeholder 1"/>
          <p:cNvSpPr>
            <a:spLocks noChangeArrowheads="1" noGrp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27578597" name="Notes Placeholder 2"/>
          <p:cNvSpPr>
            <a:spLocks noChangeArrowheads="1"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</p:spPr>
        <p:txBody>
          <a:bodyPr/>
          <a:lstStyle/>
          <a:p>
            <a:pPr marL="171450" indent="-171450">
              <a:buFontTx/>
              <a:buChar char="-"/>
              <a:defRPr/>
            </a:pPr>
            <a:endParaRPr cap="none">
              <a:latin typeface="Helvetica"/>
              <a:ea typeface="Calibri"/>
              <a:cs typeface="Helvetica"/>
            </a:endParaRPr>
          </a:p>
        </p:txBody>
      </p:sp>
      <p:sp>
        <p:nvSpPr>
          <p:cNvPr id="655529325" name="Slide Number Placeholder 3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3884930" y="8685530"/>
            <a:ext cx="2971800" cy="458470"/>
          </a:xfrm>
        </p:spPr>
        <p:txBody>
          <a:bodyPr/>
          <a:lstStyle/>
          <a:p>
            <a:pPr>
              <a:defRPr/>
            </a:pPr>
            <a:fld id="{1CEB5485-CBF1-BEA2-BF53-3DF71A1D4968}" type="slidenum">
              <a:rPr cap="none"/>
              <a:t>11</a:t>
            </a:fld>
            <a:endParaRPr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Sp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7192529" name="Slide Image Placeholder 1"/>
          <p:cNvSpPr>
            <a:spLocks noChangeArrowheads="1" noGrp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13835310" name="Notes Placeholder 2"/>
          <p:cNvSpPr>
            <a:spLocks noChangeArrowheads="1"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</p:spPr>
        <p:txBody>
          <a:bodyPr/>
          <a:lstStyle/>
          <a:p>
            <a:pPr marL="171450" indent="-171450">
              <a:buFontTx/>
              <a:buChar char="-"/>
              <a:defRPr/>
            </a:pPr>
            <a:endParaRPr cap="none">
              <a:latin typeface="Helvetica"/>
              <a:ea typeface="Calibri"/>
              <a:cs typeface="Helvetica"/>
            </a:endParaRPr>
          </a:p>
        </p:txBody>
      </p:sp>
      <p:sp>
        <p:nvSpPr>
          <p:cNvPr id="1549579791" name="Slide Number Placeholder 3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3884930" y="8685530"/>
            <a:ext cx="2971800" cy="458470"/>
          </a:xfrm>
        </p:spPr>
        <p:txBody>
          <a:bodyPr/>
          <a:lstStyle/>
          <a:p>
            <a:pPr>
              <a:defRPr/>
            </a:pPr>
            <a:fld id="{3E468D48-06D3-137B-9DFE-F02EC3B06BA5}" type="slidenum">
              <a:rPr cap="none"/>
              <a:t>12</a:t>
            </a:fld>
            <a:endParaRPr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Sp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6532645" name="Slide Image Placeholder 1"/>
          <p:cNvSpPr>
            <a:spLocks noChangeArrowheads="1" noGrp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38899135" name="Notes Placeholder 2"/>
          <p:cNvSpPr>
            <a:spLocks noChangeArrowheads="1"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</p:spPr>
        <p:txBody>
          <a:bodyPr/>
          <a:lstStyle/>
          <a:p>
            <a:pPr marL="171450" indent="-171450">
              <a:buFontTx/>
              <a:buChar char="-"/>
              <a:defRPr/>
            </a:pPr>
            <a:endParaRPr cap="none">
              <a:latin typeface="Helvetica"/>
              <a:ea typeface="Calibri"/>
              <a:cs typeface="Helvetica"/>
            </a:endParaRPr>
          </a:p>
        </p:txBody>
      </p:sp>
      <p:sp>
        <p:nvSpPr>
          <p:cNvPr id="968731808" name="Slide Number Placeholder 3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3884930" y="8685530"/>
            <a:ext cx="2971800" cy="458470"/>
          </a:xfrm>
        </p:spPr>
        <p:txBody>
          <a:bodyPr/>
          <a:lstStyle/>
          <a:p>
            <a:pPr>
              <a:defRPr/>
            </a:pPr>
            <a:fld id="{2F9C73AF-E1C2-C985-8C24-17D03D6A7A42}" type="slidenum">
              <a:rPr cap="none"/>
              <a:t>13</a:t>
            </a:fld>
            <a:endParaRPr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Sp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703204" name="Slide Image Placeholder 1"/>
          <p:cNvSpPr>
            <a:spLocks noChangeArrowheads="1" noGrp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972233269" name="Notes Placeholder 2"/>
          <p:cNvSpPr>
            <a:spLocks noChangeArrowheads="1"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</p:spPr>
        <p:txBody>
          <a:bodyPr/>
          <a:lstStyle/>
          <a:p>
            <a:pPr marL="171450" indent="-171450">
              <a:buFontTx/>
              <a:buChar char="-"/>
              <a:defRPr/>
            </a:pPr>
            <a:endParaRPr cap="none">
              <a:latin typeface="Helvetica"/>
              <a:ea typeface="Calibri"/>
              <a:cs typeface="Helvetica"/>
            </a:endParaRPr>
          </a:p>
        </p:txBody>
      </p:sp>
      <p:sp>
        <p:nvSpPr>
          <p:cNvPr id="108932923" name="Slide Number Placeholder 3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3884930" y="8685530"/>
            <a:ext cx="2971800" cy="458470"/>
          </a:xfrm>
        </p:spPr>
        <p:txBody>
          <a:bodyPr/>
          <a:lstStyle/>
          <a:p>
            <a:pPr>
              <a:defRPr/>
            </a:pPr>
            <a:fld id="{320D6E5D-13DF-5898-91B5-E5CD20FB67B0}" type="slidenum">
              <a:rPr cap="none"/>
              <a:t>14</a:t>
            </a:fld>
            <a:endParaRPr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620470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5775640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3735860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FB1E560-ADA4-86B6-23F0-F7A6B2C0E2D5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Sp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7062192" name="Slide Image Placeholder 1"/>
          <p:cNvSpPr>
            <a:spLocks noChangeArrowheads="1" noGrp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660973511" name="Notes Placeholder 2"/>
          <p:cNvSpPr>
            <a:spLocks noChangeArrowheads="1"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</p:spPr>
        <p:txBody>
          <a:bodyPr/>
          <a:lstStyle/>
          <a:p>
            <a:pPr marL="171450" indent="-171450">
              <a:buFontTx/>
              <a:buChar char="-"/>
              <a:defRPr/>
            </a:pPr>
            <a:endParaRPr cap="none">
              <a:latin typeface="Helvetica"/>
              <a:ea typeface="Calibri"/>
              <a:cs typeface="Helvetica"/>
            </a:endParaRPr>
          </a:p>
        </p:txBody>
      </p:sp>
      <p:sp>
        <p:nvSpPr>
          <p:cNvPr id="1850085182" name="Slide Number Placeholder 3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3884930" y="8685530"/>
            <a:ext cx="2971800" cy="458470"/>
          </a:xfrm>
        </p:spPr>
        <p:txBody>
          <a:bodyPr/>
          <a:lstStyle/>
          <a:p>
            <a:pPr>
              <a:defRPr/>
            </a:pPr>
            <a:fld id="{755B7BEA-A498-0E8D-D6E3-52D835AD2007}" type="slidenum">
              <a:rPr cap="none"/>
              <a:t>15</a:t>
            </a:fld>
            <a:endParaRPr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Sp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806932" name="Slide Image Placeholder 1"/>
          <p:cNvSpPr>
            <a:spLocks noChangeArrowheads="1" noGrp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17085634" name="Notes Placeholder 2"/>
          <p:cNvSpPr>
            <a:spLocks noChangeArrowheads="1"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</p:spPr>
        <p:txBody>
          <a:bodyPr/>
          <a:lstStyle/>
          <a:p>
            <a:pPr marL="171450" indent="-171450">
              <a:buFontTx/>
              <a:buChar char="-"/>
              <a:defRPr/>
            </a:pPr>
            <a:endParaRPr cap="none">
              <a:latin typeface="Helvetica"/>
              <a:ea typeface="Calibri"/>
              <a:cs typeface="Helvetica"/>
            </a:endParaRPr>
          </a:p>
        </p:txBody>
      </p:sp>
      <p:sp>
        <p:nvSpPr>
          <p:cNvPr id="1996558649" name="Slide Number Placeholder 3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3884930" y="8685530"/>
            <a:ext cx="2971800" cy="458470"/>
          </a:xfrm>
        </p:spPr>
        <p:txBody>
          <a:bodyPr/>
          <a:lstStyle/>
          <a:p>
            <a:pPr>
              <a:defRPr/>
            </a:pPr>
            <a:fld id="{30164BB4-FADD-43BD-93AE-0CE805E06559}" type="slidenum">
              <a:rPr cap="none"/>
              <a:t>16</a:t>
            </a:fld>
            <a:endParaRPr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Sp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5805382" name="Slide Image Placeholder 1"/>
          <p:cNvSpPr>
            <a:spLocks noChangeArrowheads="1" noGrp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52895561" name="Notes Placeholder 2"/>
          <p:cNvSpPr>
            <a:spLocks noChangeArrowheads="1"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</p:spPr>
        <p:txBody>
          <a:bodyPr/>
          <a:lstStyle/>
          <a:p>
            <a:pPr marL="171450" indent="-171450">
              <a:buFontTx/>
              <a:buChar char="-"/>
              <a:defRPr/>
            </a:pPr>
            <a:endParaRPr cap="none">
              <a:latin typeface="Helvetica"/>
              <a:ea typeface="Calibri"/>
              <a:cs typeface="Helvetica"/>
            </a:endParaRPr>
          </a:p>
        </p:txBody>
      </p:sp>
      <p:sp>
        <p:nvSpPr>
          <p:cNvPr id="1999858049" name="Slide Number Placeholder 3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3884930" y="8685530"/>
            <a:ext cx="2971800" cy="458470"/>
          </a:xfrm>
        </p:spPr>
        <p:txBody>
          <a:bodyPr/>
          <a:lstStyle/>
          <a:p>
            <a:pPr>
              <a:defRPr/>
            </a:pPr>
            <a:fld id="{5B3895F9-B7B6-6D63-F880-4136DBCE0E14}" type="slidenum">
              <a:rPr cap="none"/>
              <a:t>17</a:t>
            </a:fld>
            <a:endParaRPr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104277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1471717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6972124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6F4FA1E-2607-5B54-2FE7-9F9089CE3FCD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Sp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709357" name="Slide Image Placeholder 1"/>
          <p:cNvSpPr>
            <a:spLocks noChangeArrowheads="1" noGrp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557896849" name="Notes Placeholder 2"/>
          <p:cNvSpPr>
            <a:spLocks noChangeArrowheads="1"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</p:spPr>
        <p:txBody>
          <a:bodyPr/>
          <a:lstStyle/>
          <a:p>
            <a:pPr marL="171450" indent="-171450">
              <a:buFontTx/>
              <a:buChar char="-"/>
              <a:defRPr/>
            </a:pPr>
            <a:endParaRPr cap="none">
              <a:latin typeface="Helvetica"/>
              <a:ea typeface="Calibri"/>
              <a:cs typeface="Helvetica"/>
            </a:endParaRPr>
          </a:p>
        </p:txBody>
      </p:sp>
      <p:sp>
        <p:nvSpPr>
          <p:cNvPr id="1072872688" name="Slide Number Placeholder 3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3884930" y="8685530"/>
            <a:ext cx="2971800" cy="458470"/>
          </a:xfrm>
        </p:spPr>
        <p:txBody>
          <a:bodyPr/>
          <a:lstStyle/>
          <a:p>
            <a:pPr>
              <a:defRPr/>
            </a:pPr>
            <a:fld id="{6D7693C2-8C80-2365-CECE-7A30DD80382F}" type="slidenum">
              <a:rPr cap="none"/>
              <a:t>18</a:t>
            </a:fld>
            <a:endParaRPr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Sp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690612" name="Slide Image Placeholder 1"/>
          <p:cNvSpPr>
            <a:spLocks noChangeArrowheads="1" noGrp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214756823" name="Notes Placeholder 2"/>
          <p:cNvSpPr>
            <a:spLocks noChangeArrowheads="1"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</p:spPr>
        <p:txBody>
          <a:bodyPr/>
          <a:lstStyle/>
          <a:p>
            <a:pPr marL="171450" indent="-171450">
              <a:buFontTx/>
              <a:buChar char="-"/>
              <a:defRPr/>
            </a:pPr>
            <a:endParaRPr cap="none">
              <a:latin typeface="Helvetica"/>
              <a:ea typeface="Calibri"/>
              <a:cs typeface="Helvetica"/>
            </a:endParaRPr>
          </a:p>
        </p:txBody>
      </p:sp>
      <p:sp>
        <p:nvSpPr>
          <p:cNvPr id="2101420846" name="Slide Number Placeholder 3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3884930" y="8685530"/>
            <a:ext cx="2971800" cy="458470"/>
          </a:xfrm>
        </p:spPr>
        <p:txBody>
          <a:bodyPr/>
          <a:lstStyle/>
          <a:p>
            <a:pPr>
              <a:defRPr/>
            </a:pPr>
            <a:fld id="{004F4AC8-86ED-1ABC-A3F7-70E904B95525}" type="slidenum">
              <a:rPr cap="none"/>
              <a:t>3</a:t>
            </a:fld>
            <a:endParaRPr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Sp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9432886" name="Slide Image Placeholder 1"/>
          <p:cNvSpPr>
            <a:spLocks noChangeArrowheads="1" noGrp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211918078" name="Notes Placeholder 2"/>
          <p:cNvSpPr>
            <a:spLocks noChangeArrowheads="1"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</p:spPr>
        <p:txBody>
          <a:bodyPr/>
          <a:lstStyle/>
          <a:p>
            <a:pPr marL="0" indent="0">
              <a:buNone/>
              <a:defRPr/>
            </a:pPr>
            <a:endParaRPr cap="none">
              <a:latin typeface="Helvetica"/>
              <a:ea typeface="Calibri"/>
              <a:cs typeface="Helvetica"/>
            </a:endParaRPr>
          </a:p>
        </p:txBody>
      </p:sp>
      <p:sp>
        <p:nvSpPr>
          <p:cNvPr id="1235499457" name="Slide Number Placeholder 3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3884930" y="8685530"/>
            <a:ext cx="2971800" cy="458470"/>
          </a:xfrm>
        </p:spPr>
        <p:txBody>
          <a:bodyPr/>
          <a:lstStyle/>
          <a:p>
            <a:pPr>
              <a:defRPr/>
            </a:pPr>
            <a:fld id="{0DABEF1C-52E0-FE19-AE13-A44CA15D58F1}" type="slidenum">
              <a:rPr cap="none"/>
              <a:t>19</a:t>
            </a:fld>
            <a:endParaRPr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Sp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4434325" name="Slide Image Placeholder 1"/>
          <p:cNvSpPr>
            <a:spLocks noChangeArrowheads="1" noGrp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51693620" name="Notes Placeholder 2"/>
          <p:cNvSpPr>
            <a:spLocks noChangeArrowheads="1"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</p:spPr>
        <p:txBody>
          <a:bodyPr/>
          <a:lstStyle/>
          <a:p>
            <a:pPr marL="171450" indent="-171450">
              <a:buFontTx/>
              <a:buChar char="-"/>
              <a:defRPr/>
            </a:pPr>
            <a:endParaRPr cap="none">
              <a:latin typeface="Helvetica"/>
              <a:ea typeface="Calibri"/>
              <a:cs typeface="Helvetica"/>
            </a:endParaRPr>
          </a:p>
        </p:txBody>
      </p:sp>
      <p:sp>
        <p:nvSpPr>
          <p:cNvPr id="863840302" name="Slide Number Placeholder 3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3884930" y="8685530"/>
            <a:ext cx="2971800" cy="458470"/>
          </a:xfrm>
        </p:spPr>
        <p:txBody>
          <a:bodyPr/>
          <a:lstStyle/>
          <a:p>
            <a:pPr>
              <a:defRPr/>
            </a:pPr>
            <a:fld id="{5B414F9C-D2B6-14B9-F8F9-24EC01B70E71}" type="slidenum">
              <a:rPr cap="none"/>
              <a:t>4</a:t>
            </a:fld>
            <a:endParaRPr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Sp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2746602" name="Slide Image Placeholder 1"/>
          <p:cNvSpPr>
            <a:spLocks noChangeArrowheads="1" noGrp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60861367" name="Notes Placeholder 2"/>
          <p:cNvSpPr>
            <a:spLocks noChangeArrowheads="1"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</p:spPr>
        <p:txBody>
          <a:bodyPr/>
          <a:lstStyle/>
          <a:p>
            <a:pPr marL="171450" indent="-171450">
              <a:buFontTx/>
              <a:buChar char="-"/>
              <a:defRPr/>
            </a:pPr>
            <a:endParaRPr cap="none">
              <a:latin typeface="Helvetica"/>
              <a:ea typeface="Calibri"/>
              <a:cs typeface="Helvetica"/>
            </a:endParaRPr>
          </a:p>
        </p:txBody>
      </p:sp>
      <p:sp>
        <p:nvSpPr>
          <p:cNvPr id="702396096" name="Slide Number Placeholder 3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3884930" y="8685530"/>
            <a:ext cx="2971800" cy="458470"/>
          </a:xfrm>
        </p:spPr>
        <p:txBody>
          <a:bodyPr/>
          <a:lstStyle/>
          <a:p>
            <a:pPr>
              <a:defRPr/>
            </a:pPr>
            <a:fld id="{504F9552-1CBD-1A63-F3F7-EA36DBB905BF}" type="slidenum">
              <a:rPr cap="none"/>
              <a:t>5</a:t>
            </a:fld>
            <a:endParaRPr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Sp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6356749" name="Slide Image Placeholder 1"/>
          <p:cNvSpPr>
            <a:spLocks noChangeArrowheads="1" noGrp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7043707" name="Notes Placeholder 2"/>
          <p:cNvSpPr>
            <a:spLocks noChangeArrowheads="1"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</p:spPr>
        <p:txBody>
          <a:bodyPr/>
          <a:lstStyle/>
          <a:p>
            <a:pPr marL="171450" indent="-171450">
              <a:buFontTx/>
              <a:buChar char="-"/>
              <a:defRPr/>
            </a:pPr>
            <a:endParaRPr cap="none">
              <a:latin typeface="Helvetica"/>
              <a:ea typeface="Calibri"/>
              <a:cs typeface="Helvetica"/>
            </a:endParaRPr>
          </a:p>
        </p:txBody>
      </p:sp>
      <p:sp>
        <p:nvSpPr>
          <p:cNvPr id="206119183" name="Slide Number Placeholder 3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3884930" y="8685530"/>
            <a:ext cx="2971800" cy="458470"/>
          </a:xfrm>
        </p:spPr>
        <p:txBody>
          <a:bodyPr/>
          <a:lstStyle/>
          <a:p>
            <a:pPr>
              <a:defRPr/>
            </a:pPr>
            <a:fld id="{28DFD022-6CC5-8A26-8B67-9A739E297DCF}" type="slidenum">
              <a:rPr cap="none"/>
              <a:t>6</a:t>
            </a:fld>
            <a:endParaRPr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Sp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6112641" name="Slide Image Placeholder 1"/>
          <p:cNvSpPr>
            <a:spLocks noChangeArrowheads="1" noGrp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08733146" name="Notes Placeholder 2"/>
          <p:cNvSpPr>
            <a:spLocks noChangeArrowheads="1"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</p:spPr>
        <p:txBody>
          <a:bodyPr/>
          <a:lstStyle/>
          <a:p>
            <a:pPr marL="171450" indent="-171450">
              <a:buFontTx/>
              <a:buChar char="-"/>
              <a:defRPr/>
            </a:pPr>
            <a:endParaRPr cap="none">
              <a:latin typeface="Helvetica"/>
              <a:ea typeface="Calibri"/>
              <a:cs typeface="Helvetica"/>
            </a:endParaRPr>
          </a:p>
        </p:txBody>
      </p:sp>
      <p:sp>
        <p:nvSpPr>
          <p:cNvPr id="1224352362" name="Slide Number Placeholder 3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3884930" y="8685530"/>
            <a:ext cx="2971800" cy="458470"/>
          </a:xfrm>
        </p:spPr>
        <p:txBody>
          <a:bodyPr/>
          <a:lstStyle/>
          <a:p>
            <a:pPr>
              <a:defRPr/>
            </a:pPr>
            <a:fld id="{18CC6447-09F5-9992-BB74-FFC72A3A4DAA}" type="slidenum">
              <a:rPr cap="none"/>
              <a:t>7</a:t>
            </a:fld>
            <a:endParaRPr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Sp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296211" name="Slide Image Placeholder 1"/>
          <p:cNvSpPr>
            <a:spLocks noChangeArrowheads="1" noGrp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51150266" name="Notes Placeholder 2"/>
          <p:cNvSpPr>
            <a:spLocks noChangeArrowheads="1"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</p:spPr>
        <p:txBody>
          <a:bodyPr/>
          <a:lstStyle/>
          <a:p>
            <a:pPr marL="171450" indent="-171450">
              <a:buFontTx/>
              <a:buChar char="-"/>
              <a:defRPr/>
            </a:pPr>
            <a:endParaRPr cap="none">
              <a:latin typeface="Helvetica"/>
              <a:ea typeface="Calibri"/>
              <a:cs typeface="Helvetica"/>
            </a:endParaRPr>
          </a:p>
        </p:txBody>
      </p:sp>
      <p:sp>
        <p:nvSpPr>
          <p:cNvPr id="406263497" name="Slide Number Placeholder 3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3884930" y="8685530"/>
            <a:ext cx="2971800" cy="458470"/>
          </a:xfrm>
        </p:spPr>
        <p:txBody>
          <a:bodyPr/>
          <a:lstStyle/>
          <a:p>
            <a:pPr>
              <a:defRPr/>
            </a:pPr>
            <a:fld id="{3B5EA5A0-EED6-0B53-98E6-1806EBA86E4D}" type="slidenum">
              <a:rPr cap="none"/>
              <a:t>8</a:t>
            </a:fld>
            <a:endParaRPr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Sp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237623" name="Slide Image Placeholder 1"/>
          <p:cNvSpPr>
            <a:spLocks noChangeArrowheads="1" noGrp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627131195" name="Notes Placeholder 2"/>
          <p:cNvSpPr>
            <a:spLocks noChangeArrowheads="1"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</p:spPr>
        <p:txBody>
          <a:bodyPr/>
          <a:lstStyle/>
          <a:p>
            <a:pPr marL="171450" indent="-171450">
              <a:buFontTx/>
              <a:buChar char="-"/>
              <a:defRPr/>
            </a:pPr>
            <a:endParaRPr cap="none">
              <a:latin typeface="Helvetica"/>
              <a:ea typeface="Calibri"/>
              <a:cs typeface="Helvetica"/>
            </a:endParaRPr>
          </a:p>
        </p:txBody>
      </p:sp>
      <p:sp>
        <p:nvSpPr>
          <p:cNvPr id="249302471" name="Slide Number Placeholder 3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3884930" y="8685530"/>
            <a:ext cx="2971800" cy="458470"/>
          </a:xfrm>
        </p:spPr>
        <p:txBody>
          <a:bodyPr/>
          <a:lstStyle/>
          <a:p>
            <a:pPr>
              <a:defRPr/>
            </a:pPr>
            <a:fld id="{19EFE456-18F4-BA12-BA57-EE47AA194CBB}" type="slidenum">
              <a:rPr cap="none"/>
              <a:t>9</a:t>
            </a:fld>
            <a:endParaRPr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Sp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46004535" name="Slide Image Placeholder 1"/>
          <p:cNvSpPr>
            <a:spLocks noChangeArrowheads="1" noGrp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370233810" name="Notes Placeholder 2"/>
          <p:cNvSpPr>
            <a:spLocks noChangeArrowheads="1"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</p:spPr>
        <p:txBody>
          <a:bodyPr/>
          <a:lstStyle/>
          <a:p>
            <a:pPr marL="171450" indent="-171450">
              <a:buFontTx/>
              <a:buChar char="-"/>
              <a:defRPr/>
            </a:pPr>
            <a:endParaRPr cap="none">
              <a:latin typeface="Helvetica"/>
              <a:ea typeface="Calibri"/>
              <a:cs typeface="Helvetica"/>
            </a:endParaRPr>
          </a:p>
        </p:txBody>
      </p:sp>
      <p:sp>
        <p:nvSpPr>
          <p:cNvPr id="937511147" name="Slide Number Placeholder 3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3884930" y="8685530"/>
            <a:ext cx="2971800" cy="458470"/>
          </a:xfrm>
        </p:spPr>
        <p:txBody>
          <a:bodyPr/>
          <a:lstStyle/>
          <a:p>
            <a:pPr>
              <a:defRPr/>
            </a:pPr>
            <a:fld id="{5CC4BD7A-34B1-914B-FF7C-C21EF3320997}" type="slidenum">
              <a:rPr cap="none"/>
              <a:t>10</a:t>
            </a:fld>
            <a:endParaRPr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6077735" name="Title 1"/>
          <p:cNvSpPr>
            <a:spLocks noChangeArrowheads="1" noGrp="1"/>
          </p:cNvSpPr>
          <p:nvPr>
            <p:ph type="ctrTitle"/>
          </p:nvPr>
        </p:nvSpPr>
        <p:spPr bwMode="auto">
          <a:xfrm>
            <a:off x="1524000" y="1122680"/>
            <a:ext cx="9144000" cy="2387600"/>
          </a:xfrm>
        </p:spPr>
        <p:txBody>
          <a:bodyPr vert="horz" wrap="square" lIns="91440" tIns="45720" rIns="91440" bIns="45720" numCol="1" spcCol="215899" anchor="b">
            <a:prstTxWarp prst="textNoShape"/>
          </a:bodyPr>
          <a:lstStyle>
            <a:lvl1pPr algn="ctr">
              <a:defRPr sz="6000" cap="none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694929678" name="Subtitle 2"/>
          <p:cNvSpPr>
            <a:spLocks noChangeArrowheads="1" noGrp="1"/>
          </p:cNvSpPr>
          <p:nvPr>
            <p:ph type="subTitle" idx="1"/>
          </p:nvPr>
        </p:nvSpPr>
        <p:spPr bwMode="auto"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sz="2400" cap="none"/>
            </a:lvl1pPr>
            <a:lvl2pPr marL="457200" indent="0" algn="ctr">
              <a:buNone/>
              <a:defRPr sz="2000" cap="none"/>
            </a:lvl2pPr>
            <a:lvl3pPr marL="914400" indent="0" algn="ctr">
              <a:buNone/>
              <a:defRPr sz="1800" cap="none"/>
            </a:lvl3pPr>
            <a:lvl4pPr marL="1371600" indent="0" algn="ctr">
              <a:buNone/>
              <a:defRPr sz="1600" cap="none"/>
            </a:lvl4pPr>
            <a:lvl5pPr marL="1828800" indent="0" algn="ctr">
              <a:buNone/>
              <a:defRPr sz="1600" cap="none"/>
            </a:lvl5pPr>
            <a:lvl6pPr marL="2286000" indent="0" algn="ctr">
              <a:buNone/>
              <a:defRPr sz="1600" cap="none"/>
            </a:lvl6pPr>
            <a:lvl7pPr marL="2743200" indent="0" algn="ctr">
              <a:buNone/>
              <a:defRPr sz="1600" cap="none"/>
            </a:lvl7pPr>
            <a:lvl8pPr marL="3200400" indent="0" algn="ctr">
              <a:buNone/>
              <a:defRPr sz="1600" cap="none"/>
            </a:lvl8pPr>
            <a:lvl9pPr marL="3657600" indent="0" algn="ctr">
              <a:buNone/>
              <a:defRPr sz="1600" cap="none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2109606636" name="Date Placeholder 3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350356-18F0-60F5-BE8D-EEA04DC348BB}" type="datetime1">
              <a:rPr cap="none"/>
              <a:t/>
            </a:fld>
            <a:endParaRPr cap="none"/>
          </a:p>
        </p:txBody>
      </p:sp>
      <p:sp>
        <p:nvSpPr>
          <p:cNvPr id="504815494" name="Footer Placeholder 4"/>
          <p:cNvSpPr>
            <a:spLocks noChangeArrowheads="1"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cap="none"/>
          </a:p>
        </p:txBody>
      </p:sp>
      <p:sp>
        <p:nvSpPr>
          <p:cNvPr id="1146215603" name="Slide Number Placeholder 5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C11E524-6A91-4413-DFA9-9C46ABE729C9}" type="slidenum">
              <a:rPr cap="none"/>
              <a:t>1</a:t>
            </a:fld>
            <a:endParaRPr cap="none"/>
          </a:p>
        </p:txBody>
      </p:sp>
    </p:spTree>
  </p:cSld>
  <p:clrMapOvr>
    <a:masterClrMapping/>
  </p:clrMapOvr>
  <p:hf dt="1" ftr="0" hdr="0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1901090" name="Title 1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2033138854" name="Vertical Text Placeholder 2"/>
          <p:cNvSpPr>
            <a:spLocks noChangeArrowheads="1" noGrp="1"/>
          </p:cNvSpPr>
          <p:nvPr>
            <p:ph idx="1"/>
          </p:nvPr>
        </p:nvSpPr>
        <p:spPr bwMode="auto"/>
        <p:txBody>
          <a:bodyPr vert="vert" wrap="square" lIns="91440" tIns="45720" rIns="91440" bIns="45720" numCol="1" spcCol="215899" anchor="t">
            <a:prstTxWarp prst="textNoShape"/>
          </a:bodyPr>
          <a:lstStyle/>
          <a:p>
            <a:pPr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2138921754" name="Date Placeholder 3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1A5CFC4-8ADC-F039-921D-7C6C81536429}" type="datetime1">
              <a:rPr cap="none"/>
              <a:t>11/11/2022</a:t>
            </a:fld>
            <a:endParaRPr cap="none"/>
          </a:p>
        </p:txBody>
      </p:sp>
      <p:sp>
        <p:nvSpPr>
          <p:cNvPr id="1960102075" name="Footer Placeholder 4"/>
          <p:cNvSpPr>
            <a:spLocks noChangeArrowheads="1"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cap="none"/>
          </a:p>
        </p:txBody>
      </p:sp>
      <p:sp>
        <p:nvSpPr>
          <p:cNvPr id="960001790" name="Slide Number Placeholder 5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3621D43-0DEE-37EB-A0DA-FBBE539456AE}" type="slidenum">
              <a:rPr cap="none"/>
              <a:t>‹#›</a:t>
            </a:fld>
            <a:endParaRPr cap="none"/>
          </a:p>
        </p:txBody>
      </p:sp>
    </p:spTree>
  </p:cSld>
  <p:clrMapOvr>
    <a:masterClrMapping/>
  </p:clrMapOvr>
  <p:hf dt="1" ftr="0" hdr="0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0033512" name="Vertical Title 1"/>
          <p:cNvSpPr>
            <a:spLocks noChangeArrowheads="1" noGrp="1"/>
          </p:cNvSpPr>
          <p:nvPr>
            <p:ph type="title"/>
          </p:nvPr>
        </p:nvSpPr>
        <p:spPr bwMode="auto">
          <a:xfrm>
            <a:off x="8724900" y="365125"/>
            <a:ext cx="2628900" cy="5812155"/>
          </a:xfrm>
        </p:spPr>
        <p:txBody>
          <a:bodyPr vert="vert" wrap="square" lIns="91440" tIns="45720" rIns="91440" bIns="45720" numCol="1" spcCol="215899" anchor="ctr">
            <a:prstTxWarp prst="textNoShape"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2106199023" name="Vertical Text Placeholder 2"/>
          <p:cNvSpPr>
            <a:spLocks noChangeArrowheads="1" noGrp="1"/>
          </p:cNvSpPr>
          <p:nvPr>
            <p:ph idx="1"/>
          </p:nvPr>
        </p:nvSpPr>
        <p:spPr bwMode="auto">
          <a:xfrm>
            <a:off x="838200" y="365125"/>
            <a:ext cx="7734300" cy="5812155"/>
          </a:xfrm>
        </p:spPr>
        <p:txBody>
          <a:bodyPr vert="vert" wrap="square" lIns="91440" tIns="45720" rIns="91440" bIns="45720" numCol="1" spcCol="215899" anchor="t">
            <a:prstTxWarp prst="textNoShape"/>
          </a:bodyPr>
          <a:lstStyle/>
          <a:p>
            <a:pPr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989934633" name="Date Placeholder 3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026EAB4-FACD-731C-839E-0C49A4D07559}" type="datetime1">
              <a:rPr cap="none"/>
              <a:t>11/11/2022</a:t>
            </a:fld>
            <a:endParaRPr cap="none"/>
          </a:p>
        </p:txBody>
      </p:sp>
      <p:sp>
        <p:nvSpPr>
          <p:cNvPr id="710053237" name="Footer Placeholder 4"/>
          <p:cNvSpPr>
            <a:spLocks noChangeArrowheads="1"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cap="none"/>
          </a:p>
        </p:txBody>
      </p:sp>
      <p:sp>
        <p:nvSpPr>
          <p:cNvPr id="1854842142" name="Slide Number Placeholder 5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5CCEC85-CB88-991A-C674-3D4FA23A3068}" type="slidenum">
              <a:rPr cap="none"/>
              <a:t>‹#›</a:t>
            </a:fld>
            <a:endParaRPr cap="none"/>
          </a:p>
        </p:txBody>
      </p:sp>
    </p:spTree>
  </p:cSld>
  <p:clrMapOvr>
    <a:masterClrMapping/>
  </p:clrMapOvr>
  <p:hf dt="1" ftr="0" hdr="0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30127334" name="Title 1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227835161" name="Content Placeholder 2"/>
          <p:cNvSpPr>
            <a:spLocks noChangeArrowheads="1"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351016072" name="Date Placeholder 3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116A973-3DFC-435F-B2AE-CB0AE7E0449E}" type="datetime1">
              <a:rPr cap="none"/>
              <a:t>11/11/2022</a:t>
            </a:fld>
            <a:endParaRPr cap="none"/>
          </a:p>
        </p:txBody>
      </p:sp>
      <p:sp>
        <p:nvSpPr>
          <p:cNvPr id="1066930633" name="Footer Placeholder 4"/>
          <p:cNvSpPr>
            <a:spLocks noChangeArrowheads="1"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cap="none"/>
          </a:p>
        </p:txBody>
      </p:sp>
      <p:sp>
        <p:nvSpPr>
          <p:cNvPr id="20715551" name="Slide Number Placeholder 5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41184F5-BBA9-4472-E7A9-4D27CAE71118}" type="slidenum">
              <a:rPr cap="none"/>
              <a:t>‹#›</a:t>
            </a:fld>
            <a:endParaRPr cap="none"/>
          </a:p>
        </p:txBody>
      </p:sp>
    </p:spTree>
  </p:cSld>
  <p:clrMapOvr>
    <a:masterClrMapping/>
  </p:clrMapOvr>
  <p:hf dt="1" ftr="0" hdr="0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3620480" name="Title 1"/>
          <p:cNvSpPr>
            <a:spLocks noChangeArrowheads="1" noGrp="1"/>
          </p:cNvSpPr>
          <p:nvPr>
            <p:ph type="title"/>
          </p:nvPr>
        </p:nvSpPr>
        <p:spPr bwMode="auto">
          <a:xfrm>
            <a:off x="831850" y="1710055"/>
            <a:ext cx="10515600" cy="2852420"/>
          </a:xfrm>
        </p:spPr>
        <p:txBody>
          <a:bodyPr vert="horz" wrap="square" lIns="91440" tIns="45720" rIns="91440" bIns="45720" numCol="1" spcCol="215899" anchor="b">
            <a:prstTxWarp prst="textNoShape"/>
          </a:bodyPr>
          <a:lstStyle>
            <a:lvl1pPr>
              <a:defRPr sz="6000" cap="none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746621911" name="Text Placeholder 2"/>
          <p:cNvSpPr>
            <a:spLocks noChangeArrowheads="1" noGrp="1"/>
          </p:cNvSpPr>
          <p:nvPr>
            <p:ph idx="1"/>
          </p:nvPr>
        </p:nvSpPr>
        <p:spPr bwMode="auto"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sz="2400" cap="none">
                <a:solidFill>
                  <a:srgbClr val="8C8C8C"/>
                </a:solidFill>
              </a:defRPr>
            </a:lvl1pPr>
            <a:lvl2pPr marL="457200" indent="0">
              <a:buNone/>
              <a:defRPr sz="2000" cap="none">
                <a:solidFill>
                  <a:srgbClr val="8C8C8C"/>
                </a:solidFill>
              </a:defRPr>
            </a:lvl2pPr>
            <a:lvl3pPr marL="914400" indent="0">
              <a:buNone/>
              <a:defRPr sz="1800" cap="none">
                <a:solidFill>
                  <a:srgbClr val="8C8C8C"/>
                </a:solidFill>
              </a:defRPr>
            </a:lvl3pPr>
            <a:lvl4pPr marL="1371600" indent="0">
              <a:buNone/>
              <a:defRPr sz="1600" cap="none">
                <a:solidFill>
                  <a:srgbClr val="8C8C8C"/>
                </a:solidFill>
              </a:defRPr>
            </a:lvl4pPr>
            <a:lvl5pPr marL="1828800" indent="0">
              <a:buNone/>
              <a:defRPr sz="1600" cap="none">
                <a:solidFill>
                  <a:srgbClr val="8C8C8C"/>
                </a:solidFill>
              </a:defRPr>
            </a:lvl5pPr>
            <a:lvl6pPr marL="2286000" indent="0">
              <a:buNone/>
              <a:defRPr sz="1600" cap="none">
                <a:solidFill>
                  <a:srgbClr val="8C8C8C"/>
                </a:solidFill>
              </a:defRPr>
            </a:lvl6pPr>
            <a:lvl7pPr marL="2743200" indent="0">
              <a:buNone/>
              <a:defRPr sz="1600" cap="none">
                <a:solidFill>
                  <a:srgbClr val="8C8C8C"/>
                </a:solidFill>
              </a:defRPr>
            </a:lvl7pPr>
            <a:lvl8pPr marL="3200400" indent="0">
              <a:buNone/>
              <a:defRPr sz="1600" cap="none">
                <a:solidFill>
                  <a:srgbClr val="8C8C8C"/>
                </a:solidFill>
              </a:defRPr>
            </a:lvl8pPr>
            <a:lvl9pPr marL="3657600" indent="0">
              <a:buNone/>
              <a:defRPr sz="1600" cap="none">
                <a:solidFill>
                  <a:srgbClr val="8C8C8C"/>
                </a:solidFill>
              </a:defRPr>
            </a:lvl9pPr>
          </a:lstStyle>
          <a:p>
            <a:pPr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1123744883" name="Date Placeholder 3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4EB4C53-1DE9-BEBA-A753-EBEF021D51BE}" type="datetime1">
              <a:rPr cap="none"/>
              <a:t>11/11/2022</a:t>
            </a:fld>
            <a:endParaRPr cap="none"/>
          </a:p>
        </p:txBody>
      </p:sp>
      <p:sp>
        <p:nvSpPr>
          <p:cNvPr id="1338773763" name="Footer Placeholder 4"/>
          <p:cNvSpPr>
            <a:spLocks noChangeArrowheads="1"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cap="none"/>
          </a:p>
        </p:txBody>
      </p:sp>
      <p:sp>
        <p:nvSpPr>
          <p:cNvPr id="1521365722" name="Slide Number Placeholder 5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A760EBA-F4B7-23F8-F9CE-02AD40800F57}" type="slidenum">
              <a:rPr cap="none"/>
              <a:t>‹#›</a:t>
            </a:fld>
            <a:endParaRPr cap="none"/>
          </a:p>
        </p:txBody>
      </p:sp>
    </p:spTree>
  </p:cSld>
  <p:clrMapOvr>
    <a:masterClrMapping/>
  </p:clrMapOvr>
  <p:hf dt="1" ftr="0" hdr="0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4957353" name="Title 1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070046125" name="Content Placeholder 2"/>
          <p:cNvSpPr>
            <a:spLocks noChangeArrowheads="1" noGrp="1"/>
          </p:cNvSpPr>
          <p:nvPr>
            <p:ph idx="1"/>
          </p:nvPr>
        </p:nvSpPr>
        <p:spPr bwMode="auto">
          <a:xfrm>
            <a:off x="838200" y="1825625"/>
            <a:ext cx="5181600" cy="4351655"/>
          </a:xfrm>
        </p:spPr>
        <p:txBody>
          <a:bodyPr/>
          <a:lstStyle/>
          <a:p>
            <a:pPr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3591140" name="Content Placeholder 3"/>
          <p:cNvSpPr>
            <a:spLocks noChangeArrowheads="1" noGrp="1"/>
          </p:cNvSpPr>
          <p:nvPr>
            <p:ph idx="2"/>
          </p:nvPr>
        </p:nvSpPr>
        <p:spPr bwMode="auto">
          <a:xfrm>
            <a:off x="6172200" y="1825625"/>
            <a:ext cx="5181600" cy="4351655"/>
          </a:xfrm>
        </p:spPr>
        <p:txBody>
          <a:bodyPr/>
          <a:lstStyle/>
          <a:p>
            <a:pPr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349260051" name="Date Placeholder 4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63C7100-4EAB-6987-E584-B8D23FCA13ED}" type="datetime1">
              <a:rPr cap="none"/>
              <a:t>11/11/2022</a:t>
            </a:fld>
            <a:endParaRPr cap="none"/>
          </a:p>
        </p:txBody>
      </p:sp>
      <p:sp>
        <p:nvSpPr>
          <p:cNvPr id="1182999563" name="Footer Placeholder 5"/>
          <p:cNvSpPr>
            <a:spLocks noChangeArrowheads="1"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cap="none"/>
          </a:p>
        </p:txBody>
      </p:sp>
      <p:sp>
        <p:nvSpPr>
          <p:cNvPr id="586640853" name="Slide Number Placeholder 6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FAF22C3-8DF2-FAD4-BC17-7B816C594A2E}" type="slidenum">
              <a:rPr cap="none"/>
              <a:t>‹#›</a:t>
            </a:fld>
            <a:endParaRPr cap="none"/>
          </a:p>
        </p:txBody>
      </p:sp>
    </p:spTree>
  </p:cSld>
  <p:clrMapOvr>
    <a:masterClrMapping/>
  </p:clrMapOvr>
  <p:hf dt="1" ftr="0" hdr="0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1295735" name="Title 1"/>
          <p:cNvSpPr>
            <a:spLocks noChangeArrowheads="1" noGrp="1"/>
          </p:cNvSpPr>
          <p:nvPr>
            <p:ph type="title"/>
          </p:nvPr>
        </p:nvSpPr>
        <p:spPr bwMode="auto">
          <a:xfrm>
            <a:off x="840105" y="365125"/>
            <a:ext cx="10515600" cy="1325880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211190625" name="Text Placeholder 2"/>
          <p:cNvSpPr>
            <a:spLocks noChangeArrowheads="1" noGrp="1"/>
          </p:cNvSpPr>
          <p:nvPr>
            <p:ph idx="1"/>
          </p:nvPr>
        </p:nvSpPr>
        <p:spPr bwMode="auto">
          <a:xfrm>
            <a:off x="840105" y="1681480"/>
            <a:ext cx="5157470" cy="823595"/>
          </a:xfrm>
        </p:spPr>
        <p:txBody>
          <a:bodyPr vert="horz" wrap="square" lIns="91440" tIns="45720" rIns="91440" bIns="45720" numCol="1" spcCol="215899" anchor="b">
            <a:prstTxWarp prst="textNoShape"/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1371133129" name="Content Placeholder 3"/>
          <p:cNvSpPr>
            <a:spLocks noChangeArrowheads="1" noGrp="1"/>
          </p:cNvSpPr>
          <p:nvPr>
            <p:ph idx="2"/>
          </p:nvPr>
        </p:nvSpPr>
        <p:spPr bwMode="auto">
          <a:xfrm>
            <a:off x="840105" y="2505074"/>
            <a:ext cx="5157470" cy="3684905"/>
          </a:xfrm>
        </p:spPr>
        <p:txBody>
          <a:bodyPr/>
          <a:lstStyle/>
          <a:p>
            <a:pPr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030040235" name="Text Placeholder 4"/>
          <p:cNvSpPr>
            <a:spLocks noChangeArrowheads="1" noGrp="1"/>
          </p:cNvSpPr>
          <p:nvPr>
            <p:ph idx="3"/>
          </p:nvPr>
        </p:nvSpPr>
        <p:spPr bwMode="auto">
          <a:xfrm>
            <a:off x="6172200" y="1681480"/>
            <a:ext cx="5183505" cy="823595"/>
          </a:xfrm>
        </p:spPr>
        <p:txBody>
          <a:bodyPr vert="horz" wrap="square" lIns="91440" tIns="45720" rIns="91440" bIns="45720" numCol="1" spcCol="215899" anchor="b">
            <a:prstTxWarp prst="textNoShape"/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1596605194" name="Content Placeholder 5"/>
          <p:cNvSpPr>
            <a:spLocks noChangeArrowheads="1" noGrp="1"/>
          </p:cNvSpPr>
          <p:nvPr>
            <p:ph idx="4"/>
          </p:nvPr>
        </p:nvSpPr>
        <p:spPr bwMode="auto">
          <a:xfrm>
            <a:off x="6172200" y="2505074"/>
            <a:ext cx="5183505" cy="3684905"/>
          </a:xfrm>
        </p:spPr>
        <p:txBody>
          <a:bodyPr/>
          <a:lstStyle/>
          <a:p>
            <a:pPr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378215498" name="Date Placeholder 6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CC82D4E-00A1-9DDB-EF70-F68E633E19A3}" type="datetime1">
              <a:rPr cap="none"/>
              <a:t>11/11/2022</a:t>
            </a:fld>
            <a:endParaRPr cap="none"/>
          </a:p>
        </p:txBody>
      </p:sp>
      <p:sp>
        <p:nvSpPr>
          <p:cNvPr id="1003147875" name="Footer Placeholder 7"/>
          <p:cNvSpPr>
            <a:spLocks noChangeArrowheads="1"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cap="none"/>
          </a:p>
        </p:txBody>
      </p:sp>
      <p:sp>
        <p:nvSpPr>
          <p:cNvPr id="253980521" name="Slide Number Placeholder 8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37A6E1D-539E-2F98-D0C2-A5CD208C26F0}" type="slidenum">
              <a:rPr cap="none"/>
              <a:t>‹#›</a:t>
            </a:fld>
            <a:endParaRPr cap="none"/>
          </a:p>
        </p:txBody>
      </p:sp>
    </p:spTree>
  </p:cSld>
  <p:clrMapOvr>
    <a:masterClrMapping/>
  </p:clrMapOvr>
  <p:hf dt="1" ftr="0" hdr="0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8049745" name="Title 1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685423672" name="Date Placeholder 2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E7FED90-DE93-2A1B-DDC7-284EA3892B7D}" type="datetime1">
              <a:rPr cap="none"/>
              <a:t>11/11/2022</a:t>
            </a:fld>
            <a:endParaRPr cap="none"/>
          </a:p>
        </p:txBody>
      </p:sp>
      <p:sp>
        <p:nvSpPr>
          <p:cNvPr id="963104809" name="Footer Placeholder 3"/>
          <p:cNvSpPr>
            <a:spLocks noChangeArrowheads="1"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cap="none"/>
          </a:p>
        </p:txBody>
      </p:sp>
      <p:sp>
        <p:nvSpPr>
          <p:cNvPr id="790480596" name="Slide Number Placeholder 4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C7158E3-ADA1-24AE-EFC9-5BFB1687190E}" type="slidenum">
              <a:rPr cap="none"/>
              <a:t>‹#›</a:t>
            </a:fld>
            <a:endParaRPr cap="none"/>
          </a:p>
        </p:txBody>
      </p:sp>
    </p:spTree>
  </p:cSld>
  <p:clrMapOvr>
    <a:masterClrMapping/>
  </p:clrMapOvr>
  <p:hf dt="1" ftr="0" hdr="0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3246405" name="Date Placeholder 1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7F44F38-76EA-A1B9-A44C-80EC010252D5}" type="datetime1">
              <a:rPr cap="none"/>
              <a:t>11/11/2022</a:t>
            </a:fld>
            <a:endParaRPr cap="none"/>
          </a:p>
        </p:txBody>
      </p:sp>
      <p:sp>
        <p:nvSpPr>
          <p:cNvPr id="421269134" name="Footer Placeholder 2"/>
          <p:cNvSpPr>
            <a:spLocks noChangeArrowheads="1"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cap="none"/>
          </a:p>
        </p:txBody>
      </p:sp>
      <p:sp>
        <p:nvSpPr>
          <p:cNvPr id="303329605" name="Slide Number Placeholder 3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AE91433-7D97-BCE2-D951-8BB75A1F2FDE}" type="slidenum">
              <a:rPr cap="none"/>
              <a:t>‹#›</a:t>
            </a:fld>
            <a:endParaRPr cap="none"/>
          </a:p>
        </p:txBody>
      </p:sp>
    </p:spTree>
  </p:cSld>
  <p:clrMapOvr>
    <a:masterClrMapping/>
  </p:clrMapOvr>
  <p:hf dt="1" ftr="0" hdr="0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091551" name="Title 1"/>
          <p:cNvSpPr>
            <a:spLocks noChangeArrowheads="1" noGrp="1"/>
          </p:cNvSpPr>
          <p:nvPr>
            <p:ph type="title"/>
          </p:nvPr>
        </p:nvSpPr>
        <p:spPr bwMode="auto">
          <a:xfrm>
            <a:off x="840105" y="457200"/>
            <a:ext cx="3931920" cy="1600200"/>
          </a:xfrm>
        </p:spPr>
        <p:txBody>
          <a:bodyPr vert="horz" wrap="square" lIns="91440" tIns="45720" rIns="91440" bIns="45720" numCol="1" spcCol="215899" anchor="b">
            <a:prstTxWarp prst="textNoShape"/>
          </a:bodyPr>
          <a:lstStyle>
            <a:lvl1pPr>
              <a:defRPr sz="3200" cap="none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690499448" name="Content Placeholder 2"/>
          <p:cNvSpPr>
            <a:spLocks noChangeArrowheads="1" noGrp="1"/>
          </p:cNvSpPr>
          <p:nvPr>
            <p:ph idx="1"/>
          </p:nvPr>
        </p:nvSpPr>
        <p:spPr bwMode="auto">
          <a:xfrm>
            <a:off x="5183505" y="987425"/>
            <a:ext cx="6172200" cy="4873625"/>
          </a:xfrm>
        </p:spPr>
        <p:txBody>
          <a:bodyPr/>
          <a:lstStyle>
            <a:lvl1pPr>
              <a:defRPr sz="3200" cap="none"/>
            </a:lvl1pPr>
            <a:lvl2pPr>
              <a:defRPr sz="2800" cap="none"/>
            </a:lvl2pPr>
            <a:lvl3pPr>
              <a:defRPr sz="2400" cap="none"/>
            </a:lvl3pPr>
            <a:lvl4pPr>
              <a:defRPr sz="2000" cap="none"/>
            </a:lvl4pPr>
            <a:lvl5pPr>
              <a:defRPr sz="2000" cap="none"/>
            </a:lvl5pPr>
            <a:lvl6pPr>
              <a:defRPr sz="2000" cap="none"/>
            </a:lvl6pPr>
            <a:lvl7pPr>
              <a:defRPr sz="2000" cap="none"/>
            </a:lvl7pPr>
            <a:lvl8pPr>
              <a:defRPr sz="2000" cap="none"/>
            </a:lvl8pPr>
            <a:lvl9pPr>
              <a:defRPr sz="2000" cap="none"/>
            </a:lvl9pPr>
          </a:lstStyle>
          <a:p>
            <a:pPr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867033967" name="Text Placeholder 3"/>
          <p:cNvSpPr>
            <a:spLocks noChangeArrowheads="1" noGrp="1"/>
          </p:cNvSpPr>
          <p:nvPr>
            <p:ph idx="2"/>
          </p:nvPr>
        </p:nvSpPr>
        <p:spPr bwMode="auto"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 cap="none"/>
            </a:lvl1pPr>
            <a:lvl2pPr marL="457200" indent="0">
              <a:buNone/>
              <a:defRPr sz="1400" cap="none"/>
            </a:lvl2pPr>
            <a:lvl3pPr marL="914400" indent="0">
              <a:buNone/>
              <a:defRPr sz="1200" cap="none"/>
            </a:lvl3pPr>
            <a:lvl4pPr marL="1371600" indent="0">
              <a:buNone/>
              <a:defRPr sz="1000" cap="none"/>
            </a:lvl4pPr>
            <a:lvl5pPr marL="1828800" indent="0">
              <a:buNone/>
              <a:defRPr sz="1000" cap="none"/>
            </a:lvl5pPr>
            <a:lvl6pPr marL="2286000" indent="0">
              <a:buNone/>
              <a:defRPr sz="1000" cap="none"/>
            </a:lvl6pPr>
            <a:lvl7pPr marL="2743200" indent="0">
              <a:buNone/>
              <a:defRPr sz="1000" cap="none"/>
            </a:lvl7pPr>
            <a:lvl8pPr marL="3200400" indent="0">
              <a:buNone/>
              <a:defRPr sz="1000" cap="none"/>
            </a:lvl8pPr>
            <a:lvl9pPr marL="3657600" indent="0">
              <a:buNone/>
              <a:defRPr sz="1000" cap="none"/>
            </a:lvl9pPr>
          </a:lstStyle>
          <a:p>
            <a:pPr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1476045907" name="Date Placeholder 4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A4E514-5A9B-F113-D51C-AC46AB5223F9}" type="datetime1">
              <a:rPr cap="none"/>
              <a:t>11/11/2022</a:t>
            </a:fld>
            <a:endParaRPr cap="none"/>
          </a:p>
        </p:txBody>
      </p:sp>
      <p:sp>
        <p:nvSpPr>
          <p:cNvPr id="1346609264" name="Footer Placeholder 5"/>
          <p:cNvSpPr>
            <a:spLocks noChangeArrowheads="1"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cap="none"/>
          </a:p>
        </p:txBody>
      </p:sp>
      <p:sp>
        <p:nvSpPr>
          <p:cNvPr id="811955503" name="Slide Number Placeholder 6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7FA41DB-958A-AFB7-C442-63E20F0C3236}" type="slidenum">
              <a:rPr cap="none"/>
              <a:t>‹#›</a:t>
            </a:fld>
            <a:endParaRPr cap="none"/>
          </a:p>
        </p:txBody>
      </p:sp>
    </p:spTree>
  </p:cSld>
  <p:clrMapOvr>
    <a:masterClrMapping/>
  </p:clrMapOvr>
  <p:hf dt="1" ftr="0" hdr="0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6369737" name="Title 1"/>
          <p:cNvSpPr>
            <a:spLocks noChangeArrowheads="1" noGrp="1"/>
          </p:cNvSpPr>
          <p:nvPr>
            <p:ph type="title"/>
          </p:nvPr>
        </p:nvSpPr>
        <p:spPr bwMode="auto">
          <a:xfrm>
            <a:off x="840105" y="457200"/>
            <a:ext cx="3931920" cy="1600200"/>
          </a:xfrm>
        </p:spPr>
        <p:txBody>
          <a:bodyPr vert="horz" wrap="square" lIns="91440" tIns="45720" rIns="91440" bIns="45720" numCol="1" spcCol="215899" anchor="b">
            <a:prstTxWarp prst="textNoShape"/>
          </a:bodyPr>
          <a:lstStyle>
            <a:lvl1pPr>
              <a:defRPr sz="3200" cap="none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488367483" name="Picture Placeholder 2"/>
          <p:cNvSpPr>
            <a:spLocks noChangeArrowheads="1" noGrp="1"/>
          </p:cNvSpPr>
          <p:nvPr>
            <p:ph type="pic" idx="1"/>
          </p:nvPr>
        </p:nvSpPr>
        <p:spPr bwMode="auto"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sz="3200" cap="none"/>
            </a:lvl1pPr>
            <a:lvl2pPr marL="457200" indent="0">
              <a:buNone/>
              <a:defRPr sz="2800" cap="none"/>
            </a:lvl2pPr>
            <a:lvl3pPr marL="914400" indent="0">
              <a:buNone/>
              <a:defRPr sz="2400" cap="none"/>
            </a:lvl3pPr>
            <a:lvl4pPr marL="1371600" indent="0">
              <a:buNone/>
              <a:defRPr sz="2000" cap="none"/>
            </a:lvl4pPr>
            <a:lvl5pPr marL="1828800" indent="0">
              <a:buNone/>
              <a:defRPr sz="2000" cap="none"/>
            </a:lvl5pPr>
            <a:lvl6pPr marL="2286000" indent="0">
              <a:buNone/>
              <a:defRPr sz="2000" cap="none"/>
            </a:lvl6pPr>
            <a:lvl7pPr marL="2743200" indent="0">
              <a:buNone/>
              <a:defRPr sz="2000" cap="none"/>
            </a:lvl7pPr>
            <a:lvl8pPr marL="3200400" indent="0">
              <a:buNone/>
              <a:defRPr sz="2000" cap="none"/>
            </a:lvl8pPr>
            <a:lvl9pPr marL="3657600" indent="0">
              <a:buNone/>
              <a:defRPr sz="2000" cap="none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1581372254" name="Text Placeholder 3"/>
          <p:cNvSpPr>
            <a:spLocks noChangeArrowheads="1" noGrp="1"/>
          </p:cNvSpPr>
          <p:nvPr>
            <p:ph idx="2"/>
          </p:nvPr>
        </p:nvSpPr>
        <p:spPr bwMode="auto"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 cap="none"/>
            </a:lvl1pPr>
            <a:lvl2pPr marL="457200" indent="0">
              <a:buNone/>
              <a:defRPr sz="1400" cap="none"/>
            </a:lvl2pPr>
            <a:lvl3pPr marL="914400" indent="0">
              <a:buNone/>
              <a:defRPr sz="1200" cap="none"/>
            </a:lvl3pPr>
            <a:lvl4pPr marL="1371600" indent="0">
              <a:buNone/>
              <a:defRPr sz="1000" cap="none"/>
            </a:lvl4pPr>
            <a:lvl5pPr marL="1828800" indent="0">
              <a:buNone/>
              <a:defRPr sz="1000" cap="none"/>
            </a:lvl5pPr>
            <a:lvl6pPr marL="2286000" indent="0">
              <a:buNone/>
              <a:defRPr sz="1000" cap="none"/>
            </a:lvl6pPr>
            <a:lvl7pPr marL="2743200" indent="0">
              <a:buNone/>
              <a:defRPr sz="1000" cap="none"/>
            </a:lvl7pPr>
            <a:lvl8pPr marL="3200400" indent="0">
              <a:buNone/>
              <a:defRPr sz="1000" cap="none"/>
            </a:lvl8pPr>
            <a:lvl9pPr marL="3657600" indent="0">
              <a:buNone/>
              <a:defRPr sz="1000" cap="none"/>
            </a:lvl9pPr>
          </a:lstStyle>
          <a:p>
            <a:pPr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1076034990" name="Date Placeholder 4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C10D072-3C91-4526-DFA8-CA739EE6299F}" type="datetime1">
              <a:rPr cap="none"/>
              <a:t>11/11/2022</a:t>
            </a:fld>
            <a:endParaRPr cap="none"/>
          </a:p>
        </p:txBody>
      </p:sp>
      <p:sp>
        <p:nvSpPr>
          <p:cNvPr id="780173395" name="Footer Placeholder 5"/>
          <p:cNvSpPr>
            <a:spLocks noChangeArrowheads="1"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cap="none"/>
          </a:p>
        </p:txBody>
      </p:sp>
      <p:sp>
        <p:nvSpPr>
          <p:cNvPr id="726784714" name="Slide Number Placeholder 6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A64D4A3-EDC7-3122-89DC-1B779A927F4E}" type="slidenum">
              <a:rPr cap="none"/>
              <a:t>‹#›</a:t>
            </a:fld>
            <a:endParaRPr cap="none"/>
          </a:p>
        </p:txBody>
      </p:sp>
    </p:spTree>
  </p:cSld>
  <p:clrMapOvr>
    <a:masterClrMapping/>
  </p:clrMapOvr>
  <p:hf dt="1" ftr="0" hdr="0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3479124" name="Title Placeholder 1"/>
          <p:cNvSpPr>
            <a:spLocks noChangeArrowheads="1" noGrp="1"/>
          </p:cNvSpPr>
          <p:nvPr>
            <p:ph type="title"/>
          </p:nvPr>
        </p:nvSpPr>
        <p:spPr bwMode="auto"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wrap="square" lIns="91440" tIns="45720" rIns="91440" bIns="45720" numCol="1" spcCol="215899" anchor="ctr">
            <a:prstTxWarp prst="textNoShape"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895579737" name="Text Placeholder 2"/>
          <p:cNvSpPr>
            <a:spLocks noChangeArrowheads="1" noGrp="1"/>
          </p:cNvSpPr>
          <p:nvPr>
            <p:ph type="body" idx="1"/>
          </p:nvPr>
        </p:nvSpPr>
        <p:spPr bwMode="auto"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wrap="square" lIns="91440" tIns="45720" rIns="91440" bIns="45720" numCol="1" spcCol="215899" anchor="t">
            <a:prstTxWarp prst="textNoShape"/>
          </a:bodyPr>
          <a:lstStyle/>
          <a:p>
            <a:pPr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986485899" name="Date Placeholder 3"/>
          <p:cNvSpPr>
            <a:spLocks noChangeArrowheads="1"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spcCol="215899" anchor="ctr">
            <a:prstTxWarp prst="textNoShape"/>
          </a:bodyPr>
          <a:lstStyle>
            <a:lvl1pPr algn="l">
              <a:defRPr sz="1200" cap="none">
                <a:solidFill>
                  <a:srgbClr val="8C8C8C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defRPr/>
            </a:pPr>
            <a:fld id="{598E9DDE-90B4-DB6B-FA36-663ED3780C33}" type="datetime1">
              <a:rPr cap="none"/>
              <a:t/>
            </a:fld>
            <a:endParaRPr cap="none"/>
          </a:p>
        </p:txBody>
      </p:sp>
      <p:sp>
        <p:nvSpPr>
          <p:cNvPr id="1525140791" name="Footer Placeholder 4"/>
          <p:cNvSpPr>
            <a:spLocks noChangeArrowheads="1"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spcCol="215899" anchor="ctr">
            <a:prstTxWarp prst="textNoShape"/>
          </a:bodyPr>
          <a:lstStyle>
            <a:lvl1pPr algn="ctr">
              <a:defRPr sz="1200" cap="none">
                <a:solidFill>
                  <a:srgbClr val="8C8C8C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defRPr/>
            </a:pPr>
            <a:endParaRPr cap="none"/>
          </a:p>
        </p:txBody>
      </p:sp>
      <p:sp>
        <p:nvSpPr>
          <p:cNvPr id="484921505" name="Slide Number Placeholder 5"/>
          <p:cNvSpPr>
            <a:spLocks noChangeArrowheads="1"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spcCol="215899" anchor="ctr">
            <a:prstTxWarp prst="textNoShape"/>
          </a:bodyPr>
          <a:lstStyle>
            <a:lvl1pPr algn="r">
              <a:defRPr sz="1200" cap="none">
                <a:solidFill>
                  <a:srgbClr val="8C8C8C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defRPr/>
            </a:pPr>
            <a:fld id="{1C7F1E10-5EF1-2AE8-BFC7-A8BD508949FD}" type="slidenum">
              <a:rPr cap="none"/>
              <a:t>1</a:t>
            </a:fld>
            <a:endParaRPr cap="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1"/>
  <p:txStyles>
    <p:titleStyle>
      <a:lvl1pPr marL="0" marR="0" indent="0" algn="l" defTabSz="914400">
        <a:lnSpc>
          <a:spcPct val="90000"/>
        </a:lnSpc>
        <a:spcBef>
          <a:spcPts val="0"/>
        </a:spcBef>
        <a:spcAft>
          <a:spcPts val="0"/>
        </a:spcAft>
        <a:buNone/>
        <a:defRPr sz="4400" b="0" i="0" u="none" strike="noStrike" cap="none" spc="0">
          <a:solidFill>
            <a:schemeClr val="tx1"/>
          </a:solidFill>
          <a:latin typeface="Calibri Light"/>
          <a:ea typeface="Calibri Light"/>
          <a:cs typeface="Calibri Light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spc="0">
          <a:solidFill>
            <a:schemeClr val="tx1"/>
          </a:solidFill>
          <a:latin typeface="Calibri"/>
          <a:ea typeface="Calibri"/>
          <a:cs typeface="Calibri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spc="0">
          <a:solidFill>
            <a:schemeClr val="tx1"/>
          </a:solidFill>
          <a:latin typeface="Calibri"/>
          <a:ea typeface="Calibri"/>
          <a:cs typeface="Calibri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spc="0">
          <a:solidFill>
            <a:schemeClr val="tx1"/>
          </a:solidFill>
          <a:latin typeface="Calibri"/>
          <a:ea typeface="Calibri"/>
          <a:cs typeface="Calibri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spc="0">
          <a:solidFill>
            <a:schemeClr val="tx1"/>
          </a:solidFill>
          <a:latin typeface="Calibri"/>
          <a:ea typeface="Calibri"/>
          <a:cs typeface="Calibri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spc="0">
          <a:solidFill>
            <a:schemeClr val="tx1"/>
          </a:solidFill>
          <a:latin typeface="Calibri"/>
          <a:ea typeface="Calibri"/>
          <a:cs typeface="Calibri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spc="0">
          <a:solidFill>
            <a:schemeClr val="tx1"/>
          </a:solidFill>
          <a:latin typeface="Calibri"/>
          <a:ea typeface="Calibri"/>
          <a:cs typeface="Calibri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spc="0">
          <a:solidFill>
            <a:schemeClr val="tx1"/>
          </a:solidFill>
          <a:latin typeface="Calibri"/>
          <a:ea typeface="Calibri"/>
          <a:cs typeface="Calibri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spc="0">
          <a:solidFill>
            <a:schemeClr val="tx1"/>
          </a:solidFill>
          <a:latin typeface="Calibri"/>
          <a:ea typeface="Calibri"/>
          <a:cs typeface="Calibri"/>
        </a:defRPr>
      </a:lvl9pPr>
    </p:titleStyle>
    <p:bodyStyle>
      <a:lvl1pPr marL="228600" marR="0" indent="-228600" algn="l" defTabSz="91440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/>
        <a:buChar char="•"/>
        <a:defRPr sz="2800" b="0" i="0" u="none" strike="noStrike" cap="none" spc="0">
          <a:solidFill>
            <a:schemeClr val="tx1"/>
          </a:solidFill>
          <a:latin typeface="Calibri"/>
          <a:ea typeface="Calibri"/>
          <a:cs typeface="Calibri"/>
        </a:defRPr>
      </a:lvl1pPr>
      <a:lvl2pPr marL="685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/>
        <a:buChar char="•"/>
        <a:defRPr sz="2400" b="0" i="0" u="none" strike="noStrike" cap="none" spc="0">
          <a:solidFill>
            <a:schemeClr val="tx1"/>
          </a:solidFill>
          <a:latin typeface="Calibri"/>
          <a:ea typeface="Calibri"/>
          <a:cs typeface="Calibri"/>
        </a:defRPr>
      </a:lvl2pPr>
      <a:lvl3pPr marL="1143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/>
        <a:buChar char="•"/>
        <a:defRPr sz="2000" b="0" i="0" u="none" strike="noStrike" cap="none" spc="0">
          <a:solidFill>
            <a:schemeClr val="tx1"/>
          </a:solidFill>
          <a:latin typeface="Calibri"/>
          <a:ea typeface="Calibri"/>
          <a:cs typeface="Calibri"/>
        </a:defRPr>
      </a:lvl3pPr>
      <a:lvl4pPr marL="1600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/>
        <a:buChar char="•"/>
        <a:defRPr sz="1800" b="0" i="0" u="none" strike="noStrike" cap="none" spc="0">
          <a:solidFill>
            <a:schemeClr val="tx1"/>
          </a:solidFill>
          <a:latin typeface="Calibri"/>
          <a:ea typeface="Calibri"/>
          <a:cs typeface="Calibri"/>
        </a:defRPr>
      </a:lvl4pPr>
      <a:lvl5pPr marL="20574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/>
        <a:buChar char="•"/>
        <a:defRPr sz="1800" b="0" i="0" u="none" strike="noStrike" cap="none" spc="0">
          <a:solidFill>
            <a:schemeClr val="tx1"/>
          </a:solidFill>
          <a:latin typeface="Calibri"/>
          <a:ea typeface="Calibri"/>
          <a:cs typeface="Calibri"/>
        </a:defRPr>
      </a:lvl5pPr>
      <a:lvl6pPr marL="25146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/>
        <a:buChar char="•"/>
        <a:defRPr sz="1800" b="0" i="0" u="none" strike="noStrike" cap="none" spc="0">
          <a:solidFill>
            <a:schemeClr val="tx1"/>
          </a:solidFill>
          <a:latin typeface="Calibri"/>
          <a:ea typeface="Calibri"/>
          <a:cs typeface="Calibri"/>
        </a:defRPr>
      </a:lvl6pPr>
      <a:lvl7pPr marL="2971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/>
        <a:buChar char="•"/>
        <a:defRPr sz="1800" b="0" i="0" u="none" strike="noStrike" cap="none" spc="0">
          <a:solidFill>
            <a:schemeClr val="tx1"/>
          </a:solidFill>
          <a:latin typeface="Calibri"/>
          <a:ea typeface="Calibri"/>
          <a:cs typeface="Calibri"/>
        </a:defRPr>
      </a:lvl7pPr>
      <a:lvl8pPr marL="3429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/>
        <a:buChar char="•"/>
        <a:defRPr sz="1800" b="0" i="0" u="none" strike="noStrike" cap="none" spc="0">
          <a:solidFill>
            <a:schemeClr val="tx1"/>
          </a:solidFill>
          <a:latin typeface="Calibri"/>
          <a:ea typeface="Calibri"/>
          <a:cs typeface="Calibri"/>
        </a:defRPr>
      </a:lvl8pPr>
      <a:lvl9pPr marL="3886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/>
        <a:buChar char="•"/>
        <a:defRPr sz="1800" b="0" i="0" u="none" strike="noStrike" cap="none" spc="0">
          <a:solidFill>
            <a:schemeClr val="tx1"/>
          </a:solidFill>
          <a:latin typeface="Calibri"/>
          <a:ea typeface="Calibri"/>
          <a:cs typeface="Calibri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spc="0">
          <a:solidFill>
            <a:schemeClr val="tx1"/>
          </a:solidFill>
          <a:latin typeface="Calibri"/>
          <a:ea typeface="Calibri"/>
          <a:cs typeface="Calibri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spc="0">
          <a:solidFill>
            <a:schemeClr val="tx1"/>
          </a:solidFill>
          <a:latin typeface="Calibri"/>
          <a:ea typeface="Calibri"/>
          <a:cs typeface="Calibri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spc="0">
          <a:solidFill>
            <a:schemeClr val="tx1"/>
          </a:solidFill>
          <a:latin typeface="Calibri"/>
          <a:ea typeface="Calibri"/>
          <a:cs typeface="Calibri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spc="0">
          <a:solidFill>
            <a:schemeClr val="tx1"/>
          </a:solidFill>
          <a:latin typeface="Calibri"/>
          <a:ea typeface="Calibri"/>
          <a:cs typeface="Calibri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spc="0">
          <a:solidFill>
            <a:schemeClr val="tx1"/>
          </a:solidFill>
          <a:latin typeface="Calibri"/>
          <a:ea typeface="Calibri"/>
          <a:cs typeface="Calibri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spc="0">
          <a:solidFill>
            <a:schemeClr val="tx1"/>
          </a:solidFill>
          <a:latin typeface="Calibri"/>
          <a:ea typeface="Calibri"/>
          <a:cs typeface="Calibri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spc="0">
          <a:solidFill>
            <a:schemeClr val="tx1"/>
          </a:solidFill>
          <a:latin typeface="Calibri"/>
          <a:ea typeface="Calibri"/>
          <a:cs typeface="Calibri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spc="0">
          <a:solidFill>
            <a:schemeClr val="tx1"/>
          </a:solidFill>
          <a:latin typeface="Calibri"/>
          <a:ea typeface="Calibri"/>
          <a:cs typeface="Calibri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spc="0">
          <a:solidFill>
            <a:schemeClr val="tx1"/>
          </a:solidFill>
          <a:latin typeface="Calibri"/>
          <a:ea typeface="Calibri"/>
          <a:cs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jp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jpg"/><Relationship Id="rId4" Type="http://schemas.openxmlformats.org/officeDocument/2006/relationships/image" Target="../media/image16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jp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jp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jpg"/><Relationship Id="rId4" Type="http://schemas.openxmlformats.org/officeDocument/2006/relationships/hyperlink" Target="https://www.theguardian.com/lifeandstyle/2014/nov/11/how-to-boil-an-egg-the-heston-blumenthal-way" TargetMode="External"/><Relationship Id="rId5" Type="http://schemas.openxmlformats.org/officeDocument/2006/relationships/image" Target="../media/image20.jpg"/><Relationship Id="rId6" Type="http://schemas.openxmlformats.org/officeDocument/2006/relationships/image" Target="../media/image21.jpg"/><Relationship Id="rId7" Type="http://schemas.openxmlformats.org/officeDocument/2006/relationships/image" Target="../media/image22.jpg"/><Relationship Id="rId8" Type="http://schemas.openxmlformats.org/officeDocument/2006/relationships/image" Target="../media/image23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jp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jpg"/><Relationship Id="rId4" Type="http://schemas.openxmlformats.org/officeDocument/2006/relationships/image" Target="../media/image26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Relationship Id="rId4" Type="http://schemas.openxmlformats.org/officeDocument/2006/relationships/image" Target="../media/image10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Relationship Id="rId4" Type="http://schemas.openxmlformats.org/officeDocument/2006/relationships/image" Target="../media/image12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6048530" name="Title 3"/>
          <p:cNvSpPr>
            <a:spLocks noChangeArrowheads="1" noGrp="1"/>
          </p:cNvSpPr>
          <p:nvPr>
            <p:ph type="ctrTitle"/>
          </p:nvPr>
        </p:nvSpPr>
        <p:spPr bwMode="auto">
          <a:xfrm>
            <a:off x="0" y="2364740"/>
            <a:ext cx="12192000" cy="10337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>
            <a:prstTxWarp prst="textNoShape"/>
          </a:bodyPr>
          <a:lstStyle/>
          <a:p>
            <a:pPr algn="ctr">
              <a:defRPr/>
            </a:pPr>
            <a:r>
              <a:rPr sz="3600" cap="none">
                <a:latin typeface="Helvetica"/>
                <a:ea typeface="Verdana"/>
                <a:cs typeface="Helvetica"/>
              </a:rPr>
              <a:t>EX3030/EM4012 Heat, Mass and Momentum Transfer</a:t>
            </a:r>
            <a:br>
              <a:rPr/>
            </a:br>
            <a:r>
              <a:rPr sz="3200" cap="none">
                <a:solidFill>
                  <a:srgbClr val="7F7F7F"/>
                </a:solidFill>
                <a:latin typeface="Helvetica"/>
                <a:ea typeface="Batang"/>
                <a:cs typeface="Helvetica"/>
              </a:rPr>
              <a:t>Transient Heat Transfer 1</a:t>
            </a:r>
            <a:endParaRPr sz="3600" cap="none">
              <a:latin typeface="Helvetica"/>
              <a:ea typeface="Verdana"/>
              <a:cs typeface="Helvetica"/>
            </a:endParaRPr>
          </a:p>
        </p:txBody>
      </p:sp>
      <p:sp>
        <p:nvSpPr>
          <p:cNvPr id="2072544726" name="Slide Number Placeholder 17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8999855" y="6356350"/>
            <a:ext cx="27432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122DFAC3-8DFF-780C-B195-7B59B4DB472E}" type="slidenum"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1</a:t>
            </a:fld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sp>
        <p:nvSpPr>
          <p:cNvPr id="2142782548" name="TextBox 36"/>
          <p:cNvSpPr/>
          <p:nvPr/>
        </p:nvSpPr>
        <p:spPr bwMode="auto">
          <a:xfrm>
            <a:off x="3084829" y="4618990"/>
            <a:ext cx="6096000" cy="7010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sz="2000" cap="none">
                <a:solidFill>
                  <a:srgbClr val="7F7F7F"/>
                </a:solidFill>
                <a:latin typeface="Helvetica"/>
                <a:ea typeface="Batang"/>
                <a:cs typeface="Helvetica"/>
              </a:rPr>
              <a:t>Originally by Dr Mark Stewart</a:t>
            </a:r>
            <a:endParaRPr sz="2000" cap="none">
              <a:solidFill>
                <a:srgbClr val="7F7F7F"/>
              </a:solidFill>
              <a:latin typeface="Helvetica"/>
              <a:ea typeface="Batang"/>
              <a:cs typeface="Helvetica"/>
            </a:endParaRPr>
          </a:p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cap="none">
                <a:solidFill>
                  <a:srgbClr val="7F7F7F"/>
                </a:solidFill>
                <a:latin typeface="Helvetica"/>
                <a:ea typeface="Batang"/>
                <a:cs typeface="Helvetica"/>
              </a:defRPr>
            </a:pPr>
            <a:r>
              <a:rPr/>
              <a:t>Presented by Dr M. Bannerman</a:t>
            </a:r>
            <a:endParaRPr/>
          </a:p>
        </p:txBody>
      </p:sp>
      <p:pic>
        <p:nvPicPr>
          <p:cNvPr id="1682124517" name="Picture 21" descr="A picture containing text, clipart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690110" y="387350"/>
            <a:ext cx="2811780" cy="7715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 advTm="23444">
        <p:fade thruBlk="0"/>
      </p:transition>
    </mc:Choice>
    <mc:Fallback>
      <p:transition spd="slow" advClick="1" advTm="23444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25260866" name="Title 3"/>
          <p:cNvSpPr>
            <a:spLocks noChangeArrowheads="1" noGrp="1"/>
          </p:cNvSpPr>
          <p:nvPr>
            <p:ph type="ctrTitle"/>
          </p:nvPr>
        </p:nvSpPr>
        <p:spPr bwMode="auto">
          <a:xfrm>
            <a:off x="0" y="360045"/>
            <a:ext cx="12192000" cy="708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>
            <a:prstTxWarp prst="textNoShape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sz="4000" cap="none">
                <a:latin typeface="Helvetica"/>
                <a:ea typeface="Verdana"/>
                <a:cs typeface="Helvetica"/>
              </a:rPr>
              <a:t>Estimating Heat Transfer</a:t>
            </a:r>
            <a:endParaRPr sz="4000" cap="none">
              <a:latin typeface="Helvetica"/>
              <a:ea typeface="Verdana"/>
              <a:cs typeface="Helvetica"/>
            </a:endParaRPr>
          </a:p>
        </p:txBody>
      </p:sp>
      <p:sp>
        <p:nvSpPr>
          <p:cNvPr id="2103723208" name="Slide Number Placeholder 17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8999855" y="6356350"/>
            <a:ext cx="2743200" cy="365125"/>
          </a:xfrm>
        </p:spPr>
        <p:txBody>
          <a:bodyPr/>
          <a:lstStyle/>
          <a:p>
            <a:pPr>
              <a:defRPr/>
            </a:pPr>
            <a:fld id="{3E21E6DC-92D3-7410-9D99-6445A8D76B31}" type="slidenum"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11</a:t>
            </a:fld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pic>
        <p:nvPicPr>
          <p:cNvPr id="424889554" name="Picture 8" descr="A picture containing text, clipart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844099753" name="TextBox 1"/>
          <p:cNvSpPr/>
          <p:nvPr/>
        </p:nvSpPr>
        <p:spPr bwMode="auto">
          <a:xfrm>
            <a:off x="1056005" y="2312035"/>
            <a:ext cx="10079990" cy="343090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L="285750" indent="-28575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GB">
                <a:latin typeface="Helvetica"/>
              </a:rPr>
              <a:t>Once we get the temperature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GB" b="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GB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lang="en-GB" b="0" i="1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en-US">
                <a:latin typeface="Helvetica"/>
              </a:rPr>
              <a:t> from the governing equation that we just derived, it becomes possible to estimate the convection </a:t>
            </a:r>
            <a:r>
              <a:rPr lang="en-US" b="1">
                <a:latin typeface="Helvetica"/>
              </a:rPr>
              <a:t>heat transfer rate </a:t>
            </a:r>
            <a:r>
              <a:rPr lang="en-US">
                <a:latin typeface="Helvetica"/>
              </a:rPr>
              <a:t>between the body and its environment</a:t>
            </a:r>
            <a:endParaRPr/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acc>
                        <m:accPr>
                          <m:chr m:val="̇"/>
                          <m:ctrlPr>
                            <a:rPr lang="en-GB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accPr>
                        <m:e>
                          <m:r>
                            <m:rPr/>
                            <a:rPr lang="en-GB" i="1">
                              <a:latin typeface="Cambria Math"/>
                            </a:rPr>
                            <m:t>𝑄</m:t>
                          </m:r>
                        </m:e>
                      </m:acc>
                      <m:d>
                        <m:dPr>
                          <m:ctrlPr>
                            <a:rPr lang="en-GB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lang="en-GB" b="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m:rPr/>
                        <a:rPr lang="en-GB" b="0" i="1">
                          <a:latin typeface="Cambria Math"/>
                        </a:rPr>
                        <m:t>=</m:t>
                      </m:r>
                      <m:r>
                        <m:rPr/>
                        <a:rPr lang="en-GB" b="0" i="1">
                          <a:latin typeface="Cambria Math"/>
                        </a:rPr>
                        <m:t>h</m:t>
                      </m:r>
                      <m:sSub>
                        <m:sSubPr>
                          <m:ctrlPr>
                            <a:rPr lang="en-GB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GB" b="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m:rPr/>
                            <a:rPr lang="en-GB" b="0" i="1">
                              <a:latin typeface="Cambria Math"/>
                            </a:rPr>
                            <m:t>𝑠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GB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lang="en-GB" i="1">
                              <a:latin typeface="Cambria Math"/>
                            </a:rPr>
                            <m:t>𝑇</m:t>
                          </m:r>
                          <m:d>
                            <m:dPr>
                              <m:ctrlPr>
                                <a:rPr lang="en-GB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/>
                                <a:rPr lang="en-GB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m:rPr/>
                            <a:rPr lang="en-GB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GB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m:rPr/>
                                <a:rPr lang="en-GB" i="1">
                                  <a:latin typeface="Cambria Math"/>
                                </a:rPr>
                                <m:t>∞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mc:Choice>
              <mc:Fallback/>
            </mc:AlternateContent>
            <a:endParaRPr lang="en-US">
              <a:latin typeface="Helvetica"/>
            </a:endParaRPr>
          </a:p>
          <a:p>
            <a:pPr marL="285750" indent="-28575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>
                <a:latin typeface="Helvetica"/>
              </a:rPr>
              <a:t>Likewise, the </a:t>
            </a:r>
            <a:r>
              <a:rPr lang="en-US" b="1">
                <a:latin typeface="Helvetica"/>
              </a:rPr>
              <a:t>total amount of heat transfer </a:t>
            </a:r>
            <a:r>
              <a:rPr lang="en-US">
                <a:latin typeface="Helvetica"/>
              </a:rPr>
              <a:t>between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GB" b="0" i="1">
                          <a:latin typeface="Cambria Math"/>
                        </a:rPr>
                        <m:t>𝑡</m:t>
                      </m:r>
                      <m:r>
                        <m:rPr/>
                        <a:rPr lang="en-GB" b="0" i="1">
                          <a:latin typeface="Cambria Math"/>
                        </a:rPr>
                        <m:t>=0</m:t>
                      </m:r>
                    </m:oMath>
                  </m:oMathPara>
                </a14:m>
              </mc:Choice>
              <mc:Fallback/>
            </mc:AlternateContent>
            <a:r>
              <a:rPr lang="en-US">
                <a:latin typeface="Helvetica"/>
              </a:rPr>
              <a:t> and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GB" b="0" i="1">
                          <a:latin typeface="Cambria Math"/>
                        </a:rPr>
                        <m:t>𝑡</m:t>
                      </m:r>
                    </m:oMath>
                  </m:oMathPara>
                </a14:m>
              </mc:Choice>
              <mc:Fallback/>
            </mc:AlternateContent>
            <a:r>
              <a:rPr lang="en-US">
                <a:latin typeface="Helvetica"/>
              </a:rPr>
              <a:t> is simply:</a:t>
            </a:r>
            <a:endParaRPr/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en-GB" b="0" i="1">
                          <a:latin typeface="Cambria Math"/>
                        </a:rPr>
                        <m:t>𝑄</m:t>
                      </m:r>
                      <m:r>
                        <m:rPr/>
                        <a:rPr lang="en-GB" b="0" i="1">
                          <a:latin typeface="Cambria Math"/>
                        </a:rPr>
                        <m:t>=</m:t>
                      </m:r>
                      <m:r>
                        <m:rPr/>
                        <a:rPr lang="en-GB" b="0" i="1">
                          <a:latin typeface="Cambria Math"/>
                        </a:rPr>
                        <m:t>𝑚</m:t>
                      </m:r>
                      <m:sSub>
                        <m:sSubPr>
                          <m:ctrlPr>
                            <a:rPr lang="en-GB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GB" b="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m:rPr/>
                            <a:rPr lang="en-GB" b="0" i="1">
                              <a:latin typeface="Cambria Math"/>
                            </a:rPr>
                            <m:t>𝑝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GB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lang="en-GB" i="1">
                              <a:latin typeface="Cambria Math"/>
                            </a:rPr>
                            <m:t>𝑇</m:t>
                          </m:r>
                          <m:d>
                            <m:dPr>
                              <m:ctrlPr>
                                <a:rPr lang="en-GB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/>
                                <a:rPr lang="en-GB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m:rPr/>
                            <a:rPr lang="en-GB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GB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m:rPr/>
                                <a:rPr lang="en-GB" b="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mc:Choice>
              <mc:Fallback/>
            </mc:AlternateContent>
            <a:endParaRPr lang="en-US">
              <a:latin typeface="Helvetica"/>
            </a:endParaRPr>
          </a:p>
          <a:p>
            <a:pPr marL="285750" indent="-28575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>
                <a:latin typeface="Helvetica"/>
              </a:rPr>
              <a:t>And the </a:t>
            </a:r>
            <a:r>
              <a:rPr lang="en-US" b="1">
                <a:latin typeface="Helvetica"/>
              </a:rPr>
              <a:t>maximum heat transfer </a:t>
            </a:r>
            <a:r>
              <a:rPr lang="en-US">
                <a:latin typeface="Helvetica"/>
              </a:rPr>
              <a:t>between the body and its surroundings is:</a:t>
            </a:r>
            <a:endParaRPr/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sSub>
                        <m:sSubPr>
                          <m:ctrlPr>
                            <a:rPr lang="en-GB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GB" b="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b="0" i="0">
                              <a:latin typeface="Cambria Math"/>
                            </a:rPr>
                            <m:t>max</m:t>
                          </m:r>
                        </m:sub>
                      </m:sSub>
                      <m:r>
                        <m:rPr/>
                        <a:rPr lang="en-GB" i="1">
                          <a:latin typeface="Cambria Math"/>
                        </a:rPr>
                        <m:t>=</m:t>
                      </m:r>
                      <m:r>
                        <m:rPr/>
                        <a:rPr lang="en-GB" b="0" i="1">
                          <a:latin typeface="Cambria Math"/>
                        </a:rPr>
                        <m:t>𝑚</m:t>
                      </m:r>
                      <m:sSub>
                        <m:sSubPr>
                          <m:ctrlPr>
                            <a:rPr lang="en-GB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GB" b="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m:rPr/>
                            <a:rPr lang="en-GB" b="0" i="1">
                              <a:latin typeface="Cambria Math"/>
                            </a:rPr>
                            <m:t>𝑝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GB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m:rPr/>
                                <a:rPr lang="en-GB" b="0" i="1">
                                  <a:latin typeface="Cambria Math"/>
                                </a:rPr>
                                <m:t>∞</m:t>
                              </m:r>
                            </m:sub>
                          </m:sSub>
                          <m:r>
                            <m:rPr/>
                            <a:rPr lang="en-GB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GB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m:rPr/>
                                <a:rPr lang="en-GB" b="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mc:Choice>
              <mc:Fallback/>
            </mc:AlternateContent>
            <a:endParaRPr lang="en-US">
              <a:latin typeface="Helvetica"/>
            </a:endParaRPr>
          </a:p>
        </p:txBody>
      </p:sp>
      <p:sp>
        <p:nvSpPr>
          <p:cNvPr id="68797457" name="TextBox 2"/>
          <p:cNvSpPr/>
          <p:nvPr/>
        </p:nvSpPr>
        <p:spPr bwMode="auto">
          <a:xfrm>
            <a:off x="1056005" y="1490345"/>
            <a:ext cx="1007999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/>
          <a:lstStyle/>
          <a:p>
            <a:pPr algn="ctr">
              <a:spcAft>
                <a:spcPts val="600"/>
              </a:spcAft>
              <a:defRPr/>
            </a:pPr>
            <a:r>
              <a:rPr sz="2000" b="1" cap="none">
                <a:solidFill>
                  <a:srgbClr val="FF9900"/>
                </a:solidFill>
                <a:latin typeface="Helvetica"/>
                <a:ea typeface="Calibri"/>
                <a:cs typeface="Calibri"/>
              </a:rPr>
              <a:t>Example with a sphere (cotd)</a:t>
            </a:r>
            <a:endParaRPr sz="2000" b="1" cap="none">
              <a:solidFill>
                <a:srgbClr val="FF9900"/>
              </a:solidFill>
              <a:latin typeface="Helvetica"/>
              <a:ea typeface="Calibri"/>
              <a:cs typeface="Calibri"/>
            </a:endParaRPr>
          </a:p>
        </p:txBody>
      </p:sp>
      <p:sp>
        <p:nvSpPr>
          <p:cNvPr id="1253882232" name="Slide Number Placeholder 17"/>
          <p:cNvSpPr/>
          <p:nvPr/>
        </p:nvSpPr>
        <p:spPr bwMode="auto"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ctr"/>
          <a:lstStyle>
            <a:lvl1pPr marL="0" algn="r" defTabSz="457200">
              <a:defRPr sz="1200" cap="none">
                <a:solidFill>
                  <a:srgbClr val="8C8C8C"/>
                </a:solidFill>
                <a:latin typeface="Calibri"/>
                <a:ea typeface="Calibri"/>
                <a:cs typeface="Calibri"/>
              </a:defRPr>
            </a:lvl1pPr>
            <a:lvl2pPr marL="457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2pPr>
            <a:lvl3pPr marL="914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3pPr>
            <a:lvl4pPr marL="1371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4pPr>
            <a:lvl5pPr marL="18288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5pPr>
            <a:lvl6pPr marL="22860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6pPr>
            <a:lvl7pPr marL="2743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7pPr>
            <a:lvl8pPr marL="3200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8pPr>
            <a:lvl9pPr marL="3657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9pPr>
          </a:lstStyle>
          <a:p>
            <a:pPr algn="l">
              <a:defRPr/>
            </a:pPr>
            <a:r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EX3030/EM40JN</a:t>
            </a:r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2355170" name="Title 3"/>
          <p:cNvSpPr>
            <a:spLocks noChangeArrowheads="1" noGrp="1"/>
          </p:cNvSpPr>
          <p:nvPr>
            <p:ph type="ctrTitle"/>
          </p:nvPr>
        </p:nvSpPr>
        <p:spPr bwMode="auto">
          <a:xfrm>
            <a:off x="0" y="360045"/>
            <a:ext cx="12192000" cy="708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>
            <a:prstTxWarp prst="textNoShape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sz="4000" cap="none">
                <a:latin typeface="Helvetica"/>
                <a:ea typeface="Verdana"/>
                <a:cs typeface="Helvetica"/>
              </a:rPr>
              <a:t>The Time Constant Term</a:t>
            </a:r>
            <a:endParaRPr sz="4000" cap="none">
              <a:latin typeface="Helvetica"/>
              <a:ea typeface="Verdana"/>
              <a:cs typeface="Helvetica"/>
            </a:endParaRPr>
          </a:p>
        </p:txBody>
      </p:sp>
      <p:sp>
        <p:nvSpPr>
          <p:cNvPr id="1703314828" name="Slide Number Placeholder 17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8999855" y="6356350"/>
            <a:ext cx="2743200" cy="365125"/>
          </a:xfrm>
        </p:spPr>
        <p:txBody>
          <a:bodyPr/>
          <a:lstStyle/>
          <a:p>
            <a:pPr>
              <a:defRPr/>
            </a:pPr>
            <a:fld id="{66171B36-788B-42ED-C5AF-8EB855E133DB}" type="slidenum"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12</a:t>
            </a:fld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pic>
        <p:nvPicPr>
          <p:cNvPr id="577133349" name="Picture 8" descr="A picture containing text, clipart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794351104" name="TextBox 1"/>
          <p:cNvSpPr/>
          <p:nvPr/>
        </p:nvSpPr>
        <p:spPr bwMode="auto">
          <a:xfrm>
            <a:off x="2666365" y="5770880"/>
            <a:ext cx="6852920" cy="5854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/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sz="1400" cap="none">
                <a:solidFill>
                  <a:srgbClr val="767272"/>
                </a:solidFill>
                <a:latin typeface="Helvetica"/>
                <a:ea typeface="Calibri"/>
                <a:cs typeface="Helvetica"/>
              </a:rPr>
              <a:t>Example of the effect of the time constant </a:t>
            </a:r>
            <a:r>
              <a:rPr sz="1400" i="1" cap="none">
                <a:solidFill>
                  <a:srgbClr val="767272"/>
                </a:solidFill>
                <a:latin typeface="Helvetica"/>
                <a:ea typeface="Calibri"/>
                <a:cs typeface="Helvetica"/>
              </a:rPr>
              <a:t>b</a:t>
            </a:r>
            <a:r>
              <a:rPr sz="1400" cap="none">
                <a:solidFill>
                  <a:srgbClr val="767272"/>
                </a:solidFill>
                <a:latin typeface="Helvetica"/>
                <a:ea typeface="Calibri"/>
                <a:cs typeface="Helvetica"/>
              </a:rPr>
              <a:t> on the cooling rate of an object in a ‘lumped system’. The values chosen in the example are for illustrative purposes only</a:t>
            </a:r>
            <a:endParaRPr sz="1400" cap="none">
              <a:solidFill>
                <a:srgbClr val="767272"/>
              </a:solidFill>
              <a:latin typeface="Helvetica"/>
              <a:ea typeface="Calibri"/>
              <a:cs typeface="Helvetica"/>
            </a:endParaRPr>
          </a:p>
        </p:txBody>
      </p:sp>
      <p:sp>
        <p:nvSpPr>
          <p:cNvPr id="556907108" name="Slide Number Placeholder 17"/>
          <p:cNvSpPr/>
          <p:nvPr/>
        </p:nvSpPr>
        <p:spPr bwMode="auto"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ctr"/>
          <a:lstStyle>
            <a:lvl1pPr marL="0" algn="r" defTabSz="457200">
              <a:defRPr sz="1200" cap="none">
                <a:solidFill>
                  <a:srgbClr val="8C8C8C"/>
                </a:solidFill>
                <a:latin typeface="Calibri"/>
                <a:ea typeface="Calibri"/>
                <a:cs typeface="Calibri"/>
              </a:defRPr>
            </a:lvl1pPr>
            <a:lvl2pPr marL="457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2pPr>
            <a:lvl3pPr marL="914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3pPr>
            <a:lvl4pPr marL="1371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4pPr>
            <a:lvl5pPr marL="18288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5pPr>
            <a:lvl6pPr marL="22860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6pPr>
            <a:lvl7pPr marL="2743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7pPr>
            <a:lvl8pPr marL="3200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8pPr>
            <a:lvl9pPr marL="3657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9pPr>
          </a:lstStyle>
          <a:p>
            <a:pPr algn="l">
              <a:defRPr/>
            </a:pPr>
            <a:r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EX3030/EM40JN</a:t>
            </a:r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pic>
        <p:nvPicPr>
          <p:cNvPr id="476556106" name="Picture 6" descr="A screenshot of a computer&#10;&#10;Description automatically generated with medium confidence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3099435" y="2450465"/>
            <a:ext cx="5475605" cy="31781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136928410" name="TextBox 23"/>
          <p:cNvSpPr/>
          <p:nvPr/>
        </p:nvSpPr>
        <p:spPr bwMode="auto">
          <a:xfrm>
            <a:off x="1817370" y="1351915"/>
            <a:ext cx="8550275" cy="95694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GB" sz="1600">
                <a:latin typeface="Helvetica"/>
                <a:cs typeface="Helvetica"/>
              </a:rPr>
              <a:t>Rearranging the general equation in terms of temperature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GB" sz="1600" b="0" i="1">
                          <a:latin typeface="Cambria Math"/>
                          <a:cs typeface="Helvetica"/>
                        </a:rPr>
                        <m:t>𝑇</m:t>
                      </m:r>
                      <m:d>
                        <m:dPr>
                          <m:ctrlPr>
                            <a:rPr lang="en-GB" sz="1600" b="0" i="1">
                              <a:latin typeface="Cambria Math"/>
                              <a:ea typeface="Cambria Math"/>
                              <a:cs typeface="Helvetica"/>
                            </a:rPr>
                          </m:ctrlPr>
                        </m:dPr>
                        <m:e>
                          <m:r>
                            <m:rPr/>
                            <a:rPr lang="en-GB" sz="1600" b="0" i="1">
                              <a:latin typeface="Cambria Math"/>
                              <a:cs typeface="Helvetica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en-GB" sz="1600">
                <a:latin typeface="Helvetica"/>
                <a:cs typeface="Helvetica"/>
              </a:rPr>
              <a:t>:</a:t>
            </a:r>
            <a:endParaRPr/>
          </a:p>
          <a:p>
            <a:pPr algn="ctr">
              <a:lnSpc>
                <a:spcPct val="120000"/>
              </a:lnSpc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en-GB" sz="16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GB" sz="16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lang="en-GB" sz="16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m:rPr/>
                        <a:rPr lang="en-GB" sz="1600" i="1">
                          <a:latin typeface="Cambria Math"/>
                        </a:rPr>
                        <m:t> =</m:t>
                      </m:r>
                      <m:d>
                        <m:dPr>
                          <m:ctrlPr>
                            <a:rPr lang="en-GB" sz="16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GB" sz="16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m:rPr/>
                                <a:rPr lang="en-GB" sz="1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m:rPr/>
                            <a:rPr lang="en-GB" sz="16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GB" sz="16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m:rPr/>
                                <a:rPr lang="en-GB" sz="1600" i="1">
                                  <a:latin typeface="Cambria Math"/>
                                </a:rPr>
                                <m:t>∞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GB" sz="16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/>
                            <a:rPr lang="en-GB" sz="1600" b="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m:rPr/>
                            <a:rPr lang="en-GB" sz="1600" b="0" i="1">
                              <a:latin typeface="Cambria Math"/>
                            </a:rPr>
                            <m:t>−</m:t>
                          </m:r>
                          <m:r>
                            <m:rPr/>
                            <a:rPr lang="en-GB" sz="1600" b="0" i="1">
                              <a:latin typeface="Cambria Math"/>
                            </a:rPr>
                            <m:t>𝑏𝑡</m:t>
                          </m:r>
                        </m:sup>
                      </m:sSup>
                      <m:r>
                        <m:rPr/>
                        <a:rPr lang="en-GB" sz="1600" b="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GB" sz="16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GB" sz="1600" b="0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m:rPr/>
                            <a:rPr lang="en-GB" sz="1600" b="0" i="1">
                              <a:latin typeface="Cambria Math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 lang="en-GB" sz="1600">
              <a:latin typeface="Helvetica"/>
              <a:cs typeface="Helvetica"/>
            </a:endParaRPr>
          </a:p>
          <a:p>
            <a:pPr algn="ctr">
              <a:lnSpc>
                <a:spcPct val="120000"/>
              </a:lnSpc>
              <a:defRPr/>
            </a:pPr>
            <a:r>
              <a:rPr lang="en-GB" sz="1600">
                <a:latin typeface="Helvetica"/>
                <a:cs typeface="Helvetica"/>
              </a:rPr>
              <a:t>and plotting the results for selected values of the time constant term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GB" sz="1600" b="0" i="1">
                          <a:latin typeface="Cambria Math"/>
                          <a:cs typeface="Helvetica"/>
                        </a:rPr>
                        <m:t>𝑏</m:t>
                      </m:r>
                    </m:oMath>
                  </m:oMathPara>
                </a14:m>
              </mc:Choice>
              <mc:Fallback/>
            </mc:AlternateContent>
            <a:r>
              <a:rPr lang="en-GB" sz="1600">
                <a:latin typeface="Helvetica"/>
                <a:cs typeface="Helvetica"/>
              </a:rPr>
              <a:t>: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248069" name="Title 3"/>
          <p:cNvSpPr>
            <a:spLocks noChangeArrowheads="1" noGrp="1"/>
          </p:cNvSpPr>
          <p:nvPr>
            <p:ph type="ctrTitle"/>
          </p:nvPr>
        </p:nvSpPr>
        <p:spPr bwMode="auto">
          <a:xfrm>
            <a:off x="0" y="360045"/>
            <a:ext cx="12192000" cy="708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>
            <a:prstTxWarp prst="textNoShape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sz="4000" cap="none">
                <a:latin typeface="Helvetica"/>
                <a:ea typeface="Verdana"/>
                <a:cs typeface="Helvetica"/>
              </a:rPr>
              <a:t>General Observations</a:t>
            </a:r>
            <a:endParaRPr sz="4000" cap="none">
              <a:latin typeface="Helvetica"/>
              <a:ea typeface="Verdana"/>
              <a:cs typeface="Helvetica"/>
            </a:endParaRPr>
          </a:p>
        </p:txBody>
      </p:sp>
      <p:sp>
        <p:nvSpPr>
          <p:cNvPr id="1760264147" name="Slide Number Placeholder 17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8999855" y="6356350"/>
            <a:ext cx="2743200" cy="365125"/>
          </a:xfrm>
        </p:spPr>
        <p:txBody>
          <a:bodyPr/>
          <a:lstStyle/>
          <a:p>
            <a:pPr>
              <a:defRPr/>
            </a:pPr>
            <a:fld id="{7E4A67FD-B393-1F91-DDF2-45C429BC2B10}" type="slidenum"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13</a:t>
            </a:fld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pic>
        <p:nvPicPr>
          <p:cNvPr id="799889475" name="Picture 8" descr="A picture containing text, clipart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742884071" name="TextBox 2"/>
          <p:cNvSpPr/>
          <p:nvPr/>
        </p:nvSpPr>
        <p:spPr bwMode="auto">
          <a:xfrm>
            <a:off x="2376170" y="1714500"/>
            <a:ext cx="7439660" cy="3429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/>
          <a:lstStyle/>
          <a:p>
            <a:pPr algn="ctr">
              <a:spcAft>
                <a:spcPts val="600"/>
              </a:spcAft>
              <a:defRPr/>
            </a:pPr>
            <a:r>
              <a:rPr sz="2000" b="1" cap="none">
                <a:solidFill>
                  <a:srgbClr val="FF9900"/>
                </a:solidFill>
                <a:latin typeface="Helvetica"/>
                <a:ea typeface="Calibri"/>
                <a:cs typeface="Calibri"/>
              </a:rPr>
              <a:t>General observations on the Lumped Capacitance Method</a:t>
            </a:r>
            <a:endParaRPr sz="2000" b="1" cap="none">
              <a:solidFill>
                <a:srgbClr val="FF9900"/>
              </a:solidFill>
              <a:latin typeface="Helvetica"/>
              <a:ea typeface="Calibri"/>
              <a:cs typeface="Calibri"/>
            </a:endParaRPr>
          </a:p>
          <a:p>
            <a:pPr algn="ctr">
              <a:spcAft>
                <a:spcPts val="600"/>
              </a:spcAft>
              <a:defRPr/>
            </a:pPr>
            <a:endParaRPr sz="2000" b="1" cap="none">
              <a:solidFill>
                <a:srgbClr val="FF9900"/>
              </a:solidFill>
              <a:latin typeface="Helvetica"/>
              <a:ea typeface="Calibri"/>
              <a:cs typeface="Calibri"/>
            </a:endParaRPr>
          </a:p>
          <a:p>
            <a:pPr marL="285750" indent="-28575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sz="2000" cap="none">
                <a:latin typeface="Helvetica"/>
                <a:ea typeface="Calibri"/>
                <a:cs typeface="Calibri"/>
              </a:rPr>
              <a:t>Temperature of the body approaches the surrounding temperature exponentially</a:t>
            </a:r>
            <a:endParaRPr sz="2000" cap="none">
              <a:latin typeface="Helvetica"/>
              <a:ea typeface="Calibri"/>
              <a:cs typeface="Calibri"/>
            </a:endParaRPr>
          </a:p>
          <a:p>
            <a:pPr marL="285750" indent="-28575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sz="2000" cap="none">
                <a:latin typeface="Helvetica"/>
                <a:ea typeface="Calibri"/>
                <a:cs typeface="Calibri"/>
              </a:rPr>
              <a:t>Larger values of the time constant term indicate higher rate of temperature decay (rise)</a:t>
            </a:r>
            <a:endParaRPr sz="2000" cap="none">
              <a:latin typeface="Helvetica"/>
              <a:ea typeface="Calibri"/>
              <a:cs typeface="Calibri"/>
            </a:endParaRPr>
          </a:p>
          <a:p>
            <a:pPr marL="285750" indent="-28575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sz="2000" cap="none">
                <a:latin typeface="Helvetica"/>
                <a:ea typeface="Calibri"/>
                <a:cs typeface="Calibri"/>
              </a:rPr>
              <a:t>Bodies with larger mass take longer to heat/cool, particularly if they also have large heat capacity</a:t>
            </a:r>
            <a:endParaRPr sz="2000" cap="none">
              <a:latin typeface="Helvetica"/>
              <a:ea typeface="Calibri"/>
              <a:cs typeface="Calibri"/>
            </a:endParaRPr>
          </a:p>
        </p:txBody>
      </p:sp>
      <p:sp>
        <p:nvSpPr>
          <p:cNvPr id="46832085" name="Slide Number Placeholder 17"/>
          <p:cNvSpPr/>
          <p:nvPr/>
        </p:nvSpPr>
        <p:spPr bwMode="auto"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ctr"/>
          <a:lstStyle>
            <a:lvl1pPr marL="0" algn="r" defTabSz="457200">
              <a:defRPr sz="1200" cap="none">
                <a:solidFill>
                  <a:srgbClr val="8C8C8C"/>
                </a:solidFill>
                <a:latin typeface="Calibri"/>
                <a:ea typeface="Calibri"/>
                <a:cs typeface="Calibri"/>
              </a:defRPr>
            </a:lvl1pPr>
            <a:lvl2pPr marL="457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2pPr>
            <a:lvl3pPr marL="914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3pPr>
            <a:lvl4pPr marL="1371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4pPr>
            <a:lvl5pPr marL="18288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5pPr>
            <a:lvl6pPr marL="22860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6pPr>
            <a:lvl7pPr marL="2743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7pPr>
            <a:lvl8pPr marL="3200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8pPr>
            <a:lvl9pPr marL="3657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9pPr>
          </a:lstStyle>
          <a:p>
            <a:pPr algn="l">
              <a:defRPr/>
            </a:pPr>
            <a:r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EX3030/EM40JN</a:t>
            </a:r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9255792" name="Title 3"/>
          <p:cNvSpPr>
            <a:spLocks noChangeArrowheads="1" noGrp="1"/>
          </p:cNvSpPr>
          <p:nvPr>
            <p:ph type="ctrTitle"/>
          </p:nvPr>
        </p:nvSpPr>
        <p:spPr bwMode="auto">
          <a:xfrm>
            <a:off x="0" y="360045"/>
            <a:ext cx="12192000" cy="708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>
            <a:prstTxWarp prst="textNoShape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sz="4000" cap="none">
                <a:latin typeface="Helvetica"/>
                <a:ea typeface="Verdana"/>
                <a:cs typeface="Helvetica"/>
              </a:rPr>
              <a:t>A (very practical) Example</a:t>
            </a:r>
            <a:endParaRPr sz="4000" cap="none">
              <a:latin typeface="Helvetica"/>
              <a:ea typeface="Verdana"/>
              <a:cs typeface="Helvetica"/>
            </a:endParaRPr>
          </a:p>
        </p:txBody>
      </p:sp>
      <p:sp>
        <p:nvSpPr>
          <p:cNvPr id="642313290" name="Slide Number Placeholder 17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8999855" y="6356350"/>
            <a:ext cx="2743200" cy="365125"/>
          </a:xfrm>
        </p:spPr>
        <p:txBody>
          <a:bodyPr/>
          <a:lstStyle/>
          <a:p>
            <a:pPr>
              <a:defRPr/>
            </a:pPr>
            <a:fld id="{03A76E9F-D1EE-F298-A01F-27CD20515672}" type="slidenum"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14</a:t>
            </a:fld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pic>
        <p:nvPicPr>
          <p:cNvPr id="759496844" name="Picture 8" descr="A picture containing text, clipart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93458464" name="TextBox 1"/>
          <p:cNvSpPr/>
          <p:nvPr/>
        </p:nvSpPr>
        <p:spPr bwMode="auto">
          <a:xfrm>
            <a:off x="1056005" y="2357755"/>
            <a:ext cx="10079990" cy="36283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/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sz="2000" cap="none">
                <a:latin typeface="Helvetica"/>
                <a:ea typeface="Calibri"/>
                <a:cs typeface="Helvetica"/>
              </a:rPr>
              <a:t>Based on what we’ve just seen let’s try to put it in practice by attempting to answer an important question:</a:t>
            </a:r>
            <a:endParaRPr sz="2000" cap="none">
              <a:latin typeface="Helvetica"/>
              <a:ea typeface="Calibri"/>
              <a:cs typeface="Helvetica"/>
            </a:endParaRPr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sz="2000" b="1" cap="none">
                <a:latin typeface="Helvetica"/>
                <a:ea typeface="Calibri"/>
                <a:cs typeface="Helvetica"/>
              </a:rPr>
              <a:t>How long does it take to boil an egg?</a:t>
            </a:r>
            <a:endParaRPr sz="2000" b="1" cap="none">
              <a:latin typeface="Helvetica"/>
              <a:ea typeface="Calibri"/>
              <a:cs typeface="Helvetica"/>
            </a:endParaRPr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sz="2000" cap="none">
                <a:latin typeface="Helvetica"/>
                <a:ea typeface="Calibri"/>
                <a:cs typeface="Helvetica"/>
              </a:rPr>
              <a:t>Use the lumped capacitance method…</a:t>
            </a:r>
            <a:endParaRPr sz="2000" cap="none">
              <a:latin typeface="Helvetica"/>
              <a:ea typeface="Calibri"/>
              <a:cs typeface="Helvetica"/>
            </a:endParaRPr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sz="2000" cap="none">
                <a:latin typeface="Helvetica"/>
                <a:ea typeface="Calibri"/>
                <a:cs typeface="Helvetica"/>
              </a:rPr>
              <a:t>Do the results make sense?</a:t>
            </a:r>
            <a:endParaRPr sz="2000" cap="none">
              <a:latin typeface="Helvetica"/>
              <a:ea typeface="Calibri"/>
              <a:cs typeface="Helvetica"/>
            </a:endParaRPr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sz="2000" cap="none">
                <a:solidFill>
                  <a:srgbClr val="767272"/>
                </a:solidFill>
                <a:latin typeface="Helvetica"/>
                <a:ea typeface="Calibri"/>
                <a:cs typeface="Helvetica"/>
              </a:rPr>
              <a:t>See also “</a:t>
            </a:r>
            <a:r>
              <a:rPr sz="2000" i="1" cap="none">
                <a:solidFill>
                  <a:srgbClr val="767272"/>
                </a:solidFill>
                <a:latin typeface="Helvetica"/>
                <a:ea typeface="Calibri"/>
                <a:cs typeface="Helvetica"/>
              </a:rPr>
              <a:t>How long does it take to boil an egg? A simple approach to the energy transfer equation</a:t>
            </a:r>
            <a:r>
              <a:rPr sz="2000" cap="none">
                <a:solidFill>
                  <a:srgbClr val="767272"/>
                </a:solidFill>
                <a:latin typeface="Helvetica"/>
                <a:ea typeface="Calibri"/>
                <a:cs typeface="Helvetica"/>
              </a:rPr>
              <a:t>” (Roura </a:t>
            </a:r>
            <a:r>
              <a:rPr sz="2000" i="1" cap="none">
                <a:solidFill>
                  <a:srgbClr val="767272"/>
                </a:solidFill>
                <a:latin typeface="Helvetica"/>
                <a:ea typeface="Calibri"/>
                <a:cs typeface="Helvetica"/>
              </a:rPr>
              <a:t>et al</a:t>
            </a:r>
            <a:r>
              <a:rPr sz="2000" cap="none">
                <a:solidFill>
                  <a:srgbClr val="767272"/>
                </a:solidFill>
                <a:latin typeface="Helvetica"/>
                <a:ea typeface="Calibri"/>
                <a:cs typeface="Helvetica"/>
              </a:rPr>
              <a:t>., 2000) for an alternative scientific approach to the problem</a:t>
            </a:r>
            <a:endParaRPr sz="2000" cap="none">
              <a:solidFill>
                <a:srgbClr val="767272"/>
              </a:solidFill>
              <a:latin typeface="Helvetica"/>
              <a:ea typeface="Calibri"/>
              <a:cs typeface="Helvetica"/>
            </a:endParaRPr>
          </a:p>
        </p:txBody>
      </p:sp>
      <p:sp>
        <p:nvSpPr>
          <p:cNvPr id="140493436" name="TextBox 2"/>
          <p:cNvSpPr/>
          <p:nvPr/>
        </p:nvSpPr>
        <p:spPr bwMode="auto">
          <a:xfrm>
            <a:off x="1056005" y="1512570"/>
            <a:ext cx="1007999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/>
          <a:lstStyle/>
          <a:p>
            <a:pPr algn="ctr">
              <a:spcAft>
                <a:spcPts val="600"/>
              </a:spcAft>
              <a:defRPr/>
            </a:pPr>
            <a:r>
              <a:rPr sz="2000" b="1" cap="none">
                <a:solidFill>
                  <a:srgbClr val="FF9900"/>
                </a:solidFill>
                <a:latin typeface="Helvetica"/>
                <a:ea typeface="Calibri"/>
                <a:cs typeface="Calibri"/>
              </a:rPr>
              <a:t>Boiling an egg</a:t>
            </a:r>
            <a:endParaRPr sz="2000" b="1" cap="none">
              <a:solidFill>
                <a:srgbClr val="FF9900"/>
              </a:solidFill>
              <a:latin typeface="Helvetica"/>
              <a:ea typeface="Calibri"/>
              <a:cs typeface="Calibri"/>
            </a:endParaRPr>
          </a:p>
        </p:txBody>
      </p:sp>
      <p:sp>
        <p:nvSpPr>
          <p:cNvPr id="176067084" name="Slide Number Placeholder 17"/>
          <p:cNvSpPr/>
          <p:nvPr/>
        </p:nvSpPr>
        <p:spPr bwMode="auto"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ctr"/>
          <a:lstStyle>
            <a:lvl1pPr marL="0" algn="r" defTabSz="457200">
              <a:defRPr sz="1200" cap="none">
                <a:solidFill>
                  <a:srgbClr val="8C8C8C"/>
                </a:solidFill>
                <a:latin typeface="Calibri"/>
                <a:ea typeface="Calibri"/>
                <a:cs typeface="Calibri"/>
              </a:defRPr>
            </a:lvl1pPr>
            <a:lvl2pPr marL="457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2pPr>
            <a:lvl3pPr marL="914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3pPr>
            <a:lvl4pPr marL="1371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4pPr>
            <a:lvl5pPr marL="18288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5pPr>
            <a:lvl6pPr marL="22860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6pPr>
            <a:lvl7pPr marL="2743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7pPr>
            <a:lvl8pPr marL="3200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8pPr>
            <a:lvl9pPr marL="3657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9pPr>
          </a:lstStyle>
          <a:p>
            <a:pPr algn="l">
              <a:defRPr/>
            </a:pPr>
            <a:r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EX3030/EM40JN</a:t>
            </a:r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8477211" name="Title 1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Solution</a:t>
            </a:r>
            <a:endParaRPr/>
          </a:p>
        </p:txBody>
      </p:sp>
      <p:sp>
        <p:nvSpPr>
          <p:cNvPr id="1062431101" name="Content Placeholder 2"/>
          <p:cNvSpPr>
            <a:spLocks noChangeArrowheads="1"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Assume egg is 5cm in diameter and a sphere.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US" sz="2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=5</m:t>
                      </m:r>
                    </m:oMath>
                  </m:oMathPara>
                </a14:m>
              </mc:Choice>
              <mc:Fallback/>
            </mc:AlternateContent>
            <a:r>
              <a:rPr/>
              <a:t>C</a:t>
            </a:r>
            <a:r>
              <a:rPr/>
              <a:t>,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US" sz="2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T</m:t>
                          </m:r>
                        </m:e>
                        <m:sub>
                          <m:r>
                            <m:rPr/>
                            <a:rPr lang="en-US" sz="2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∞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</m:oMath>
                  </m:oMathPara>
                </a14:m>
              </mc:Choice>
              <mc:Fallback/>
            </mc:AlternateContent>
            <a:r>
              <a:rPr/>
              <a:t>100C</a:t>
            </a:r>
            <a:endParaRPr/>
          </a:p>
          <a:p>
            <a:pPr>
              <a:defRPr/>
            </a:pPr>
            <a:r>
              <a:rPr lang="en-US"/>
              <a:t>Assume egg is cooked at 70C (see the research paper).</a:t>
            </a:r>
            <a:endParaRPr lang="en-US"/>
          </a:p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en-US" sz="2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h=1000</m:t>
                      </m:r>
                    </m:oMath>
                  </m:oMathPara>
                </a14:m>
              </mc:Choice>
              <mc:Fallback/>
            </mc:AlternateContent>
            <a:r>
              <a:rPr lang="en-US"/>
              <a:t>W/m</a:t>
            </a:r>
            <a:r>
              <a:rPr lang="en-US" baseline="30000"/>
              <a:t>2</a:t>
            </a:r>
            <a:r>
              <a:rPr lang="en-US"/>
              <a:t>/C,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en-US" sz="2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ρ=1000</m:t>
                      </m:r>
                    </m:oMath>
                  </m:oMathPara>
                </a14:m>
              </mc:Choice>
              <mc:Fallback/>
            </mc:AlternateContent>
            <a:r>
              <a:rPr lang="en-US"/>
              <a:t>kg/m</a:t>
            </a:r>
            <a:r>
              <a:rPr lang="en-US" baseline="30000"/>
              <a:t>3</a:t>
            </a:r>
            <a:r>
              <a:rPr lang="en-US"/>
              <a:t>,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US" sz="2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p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=4180</m:t>
                      </m:r>
                    </m:oMath>
                  </m:oMathPara>
                </a14:m>
              </mc:Choice>
              <mc:Fallback/>
            </mc:AlternateContent>
            <a:r>
              <a:rPr lang="en-US"/>
              <a:t> J/kg/C,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en-US" sz="2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k=0.66</m:t>
                      </m:r>
                    </m:oMath>
                  </m:oMathPara>
                </a14:m>
              </mc:Choice>
              <mc:Fallback/>
            </mc:AlternateContent>
            <a:r>
              <a:rPr lang="en-US"/>
              <a:t>W/m/C</a:t>
            </a:r>
            <a:br>
              <a:rPr lang="en-US"/>
            </a:br>
            <a:r>
              <a:rPr lang="en-US"/>
              <a:t>(assuming</a:t>
            </a:r>
            <a:r>
              <a:rPr lang="en-US"/>
              <a:t> egg is made of water in stirred pot of boiling water)</a:t>
            </a:r>
            <a:endParaRPr lang="en-US"/>
          </a:p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en-US" sz="2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b=</m:t>
                      </m:r>
                      <m:f>
                        <m:fPr>
                          <m:ctrlPr>
                            <a:rPr lang="en-US" sz="2800" b="0" i="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h </m:t>
                          </m:r>
                          <m:sSub>
                            <m:sSubPr>
                              <m:ctrlPr>
                                <a:rPr lang="en-US" sz="2800" u="none" strike="noStrik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u="none" strike="noStrik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u="none" strike="noStrik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s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u="none" strike="noStrik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u="none" strike="noStrik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ρC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u="none" strike="noStrik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p</m:t>
                              </m:r>
                              <m:r>
                                <m:rPr/>
                                <a:rPr lang="en-US" sz="2800" u="none" strike="noStrik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V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a:rPr lang="en-US" sz="2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0" i="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h</m:t>
                          </m:r>
                          <m:d>
                            <m:dPr>
                              <m:begChr m:val="("/>
                              <m:endChr m:val=")"/>
                              <m:ctrlPr>
                                <a:rPr lang="en-US" sz="2800" u="none" strike="noStrik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u="none" strike="noStrike" cap="none" spc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u="none" strike="noStrike" cap="none" spc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4πR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2800" u="none" strike="noStrike" cap="none" spc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800" u="none" strike="noStrik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u="none" strike="noStrik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ρC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u="none" strike="noStrik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p</m:t>
                              </m:r>
                              <m:d>
                                <m:dPr>
                                  <m:begChr m:val="("/>
                                  <m:endChr m:val=")"/>
                                  <m:ctrlPr>
                                    <a:rPr lang="en-US" sz="2800" u="none" strike="noStrike" cap="none" spc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800" b="0" i="1" u="none" strike="noStrike" cap="none" spc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i"/>
                                        </m:rPr>
                                        <a:rPr lang="en-US" sz="2800" u="none" strike="noStrike" cap="none" spc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4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i"/>
                                        </m:rPr>
                                        <a:rPr lang="en-US" sz="2800" u="none" strike="noStrike" cap="none" spc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3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sz="2800" u="none" strike="noStrike" cap="none" spc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/>
                                        <a:rPr lang="en-US" sz="2800" u="none" strike="noStrike" cap="none" spc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πR</m:t>
                                      </m:r>
                                    </m:e>
                                    <m:sup>
                                      <m:r>
                                        <m:rPr/>
                                        <a:rPr lang="en-US" sz="2800" u="none" strike="noStrike" cap="none" spc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a:rPr lang="en-US" sz="2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0" i="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3h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u="none" strike="noStrik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u="none" strike="noStrik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ρC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u="none" strike="noStrik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p</m:t>
                              </m:r>
                              <m:r>
                                <m:rPr/>
                                <a:rPr lang="en-US" sz="2800" u="none" strike="noStrik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R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a:rPr lang="en-US" sz="2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0.0287s</m:t>
                          </m:r>
                        </m:e>
                        <m:sup>
                          <m:r>
                            <m:rPr/>
                            <a:rPr lang="en-US" sz="2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-1</m:t>
                          </m:r>
                        </m:sup>
                      </m:sSup>
                    </m:oMath>
                  </m:oMathPara>
                </a14:m>
              </mc:Choice>
              <mc:Fallback/>
            </mc:AlternateContent>
            <a:endParaRPr lang="en-US"/>
          </a:p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f>
                        <m:fPr>
                          <m:ctrlPr>
                            <a:rPr lang="en-US" sz="2800" b="0" i="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70-100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0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5-100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2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e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80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-0.0287 t</m:t>
                          </m:r>
                        </m:sup>
                      </m:sSup>
                    </m:oMath>
                  </m:oMathPara>
                </a14:m>
              </mc:Choice>
              <mc:Fallback/>
            </mc:AlternateContent>
            <a:r>
              <a:rPr lang="en-US"/>
              <a:t> Therefore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en-US" sz="2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t=40.15s</m:t>
                      </m:r>
                    </m:oMath>
                  </m:oMathPara>
                </a14:m>
              </mc:Choice>
              <mc:Fallback/>
            </mc:AlternateContent>
            <a:r>
              <a:rPr lang="en-US"/>
              <a:t>..... Seems too low? Maybe the method is bad?</a:t>
            </a:r>
            <a:endParaRPr lang="en-US"/>
          </a:p>
        </p:txBody>
      </p:sp>
      <p:sp>
        <p:nvSpPr>
          <p:cNvPr id="212317964" name="Date Placeholder 3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B94224F-3FF3-ABD3-9965-49FEF0F49D5C}" type="datetime1">
              <a:rPr cap="none"/>
              <a:t/>
            </a:fld>
            <a:endParaRPr cap="none"/>
          </a:p>
        </p:txBody>
      </p:sp>
      <p:sp>
        <p:nvSpPr>
          <p:cNvPr id="746942617" name="Slide Number Placeholder 5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4BB3D3E-C992-43D4-063F-501CA0A67A67}" type="slidenum">
              <a:rPr cap="none"/>
              <a:t/>
            </a:fld>
            <a:endParaRPr cap="non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52507325" name="Title 3"/>
          <p:cNvSpPr>
            <a:spLocks noChangeArrowheads="1" noGrp="1"/>
          </p:cNvSpPr>
          <p:nvPr>
            <p:ph type="ctrTitle"/>
          </p:nvPr>
        </p:nvSpPr>
        <p:spPr bwMode="auto">
          <a:xfrm>
            <a:off x="0" y="360045"/>
            <a:ext cx="12192000" cy="708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>
            <a:prstTxWarp prst="textNoShape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sz="4000" cap="none">
                <a:latin typeface="Helvetica"/>
                <a:ea typeface="Verdana"/>
                <a:cs typeface="Helvetica"/>
              </a:rPr>
              <a:t>The Actual Way to Boil an Egg</a:t>
            </a:r>
            <a:endParaRPr sz="4000" cap="none">
              <a:latin typeface="Helvetica"/>
              <a:ea typeface="Verdana"/>
              <a:cs typeface="Helvetica"/>
            </a:endParaRPr>
          </a:p>
        </p:txBody>
      </p:sp>
      <p:sp>
        <p:nvSpPr>
          <p:cNvPr id="1394388968" name="Slide Number Placeholder 17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8999855" y="6356350"/>
            <a:ext cx="2743200" cy="365125"/>
          </a:xfrm>
        </p:spPr>
        <p:txBody>
          <a:bodyPr/>
          <a:lstStyle/>
          <a:p>
            <a:pPr>
              <a:defRPr/>
            </a:pPr>
            <a:fld id="{01F36D84-CAEC-A69B-A24B-3CCE23055469}" type="slidenum"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15</a:t>
            </a:fld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pic>
        <p:nvPicPr>
          <p:cNvPr id="446475505" name="Picture 8" descr="A picture containing text, clipart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328735118" name="TextBox 2"/>
          <p:cNvSpPr/>
          <p:nvPr/>
        </p:nvSpPr>
        <p:spPr bwMode="auto">
          <a:xfrm>
            <a:off x="1056005" y="1298574"/>
            <a:ext cx="1007999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/>
          <a:lstStyle/>
          <a:p>
            <a:pPr algn="ctr">
              <a:spcAft>
                <a:spcPts val="600"/>
              </a:spcAft>
              <a:defRPr/>
            </a:pPr>
            <a:r>
              <a:rPr sz="2000" b="1" cap="none">
                <a:solidFill>
                  <a:srgbClr val="FF9900"/>
                </a:solidFill>
                <a:latin typeface="Helvetica"/>
                <a:ea typeface="Calibri"/>
                <a:cs typeface="Calibri"/>
              </a:rPr>
              <a:t>Advice from Heston</a:t>
            </a:r>
            <a:endParaRPr sz="2000" b="1" cap="none">
              <a:solidFill>
                <a:srgbClr val="FF9900"/>
              </a:solidFill>
              <a:latin typeface="Helvetica"/>
              <a:ea typeface="Calibri"/>
              <a:cs typeface="Calibri"/>
            </a:endParaRPr>
          </a:p>
        </p:txBody>
      </p:sp>
      <p:sp>
        <p:nvSpPr>
          <p:cNvPr id="332251019" name="Slide Number Placeholder 17"/>
          <p:cNvSpPr/>
          <p:nvPr/>
        </p:nvSpPr>
        <p:spPr bwMode="auto"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ctr"/>
          <a:lstStyle>
            <a:lvl1pPr marL="0" algn="r" defTabSz="457200">
              <a:defRPr sz="1200" cap="none">
                <a:solidFill>
                  <a:srgbClr val="8C8C8C"/>
                </a:solidFill>
                <a:latin typeface="Calibri"/>
                <a:ea typeface="Calibri"/>
                <a:cs typeface="Calibri"/>
              </a:defRPr>
            </a:lvl1pPr>
            <a:lvl2pPr marL="457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2pPr>
            <a:lvl3pPr marL="914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3pPr>
            <a:lvl4pPr marL="1371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4pPr>
            <a:lvl5pPr marL="18288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5pPr>
            <a:lvl6pPr marL="22860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6pPr>
            <a:lvl7pPr marL="2743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7pPr>
            <a:lvl8pPr marL="3200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8pPr>
            <a:lvl9pPr marL="3657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9pPr>
          </a:lstStyle>
          <a:p>
            <a:pPr algn="l">
              <a:defRPr/>
            </a:pPr>
            <a:r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EX3030/EM40JN</a:t>
            </a:r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sp>
        <p:nvSpPr>
          <p:cNvPr id="152349859" name="TextBox 9"/>
          <p:cNvSpPr/>
          <p:nvPr/>
        </p:nvSpPr>
        <p:spPr bwMode="auto">
          <a:xfrm>
            <a:off x="1008380" y="5956935"/>
            <a:ext cx="10175240" cy="2768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/>
          <a:lstStyle/>
          <a:p>
            <a:pPr>
              <a:defRPr/>
            </a:pPr>
            <a:r>
              <a:rPr sz="1200" cap="none">
                <a:latin typeface="Helvetica"/>
                <a:ea typeface="Calibri"/>
                <a:cs typeface="Helvetica"/>
              </a:rPr>
              <a:t>Extract from the Guardian: </a:t>
            </a:r>
            <a:r>
              <a:rPr sz="1200" u="sng" cap="none">
                <a:hlinkClick r:id="rId4" tooltip="https://www.theguardian.com/lifeandstyle/2014/nov/11/how-to-boil-an-egg-the-heston-blumenthal-way"/>
              </a:rPr>
              <a:t>https://www.theguardian.com/lifeandstyle/2014/nov/11/how-to-boil-an-egg-the-heston-blumenthal-way</a:t>
            </a:r>
            <a:r>
              <a:rPr sz="1200" cap="none"/>
              <a:t>  </a:t>
            </a:r>
            <a:endParaRPr cap="none"/>
          </a:p>
        </p:txBody>
      </p:sp>
      <p:grpSp>
        <p:nvGrpSpPr>
          <p:cNvPr id="61865407" name="Group 12"/>
          <p:cNvGrpSpPr/>
          <p:nvPr/>
        </p:nvGrpSpPr>
        <p:grpSpPr bwMode="auto">
          <a:xfrm>
            <a:off x="1008380" y="1897380"/>
            <a:ext cx="10175240" cy="4041140"/>
            <a:chOff x="1008380" y="1897380"/>
            <a:chExt cx="10175240" cy="4041140"/>
          </a:xfrm>
        </p:grpSpPr>
        <p:grpSp>
          <p:nvGrpSpPr>
            <p:cNvPr id="10" name="Group 10"/>
            <p:cNvGrpSpPr/>
            <p:nvPr/>
          </p:nvGrpSpPr>
          <p:grpSpPr bwMode="auto">
            <a:xfrm>
              <a:off x="1089025" y="2025015"/>
              <a:ext cx="9999345" cy="3785870"/>
              <a:chOff x="1089025" y="2025015"/>
              <a:chExt cx="9999345" cy="3785870"/>
            </a:xfrm>
          </p:grpSpPr>
          <p:sp>
            <p:nvSpPr>
              <p:cNvPr id="14" name="TextBox 1"/>
              <p:cNvSpPr/>
              <p:nvPr/>
            </p:nvSpPr>
            <p:spPr bwMode="auto">
              <a:xfrm>
                <a:off x="2369185" y="2025015"/>
                <a:ext cx="8719185" cy="378587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spcCol="215899" anchor="t"/>
              <a:lstStyle/>
              <a:p>
                <a:pPr marL="0" marR="0" indent="0" algn="ctr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sz="1600" cap="none">
                    <a:solidFill>
                      <a:srgbClr val="121212"/>
                    </a:solidFill>
                    <a:latin typeface="Helvetica"/>
                    <a:ea typeface="Calibri"/>
                    <a:cs typeface="Helvetica"/>
                  </a:rPr>
                  <a:t>After relentless trials, here is </a:t>
                </a:r>
                <a:r>
                  <a:rPr sz="1600" b="1" cap="none">
                    <a:solidFill>
                      <a:srgbClr val="121212"/>
                    </a:solidFill>
                    <a:latin typeface="Helvetica"/>
                    <a:ea typeface="Calibri"/>
                    <a:cs typeface="Helvetica"/>
                  </a:rPr>
                  <a:t>my formula for the perfect boiled egg</a:t>
                </a:r>
                <a:r>
                  <a:rPr sz="1600" cap="none">
                    <a:solidFill>
                      <a:srgbClr val="121212"/>
                    </a:solidFill>
                    <a:latin typeface="Helvetica"/>
                    <a:ea typeface="Calibri"/>
                    <a:cs typeface="Helvetica"/>
                  </a:rPr>
                  <a:t>:</a:t>
                </a:r>
                <a:endParaRPr sz="1600" cap="none">
                  <a:latin typeface="Helvetica"/>
                  <a:ea typeface="Calibri"/>
                  <a:cs typeface="Helvetica"/>
                </a:endParaRPr>
              </a:p>
              <a:p>
                <a:pPr marL="0" marR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sz="1600" cap="none">
                    <a:latin typeface="Helvetica"/>
                    <a:ea typeface="Calibri"/>
                    <a:cs typeface="Helvetica"/>
                  </a:rPr>
                  <a:t>          </a:t>
                </a:r>
                <a:endParaRPr sz="1600" cap="none">
                  <a:latin typeface="Helvetica"/>
                  <a:ea typeface="Calibri"/>
                  <a:cs typeface="Helvetica"/>
                </a:endParaRPr>
              </a:p>
              <a:p>
                <a:pPr marL="0" marR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sz="1600" b="1" cap="none">
                    <a:latin typeface="Helvetica"/>
                    <a:ea typeface="Calibri"/>
                    <a:cs typeface="Helvetica"/>
                  </a:rPr>
                  <a:t>Step 1. </a:t>
                </a:r>
                <a:r>
                  <a:rPr sz="1600" cap="none">
                    <a:solidFill>
                      <a:srgbClr val="121212"/>
                    </a:solidFill>
                    <a:latin typeface="Helvetica"/>
                    <a:ea typeface="Calibri"/>
                    <a:cs typeface="Helvetica"/>
                  </a:rPr>
                  <a:t>Take a small saucepan with a glass lid and carefully place a single egg (or two, or three) inside it. Burford brown eggs have a nice orange yolk. Fill the pan so the water only just covers the eggs – not even a millimetre more. If you had a centimetre of water covering the egg then you could still get the same result, but you’d have to play with the timing.</a:t>
                </a:r>
                <a:endParaRPr sz="1600" cap="none">
                  <a:latin typeface="Helvetica"/>
                  <a:ea typeface="Calibri"/>
                  <a:cs typeface="Helvetica"/>
                </a:endParaRPr>
              </a:p>
              <a:p>
                <a:pPr marL="0" marR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sz="1600" cap="none">
                    <a:latin typeface="Helvetica"/>
                    <a:ea typeface="Calibri"/>
                    <a:cs typeface="Helvetica"/>
                  </a:rPr>
                  <a:t>          </a:t>
                </a:r>
                <a:endParaRPr sz="1600" cap="none">
                  <a:latin typeface="Helvetica"/>
                  <a:ea typeface="Calibri"/>
                  <a:cs typeface="Helvetica"/>
                </a:endParaRPr>
              </a:p>
              <a:p>
                <a:pPr marL="0" marR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600" cap="none">
                  <a:latin typeface="Helvetica"/>
                  <a:ea typeface="Calibri"/>
                  <a:cs typeface="Helvetica"/>
                </a:endParaRPr>
              </a:p>
              <a:p>
                <a:pPr marL="0" marR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sz="1600" b="1" cap="none">
                    <a:latin typeface="Helvetica"/>
                    <a:ea typeface="Calibri"/>
                    <a:cs typeface="Helvetica"/>
                  </a:rPr>
                  <a:t>Step 2.</a:t>
                </a:r>
                <a:r>
                  <a:rPr sz="1600" cap="none">
                    <a:latin typeface="Helvetica"/>
                    <a:ea typeface="Calibri"/>
                    <a:cs typeface="Helvetica"/>
                  </a:rPr>
                  <a:t> </a:t>
                </a:r>
                <a:r>
                  <a:rPr sz="1600" cap="none">
                    <a:solidFill>
                      <a:srgbClr val="121212"/>
                    </a:solidFill>
                    <a:latin typeface="Helvetica"/>
                    <a:ea typeface="Calibri"/>
                    <a:cs typeface="Helvetica"/>
                  </a:rPr>
                  <a:t>Put the pan on maximum heat with the lid on and bring to the boil.</a:t>
                </a:r>
                <a:endParaRPr sz="1600" cap="none">
                  <a:latin typeface="Helvetica"/>
                  <a:ea typeface="Calibri"/>
                  <a:cs typeface="Helvetica"/>
                </a:endParaRPr>
              </a:p>
              <a:p>
                <a:pPr marL="0" marR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600" cap="none">
                  <a:latin typeface="Helvetica"/>
                  <a:ea typeface="Calibri"/>
                  <a:cs typeface="Helvetica"/>
                </a:endParaRPr>
              </a:p>
              <a:p>
                <a:pPr marL="0" marR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600" cap="none">
                  <a:latin typeface="Helvetica"/>
                  <a:ea typeface="Calibri"/>
                  <a:cs typeface="Helvetica"/>
                </a:endParaRPr>
              </a:p>
              <a:p>
                <a:pPr marL="0" marR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600" cap="none">
                  <a:latin typeface="Helvetica"/>
                  <a:ea typeface="Calibri"/>
                  <a:cs typeface="Helvetica"/>
                </a:endParaRPr>
              </a:p>
              <a:p>
                <a:pPr marL="0" marR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sz="1600" b="1" cap="none">
                    <a:latin typeface="Helvetica"/>
                    <a:ea typeface="Calibri"/>
                    <a:cs typeface="Helvetica"/>
                  </a:rPr>
                  <a:t>Step 3. </a:t>
                </a:r>
                <a:r>
                  <a:rPr sz="1600" cap="none">
                    <a:solidFill>
                      <a:srgbClr val="121212"/>
                    </a:solidFill>
                    <a:latin typeface="Helvetica"/>
                    <a:ea typeface="Calibri"/>
                    <a:cs typeface="Helvetica"/>
                  </a:rPr>
                  <a:t>As soon as the water starts to bubble, remove from the heat. As you take the pan off, set a timer for six minutes; keep the lid on. Make sure you time it exactly, and you’ll end up with the perfect egg.</a:t>
                </a:r>
                <a:endParaRPr sz="1600" cap="none">
                  <a:latin typeface="Helvetica"/>
                  <a:ea typeface="Calibri"/>
                  <a:cs typeface="Helvetica"/>
                </a:endParaRPr>
              </a:p>
            </p:txBody>
          </p:sp>
          <p:pic>
            <p:nvPicPr>
              <p:cNvPr id="13" name="Picture 6" descr="Heston's boiled egg"/>
              <p:cNvPicPr>
                <a:picLocks noChangeAspect="1"/>
              </p:cNvPicPr>
              <p:nvPr/>
            </p:nvPicPr>
            <p:blipFill>
              <a:blip r:embed="rId5"/>
              <a:stretch/>
            </p:blipFill>
            <p:spPr bwMode="auto">
              <a:xfrm>
                <a:off x="1089025" y="2732405"/>
                <a:ext cx="1143000" cy="685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pic>
            <p:nvPicPr>
              <p:cNvPr id="12" name="Picture 7" descr="Heston's boiled egg"/>
              <p:cNvPicPr>
                <a:picLocks noChangeAspect="1"/>
              </p:cNvPicPr>
              <p:nvPr/>
            </p:nvPicPr>
            <p:blipFill>
              <a:blip r:embed="rId6"/>
              <a:stretch/>
            </p:blipFill>
            <p:spPr bwMode="auto">
              <a:xfrm>
                <a:off x="1089025" y="3824605"/>
                <a:ext cx="1143000" cy="685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pic>
            <p:nvPicPr>
              <p:cNvPr id="11" name="Picture 8" descr="Heston's boiled egg"/>
              <p:cNvPicPr>
                <a:picLocks noChangeAspect="1"/>
              </p:cNvPicPr>
              <p:nvPr/>
            </p:nvPicPr>
            <p:blipFill>
              <a:blip r:embed="rId7"/>
              <a:stretch/>
            </p:blipFill>
            <p:spPr bwMode="auto">
              <a:xfrm>
                <a:off x="1089025" y="5018404"/>
                <a:ext cx="1143000" cy="685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</p:grpSp>
        <p:sp>
          <p:nvSpPr>
            <p:cNvPr id="9" name="Rectangle 11"/>
            <p:cNvSpPr/>
            <p:nvPr/>
          </p:nvSpPr>
          <p:spPr bwMode="auto">
            <a:xfrm>
              <a:off x="1008380" y="1897380"/>
              <a:ext cx="10175240" cy="4041140"/>
            </a:xfrm>
            <a:prstGeom prst="rect">
              <a:avLst/>
            </a:prstGeom>
            <a:noFill/>
            <a:ln w="28575" cap="flat" cmpd="sng" algn="ctr">
              <a:solidFill>
                <a:srgbClr val="76727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899" anchor="ctr"/>
            <a:lstStyle/>
            <a:p>
              <a:pPr algn="ctr">
                <a:defRPr cap="none">
                  <a:solidFill>
                    <a:srgbClr val="FFFFFF"/>
                  </a:solidFill>
                  <a:latin typeface="Calibri"/>
                  <a:ea typeface="Calibri"/>
                  <a:cs typeface="Calibri"/>
                </a:defRPr>
              </a:pPr>
              <a:endParaRPr cap="none"/>
            </a:p>
          </p:txBody>
        </p:sp>
      </p:grpSp>
      <p:pic>
        <p:nvPicPr>
          <p:cNvPr id="1851807187" name="Picture 10" descr="Heston Blumenthal: female chefs had to &quot;fight harder&quot; to be successful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>
            <a:off x="8698865" y="260985"/>
            <a:ext cx="2868930" cy="161417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6090989" name="Title 3"/>
          <p:cNvSpPr>
            <a:spLocks noChangeArrowheads="1" noGrp="1"/>
          </p:cNvSpPr>
          <p:nvPr>
            <p:ph type="ctrTitle"/>
          </p:nvPr>
        </p:nvSpPr>
        <p:spPr bwMode="auto">
          <a:xfrm>
            <a:off x="0" y="360045"/>
            <a:ext cx="12192000" cy="708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>
            <a:prstTxWarp prst="textNoShape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sz="4000" cap="none">
                <a:latin typeface="Helvetica"/>
                <a:ea typeface="Verdana"/>
                <a:cs typeface="Helvetica"/>
              </a:rPr>
              <a:t>Biot Number</a:t>
            </a:r>
            <a:endParaRPr sz="4000" cap="none">
              <a:latin typeface="Helvetica"/>
              <a:ea typeface="Verdana"/>
              <a:cs typeface="Helvetica"/>
            </a:endParaRPr>
          </a:p>
        </p:txBody>
      </p:sp>
      <p:sp>
        <p:nvSpPr>
          <p:cNvPr id="1677187807" name="Slide Number Placeholder 17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8999855" y="6356350"/>
            <a:ext cx="2743200" cy="365125"/>
          </a:xfrm>
        </p:spPr>
        <p:txBody>
          <a:bodyPr/>
          <a:lstStyle/>
          <a:p>
            <a:pPr>
              <a:defRPr/>
            </a:pPr>
            <a:fld id="{051C9C84-CAE8-496A-A6A4-3C3FD2EA5069}" type="slidenum"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16</a:t>
            </a:fld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pic>
        <p:nvPicPr>
          <p:cNvPr id="1419373465" name="Picture 8" descr="A picture containing text, clipart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21057437" name="TextBox 1"/>
          <p:cNvSpPr/>
          <p:nvPr/>
        </p:nvSpPr>
        <p:spPr bwMode="auto">
          <a:xfrm>
            <a:off x="1056004" y="1929764"/>
            <a:ext cx="10135789" cy="422894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L="285750" indent="-28575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GB" sz="2000">
                <a:latin typeface="Helvetica"/>
              </a:rPr>
              <a:t>Assumption of a lumped system not always the most appropriate</a:t>
            </a:r>
            <a:endParaRPr/>
          </a:p>
          <a:p>
            <a:pPr marL="285750" indent="-28575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GB" sz="2000">
                <a:latin typeface="Helvetica"/>
              </a:rPr>
              <a:t>Define the dimensionless </a:t>
            </a:r>
            <a:r>
              <a:rPr lang="en-GB" sz="2000">
                <a:latin typeface="Helvetica"/>
              </a:rPr>
              <a:t>Biot</a:t>
            </a:r>
            <a:r>
              <a:rPr lang="en-GB" sz="2000">
                <a:latin typeface="Helvetica"/>
              </a:rPr>
              <a:t> Number, </a:t>
            </a:r>
            <a:r>
              <a:rPr lang="en-GB" sz="2000" i="1">
                <a:latin typeface="Helvetica"/>
              </a:rPr>
              <a:t>Bi</a:t>
            </a:r>
            <a:r>
              <a:rPr lang="en-GB" sz="2000">
                <a:latin typeface="Helvetica"/>
              </a:rPr>
              <a:t>:</a:t>
            </a:r>
            <a:endParaRPr/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en-GB" sz="2000" b="0" i="1">
                          <a:latin typeface="Cambria Math"/>
                        </a:rPr>
                        <m:t>𝐵𝑖</m:t>
                      </m:r>
                      <m:r>
                        <m:rPr/>
                        <a:rPr lang="en-GB" sz="2000" b="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20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000" b="0" i="0">
                              <a:latin typeface="Cambria Math"/>
                            </a:rPr>
                            <m:t>Conduction</m:t>
                          </m:r>
                          <m:r>
                            <m:rPr/>
                            <a:rPr lang="en-GB" sz="2000" b="0" i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2000" b="0" i="0">
                              <a:latin typeface="Cambria Math"/>
                            </a:rPr>
                            <m:t>resistance</m:t>
                          </m:r>
                          <m:r>
                            <m:rPr/>
                            <a:rPr lang="en-GB" sz="2000" b="0" i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2000" b="0" i="0">
                              <a:latin typeface="Cambria Math"/>
                            </a:rPr>
                            <m:t>within</m:t>
                          </m:r>
                          <m:r>
                            <m:rPr/>
                            <a:rPr lang="en-GB" sz="2000" b="0" i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2000" b="0" i="0">
                              <a:latin typeface="Cambria Math"/>
                            </a:rPr>
                            <m:t>the</m:t>
                          </m:r>
                          <m:r>
                            <m:rPr/>
                            <a:rPr lang="en-GB" sz="2000" b="0" i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2000" b="0" i="0">
                              <a:latin typeface="Cambria Math"/>
                            </a:rPr>
                            <m:t>body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2000" b="0" i="0">
                              <a:latin typeface="Cambria Math"/>
                            </a:rPr>
                            <m:t>Convection</m:t>
                          </m:r>
                          <m:r>
                            <m:rPr/>
                            <a:rPr lang="en-GB" sz="2000" b="0" i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2000" b="0" i="0">
                              <a:latin typeface="Cambria Math"/>
                            </a:rPr>
                            <m:t>resistance</m:t>
                          </m:r>
                          <m:r>
                            <m:rPr/>
                            <a:rPr lang="en-GB" sz="2000" b="0" i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2000" b="0" i="0">
                              <a:latin typeface="Cambria Math"/>
                            </a:rPr>
                            <m:t>at</m:t>
                          </m:r>
                          <m:r>
                            <m:rPr/>
                            <a:rPr lang="en-GB" sz="2000" b="0" i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2000" b="0" i="0">
                              <a:latin typeface="Cambria Math"/>
                            </a:rPr>
                            <m:t>the</m:t>
                          </m:r>
                          <m:r>
                            <m:rPr/>
                            <a:rPr lang="en-GB" sz="2000" b="0" i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2000" b="0" i="0">
                              <a:latin typeface="Cambria Math"/>
                            </a:rPr>
                            <m:t>surface</m:t>
                          </m:r>
                        </m:den>
                      </m:f>
                      <m:r>
                        <m:rPr/>
                        <a:rPr lang="en-GB" sz="2000" b="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20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GB" sz="2000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2000" b="0" i="1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sz="2000" b="0" i="1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/>
                                        <a:rPr lang="en-GB" sz="2000" b="0" i="1">
                                          <a:latin typeface="Cambria Math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m:rPr/>
                                        <a:rPr lang="en-GB" sz="2000" b="0" i="1">
                                          <a:latin typeface="Cambria Math"/>
                                        </a:rPr>
                                        <m:t>𝑐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/>
                                    <a:rPr lang="en-GB" sz="2000" b="0" i="1">
                                      <a:latin typeface="Cambria Math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GB" sz="2000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2000" b="0" i="1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fPr>
                                <m:num>
                                  <m:r>
                                    <m:rPr/>
                                    <a:rPr lang="en-GB" sz="2000" b="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/>
                                    <a:rPr lang="en-GB" sz="2000" b="0" i="1">
                                      <a:latin typeface="Cambria Math"/>
                                    </a:rPr>
                                    <m:t>h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m:rPr/>
                        <a:rPr lang="en-GB" sz="2000" b="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20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GB" sz="2000" b="0" i="1">
                              <a:latin typeface="Cambria Math"/>
                            </a:rPr>
                            <m:t>h</m:t>
                          </m:r>
                          <m:sSub>
                            <m:sSubPr>
                              <m:ctrlPr>
                                <a:rPr lang="en-GB" sz="2000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GB" sz="2000" b="0" i="1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m:rPr/>
                                <a:rPr lang="en-GB" sz="2000" b="0" i="1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m:rPr/>
                            <a:rPr lang="en-GB" sz="2000" b="0" i="1">
                              <a:latin typeface="Cambria Math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 lang="en-GB" sz="2000">
              <a:latin typeface="Helvetica"/>
            </a:endParaRPr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GB" sz="2000">
                <a:latin typeface="Helvetica"/>
              </a:rPr>
              <a:t>where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GB" sz="20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GB" sz="2000" b="0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m:rPr/>
                            <a:rPr lang="en-GB" sz="2000" b="0" i="1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m:rPr/>
                        <a:rPr lang="en-GB" sz="2000" b="0" i="1">
                          <a:latin typeface="Cambria Math"/>
                        </a:rPr>
                        <m:t>=</m:t>
                      </m:r>
                      <m:r>
                        <m:rPr/>
                        <a:rPr lang="en-GB" sz="2000" b="0" i="1">
                          <a:latin typeface="Cambria Math"/>
                        </a:rPr>
                        <m:t>𝑉</m:t>
                      </m:r>
                      <m:r>
                        <m:rPr/>
                        <a:rPr lang="en-GB" sz="2000" b="0" i="1">
                          <a:latin typeface="Cambria Math"/>
                        </a:rPr>
                        <m:t>/</m:t>
                      </m:r>
                      <m:sSub>
                        <m:sSubPr>
                          <m:ctrlPr>
                            <a:rPr lang="en-GB" sz="20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GB" sz="2000" b="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m:rPr/>
                            <a:rPr lang="en-GB" sz="2000" b="0" i="1"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lang="en-GB" sz="2000">
                <a:latin typeface="Helvetica"/>
              </a:rPr>
              <a:t> is the characteristic length,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GB" sz="2000" b="0" i="1">
                          <a:latin typeface="Cambria Math"/>
                        </a:rPr>
                        <m:t>𝑉</m:t>
                      </m:r>
                    </m:oMath>
                  </m:oMathPara>
                </a14:m>
              </mc:Choice>
              <mc:Fallback/>
            </mc:AlternateContent>
            <a:r>
              <a:rPr lang="en-GB" sz="2000">
                <a:latin typeface="Helvetica"/>
              </a:rPr>
              <a:t> is the volume of the body and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GB" sz="20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GB" sz="2000" b="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m:rPr/>
                            <a:rPr lang="en-GB" sz="2000" b="0" i="1"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lang="en-GB" sz="2000">
                <a:latin typeface="Helvetica"/>
              </a:rPr>
              <a:t> is the surface area for convection </a:t>
            </a:r>
            <a:endParaRPr/>
          </a:p>
          <a:p>
            <a:pPr marL="285750" indent="-28575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GB" sz="2000" b="1">
                <a:latin typeface="Helvetica"/>
              </a:rPr>
              <a:t>Approach is valid when </a:t>
            </a:r>
            <a:r>
              <a:rPr lang="en-GB" sz="2000" b="1" i="1">
                <a:latin typeface="Helvetica"/>
              </a:rPr>
              <a:t>Bi</a:t>
            </a:r>
            <a:r>
              <a:rPr lang="en-GB" sz="2000" b="1">
                <a:latin typeface="Helvetica"/>
              </a:rPr>
              <a:t> &lt; 0.1</a:t>
            </a:r>
            <a:endParaRPr lang="en-GB" sz="2000" b="1">
              <a:latin typeface="Helvetica"/>
            </a:endParaRPr>
          </a:p>
          <a:p>
            <a:pPr algn="ctr">
              <a:lnSpc>
                <a:spcPct val="120000"/>
              </a:lnSpc>
              <a:spcBef>
                <a:spcPts val="599"/>
              </a:spcBef>
              <a:spcAft>
                <a:spcPts val="599"/>
              </a:spcAft>
              <a:defRPr/>
            </a:pPr>
            <a:r>
              <a:rPr lang="en" sz="2000" b="1">
                <a:latin typeface="Helvetica"/>
              </a:rPr>
              <a:t>Note: </a:t>
            </a:r>
            <a:r>
              <a:rPr lang="en" sz="2000" b="0">
                <a:latin typeface="Helvetica"/>
              </a:rPr>
              <a:t>The Biot number is the Nusselt number, except the thermal conductivity is inside the object, rather than the fluid cooling it.</a:t>
            </a:r>
            <a:endParaRPr sz="2000" b="0">
              <a:latin typeface="Helvetica"/>
            </a:endParaRPr>
          </a:p>
        </p:txBody>
      </p:sp>
      <p:sp>
        <p:nvSpPr>
          <p:cNvPr id="783042575" name="TextBox 2"/>
          <p:cNvSpPr/>
          <p:nvPr/>
        </p:nvSpPr>
        <p:spPr bwMode="auto">
          <a:xfrm>
            <a:off x="1056005" y="1298574"/>
            <a:ext cx="1007999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/>
          <a:lstStyle/>
          <a:p>
            <a:pPr algn="ctr">
              <a:spcAft>
                <a:spcPts val="600"/>
              </a:spcAft>
              <a:defRPr/>
            </a:pPr>
            <a:r>
              <a:rPr sz="2000" b="1" cap="none">
                <a:solidFill>
                  <a:srgbClr val="FF9900"/>
                </a:solidFill>
                <a:latin typeface="Helvetica"/>
                <a:ea typeface="Calibri"/>
                <a:cs typeface="Calibri"/>
              </a:rPr>
              <a:t>When is the approach valid?</a:t>
            </a:r>
            <a:endParaRPr sz="2000" b="1" cap="none">
              <a:solidFill>
                <a:srgbClr val="FF9900"/>
              </a:solidFill>
              <a:latin typeface="Helvetica"/>
              <a:ea typeface="Calibri"/>
              <a:cs typeface="Calibri"/>
            </a:endParaRPr>
          </a:p>
        </p:txBody>
      </p:sp>
      <p:sp>
        <p:nvSpPr>
          <p:cNvPr id="111858358" name="Slide Number Placeholder 17"/>
          <p:cNvSpPr/>
          <p:nvPr/>
        </p:nvSpPr>
        <p:spPr bwMode="auto"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ctr"/>
          <a:lstStyle>
            <a:lvl1pPr marL="0" algn="r" defTabSz="457200">
              <a:defRPr sz="1200" cap="none">
                <a:solidFill>
                  <a:srgbClr val="8C8C8C"/>
                </a:solidFill>
                <a:latin typeface="Calibri"/>
                <a:ea typeface="Calibri"/>
                <a:cs typeface="Calibri"/>
              </a:defRPr>
            </a:lvl1pPr>
            <a:lvl2pPr marL="457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2pPr>
            <a:lvl3pPr marL="914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3pPr>
            <a:lvl4pPr marL="1371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4pPr>
            <a:lvl5pPr marL="18288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5pPr>
            <a:lvl6pPr marL="22860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6pPr>
            <a:lvl7pPr marL="2743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7pPr>
            <a:lvl8pPr marL="3200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8pPr>
            <a:lvl9pPr marL="3657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9pPr>
          </a:lstStyle>
          <a:p>
            <a:pPr algn="l">
              <a:defRPr/>
            </a:pPr>
            <a:r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EX3030/EM40JN</a:t>
            </a:r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7536390" name="Title 3"/>
          <p:cNvSpPr>
            <a:spLocks noChangeArrowheads="1" noGrp="1"/>
          </p:cNvSpPr>
          <p:nvPr>
            <p:ph type="ctrTitle"/>
          </p:nvPr>
        </p:nvSpPr>
        <p:spPr bwMode="auto">
          <a:xfrm>
            <a:off x="0" y="360045"/>
            <a:ext cx="12192000" cy="708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>
            <a:prstTxWarp prst="textNoShape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sz="4000" cap="none">
                <a:latin typeface="Helvetica"/>
                <a:ea typeface="Verdana"/>
                <a:cs typeface="Helvetica"/>
              </a:rPr>
              <a:t>Worked Example 1</a:t>
            </a:r>
            <a:endParaRPr sz="4000" cap="none">
              <a:latin typeface="Helvetica"/>
              <a:ea typeface="Verdana"/>
              <a:cs typeface="Helvetica"/>
            </a:endParaRPr>
          </a:p>
        </p:txBody>
      </p:sp>
      <p:sp>
        <p:nvSpPr>
          <p:cNvPr id="1311221487" name="Slide Number Placeholder 17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8999855" y="6356350"/>
            <a:ext cx="2743200" cy="365125"/>
          </a:xfrm>
        </p:spPr>
        <p:txBody>
          <a:bodyPr/>
          <a:lstStyle/>
          <a:p>
            <a:pPr>
              <a:defRPr/>
            </a:pPr>
            <a:fld id="{62F855E2-AC8F-ADA3-C140-5AF61B0E370F}" type="slidenum"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17</a:t>
            </a:fld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pic>
        <p:nvPicPr>
          <p:cNvPr id="613855519" name="Picture 8" descr="A picture containing text, clipart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82836428" name="TextBox 2"/>
          <p:cNvSpPr/>
          <p:nvPr/>
        </p:nvSpPr>
        <p:spPr bwMode="auto">
          <a:xfrm>
            <a:off x="1056005" y="1298574"/>
            <a:ext cx="1007999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/>
          <a:lstStyle/>
          <a:p>
            <a:pPr algn="ctr">
              <a:spcAft>
                <a:spcPts val="600"/>
              </a:spcAft>
              <a:defRPr/>
            </a:pPr>
            <a:r>
              <a:rPr sz="2000" b="1" cap="none">
                <a:solidFill>
                  <a:srgbClr val="FF9900"/>
                </a:solidFill>
                <a:latin typeface="Helvetica"/>
                <a:ea typeface="Calibri"/>
                <a:cs typeface="Calibri"/>
              </a:rPr>
              <a:t>Thermo-couple junction</a:t>
            </a:r>
            <a:endParaRPr sz="2000" b="1" cap="none">
              <a:solidFill>
                <a:srgbClr val="FF9900"/>
              </a:solidFill>
              <a:latin typeface="Helvetica"/>
              <a:ea typeface="Calibri"/>
              <a:cs typeface="Calibri"/>
            </a:endParaRPr>
          </a:p>
        </p:txBody>
      </p:sp>
      <p:sp>
        <p:nvSpPr>
          <p:cNvPr id="1494815801" name="Slide Number Placeholder 17"/>
          <p:cNvSpPr/>
          <p:nvPr/>
        </p:nvSpPr>
        <p:spPr bwMode="auto"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ctr"/>
          <a:lstStyle>
            <a:lvl1pPr marL="0" algn="r" defTabSz="457200">
              <a:defRPr sz="1200" cap="none">
                <a:solidFill>
                  <a:srgbClr val="8C8C8C"/>
                </a:solidFill>
                <a:latin typeface="Calibri"/>
                <a:ea typeface="Calibri"/>
                <a:cs typeface="Calibri"/>
              </a:defRPr>
            </a:lvl1pPr>
            <a:lvl2pPr marL="457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2pPr>
            <a:lvl3pPr marL="914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3pPr>
            <a:lvl4pPr marL="1371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4pPr>
            <a:lvl5pPr marL="18288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5pPr>
            <a:lvl6pPr marL="22860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6pPr>
            <a:lvl7pPr marL="2743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7pPr>
            <a:lvl8pPr marL="3200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8pPr>
            <a:lvl9pPr marL="3657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9pPr>
          </a:lstStyle>
          <a:p>
            <a:pPr algn="l">
              <a:defRPr/>
            </a:pPr>
            <a:r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EX3030/EM40JN</a:t>
            </a:r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pic>
        <p:nvPicPr>
          <p:cNvPr id="1033356842" name="Picture 6" descr="Diagram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795780" y="2041525"/>
            <a:ext cx="3729990" cy="297434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166323839" name="TextBox 9"/>
          <p:cNvSpPr/>
          <p:nvPr/>
        </p:nvSpPr>
        <p:spPr bwMode="auto">
          <a:xfrm>
            <a:off x="6096000" y="1941830"/>
            <a:ext cx="5039995" cy="337185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sz="1600" b="0" i="0" u="none" strike="noStrike">
                <a:solidFill>
                  <a:srgbClr val="000000"/>
                </a:solidFill>
                <a:latin typeface="Helvetica"/>
                <a:cs typeface="Helvetica"/>
              </a:rPr>
              <a:t> A temperature sensing element (thermo-couple junction) is placed in a gas stream. Assume the sensor is perfectly spherical.</a:t>
            </a:r>
            <a:endParaRPr/>
          </a:p>
          <a:p>
            <a:pPr>
              <a:lnSpc>
                <a:spcPct val="120000"/>
              </a:lnSpc>
              <a:defRPr/>
            </a:pPr>
            <a:endParaRPr lang="en-GB" sz="1600" b="0" i="0" u="none" strike="noStrike">
              <a:solidFill>
                <a:srgbClr val="000000"/>
              </a:solidFill>
              <a:latin typeface="Helvetica"/>
              <a:cs typeface="Helvetica"/>
            </a:endParaRPr>
          </a:p>
          <a:p>
            <a:pPr algn="ctr">
              <a:lnSpc>
                <a:spcPct val="120000"/>
              </a:lnSpc>
              <a:defRPr/>
            </a:pPr>
            <a:r>
              <a:rPr lang="en-US" sz="1600" i="0" u="none" strike="noStrike">
                <a:solidFill>
                  <a:srgbClr val="000000"/>
                </a:solidFill>
                <a:latin typeface="Helvetica"/>
                <a:cs typeface="Helvetica"/>
              </a:rPr>
              <a:t>The sensor's thermo-physical properties are:</a:t>
            </a:r>
            <a:endParaRPr/>
          </a:p>
          <a:p>
            <a:pPr marL="285750" indent="-285750" algn="ctr">
              <a:lnSpc>
                <a:spcPct val="120000"/>
              </a:lnSpc>
              <a:buFont typeface="Arial"/>
              <a:buChar char="•"/>
              <a:defRPr/>
            </a:pPr>
            <a:r>
              <a:rPr lang="en-US" sz="1600" i="0" u="none" strike="noStrike">
                <a:solidFill>
                  <a:srgbClr val="000000"/>
                </a:solidFill>
                <a:latin typeface="Helvetica"/>
                <a:cs typeface="Helvetica"/>
              </a:rPr>
              <a:t>Thermal conductivity,</a:t>
            </a:r>
            <a:r>
              <a:rPr lang="en-US" sz="1600" i="0" u="none" strike="noStrike">
                <a:solidFill>
                  <a:srgbClr val="000000"/>
                </a:solidFill>
                <a:latin typeface="Helvetica"/>
                <a:cs typeface="Helvetica"/>
              </a:rPr>
              <a:t> 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GB" sz="1600" b="0" i="1" u="none" strike="noStrike">
                          <a:solidFill>
                            <a:srgbClr val="000000"/>
                          </a:solidFill>
                          <a:latin typeface="Cambria Math"/>
                        </a:rPr>
                        <m:t>𝑘</m:t>
                      </m:r>
                    </m:oMath>
                  </m:oMathPara>
                </a14:m>
              </mc:Choice>
              <mc:Fallback/>
            </mc:AlternateContent>
            <a:r>
              <a:rPr lang="en-US" sz="1600" i="0" u="none" strike="noStrike">
                <a:solidFill>
                  <a:srgbClr val="000000"/>
                </a:solidFill>
                <a:latin typeface="Helvetica"/>
                <a:cs typeface="Helvetica"/>
              </a:rPr>
              <a:t> = 20</a:t>
            </a:r>
            <a:r>
              <a:rPr lang="en-US" sz="1600" i="0" u="none" strike="noStrike">
                <a:solidFill>
                  <a:srgbClr val="000000"/>
                </a:solidFill>
                <a:latin typeface="Helvetica"/>
                <a:cs typeface="Helvetica"/>
              </a:rPr>
              <a:t> [W/</a:t>
            </a:r>
            <a:r>
              <a:rPr lang="en-US" sz="1600" i="0" u="none" strike="noStrike">
                <a:solidFill>
                  <a:srgbClr val="000000"/>
                </a:solidFill>
                <a:latin typeface="Helvetica"/>
                <a:cs typeface="Helvetica"/>
              </a:rPr>
              <a:t>m·K</a:t>
            </a:r>
            <a:r>
              <a:rPr lang="en-US" sz="1600" i="0" u="none" strike="noStrike">
                <a:solidFill>
                  <a:srgbClr val="000000"/>
                </a:solidFill>
                <a:latin typeface="Helvetica"/>
                <a:cs typeface="Helvetica"/>
              </a:rPr>
              <a:t>]</a:t>
            </a:r>
            <a:endParaRPr/>
          </a:p>
          <a:p>
            <a:pPr marL="285750" indent="-285750" algn="ctr">
              <a:lnSpc>
                <a:spcPct val="120000"/>
              </a:lnSpc>
              <a:buFont typeface="Arial"/>
              <a:buChar char="•"/>
              <a:defRPr/>
            </a:pPr>
            <a:r>
              <a:rPr lang="en-US" sz="1600">
                <a:solidFill>
                  <a:srgbClr val="000000"/>
                </a:solidFill>
                <a:latin typeface="Helvetica"/>
                <a:cs typeface="Helvetica"/>
              </a:rPr>
              <a:t>Specific heat capacity, 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GB" sz="16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GB" sz="1600" b="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m:rPr/>
                            <a:rPr lang="en-GB" sz="1600" b="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lang="en-US" sz="1600">
                <a:solidFill>
                  <a:srgbClr val="000000"/>
                </a:solidFill>
                <a:latin typeface="Helvetica"/>
                <a:cs typeface="Helvetica"/>
              </a:rPr>
              <a:t> = 400 [J/</a:t>
            </a:r>
            <a:r>
              <a:rPr lang="en-US" sz="1600">
                <a:solidFill>
                  <a:srgbClr val="000000"/>
                </a:solidFill>
                <a:latin typeface="Helvetica"/>
                <a:cs typeface="Helvetica"/>
              </a:rPr>
              <a:t>kg·K</a:t>
            </a:r>
            <a:r>
              <a:rPr lang="en-US" sz="1600">
                <a:solidFill>
                  <a:srgbClr val="000000"/>
                </a:solidFill>
                <a:latin typeface="Helvetica"/>
                <a:cs typeface="Helvetica"/>
              </a:rPr>
              <a:t>]</a:t>
            </a:r>
            <a:endParaRPr/>
          </a:p>
          <a:p>
            <a:pPr marL="285750" indent="-285750" algn="ctr">
              <a:lnSpc>
                <a:spcPct val="120000"/>
              </a:lnSpc>
              <a:buFont typeface="Arial"/>
              <a:buChar char="•"/>
              <a:defRPr/>
            </a:pPr>
            <a:r>
              <a:rPr lang="en-US" sz="1600">
                <a:solidFill>
                  <a:srgbClr val="000000"/>
                </a:solidFill>
                <a:latin typeface="Helvetica"/>
                <a:cs typeface="Helvetica"/>
              </a:rPr>
              <a:t>Density, 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GB" sz="1600" b="0" i="1">
                          <a:solidFill>
                            <a:srgbClr val="000000"/>
                          </a:solidFill>
                          <a:latin typeface="Cambria Math"/>
                        </a:rPr>
                        <m:t>𝜌</m:t>
                      </m:r>
                    </m:oMath>
                  </m:oMathPara>
                </a14:m>
              </mc:Choice>
              <mc:Fallback/>
            </mc:AlternateContent>
            <a:r>
              <a:rPr lang="en-US" sz="1600">
                <a:solidFill>
                  <a:srgbClr val="000000"/>
                </a:solidFill>
                <a:latin typeface="Helvetica"/>
                <a:cs typeface="Helvetica"/>
              </a:rPr>
              <a:t> = 8,500 [kg/m</a:t>
            </a:r>
            <a:r>
              <a:rPr lang="en-US" sz="1600" baseline="30000">
                <a:solidFill>
                  <a:srgbClr val="000000"/>
                </a:solidFill>
                <a:latin typeface="Helvetica"/>
                <a:cs typeface="Helvetica"/>
              </a:rPr>
              <a:t>3</a:t>
            </a:r>
            <a:r>
              <a:rPr lang="en-US" sz="1600">
                <a:solidFill>
                  <a:srgbClr val="000000"/>
                </a:solidFill>
                <a:latin typeface="Helvetica"/>
                <a:cs typeface="Helvetica"/>
              </a:rPr>
              <a:t>]</a:t>
            </a:r>
            <a:endParaRPr/>
          </a:p>
          <a:p>
            <a:pPr>
              <a:lnSpc>
                <a:spcPct val="120000"/>
              </a:lnSpc>
              <a:defRPr/>
            </a:pPr>
            <a:endParaRPr lang="en-US" sz="1600">
              <a:solidFill>
                <a:srgbClr val="000000"/>
              </a:solidFill>
              <a:latin typeface="Helvetica"/>
              <a:cs typeface="Helvetica"/>
            </a:endParaRPr>
          </a:p>
          <a:p>
            <a:pPr algn="ctr">
              <a:lnSpc>
                <a:spcPct val="120000"/>
              </a:lnSpc>
              <a:defRPr/>
            </a:pPr>
            <a:r>
              <a:rPr lang="en-US" sz="1600" i="0" u="none" strike="noStrike">
                <a:latin typeface="Helvetica"/>
                <a:cs typeface="Helvetica"/>
              </a:rPr>
              <a:t>The convection coefficient between the sensor </a:t>
            </a:r>
            <a:r>
              <a:rPr lang="en-US" sz="1600" b="0" i="0" u="none" strike="noStrike">
                <a:latin typeface="Helvetica"/>
                <a:cs typeface="Helvetica"/>
              </a:rPr>
              <a:t>surface and the gas is </a:t>
            </a:r>
            <a:r>
              <a:rPr lang="en-US" sz="1600" i="0" u="none" strike="noStrike">
                <a:latin typeface="Helvetica"/>
                <a:cs typeface="Helvetica"/>
              </a:rPr>
              <a:t>ℎ = 400 </a:t>
            </a:r>
            <a:r>
              <a:rPr lang="en-US" sz="1600" i="0" u="none" strike="noStrike">
                <a:solidFill>
                  <a:srgbClr val="000000"/>
                </a:solidFill>
                <a:latin typeface="Helvetica"/>
                <a:cs typeface="Helvetica"/>
              </a:rPr>
              <a:t>[W/m</a:t>
            </a:r>
            <a:r>
              <a:rPr lang="en-US" sz="1600" i="0" u="none" strike="noStrike" baseline="30000">
                <a:solidFill>
                  <a:srgbClr val="000000"/>
                </a:solidFill>
                <a:latin typeface="Helvetica"/>
                <a:cs typeface="Helvetica"/>
              </a:rPr>
              <a:t>2</a:t>
            </a:r>
            <a:r>
              <a:rPr lang="en-US" sz="1600" i="0" u="none" strike="noStrike">
                <a:solidFill>
                  <a:srgbClr val="000000"/>
                </a:solidFill>
                <a:latin typeface="Helvetica"/>
                <a:cs typeface="Helvetica"/>
              </a:rPr>
              <a:t>·K]</a:t>
            </a:r>
            <a:endParaRPr lang="en-US" sz="1600" i="0" u="none" strike="noStrike">
              <a:latin typeface="Helvetica"/>
              <a:cs typeface="Helvetica"/>
            </a:endParaRPr>
          </a:p>
        </p:txBody>
      </p:sp>
      <p:sp>
        <p:nvSpPr>
          <p:cNvPr id="940581391" name="TextBox 11"/>
          <p:cNvSpPr/>
          <p:nvPr/>
        </p:nvSpPr>
        <p:spPr bwMode="auto">
          <a:xfrm>
            <a:off x="1056005" y="5359400"/>
            <a:ext cx="10079990" cy="9512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/>
          <a:lstStyle/>
          <a:p>
            <a:pPr marL="342900" indent="-342900">
              <a:lnSpc>
                <a:spcPct val="120000"/>
              </a:lnSpc>
              <a:buAutoNum type="arabicParenBoth"/>
              <a:defRPr/>
            </a:pPr>
            <a:r>
              <a:rPr sz="1600" cap="none">
                <a:latin typeface="Helvetica"/>
                <a:ea typeface="Calibri"/>
                <a:cs typeface="Helvetica"/>
              </a:rPr>
              <a:t>Determine the sensor diameter needed for the thermo-couple to have a time constant of 1 second. </a:t>
            </a:r>
            <a:endParaRPr sz="1600" cap="none">
              <a:latin typeface="Helvetica"/>
              <a:ea typeface="Calibri"/>
              <a:cs typeface="Helvetica"/>
            </a:endParaRPr>
          </a:p>
          <a:p>
            <a:pPr marL="342900" indent="-342900">
              <a:lnSpc>
                <a:spcPct val="120000"/>
              </a:lnSpc>
              <a:buAutoNum type="arabicParenBoth"/>
              <a:defRPr/>
            </a:pPr>
            <a:r>
              <a:rPr sz="1600" cap="none">
                <a:latin typeface="Helvetica"/>
                <a:ea typeface="Calibri"/>
                <a:cs typeface="Helvetica"/>
              </a:rPr>
              <a:t>If the sensor is at 25°C and is placed in a gas stream that is at 200°C, how long will it take for the centre of the sensor to reach 199°C?</a:t>
            </a:r>
            <a:endParaRPr sz="1600" cap="none">
              <a:latin typeface="Helvetica"/>
              <a:ea typeface="Calibri"/>
              <a:cs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9369767" name="Title 1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Solution</a:t>
            </a:r>
            <a:endParaRPr/>
          </a:p>
        </p:txBody>
      </p:sp>
      <p:sp>
        <p:nvSpPr>
          <p:cNvPr id="1669707584" name="Content Placeholder 2"/>
          <p:cNvSpPr>
            <a:spLocks noChangeArrowheads="1"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GB" sz="2800" b="0" i="1" u="none" strike="noStrike">
                          <a:solidFill>
                            <a:srgbClr val="000000"/>
                          </a:solidFill>
                          <a:latin typeface="Cambria Math"/>
                        </a:rPr>
                        <m:t>𝑘</m:t>
                      </m:r>
                    </m:oMath>
                  </m:oMathPara>
                </a14:m>
              </mc:Choice>
              <mc:Fallback/>
            </mc:AlternateContent>
            <a:r>
              <a:rPr lang="en-US" sz="2800" b="0" i="0" u="none" strike="noStrike" cap="none" spc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= 20</a:t>
            </a:r>
            <a:r>
              <a:rPr lang="en-US" sz="2800" b="0" i="0" u="none" strike="noStrike" cap="none" spc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W/</a:t>
            </a:r>
            <a:r>
              <a:rPr lang="en-US" sz="2800" b="0" i="0" u="none" strike="noStrike" cap="none" spc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m·K,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GB" sz="28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GB" sz="2800" b="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m:rPr/>
                            <a:rPr lang="en-GB" sz="2800" b="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lang="en-US" sz="2800" b="0" i="0" u="none" strike="noStrike" cap="none" spc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= 400J/</a:t>
            </a:r>
            <a:r>
              <a:rPr lang="en-US" sz="2800" b="0" i="0" u="none" strike="noStrike" cap="none" spc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kg·K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,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GB" sz="2800" b="0" i="1">
                          <a:solidFill>
                            <a:srgbClr val="000000"/>
                          </a:solidFill>
                          <a:latin typeface="Cambria Math"/>
                        </a:rPr>
                        <m:t>𝜌</m:t>
                      </m:r>
                    </m:oMath>
                  </m:oMathPara>
                </a14:m>
              </mc:Choice>
              <mc:Fallback/>
            </mc:AlternateContent>
            <a:r>
              <a:rPr lang="en-US" sz="2800" b="0" i="0" u="none" strike="noStrike" cap="none" spc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= 8,500kg/m</a:t>
            </a:r>
            <a:r>
              <a:rPr lang="en-US" sz="2800" b="0" i="0" u="none" strike="noStrike" cap="none" spc="0" baseline="3000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3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ℎ=400W/m2·K</a:t>
            </a:r>
            <a:endParaRPr lang="en-US" sz="2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en-US" sz="2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b=</m:t>
                      </m:r>
                      <m:f>
                        <m:fPr>
                          <m:ctrlPr>
                            <a:rPr lang="en-US" sz="2800" b="0" i="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0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time constant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2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0" i="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0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1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2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0" i="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h </m:t>
                          </m:r>
                          <m:sSub>
                            <m:sSubPr>
                              <m:ctrlPr>
                                <a:rPr lang="en-US" sz="2800" u="none" strike="noStrik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u="none" strike="noStrik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u="none" strike="noStrik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s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u="none" strike="noStrik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u="none" strike="noStrik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ρC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u="none" strike="noStrik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p</m:t>
                              </m:r>
                              <m:r>
                                <m:rPr/>
                                <a:rPr lang="en-US" sz="2800" u="none" strike="noStrik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V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mc:Choice>
              <mc:Fallback/>
            </mc:AlternateContent>
            <a:r>
              <a:rPr lang="en-US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=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f>
                        <m:fPr>
                          <m:ctrlPr>
                            <a:rPr lang="en-US" sz="2800" b="0" i="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3h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u="none" strike="noStrik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u="none" strike="noStrik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ρC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u="none" strike="noStrik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p</m:t>
                              </m:r>
                              <m:r>
                                <m:rPr/>
                                <a:rPr lang="en-US" sz="2800" u="none" strike="noStrik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R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mc:Choice>
              <mc:Fallback/>
            </mc:AlternateContent>
            <a:endParaRPr lang="en-US" sz="2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en-US" sz="2800" u="none" strike="noStrike" cap="none" spc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R=</m:t>
                      </m:r>
                      <m:f>
                        <m:fPr>
                          <m:ctrlPr>
                            <a:rPr lang="en-US" sz="2800" b="0" i="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3h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u="none" strike="noStrik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u="none" strike="noStrik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ρC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u="none" strike="noStrik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p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a:rPr lang="en-US" sz="2800" u="none" strike="noStrike" cap="none" spc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</m:oMath>
                  </m:oMathPara>
                </a14:m>
              </mc:Choice>
              <mc:Fallback/>
            </mc:AlternateContent>
            <a:r>
              <a:rPr lang="en-US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0.000353m=0.353mm</a:t>
            </a:r>
            <a:endParaRPr lang="en-US" sz="2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Is Lumped capacitance appropriate?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en-US" sz="2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Bi=</m:t>
                      </m:r>
                      <m:f>
                        <m:fPr>
                          <m:ctrlPr>
                            <a:rPr lang="en-GB" sz="28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GB" sz="2800" b="0" i="1">
                              <a:latin typeface="Cambria Math"/>
                            </a:rPr>
                            <m:t>h</m:t>
                          </m:r>
                          <m:sSub>
                            <m:sSubPr>
                              <m:ctrlPr>
                                <a:rPr lang="en-GB" sz="2800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GB" sz="2800" b="0" i="1">
                                  <a:latin typeface="Cambria Math"/>
                                </a:rPr>
                                <m:t> </m:t>
                              </m:r>
                              <m:r>
                                <m:rPr/>
                                <a:rPr lang="en-GB" sz="2800" b="0" i="1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m:rPr/>
                                <a:rPr lang="en-GB" sz="2800" b="0" i="1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m:rPr/>
                            <a:rPr lang="en-GB" sz="2800" b="0" i="1">
                              <a:latin typeface="Cambria Math"/>
                            </a:rPr>
                            <m:t>𝑘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2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0" i="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h R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0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3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2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=0.0467</m:t>
                      </m:r>
                    </m:oMath>
                  </m:oMathPara>
                </a14:m>
              </mc:Choice>
              <mc:Fallback/>
            </mc:AlternateContent>
            <a:endParaRPr/>
          </a:p>
          <a:p>
            <a:pPr>
              <a:defRPr/>
            </a:pPr>
            <a:r>
              <a:rPr lang="en-US"/>
              <a:t>Bi&lt;0.1, so yes!</a:t>
            </a:r>
            <a:endParaRPr lang="en-US"/>
          </a:p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en-US" sz="2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-bt = </m:t>
                      </m:r>
                      <m:func>
                        <m:funcPr>
                          <m:ctrlPr>
                            <a:rPr lang="en-US" sz="2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0" u="none" strike="noStrik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u="none" strike="noStrike" cap="none" spc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i"/>
                                    </m:rPr>
                                    <a:rPr lang="en-US" u="none" strike="noStrike" cap="none" spc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T</m:t>
                                  </m:r>
                                  <m:d>
                                    <m:dPr>
                                      <m:begChr m:val="("/>
                                      <m:endChr m:val=")"/>
                                      <m:ctrlPr>
                                        <a:rPr lang="en-US" u="none" strike="noStrike" cap="none" spc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i"/>
                                        </m:rPr>
                                        <a:rPr lang="en-US" u="none" strike="noStrike" cap="none" spc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t</m:t>
                                      </m:r>
                                    </m:e>
                                  </m:d>
                                  <m:r>
                                    <m:rPr/>
                                    <a:rPr lang="en-US" u="none" strike="noStrike" cap="none" spc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-</m:t>
                                  </m:r>
                                  <m:sSub>
                                    <m:sSubPr>
                                      <m:ctrlPr>
                                        <a:rPr lang="en-US" u="none" strike="noStrike" cap="none" spc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/>
                                        <a:rPr lang="en-US" u="none" strike="noStrike" cap="none" spc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T</m:t>
                                      </m:r>
                                    </m:e>
                                    <m:sub>
                                      <m:r>
                                        <m:rPr/>
                                        <a:rPr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∞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u="none" strike="noStrike" cap="none" spc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i"/>
                                        </m:rPr>
                                        <a:rPr lang="en-US" u="none" strike="noStrike" cap="none" spc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T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i"/>
                                        </m:rPr>
                                        <a:rPr lang="en-US" u="none" strike="noStrike" cap="none" spc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m:rPr/>
                                    <a:rPr lang="en-US" u="none" strike="noStrike" cap="none" spc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-</m:t>
                                  </m:r>
                                  <m:sSub>
                                    <m:sSubPr>
                                      <m:ctrlPr>
                                        <a:rPr lang="en-US" u="none" strike="noStrike" cap="none" spc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/>
                                        <a:rPr lang="en-US" u="none" strike="noStrike" cap="none" spc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T</m:t>
                                      </m:r>
                                    </m:e>
                                    <m:sub>
                                      <m:r>
                                        <m:rPr/>
                                        <a:rPr lang="en-US" u="none" strike="noStrike" cap="none" spc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∞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</mc:Choice>
              <mc:Fallback/>
            </mc:AlternateContent>
            <a:r>
              <a:rPr lang="en-US"/>
              <a:t>,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en-US" sz="2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t=-</m:t>
                      </m:r>
                      <m:func>
                        <m:funcPr>
                          <m:ctrlPr>
                            <a:rPr lang="en-US" sz="2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i="1" u="none" strike="noStrik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u="none" strike="noStrike" cap="none" spc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i"/>
                                    </m:rPr>
                                    <a:rPr lang="en-US" u="none" strike="noStrike" cap="none" spc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199-200</m:t>
                                  </m:r>
                                </m:num>
                                <m:den>
                                  <m:r>
                                    <m:rPr>
                                      <m:sty m:val="i"/>
                                    </m:rPr>
                                    <a:rPr lang="en-US" u="none" strike="noStrike" cap="none" spc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25-200</m:t>
                                  </m:r>
                                </m:den>
                              </m:f>
                            </m:e>
                          </m:d>
                          <m:r>
                            <m:rPr/>
                            <a:rPr lang="en-US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=5.16</m:t>
                          </m:r>
                        </m:e>
                      </m:func>
                    </m:oMath>
                  </m:oMathPara>
                </a14:m>
              </mc:Choice>
              <mc:Fallback/>
            </mc:AlternateContent>
            <a:r>
              <a:rPr lang="en-US"/>
              <a:t> seconds</a:t>
            </a: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1071370198" name="Date Placeholder 3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B5C921C-5349-1A88-47E6-86987CFFA355}" type="datetime1">
              <a:rPr cap="none"/>
              <a:t/>
            </a:fld>
            <a:endParaRPr cap="none"/>
          </a:p>
        </p:txBody>
      </p:sp>
      <p:sp>
        <p:nvSpPr>
          <p:cNvPr id="991870878" name="Slide Number Placeholder 5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9C6A93B-CF13-BEE0-E99E-D4D94AC33472}" type="slidenum">
              <a:rPr cap="none"/>
              <a:t/>
            </a:fld>
            <a:endParaRPr cap="non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7712135" name="Title 3"/>
          <p:cNvSpPr>
            <a:spLocks noChangeArrowheads="1" noGrp="1"/>
          </p:cNvSpPr>
          <p:nvPr>
            <p:ph type="ctrTitle"/>
          </p:nvPr>
        </p:nvSpPr>
        <p:spPr bwMode="auto">
          <a:xfrm>
            <a:off x="0" y="360045"/>
            <a:ext cx="12192000" cy="708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>
            <a:prstTxWarp prst="textNoShape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sz="4000" cap="none">
                <a:latin typeface="Helvetica"/>
                <a:ea typeface="Verdana"/>
                <a:cs typeface="Helvetica"/>
              </a:rPr>
              <a:t>Summary</a:t>
            </a:r>
            <a:endParaRPr sz="4000" cap="none">
              <a:latin typeface="Helvetica"/>
              <a:ea typeface="Verdana"/>
              <a:cs typeface="Helvetica"/>
            </a:endParaRPr>
          </a:p>
        </p:txBody>
      </p:sp>
      <p:sp>
        <p:nvSpPr>
          <p:cNvPr id="1028886333" name="Slide Number Placeholder 17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8999855" y="6356350"/>
            <a:ext cx="2743200" cy="365125"/>
          </a:xfrm>
        </p:spPr>
        <p:txBody>
          <a:bodyPr/>
          <a:lstStyle/>
          <a:p>
            <a:pPr>
              <a:defRPr/>
            </a:pPr>
            <a:fld id="{0D515762-2CE0-04A1-AEE9-DAF419A7588F}" type="slidenum"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18</a:t>
            </a:fld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pic>
        <p:nvPicPr>
          <p:cNvPr id="760118877" name="Picture 8" descr="A picture containing text, clipart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296860994" name="TextBox 1"/>
          <p:cNvSpPr/>
          <p:nvPr/>
        </p:nvSpPr>
        <p:spPr bwMode="auto">
          <a:xfrm>
            <a:off x="1056005" y="4822825"/>
            <a:ext cx="10079990" cy="10153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/>
          <a:lstStyle/>
          <a:p>
            <a:pPr algn="ctr">
              <a:defRPr/>
            </a:pPr>
            <a:r>
              <a:rPr sz="2000" cap="none">
                <a:latin typeface="Helvetica"/>
                <a:ea typeface="Calibri"/>
                <a:cs typeface="Calibri"/>
              </a:rPr>
              <a:t>“</a:t>
            </a:r>
            <a:r>
              <a:rPr sz="2000" i="1" cap="none">
                <a:latin typeface="Helvetica"/>
                <a:ea typeface="Calibri"/>
                <a:cs typeface="Calibri"/>
              </a:rPr>
              <a:t>Do not dismiss lumped-capacity analysis because of its simplicity. Because of uncertainties in the convection coefficient, it may not be necessary to use more elaborate analysis </a:t>
            </a:r>
            <a:r>
              <a:rPr sz="2000" i="1" cap="none">
                <a:latin typeface="Helvetica"/>
                <a:ea typeface="Calibri"/>
                <a:cs typeface="Calibri"/>
              </a:rPr>
              <a:t>techniques.</a:t>
            </a:r>
            <a:r>
              <a:rPr sz="2000" cap="none">
                <a:latin typeface="Helvetica"/>
                <a:ea typeface="Calibri"/>
                <a:cs typeface="Calibri"/>
              </a:rPr>
              <a:t>” (Holman, 2010, p143)</a:t>
            </a:r>
            <a:endParaRPr sz="2000" cap="none">
              <a:latin typeface="Helvetica"/>
              <a:ea typeface="Calibri"/>
              <a:cs typeface="Calibri"/>
            </a:endParaRPr>
          </a:p>
        </p:txBody>
      </p:sp>
      <p:sp>
        <p:nvSpPr>
          <p:cNvPr id="251141457" name="Slide Number Placeholder 17"/>
          <p:cNvSpPr/>
          <p:nvPr/>
        </p:nvSpPr>
        <p:spPr bwMode="auto"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ctr"/>
          <a:lstStyle>
            <a:lvl1pPr marL="0" algn="r" defTabSz="457200">
              <a:defRPr sz="1200" cap="none">
                <a:solidFill>
                  <a:srgbClr val="8C8C8C"/>
                </a:solidFill>
                <a:latin typeface="Calibri"/>
                <a:ea typeface="Calibri"/>
                <a:cs typeface="Calibri"/>
              </a:defRPr>
            </a:lvl1pPr>
            <a:lvl2pPr marL="457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2pPr>
            <a:lvl3pPr marL="914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3pPr>
            <a:lvl4pPr marL="1371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4pPr>
            <a:lvl5pPr marL="18288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5pPr>
            <a:lvl6pPr marL="22860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6pPr>
            <a:lvl7pPr marL="2743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7pPr>
            <a:lvl8pPr marL="3200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8pPr>
            <a:lvl9pPr marL="3657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9pPr>
          </a:lstStyle>
          <a:p>
            <a:pPr algn="l">
              <a:defRPr/>
            </a:pPr>
            <a:r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EX3030/EM40JN</a:t>
            </a:r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sp>
        <p:nvSpPr>
          <p:cNvPr id="2062692491" name="TextBox 4"/>
          <p:cNvSpPr/>
          <p:nvPr/>
        </p:nvSpPr>
        <p:spPr bwMode="auto">
          <a:xfrm>
            <a:off x="1056005" y="2079625"/>
            <a:ext cx="10079990" cy="2366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/>
          <a:lstStyle/>
          <a:p>
            <a:pPr marL="285750" indent="-28575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sz="2000" cap="none">
                <a:latin typeface="Helvetica"/>
                <a:ea typeface="Calibri"/>
                <a:cs typeface="Calibri"/>
              </a:rPr>
              <a:t>The simplest type of unsteady heat transfer problem, </a:t>
            </a:r>
            <a:r>
              <a:rPr sz="2000" i="1" cap="none">
                <a:latin typeface="Helvetica"/>
                <a:ea typeface="Calibri"/>
                <a:cs typeface="Calibri"/>
              </a:rPr>
              <a:t>T</a:t>
            </a:r>
            <a:r>
              <a:rPr sz="2000" cap="none">
                <a:latin typeface="Helvetica"/>
                <a:ea typeface="Calibri"/>
                <a:cs typeface="Calibri"/>
              </a:rPr>
              <a:t>(</a:t>
            </a:r>
            <a:r>
              <a:rPr sz="2000" i="1" cap="none">
                <a:latin typeface="Helvetica"/>
                <a:ea typeface="Calibri"/>
                <a:cs typeface="Calibri"/>
              </a:rPr>
              <a:t>t</a:t>
            </a:r>
            <a:r>
              <a:rPr sz="2000" cap="none">
                <a:latin typeface="Helvetica"/>
                <a:ea typeface="Calibri"/>
                <a:cs typeface="Calibri"/>
              </a:rPr>
              <a:t>)</a:t>
            </a:r>
            <a:endParaRPr sz="2000" cap="none">
              <a:latin typeface="Helvetica"/>
              <a:ea typeface="Calibri"/>
              <a:cs typeface="Calibri"/>
            </a:endParaRPr>
          </a:p>
          <a:p>
            <a:pPr marL="285750" indent="-28575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sz="2000" cap="none">
                <a:latin typeface="Helvetica"/>
                <a:ea typeface="Calibri"/>
                <a:cs typeface="Calibri"/>
              </a:rPr>
              <a:t>Applicable in many situations e.g. heating/cooling of simple geometrical objects</a:t>
            </a:r>
            <a:endParaRPr sz="2000" cap="none">
              <a:latin typeface="Helvetica"/>
              <a:ea typeface="Calibri"/>
              <a:cs typeface="Calibri"/>
            </a:endParaRPr>
          </a:p>
          <a:p>
            <a:pPr marL="285750" indent="-28575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sz="2000" cap="none">
                <a:latin typeface="Helvetica"/>
                <a:ea typeface="Calibri"/>
                <a:cs typeface="Calibri"/>
              </a:rPr>
              <a:t>Useful for estimating e.g. time it will take a given body to reach a certain temperature or for a given time, we can determine the temperature</a:t>
            </a:r>
            <a:endParaRPr sz="2000" cap="none">
              <a:latin typeface="Helvetica"/>
              <a:ea typeface="Calibri"/>
              <a:cs typeface="Calibri"/>
            </a:endParaRPr>
          </a:p>
          <a:p>
            <a:pPr marL="285750" indent="-28575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sz="2000" cap="none">
                <a:latin typeface="Helvetica"/>
                <a:ea typeface="Calibri"/>
                <a:cs typeface="Calibri"/>
              </a:rPr>
              <a:t>Strictly speaking, Bi &lt; 0.1 to obtain acceptable results </a:t>
            </a:r>
            <a:r>
              <a:rPr sz="2000" b="1" cap="none">
                <a:latin typeface="Helvetica"/>
                <a:ea typeface="Calibri"/>
                <a:cs typeface="Calibri"/>
              </a:rPr>
              <a:t>so always check </a:t>
            </a:r>
            <a:r>
              <a:rPr sz="2000" b="1" i="1" cap="none">
                <a:latin typeface="Helvetica"/>
                <a:ea typeface="Calibri"/>
                <a:cs typeface="Calibri"/>
              </a:rPr>
              <a:t>Bi</a:t>
            </a:r>
            <a:r>
              <a:rPr sz="2000" b="1" cap="none">
                <a:latin typeface="Helvetica"/>
                <a:ea typeface="Calibri"/>
                <a:cs typeface="Calibri"/>
              </a:rPr>
              <a:t> first</a:t>
            </a:r>
            <a:endParaRPr sz="2000" b="1" cap="none">
              <a:latin typeface="Helvetica"/>
              <a:ea typeface="Calibri"/>
              <a:cs typeface="Calibri"/>
            </a:endParaRPr>
          </a:p>
        </p:txBody>
      </p:sp>
      <p:sp>
        <p:nvSpPr>
          <p:cNvPr id="1834343231" name="TextBox 6"/>
          <p:cNvSpPr/>
          <p:nvPr/>
        </p:nvSpPr>
        <p:spPr bwMode="auto">
          <a:xfrm>
            <a:off x="1056005" y="1303020"/>
            <a:ext cx="1007999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/>
          <a:lstStyle/>
          <a:p>
            <a:pPr algn="ctr">
              <a:spcAft>
                <a:spcPts val="600"/>
              </a:spcAft>
              <a:defRPr/>
            </a:pPr>
            <a:r>
              <a:rPr sz="2000" b="1" cap="none">
                <a:solidFill>
                  <a:srgbClr val="FF9900"/>
                </a:solidFill>
                <a:latin typeface="Helvetica"/>
                <a:ea typeface="Calibri"/>
                <a:cs typeface="Calibri"/>
              </a:rPr>
              <a:t>Summary of the lumped capacitance method</a:t>
            </a:r>
            <a:endParaRPr sz="2000" b="1" cap="none">
              <a:solidFill>
                <a:srgbClr val="FF9900"/>
              </a:solidFill>
              <a:latin typeface="Helvetica"/>
              <a:ea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1296690" name="Title 3"/>
          <p:cNvSpPr>
            <a:spLocks noChangeArrowheads="1" noGrp="1"/>
          </p:cNvSpPr>
          <p:nvPr>
            <p:ph type="ctrTitle"/>
          </p:nvPr>
        </p:nvSpPr>
        <p:spPr bwMode="auto">
          <a:xfrm>
            <a:off x="0" y="360045"/>
            <a:ext cx="12192000" cy="708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>
            <a:prstTxWarp prst="textNoShape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sz="4000" cap="none">
                <a:latin typeface="Helvetica"/>
                <a:ea typeface="Verdana"/>
                <a:cs typeface="Helvetica"/>
              </a:rPr>
              <a:t>Weekly Tests</a:t>
            </a:r>
            <a:endParaRPr sz="4000" cap="none">
              <a:latin typeface="Helvetica"/>
              <a:ea typeface="Verdana"/>
              <a:cs typeface="Helvetica"/>
            </a:endParaRPr>
          </a:p>
        </p:txBody>
      </p:sp>
      <p:sp>
        <p:nvSpPr>
          <p:cNvPr id="891650845" name="Slide Number Placeholder 17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8999855" y="6356350"/>
            <a:ext cx="2743200" cy="365125"/>
          </a:xfrm>
        </p:spPr>
        <p:txBody>
          <a:bodyPr/>
          <a:lstStyle/>
          <a:p>
            <a:pPr>
              <a:defRPr/>
            </a:pPr>
            <a:fld id="{766EB2F6-B89B-3B44-D5D6-4E11FC98231B}" type="slidenum"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3</a:t>
            </a:fld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sp>
        <p:nvSpPr>
          <p:cNvPr id="871035540" name="Slide Number Placeholder 17"/>
          <p:cNvSpPr/>
          <p:nvPr/>
        </p:nvSpPr>
        <p:spPr bwMode="auto"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ctr"/>
          <a:lstStyle>
            <a:lvl1pPr marL="0" algn="r" defTabSz="457200">
              <a:defRPr sz="1200" cap="none">
                <a:solidFill>
                  <a:srgbClr val="8C8C8C"/>
                </a:solidFill>
                <a:latin typeface="Calibri"/>
                <a:ea typeface="Calibri"/>
                <a:cs typeface="Calibri"/>
              </a:defRPr>
            </a:lvl1pPr>
            <a:lvl2pPr marL="457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2pPr>
            <a:lvl3pPr marL="914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3pPr>
            <a:lvl4pPr marL="1371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4pPr>
            <a:lvl5pPr marL="18288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5pPr>
            <a:lvl6pPr marL="22860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6pPr>
            <a:lvl7pPr marL="2743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7pPr>
            <a:lvl8pPr marL="3200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8pPr>
            <a:lvl9pPr marL="3657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9pPr>
          </a:lstStyle>
          <a:p>
            <a:pPr algn="l">
              <a:defRPr/>
            </a:pPr>
            <a:r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EX3030/EM40JN</a:t>
            </a:r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pic>
        <p:nvPicPr>
          <p:cNvPr id="560236754" name="Picture 8" descr="A picture containing text, clipart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12981680" name="TextBox 7"/>
          <p:cNvSpPr/>
          <p:nvPr/>
        </p:nvSpPr>
        <p:spPr bwMode="auto">
          <a:xfrm>
            <a:off x="1056005" y="2536190"/>
            <a:ext cx="10079990" cy="2616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/>
          <a:lstStyle/>
          <a:p>
            <a:pPr algn="ctr">
              <a:spcBef>
                <a:spcPts val="600"/>
              </a:spcBef>
              <a:spcAft>
                <a:spcPts val="600"/>
              </a:spcAft>
              <a:defRPr/>
            </a:pPr>
            <a:r>
              <a:rPr sz="2400" b="1" cap="none">
                <a:latin typeface="Helvetica"/>
                <a:ea typeface="Calibri"/>
                <a:cs typeface="Calibri"/>
              </a:rPr>
              <a:t>Week 7 Test Details:</a:t>
            </a:r>
            <a:endParaRPr sz="2400" b="1" cap="none">
              <a:latin typeface="Helvetica"/>
              <a:ea typeface="Calibri"/>
              <a:cs typeface="Calibri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  <a:defRPr/>
            </a:pPr>
            <a:r>
              <a:rPr sz="2000" cap="none">
                <a:latin typeface="Helvetica"/>
                <a:ea typeface="Calibri"/>
                <a:cs typeface="Calibri"/>
              </a:rPr>
              <a:t>“This test is on Transient Heat Transfer which we have covered during week 7 of the course. There will be a total of 7 multiple choice questions . Four of the questions will be descriptive based (worth 10 points each) and 3 will involve some calculations (worth 20 points each). Topics include general transient heat transfer, the lumped capacitance method, analytical methods and numerical methods.</a:t>
            </a:r>
            <a:endParaRPr sz="2000" cap="none">
              <a:latin typeface="Helvetica"/>
              <a:ea typeface="Calibri"/>
              <a:cs typeface="Calibri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  <a:defRPr/>
            </a:pPr>
            <a:r>
              <a:rPr sz="2000" cap="none">
                <a:latin typeface="Helvetica"/>
                <a:ea typeface="Calibri"/>
                <a:cs typeface="Calibri"/>
              </a:rPr>
              <a:t>Note: This test will auto-submit at the end of the exam time.”</a:t>
            </a:r>
            <a:endParaRPr sz="2400" cap="none">
              <a:latin typeface="Helvetica"/>
              <a:ea typeface="Calibri"/>
              <a:cs typeface="Calibri"/>
            </a:endParaRPr>
          </a:p>
        </p:txBody>
      </p:sp>
      <p:sp>
        <p:nvSpPr>
          <p:cNvPr id="858430169" name="TextBox 1"/>
          <p:cNvSpPr/>
          <p:nvPr/>
        </p:nvSpPr>
        <p:spPr bwMode="auto">
          <a:xfrm>
            <a:off x="1056005" y="1548130"/>
            <a:ext cx="10079990" cy="461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/>
          <a:lstStyle/>
          <a:p>
            <a:pPr algn="ctr">
              <a:spcAft>
                <a:spcPts val="600"/>
              </a:spcAft>
              <a:defRPr/>
            </a:pPr>
            <a:r>
              <a:rPr sz="2400" b="1" cap="none">
                <a:solidFill>
                  <a:srgbClr val="FF9900"/>
                </a:solidFill>
                <a:latin typeface="Helvetica"/>
                <a:ea typeface="Calibri"/>
                <a:cs typeface="Calibri"/>
              </a:rPr>
              <a:t>The weekly tests continu</a:t>
            </a:r>
            <a:r>
              <a:rPr lang="en" sz="2400" b="1" cap="none">
                <a:solidFill>
                  <a:srgbClr val="FF9900"/>
                </a:solidFill>
                <a:latin typeface="Helvetica"/>
                <a:ea typeface="Calibri"/>
                <a:cs typeface="Calibri"/>
              </a:rPr>
              <a:t>e with a slight change in format.</a:t>
            </a:r>
            <a:endParaRPr sz="2400" b="1" cap="none">
              <a:solidFill>
                <a:srgbClr val="FF9900"/>
              </a:solidFill>
              <a:latin typeface="Helvetica"/>
              <a:ea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2377514" name="Title 3"/>
          <p:cNvSpPr>
            <a:spLocks noChangeArrowheads="1" noGrp="1"/>
          </p:cNvSpPr>
          <p:nvPr>
            <p:ph type="ctrTitle"/>
          </p:nvPr>
        </p:nvSpPr>
        <p:spPr bwMode="auto">
          <a:xfrm>
            <a:off x="1524000" y="3075305"/>
            <a:ext cx="9144000" cy="7073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>
            <a:prstTxWarp prst="textNoShape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sz="4000" cap="none">
                <a:latin typeface="Helvetica"/>
                <a:ea typeface="Verdana"/>
                <a:cs typeface="Helvetica"/>
              </a:rPr>
              <a:t>Thanks for your attention</a:t>
            </a:r>
            <a:endParaRPr sz="4000" cap="none">
              <a:latin typeface="Helvetica"/>
              <a:ea typeface="Verdana"/>
              <a:cs typeface="Helvetica"/>
            </a:endParaRPr>
          </a:p>
        </p:txBody>
      </p:sp>
      <p:sp>
        <p:nvSpPr>
          <p:cNvPr id="1198034721" name="Slide Number Placeholder 17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8999855" y="6356350"/>
            <a:ext cx="2743200" cy="365125"/>
          </a:xfrm>
        </p:spPr>
        <p:txBody>
          <a:bodyPr/>
          <a:lstStyle/>
          <a:p>
            <a:pPr>
              <a:defRPr/>
            </a:pPr>
            <a:fld id="{39ECC716-58D4-B931-9A54-AE64891A6CFB}" type="slidenum"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19</a:t>
            </a:fld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pic>
        <p:nvPicPr>
          <p:cNvPr id="1781171656" name="Picture 2" descr="A picture containing text, clipart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829523029" name="Slide Number Placeholder 17"/>
          <p:cNvSpPr/>
          <p:nvPr/>
        </p:nvSpPr>
        <p:spPr bwMode="auto"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ctr"/>
          <a:lstStyle>
            <a:lvl1pPr marL="0" algn="r" defTabSz="457200">
              <a:defRPr sz="1200" cap="none">
                <a:solidFill>
                  <a:srgbClr val="8C8C8C"/>
                </a:solidFill>
                <a:latin typeface="Calibri"/>
                <a:ea typeface="Calibri"/>
                <a:cs typeface="Calibri"/>
              </a:defRPr>
            </a:lvl1pPr>
            <a:lvl2pPr marL="457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2pPr>
            <a:lvl3pPr marL="914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3pPr>
            <a:lvl4pPr marL="1371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4pPr>
            <a:lvl5pPr marL="18288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5pPr>
            <a:lvl6pPr marL="22860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6pPr>
            <a:lvl7pPr marL="2743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7pPr>
            <a:lvl8pPr marL="3200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8pPr>
            <a:lvl9pPr marL="3657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9pPr>
          </a:lstStyle>
          <a:p>
            <a:pPr algn="l">
              <a:defRPr/>
            </a:pPr>
            <a:r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EX3030/EM40JN</a:t>
            </a:r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3339832" name="Title 3"/>
          <p:cNvSpPr>
            <a:spLocks noChangeArrowheads="1" noGrp="1"/>
          </p:cNvSpPr>
          <p:nvPr>
            <p:ph type="ctrTitle"/>
          </p:nvPr>
        </p:nvSpPr>
        <p:spPr bwMode="auto">
          <a:xfrm>
            <a:off x="0" y="360045"/>
            <a:ext cx="12192000" cy="708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>
            <a:prstTxWarp prst="textNoShape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sz="4000" cap="none">
                <a:latin typeface="Helvetica"/>
                <a:ea typeface="Verdana"/>
                <a:cs typeface="Helvetica"/>
              </a:rPr>
              <a:t>Transient Heat Transfer</a:t>
            </a:r>
            <a:endParaRPr sz="4000" cap="none">
              <a:latin typeface="Helvetica"/>
              <a:ea typeface="Verdana"/>
              <a:cs typeface="Helvetica"/>
            </a:endParaRPr>
          </a:p>
        </p:txBody>
      </p:sp>
      <p:sp>
        <p:nvSpPr>
          <p:cNvPr id="896564418" name="Slide Number Placeholder 17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8999855" y="6356350"/>
            <a:ext cx="2743200" cy="365125"/>
          </a:xfrm>
        </p:spPr>
        <p:txBody>
          <a:bodyPr/>
          <a:lstStyle/>
          <a:p>
            <a:pPr>
              <a:defRPr/>
            </a:pPr>
            <a:fld id="{41EC1C70-3EAC-B9EA-E254-C8BF521A149D}" type="slidenum"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4</a:t>
            </a:fld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pic>
        <p:nvPicPr>
          <p:cNvPr id="591625467" name="Picture 8" descr="A picture containing text, clipart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685821267" name="TextBox 1"/>
          <p:cNvSpPr/>
          <p:nvPr/>
        </p:nvSpPr>
        <p:spPr bwMode="auto">
          <a:xfrm>
            <a:off x="1433194" y="1929129"/>
            <a:ext cx="6324600" cy="400113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GB">
                <a:latin typeface="Helvetica"/>
              </a:rPr>
              <a:t>So far, we have only considered steady state problems i.e., when there is no dependency on time and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GB" b="0" i="1">
                          <a:latin typeface="Cambria Math"/>
                        </a:rPr>
                        <m:t>𝑑</m:t>
                      </m:r>
                      <m:r>
                        <m:rPr/>
                        <a:rPr lang="en-GB" b="0" i="0">
                          <a:latin typeface="Cambria Math"/>
                        </a:rPr>
                        <m:t>/</m:t>
                      </m:r>
                      <m:r>
                        <m:rPr/>
                        <a:rPr lang="en-GB" b="0" i="1">
                          <a:latin typeface="Cambria Math"/>
                        </a:rPr>
                        <m:t>𝑑𝑡</m:t>
                      </m:r>
                      <m:r>
                        <m:rPr/>
                        <a:rPr lang="en-GB" b="0" i="1">
                          <a:latin typeface="Cambria Math"/>
                        </a:rPr>
                        <m:t>=0</m:t>
                      </m:r>
                    </m:oMath>
                  </m:oMathPara>
                </a14:m>
              </mc:Choice>
              <mc:Fallback/>
            </mc:AlternateContent>
            <a:endParaRPr lang="en-GB">
              <a:latin typeface="Helvetica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GB">
                <a:latin typeface="Helvetica"/>
              </a:rPr>
              <a:t>However, many situations in practice will involve transient (or unsteady) effects, where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GB" b="0" i="1">
                          <a:latin typeface="Cambria Math"/>
                        </a:rPr>
                        <m:t>𝑑</m:t>
                      </m:r>
                      <m:r>
                        <m:rPr/>
                        <a:rPr lang="en-GB" b="0" i="1">
                          <a:latin typeface="Cambria Math"/>
                        </a:rPr>
                        <m:t>/</m:t>
                      </m:r>
                      <m:r>
                        <m:rPr/>
                        <a:rPr lang="en-GB" b="0" i="1">
                          <a:latin typeface="Cambria Math"/>
                        </a:rPr>
                        <m:t>𝑑𝑡</m:t>
                      </m:r>
                      <m:r>
                        <m:rPr/>
                        <a:rPr lang="en-GB" b="0" i="1">
                          <a:latin typeface="Cambria Math"/>
                          <a:ea typeface="Cambria Math"/>
                        </a:rPr>
                        <m:t>≠0</m:t>
                      </m:r>
                    </m:oMath>
                  </m:oMathPara>
                </a14:m>
              </mc:Choice>
              <mc:Fallback/>
            </mc:AlternateContent>
            <a:r>
              <a:rPr lang="en-GB">
                <a:latin typeface="Helvetica"/>
              </a:rPr>
              <a:t> </a:t>
            </a:r>
            <a:endParaRPr/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GB">
                <a:latin typeface="Helvetica"/>
              </a:rPr>
              <a:t>For example, any heating or cooling process involving solids or liquids</a:t>
            </a:r>
            <a:endParaRPr/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GB">
                <a:latin typeface="Helvetica"/>
              </a:rPr>
              <a:t>Typically, these types of problems are more complicated to solve than their steady-state counterpart</a:t>
            </a:r>
            <a:endParaRPr/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GB">
                <a:latin typeface="Helvetica"/>
              </a:rPr>
              <a:t>This week we will learn more about methods we can use to solve problems in transient heat transfer</a:t>
            </a:r>
            <a:endParaRPr lang="en-US">
              <a:latin typeface="Helvetica"/>
            </a:endParaRPr>
          </a:p>
        </p:txBody>
      </p:sp>
      <p:sp>
        <p:nvSpPr>
          <p:cNvPr id="586131432" name="TextBox 2"/>
          <p:cNvSpPr/>
          <p:nvPr/>
        </p:nvSpPr>
        <p:spPr bwMode="auto">
          <a:xfrm>
            <a:off x="1056005" y="1298574"/>
            <a:ext cx="1007999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/>
          <a:lstStyle/>
          <a:p>
            <a:pPr algn="ctr">
              <a:spcAft>
                <a:spcPts val="600"/>
              </a:spcAft>
              <a:defRPr/>
            </a:pPr>
            <a:r>
              <a:rPr sz="2000" b="1" cap="none">
                <a:solidFill>
                  <a:srgbClr val="FF9900"/>
                </a:solidFill>
                <a:latin typeface="Helvetica"/>
                <a:ea typeface="Calibri"/>
                <a:cs typeface="Calibri"/>
              </a:rPr>
              <a:t>Introduction</a:t>
            </a:r>
            <a:endParaRPr sz="2000" b="1" cap="none">
              <a:solidFill>
                <a:srgbClr val="FF9900"/>
              </a:solidFill>
              <a:latin typeface="Helvetica"/>
              <a:ea typeface="Calibri"/>
              <a:cs typeface="Calibri"/>
            </a:endParaRPr>
          </a:p>
        </p:txBody>
      </p:sp>
      <p:sp>
        <p:nvSpPr>
          <p:cNvPr id="793137665" name="Slide Number Placeholder 17"/>
          <p:cNvSpPr/>
          <p:nvPr/>
        </p:nvSpPr>
        <p:spPr bwMode="auto"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ctr"/>
          <a:lstStyle>
            <a:lvl1pPr marL="0" algn="r" defTabSz="457200">
              <a:defRPr sz="1200" cap="none">
                <a:solidFill>
                  <a:srgbClr val="8C8C8C"/>
                </a:solidFill>
                <a:latin typeface="Calibri"/>
                <a:ea typeface="Calibri"/>
                <a:cs typeface="Calibri"/>
              </a:defRPr>
            </a:lvl1pPr>
            <a:lvl2pPr marL="457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2pPr>
            <a:lvl3pPr marL="914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3pPr>
            <a:lvl4pPr marL="1371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4pPr>
            <a:lvl5pPr marL="18288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5pPr>
            <a:lvl6pPr marL="22860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6pPr>
            <a:lvl7pPr marL="2743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7pPr>
            <a:lvl8pPr marL="3200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8pPr>
            <a:lvl9pPr marL="3657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9pPr>
          </a:lstStyle>
          <a:p>
            <a:pPr algn="l">
              <a:defRPr/>
            </a:pPr>
            <a:r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EX3030/EM40JN</a:t>
            </a:r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pic>
        <p:nvPicPr>
          <p:cNvPr id="1442734941" name="Picture 2" descr="The Absolute Best Way To Boil Eggs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7998460" y="4202430"/>
            <a:ext cx="2988310" cy="165798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867369092" name="Picture 6" descr="A picture containing dark, light"/>
          <p:cNvPicPr>
            <a:picLocks noChangeAspect="1"/>
          </p:cNvPicPr>
          <p:nvPr/>
        </p:nvPicPr>
        <p:blipFill>
          <a:blip r:embed="rId5"/>
          <a:srcRect l="9760" t="18930" r="13010" b="14710"/>
          <a:stretch/>
        </p:blipFill>
        <p:spPr bwMode="auto">
          <a:xfrm>
            <a:off x="7998460" y="2022475"/>
            <a:ext cx="2988310" cy="192595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5598641" name="Title 3"/>
          <p:cNvSpPr>
            <a:spLocks noChangeArrowheads="1" noGrp="1"/>
          </p:cNvSpPr>
          <p:nvPr>
            <p:ph type="ctrTitle"/>
          </p:nvPr>
        </p:nvSpPr>
        <p:spPr bwMode="auto">
          <a:xfrm>
            <a:off x="0" y="360045"/>
            <a:ext cx="12192000" cy="708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>
            <a:prstTxWarp prst="textNoShape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sz="4000" cap="none">
                <a:latin typeface="Helvetica"/>
                <a:ea typeface="Verdana"/>
                <a:cs typeface="Helvetica"/>
              </a:rPr>
              <a:t>Transient Heat Transfer</a:t>
            </a:r>
            <a:endParaRPr sz="4000" cap="none">
              <a:latin typeface="Helvetica"/>
              <a:ea typeface="Verdana"/>
              <a:cs typeface="Helvetica"/>
            </a:endParaRPr>
          </a:p>
        </p:txBody>
      </p:sp>
      <p:sp>
        <p:nvSpPr>
          <p:cNvPr id="1411538836" name="Slide Number Placeholder 17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8999855" y="6356350"/>
            <a:ext cx="2743200" cy="365125"/>
          </a:xfrm>
        </p:spPr>
        <p:txBody>
          <a:bodyPr/>
          <a:lstStyle/>
          <a:p>
            <a:pPr>
              <a:defRPr/>
            </a:pPr>
            <a:fld id="{698163F8-B684-D495-CA39-40C02D773C15}" type="slidenum"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5</a:t>
            </a:fld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pic>
        <p:nvPicPr>
          <p:cNvPr id="178034162" name="Picture 8" descr="A picture containing text, clipart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936770293" name="TextBox 2"/>
          <p:cNvSpPr/>
          <p:nvPr/>
        </p:nvSpPr>
        <p:spPr bwMode="auto">
          <a:xfrm>
            <a:off x="1056005" y="1298574"/>
            <a:ext cx="1007999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/>
          <a:lstStyle/>
          <a:p>
            <a:pPr algn="ctr">
              <a:spcAft>
                <a:spcPts val="600"/>
              </a:spcAft>
              <a:defRPr/>
            </a:pPr>
            <a:r>
              <a:rPr sz="2000" b="1" cap="none">
                <a:solidFill>
                  <a:srgbClr val="FF9900"/>
                </a:solidFill>
                <a:latin typeface="Helvetica"/>
                <a:ea typeface="Calibri"/>
                <a:cs typeface="Calibri"/>
              </a:rPr>
              <a:t>Methods of Analysis</a:t>
            </a:r>
            <a:endParaRPr sz="2000" b="1" cap="none">
              <a:solidFill>
                <a:srgbClr val="FF9900"/>
              </a:solidFill>
              <a:latin typeface="Helvetica"/>
              <a:ea typeface="Calibri"/>
              <a:cs typeface="Calibri"/>
            </a:endParaRPr>
          </a:p>
        </p:txBody>
      </p:sp>
      <p:sp>
        <p:nvSpPr>
          <p:cNvPr id="63030364" name="Slide Number Placeholder 17"/>
          <p:cNvSpPr/>
          <p:nvPr/>
        </p:nvSpPr>
        <p:spPr bwMode="auto"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ctr"/>
          <a:lstStyle>
            <a:lvl1pPr marL="0" algn="r" defTabSz="457200">
              <a:defRPr sz="1200" cap="none">
                <a:solidFill>
                  <a:srgbClr val="8C8C8C"/>
                </a:solidFill>
                <a:latin typeface="Calibri"/>
                <a:ea typeface="Calibri"/>
                <a:cs typeface="Calibri"/>
              </a:defRPr>
            </a:lvl1pPr>
            <a:lvl2pPr marL="457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2pPr>
            <a:lvl3pPr marL="914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3pPr>
            <a:lvl4pPr marL="1371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4pPr>
            <a:lvl5pPr marL="18288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5pPr>
            <a:lvl6pPr marL="22860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6pPr>
            <a:lvl7pPr marL="2743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7pPr>
            <a:lvl8pPr marL="3200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8pPr>
            <a:lvl9pPr marL="3657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9pPr>
          </a:lstStyle>
          <a:p>
            <a:pPr algn="l">
              <a:defRPr/>
            </a:pPr>
            <a:r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EX3030/EM40JN</a:t>
            </a:r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sp>
        <p:nvSpPr>
          <p:cNvPr id="1198762143" name="TextBox 4"/>
          <p:cNvSpPr/>
          <p:nvPr/>
        </p:nvSpPr>
        <p:spPr bwMode="auto">
          <a:xfrm>
            <a:off x="1056005" y="1938655"/>
            <a:ext cx="10079990" cy="28562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GB" b="1">
                <a:latin typeface="Helvetica"/>
              </a:rPr>
              <a:t>Lumped System Analysis (or Lumped Capacitance Method)</a:t>
            </a:r>
            <a:endParaRPr/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GB" b="0">
                <a:latin typeface="Helvetica"/>
                <a:cs typeface="Helvetica"/>
              </a:rPr>
              <a:t>Temperature is a function of tim</a:t>
            </a:r>
            <a:r>
              <a:rPr lang="en-GB">
                <a:latin typeface="Helvetica"/>
                <a:cs typeface="Helvetica"/>
              </a:rPr>
              <a:t>e onl</a:t>
            </a:r>
            <a:r>
              <a:rPr lang="en-GB"/>
              <a:t>y</a:t>
            </a:r>
            <a:r>
              <a:rPr lang="en-GB" b="0"/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GB" b="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GB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lang="en-GB" b="0" i="1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lang="en-GB">
              <a:latin typeface="Helvetica"/>
            </a:endParaRPr>
          </a:p>
          <a:p>
            <a:pPr marL="342900" indent="-34290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2"/>
              <a:defRPr/>
            </a:pPr>
            <a:r>
              <a:rPr lang="en-GB" b="1">
                <a:latin typeface="Helvetica"/>
              </a:rPr>
              <a:t>Analytical Methods</a:t>
            </a:r>
            <a:endParaRPr/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GB">
                <a:latin typeface="Helvetica"/>
                <a:cs typeface="Helvetica"/>
              </a:rPr>
              <a:t>Temperature is a function of time and one space coordinate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GB" b="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GB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lang="en-GB" b="0" i="1">
                              <a:latin typeface="Cambria Math"/>
                            </a:rPr>
                            <m:t>𝑥</m:t>
                          </m:r>
                          <m:r>
                            <m:rPr/>
                            <a:rPr lang="en-GB" b="0" i="1">
                              <a:latin typeface="Cambria Math"/>
                            </a:rPr>
                            <m:t>,</m:t>
                          </m:r>
                          <m:r>
                            <m:rPr/>
                            <a:rPr lang="en-GB" b="0" i="1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lang="en-GB">
              <a:latin typeface="Helvetica"/>
            </a:endParaRPr>
          </a:p>
          <a:p>
            <a:pPr marL="342900" indent="-34290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3"/>
              <a:defRPr/>
            </a:pPr>
            <a:r>
              <a:rPr lang="en-GB" b="1">
                <a:latin typeface="Helvetica"/>
              </a:rPr>
              <a:t>Numerical Methods</a:t>
            </a:r>
            <a:endParaRPr/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GB">
                <a:latin typeface="Helvetica"/>
                <a:cs typeface="Helvetica"/>
              </a:rPr>
              <a:t>Temperature is a function of time and all three space coordinates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GB" b="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GB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lang="en-GB" b="0" i="1">
                              <a:latin typeface="Cambria Math"/>
                            </a:rPr>
                            <m:t>𝑥</m:t>
                          </m:r>
                          <m:r>
                            <m:rPr/>
                            <a:rPr lang="en-GB" b="0" i="1">
                              <a:latin typeface="Cambria Math"/>
                            </a:rPr>
                            <m:t>,</m:t>
                          </m:r>
                          <m:r>
                            <m:rPr/>
                            <a:rPr lang="en-GB" b="0" i="1">
                              <a:latin typeface="Cambria Math"/>
                            </a:rPr>
                            <m:t>𝑦</m:t>
                          </m:r>
                          <m:r>
                            <m:rPr/>
                            <a:rPr lang="en-GB" b="0" i="1">
                              <a:latin typeface="Cambria Math"/>
                            </a:rPr>
                            <m:t>,</m:t>
                          </m:r>
                          <m:r>
                            <m:rPr/>
                            <a:rPr lang="en-GB" b="0" i="1">
                              <a:latin typeface="Cambria Math"/>
                            </a:rPr>
                            <m:t>𝑧</m:t>
                          </m:r>
                          <m:r>
                            <m:rPr/>
                            <a:rPr lang="en-GB" b="0" i="1">
                              <a:latin typeface="Cambria Math"/>
                            </a:rPr>
                            <m:t>,</m:t>
                          </m:r>
                          <m:r>
                            <m:rPr/>
                            <a:rPr lang="en-GB" b="0" i="1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lang="en-US">
              <a:latin typeface="Helvetica"/>
            </a:endParaRPr>
          </a:p>
        </p:txBody>
      </p:sp>
      <p:grpSp>
        <p:nvGrpSpPr>
          <p:cNvPr id="802929377" name="Group 14"/>
          <p:cNvGrpSpPr/>
          <p:nvPr/>
        </p:nvGrpSpPr>
        <p:grpSpPr bwMode="auto">
          <a:xfrm>
            <a:off x="326390" y="2743200"/>
            <a:ext cx="2212975" cy="2834005"/>
            <a:chOff x="326390" y="2743200"/>
            <a:chExt cx="2212975" cy="2834005"/>
          </a:xfrm>
        </p:grpSpPr>
        <p:sp>
          <p:nvSpPr>
            <p:cNvPr id="10" name="Arrow: Down 7"/>
            <p:cNvSpPr/>
            <p:nvPr/>
          </p:nvSpPr>
          <p:spPr bwMode="auto">
            <a:xfrm>
              <a:off x="1239520" y="2743200"/>
              <a:ext cx="386715" cy="2021205"/>
            </a:xfrm>
            <a:prstGeom prst="downArrow">
              <a:avLst>
                <a:gd name="adj1" fmla="val 25610"/>
                <a:gd name="adj2" fmla="val 86532"/>
              </a:avLst>
            </a:prstGeom>
            <a:noFill/>
            <a:ln w="28575" cap="flat" cmpd="sng" algn="ctr">
              <a:solidFill>
                <a:srgbClr val="FF9900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899" anchor="ctr"/>
            <a:lstStyle/>
            <a:p>
              <a:pPr algn="ctr">
                <a:defRPr cap="none">
                  <a:solidFill>
                    <a:srgbClr val="FFFFFF"/>
                  </a:solidFill>
                  <a:latin typeface="Calibri"/>
                  <a:ea typeface="Calibri"/>
                  <a:cs typeface="Calibri"/>
                </a:defRPr>
              </a:pPr>
              <a:endParaRPr cap="none"/>
            </a:p>
          </p:txBody>
        </p:sp>
        <p:sp>
          <p:nvSpPr>
            <p:cNvPr id="9" name="TextBox 10"/>
            <p:cNvSpPr/>
            <p:nvPr/>
          </p:nvSpPr>
          <p:spPr bwMode="auto">
            <a:xfrm>
              <a:off x="326390" y="4850764"/>
              <a:ext cx="2212975" cy="7264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spcCol="215899" anchor="t"/>
            <a:lstStyle/>
            <a:p>
              <a:pPr algn="ctr"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b="1" cap="none">
                  <a:solidFill>
                    <a:srgbClr val="FF9900"/>
                  </a:solidFill>
                  <a:latin typeface="Helvetica"/>
                  <a:ea typeface="Calibri"/>
                  <a:cs typeface="Calibri"/>
                </a:rPr>
                <a:t>Increasing complexity</a:t>
              </a:r>
              <a:endParaRPr b="1" cap="none">
                <a:solidFill>
                  <a:srgbClr val="FF9900"/>
                </a:solidFill>
                <a:latin typeface="Helvetica"/>
                <a:ea typeface="Calibri"/>
                <a:cs typeface="Calibri"/>
              </a:endParaRPr>
            </a:p>
          </p:txBody>
        </p:sp>
      </p:grpSp>
      <p:grpSp>
        <p:nvGrpSpPr>
          <p:cNvPr id="948126806" name="Group 15"/>
          <p:cNvGrpSpPr/>
          <p:nvPr/>
        </p:nvGrpSpPr>
        <p:grpSpPr bwMode="auto">
          <a:xfrm>
            <a:off x="9652635" y="2741295"/>
            <a:ext cx="2212975" cy="2834640"/>
            <a:chOff x="9652635" y="2741295"/>
            <a:chExt cx="2212975" cy="2834640"/>
          </a:xfrm>
        </p:grpSpPr>
        <p:sp>
          <p:nvSpPr>
            <p:cNvPr id="13" name="Arrow: Down 12"/>
            <p:cNvSpPr/>
            <p:nvPr/>
          </p:nvSpPr>
          <p:spPr bwMode="auto">
            <a:xfrm>
              <a:off x="10565765" y="2741295"/>
              <a:ext cx="386715" cy="2021840"/>
            </a:xfrm>
            <a:prstGeom prst="downArrow">
              <a:avLst>
                <a:gd name="adj1" fmla="val 25610"/>
                <a:gd name="adj2" fmla="val 86559"/>
              </a:avLst>
            </a:prstGeom>
            <a:noFill/>
            <a:ln w="28575" cap="flat" cmpd="sng" algn="ctr">
              <a:solidFill>
                <a:srgbClr val="FF9900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899" anchor="ctr"/>
            <a:lstStyle/>
            <a:p>
              <a:pPr algn="ctr">
                <a:defRPr cap="none">
                  <a:solidFill>
                    <a:srgbClr val="FFFFFF"/>
                  </a:solidFill>
                  <a:latin typeface="Calibri"/>
                  <a:ea typeface="Calibri"/>
                  <a:cs typeface="Calibri"/>
                </a:defRPr>
              </a:pPr>
              <a:endParaRPr cap="none"/>
            </a:p>
          </p:txBody>
        </p:sp>
        <p:sp>
          <p:nvSpPr>
            <p:cNvPr id="12" name="TextBox 13"/>
            <p:cNvSpPr/>
            <p:nvPr/>
          </p:nvSpPr>
          <p:spPr bwMode="auto">
            <a:xfrm>
              <a:off x="9652635" y="4849495"/>
              <a:ext cx="2212975" cy="7264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spcCol="215899" anchor="t"/>
            <a:lstStyle/>
            <a:p>
              <a:pPr algn="ctr"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b="1" cap="none">
                  <a:solidFill>
                    <a:srgbClr val="FF9900"/>
                  </a:solidFill>
                  <a:latin typeface="Helvetica"/>
                  <a:ea typeface="Calibri"/>
                  <a:cs typeface="Calibri"/>
                </a:rPr>
                <a:t>Increasing generality</a:t>
              </a:r>
              <a:endParaRPr b="1" cap="none">
                <a:solidFill>
                  <a:srgbClr val="FF9900"/>
                </a:solidFill>
                <a:latin typeface="Helvetica"/>
                <a:ea typeface="Calibri"/>
                <a:cs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5060072" name="Title 3"/>
          <p:cNvSpPr>
            <a:spLocks noChangeArrowheads="1" noGrp="1"/>
          </p:cNvSpPr>
          <p:nvPr>
            <p:ph type="ctrTitle"/>
          </p:nvPr>
        </p:nvSpPr>
        <p:spPr bwMode="auto">
          <a:xfrm>
            <a:off x="0" y="360045"/>
            <a:ext cx="12192000" cy="708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>
            <a:prstTxWarp prst="textNoShape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sz="4000" cap="none">
                <a:latin typeface="Helvetica"/>
                <a:ea typeface="Verdana"/>
                <a:cs typeface="Helvetica"/>
              </a:rPr>
              <a:t>Transient Heat Transfer</a:t>
            </a:r>
            <a:endParaRPr sz="4000" cap="none">
              <a:latin typeface="Helvetica"/>
              <a:ea typeface="Verdana"/>
              <a:cs typeface="Helvetica"/>
            </a:endParaRPr>
          </a:p>
        </p:txBody>
      </p:sp>
      <p:sp>
        <p:nvSpPr>
          <p:cNvPr id="276958085" name="Slide Number Placeholder 17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8999855" y="6356350"/>
            <a:ext cx="2743200" cy="365125"/>
          </a:xfrm>
        </p:spPr>
        <p:txBody>
          <a:bodyPr/>
          <a:lstStyle/>
          <a:p>
            <a:pPr>
              <a:defRPr/>
            </a:pPr>
            <a:fld id="{38815380-CED5-D4A5-9B39-38F01D776D6D}" type="slidenum"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6</a:t>
            </a:fld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pic>
        <p:nvPicPr>
          <p:cNvPr id="1600804978" name="Picture 8" descr="A picture containing text, clipart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78248294" name="TextBox 2"/>
          <p:cNvSpPr/>
          <p:nvPr/>
        </p:nvSpPr>
        <p:spPr bwMode="auto">
          <a:xfrm>
            <a:off x="1056005" y="1298574"/>
            <a:ext cx="1007999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/>
          <a:lstStyle/>
          <a:p>
            <a:pPr algn="ctr">
              <a:spcAft>
                <a:spcPts val="600"/>
              </a:spcAft>
              <a:defRPr/>
            </a:pPr>
            <a:r>
              <a:rPr sz="2000" b="1" cap="none">
                <a:solidFill>
                  <a:srgbClr val="FF9900"/>
                </a:solidFill>
                <a:latin typeface="Helvetica"/>
                <a:ea typeface="Calibri"/>
                <a:cs typeface="Calibri"/>
              </a:rPr>
              <a:t>Methods of Analysis</a:t>
            </a:r>
            <a:endParaRPr sz="2000" b="1" cap="none">
              <a:solidFill>
                <a:srgbClr val="FF9900"/>
              </a:solidFill>
              <a:latin typeface="Helvetica"/>
              <a:ea typeface="Calibri"/>
              <a:cs typeface="Calibri"/>
            </a:endParaRPr>
          </a:p>
        </p:txBody>
      </p:sp>
      <p:sp>
        <p:nvSpPr>
          <p:cNvPr id="1427023981" name="Slide Number Placeholder 17"/>
          <p:cNvSpPr/>
          <p:nvPr/>
        </p:nvSpPr>
        <p:spPr bwMode="auto"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ctr"/>
          <a:lstStyle>
            <a:lvl1pPr marL="0" algn="r" defTabSz="457200">
              <a:defRPr sz="1200" cap="none">
                <a:solidFill>
                  <a:srgbClr val="8C8C8C"/>
                </a:solidFill>
                <a:latin typeface="Calibri"/>
                <a:ea typeface="Calibri"/>
                <a:cs typeface="Calibri"/>
              </a:defRPr>
            </a:lvl1pPr>
            <a:lvl2pPr marL="457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2pPr>
            <a:lvl3pPr marL="914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3pPr>
            <a:lvl4pPr marL="1371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4pPr>
            <a:lvl5pPr marL="18288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5pPr>
            <a:lvl6pPr marL="22860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6pPr>
            <a:lvl7pPr marL="2743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7pPr>
            <a:lvl8pPr marL="3200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8pPr>
            <a:lvl9pPr marL="3657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9pPr>
          </a:lstStyle>
          <a:p>
            <a:pPr algn="l">
              <a:defRPr/>
            </a:pPr>
            <a:r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EX3030/EM40JN</a:t>
            </a:r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sp>
        <p:nvSpPr>
          <p:cNvPr id="67868434" name="TextBox 4"/>
          <p:cNvSpPr/>
          <p:nvPr/>
        </p:nvSpPr>
        <p:spPr bwMode="auto">
          <a:xfrm>
            <a:off x="1056005" y="1938655"/>
            <a:ext cx="10079990" cy="28562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GB" b="1">
                <a:latin typeface="Helvetica"/>
              </a:rPr>
              <a:t>Lumped System Analysis (or Lumped Capacitance Method)</a:t>
            </a:r>
            <a:endParaRPr/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GB" b="0">
                <a:latin typeface="Helvetica"/>
                <a:cs typeface="Helvetica"/>
              </a:rPr>
              <a:t>Temperature is a function of tim</a:t>
            </a:r>
            <a:r>
              <a:rPr lang="en-GB">
                <a:latin typeface="Helvetica"/>
                <a:cs typeface="Helvetica"/>
              </a:rPr>
              <a:t>e onl</a:t>
            </a:r>
            <a:r>
              <a:rPr lang="en-GB"/>
              <a:t>y</a:t>
            </a:r>
            <a:r>
              <a:rPr lang="en-GB" b="0"/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GB" b="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GB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lang="en-GB" b="0" i="1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lang="en-GB">
              <a:latin typeface="Helvetica"/>
            </a:endParaRPr>
          </a:p>
          <a:p>
            <a:pPr marL="342900" indent="-34290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2"/>
              <a:defRPr/>
            </a:pPr>
            <a:r>
              <a:rPr lang="en-GB" b="1">
                <a:solidFill>
                  <a:schemeClr val="bg2">
                    <a:lumMod val="90000"/>
                  </a:schemeClr>
                </a:solidFill>
                <a:latin typeface="Helvetica"/>
              </a:rPr>
              <a:t>Analytical Methods</a:t>
            </a:r>
            <a:endParaRPr/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GB">
                <a:solidFill>
                  <a:schemeClr val="bg2">
                    <a:lumMod val="90000"/>
                  </a:schemeClr>
                </a:solidFill>
                <a:latin typeface="Helvetica"/>
                <a:cs typeface="Helvetica"/>
              </a:rPr>
              <a:t>Temperature is a function of time and one space coordinate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GB" b="0" i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GB" b="0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lang="en-GB" b="0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m:rPr/>
                            <a:rPr lang="en-GB" b="0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m:rPr/>
                            <a:rPr lang="en-GB" b="0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lang="en-GB">
              <a:solidFill>
                <a:schemeClr val="bg2">
                  <a:lumMod val="90000"/>
                </a:schemeClr>
              </a:solidFill>
              <a:latin typeface="Helvetica"/>
            </a:endParaRPr>
          </a:p>
          <a:p>
            <a:pPr marL="342900" indent="-34290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3"/>
              <a:defRPr/>
            </a:pPr>
            <a:r>
              <a:rPr lang="en-GB" b="1">
                <a:solidFill>
                  <a:schemeClr val="bg2">
                    <a:lumMod val="90000"/>
                  </a:schemeClr>
                </a:solidFill>
                <a:latin typeface="Helvetica"/>
              </a:rPr>
              <a:t>Numerical Methods</a:t>
            </a:r>
            <a:endParaRPr/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GB">
                <a:solidFill>
                  <a:schemeClr val="bg2">
                    <a:lumMod val="90000"/>
                  </a:schemeClr>
                </a:solidFill>
                <a:latin typeface="Helvetica"/>
                <a:cs typeface="Helvetica"/>
              </a:rPr>
              <a:t>Temperature is a function of time and all three space coordinates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GB" b="0" i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GB" b="0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lang="en-GB" b="0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m:rPr/>
                            <a:rPr lang="en-GB" b="0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m:rPr/>
                            <a:rPr lang="en-GB" b="0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m:rPr/>
                            <a:rPr lang="en-GB" b="0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m:rPr/>
                            <a:rPr lang="en-GB" b="0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/>
                            </a:rPr>
                            <m:t>𝑧</m:t>
                          </m:r>
                          <m:r>
                            <m:rPr/>
                            <a:rPr lang="en-GB" b="0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m:rPr/>
                            <a:rPr lang="en-GB" b="0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lang="en-US">
              <a:solidFill>
                <a:schemeClr val="bg2">
                  <a:lumMod val="90000"/>
                </a:schemeClr>
              </a:solidFill>
              <a:latin typeface="Helvetica"/>
            </a:endParaRPr>
          </a:p>
        </p:txBody>
      </p:sp>
      <p:grpSp>
        <p:nvGrpSpPr>
          <p:cNvPr id="657697711" name="Group 14"/>
          <p:cNvGrpSpPr/>
          <p:nvPr/>
        </p:nvGrpSpPr>
        <p:grpSpPr bwMode="auto">
          <a:xfrm>
            <a:off x="326390" y="2743200"/>
            <a:ext cx="2212975" cy="2834005"/>
            <a:chOff x="326390" y="2743200"/>
            <a:chExt cx="2212975" cy="2834005"/>
          </a:xfrm>
        </p:grpSpPr>
        <p:sp>
          <p:nvSpPr>
            <p:cNvPr id="10" name="Arrow: Down 7"/>
            <p:cNvSpPr/>
            <p:nvPr/>
          </p:nvSpPr>
          <p:spPr bwMode="auto">
            <a:xfrm>
              <a:off x="1239520" y="2743200"/>
              <a:ext cx="386715" cy="2021205"/>
            </a:xfrm>
            <a:prstGeom prst="downArrow">
              <a:avLst>
                <a:gd name="adj1" fmla="val 25610"/>
                <a:gd name="adj2" fmla="val 86532"/>
              </a:avLst>
            </a:prstGeom>
            <a:noFill/>
            <a:ln w="28575" cap="flat" cmpd="sng" algn="ctr">
              <a:solidFill>
                <a:srgbClr val="FF9900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899" anchor="ctr"/>
            <a:lstStyle/>
            <a:p>
              <a:pPr algn="ctr">
                <a:defRPr cap="none">
                  <a:solidFill>
                    <a:srgbClr val="FFFFFF"/>
                  </a:solidFill>
                  <a:latin typeface="Calibri"/>
                  <a:ea typeface="Calibri"/>
                  <a:cs typeface="Calibri"/>
                </a:defRPr>
              </a:pPr>
              <a:endParaRPr cap="none"/>
            </a:p>
          </p:txBody>
        </p:sp>
        <p:sp>
          <p:nvSpPr>
            <p:cNvPr id="9" name="TextBox 10"/>
            <p:cNvSpPr/>
            <p:nvPr/>
          </p:nvSpPr>
          <p:spPr bwMode="auto">
            <a:xfrm>
              <a:off x="326390" y="4850764"/>
              <a:ext cx="2212975" cy="7264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spcCol="215899" anchor="t"/>
            <a:lstStyle/>
            <a:p>
              <a:pPr algn="ctr"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b="1" cap="none">
                  <a:solidFill>
                    <a:srgbClr val="FF9900"/>
                  </a:solidFill>
                  <a:latin typeface="Helvetica"/>
                  <a:ea typeface="Calibri"/>
                  <a:cs typeface="Calibri"/>
                </a:rPr>
                <a:t>Increasing complexity</a:t>
              </a:r>
              <a:endParaRPr b="1" cap="none">
                <a:solidFill>
                  <a:srgbClr val="FF9900"/>
                </a:solidFill>
                <a:latin typeface="Helvetica"/>
                <a:ea typeface="Calibri"/>
                <a:cs typeface="Calibri"/>
              </a:endParaRPr>
            </a:p>
          </p:txBody>
        </p:sp>
      </p:grpSp>
      <p:grpSp>
        <p:nvGrpSpPr>
          <p:cNvPr id="370229489" name="Group 15"/>
          <p:cNvGrpSpPr/>
          <p:nvPr/>
        </p:nvGrpSpPr>
        <p:grpSpPr bwMode="auto">
          <a:xfrm>
            <a:off x="9652635" y="2741295"/>
            <a:ext cx="2212975" cy="2834640"/>
            <a:chOff x="9652635" y="2741295"/>
            <a:chExt cx="2212975" cy="2834640"/>
          </a:xfrm>
        </p:grpSpPr>
        <p:sp>
          <p:nvSpPr>
            <p:cNvPr id="13" name="Arrow: Down 12"/>
            <p:cNvSpPr/>
            <p:nvPr/>
          </p:nvSpPr>
          <p:spPr bwMode="auto">
            <a:xfrm>
              <a:off x="10565765" y="2741295"/>
              <a:ext cx="386715" cy="2021840"/>
            </a:xfrm>
            <a:prstGeom prst="downArrow">
              <a:avLst>
                <a:gd name="adj1" fmla="val 25610"/>
                <a:gd name="adj2" fmla="val 86559"/>
              </a:avLst>
            </a:prstGeom>
            <a:noFill/>
            <a:ln w="28575" cap="flat" cmpd="sng" algn="ctr">
              <a:solidFill>
                <a:srgbClr val="FF9900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899" anchor="ctr"/>
            <a:lstStyle/>
            <a:p>
              <a:pPr algn="ctr">
                <a:defRPr cap="none">
                  <a:solidFill>
                    <a:srgbClr val="FFFFFF"/>
                  </a:solidFill>
                  <a:latin typeface="Calibri"/>
                  <a:ea typeface="Calibri"/>
                  <a:cs typeface="Calibri"/>
                </a:defRPr>
              </a:pPr>
              <a:endParaRPr cap="none"/>
            </a:p>
          </p:txBody>
        </p:sp>
        <p:sp>
          <p:nvSpPr>
            <p:cNvPr id="12" name="TextBox 13"/>
            <p:cNvSpPr/>
            <p:nvPr/>
          </p:nvSpPr>
          <p:spPr bwMode="auto">
            <a:xfrm>
              <a:off x="9652635" y="4849495"/>
              <a:ext cx="2212975" cy="7264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spcCol="215899" anchor="t"/>
            <a:lstStyle/>
            <a:p>
              <a:pPr algn="ctr"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b="1" cap="none">
                  <a:solidFill>
                    <a:srgbClr val="FF9900"/>
                  </a:solidFill>
                  <a:latin typeface="Helvetica"/>
                  <a:ea typeface="Calibri"/>
                  <a:cs typeface="Calibri"/>
                </a:rPr>
                <a:t>Increasing generality</a:t>
              </a:r>
              <a:endParaRPr b="1" cap="none">
                <a:solidFill>
                  <a:srgbClr val="FF9900"/>
                </a:solidFill>
                <a:latin typeface="Helvetica"/>
                <a:ea typeface="Calibri"/>
                <a:cs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8875839" name="Title 3"/>
          <p:cNvSpPr>
            <a:spLocks noChangeArrowheads="1" noGrp="1"/>
          </p:cNvSpPr>
          <p:nvPr>
            <p:ph type="ctrTitle"/>
          </p:nvPr>
        </p:nvSpPr>
        <p:spPr bwMode="auto">
          <a:xfrm>
            <a:off x="0" y="360045"/>
            <a:ext cx="12192000" cy="708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>
            <a:prstTxWarp prst="textNoShape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sz="4000" cap="none">
                <a:latin typeface="Helvetica"/>
                <a:ea typeface="Verdana"/>
                <a:cs typeface="Helvetica"/>
              </a:rPr>
              <a:t>Lumped System Analysis</a:t>
            </a:r>
            <a:endParaRPr sz="4000" cap="none">
              <a:latin typeface="Helvetica"/>
              <a:ea typeface="Verdana"/>
              <a:cs typeface="Helvetica"/>
            </a:endParaRPr>
          </a:p>
        </p:txBody>
      </p:sp>
      <p:sp>
        <p:nvSpPr>
          <p:cNvPr id="1824676525" name="Slide Number Placeholder 17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8999855" y="6356350"/>
            <a:ext cx="2743200" cy="365125"/>
          </a:xfrm>
        </p:spPr>
        <p:txBody>
          <a:bodyPr/>
          <a:lstStyle/>
          <a:p>
            <a:pPr>
              <a:defRPr/>
            </a:pPr>
            <a:fld id="{1C2F5F3B-75F1-7AA9-BF97-83FC11D949D6}" type="slidenum"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7</a:t>
            </a:fld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pic>
        <p:nvPicPr>
          <p:cNvPr id="540144193" name="Picture 8" descr="A picture containing text, clipart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624036073" name="TextBox 1"/>
          <p:cNvSpPr/>
          <p:nvPr/>
        </p:nvSpPr>
        <p:spPr bwMode="auto">
          <a:xfrm>
            <a:off x="1378585" y="1929765"/>
            <a:ext cx="9434830" cy="36283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/>
          <a:lstStyle/>
          <a:p>
            <a:pPr marL="285750" indent="-28575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sz="2000" cap="none">
                <a:latin typeface="Helvetica"/>
                <a:ea typeface="Calibri"/>
                <a:cs typeface="Calibri"/>
              </a:rPr>
              <a:t>Some objects behave like ‘</a:t>
            </a:r>
            <a:r>
              <a:rPr sz="2000" b="1" cap="none">
                <a:latin typeface="Helvetica"/>
                <a:ea typeface="Calibri"/>
                <a:cs typeface="Calibri"/>
              </a:rPr>
              <a:t>lumps</a:t>
            </a:r>
            <a:r>
              <a:rPr sz="2000" cap="none">
                <a:latin typeface="Helvetica"/>
                <a:ea typeface="Calibri"/>
                <a:cs typeface="Calibri"/>
              </a:rPr>
              <a:t>’ when subjected to a heat transfer process and their internal temperature remains approximately uniform throughout</a:t>
            </a:r>
            <a:endParaRPr sz="2000" cap="none">
              <a:latin typeface="Helvetica"/>
              <a:ea typeface="Calibri"/>
              <a:cs typeface="Calibri"/>
            </a:endParaRPr>
          </a:p>
          <a:p>
            <a:pPr marL="285750" indent="-28575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sz="2000" cap="none">
                <a:latin typeface="Helvetica"/>
                <a:ea typeface="Calibri"/>
                <a:cs typeface="Calibri"/>
              </a:rPr>
              <a:t>We call the method to analyse these types of objects </a:t>
            </a:r>
            <a:r>
              <a:rPr sz="2000" b="1" cap="none">
                <a:latin typeface="Helvetica"/>
                <a:ea typeface="Calibri"/>
                <a:cs typeface="Calibri"/>
              </a:rPr>
              <a:t>Lumped System Analysis</a:t>
            </a:r>
            <a:r>
              <a:rPr sz="2000" cap="none">
                <a:latin typeface="Helvetica"/>
                <a:ea typeface="Calibri"/>
                <a:cs typeface="Calibri"/>
              </a:rPr>
              <a:t> or sometimes the </a:t>
            </a:r>
            <a:r>
              <a:rPr sz="2000" b="1" cap="none">
                <a:latin typeface="Helvetica"/>
                <a:ea typeface="Calibri"/>
                <a:cs typeface="Calibri"/>
              </a:rPr>
              <a:t>Lumped Capacitance Method</a:t>
            </a:r>
            <a:r>
              <a:rPr sz="2000" cap="none">
                <a:latin typeface="Helvetica"/>
                <a:ea typeface="Calibri"/>
                <a:cs typeface="Calibri"/>
              </a:rPr>
              <a:t> </a:t>
            </a:r>
            <a:endParaRPr sz="2000" cap="none">
              <a:latin typeface="Helvetica"/>
              <a:ea typeface="Calibri"/>
              <a:cs typeface="Calibri"/>
            </a:endParaRPr>
          </a:p>
          <a:p>
            <a:pPr marL="285750" indent="-28575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sz="2000" cap="none">
                <a:latin typeface="Helvetica"/>
                <a:ea typeface="Calibri"/>
                <a:cs typeface="Calibri"/>
              </a:rPr>
              <a:t>The simplest type of unsteady heat transfer problem, </a:t>
            </a:r>
            <a:r>
              <a:rPr sz="2000" b="1" i="1" cap="none">
                <a:latin typeface="Helvetica"/>
                <a:ea typeface="Calibri"/>
                <a:cs typeface="Calibri"/>
              </a:rPr>
              <a:t>T</a:t>
            </a:r>
            <a:r>
              <a:rPr sz="2000" b="1" cap="none">
                <a:latin typeface="Helvetica"/>
                <a:ea typeface="Calibri"/>
                <a:cs typeface="Calibri"/>
              </a:rPr>
              <a:t>(</a:t>
            </a:r>
            <a:r>
              <a:rPr sz="2000" b="1" i="1" cap="none">
                <a:latin typeface="Helvetica"/>
                <a:ea typeface="Calibri"/>
                <a:cs typeface="Calibri"/>
              </a:rPr>
              <a:t>t</a:t>
            </a:r>
            <a:r>
              <a:rPr sz="2000" b="1" cap="none">
                <a:latin typeface="Helvetica"/>
                <a:ea typeface="Calibri"/>
                <a:cs typeface="Calibri"/>
              </a:rPr>
              <a:t>)</a:t>
            </a:r>
            <a:endParaRPr sz="2000" b="1" cap="none">
              <a:latin typeface="Helvetica"/>
              <a:ea typeface="Calibri"/>
              <a:cs typeface="Calibri"/>
            </a:endParaRPr>
          </a:p>
          <a:p>
            <a:pPr marL="285750" indent="-28575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sz="2000" cap="none">
                <a:latin typeface="Helvetica"/>
                <a:ea typeface="Calibri"/>
                <a:cs typeface="Calibri"/>
              </a:rPr>
              <a:t>Applicable in many situations e.g. heating/cooling of simple geometrical objects</a:t>
            </a:r>
            <a:endParaRPr sz="2000" cap="none">
              <a:latin typeface="Helvetica"/>
              <a:ea typeface="Calibri"/>
              <a:cs typeface="Calibri"/>
            </a:endParaRPr>
          </a:p>
          <a:p>
            <a:pPr marL="285750" indent="-28575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sz="2000" cap="none">
                <a:latin typeface="Helvetica"/>
                <a:ea typeface="Calibri"/>
                <a:cs typeface="Calibri"/>
              </a:rPr>
              <a:t>Useful for estimating e.g. time it will take a given body to reach a certain temperature or for a given time, we can determine the temperature</a:t>
            </a:r>
            <a:endParaRPr sz="2000" cap="none">
              <a:latin typeface="Helvetica"/>
              <a:ea typeface="Calibri"/>
              <a:cs typeface="Calibri"/>
            </a:endParaRPr>
          </a:p>
        </p:txBody>
      </p:sp>
      <p:sp>
        <p:nvSpPr>
          <p:cNvPr id="681116346" name="TextBox 2"/>
          <p:cNvSpPr/>
          <p:nvPr/>
        </p:nvSpPr>
        <p:spPr bwMode="auto">
          <a:xfrm>
            <a:off x="1056005" y="1298574"/>
            <a:ext cx="1007999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/>
          <a:lstStyle/>
          <a:p>
            <a:pPr algn="ctr">
              <a:spcAft>
                <a:spcPts val="600"/>
              </a:spcAft>
              <a:defRPr/>
            </a:pPr>
            <a:r>
              <a:rPr sz="2000" b="1" cap="none">
                <a:solidFill>
                  <a:srgbClr val="FF9900"/>
                </a:solidFill>
                <a:latin typeface="Helvetica"/>
                <a:ea typeface="Calibri"/>
                <a:cs typeface="Calibri"/>
              </a:rPr>
              <a:t>Introduction</a:t>
            </a:r>
            <a:endParaRPr sz="2000" b="1" cap="none">
              <a:solidFill>
                <a:srgbClr val="FF9900"/>
              </a:solidFill>
              <a:latin typeface="Helvetica"/>
              <a:ea typeface="Calibri"/>
              <a:cs typeface="Calibri"/>
            </a:endParaRPr>
          </a:p>
        </p:txBody>
      </p:sp>
      <p:sp>
        <p:nvSpPr>
          <p:cNvPr id="96685868" name="Slide Number Placeholder 17"/>
          <p:cNvSpPr/>
          <p:nvPr/>
        </p:nvSpPr>
        <p:spPr bwMode="auto"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ctr"/>
          <a:lstStyle>
            <a:lvl1pPr marL="0" algn="r" defTabSz="457200">
              <a:defRPr sz="1200" cap="none">
                <a:solidFill>
                  <a:srgbClr val="8C8C8C"/>
                </a:solidFill>
                <a:latin typeface="Calibri"/>
                <a:ea typeface="Calibri"/>
                <a:cs typeface="Calibri"/>
              </a:defRPr>
            </a:lvl1pPr>
            <a:lvl2pPr marL="457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2pPr>
            <a:lvl3pPr marL="914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3pPr>
            <a:lvl4pPr marL="1371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4pPr>
            <a:lvl5pPr marL="18288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5pPr>
            <a:lvl6pPr marL="22860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6pPr>
            <a:lvl7pPr marL="2743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7pPr>
            <a:lvl8pPr marL="3200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8pPr>
            <a:lvl9pPr marL="3657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9pPr>
          </a:lstStyle>
          <a:p>
            <a:pPr algn="l">
              <a:defRPr/>
            </a:pPr>
            <a:r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EX3030/EM40JN</a:t>
            </a:r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4529462" name="Title 3"/>
          <p:cNvSpPr>
            <a:spLocks noChangeArrowheads="1" noGrp="1"/>
          </p:cNvSpPr>
          <p:nvPr>
            <p:ph type="ctrTitle"/>
          </p:nvPr>
        </p:nvSpPr>
        <p:spPr bwMode="auto">
          <a:xfrm>
            <a:off x="0" y="360045"/>
            <a:ext cx="12192000" cy="708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>
            <a:prstTxWarp prst="textNoShape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sz="4000" cap="none">
                <a:latin typeface="Helvetica"/>
                <a:ea typeface="Verdana"/>
                <a:cs typeface="Helvetica"/>
              </a:rPr>
              <a:t>Assumptions Behind LSA</a:t>
            </a:r>
            <a:endParaRPr sz="4000" cap="none">
              <a:latin typeface="Helvetica"/>
              <a:ea typeface="Verdana"/>
              <a:cs typeface="Helvetica"/>
            </a:endParaRPr>
          </a:p>
        </p:txBody>
      </p:sp>
      <p:sp>
        <p:nvSpPr>
          <p:cNvPr id="1580437120" name="Slide Number Placeholder 17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8999855" y="6356350"/>
            <a:ext cx="2743200" cy="365125"/>
          </a:xfrm>
        </p:spPr>
        <p:txBody>
          <a:bodyPr/>
          <a:lstStyle/>
          <a:p>
            <a:pPr>
              <a:defRPr/>
            </a:pPr>
            <a:fld id="{02A5C508-46EF-F033-A11D-B0668B5357E5}" type="slidenum"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8</a:t>
            </a:fld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pic>
        <p:nvPicPr>
          <p:cNvPr id="1404374090" name="Picture 8" descr="A picture containing text, clipart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79448903" name="TextBox 1"/>
          <p:cNvSpPr/>
          <p:nvPr/>
        </p:nvSpPr>
        <p:spPr bwMode="auto">
          <a:xfrm>
            <a:off x="1056005" y="1929765"/>
            <a:ext cx="10079990" cy="3937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/>
          <a:lstStyle/>
          <a:p>
            <a:pPr marL="285750" indent="-28575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cap="none">
                <a:latin typeface="Helvetica"/>
                <a:ea typeface="Calibri"/>
                <a:cs typeface="Calibri"/>
              </a:rPr>
              <a:t>Distribution of temperature is spatially uniform</a:t>
            </a:r>
            <a:endParaRPr cap="none">
              <a:latin typeface="Helvetica"/>
              <a:ea typeface="Calibri"/>
              <a:cs typeface="Calibri"/>
            </a:endParaRPr>
          </a:p>
        </p:txBody>
      </p:sp>
      <p:sp>
        <p:nvSpPr>
          <p:cNvPr id="2072074524" name="TextBox 2"/>
          <p:cNvSpPr/>
          <p:nvPr/>
        </p:nvSpPr>
        <p:spPr bwMode="auto">
          <a:xfrm>
            <a:off x="1056005" y="1298574"/>
            <a:ext cx="1007999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/>
          <a:lstStyle/>
          <a:p>
            <a:pPr algn="ctr">
              <a:spcAft>
                <a:spcPts val="600"/>
              </a:spcAft>
              <a:defRPr/>
            </a:pPr>
            <a:r>
              <a:rPr sz="2000" b="1" cap="none">
                <a:solidFill>
                  <a:srgbClr val="FF9900"/>
                </a:solidFill>
                <a:latin typeface="Helvetica"/>
                <a:ea typeface="Calibri"/>
                <a:cs typeface="Calibri"/>
              </a:rPr>
              <a:t>Main assumption behind Lumped System Analysis:</a:t>
            </a:r>
            <a:endParaRPr sz="2000" b="1" cap="none">
              <a:solidFill>
                <a:srgbClr val="FF9900"/>
              </a:solidFill>
              <a:latin typeface="Helvetica"/>
              <a:ea typeface="Calibri"/>
              <a:cs typeface="Calibri"/>
            </a:endParaRPr>
          </a:p>
        </p:txBody>
      </p:sp>
      <p:sp>
        <p:nvSpPr>
          <p:cNvPr id="630076046" name="Slide Number Placeholder 17"/>
          <p:cNvSpPr/>
          <p:nvPr/>
        </p:nvSpPr>
        <p:spPr bwMode="auto"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ctr"/>
          <a:lstStyle>
            <a:lvl1pPr marL="0" algn="r" defTabSz="457200">
              <a:defRPr sz="1200" cap="none">
                <a:solidFill>
                  <a:srgbClr val="8C8C8C"/>
                </a:solidFill>
                <a:latin typeface="Calibri"/>
                <a:ea typeface="Calibri"/>
                <a:cs typeface="Calibri"/>
              </a:defRPr>
            </a:lvl1pPr>
            <a:lvl2pPr marL="457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2pPr>
            <a:lvl3pPr marL="914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3pPr>
            <a:lvl4pPr marL="1371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4pPr>
            <a:lvl5pPr marL="18288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5pPr>
            <a:lvl6pPr marL="22860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6pPr>
            <a:lvl7pPr marL="2743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7pPr>
            <a:lvl8pPr marL="3200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8pPr>
            <a:lvl9pPr marL="3657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9pPr>
          </a:lstStyle>
          <a:p>
            <a:pPr algn="l">
              <a:defRPr/>
            </a:pPr>
            <a:r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EX3030/EM40JN</a:t>
            </a:r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grpSp>
        <p:nvGrpSpPr>
          <p:cNvPr id="1325930906" name="Group 10"/>
          <p:cNvGrpSpPr/>
          <p:nvPr/>
        </p:nvGrpSpPr>
        <p:grpSpPr bwMode="auto">
          <a:xfrm>
            <a:off x="3048635" y="2762885"/>
            <a:ext cx="6094730" cy="2796540"/>
            <a:chOff x="3048635" y="2762885"/>
            <a:chExt cx="6094730" cy="2796540"/>
          </a:xfrm>
        </p:grpSpPr>
        <p:pic>
          <p:nvPicPr>
            <p:cNvPr id="10" name="Picture 4" descr="A picture containing icon&#10;&#10;Description automatically generated"/>
            <p:cNvPicPr>
              <a:picLocks noChangeAspect="1"/>
            </p:cNvPicPr>
            <p:nvPr/>
          </p:nvPicPr>
          <p:blipFill>
            <a:blip r:embed="rId4"/>
            <a:stretch/>
          </p:blipFill>
          <p:spPr bwMode="auto">
            <a:xfrm>
              <a:off x="3935730" y="2762885"/>
              <a:ext cx="4320540" cy="196977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9" name="TextBox 9"/>
            <p:cNvSpPr/>
            <p:nvPr/>
          </p:nvSpPr>
          <p:spPr bwMode="auto">
            <a:xfrm>
              <a:off x="3048635" y="4820920"/>
              <a:ext cx="6094730" cy="73850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spcCol="215899" anchor="t"/>
            <a:lstStyle/>
            <a:p>
              <a:pPr algn="ctr">
                <a:defRPr/>
              </a:pPr>
              <a:r>
                <a:rPr sz="1400" cap="none">
                  <a:solidFill>
                    <a:srgbClr val="000000"/>
                  </a:solidFill>
                  <a:latin typeface="Times New Roman"/>
                  <a:ea typeface="Calibri"/>
                  <a:cs typeface="Calibri"/>
                </a:rPr>
                <a:t>Example of a body with a spatially-uniform temperature distribution at time </a:t>
              </a:r>
              <a:r>
                <a:rPr sz="1400" i="1" cap="none">
                  <a:solidFill>
                    <a:srgbClr val="000000"/>
                  </a:solidFill>
                  <a:latin typeface="Times New Roman"/>
                  <a:ea typeface="Calibri"/>
                  <a:cs typeface="Calibri"/>
                </a:rPr>
                <a:t>t</a:t>
              </a:r>
              <a:r>
                <a:rPr sz="1400" cap="none">
                  <a:solidFill>
                    <a:srgbClr val="000000"/>
                  </a:solidFill>
                  <a:latin typeface="Times New Roman"/>
                  <a:ea typeface="Calibri"/>
                  <a:cs typeface="Calibri"/>
                </a:rPr>
                <a:t> (left) and some time later at </a:t>
              </a:r>
              <a:r>
                <a:rPr sz="1400" i="1" cap="none">
                  <a:solidFill>
                    <a:srgbClr val="000000"/>
                  </a:solidFill>
                  <a:latin typeface="Times New Roman"/>
                  <a:ea typeface="Calibri"/>
                  <a:cs typeface="Calibri"/>
                </a:rPr>
                <a:t>t</a:t>
              </a:r>
              <a:r>
                <a:rPr sz="1400" cap="none">
                  <a:solidFill>
                    <a:srgbClr val="000000"/>
                  </a:solidFill>
                  <a:latin typeface="Times New Roman"/>
                  <a:ea typeface="Calibri"/>
                  <a:cs typeface="Calibri"/>
                </a:rPr>
                <a:t>+Δ</a:t>
              </a:r>
              <a:r>
                <a:rPr sz="1400" i="1" cap="none">
                  <a:solidFill>
                    <a:srgbClr val="000000"/>
                  </a:solidFill>
                  <a:latin typeface="Times New Roman"/>
                  <a:ea typeface="Calibri"/>
                  <a:cs typeface="Calibri"/>
                </a:rPr>
                <a:t>t</a:t>
              </a:r>
              <a:r>
                <a:rPr sz="1400" cap="none">
                  <a:solidFill>
                    <a:srgbClr val="000000"/>
                  </a:solidFill>
                  <a:latin typeface="Times New Roman"/>
                  <a:ea typeface="Calibri"/>
                  <a:cs typeface="Calibri"/>
                </a:rPr>
                <a:t> (right). Temperature changes are seen to happen equally at all points throughout the body</a:t>
              </a:r>
              <a:endParaRPr sz="1400" cap="none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60810" name="Title 3"/>
          <p:cNvSpPr>
            <a:spLocks noChangeArrowheads="1" noGrp="1"/>
          </p:cNvSpPr>
          <p:nvPr>
            <p:ph type="ctrTitle"/>
          </p:nvPr>
        </p:nvSpPr>
        <p:spPr bwMode="auto">
          <a:xfrm>
            <a:off x="0" y="360045"/>
            <a:ext cx="12192000" cy="708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>
            <a:prstTxWarp prst="textNoShape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sz="4000" cap="none">
                <a:latin typeface="Helvetica"/>
                <a:ea typeface="Verdana"/>
                <a:cs typeface="Helvetica"/>
              </a:rPr>
              <a:t>Thermal Energy Balance</a:t>
            </a:r>
            <a:endParaRPr sz="4000" cap="none">
              <a:latin typeface="Helvetica"/>
              <a:ea typeface="Verdana"/>
              <a:cs typeface="Helvetica"/>
            </a:endParaRPr>
          </a:p>
        </p:txBody>
      </p:sp>
      <p:sp>
        <p:nvSpPr>
          <p:cNvPr id="101229371" name="Slide Number Placeholder 17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8999855" y="6356350"/>
            <a:ext cx="2743200" cy="365125"/>
          </a:xfrm>
        </p:spPr>
        <p:txBody>
          <a:bodyPr/>
          <a:lstStyle/>
          <a:p>
            <a:pPr>
              <a:defRPr/>
            </a:pPr>
            <a:fld id="{146AB585-CBF9-3F43-B7D2-3D16FB9C4168}" type="slidenum"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9</a:t>
            </a:fld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pic>
        <p:nvPicPr>
          <p:cNvPr id="2100160703" name="Picture 8" descr="A picture containing text, clipart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14591266" name="TextBox 1"/>
          <p:cNvSpPr/>
          <p:nvPr/>
        </p:nvSpPr>
        <p:spPr bwMode="auto">
          <a:xfrm>
            <a:off x="1056005" y="2324735"/>
            <a:ext cx="6157595" cy="34010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GB" sz="1600">
                <a:latin typeface="Helvetica"/>
              </a:rPr>
              <a:t>Consider a sphere of mass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GB" sz="1600" b="0" i="1">
                          <a:latin typeface="Cambria Math"/>
                        </a:rPr>
                        <m:t>𝑚</m:t>
                      </m:r>
                    </m:oMath>
                  </m:oMathPara>
                </a14:m>
              </mc:Choice>
              <mc:Fallback/>
            </mc:AlternateContent>
            <a:r>
              <a:rPr lang="en-GB" sz="1600">
                <a:latin typeface="Helvetica"/>
              </a:rPr>
              <a:t> and surface area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GB" sz="16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GB" sz="1600" b="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m:rPr/>
                            <a:rPr lang="en-GB" sz="1600" b="0" i="1"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lang="en-GB" sz="1600">
                <a:latin typeface="Helvetica"/>
              </a:rPr>
              <a:t> cooling outside of a furnace. Assume the ball is homogenous, with constant heat capacity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GB" sz="16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GB" sz="1600" b="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m:rPr/>
                            <a:rPr lang="en-GB" sz="1600" b="0" i="1">
                              <a:latin typeface="Cambria Math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lang="en-GB" sz="1600">
                <a:latin typeface="Helvetica"/>
              </a:rPr>
              <a:t>, constant thermal conductivity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GB" sz="1600" b="0" i="1">
                          <a:latin typeface="Cambria Math"/>
                        </a:rPr>
                        <m:t>𝑘</m:t>
                      </m:r>
                    </m:oMath>
                  </m:oMathPara>
                </a14:m>
              </mc:Choice>
              <mc:Fallback/>
            </mc:AlternateContent>
            <a:r>
              <a:rPr lang="en-GB" sz="1600">
                <a:latin typeface="Helvetica"/>
              </a:rPr>
              <a:t> and uniform temperature distribution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GB" sz="1600" b="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GB" sz="16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lang="en-GB" sz="1600" b="0" i="1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lang="en-GB" sz="1600">
              <a:latin typeface="Helvetica"/>
            </a:endParaRPr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GB" sz="1600">
                <a:latin typeface="Helvetica"/>
              </a:rPr>
              <a:t>A thermal energy balance shows:</a:t>
            </a:r>
            <a:endParaRPr/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en-GB" sz="1600" b="0" i="1">
                          <a:latin typeface="Cambria Math"/>
                        </a:rPr>
                        <m:t>−</m:t>
                      </m:r>
                      <m:r>
                        <m:rPr/>
                        <a:rPr lang="en-GB" sz="1600" b="0" i="1">
                          <a:latin typeface="Cambria Math"/>
                        </a:rPr>
                        <m:t>h</m:t>
                      </m:r>
                      <m:sSub>
                        <m:sSubPr>
                          <m:ctrlPr>
                            <a:rPr lang="en-GB" sz="16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GB" sz="1600" b="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m:rPr/>
                            <a:rPr lang="en-GB" sz="1600" b="0" i="1">
                              <a:latin typeface="Cambria Math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GB" sz="16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lang="en-GB" sz="1600" b="0" i="1">
                              <a:latin typeface="Cambria Math"/>
                            </a:rPr>
                            <m:t>𝑇</m:t>
                          </m:r>
                          <m:r>
                            <m:rPr/>
                            <a:rPr lang="en-GB" sz="1600" b="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600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GB" sz="1600" b="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m:rPr/>
                                <a:rPr lang="en-GB" sz="1600" b="0" i="1">
                                  <a:latin typeface="Cambria Math"/>
                                </a:rPr>
                                <m:t>∞</m:t>
                              </m:r>
                            </m:sub>
                          </m:sSub>
                        </m:e>
                      </m:d>
                      <m:r>
                        <m:rPr/>
                        <a:rPr lang="en-GB" sz="1600" b="0" i="1">
                          <a:latin typeface="Cambria Math"/>
                        </a:rPr>
                        <m:t>𝑑𝑡</m:t>
                      </m:r>
                      <m:r>
                        <m:rPr/>
                        <a:rPr lang="en-GB" sz="1600" b="0" i="1">
                          <a:latin typeface="Cambria Math"/>
                        </a:rPr>
                        <m:t>=</m:t>
                      </m:r>
                      <m:r>
                        <m:rPr/>
                        <a:rPr lang="en-GB" sz="1600" b="0" i="1">
                          <a:latin typeface="Cambria Math"/>
                        </a:rPr>
                        <m:t>𝑚</m:t>
                      </m:r>
                      <m:sSub>
                        <m:sSubPr>
                          <m:ctrlPr>
                            <a:rPr lang="en-GB" sz="16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GB" sz="1600" b="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m:rPr/>
                            <a:rPr lang="en-GB" sz="1600" b="0" i="1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m:rPr/>
                        <a:rPr lang="en-GB" sz="1600" b="0" i="1">
                          <a:latin typeface="Cambria Math"/>
                        </a:rPr>
                        <m:t>𝑑𝑇</m:t>
                      </m:r>
                    </m:oMath>
                  </m:oMathPara>
                </a14:m>
              </mc:Choice>
              <mc:Fallback/>
            </mc:AlternateContent>
            <a:endParaRPr lang="en-US" sz="1600">
              <a:latin typeface="Helvetica"/>
            </a:endParaRPr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600">
                <a:latin typeface="Helvetica"/>
              </a:rPr>
              <a:t>and noting that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GB" sz="1600" b="0" i="1">
                          <a:latin typeface="Cambria Math"/>
                        </a:rPr>
                        <m:t>𝑚</m:t>
                      </m:r>
                      <m:r>
                        <m:rPr/>
                        <a:rPr lang="en-GB" sz="1600" b="0" i="1">
                          <a:latin typeface="Cambria Math"/>
                        </a:rPr>
                        <m:t>=</m:t>
                      </m:r>
                      <m:r>
                        <m:rPr/>
                        <a:rPr lang="en-GB" sz="1600" b="0" i="1">
                          <a:latin typeface="Cambria Math"/>
                        </a:rPr>
                        <m:t>𝜌</m:t>
                      </m:r>
                      <m:r>
                        <m:rPr/>
                        <a:rPr lang="en-GB" sz="1600" b="0" i="1">
                          <a:latin typeface="Cambria Math"/>
                        </a:rPr>
                        <m:t>𝑉</m:t>
                      </m:r>
                    </m:oMath>
                  </m:oMathPara>
                </a14:m>
              </mc:Choice>
              <mc:Fallback/>
            </mc:AlternateContent>
            <a:r>
              <a:rPr lang="en-US" sz="1600">
                <a:latin typeface="Helvetica"/>
              </a:rPr>
              <a:t> and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GB" sz="1600" b="0" i="1">
                          <a:latin typeface="Cambria Math"/>
                        </a:rPr>
                        <m:t>𝑑𝑇</m:t>
                      </m:r>
                      <m:r>
                        <m:rPr/>
                        <a:rPr lang="en-GB" sz="1600" b="0" i="1">
                          <a:latin typeface="Cambria Math"/>
                        </a:rPr>
                        <m:t>=</m:t>
                      </m:r>
                      <m:r>
                        <m:rPr/>
                        <a:rPr lang="en-GB" sz="1600" b="0" i="1">
                          <a:latin typeface="Cambria Math"/>
                        </a:rPr>
                        <m:t>𝑇</m:t>
                      </m:r>
                      <m:r>
                        <m:rPr/>
                        <a:rPr lang="en-GB" sz="1600" b="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GB" sz="16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GB" sz="1600" b="0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m:rPr/>
                            <a:rPr lang="en-GB" sz="1600" b="0" i="1">
                              <a:latin typeface="Cambria Math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lang="en-US" sz="1600">
                <a:latin typeface="Helvetica"/>
              </a:rPr>
              <a:t> gives:</a:t>
            </a:r>
            <a:endParaRPr/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f>
                        <m:fPr>
                          <m:ctrlPr>
                            <a:rPr lang="en-GB" sz="16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GB" sz="1600" i="1">
                              <a:latin typeface="Cambria Math"/>
                            </a:rPr>
                            <m:t>−</m:t>
                          </m:r>
                          <m:r>
                            <m:rPr/>
                            <a:rPr lang="en-GB" sz="1600" i="1">
                              <a:latin typeface="Cambria Math"/>
                            </a:rPr>
                            <m:t>h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GB" sz="16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m:rPr/>
                                <a:rPr lang="en-GB" sz="1600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m:rPr/>
                            <a:rPr lang="en-GB" sz="1600" b="0" i="1">
                              <a:latin typeface="Cambria Math"/>
                            </a:rPr>
                            <m:t>𝜌</m:t>
                          </m:r>
                          <m:r>
                            <m:rPr/>
                            <a:rPr lang="en-GB" sz="1600" b="0" i="1">
                              <a:latin typeface="Cambria Math"/>
                            </a:rPr>
                            <m:t>𝑉</m:t>
                          </m:r>
                          <m:sSub>
                            <m:sSubPr>
                              <m:ctrlPr>
                                <a:rPr lang="en-GB" sz="1600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GB" sz="1600" b="0" i="1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m:rPr/>
                                <a:rPr lang="en-GB" sz="1600" b="0" i="1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>
                        <m:rPr/>
                        <a:rPr lang="en-GB" sz="1600" b="0" i="1">
                          <a:latin typeface="Cambria Math"/>
                        </a:rPr>
                        <m:t>𝑑𝑡</m:t>
                      </m:r>
                      <m:r>
                        <m:rPr/>
                        <a:rPr lang="en-GB" sz="1600" b="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16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GB" sz="1600" b="0" i="1">
                              <a:latin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GB" sz="1600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/>
                                <a:rPr lang="en-GB" sz="1600" i="1">
                                  <a:latin typeface="Cambria Math"/>
                                </a:rPr>
                                <m:t>𝑇</m:t>
                              </m:r>
                              <m:r>
                                <m:rPr/>
                                <a:rPr lang="en-GB" sz="16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/>
                                    <a:rPr lang="en-GB" sz="1600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/>
                                    <a:rPr lang="en-GB" sz="1600" i="1">
                                      <a:latin typeface="Cambria Math"/>
                                    </a:rPr>
                                    <m:t>∞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/>
                            <a:rPr lang="en-GB" sz="1600" i="1">
                              <a:latin typeface="Cambria Math"/>
                            </a:rPr>
                            <m:t>𝑇</m:t>
                          </m:r>
                          <m:r>
                            <m:rPr/>
                            <a:rPr lang="en-GB" sz="16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GB" sz="16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m:rPr/>
                                <a:rPr lang="en-GB" sz="1600" i="1">
                                  <a:latin typeface="Cambria Math"/>
                                </a:rPr>
                                <m:t>∞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mc:Choice>
              <mc:Fallback/>
            </mc:AlternateContent>
            <a:endParaRPr lang="en-US" sz="1600">
              <a:latin typeface="Helvetica"/>
            </a:endParaRPr>
          </a:p>
        </p:txBody>
      </p:sp>
      <p:sp>
        <p:nvSpPr>
          <p:cNvPr id="1578334555" name="TextBox 2"/>
          <p:cNvSpPr/>
          <p:nvPr/>
        </p:nvSpPr>
        <p:spPr bwMode="auto">
          <a:xfrm>
            <a:off x="1056005" y="1298574"/>
            <a:ext cx="1007999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/>
          <a:lstStyle/>
          <a:p>
            <a:pPr algn="ctr">
              <a:spcAft>
                <a:spcPts val="600"/>
              </a:spcAft>
              <a:defRPr/>
            </a:pPr>
            <a:r>
              <a:rPr sz="2000" b="1" cap="none">
                <a:solidFill>
                  <a:srgbClr val="FF9900"/>
                </a:solidFill>
                <a:latin typeface="Helvetica"/>
                <a:ea typeface="Calibri"/>
                <a:cs typeface="Calibri"/>
              </a:rPr>
              <a:t>Example with a sphere</a:t>
            </a:r>
            <a:endParaRPr sz="2000" b="1" cap="none">
              <a:solidFill>
                <a:srgbClr val="FF9900"/>
              </a:solidFill>
              <a:latin typeface="Helvetica"/>
              <a:ea typeface="Calibri"/>
              <a:cs typeface="Calibri"/>
            </a:endParaRPr>
          </a:p>
        </p:txBody>
      </p:sp>
      <p:sp>
        <p:nvSpPr>
          <p:cNvPr id="2071073099" name="Slide Number Placeholder 17"/>
          <p:cNvSpPr/>
          <p:nvPr/>
        </p:nvSpPr>
        <p:spPr bwMode="auto"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ctr"/>
          <a:lstStyle>
            <a:lvl1pPr marL="0" algn="r" defTabSz="457200">
              <a:defRPr sz="1200" cap="none">
                <a:solidFill>
                  <a:srgbClr val="8C8C8C"/>
                </a:solidFill>
                <a:latin typeface="Calibri"/>
                <a:ea typeface="Calibri"/>
                <a:cs typeface="Calibri"/>
              </a:defRPr>
            </a:lvl1pPr>
            <a:lvl2pPr marL="457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2pPr>
            <a:lvl3pPr marL="914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3pPr>
            <a:lvl4pPr marL="1371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4pPr>
            <a:lvl5pPr marL="18288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5pPr>
            <a:lvl6pPr marL="22860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6pPr>
            <a:lvl7pPr marL="2743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7pPr>
            <a:lvl8pPr marL="3200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8pPr>
            <a:lvl9pPr marL="3657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9pPr>
          </a:lstStyle>
          <a:p>
            <a:pPr algn="l">
              <a:defRPr/>
            </a:pPr>
            <a:r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EX3030/EM40JN</a:t>
            </a:r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grpSp>
        <p:nvGrpSpPr>
          <p:cNvPr id="605615667" name="Group 22"/>
          <p:cNvGrpSpPr/>
          <p:nvPr/>
        </p:nvGrpSpPr>
        <p:grpSpPr bwMode="auto">
          <a:xfrm>
            <a:off x="7244080" y="2242185"/>
            <a:ext cx="3891915" cy="3571240"/>
            <a:chOff x="7244080" y="2242185"/>
            <a:chExt cx="3891915" cy="3571240"/>
          </a:xfrm>
        </p:grpSpPr>
        <p:pic>
          <p:nvPicPr>
            <p:cNvPr id="10" name="Picture 4" descr="Diagram&#10;&#10;Description automatically generated"/>
            <p:cNvPicPr>
              <a:picLocks noChangeAspect="1"/>
            </p:cNvPicPr>
            <p:nvPr/>
          </p:nvPicPr>
          <p:blipFill>
            <a:blip r:embed="rId4"/>
            <a:stretch/>
          </p:blipFill>
          <p:spPr bwMode="auto">
            <a:xfrm>
              <a:off x="8103870" y="2242185"/>
              <a:ext cx="2172335" cy="2879725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9" name="TextBox 13"/>
            <p:cNvSpPr/>
            <p:nvPr/>
          </p:nvSpPr>
          <p:spPr bwMode="auto">
            <a:xfrm>
              <a:off x="7244080" y="5166995"/>
              <a:ext cx="3891915" cy="6464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GB" sz="1200">
                  <a:latin typeface="Helvetica"/>
                  <a:cs typeface="Helvetica"/>
                </a:rPr>
                <a:t>S</a:t>
              </a:r>
              <a:r>
                <a:rPr lang="en-GB" sz="1200">
                  <a:solidFill>
                    <a:srgbClr val="000000"/>
                  </a:solidFill>
                  <a:latin typeface="Helvetica"/>
                  <a:ea typeface="Calibri"/>
                  <a:cs typeface="Helvetica"/>
                </a:rPr>
                <a:t>chematic of a steel sphere cooling outside of a furnace in an environment with constant temperature </a:t>
              </a: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sSub>
                          <m:sSubPr>
                            <m:ctrlPr>
                              <a:rPr lang="en-GB" sz="1200" b="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libri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lang="en-GB" sz="1200" b="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libri"/>
                              </a:rPr>
                              <m:t>𝑇</m:t>
                            </m:r>
                          </m:e>
                          <m:sub>
                            <m:r>
                              <m:rPr/>
                              <a:rPr lang="en-GB" sz="1200" b="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libri"/>
                              </a:rPr>
                              <m:t>∞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r>
                <a:rPr lang="en-GB" sz="1200">
                  <a:latin typeface="Helvetica"/>
                  <a:cs typeface="Helvetica"/>
                </a:rPr>
                <a:t> and heat transfer coefficient </a:t>
              </a: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 lang="en-GB" sz="1200" b="0" i="1">
                            <a:latin typeface="Cambria Math"/>
                          </a:rPr>
                          <m:t>h</m:t>
                        </m:r>
                      </m:oMath>
                    </m:oMathPara>
                  </a14:m>
                </mc:Choice>
                <mc:Fallback/>
              </mc:AlternateContent>
              <a:endParaRPr lang="en-GB" sz="1200">
                <a:latin typeface="Helvetica"/>
                <a:cs typeface="Helvetic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074021" name="Title 3"/>
          <p:cNvSpPr>
            <a:spLocks noChangeArrowheads="1" noGrp="1"/>
          </p:cNvSpPr>
          <p:nvPr>
            <p:ph type="ctrTitle"/>
          </p:nvPr>
        </p:nvSpPr>
        <p:spPr bwMode="auto">
          <a:xfrm>
            <a:off x="0" y="360045"/>
            <a:ext cx="12192000" cy="708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>
            <a:prstTxWarp prst="textNoShape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sz="4000" cap="none">
                <a:latin typeface="Helvetica"/>
                <a:ea typeface="Verdana"/>
                <a:cs typeface="Helvetica"/>
              </a:rPr>
              <a:t>Governing Equation</a:t>
            </a:r>
            <a:endParaRPr sz="4000" cap="none">
              <a:latin typeface="Helvetica"/>
              <a:ea typeface="Verdana"/>
              <a:cs typeface="Helvetica"/>
            </a:endParaRPr>
          </a:p>
        </p:txBody>
      </p:sp>
      <p:sp>
        <p:nvSpPr>
          <p:cNvPr id="208701170" name="Slide Number Placeholder 17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8999855" y="6356350"/>
            <a:ext cx="2743200" cy="365125"/>
          </a:xfrm>
        </p:spPr>
        <p:txBody>
          <a:bodyPr/>
          <a:lstStyle/>
          <a:p>
            <a:pPr>
              <a:defRPr/>
            </a:pPr>
            <a:fld id="{7ACEA6E3-AD97-9B50-D976-5B05E8382F0E}" type="slidenum"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10</a:t>
            </a:fld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pic>
        <p:nvPicPr>
          <p:cNvPr id="1690730948" name="Picture 8" descr="A picture containing text, clipart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877938395" name="TextBox 1"/>
          <p:cNvSpPr/>
          <p:nvPr/>
        </p:nvSpPr>
        <p:spPr bwMode="auto">
          <a:xfrm>
            <a:off x="1056005" y="1929765"/>
            <a:ext cx="10079990" cy="42849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600">
                <a:latin typeface="Helvetica"/>
              </a:rPr>
              <a:t>Continuing from previous slide, we set up our integration from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GB" sz="1600" b="0" i="1">
                          <a:latin typeface="Cambria Math"/>
                        </a:rPr>
                        <m:t>𝑡</m:t>
                      </m:r>
                    </m:oMath>
                  </m:oMathPara>
                </a14:m>
              </mc:Choice>
              <mc:Fallback/>
            </mc:AlternateContent>
            <a:r>
              <a:rPr lang="en-US" sz="1600">
                <a:latin typeface="Helvetica"/>
              </a:rPr>
              <a:t> = 0, when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GB" sz="1600" b="0" i="1">
                          <a:latin typeface="Cambria Math"/>
                        </a:rPr>
                        <m:t>𝑇</m:t>
                      </m:r>
                      <m:r>
                        <m:rPr/>
                        <a:rPr lang="en-GB" sz="1600" b="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sz="16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GB" sz="1600" b="0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m:rPr/>
                            <a:rPr lang="en-GB" sz="1600" b="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lang="en-US" sz="1600">
                <a:latin typeface="Helvetica"/>
              </a:rPr>
              <a:t> to time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GB" sz="1600" b="0" i="1">
                          <a:latin typeface="Cambria Math"/>
                        </a:rPr>
                        <m:t>𝑡</m:t>
                      </m:r>
                    </m:oMath>
                  </m:oMathPara>
                </a14:m>
              </mc:Choice>
              <mc:Fallback/>
            </mc:AlternateContent>
            <a:r>
              <a:rPr lang="en-US" sz="1600">
                <a:latin typeface="Helvetica"/>
              </a:rPr>
              <a:t> at which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GB" sz="1600" b="0" i="1">
                          <a:latin typeface="Cambria Math"/>
                        </a:rPr>
                        <m:t>𝑇</m:t>
                      </m:r>
                      <m:r>
                        <m:rPr/>
                        <a:rPr lang="en-GB" sz="1600" b="0" i="1">
                          <a:latin typeface="Cambria Math"/>
                        </a:rPr>
                        <m:t>=</m:t>
                      </m:r>
                      <m:r>
                        <m:rPr/>
                        <a:rPr lang="en-GB" sz="1600" b="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GB" sz="16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lang="en-GB" sz="1600" b="0" i="1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en-US" sz="1600">
                <a:latin typeface="Helvetica"/>
              </a:rPr>
              <a:t>:</a:t>
            </a:r>
            <a:endParaRPr/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f>
                        <m:fPr>
                          <m:ctrlPr>
                            <a:rPr lang="en-GB" sz="16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GB" sz="1600" i="1">
                              <a:latin typeface="Cambria Math"/>
                            </a:rPr>
                            <m:t>−</m:t>
                          </m:r>
                          <m:r>
                            <m:rPr/>
                            <a:rPr lang="en-GB" sz="1600" i="1">
                              <a:latin typeface="Cambria Math"/>
                            </a:rPr>
                            <m:t>h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GB" sz="16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m:rPr/>
                                <a:rPr lang="en-GB" sz="1600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m:rPr/>
                            <a:rPr lang="en-GB" sz="1600" b="0" i="1">
                              <a:latin typeface="Cambria Math"/>
                            </a:rPr>
                            <m:t>𝜌</m:t>
                          </m:r>
                          <m:r>
                            <m:rPr/>
                            <a:rPr lang="en-GB" sz="1600" b="0" i="1">
                              <a:latin typeface="Cambria Math"/>
                            </a:rPr>
                            <m:t>𝑉</m:t>
                          </m:r>
                          <m:sSub>
                            <m:sSubPr>
                              <m:ctrlPr>
                                <a:rPr lang="en-GB" sz="1600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GB" sz="1600" b="0" i="1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m:rPr/>
                                <a:rPr lang="en-GB" sz="1600" b="0" i="1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nary>
                        <m:naryPr>
                          <m:grow m:val="off"/>
                          <m:ctrlPr>
                            <a:rPr lang="en-GB" sz="16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600" b="0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m:rPr/>
                            <a:rPr lang="en-GB" sz="1600" b="0" i="1">
                              <a:latin typeface="Cambria Math"/>
                            </a:rPr>
                            <m:t>𝑡</m:t>
                          </m:r>
                        </m:sup>
                        <m:e>
                          <m:r>
                            <m:rPr/>
                            <a:rPr lang="en-GB" sz="1600" i="1">
                              <a:latin typeface="Cambria Math"/>
                            </a:rPr>
                            <m:t>𝑑𝑡</m:t>
                          </m:r>
                        </m:e>
                      </m:nary>
                      <m:r>
                        <m:rPr/>
                        <a:rPr lang="en-GB" sz="1600" b="0" i="1">
                          <a:latin typeface="Cambria Math"/>
                        </a:rPr>
                        <m:t>=</m:t>
                      </m:r>
                      <m:nary>
                        <m:naryPr>
                          <m:grow m:val="off"/>
                          <m:ctrlPr>
                            <a:rPr lang="en-GB" sz="16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GB" sz="1600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GB" sz="1600" b="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GB" sz="1600" b="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m:rPr/>
                            <a:rPr lang="en-GB" sz="1600" b="0" i="1">
                              <a:latin typeface="Cambria Math"/>
                            </a:rPr>
                            <m:t>𝑇</m:t>
                          </m:r>
                        </m:sup>
                        <m:e>
                          <m:f>
                            <m:fPr>
                              <m:ctrlPr>
                                <a:rPr lang="en-GB" sz="160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fPr>
                            <m:num>
                              <m:r>
                                <m:rPr/>
                                <a:rPr lang="en-GB" sz="1600" i="1">
                                  <a:latin typeface="Cambria Math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GB" sz="1600" i="1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r>
                                    <m:rPr/>
                                    <a:rPr lang="en-GB" sz="1600" i="1">
                                      <a:latin typeface="Cambria Math"/>
                                    </a:rPr>
                                    <m:t>𝑇</m:t>
                                  </m:r>
                                  <m:r>
                                    <m:rPr/>
                                    <a:rPr lang="en-GB" sz="16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/>
                                        <a:rPr lang="en-GB" sz="1600" i="1">
                                          <a:latin typeface="Cambria Math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m:rPr/>
                                        <a:rPr lang="en-GB" sz="1600" i="1">
                                          <a:latin typeface="Cambria Math"/>
                                        </a:rPr>
                                        <m:t>∞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m:rPr/>
                                <a:rPr lang="en-GB" sz="1600" i="1">
                                  <a:latin typeface="Cambria Math"/>
                                </a:rPr>
                                <m:t>𝑇</m:t>
                              </m:r>
                              <m:r>
                                <m:rPr/>
                                <a:rPr lang="en-GB" sz="16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/>
                                    <a:rPr lang="en-GB" sz="1600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/>
                                    <a:rPr lang="en-GB" sz="1600" i="1">
                                      <a:latin typeface="Cambria Math"/>
                                    </a:rPr>
                                    <m:t>∞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</mc:Choice>
              <mc:Fallback/>
            </mc:AlternateContent>
            <a:endParaRPr lang="en-US" sz="1600">
              <a:latin typeface="Helvetica"/>
            </a:endParaRPr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600">
                <a:latin typeface="Helvetica"/>
              </a:rPr>
              <a:t>And after performing the integration we get:</a:t>
            </a:r>
            <a:endParaRPr/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en-GB" sz="1600" b="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GB" sz="16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GB" sz="1600" i="1">
                              <a:latin typeface="Cambria Math"/>
                            </a:rPr>
                            <m:t>h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GB" sz="16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m:rPr/>
                                <a:rPr lang="en-GB" sz="1600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m:rPr/>
                            <a:rPr lang="en-GB" sz="1600" i="1">
                              <a:latin typeface="Cambria Math"/>
                            </a:rPr>
                            <m:t>𝜌</m:t>
                          </m:r>
                          <m:r>
                            <m:rPr/>
                            <a:rPr lang="en-GB" sz="1600" i="1">
                              <a:latin typeface="Cambria Math"/>
                            </a:rPr>
                            <m:t>𝑉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GB" sz="1600" i="1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m:rPr/>
                                <a:rPr lang="en-GB" sz="1600" i="1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>
                        <m:rPr/>
                        <a:rPr lang="en-GB" sz="1600" b="0" i="1">
                          <a:latin typeface="Cambria Math"/>
                        </a:rPr>
                        <m:t>𝑡</m:t>
                      </m:r>
                      <m:r>
                        <m:rPr/>
                        <a:rPr lang="en-GB" sz="1600" b="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GB" sz="16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600" b="0" i="0">
                              <a:latin typeface="Cambria Math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1600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1600" i="1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fPr>
                                <m:num>
                                  <m:r>
                                    <m:rPr/>
                                    <a:rPr lang="en-GB" sz="1600" i="1">
                                      <a:latin typeface="Cambria Math"/>
                                    </a:rPr>
                                    <m:t>𝑇</m:t>
                                  </m:r>
                                  <m:d>
                                    <m:dPr>
                                      <m:ctrlPr>
                                        <a:rPr lang="en-GB" sz="1600" i="1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/>
                                        <a:rPr lang="en-GB" sz="1600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m:rPr/>
                                    <a:rPr lang="en-GB" sz="16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/>
                                        <a:rPr lang="en-GB" sz="1600" i="1">
                                          <a:latin typeface="Cambria Math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m:rPr/>
                                        <a:rPr lang="en-GB" sz="1600" i="1">
                                          <a:latin typeface="Cambria Math"/>
                                        </a:rPr>
                                        <m:t>∞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/>
                                        <a:rPr lang="en-GB" sz="1600" i="1">
                                          <a:latin typeface="Cambria Math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m:rPr/>
                                        <a:rPr lang="en-GB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m:rPr/>
                                    <a:rPr lang="en-GB" sz="16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/>
                                        <a:rPr lang="en-GB" sz="1600" i="1">
                                          <a:latin typeface="Cambria Math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m:rPr/>
                                        <a:rPr lang="en-GB" sz="1600" i="1">
                                          <a:latin typeface="Cambria Math"/>
                                        </a:rPr>
                                        <m:t>∞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</mc:Choice>
              <mc:Fallback/>
            </mc:AlternateContent>
            <a:endParaRPr lang="en-US" sz="1600">
              <a:latin typeface="Helvetica"/>
            </a:endParaRPr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600">
                <a:latin typeface="Helvetica"/>
              </a:rPr>
              <a:t>Taking the exponential of both sides and rearranging leaves us with the desired result:</a:t>
            </a:r>
            <a:endParaRPr/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borderBox>
                        <m:borderBoxPr>
                          <m:ctrlPr>
                            <a:rPr lang="en-GB" sz="1600" b="1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borderBoxPr>
                        <m:e>
                          <m:f>
                            <m:fPr>
                              <m:ctrlPr>
                                <a:rPr lang="en-GB" sz="1600" b="1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fPr>
                            <m:num>
                              <m:r>
                                <m:rPr/>
                                <a:rPr lang="en-GB" sz="1600" b="1" i="1">
                                  <a:latin typeface="Cambria Math"/>
                                </a:rPr>
                                <m:t>𝑻</m:t>
                              </m:r>
                              <m:d>
                                <m:dPr>
                                  <m:ctrlPr>
                                    <a:rPr lang="en-GB" sz="1600" b="1" i="1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r>
                                    <m:rPr/>
                                    <a:rPr lang="en-GB" sz="1600" b="1" i="1">
                                      <a:latin typeface="Cambria Math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m:rPr/>
                                <a:rPr lang="en-GB" sz="1600" b="1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1600" b="1" i="1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/>
                                    <a:rPr lang="en-GB" sz="1600" b="1" i="1">
                                      <a:latin typeface="Cambria Math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m:rPr/>
                                    <a:rPr lang="en-GB" sz="1600" b="1" i="1">
                                      <a:latin typeface="Cambria Math"/>
                                    </a:rPr>
                                    <m:t>∞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GB" sz="1600" b="1" i="1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/>
                                    <a:rPr lang="en-GB" sz="1600" b="1" i="1">
                                      <a:latin typeface="Cambria Math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m:rPr/>
                                    <a:rPr lang="en-GB" sz="1600" b="1" i="1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m:rPr/>
                                <a:rPr lang="en-GB" sz="1600" b="1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1600" b="1" i="1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/>
                                    <a:rPr lang="en-GB" sz="1600" b="1" i="1">
                                      <a:latin typeface="Cambria Math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m:rPr/>
                                    <a:rPr lang="en-GB" sz="1600" b="1" i="1">
                                      <a:latin typeface="Cambria Math"/>
                                    </a:rPr>
                                    <m:t>∞</m:t>
                                  </m:r>
                                </m:sub>
                              </m:sSub>
                            </m:den>
                          </m:f>
                          <m:r>
                            <m:rPr/>
                            <a:rPr lang="en-GB" sz="1600" b="1" i="1">
                              <a:latin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GB" sz="1600" b="1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pPr>
                            <m:e>
                              <m:r>
                                <m:rPr/>
                                <a:rPr lang="en-GB" sz="1600" b="1" i="1"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m:rPr/>
                                <a:rPr lang="en-GB" sz="1600" b="1" i="1">
                                  <a:latin typeface="Cambria Math"/>
                                </a:rPr>
                                <m:t>−</m:t>
                              </m:r>
                              <m:r>
                                <m:rPr/>
                                <a:rPr lang="en-GB" sz="1600" b="1" i="1">
                                  <a:latin typeface="Cambria Math"/>
                                </a:rPr>
                                <m:t>𝒃𝒕</m:t>
                              </m:r>
                            </m:sup>
                          </m:sSup>
                        </m:e>
                      </m:borderBox>
                    </m:oMath>
                  </m:oMathPara>
                </a14:m>
              </mc:Choice>
              <mc:Fallback/>
            </mc:AlternateContent>
            <a:endParaRPr lang="en-US" sz="1600" b="1">
              <a:latin typeface="Helvetica"/>
            </a:endParaRPr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600">
                <a:latin typeface="Helvetica"/>
              </a:rPr>
              <a:t>where 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GB" sz="1600" b="0" i="1">
                          <a:latin typeface="Cambria Math"/>
                        </a:rPr>
                        <m:t>𝑏</m:t>
                      </m:r>
                      <m:r>
                        <m:rPr/>
                        <a:rPr lang="en-GB" sz="1600" b="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16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GB" sz="1600" i="1">
                              <a:latin typeface="Cambria Math"/>
                            </a:rPr>
                            <m:t>h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GB" sz="16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m:rPr/>
                                <a:rPr lang="en-GB" sz="1600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m:rPr/>
                            <a:rPr lang="en-GB" sz="1600" i="1">
                              <a:latin typeface="Cambria Math"/>
                            </a:rPr>
                            <m:t>𝜌</m:t>
                          </m:r>
                          <m:r>
                            <m:rPr/>
                            <a:rPr lang="en-GB" sz="1600" i="1">
                              <a:latin typeface="Cambria Math"/>
                            </a:rPr>
                            <m:t>𝑉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GB" sz="1600" i="1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m:rPr/>
                                <a:rPr lang="en-GB" sz="1600" i="1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mc:Choice>
              <mc:Fallback/>
            </mc:AlternateContent>
            <a:endParaRPr lang="en-US" sz="1600" b="1">
              <a:latin typeface="Helvetica"/>
            </a:endParaRPr>
          </a:p>
        </p:txBody>
      </p:sp>
      <p:sp>
        <p:nvSpPr>
          <p:cNvPr id="451641419" name="TextBox 2"/>
          <p:cNvSpPr/>
          <p:nvPr/>
        </p:nvSpPr>
        <p:spPr bwMode="auto">
          <a:xfrm>
            <a:off x="1056005" y="1298574"/>
            <a:ext cx="1007999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/>
          <a:lstStyle/>
          <a:p>
            <a:pPr algn="ctr">
              <a:spcAft>
                <a:spcPts val="600"/>
              </a:spcAft>
              <a:defRPr/>
            </a:pPr>
            <a:r>
              <a:rPr sz="2000" b="1" cap="none">
                <a:solidFill>
                  <a:srgbClr val="FF9900"/>
                </a:solidFill>
                <a:latin typeface="Helvetica"/>
                <a:ea typeface="Calibri"/>
                <a:cs typeface="Calibri"/>
              </a:rPr>
              <a:t>Example with a sphere (cotd)</a:t>
            </a:r>
            <a:endParaRPr sz="2000" b="1" cap="none">
              <a:solidFill>
                <a:srgbClr val="FF9900"/>
              </a:solidFill>
              <a:latin typeface="Helvetica"/>
              <a:ea typeface="Calibri"/>
              <a:cs typeface="Calibri"/>
            </a:endParaRPr>
          </a:p>
        </p:txBody>
      </p:sp>
      <p:sp>
        <p:nvSpPr>
          <p:cNvPr id="980994907" name="Slide Number Placeholder 17"/>
          <p:cNvSpPr/>
          <p:nvPr/>
        </p:nvSpPr>
        <p:spPr bwMode="auto"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ctr"/>
          <a:lstStyle>
            <a:lvl1pPr marL="0" algn="r" defTabSz="457200">
              <a:defRPr sz="1200" cap="none">
                <a:solidFill>
                  <a:srgbClr val="8C8C8C"/>
                </a:solidFill>
                <a:latin typeface="Calibri"/>
                <a:ea typeface="Calibri"/>
                <a:cs typeface="Calibri"/>
              </a:defRPr>
            </a:lvl1pPr>
            <a:lvl2pPr marL="457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2pPr>
            <a:lvl3pPr marL="914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3pPr>
            <a:lvl4pPr marL="1371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4pPr>
            <a:lvl5pPr marL="18288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5pPr>
            <a:lvl6pPr marL="22860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6pPr>
            <a:lvl7pPr marL="2743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7pPr>
            <a:lvl8pPr marL="3200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8pPr>
            <a:lvl9pPr marL="3657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9pPr>
          </a:lstStyle>
          <a:p>
            <a:pPr algn="l">
              <a:defRPr/>
            </a:pPr>
            <a:r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EX3030/EM40JN</a:t>
            </a:r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/>
      <a:bodyPr/>
      <a:lstStyle/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/>
      <a:bodyPr/>
      <a:lstStyle/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ONLYOFFICE/9.0.0.172</Application>
  <PresentationFormat>On-screen Show (4:3)</PresentationFormat>
  <Paragraphs>0</Paragraphs>
  <Slides>20</Slides>
  <Notes>20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3</cp:revision>
  <dcterms:created xsi:type="dcterms:W3CDTF">2021-11-09T11:20:31Z</dcterms:created>
  <dcterms:modified xsi:type="dcterms:W3CDTF">2025-10-28T11:48:36Z</dcterms:modified>
</cp:coreProperties>
</file>