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enClr>
      <a:srgbClr val="0000FF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06" d="100"/>
          <a:sy n="106" d="100"/>
        </p:scale>
        <p:origin x="4455" y="215"/>
      </p:cViewPr>
      <p:guideLst>
        <p:guide pos="2160" orient="horz"/>
        <p:guide pos="3863"/>
      </p:guideLst>
    </p:cSldViewPr>
  </p:slideViewPr>
  <p:gridSpacing cx="184017920" cy="18401792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3" name="Date Placeholder 2"/>
          <p:cNvSpPr>
            <a:spLocks noChangeArrowheads="1" noGrp="1"/>
          </p:cNvSpPr>
          <p:nvPr>
            <p:ph type="dt" idx="10"/>
          </p:nvPr>
        </p:nvSpPr>
        <p:spPr bwMode="auto">
          <a:xfrm>
            <a:off x="388493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018CE558-16EC-D913-A234-E046AB7A54B5}" type="datetime1">
              <a:rPr cap="none"/>
              <a:t>11/11/2022</a:t>
            </a:fld>
            <a:endParaRPr cap="none"/>
          </a:p>
        </p:txBody>
      </p:sp>
      <p:sp>
        <p:nvSpPr>
          <p:cNvPr id="4" name="Slide Image Placeholder 3"/>
          <p:cNvSpPr>
            <a:spLocks noChangeArrowheads="1" noGrp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endParaRPr cap="none"/>
          </a:p>
        </p:txBody>
      </p:sp>
      <p:sp>
        <p:nvSpPr>
          <p:cNvPr id="5" name="Notes Placeholder 4"/>
          <p:cNvSpPr>
            <a:spLocks noChangeArrowheads="1" noGrp="1"/>
          </p:cNvSpPr>
          <p:nvPr>
            <p:ph type="body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1BD5072E-60F6-80F1-B86D-96A449234EC3}" type="slidenum">
              <a:rPr cap="none"/>
              <a:t>‹#›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1" ftr="0" hdr="0" sldNum="1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21C27FE2-ACCC-9789-827A-5ADC3134740F}" type="slidenum">
              <a:rPr cap="none">
                <a:solidFill>
                  <a:srgbClr val="000000"/>
                </a:solidFill>
              </a:rPr>
              <a:t>1</a:t>
            </a:fld>
            <a:endParaRPr cap="none">
              <a:solidFill>
                <a:srgbClr val="00000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CC4BD7A-34B1-914B-FF7C-C21EF3320997}" type="slidenum">
              <a:rPr cap="none"/>
              <a:t>10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CEB5485-CBF1-BEA2-BF53-3DF71A1D4968}" type="slidenum">
              <a:rPr cap="none"/>
              <a:t>11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E468D48-06D3-137B-9DFE-F02EC3B06BA5}" type="slidenum">
              <a:rPr cap="none"/>
              <a:t>12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2F9C73AF-E1C2-C985-8C24-17D03D6A7A42}" type="slidenum">
              <a:rPr cap="none"/>
              <a:t>13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20D6E5D-13DF-5898-91B5-E5CD20FB67B0}" type="slidenum">
              <a:rPr cap="none"/>
              <a:t>14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B1E560-ADA4-86B6-23F0-F7A6B2C0E2D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755B7BEA-A498-0E8D-D6E3-52D835AD2007}" type="slidenum">
              <a:rPr cap="none"/>
              <a:t>15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0164BB4-FADD-43BD-93AE-0CE805E06559}" type="slidenum">
              <a:rPr cap="none"/>
              <a:t>16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B3895F9-B7B6-6D63-F880-4136DBCE0E14}" type="slidenum">
              <a:rPr cap="none"/>
              <a:t>17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F4FA1E-2607-5B54-2FE7-9F9089CE3FC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A3CEBD1-9FF7-691D-B984-6948A5CA4F3C}" type="slidenum">
              <a:rPr cap="none"/>
              <a:t>2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6D7693C2-8C80-2365-CECE-7A30DD80382F}" type="slidenum">
              <a:rPr cap="none"/>
              <a:t>18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0" indent="0">
              <a:buNone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DABEF1C-52E0-FE19-AE13-A44CA15D58F1}" type="slidenum">
              <a:rPr cap="none"/>
              <a:t>19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004F4AC8-86ED-1ABC-A3F7-70E904B95525}" type="slidenum">
              <a:rPr cap="none"/>
              <a:t>3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B414F9C-D2B6-14B9-F8F9-24EC01B70E71}" type="slidenum">
              <a:rPr cap="none"/>
              <a:t>4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504F9552-1CBD-1A63-F3F7-EA36DBB905BF}" type="slidenum">
              <a:rPr cap="none"/>
              <a:t>5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28DFD022-6CC5-8A26-8B67-9A739E297DCF}" type="slidenum">
              <a:rPr cap="none"/>
              <a:t>6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8CC6447-09F5-9992-BB74-FFC72A3A4DAA}" type="slidenum">
              <a:rPr cap="none"/>
              <a:t>7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3B5EA5A0-EED6-0B53-98E6-1806EBA86E4D}" type="slidenum">
              <a:rPr cap="none"/>
              <a:t>8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Sp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rrowheads="1" noGrp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</p:spPr>
        <p:txBody>
          <a:bodyPr/>
          <a:lstStyle/>
          <a:p>
            <a:pPr marL="171450" indent="-171450">
              <a:buFontTx/>
              <a:buChar char="-"/>
              <a:defRPr/>
            </a:pPr>
            <a:endParaRPr cap="none"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</p:spPr>
        <p:txBody>
          <a:bodyPr/>
          <a:lstStyle/>
          <a:p>
            <a:pPr>
              <a:defRPr/>
            </a:pPr>
            <a:fld id="{19EFE456-18F4-BA12-BA57-EE47AA194CBB}" type="slidenum">
              <a:rPr cap="none"/>
              <a:t>9</a:t>
            </a:fld>
            <a:endParaRPr cap="non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ctr">
              <a:defRPr sz="60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 cap="none"/>
            </a:lvl1pPr>
            <a:lvl2pPr marL="457200" indent="0" algn="ctr">
              <a:buNone/>
              <a:defRPr sz="2000" cap="none"/>
            </a:lvl2pPr>
            <a:lvl3pPr marL="914400" indent="0" algn="ctr">
              <a:buNone/>
              <a:defRPr sz="1800" cap="none"/>
            </a:lvl3pPr>
            <a:lvl4pPr marL="1371600" indent="0" algn="ctr">
              <a:buNone/>
              <a:defRPr sz="1600" cap="none"/>
            </a:lvl4pPr>
            <a:lvl5pPr marL="1828800" indent="0" algn="ctr">
              <a:buNone/>
              <a:defRPr sz="1600" cap="none"/>
            </a:lvl5pPr>
            <a:lvl6pPr marL="2286000" indent="0" algn="ctr">
              <a:buNone/>
              <a:defRPr sz="1600" cap="none"/>
            </a:lvl6pPr>
            <a:lvl7pPr marL="2743200" indent="0" algn="ctr">
              <a:buNone/>
              <a:defRPr sz="1600" cap="none"/>
            </a:lvl7pPr>
            <a:lvl8pPr marL="3200400" indent="0" algn="ctr">
              <a:buNone/>
              <a:defRPr sz="1600" cap="none"/>
            </a:lvl8pPr>
            <a:lvl9pPr marL="3657600" indent="0" algn="ctr">
              <a:buNone/>
              <a:defRPr sz="1600" cap="none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350356-18F0-60F5-BE8D-EEA04DC348BB}" type="datetime1">
              <a:rPr cap="none"/>
              <a:t/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C11E524-6A91-4413-DFA9-9C46ABE729C9}" type="slidenum">
              <a:rPr cap="none"/>
              <a:t>1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ChangeArrowheads="1" noGrp="1"/>
          </p:cNvSpPr>
          <p:nvPr>
            <p:ph idx="1"/>
          </p:nvPr>
        </p:nvSpPr>
        <p:spPr bwMode="auto"/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A5CFC4-8ADC-F039-921D-7C6C81536429}" type="datetime1">
              <a:rPr cap="none"/>
              <a:t>11/11/2022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3621D43-0DEE-37EB-A0DA-FBBE539456A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ChangeArrowheads="1" noGrp="1"/>
          </p:cNvSpPr>
          <p:nvPr>
            <p:ph type="title"/>
          </p:nvPr>
        </p:nvSpPr>
        <p:spPr bwMode="auto"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26EAB4-FACD-731C-839E-0C49A4D07559}" type="datetime1">
              <a:rPr cap="none"/>
              <a:t>11/11/2022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5CCEC85-CB88-991A-C674-3D4FA23A3068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116A973-3DFC-435F-B2AE-CB0AE7E0449E}" type="datetime1">
              <a:rPr cap="none"/>
              <a:t>11/11/2022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1184F5-BBA9-4472-E7A9-4D27CAE71118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60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 cap="none">
                <a:solidFill>
                  <a:srgbClr val="8C8C8C"/>
                </a:solidFill>
              </a:defRPr>
            </a:lvl1pPr>
            <a:lvl2pPr marL="457200" indent="0">
              <a:buNone/>
              <a:defRPr sz="2000" cap="none">
                <a:solidFill>
                  <a:srgbClr val="8C8C8C"/>
                </a:solidFill>
              </a:defRPr>
            </a:lvl2pPr>
            <a:lvl3pPr marL="914400" indent="0">
              <a:buNone/>
              <a:defRPr sz="1800" cap="none">
                <a:solidFill>
                  <a:srgbClr val="8C8C8C"/>
                </a:solidFill>
              </a:defRPr>
            </a:lvl3pPr>
            <a:lvl4pPr marL="1371600" indent="0">
              <a:buNone/>
              <a:defRPr sz="1600" cap="none">
                <a:solidFill>
                  <a:srgbClr val="8C8C8C"/>
                </a:solidFill>
              </a:defRPr>
            </a:lvl4pPr>
            <a:lvl5pPr marL="1828800" indent="0">
              <a:buNone/>
              <a:defRPr sz="1600" cap="none">
                <a:solidFill>
                  <a:srgbClr val="8C8C8C"/>
                </a:solidFill>
              </a:defRPr>
            </a:lvl5pPr>
            <a:lvl6pPr marL="2286000" indent="0">
              <a:buNone/>
              <a:defRPr sz="1600" cap="none">
                <a:solidFill>
                  <a:srgbClr val="8C8C8C"/>
                </a:solidFill>
              </a:defRPr>
            </a:lvl6pPr>
            <a:lvl7pPr marL="2743200" indent="0">
              <a:buNone/>
              <a:defRPr sz="1600" cap="none">
                <a:solidFill>
                  <a:srgbClr val="8C8C8C"/>
                </a:solidFill>
              </a:defRPr>
            </a:lvl7pPr>
            <a:lvl8pPr marL="3200400" indent="0">
              <a:buNone/>
              <a:defRPr sz="1600" cap="none">
                <a:solidFill>
                  <a:srgbClr val="8C8C8C"/>
                </a:solidFill>
              </a:defRPr>
            </a:lvl8pPr>
            <a:lvl9pPr marL="3657600" indent="0">
              <a:buNone/>
              <a:defRPr sz="1600" cap="none">
                <a:solidFill>
                  <a:srgbClr val="8C8C8C"/>
                </a:solidFill>
              </a:defRPr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4EB4C53-1DE9-BEBA-A753-EBEF021D51BE}" type="datetime1">
              <a:rPr cap="none"/>
              <a:t>11/11/2022</a:t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A760EBA-F4B7-23F8-F9CE-02AD40800F57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38200" y="1825625"/>
            <a:ext cx="5181600" cy="435165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6172200" y="1825625"/>
            <a:ext cx="5181600" cy="435165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63C7100-4EAB-6987-E584-B8D23FCA13ED}" type="datetime1">
              <a:rPr cap="none"/>
              <a:t>11/11/2022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FAF22C3-8DF2-FAD4-BC17-7B816C594A2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365125"/>
            <a:ext cx="10515600" cy="1325880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505074"/>
            <a:ext cx="5157470" cy="368490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ChangeArrowheads="1" noGrp="1"/>
          </p:cNvSpPr>
          <p:nvPr>
            <p:ph idx="3"/>
          </p:nvPr>
        </p:nvSpPr>
        <p:spPr bwMode="auto"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ChangeArrowheads="1" noGrp="1"/>
          </p:cNvSpPr>
          <p:nvPr>
            <p:ph idx="4"/>
          </p:nvPr>
        </p:nvSpPr>
        <p:spPr bwMode="auto">
          <a:xfrm>
            <a:off x="6172200" y="2505074"/>
            <a:ext cx="5183505" cy="3684905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C82D4E-00A1-9DDB-EF70-F68E633E19A3}" type="datetime1">
              <a:rPr cap="none"/>
              <a:t>11/11/2022</a:t>
            </a:fld>
            <a:endParaRPr cap="none"/>
          </a:p>
        </p:txBody>
      </p:sp>
      <p:sp>
        <p:nvSpPr>
          <p:cNvPr id="8" name="Footer Placeholder 7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9" name="Slide Number Placeholder 8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7A6E1D-539E-2F98-D0C2-A5CD208C26F0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E7FED90-DE93-2A1B-DDC7-284EA3892B7D}" type="datetime1">
              <a:rPr cap="none"/>
              <a:t>11/11/2022</a:t>
            </a:fld>
            <a:endParaRPr cap="none"/>
          </a:p>
        </p:txBody>
      </p:sp>
      <p:sp>
        <p:nvSpPr>
          <p:cNvPr id="4" name="Footer Placeholder 3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5" name="Slide Number Placeholder 4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C7158E3-ADA1-24AE-EFC9-5BFB1687190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7F44F38-76EA-A1B9-A44C-80EC010252D5}" type="datetime1">
              <a:rPr cap="none"/>
              <a:t>11/11/2022</a:t>
            </a:fld>
            <a:endParaRPr cap="none"/>
          </a:p>
        </p:txBody>
      </p:sp>
      <p:sp>
        <p:nvSpPr>
          <p:cNvPr id="3" name="Footer Placeholder 2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4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AE91433-7D97-BCE2-D951-8BB75A1F2FD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5183505" y="987425"/>
            <a:ext cx="6172200" cy="4873625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A4E514-5A9B-F113-D51C-AC46AB5223F9}" type="datetime1">
              <a:rPr cap="none"/>
              <a:t>11/11/2022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FA41DB-958A-AFB7-C442-63E20F0C3236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rrowheads="1" noGrp="1"/>
          </p:cNvSpPr>
          <p:nvPr>
            <p:ph type="pic" idx="1"/>
          </p:nvPr>
        </p:nvSpPr>
        <p:spPr bwMode="auto"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 cap="none"/>
            </a:lvl1pPr>
            <a:lvl2pPr marL="457200" indent="0">
              <a:buNone/>
              <a:defRPr sz="1400" cap="none"/>
            </a:lvl2pPr>
            <a:lvl3pPr marL="914400" indent="0">
              <a:buNone/>
              <a:defRPr sz="1200" cap="none"/>
            </a:lvl3pPr>
            <a:lvl4pPr marL="1371600" indent="0">
              <a:buNone/>
              <a:defRPr sz="1000" cap="none"/>
            </a:lvl4pPr>
            <a:lvl5pPr marL="1828800" indent="0">
              <a:buNone/>
              <a:defRPr sz="1000" cap="none"/>
            </a:lvl5pPr>
            <a:lvl6pPr marL="2286000" indent="0">
              <a:buNone/>
              <a:defRPr sz="1000" cap="none"/>
            </a:lvl6pPr>
            <a:lvl7pPr marL="2743200" indent="0">
              <a:buNone/>
              <a:defRPr sz="1000" cap="none"/>
            </a:lvl7pPr>
            <a:lvl8pPr marL="3200400" indent="0">
              <a:buNone/>
              <a:defRPr sz="1000" cap="none"/>
            </a:lvl8pPr>
            <a:lvl9pPr marL="3657600" indent="0">
              <a:buNone/>
              <a:defRPr sz="10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C10D072-3C91-4526-DFA8-CA739EE6299F}" type="datetime1">
              <a:rPr cap="none"/>
              <a:t>11/11/2022</a:t>
            </a:fld>
            <a:endParaRPr cap="none"/>
          </a:p>
        </p:txBody>
      </p:sp>
      <p:sp>
        <p:nvSpPr>
          <p:cNvPr id="6" name="Footer Placeholder 5"/>
          <p:cNvSpPr>
            <a:spLocks noChangeArrowheads="1"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cap="none"/>
          </a:p>
        </p:txBody>
      </p:sp>
      <p:sp>
        <p:nvSpPr>
          <p:cNvPr id="7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A64D4A3-EDC7-3122-89DC-1B779A927F4E}" type="slidenum">
              <a:rPr cap="none"/>
              <a:t>‹#›</a:t>
            </a:fld>
            <a:endParaRPr cap="none"/>
          </a:p>
        </p:txBody>
      </p:sp>
    </p:spTree>
  </p:cSld>
  <p:clrMapOvr>
    <a:masterClrMapping/>
  </p:clrMapOvr>
  <p:hf dt="1" ftr="0" hdr="0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ChangeArrowheads="1" noGrp="1"/>
          </p:cNvSpPr>
          <p:nvPr>
            <p:ph type="title"/>
          </p:nvPr>
        </p:nvSpPr>
        <p:spPr bwMode="auto"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l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598E9DDE-90B4-DB6B-FA36-663ED3780C33}" type="datetime1">
              <a:rPr cap="none"/>
              <a:t/>
            </a:fld>
            <a:endParaRPr cap="none"/>
          </a:p>
        </p:txBody>
      </p:sp>
      <p:sp>
        <p:nvSpPr>
          <p:cNvPr id="5" name="Footer Placeholder 4"/>
          <p:cNvSpPr>
            <a:spLocks noChangeArrowheads="1"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ctr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6" name="Slide Number Placeholder 5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r">
              <a:defRPr sz="1200" cap="none">
                <a:solidFill>
                  <a:srgbClr val="8C8C8C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1C7F1E10-5EF1-2AE8-BFC7-A8BD508949FD}" type="slidenum">
              <a:rPr cap="none"/>
              <a:t>1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defRPr sz="4400" b="0" i="0" u="none" strike="noStrike" cap="none" spc="0">
          <a:solidFill>
            <a:schemeClr val="tx1"/>
          </a:solidFill>
          <a:latin typeface="Calibri Light"/>
          <a:ea typeface="Calibri Light"/>
          <a:cs typeface="Calibri Light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defRPr sz="2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24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20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/>
        <a:buChar char="•"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Calibri"/>
          <a:ea typeface="Calibri"/>
          <a:cs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hyperlink" Target="https://www.theguardian.com/lifeandstyle/2014/nov/11/how-to-boil-an-egg-the-heston-blumenthal-way" TargetMode="External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2364740"/>
            <a:ext cx="12192000" cy="10337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 algn="ctr">
              <a:defRPr/>
            </a:pPr>
            <a:r>
              <a:rPr sz="3600" cap="none">
                <a:latin typeface="Helvetica"/>
                <a:ea typeface="Verdana"/>
                <a:cs typeface="Helvetica"/>
              </a:rPr>
              <a:t>EX3030/EM4012 Heat, Mass and Momentum Transfer</a:t>
            </a:r>
            <a:br>
              <a:rPr/>
            </a:br>
            <a:r>
              <a:rPr sz="3200" cap="none">
                <a:solidFill>
                  <a:srgbClr val="7F7F7F"/>
                </a:solidFill>
                <a:latin typeface="Helvetica"/>
                <a:ea typeface="Batang"/>
                <a:cs typeface="Helvetica"/>
              </a:rPr>
              <a:t>Transient Heat Transfer 1</a:t>
            </a:r>
            <a:endParaRPr sz="36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marR="0" indent="0" algn="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122DFAC3-8DFF-780C-B195-7B59B4DB472E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4" name="TextBox 36"/>
          <p:cNvSpPr/>
          <p:nvPr/>
        </p:nvSpPr>
        <p:spPr bwMode="auto">
          <a:xfrm>
            <a:off x="3084829" y="4618990"/>
            <a:ext cx="6096000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sz="2000" cap="none">
                <a:solidFill>
                  <a:srgbClr val="7F7F7F"/>
                </a:solidFill>
                <a:latin typeface="Helvetica"/>
                <a:ea typeface="Batang"/>
                <a:cs typeface="Helvetica"/>
              </a:rPr>
              <a:t>Originally by Dr Mark Stewart</a:t>
            </a:r>
            <a:endParaRPr sz="2000" cap="none">
              <a:solidFill>
                <a:srgbClr val="7F7F7F"/>
              </a:solidFill>
              <a:latin typeface="Helvetica"/>
              <a:ea typeface="Batang"/>
              <a:cs typeface="Helvetica"/>
            </a:endParaRPr>
          </a:p>
          <a:p>
            <a:pPr marL="0" marR="0" indent="0" algn="ctr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cap="none">
                <a:solidFill>
                  <a:srgbClr val="7F7F7F"/>
                </a:solidFill>
                <a:latin typeface="Helvetica"/>
                <a:ea typeface="Batang"/>
                <a:cs typeface="Helvetica"/>
              </a:defRPr>
            </a:pPr>
            <a:r>
              <a:rPr/>
              <a:t>Presented by Dr M. Bannerman</a:t>
            </a:r>
            <a:endParaRPr/>
          </a:p>
        </p:txBody>
      </p:sp>
      <p:pic>
        <p:nvPicPr>
          <p:cNvPr id="5" name="Picture 21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90110" y="387350"/>
            <a:ext cx="2811780" cy="7715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 advTm="23444">
        <p:fade thruBlk="0"/>
      </p:transition>
    </mc:Choice>
    <mc:Fallback>
      <p:transition spd="slow" advClick="1" advTm="23444">
        <p:fade thruBlk="0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Governing Equation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7ACEA6E3-AD97-9B50-D976-5B05E8382F0E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10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1929765"/>
            <a:ext cx="10079990" cy="42849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Continuing from previous slide, we set up our integration from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= 0, when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to time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at which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−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grow m:val="off"/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600" b="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𝑡</m:t>
                          </m:r>
                        </m:sup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𝑑𝑡</m:t>
                          </m:r>
                        </m:e>
                      </m:nary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nary>
                        <m:naryPr>
                          <m:grow m:val="off"/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GB" sz="1600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GB" sz="1600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𝑇</m:t>
                                  </m:r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And after performing the integration we get: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600" b="0" i="1">
                          <a:latin typeface="Cambria Math"/>
                        </a:rPr>
                        <m:t>𝑡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>
                              <a:latin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𝑇</m:t>
                                  </m:r>
                                  <m:d>
                                    <m:d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160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1600" i="1">
                                          <a:latin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Taking the exponential of both sides and rearranging leaves us with the desired result: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borderBox>
                        <m:borderBoxPr>
                          <m:ctrlPr>
                            <a:rPr lang="en-GB" sz="1600" b="1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lang="en-GB" sz="16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fPr>
                            <m:num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𝑻</m:t>
                              </m:r>
                              <m:d>
                                <m:d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b="1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m:rPr/>
                                    <a:rPr lang="en-GB" sz="1600" b="1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  <m:r>
                            <m:rPr/>
                            <a:rPr lang="en-GB" sz="1600" b="1" i="1">
                              <a:latin typeface="Cambria Math"/>
                            </a:rPr>
                            <m:t>=</m:t>
                          </m:r>
                          <m:sSup>
                            <m:sSupPr>
                              <m:ctrlPr>
                                <a:rPr lang="en-GB" sz="1600" b="1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𝒆</m:t>
                              </m:r>
                            </m:e>
                            <m:sup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−</m:t>
                              </m:r>
                              <m:r>
                                <m:rPr/>
                                <a:rPr lang="en-GB" sz="1600" b="1" i="1">
                                  <a:latin typeface="Cambria Math"/>
                                </a:rPr>
                                <m:t>𝒃𝒕</m:t>
                              </m:r>
                            </m:sup>
                          </m:sSup>
                        </m:e>
                      </m:borderBox>
                    </m:oMath>
                  </m:oMathPara>
                </a14:m>
              </mc:Choice>
              <mc:Fallback/>
            </mc:AlternateContent>
            <a:endParaRPr lang="en-US" sz="1600" b="1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where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𝑏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 b="1">
              <a:latin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Example with a sphere (cotd)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Estimating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3E21E6DC-92D3-7410-9D99-6445A8D76B31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11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312035"/>
            <a:ext cx="10079990" cy="343090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Once we get the temperature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</a:rPr>
              <a:t> from the governing equation that we just derived, it becomes possible to estimate the convection </a:t>
            </a:r>
            <a:r>
              <a:rPr lang="en-US" b="1">
                <a:latin typeface="Helvetica"/>
              </a:rPr>
              <a:t>heat transfer rate </a:t>
            </a:r>
            <a:r>
              <a:rPr lang="en-US">
                <a:latin typeface="Helvetica"/>
              </a:rPr>
              <a:t>between the body and its environment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acc>
                        <m:accPr>
                          <m:chr m:val="̇"/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acc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𝑄</m:t>
                          </m:r>
                        </m:e>
                      </m:acc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b="0" i="1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>
                <a:latin typeface="Helvetica"/>
              </a:rPr>
              <a:t>Likewise, the </a:t>
            </a:r>
            <a:r>
              <a:rPr lang="en-US" b="1">
                <a:latin typeface="Helvetica"/>
              </a:rPr>
              <a:t>total amount of heat transfer </a:t>
            </a:r>
            <a:r>
              <a:rPr lang="en-US">
                <a:latin typeface="Helvetica"/>
              </a:rPr>
              <a:t>between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𝑡</m:t>
                      </m:r>
                      <m:r>
                        <m:rPr/>
                        <a:rPr lang="en-GB" b="0" i="1">
                          <a:latin typeface="Cambria Math"/>
                        </a:rPr>
                        <m:t>=0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𝑡</m:t>
                      </m:r>
                    </m:oMath>
                  </m:oMathPara>
                </a14:m>
              </mc:Choice>
              <mc:Fallback/>
            </mc:AlternateContent>
            <a:r>
              <a:rPr lang="en-US">
                <a:latin typeface="Helvetica"/>
              </a:rPr>
              <a:t> is simply: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b="0" i="1">
                          <a:latin typeface="Cambria Math"/>
                        </a:rPr>
                        <m:t>𝑄</m:t>
                      </m:r>
                      <m:r>
                        <m:rPr/>
                        <a:rPr lang="en-GB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i="1">
                              <a:latin typeface="Cambria Math"/>
                            </a:rPr>
                            <m:t>𝑇</m:t>
                          </m:r>
                          <m:d>
                            <m:d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US">
                <a:latin typeface="Helvetica"/>
              </a:rPr>
              <a:t>And the </a:t>
            </a:r>
            <a:r>
              <a:rPr lang="en-US" b="1">
                <a:latin typeface="Helvetica"/>
              </a:rPr>
              <a:t>maximum heat transfer </a:t>
            </a:r>
            <a:r>
              <a:rPr lang="en-US">
                <a:latin typeface="Helvetica"/>
              </a:rPr>
              <a:t>between the body and its surroundings is: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>
                              <a:latin typeface="Cambria Math"/>
                            </a:rPr>
                            <m:t>max</m:t>
                          </m:r>
                        </m:sub>
                      </m:sSub>
                      <m:r>
                        <m:rPr/>
                        <a:rPr lang="en-GB" i="1">
                          <a:latin typeface="Cambria Math"/>
                        </a:rPr>
                        <m:t>=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b="0" i="1">
                              <a:latin typeface="Cambria Math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  <m:r>
                            <m:rPr/>
                            <a:rPr lang="en-GB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b="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490345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Example with a sphere (cotd)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The Time Constant Term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6171B36-788B-42ED-C5AF-8EB855E133DB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12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2666365" y="5770880"/>
            <a:ext cx="6852920" cy="585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14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Example of the effect of the time constant </a:t>
            </a:r>
            <a:r>
              <a:rPr sz="1400" i="1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b</a:t>
            </a:r>
            <a:r>
              <a:rPr sz="14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 on the cooling rate of an object in a ‘lumped system’. The values chosen in the example are for illustrative purposes only</a:t>
            </a:r>
            <a:endParaRPr sz="1400" cap="none">
              <a:solidFill>
                <a:srgbClr val="767272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7" name="Picture 6" descr="A screenshot of a computer&#10;&#10;Description automatically generated with medium confidence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099435" y="2450465"/>
            <a:ext cx="5475605" cy="3178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23"/>
          <p:cNvSpPr/>
          <p:nvPr/>
        </p:nvSpPr>
        <p:spPr bwMode="auto">
          <a:xfrm>
            <a:off x="1817370" y="1351915"/>
            <a:ext cx="8550275" cy="95694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GB" sz="1600">
                <a:latin typeface="Helvetica"/>
                <a:cs typeface="Helvetica"/>
              </a:rPr>
              <a:t>Rearranging the general equation in terms of temperature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Helvetica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  <a:cs typeface="Helvetic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  <a:cs typeface="Helvetica"/>
              </a:rPr>
              <a:t>:</a:t>
            </a:r>
            <a:endParaRPr/>
          </a:p>
          <a:p>
            <a:pPr algn="ctr">
              <a:lnSpc>
                <a:spcPct val="120000"/>
              </a:lnSpc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m:rPr/>
                        <a:rPr lang="en-GB" sz="1600" i="1">
                          <a:latin typeface="Cambria Math"/>
                        </a:rPr>
                        <m:t> =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/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GB" sz="160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m:rPr/>
                            <a:rPr lang="en-GB" sz="1600" b="0" i="1">
                              <a:latin typeface="Cambria Math"/>
                            </a:rPr>
                            <m:t>−</m:t>
                          </m:r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𝑏𝑡</m:t>
                          </m:r>
                        </m:sup>
                      </m:sSup>
                      <m:r>
                        <m:rPr/>
                        <a:rPr lang="en-GB" sz="1600" b="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endParaRPr lang="en-GB" sz="1600"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GB" sz="1600">
                <a:latin typeface="Helvetica"/>
                <a:cs typeface="Helvetica"/>
              </a:rPr>
              <a:t>and plotting the results for selected values of the time constant term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  <a:cs typeface="Helvetica"/>
                        </a:rPr>
                        <m:t>𝑏</m:t>
                      </m:r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  <a:cs typeface="Helvetica"/>
              </a:rPr>
              <a:t>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General Observations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7E4A67FD-B393-1F91-DDF2-45C429BC2B10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13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2376170" y="1714500"/>
            <a:ext cx="7439660" cy="3429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General observations on the Lumped Capacitance Method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  <a:p>
            <a:pPr algn="ctr">
              <a:spcAft>
                <a:spcPts val="600"/>
              </a:spcAft>
              <a:defRPr/>
            </a:pP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Temperature of the body approaches the surrounding temperature exponentially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Larger values of the time constant term indicate higher rate of temperature decay (rise)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Bodies with larger mass take longer to heat/cool, particularly if they also have large heat capacity</a:t>
            </a:r>
            <a:endParaRPr sz="2000" cap="none"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A (very practical) Example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3A76E9F-D1EE-F298-A01F-27CD20515672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14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357755"/>
            <a:ext cx="10079990" cy="3628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Based on what we’ve just seen let’s try to put it in practice by attempting to answer an important question: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b="1" cap="none">
                <a:latin typeface="Helvetica"/>
                <a:ea typeface="Calibri"/>
                <a:cs typeface="Helvetica"/>
              </a:rPr>
              <a:t>How long does it take to boil an egg?</a:t>
            </a:r>
            <a:endParaRPr sz="2000" b="1" cap="none">
              <a:latin typeface="Helvetica"/>
              <a:ea typeface="Calibri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Use the lumped capacitance method…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Helvetica"/>
              </a:rPr>
              <a:t>Do the results make sense?</a:t>
            </a:r>
            <a:endParaRPr sz="2000" cap="none">
              <a:latin typeface="Helvetica"/>
              <a:ea typeface="Calibri"/>
              <a:cs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See also “</a:t>
            </a:r>
            <a:r>
              <a:rPr sz="2000" i="1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How long does it take to boil an egg? A simple approach to the energy transfer equation</a:t>
            </a:r>
            <a:r>
              <a:rPr sz="20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” (Roura </a:t>
            </a:r>
            <a:r>
              <a:rPr sz="2000" i="1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et al</a:t>
            </a:r>
            <a:r>
              <a:rPr sz="2000" cap="none">
                <a:solidFill>
                  <a:srgbClr val="767272"/>
                </a:solidFill>
                <a:latin typeface="Helvetica"/>
                <a:ea typeface="Calibri"/>
                <a:cs typeface="Helvetica"/>
              </a:rPr>
              <a:t>., 2000) for an alternative scientific approach to the problem</a:t>
            </a:r>
            <a:endParaRPr sz="2000" cap="none">
              <a:solidFill>
                <a:srgbClr val="767272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51257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Boiling an egg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186536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</a:t>
            </a:r>
            <a:endParaRPr/>
          </a:p>
        </p:txBody>
      </p:sp>
      <p:sp>
        <p:nvSpPr>
          <p:cNvPr id="1693354737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Assume egg is 5cm in diameter and a sphere.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=5</m:t>
                      </m:r>
                    </m:oMath>
                  </m:oMathPara>
                </a14:m>
              </mc:Choice>
              <mc:Fallback/>
            </mc:AlternateContent>
            <a:r>
              <a:rPr/>
              <a:t>C</a:t>
            </a:r>
            <a:r>
              <a:rPr/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e>
                        <m:sub>
                          <m:r>
                            <m:rPr/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∞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/>
              <a:t>100C</a:t>
            </a:r>
            <a:endParaRPr/>
          </a:p>
          <a:p>
            <a:pPr>
              <a:defRPr/>
            </a:pPr>
            <a:r>
              <a:rPr lang="en-US"/>
              <a:t>Assume egg is cooked at 70C (see the research paper).</a:t>
            </a:r>
            <a:endParaRPr lang="en-US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h=1000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W/m</a:t>
            </a:r>
            <a:r>
              <a:rPr lang="en-US" baseline="30000"/>
              <a:t>2</a:t>
            </a:r>
            <a:r>
              <a:rPr lang="en-US"/>
              <a:t>/C,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ρ=1000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kg/m</a:t>
            </a:r>
            <a:r>
              <a:rPr lang="en-US" baseline="30000"/>
              <a:t>3</a:t>
            </a:r>
            <a:r>
              <a:rPr lang="en-US"/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=4180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 J/kg/C,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k=0.66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W/m/C</a:t>
            </a:r>
            <a:br>
              <a:rPr lang="en-US"/>
            </a:br>
            <a:r>
              <a:rPr lang="en-US"/>
              <a:t>(assuming</a:t>
            </a:r>
            <a:r>
              <a:rPr lang="en-US"/>
              <a:t> egg is made of water in stirred pot of boiling water)</a:t>
            </a:r>
            <a:endParaRPr lang="en-US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b=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 </m:t>
                          </m:r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r>
                                <m:rPr/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4πR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d>
                                <m:dPr>
                                  <m:begChr m:val="("/>
                                  <m:endChr m:val=")"/>
                                  <m:ctrlPr>
                                    <a:rPr lang="en-US" sz="2800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i"/>
                                        </m:rPr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/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πR</m:t>
                                      </m:r>
                                    </m:e>
                                    <m:sup>
                                      <m:r>
                                        <m:rPr/>
                                        <a:rPr lang="en-US" sz="2800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3h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r>
                                <m:rPr/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0.0287s</m:t>
                          </m:r>
                        </m:e>
                        <m:sup>
                          <m:r>
                            <m:rPr/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-1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endParaRPr lang="en-US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70-100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5-100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-0.0287 t</m:t>
                          </m:r>
                        </m:sup>
                      </m:sSup>
                    </m:oMath>
                  </m:oMathPara>
                </a14:m>
              </mc:Choice>
              <mc:Fallback/>
            </mc:AlternateContent>
            <a:r>
              <a:rPr lang="en-US"/>
              <a:t> Therefore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t=40.15s</m:t>
                      </m:r>
                    </m:oMath>
                  </m:oMathPara>
                </a14:m>
              </mc:Choice>
              <mc:Fallback/>
            </mc:AlternateContent>
            <a:r>
              <a:rPr lang="en-US"/>
              <a:t>..... Seems too low? Maybe the method is bad?</a:t>
            </a:r>
            <a:endParaRPr lang="en-US"/>
          </a:p>
        </p:txBody>
      </p:sp>
      <p:sp>
        <p:nvSpPr>
          <p:cNvPr id="1867517718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94224F-3FF3-ABD3-9965-49FEF0F49D5C}" type="datetime1">
              <a:rPr cap="none"/>
              <a:t/>
            </a:fld>
            <a:endParaRPr cap="none"/>
          </a:p>
        </p:txBody>
      </p:sp>
      <p:sp>
        <p:nvSpPr>
          <p:cNvPr id="244633150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4BB3D3E-C992-43D4-063F-501CA0A67A67}" type="slidenum">
              <a:rPr cap="none"/>
              <a:t/>
            </a:fld>
            <a:endParaRPr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The Actual Way to Boil an Egg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1F36D84-CAEC-A69B-A24B-3CCE23055469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15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Advice from Heston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9"/>
          <p:cNvSpPr/>
          <p:nvPr/>
        </p:nvSpPr>
        <p:spPr bwMode="auto">
          <a:xfrm>
            <a:off x="1008380" y="5956935"/>
            <a:ext cx="10175240" cy="2768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>
              <a:defRPr/>
            </a:pPr>
            <a:r>
              <a:rPr sz="1200" cap="none">
                <a:latin typeface="Helvetica"/>
                <a:ea typeface="Calibri"/>
                <a:cs typeface="Helvetica"/>
              </a:rPr>
              <a:t>Extract from the Guardian: </a:t>
            </a:r>
            <a:r>
              <a:rPr sz="1200" u="sng" cap="none">
                <a:hlinkClick r:id="rId4" tooltip="https://www.theguardian.com/lifeandstyle/2014/nov/11/how-to-boil-an-egg-the-heston-blumenthal-way"/>
              </a:rPr>
              <a:t>https://www.theguardian.com/lifeandstyle/2014/nov/11/how-to-boil-an-egg-the-heston-blumenthal-way</a:t>
            </a:r>
            <a:r>
              <a:rPr sz="1200" cap="none"/>
              <a:t>  </a:t>
            </a:r>
            <a:endParaRPr cap="none"/>
          </a:p>
        </p:txBody>
      </p:sp>
      <p:grpSp>
        <p:nvGrpSpPr>
          <p:cNvPr id="8" name="Group 12"/>
          <p:cNvGrpSpPr/>
          <p:nvPr/>
        </p:nvGrpSpPr>
        <p:grpSpPr bwMode="auto">
          <a:xfrm>
            <a:off x="1008380" y="1897380"/>
            <a:ext cx="10175240" cy="4041140"/>
            <a:chOff x="1008380" y="1897380"/>
            <a:chExt cx="10175240" cy="4041140"/>
          </a:xfrm>
        </p:grpSpPr>
        <p:grpSp>
          <p:nvGrpSpPr>
            <p:cNvPr id="10" name="Group 10"/>
            <p:cNvGrpSpPr/>
            <p:nvPr/>
          </p:nvGrpSpPr>
          <p:grpSpPr bwMode="auto">
            <a:xfrm>
              <a:off x="1089025" y="2025015"/>
              <a:ext cx="9999345" cy="3785870"/>
              <a:chOff x="1089025" y="2025015"/>
              <a:chExt cx="9999345" cy="3785870"/>
            </a:xfrm>
          </p:grpSpPr>
          <p:sp>
            <p:nvSpPr>
              <p:cNvPr id="14" name="TextBox 1"/>
              <p:cNvSpPr/>
              <p:nvPr/>
            </p:nvSpPr>
            <p:spPr bwMode="auto">
              <a:xfrm>
                <a:off x="2369185" y="2025015"/>
                <a:ext cx="8719185" cy="378587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spcCol="215899" anchor="t"/>
              <a:lstStyle/>
              <a:p>
                <a:pPr marL="0" marR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After relentless trials, here is </a:t>
                </a:r>
                <a:r>
                  <a:rPr sz="1600" b="1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my formula for the perfect boiled egg</a:t>
                </a: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: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cap="none">
                    <a:latin typeface="Helvetica"/>
                    <a:ea typeface="Calibri"/>
                    <a:cs typeface="Helvetica"/>
                  </a:rPr>
                  <a:t>          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b="1" cap="none">
                    <a:latin typeface="Helvetica"/>
                    <a:ea typeface="Calibri"/>
                    <a:cs typeface="Helvetica"/>
                  </a:rPr>
                  <a:t>Step 1. </a:t>
                </a: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Take a small saucepan with a glass lid and carefully place a single egg (or two, or three) inside it. Burford brown eggs have a nice orange yolk. Fill the pan so the water only just covers the eggs – not even a millimetre more. If you had a centimetre of water covering the egg then you could still get the same result, but you’d have to play with the timing.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cap="none">
                    <a:latin typeface="Helvetica"/>
                    <a:ea typeface="Calibri"/>
                    <a:cs typeface="Helvetica"/>
                  </a:rPr>
                  <a:t>          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b="1" cap="none">
                    <a:latin typeface="Helvetica"/>
                    <a:ea typeface="Calibri"/>
                    <a:cs typeface="Helvetica"/>
                  </a:rPr>
                  <a:t>Step 2.</a:t>
                </a:r>
                <a:r>
                  <a:rPr sz="1600" cap="none">
                    <a:latin typeface="Helvetica"/>
                    <a:ea typeface="Calibri"/>
                    <a:cs typeface="Helvetica"/>
                  </a:rPr>
                  <a:t> </a:t>
                </a: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Put the pan on maximum heat with the lid on and bring to the boil.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 sz="1600" cap="none">
                  <a:latin typeface="Helvetica"/>
                  <a:ea typeface="Calibri"/>
                  <a:cs typeface="Helvetica"/>
                </a:endParaRPr>
              </a:p>
              <a:p>
                <a:pPr marL="0" marR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r>
                  <a:rPr sz="1600" b="1" cap="none">
                    <a:latin typeface="Helvetica"/>
                    <a:ea typeface="Calibri"/>
                    <a:cs typeface="Helvetica"/>
                  </a:rPr>
                  <a:t>Step 3. </a:t>
                </a:r>
                <a:r>
                  <a:rPr sz="1600" cap="none">
                    <a:solidFill>
                      <a:srgbClr val="121212"/>
                    </a:solidFill>
                    <a:latin typeface="Helvetica"/>
                    <a:ea typeface="Calibri"/>
                    <a:cs typeface="Helvetica"/>
                  </a:rPr>
                  <a:t>As soon as the water starts to bubble, remove from the heat. As you take the pan off, set a timer for six minutes; keep the lid on. Make sure you time it exactly, and you’ll end up with the perfect egg.</a:t>
                </a:r>
                <a:endParaRPr sz="1600" cap="none">
                  <a:latin typeface="Helvetica"/>
                  <a:ea typeface="Calibri"/>
                  <a:cs typeface="Helvetica"/>
                </a:endParaRPr>
              </a:p>
            </p:txBody>
          </p:sp>
          <p:pic>
            <p:nvPicPr>
              <p:cNvPr id="13" name="Picture 6" descr="Heston's boiled egg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>
                <a:off x="1089025" y="2732405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2" name="Picture 7" descr="Heston's boiled egg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>
                <a:off x="1089025" y="3824605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  <p:pic>
            <p:nvPicPr>
              <p:cNvPr id="11" name="Picture 8" descr="Heston's boiled egg"/>
              <p:cNvPicPr>
                <a:picLocks noChangeAspect="1"/>
              </p:cNvPicPr>
              <p:nvPr/>
            </p:nvPicPr>
            <p:blipFill>
              <a:blip r:embed="rId7"/>
              <a:stretch/>
            </p:blipFill>
            <p:spPr bwMode="auto">
              <a:xfrm>
                <a:off x="1089025" y="5018404"/>
                <a:ext cx="1143000" cy="685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</p:pic>
        </p:grpSp>
        <p:sp>
          <p:nvSpPr>
            <p:cNvPr id="9" name="Rectangle 11"/>
            <p:cNvSpPr/>
            <p:nvPr/>
          </p:nvSpPr>
          <p:spPr bwMode="auto">
            <a:xfrm>
              <a:off x="1008380" y="1897380"/>
              <a:ext cx="10175240" cy="4041140"/>
            </a:xfrm>
            <a:prstGeom prst="rect">
              <a:avLst/>
            </a:prstGeom>
            <a:noFill/>
            <a:ln w="28575" cap="flat" cmpd="sng" algn="ctr">
              <a:solidFill>
                <a:srgbClr val="767272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</p:grpSp>
      <p:pic>
        <p:nvPicPr>
          <p:cNvPr id="15" name="Picture 10" descr="Heston Blumenthal: female chefs had to &quot;fight harder&quot; to be successful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698865" y="260985"/>
            <a:ext cx="2868930" cy="16141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Biot Number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51C9C84-CAE8-496A-A6A4-3C3FD2EA5069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16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1929765"/>
            <a:ext cx="10079990" cy="369379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Assumption of a lumped system not always the most appropriate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>
                <a:latin typeface="Helvetica"/>
              </a:rPr>
              <a:t>Define the dimensionless </a:t>
            </a:r>
            <a:r>
              <a:rPr lang="en-GB" sz="2000">
                <a:latin typeface="Helvetica"/>
              </a:rPr>
              <a:t>Biot</a:t>
            </a:r>
            <a:r>
              <a:rPr lang="en-GB" sz="2000">
                <a:latin typeface="Helvetica"/>
              </a:rPr>
              <a:t> Number, </a:t>
            </a:r>
            <a:r>
              <a:rPr lang="en-GB" sz="2000" i="1">
                <a:latin typeface="Helvetica"/>
              </a:rPr>
              <a:t>Bi</a:t>
            </a:r>
            <a:r>
              <a:rPr lang="en-GB" sz="2000">
                <a:latin typeface="Helvetica"/>
              </a:rPr>
              <a:t>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2000" b="0" i="1">
                          <a:latin typeface="Cambria Math"/>
                        </a:rPr>
                        <m:t>𝐵𝑖</m:t>
                      </m:r>
                      <m:r>
                        <m:rPr/>
                        <a:rPr lang="en-GB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Conduction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resistance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within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the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body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Convection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resistance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at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the</m:t>
                          </m:r>
                          <m:r>
                            <m:rPr/>
                            <a:rPr lang="en-GB" sz="2000" b="0" i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>
                              <a:latin typeface="Cambria Math"/>
                            </a:rPr>
                            <m:t>surface</m:t>
                          </m:r>
                        </m:den>
                      </m:f>
                      <m:r>
                        <m:rPr/>
                        <a:rPr lang="en-GB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20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2000" b="0" i="1"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GB" sz="2000" b="0" i="1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GB" sz="2000" b="0" i="1">
                                          <a:latin typeface="Cambria Math"/>
                                        </a:rPr>
                                        <m:t>𝑐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/>
                                    <a:rPr lang="en-GB" sz="2000" b="0" i="1">
                                      <a:latin typeface="Cambria Math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GB" sz="20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/>
                                    <a:rPr lang="en-GB" sz="2000" b="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/>
                                    <a:rPr lang="en-GB" sz="2000" b="0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m:rPr/>
                        <a:rPr lang="en-GB" sz="20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2000" b="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20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2000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/>
                                <a:rPr lang="en-GB" sz="2000" b="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2000" b="0" i="1">
                              <a:latin typeface="Cambria Math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lang="en-GB" sz="20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2000">
                <a:latin typeface="Helvetica"/>
              </a:rPr>
              <a:t>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m:rPr/>
                        <a:rPr lang="en-GB" sz="20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2000" b="0" i="1">
                          <a:latin typeface="Cambria Math"/>
                        </a:rPr>
                        <m:t>𝑉</m:t>
                      </m:r>
                      <m:r>
                        <m:rPr/>
                        <a:rPr lang="en-GB" sz="2000" b="0" i="1">
                          <a:latin typeface="Cambria Math"/>
                        </a:rPr>
                        <m:t>/</m:t>
                      </m:r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is the characteristic length,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000" b="0" i="1">
                          <a:latin typeface="Cambria Math"/>
                        </a:rPr>
                        <m:t>𝑉</m:t>
                      </m:r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is the volume of the body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0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0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2000" b="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2000">
                <a:latin typeface="Helvetica"/>
              </a:rPr>
              <a:t> is the surface area for convection </a:t>
            </a:r>
            <a:endParaRPr/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 sz="2000" b="1">
                <a:latin typeface="Helvetica"/>
              </a:rPr>
              <a:t>Approach is valid when </a:t>
            </a:r>
            <a:r>
              <a:rPr lang="en-GB" sz="2000" b="1" i="1">
                <a:latin typeface="Helvetica"/>
              </a:rPr>
              <a:t>Bi</a:t>
            </a:r>
            <a:r>
              <a:rPr lang="en-GB" sz="2000" b="1">
                <a:latin typeface="Helvetica"/>
              </a:rPr>
              <a:t> &lt; 0.1</a:t>
            </a:r>
            <a:endParaRPr lang="en-US" sz="2000" b="1">
              <a:latin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When is the approach valid?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Worked Example 1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2F855E2-AC8F-ADA3-C140-5AF61B0E370F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17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Thermo-couple junction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7" name="Picture 6" descr="Diagram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795780" y="2041525"/>
            <a:ext cx="3729990" cy="29743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TextBox 9"/>
          <p:cNvSpPr/>
          <p:nvPr/>
        </p:nvSpPr>
        <p:spPr bwMode="auto">
          <a:xfrm>
            <a:off x="6096000" y="1941830"/>
            <a:ext cx="5039995" cy="33718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sz="1600" b="0" i="0" u="none" strike="noStrike">
                <a:solidFill>
                  <a:srgbClr val="000000"/>
                </a:solidFill>
                <a:latin typeface="Helvetica"/>
                <a:cs typeface="Helvetica"/>
              </a:rPr>
              <a:t> A temperature sensing element (thermo-couple junction) is placed in a gas stream. Assume the sensor is perfectly spherical.</a:t>
            </a:r>
            <a:endParaRPr/>
          </a:p>
          <a:p>
            <a:pPr>
              <a:lnSpc>
                <a:spcPct val="120000"/>
              </a:lnSpc>
              <a:defRPr/>
            </a:pPr>
            <a:endParaRPr lang="en-GB" sz="1600" b="0" i="0" u="none" strike="noStrike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The sensor's thermo-physical properties are:</a:t>
            </a:r>
            <a:endParaRPr/>
          </a:p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Thermal conductivity,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 u="none" strike="noStrike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</mc:Choice>
              <mc:Fallback/>
            </mc:AlternateContent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 = 20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 [W/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m·K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]</a:t>
            </a:r>
            <a:endParaRPr/>
          </a:p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Specific heat capacity,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6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6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 = 400 [J/</a:t>
            </a: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kg·K</a:t>
            </a: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]</a:t>
            </a:r>
            <a:endParaRPr/>
          </a:p>
          <a:p>
            <a:pPr marL="285750" indent="-285750" algn="ctr">
              <a:lnSpc>
                <a:spcPct val="120000"/>
              </a:lnSpc>
              <a:buFont typeface="Arial"/>
              <a:buChar char="•"/>
              <a:defRPr/>
            </a:pP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Density, 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 = 8,500 [kg/m</a:t>
            </a:r>
            <a:r>
              <a:rPr lang="en-US" sz="1600" baseline="30000">
                <a:solidFill>
                  <a:srgbClr val="000000"/>
                </a:solidFill>
                <a:latin typeface="Helvetica"/>
                <a:cs typeface="Helvetica"/>
              </a:rPr>
              <a:t>3</a:t>
            </a:r>
            <a:r>
              <a:rPr lang="en-US" sz="1600">
                <a:solidFill>
                  <a:srgbClr val="000000"/>
                </a:solidFill>
                <a:latin typeface="Helvetica"/>
                <a:cs typeface="Helvetica"/>
              </a:rPr>
              <a:t>]</a:t>
            </a:r>
            <a:endParaRPr/>
          </a:p>
          <a:p>
            <a:pPr>
              <a:lnSpc>
                <a:spcPct val="120000"/>
              </a:lnSpc>
              <a:defRPr/>
            </a:pPr>
            <a:endParaRPr lang="en-US" sz="1600">
              <a:solidFill>
                <a:srgbClr val="000000"/>
              </a:solidFill>
              <a:latin typeface="Helvetica"/>
              <a:cs typeface="Helvetic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sz="1600" i="0" u="none" strike="noStrike">
                <a:latin typeface="Helvetica"/>
                <a:cs typeface="Helvetica"/>
              </a:rPr>
              <a:t>The convection coefficient between the sensor </a:t>
            </a:r>
            <a:r>
              <a:rPr lang="en-US" sz="1600" b="0" i="0" u="none" strike="noStrike">
                <a:latin typeface="Helvetica"/>
                <a:cs typeface="Helvetica"/>
              </a:rPr>
              <a:t>surface and the gas is </a:t>
            </a:r>
            <a:r>
              <a:rPr lang="en-US" sz="1600" i="0" u="none" strike="noStrike">
                <a:latin typeface="Helvetica"/>
                <a:cs typeface="Helvetica"/>
              </a:rPr>
              <a:t>ℎ = 400 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[W/m</a:t>
            </a:r>
            <a:r>
              <a:rPr lang="en-US" sz="1600" i="0" u="none" strike="noStrike" baseline="30000">
                <a:solidFill>
                  <a:srgbClr val="000000"/>
                </a:solidFill>
                <a:latin typeface="Helvetica"/>
                <a:cs typeface="Helvetica"/>
              </a:rPr>
              <a:t>2</a:t>
            </a:r>
            <a:r>
              <a:rPr lang="en-US" sz="1600" i="0" u="none" strike="noStrike">
                <a:solidFill>
                  <a:srgbClr val="000000"/>
                </a:solidFill>
                <a:latin typeface="Helvetica"/>
                <a:cs typeface="Helvetica"/>
              </a:rPr>
              <a:t>·K]</a:t>
            </a:r>
            <a:endParaRPr lang="en-US" sz="1600" i="0" u="none" strike="noStrike">
              <a:latin typeface="Helvetica"/>
              <a:cs typeface="Helvetica"/>
            </a:endParaRPr>
          </a:p>
        </p:txBody>
      </p:sp>
      <p:sp>
        <p:nvSpPr>
          <p:cNvPr id="9" name="TextBox 11"/>
          <p:cNvSpPr/>
          <p:nvPr/>
        </p:nvSpPr>
        <p:spPr bwMode="auto">
          <a:xfrm>
            <a:off x="1056005" y="5359400"/>
            <a:ext cx="10079990" cy="9512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342900" indent="-342900">
              <a:lnSpc>
                <a:spcPct val="120000"/>
              </a:lnSpc>
              <a:buAutoNum type="arabicParenBoth"/>
              <a:defRPr/>
            </a:pPr>
            <a:r>
              <a:rPr sz="1600" cap="none">
                <a:latin typeface="Helvetica"/>
                <a:ea typeface="Calibri"/>
                <a:cs typeface="Helvetica"/>
              </a:rPr>
              <a:t>Determine the sensor diameter needed for the thermo-couple to have a time constant of 1 second. </a:t>
            </a:r>
            <a:endParaRPr sz="1600" cap="none">
              <a:latin typeface="Helvetica"/>
              <a:ea typeface="Calibri"/>
              <a:cs typeface="Helvetica"/>
            </a:endParaRPr>
          </a:p>
          <a:p>
            <a:pPr marL="342900" indent="-342900">
              <a:lnSpc>
                <a:spcPct val="120000"/>
              </a:lnSpc>
              <a:buAutoNum type="arabicParenBoth"/>
              <a:defRPr/>
            </a:pPr>
            <a:r>
              <a:rPr sz="1600" cap="none">
                <a:latin typeface="Helvetica"/>
                <a:ea typeface="Calibri"/>
                <a:cs typeface="Helvetica"/>
              </a:rPr>
              <a:t>If the sensor is at 25°C and is placed in a gas stream that is at 200°C, how long will it take for the centre of the sensor to reach 199°C?</a:t>
            </a:r>
            <a:endParaRPr sz="1600" cap="none"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672738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Solution</a:t>
            </a:r>
            <a:endParaRPr/>
          </a:p>
        </p:txBody>
      </p:sp>
      <p:sp>
        <p:nvSpPr>
          <p:cNvPr id="736818110" name="Content Placeholder 2"/>
          <p:cNvSpPr>
            <a:spLocks noChangeArrowheads="1"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800" b="0" i="1" u="none" strike="noStrike">
                          <a:solidFill>
                            <a:srgbClr val="00000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= 20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W/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m·K,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28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28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28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= 400J/</a:t>
            </a:r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kg·K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2800" b="0" i="1">
                          <a:solidFill>
                            <a:srgbClr val="000000"/>
                          </a:solidFill>
                          <a:latin typeface="Cambria Math"/>
                        </a:rPr>
                        <m:t>𝜌</m:t>
                      </m:r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 = 8,500kg/m</a:t>
            </a:r>
            <a:r>
              <a:rPr lang="en-US" sz="2800" b="0" i="0" u="none" strike="noStrike" cap="none" spc="0" baseline="30000">
                <a:solidFill>
                  <a:srgbClr val="000000"/>
                </a:solidFill>
                <a:latin typeface="Helvetica"/>
                <a:ea typeface="Helvetica"/>
                <a:cs typeface="Helvetica"/>
              </a:rPr>
              <a:t>3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ℎ=400W/m2·K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b=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time constant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 </m:t>
                          </m:r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r>
                                <m:rPr/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V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3h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  <m:r>
                                <m:rPr/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R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R=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3h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ρC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0.000353m=0.353mm</a:t>
            </a:r>
            <a:endParaRPr lang="en-US" sz="28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Is Lumped capacitance appropriate?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Bi=</m:t>
                      </m:r>
                      <m:f>
                        <m:fPr>
                          <m:ctrlPr>
                            <a:rPr lang="en-GB" sz="28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2800" b="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28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2800" b="0" i="1">
                                  <a:latin typeface="Cambria Math"/>
                                </a:rPr>
                                <m:t> </m:t>
                              </m:r>
                              <m:r>
                                <m:rPr/>
                                <a:rPr lang="en-GB" sz="2800" b="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m:rPr/>
                                <a:rPr lang="en-GB" sz="2800" b="0" i="1">
                                  <a:latin typeface="Cambria Math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2800" b="0" i="1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h 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=0.0467</m:t>
                      </m:r>
                    </m:oMath>
                  </m:oMathPara>
                </a14:m>
              </mc:Choice>
              <mc:Fallback/>
            </mc:AlternateContent>
            <a:endParaRPr/>
          </a:p>
          <a:p>
            <a:pPr>
              <a:defRPr/>
            </a:pPr>
            <a:r>
              <a:rPr lang="en-US"/>
              <a:t>Bi&lt;0.1, so yes!</a:t>
            </a:r>
            <a:endParaRPr lang="en-US"/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-bt = </m:t>
                      </m:r>
                      <m:func>
                        <m:func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0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i"/>
                                    </m:rPr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T</m:t>
                                  </m:r>
                                  <m:d>
                                    <m:dPr>
                                      <m:begChr m:val="("/>
                                      <m:endChr m:val=")"/>
                                      <m:ctrl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</m:d>
                                  <m:r>
                                    <m:rPr/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-</m:t>
                                  </m:r>
                                  <m:sSub>
                                    <m:sSubPr>
                                      <m:ctrl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/>
                                        <a:rPr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m:rPr/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-</m:t>
                                  </m:r>
                                  <m:sSub>
                                    <m:sSubPr>
                                      <m:ctrlPr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/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T</m:t>
                                      </m:r>
                                    </m:e>
                                    <m:sub>
                                      <m:r>
                                        <m:rPr/>
                                        <a:rPr lang="en-US" u="none" strike="noStrike" cap="none" spc="0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∞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</mc:Choice>
              <mc:Fallback/>
            </mc:AlternateContent>
            <a:r>
              <a:rPr lang="en-US"/>
              <a:t>,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lang="en-US" sz="2800" u="none" strike="noStrike" cap="none" spc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t=-</m:t>
                      </m:r>
                      <m:func>
                        <m:funcPr>
                          <m:ctrl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 u="none" strike="noStrike" cap="none" spc="0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i"/>
                                    </m:rPr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199-200</m:t>
                                  </m:r>
                                </m:num>
                                <m:den>
                                  <m:r>
                                    <m:rPr>
                                      <m:sty m:val="i"/>
                                    </m:rPr>
                                    <a:rPr lang="en-US" u="none" strike="noStrike" cap="none" spc="0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25-200</m:t>
                                  </m:r>
                                </m:den>
                              </m:f>
                            </m:e>
                          </m:d>
                          <m:r>
                            <m:rPr/>
                            <a:rPr lang="en-US" u="none" strike="noStrike" cap="none" spc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=5.16</m:t>
                          </m:r>
                        </m:e>
                      </m:func>
                    </m:oMath>
                  </m:oMathPara>
                </a14:m>
              </mc:Choice>
              <mc:Fallback/>
            </mc:AlternateContent>
            <a:r>
              <a:rPr lang="en-US"/>
              <a:t> seconds</a:t>
            </a: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220275909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B5C921C-5349-1A88-47E6-86987CFFA355}" type="datetime1">
              <a:rPr cap="none"/>
              <a:t/>
            </a:fld>
            <a:endParaRPr cap="none"/>
          </a:p>
        </p:txBody>
      </p:sp>
      <p:sp>
        <p:nvSpPr>
          <p:cNvPr id="700045926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9C6A93B-CF13-BEE0-E99E-D4D94AC33472}" type="slidenum">
              <a:rPr cap="none"/>
              <a:t/>
            </a:fld>
            <a:endParaRPr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Course Materials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568FDD22-6CBB-DA2B-F537-9A7E937903CF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2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5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7"/>
          <p:cNvSpPr/>
          <p:nvPr/>
        </p:nvSpPr>
        <p:spPr bwMode="auto">
          <a:xfrm>
            <a:off x="1056005" y="2152015"/>
            <a:ext cx="10079990" cy="25539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400" cap="none">
                <a:latin typeface="Helvetica"/>
                <a:ea typeface="Calibri"/>
                <a:cs typeface="Calibri"/>
              </a:rPr>
              <a:t>Pre-recorded Lectures</a:t>
            </a:r>
            <a:endParaRPr sz="2400" cap="none">
              <a:latin typeface="Helvetica"/>
              <a:ea typeface="Calibri"/>
              <a:cs typeface="Calibri"/>
            </a:endParaRP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400" cap="none">
                <a:latin typeface="Helvetica"/>
                <a:ea typeface="Calibri"/>
                <a:cs typeface="Calibri"/>
              </a:rPr>
              <a:t>Lecture Notes</a:t>
            </a:r>
            <a:endParaRPr sz="2400" cap="none">
              <a:latin typeface="Helvetica"/>
              <a:ea typeface="Calibri"/>
              <a:cs typeface="Calibri"/>
            </a:endParaRP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400" cap="none">
                <a:latin typeface="Helvetica"/>
                <a:ea typeface="Calibri"/>
                <a:cs typeface="Calibri"/>
              </a:rPr>
              <a:t>Tutorial sheet</a:t>
            </a:r>
            <a:endParaRPr sz="2400" cap="none">
              <a:latin typeface="Helvetica"/>
              <a:ea typeface="Calibri"/>
              <a:cs typeface="Calibri"/>
            </a:endParaRP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400" cap="none">
                <a:latin typeface="Helvetica"/>
                <a:ea typeface="Calibri"/>
                <a:cs typeface="Calibri"/>
              </a:rPr>
              <a:t>Tutorial Solutions</a:t>
            </a:r>
            <a:endParaRPr sz="2400" cap="none">
              <a:latin typeface="Helvetica"/>
              <a:ea typeface="Calibri"/>
              <a:cs typeface="Calibri"/>
            </a:endParaRPr>
          </a:p>
          <a:p>
            <a:pPr marL="342900" indent="-342900" algn="ctr">
              <a:spcBef>
                <a:spcPts val="600"/>
              </a:spcBef>
              <a:spcAft>
                <a:spcPts val="600"/>
              </a:spcAft>
              <a:buFont typeface="Helvetica"/>
              <a:buChar char="+"/>
              <a:defRPr/>
            </a:pPr>
            <a:r>
              <a:rPr sz="2400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Class recordings (review of lecture notes + worked examples)</a:t>
            </a:r>
            <a:endParaRPr sz="2400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Summary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D515762-2CE0-04A1-AEE9-DAF419A7588F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18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4822825"/>
            <a:ext cx="10079990" cy="10153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“</a:t>
            </a:r>
            <a:r>
              <a:rPr sz="2000" i="1" cap="none">
                <a:latin typeface="Helvetica"/>
                <a:ea typeface="Calibri"/>
                <a:cs typeface="Calibri"/>
              </a:rPr>
              <a:t>Do not dismiss lumped-capacity analysis because of its simplicity. Because of uncertainties in the convection coefficient, it may not be necessary to use more elaborate analysis </a:t>
            </a:r>
            <a:r>
              <a:rPr sz="2000" i="1" cap="none">
                <a:latin typeface="Helvetica"/>
                <a:ea typeface="Calibri"/>
                <a:cs typeface="Calibri"/>
              </a:rPr>
              <a:t>techniques.</a:t>
            </a:r>
            <a:r>
              <a:rPr sz="2000" cap="none">
                <a:latin typeface="Helvetica"/>
                <a:ea typeface="Calibri"/>
                <a:cs typeface="Calibri"/>
              </a:rPr>
              <a:t>” (Holman, 2010, p143)</a:t>
            </a:r>
            <a:endParaRPr sz="2000" cap="none"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4"/>
          <p:cNvSpPr/>
          <p:nvPr/>
        </p:nvSpPr>
        <p:spPr bwMode="auto">
          <a:xfrm>
            <a:off x="1056005" y="2079625"/>
            <a:ext cx="10079990" cy="2366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The simplest type of unsteady heat transfer problem, </a:t>
            </a:r>
            <a:r>
              <a:rPr sz="2000" i="1" cap="none">
                <a:latin typeface="Helvetica"/>
                <a:ea typeface="Calibri"/>
                <a:cs typeface="Calibri"/>
              </a:rPr>
              <a:t>T</a:t>
            </a:r>
            <a:r>
              <a:rPr sz="2000" cap="none">
                <a:latin typeface="Helvetica"/>
                <a:ea typeface="Calibri"/>
                <a:cs typeface="Calibri"/>
              </a:rPr>
              <a:t>(</a:t>
            </a:r>
            <a:r>
              <a:rPr sz="2000" i="1" cap="none">
                <a:latin typeface="Helvetica"/>
                <a:ea typeface="Calibri"/>
                <a:cs typeface="Calibri"/>
              </a:rPr>
              <a:t>t</a:t>
            </a:r>
            <a:r>
              <a:rPr sz="2000" cap="none">
                <a:latin typeface="Helvetica"/>
                <a:ea typeface="Calibri"/>
                <a:cs typeface="Calibri"/>
              </a:rPr>
              <a:t>)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Applicable in many situations e.g. heating/cooling of simple geometrical objects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Useful for estimating e.g. time it will take a given body to reach a certain temperature or for a given time, we can determine the temperature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Strictly speaking, Bi &lt; 0.1 to obtain acceptable results </a:t>
            </a:r>
            <a:r>
              <a:rPr sz="2000" b="1" cap="none">
                <a:latin typeface="Helvetica"/>
                <a:ea typeface="Calibri"/>
                <a:cs typeface="Calibri"/>
              </a:rPr>
              <a:t>so always check </a:t>
            </a:r>
            <a:r>
              <a:rPr sz="2000" b="1" i="1" cap="none">
                <a:latin typeface="Helvetica"/>
                <a:ea typeface="Calibri"/>
                <a:cs typeface="Calibri"/>
              </a:rPr>
              <a:t>Bi</a:t>
            </a:r>
            <a:r>
              <a:rPr sz="2000" b="1" cap="none">
                <a:latin typeface="Helvetica"/>
                <a:ea typeface="Calibri"/>
                <a:cs typeface="Calibri"/>
              </a:rPr>
              <a:t> first</a:t>
            </a:r>
            <a:endParaRPr sz="2000" b="1" cap="none">
              <a:latin typeface="Helvetica"/>
              <a:ea typeface="Calibri"/>
              <a:cs typeface="Calibri"/>
            </a:endParaRPr>
          </a:p>
        </p:txBody>
      </p:sp>
      <p:sp>
        <p:nvSpPr>
          <p:cNvPr id="8" name="TextBox 6"/>
          <p:cNvSpPr/>
          <p:nvPr/>
        </p:nvSpPr>
        <p:spPr bwMode="auto">
          <a:xfrm>
            <a:off x="1056005" y="1303020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Summary of the lumped capacitance method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1524000" y="3075305"/>
            <a:ext cx="9144000" cy="707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Thanks for your attention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39ECC716-58D4-B931-9A54-AE64891A6CFB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19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2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Weekly Tests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766EB2F6-B89B-3B44-D5D6-4E11FC98231B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3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4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5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7"/>
          <p:cNvSpPr/>
          <p:nvPr/>
        </p:nvSpPr>
        <p:spPr bwMode="auto">
          <a:xfrm>
            <a:off x="1056005" y="2536190"/>
            <a:ext cx="10079990" cy="2616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sz="2400" b="1" cap="none">
                <a:latin typeface="Helvetica"/>
                <a:ea typeface="Calibri"/>
                <a:cs typeface="Calibri"/>
              </a:rPr>
              <a:t>Week 7 Test Details:</a:t>
            </a:r>
            <a:endParaRPr sz="2400" b="1" cap="none">
              <a:latin typeface="Helvetica"/>
              <a:ea typeface="Calibri"/>
              <a:cs typeface="Calibri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“This test is on Transient Heat Transfer which we have covered during week 7 of the course. There will be a total of 7 multiple choice questions . Four of the questions will be descriptive based (worth 10 points each) and 3 will involve some calculations (worth 20 points each). Topics include general transient heat transfer, the lumped capacitance method, analytical methods and numerical methods.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Note: This test will auto-submit at the end of the exam time.”</a:t>
            </a:r>
            <a:endParaRPr sz="2400" cap="none">
              <a:latin typeface="Helvetica"/>
              <a:ea typeface="Calibri"/>
              <a:cs typeface="Calibri"/>
            </a:endParaRPr>
          </a:p>
        </p:txBody>
      </p:sp>
      <p:sp>
        <p:nvSpPr>
          <p:cNvPr id="7" name="TextBox 1"/>
          <p:cNvSpPr/>
          <p:nvPr/>
        </p:nvSpPr>
        <p:spPr bwMode="auto">
          <a:xfrm>
            <a:off x="1056005" y="1548130"/>
            <a:ext cx="10079990" cy="461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4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The weekly tests continue…</a:t>
            </a:r>
            <a:endParaRPr sz="24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Transient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41EC1C70-3EAC-B9EA-E254-C8BF521A149D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4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433194" y="1929129"/>
            <a:ext cx="6324600" cy="400113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So far, we have only considered steady state problems i.e., when there is no dependency on time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𝑑</m:t>
                      </m:r>
                      <m:r>
                        <m:rPr/>
                        <a:rPr lang="en-GB" b="0" i="0">
                          <a:latin typeface="Cambria Math"/>
                        </a:rPr>
                        <m:t>/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𝑑𝑡</m:t>
                      </m:r>
                      <m:r>
                        <m:rPr/>
                        <a:rPr lang="en-GB" b="0" i="1">
                          <a:latin typeface="Cambria Math"/>
                        </a:rPr>
                        <m:t>=0</m:t>
                      </m:r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However, many situations in practice will involve transient (or unsteady) effects, where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𝑑</m:t>
                      </m:r>
                      <m:r>
                        <m:rPr/>
                        <a:rPr lang="en-GB" b="0" i="1">
                          <a:latin typeface="Cambria Math"/>
                        </a:rPr>
                        <m:t>/</m:t>
                      </m:r>
                      <m:r>
                        <m:rPr/>
                        <a:rPr lang="en-GB" b="0" i="1">
                          <a:latin typeface="Cambria Math"/>
                        </a:rPr>
                        <m:t>𝑑𝑡</m:t>
                      </m:r>
                      <m:r>
                        <m:rPr/>
                        <a:rPr lang="en-GB" b="0" i="1">
                          <a:latin typeface="Cambria Math"/>
                          <a:ea typeface="Cambria Math"/>
                        </a:rPr>
                        <m:t>≠0</m:t>
                      </m:r>
                    </m:oMath>
                  </m:oMathPara>
                </a14:m>
              </mc:Choice>
              <mc:Fallback/>
            </mc:AlternateContent>
            <a:r>
              <a:rPr lang="en-GB">
                <a:latin typeface="Helvetica"/>
              </a:rPr>
              <a:t> </a:t>
            </a:r>
            <a:endParaRPr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For example, any heating or cooling process involving solids or liquids</a:t>
            </a:r>
            <a:endParaRPr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Typically, these types of problems are more complicated to solve than their steady-state counterpart</a:t>
            </a:r>
            <a:endParaRPr/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lang="en-GB">
                <a:latin typeface="Helvetica"/>
              </a:rPr>
              <a:t>This week we will learn more about methods we can use to solve problems in transient heat transfer</a:t>
            </a:r>
            <a:endParaRPr lang="en-US">
              <a:latin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Introduction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8" name="Picture 2" descr="The Absolute Best Way To Boil Eggs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998460" y="4202430"/>
            <a:ext cx="2988310" cy="165798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6" descr="A picture containing dark, light"/>
          <p:cNvPicPr>
            <a:picLocks noChangeAspect="1"/>
          </p:cNvPicPr>
          <p:nvPr/>
        </p:nvPicPr>
        <p:blipFill>
          <a:blip r:embed="rId5"/>
          <a:srcRect l="9760" t="18930" r="13010" b="14710"/>
          <a:stretch/>
        </p:blipFill>
        <p:spPr bwMode="auto">
          <a:xfrm>
            <a:off x="7998460" y="2022475"/>
            <a:ext cx="2988310" cy="19259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Transient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698163F8-B684-D495-CA39-40C02D773C15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5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Methods of Analysis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4"/>
          <p:cNvSpPr/>
          <p:nvPr/>
        </p:nvSpPr>
        <p:spPr bwMode="auto">
          <a:xfrm>
            <a:off x="1056005" y="1938655"/>
            <a:ext cx="10079990" cy="28562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b="1">
                <a:latin typeface="Helvetica"/>
              </a:rPr>
              <a:t>Lumped System Analysis (or Lumped Capacitance Method)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0">
                <a:latin typeface="Helvetica"/>
                <a:cs typeface="Helvetica"/>
              </a:rPr>
              <a:t>Temperature is a function of tim</a:t>
            </a:r>
            <a:r>
              <a:rPr lang="en-GB">
                <a:latin typeface="Helvetica"/>
                <a:cs typeface="Helvetica"/>
              </a:rPr>
              <a:t>e onl</a:t>
            </a:r>
            <a:r>
              <a:rPr lang="en-GB"/>
              <a:t>y</a:t>
            </a:r>
            <a:r>
              <a:rPr lang="en-GB" b="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GB" b="1">
                <a:latin typeface="Helvetica"/>
              </a:rPr>
              <a:t>Analytical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latin typeface="Helvetica"/>
                <a:cs typeface="Helvetica"/>
              </a:rPr>
              <a:t>Temperature is a function of time and one space coordinate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GB" b="1">
                <a:latin typeface="Helvetica"/>
              </a:rPr>
              <a:t>Numerical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latin typeface="Helvetica"/>
                <a:cs typeface="Helvetica"/>
              </a:rPr>
              <a:t>Temperature is a function of time and all three space coordinates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𝑦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𝑧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latin typeface="Helvetica"/>
            </a:endParaRPr>
          </a:p>
        </p:txBody>
      </p:sp>
      <p:grpSp>
        <p:nvGrpSpPr>
          <p:cNvPr id="8" name="Group 14"/>
          <p:cNvGrpSpPr/>
          <p:nvPr/>
        </p:nvGrpSpPr>
        <p:grpSpPr bwMode="auto">
          <a:xfrm>
            <a:off x="326390" y="2743200"/>
            <a:ext cx="2212975" cy="2834005"/>
            <a:chOff x="326390" y="2743200"/>
            <a:chExt cx="2212975" cy="2834005"/>
          </a:xfrm>
        </p:grpSpPr>
        <p:sp>
          <p:nvSpPr>
            <p:cNvPr id="10" name="Arrow: Down 7"/>
            <p:cNvSpPr/>
            <p:nvPr/>
          </p:nvSpPr>
          <p:spPr bwMode="auto">
            <a:xfrm>
              <a:off x="1239520" y="2743200"/>
              <a:ext cx="386715" cy="2021205"/>
            </a:xfrm>
            <a:prstGeom prst="downArrow">
              <a:avLst>
                <a:gd name="adj1" fmla="val 25610"/>
                <a:gd name="adj2" fmla="val 86532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9" name="TextBox 10"/>
            <p:cNvSpPr/>
            <p:nvPr/>
          </p:nvSpPr>
          <p:spPr bwMode="auto">
            <a:xfrm>
              <a:off x="326390" y="4850764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complexity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  <p:grpSp>
        <p:nvGrpSpPr>
          <p:cNvPr id="11" name="Group 15"/>
          <p:cNvGrpSpPr/>
          <p:nvPr/>
        </p:nvGrpSpPr>
        <p:grpSpPr bwMode="auto">
          <a:xfrm>
            <a:off x="9652635" y="2741295"/>
            <a:ext cx="2212975" cy="2834640"/>
            <a:chOff x="9652635" y="2741295"/>
            <a:chExt cx="2212975" cy="2834640"/>
          </a:xfrm>
        </p:grpSpPr>
        <p:sp>
          <p:nvSpPr>
            <p:cNvPr id="13" name="Arrow: Down 12"/>
            <p:cNvSpPr/>
            <p:nvPr/>
          </p:nvSpPr>
          <p:spPr bwMode="auto">
            <a:xfrm>
              <a:off x="10565765" y="2741295"/>
              <a:ext cx="386715" cy="2021840"/>
            </a:xfrm>
            <a:prstGeom prst="downArrow">
              <a:avLst>
                <a:gd name="adj1" fmla="val 25610"/>
                <a:gd name="adj2" fmla="val 86559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12" name="TextBox 13"/>
            <p:cNvSpPr/>
            <p:nvPr/>
          </p:nvSpPr>
          <p:spPr bwMode="auto">
            <a:xfrm>
              <a:off x="9652635" y="484949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generality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Transient Heat Transfer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38815380-CED5-D4A5-9B39-38F01D776D6D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6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Methods of Analysis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6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sp>
        <p:nvSpPr>
          <p:cNvPr id="7" name="TextBox 4"/>
          <p:cNvSpPr/>
          <p:nvPr/>
        </p:nvSpPr>
        <p:spPr bwMode="auto">
          <a:xfrm>
            <a:off x="1056005" y="1938655"/>
            <a:ext cx="10079990" cy="28562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GB" b="1">
                <a:latin typeface="Helvetica"/>
              </a:rPr>
              <a:t>Lumped System Analysis (or Lumped Capacitance Method)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b="0">
                <a:latin typeface="Helvetica"/>
                <a:cs typeface="Helvetica"/>
              </a:rPr>
              <a:t>Temperature is a function of tim</a:t>
            </a:r>
            <a:r>
              <a:rPr lang="en-GB">
                <a:latin typeface="Helvetica"/>
                <a:cs typeface="Helvetica"/>
              </a:rPr>
              <a:t>e onl</a:t>
            </a:r>
            <a:r>
              <a:rPr lang="en-GB"/>
              <a:t>y</a:t>
            </a:r>
            <a:r>
              <a:rPr lang="en-GB" b="0"/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GB" b="1">
                <a:solidFill>
                  <a:schemeClr val="bg2">
                    <a:lumMod val="90000"/>
                  </a:schemeClr>
                </a:solidFill>
                <a:latin typeface="Helvetica"/>
              </a:rPr>
              <a:t>Analytical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solidFill>
                  <a:schemeClr val="bg2">
                    <a:lumMod val="90000"/>
                  </a:schemeClr>
                </a:solidFill>
                <a:latin typeface="Helvetica"/>
                <a:cs typeface="Helvetica"/>
              </a:rPr>
              <a:t>Temperature is a function of time and one space coordinate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>
              <a:solidFill>
                <a:schemeClr val="bg2">
                  <a:lumMod val="90000"/>
                </a:schemeClr>
              </a:solidFill>
              <a:latin typeface="Helvetica"/>
            </a:endParaRPr>
          </a:p>
          <a:p>
            <a:pPr marL="342900" indent="-34290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GB" b="1">
                <a:solidFill>
                  <a:schemeClr val="bg2">
                    <a:lumMod val="90000"/>
                  </a:schemeClr>
                </a:solidFill>
                <a:latin typeface="Helvetica"/>
              </a:rPr>
              <a:t>Numerical Methods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>
                <a:solidFill>
                  <a:schemeClr val="bg2">
                    <a:lumMod val="90000"/>
                  </a:schemeClr>
                </a:solidFill>
                <a:latin typeface="Helvetica"/>
                <a:cs typeface="Helvetica"/>
              </a:rPr>
              <a:t>Temperature is a function of time and all three space coordinates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b="0" i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/>
                            <a:rPr lang="en-GB" b="0" i="1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>
              <a:solidFill>
                <a:schemeClr val="bg2">
                  <a:lumMod val="90000"/>
                </a:schemeClr>
              </a:solidFill>
              <a:latin typeface="Helvetica"/>
            </a:endParaRPr>
          </a:p>
        </p:txBody>
      </p:sp>
      <p:grpSp>
        <p:nvGrpSpPr>
          <p:cNvPr id="8" name="Group 14"/>
          <p:cNvGrpSpPr/>
          <p:nvPr/>
        </p:nvGrpSpPr>
        <p:grpSpPr bwMode="auto">
          <a:xfrm>
            <a:off x="326390" y="2743200"/>
            <a:ext cx="2212975" cy="2834005"/>
            <a:chOff x="326390" y="2743200"/>
            <a:chExt cx="2212975" cy="2834005"/>
          </a:xfrm>
        </p:grpSpPr>
        <p:sp>
          <p:nvSpPr>
            <p:cNvPr id="10" name="Arrow: Down 7"/>
            <p:cNvSpPr/>
            <p:nvPr/>
          </p:nvSpPr>
          <p:spPr bwMode="auto">
            <a:xfrm>
              <a:off x="1239520" y="2743200"/>
              <a:ext cx="386715" cy="2021205"/>
            </a:xfrm>
            <a:prstGeom prst="downArrow">
              <a:avLst>
                <a:gd name="adj1" fmla="val 25610"/>
                <a:gd name="adj2" fmla="val 86532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9" name="TextBox 10"/>
            <p:cNvSpPr/>
            <p:nvPr/>
          </p:nvSpPr>
          <p:spPr bwMode="auto">
            <a:xfrm>
              <a:off x="326390" y="4850764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complexity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  <p:grpSp>
        <p:nvGrpSpPr>
          <p:cNvPr id="11" name="Group 15"/>
          <p:cNvGrpSpPr/>
          <p:nvPr/>
        </p:nvGrpSpPr>
        <p:grpSpPr bwMode="auto">
          <a:xfrm>
            <a:off x="9652635" y="2741295"/>
            <a:ext cx="2212975" cy="2834640"/>
            <a:chOff x="9652635" y="2741295"/>
            <a:chExt cx="2212975" cy="2834640"/>
          </a:xfrm>
        </p:grpSpPr>
        <p:sp>
          <p:nvSpPr>
            <p:cNvPr id="13" name="Arrow: Down 12"/>
            <p:cNvSpPr/>
            <p:nvPr/>
          </p:nvSpPr>
          <p:spPr bwMode="auto">
            <a:xfrm>
              <a:off x="10565765" y="2741295"/>
              <a:ext cx="386715" cy="2021840"/>
            </a:xfrm>
            <a:prstGeom prst="downArrow">
              <a:avLst>
                <a:gd name="adj1" fmla="val 25610"/>
                <a:gd name="adj2" fmla="val 86559"/>
              </a:avLst>
            </a:prstGeom>
            <a:noFill/>
            <a:ln w="28575" cap="flat" cmpd="sng" algn="ctr">
              <a:solidFill>
                <a:srgbClr val="FF9900"/>
              </a:solidFill>
              <a:prstDash val="solid"/>
              <a:headEnd type="none"/>
              <a:tailEnd type="none"/>
            </a:ln>
            <a:effectLst/>
          </p:spPr>
          <p:txBody>
            <a:bodyPr vert="horz" wrap="square" lIns="91440" tIns="45720" rIns="91440" bIns="45720" numCol="1" spcCol="215899" anchor="ctr"/>
            <a:lstStyle/>
            <a:p>
              <a:pPr algn="ctr">
                <a:defRPr cap="none">
                  <a:solidFill>
                    <a:srgbClr val="FFFFFF"/>
                  </a:solidFill>
                  <a:latin typeface="Calibri"/>
                  <a:ea typeface="Calibri"/>
                  <a:cs typeface="Calibri"/>
                </a:defRPr>
              </a:pPr>
              <a:endParaRPr cap="none"/>
            </a:p>
          </p:txBody>
        </p:sp>
        <p:sp>
          <p:nvSpPr>
            <p:cNvPr id="12" name="TextBox 13"/>
            <p:cNvSpPr/>
            <p:nvPr/>
          </p:nvSpPr>
          <p:spPr bwMode="auto">
            <a:xfrm>
              <a:off x="9652635" y="4849495"/>
              <a:ext cx="2212975" cy="7264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b="1" cap="none">
                  <a:solidFill>
                    <a:srgbClr val="FF9900"/>
                  </a:solidFill>
                  <a:latin typeface="Helvetica"/>
                  <a:ea typeface="Calibri"/>
                  <a:cs typeface="Calibri"/>
                </a:rPr>
                <a:t>Increasing generality</a:t>
              </a:r>
              <a:endParaRPr b="1" cap="none">
                <a:solidFill>
                  <a:srgbClr val="FF9900"/>
                </a:solidFill>
                <a:latin typeface="Helvetica"/>
                <a:ea typeface="Calibri"/>
                <a:cs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Lumped System Analysis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1C2F5F3B-75F1-7AA9-BF97-83FC11D949D6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7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378585" y="1929765"/>
            <a:ext cx="9434830" cy="36283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Some objects behave like ‘</a:t>
            </a:r>
            <a:r>
              <a:rPr sz="2000" b="1" cap="none">
                <a:latin typeface="Helvetica"/>
                <a:ea typeface="Calibri"/>
                <a:cs typeface="Calibri"/>
              </a:rPr>
              <a:t>lumps</a:t>
            </a:r>
            <a:r>
              <a:rPr sz="2000" cap="none">
                <a:latin typeface="Helvetica"/>
                <a:ea typeface="Calibri"/>
                <a:cs typeface="Calibri"/>
              </a:rPr>
              <a:t>’ when subjected to a heat transfer process and their internal temperature remains approximately uniform throughout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We call the method to analyse these types of objects </a:t>
            </a:r>
            <a:r>
              <a:rPr sz="2000" b="1" cap="none">
                <a:latin typeface="Helvetica"/>
                <a:ea typeface="Calibri"/>
                <a:cs typeface="Calibri"/>
              </a:rPr>
              <a:t>Lumped System Analysis</a:t>
            </a:r>
            <a:r>
              <a:rPr sz="2000" cap="none">
                <a:latin typeface="Helvetica"/>
                <a:ea typeface="Calibri"/>
                <a:cs typeface="Calibri"/>
              </a:rPr>
              <a:t> or sometimes the </a:t>
            </a:r>
            <a:r>
              <a:rPr sz="2000" b="1" cap="none">
                <a:latin typeface="Helvetica"/>
                <a:ea typeface="Calibri"/>
                <a:cs typeface="Calibri"/>
              </a:rPr>
              <a:t>Lumped Capacitance Method</a:t>
            </a:r>
            <a:r>
              <a:rPr sz="2000" cap="none">
                <a:latin typeface="Helvetica"/>
                <a:ea typeface="Calibri"/>
                <a:cs typeface="Calibri"/>
              </a:rPr>
              <a:t> 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The simplest type of unsteady heat transfer problem, </a:t>
            </a:r>
            <a:r>
              <a:rPr sz="2000" b="1" i="1" cap="none">
                <a:latin typeface="Helvetica"/>
                <a:ea typeface="Calibri"/>
                <a:cs typeface="Calibri"/>
              </a:rPr>
              <a:t>T</a:t>
            </a:r>
            <a:r>
              <a:rPr sz="2000" b="1" cap="none">
                <a:latin typeface="Helvetica"/>
                <a:ea typeface="Calibri"/>
                <a:cs typeface="Calibri"/>
              </a:rPr>
              <a:t>(</a:t>
            </a:r>
            <a:r>
              <a:rPr sz="2000" b="1" i="1" cap="none">
                <a:latin typeface="Helvetica"/>
                <a:ea typeface="Calibri"/>
                <a:cs typeface="Calibri"/>
              </a:rPr>
              <a:t>t</a:t>
            </a:r>
            <a:r>
              <a:rPr sz="2000" b="1" cap="none">
                <a:latin typeface="Helvetica"/>
                <a:ea typeface="Calibri"/>
                <a:cs typeface="Calibri"/>
              </a:rPr>
              <a:t>)</a:t>
            </a:r>
            <a:endParaRPr sz="2000" b="1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Applicable in many situations e.g. heating/cooling of simple geometrical objects</a:t>
            </a:r>
            <a:endParaRPr sz="2000" cap="none">
              <a:latin typeface="Helvetica"/>
              <a:ea typeface="Calibri"/>
              <a:cs typeface="Calibri"/>
            </a:endParaRPr>
          </a:p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sz="2000" cap="none">
                <a:latin typeface="Helvetica"/>
                <a:ea typeface="Calibri"/>
                <a:cs typeface="Calibri"/>
              </a:rPr>
              <a:t>Useful for estimating e.g. time it will take a given body to reach a certain temperature or for a given time, we can determine the temperature</a:t>
            </a:r>
            <a:endParaRPr sz="2000" cap="none"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Introduction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Assumptions Behind LSA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02A5C508-46EF-F033-A11D-B0668B5357E5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8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1929765"/>
            <a:ext cx="10079990" cy="3937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marL="285750" indent="-285750"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/>
              <a:buChar char="•"/>
              <a:defRPr/>
            </a:pPr>
            <a:r>
              <a:rPr cap="none">
                <a:latin typeface="Helvetica"/>
                <a:ea typeface="Calibri"/>
                <a:cs typeface="Calibri"/>
              </a:rPr>
              <a:t>Distribution of temperature is spatially uniform</a:t>
            </a:r>
            <a:endParaRPr cap="none">
              <a:latin typeface="Helvetica"/>
              <a:ea typeface="Calibri"/>
              <a:cs typeface="Calibri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Main assumption behind Lumped System Analysis: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grpSp>
        <p:nvGrpSpPr>
          <p:cNvPr id="8" name="Group 10"/>
          <p:cNvGrpSpPr/>
          <p:nvPr/>
        </p:nvGrpSpPr>
        <p:grpSpPr bwMode="auto">
          <a:xfrm>
            <a:off x="3048635" y="2762885"/>
            <a:ext cx="6094730" cy="2796540"/>
            <a:chOff x="3048635" y="2762885"/>
            <a:chExt cx="6094730" cy="2796540"/>
          </a:xfrm>
        </p:grpSpPr>
        <p:pic>
          <p:nvPicPr>
            <p:cNvPr id="10" name="Picture 4" descr="A picture containing icon&#10;&#10;Description automatically generated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3935730" y="2762885"/>
              <a:ext cx="4320540" cy="1969770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9"/>
            <p:cNvSpPr/>
            <p:nvPr/>
          </p:nvSpPr>
          <p:spPr bwMode="auto">
            <a:xfrm>
              <a:off x="3048635" y="4820920"/>
              <a:ext cx="6094730" cy="7385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spcCol="215899" anchor="t"/>
            <a:lstStyle/>
            <a:p>
              <a:pPr algn="ctr">
                <a:defRPr/>
              </a:pPr>
              <a:r>
                <a:rPr sz="1400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Example of a body with a spatially-uniform temperature distribution at time </a:t>
              </a:r>
              <a:r>
                <a:rPr sz="1400" i="1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t</a:t>
              </a:r>
              <a:r>
                <a:rPr sz="1400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 (left) and some time later at </a:t>
              </a:r>
              <a:r>
                <a:rPr sz="1400" i="1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t</a:t>
              </a:r>
              <a:r>
                <a:rPr sz="1400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+Δ</a:t>
              </a:r>
              <a:r>
                <a:rPr sz="1400" i="1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t</a:t>
              </a:r>
              <a:r>
                <a:rPr sz="1400" cap="none">
                  <a:solidFill>
                    <a:srgbClr val="000000"/>
                  </a:solidFill>
                  <a:latin typeface="Times New Roman"/>
                  <a:ea typeface="Calibri"/>
                  <a:cs typeface="Calibri"/>
                </a:rPr>
                <a:t> (right). Temperature changes are seen to happen equally at all points throughout the body</a:t>
              </a:r>
              <a:endParaRPr sz="1400" cap="none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>
            <a:spLocks noChangeArrowheads="1" noGrp="1"/>
          </p:cNvSpPr>
          <p:nvPr>
            <p:ph type="ctrTitle"/>
          </p:nvPr>
        </p:nvSpPr>
        <p:spPr bwMode="auto">
          <a:xfrm>
            <a:off x="0" y="360045"/>
            <a:ext cx="12192000" cy="7080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sz="4000" cap="none">
                <a:latin typeface="Helvetica"/>
                <a:ea typeface="Verdana"/>
                <a:cs typeface="Helvetica"/>
              </a:rPr>
              <a:t>Thermal Energy Balance</a:t>
            </a:r>
            <a:endParaRPr sz="4000" cap="none">
              <a:latin typeface="Helvetica"/>
              <a:ea typeface="Verdana"/>
              <a:cs typeface="Helvetica"/>
            </a:endParaRPr>
          </a:p>
        </p:txBody>
      </p:sp>
      <p:sp>
        <p:nvSpPr>
          <p:cNvPr id="3" name="Slide Number Placeholder 17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8999855" y="6356350"/>
            <a:ext cx="2743200" cy="365125"/>
          </a:xfrm>
        </p:spPr>
        <p:txBody>
          <a:bodyPr/>
          <a:lstStyle/>
          <a:p>
            <a:pPr>
              <a:defRPr/>
            </a:pPr>
            <a:fld id="{146AB585-CBF9-3F43-B7D2-3D16FB9C4168}" type="slidenum"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9</a:t>
            </a:fld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pic>
        <p:nvPicPr>
          <p:cNvPr id="4" name="Picture 8" descr="A picture containing text, clipart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8945" y="360045"/>
            <a:ext cx="1967865" cy="5397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1"/>
          <p:cNvSpPr/>
          <p:nvPr/>
        </p:nvSpPr>
        <p:spPr bwMode="auto">
          <a:xfrm>
            <a:off x="1056005" y="2324735"/>
            <a:ext cx="6157595" cy="34010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600">
                <a:latin typeface="Helvetica"/>
              </a:rPr>
              <a:t>Consider a sphere of mass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𝑚</m:t>
                      </m:r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</a:rPr>
              <a:t> and surface area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</a:rPr>
              <a:t> cooling outside of a furnace. Assume the ball is homogenous, with constant heat capacity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</a:rPr>
              <a:t>, constant thermal conductivity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𝑘</m:t>
                      </m:r>
                    </m:oMath>
                  </m:oMathPara>
                </a14:m>
              </mc:Choice>
              <mc:Fallback/>
            </mc:AlternateContent>
            <a:r>
              <a:rPr lang="en-GB" sz="1600">
                <a:latin typeface="Helvetica"/>
              </a:rPr>
              <a:t> and uniform temperature distribution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GB" sz="16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GB" sz="1600">
                <a:latin typeface="Helvetica"/>
              </a:rPr>
              <a:t>A thermal energy balance shows: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−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h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  <m:r>
                            <m:rPr/>
                            <a:rPr lang="en-GB" sz="1600" b="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e>
                      </m:d>
                      <m:r>
                        <m:rPr/>
                        <a:rPr lang="en-GB" sz="1600" b="0" i="1">
                          <a:latin typeface="Cambria Math"/>
                        </a:rPr>
                        <m:t>𝑑𝑡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𝑚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m:rPr/>
                        <a:rPr lang="en-GB" sz="1600" b="0" i="1">
                          <a:latin typeface="Cambria Math"/>
                        </a:rPr>
                        <m:t>𝑑𝑇</m:t>
                      </m:r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1600">
                <a:latin typeface="Helvetica"/>
              </a:rPr>
              <a:t>and noting that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𝑚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𝜌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𝑉</m:t>
                      </m:r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and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en-GB" sz="1600" b="0" i="1">
                          <a:latin typeface="Cambria Math"/>
                        </a:rPr>
                        <m:t>𝑑𝑇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𝑇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m:rPr/>
                            <a:rPr lang="en-GB" sz="1600" b="0" i="1">
                              <a:latin typeface="Cambria Math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</mc:Choice>
              <mc:Fallback/>
            </mc:AlternateContent>
            <a:r>
              <a:rPr lang="en-US" sz="1600">
                <a:latin typeface="Helvetica"/>
              </a:rPr>
              <a:t> gives:</a:t>
            </a:r>
            <a:endParaRPr/>
          </a:p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centerGroup"/>
                    </m:oMathParaPr>
                    <m:oMath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i="1">
                              <a:latin typeface="Cambria Math"/>
                            </a:rPr>
                            <m:t>−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h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m:rPr/>
                            <a:rPr lang="en-GB" sz="1600" b="0" i="1">
                              <a:latin typeface="Cambria Math"/>
                            </a:rPr>
                            <m:t>𝜌</m:t>
                          </m:r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m:rPr/>
                                <a:rPr lang="en-GB" sz="1600" b="0" i="1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r>
                        <m:rPr/>
                        <a:rPr lang="en-GB" sz="1600" b="0" i="1">
                          <a:latin typeface="Cambria Math"/>
                        </a:rPr>
                        <m:t>𝑑𝑡</m:t>
                      </m:r>
                      <m:r>
                        <m:rPr/>
                        <a:rPr lang="en-GB" sz="16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sz="1600" b="0" i="1"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en-GB" sz="1600" b="0" i="1">
                              <a:latin typeface="Cambria Math"/>
                            </a:rPr>
                            <m:t>𝑑</m:t>
                          </m:r>
                          <m:d>
                            <m:dPr>
                              <m:ctrlPr>
                                <a:rPr lang="en-GB" sz="1600" b="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sz="1600" i="1"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/>
                                    <a:rPr lang="en-GB" sz="1600" i="1">
                                      <a:latin typeface="Cambria Math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/>
                            <a:rPr lang="en-GB" sz="1600" i="1">
                              <a:latin typeface="Cambria Math"/>
                            </a:rPr>
                            <m:t>𝑇</m:t>
                          </m:r>
                          <m:r>
                            <m:rPr/>
                            <a:rPr lang="en-GB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600" i="1"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m:rPr/>
                                <a:rPr lang="en-GB" sz="1600" i="1">
                                  <a:latin typeface="Cambria Math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en-US" sz="1600">
              <a:latin typeface="Helvetica"/>
            </a:endParaRPr>
          </a:p>
        </p:txBody>
      </p:sp>
      <p:sp>
        <p:nvSpPr>
          <p:cNvPr id="6" name="TextBox 2"/>
          <p:cNvSpPr/>
          <p:nvPr/>
        </p:nvSpPr>
        <p:spPr bwMode="auto">
          <a:xfrm>
            <a:off x="1056005" y="1298574"/>
            <a:ext cx="10079990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spcAft>
                <a:spcPts val="600"/>
              </a:spcAft>
              <a:defRPr/>
            </a:pPr>
            <a:r>
              <a:rPr sz="2000" b="1" cap="none">
                <a:solidFill>
                  <a:srgbClr val="FF9900"/>
                </a:solidFill>
                <a:latin typeface="Helvetica"/>
                <a:ea typeface="Calibri"/>
                <a:cs typeface="Calibri"/>
              </a:rPr>
              <a:t>Example with a sphere</a:t>
            </a:r>
            <a:endParaRPr sz="2000" b="1" cap="none">
              <a:solidFill>
                <a:srgbClr val="FF9900"/>
              </a:solidFill>
              <a:latin typeface="Helvetica"/>
              <a:ea typeface="Calibri"/>
              <a:cs typeface="Calibri"/>
            </a:endParaRPr>
          </a:p>
        </p:txBody>
      </p:sp>
      <p:sp>
        <p:nvSpPr>
          <p:cNvPr id="7" name="Slide Number Placeholder 17"/>
          <p:cNvSpPr/>
          <p:nvPr/>
        </p:nvSpPr>
        <p:spPr bwMode="auto">
          <a:xfrm>
            <a:off x="448945" y="6356350"/>
            <a:ext cx="443484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ctr"/>
          <a:lstStyle>
            <a:lvl1pPr marL="0" algn="r" defTabSz="457200">
              <a:defRPr sz="1200" cap="none">
                <a:solidFill>
                  <a:srgbClr val="8C8C8C"/>
                </a:solidFill>
                <a:latin typeface="Calibri"/>
                <a:ea typeface="Calibri"/>
                <a:cs typeface="Calibri"/>
              </a:defRPr>
            </a:lvl1pPr>
            <a:lvl2pPr marL="457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2pPr>
            <a:lvl3pPr marL="914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3pPr>
            <a:lvl4pPr marL="1371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4pPr>
            <a:lvl5pPr marL="18288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5pPr>
            <a:lvl6pPr marL="22860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6pPr>
            <a:lvl7pPr marL="27432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7pPr>
            <a:lvl8pPr marL="32004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8pPr>
            <a:lvl9pPr marL="3657600" algn="l" defTabSz="457200">
              <a:defRPr sz="1800" cap="none">
                <a:solidFill>
                  <a:schemeClr val="tx1"/>
                </a:solidFill>
                <a:latin typeface="Calibri"/>
                <a:ea typeface="Calibri"/>
                <a:cs typeface="Calibri"/>
              </a:defRPr>
            </a:lvl9pPr>
          </a:lstStyle>
          <a:p>
            <a:pPr algn="l">
              <a:defRPr/>
            </a:pPr>
            <a:r>
              <a:rPr sz="1600" cap="none">
                <a:solidFill>
                  <a:srgbClr val="7F7F7F"/>
                </a:solidFill>
                <a:latin typeface="Helvetica"/>
                <a:ea typeface="Calibri"/>
                <a:cs typeface="Helvetica"/>
              </a:rPr>
              <a:t>EX3030/EM40JN</a:t>
            </a:r>
            <a:endParaRPr sz="1600" cap="none">
              <a:solidFill>
                <a:srgbClr val="7F7F7F"/>
              </a:solidFill>
              <a:latin typeface="Helvetica"/>
              <a:ea typeface="Calibri"/>
              <a:cs typeface="Helvetica"/>
            </a:endParaRPr>
          </a:p>
        </p:txBody>
      </p:sp>
      <p:grpSp>
        <p:nvGrpSpPr>
          <p:cNvPr id="8" name="Group 22"/>
          <p:cNvGrpSpPr/>
          <p:nvPr/>
        </p:nvGrpSpPr>
        <p:grpSpPr bwMode="auto">
          <a:xfrm>
            <a:off x="7244080" y="2242185"/>
            <a:ext cx="3891915" cy="3571240"/>
            <a:chOff x="7244080" y="2242185"/>
            <a:chExt cx="3891915" cy="3571240"/>
          </a:xfrm>
        </p:grpSpPr>
        <p:pic>
          <p:nvPicPr>
            <p:cNvPr id="10" name="Picture 4" descr="Diagram&#10;&#10;Description automatically generated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8103870" y="2242185"/>
              <a:ext cx="2172335" cy="287972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9" name="TextBox 13"/>
            <p:cNvSpPr/>
            <p:nvPr/>
          </p:nvSpPr>
          <p:spPr bwMode="auto">
            <a:xfrm>
              <a:off x="7244080" y="5166995"/>
              <a:ext cx="3891915" cy="64643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GB" sz="1200">
                  <a:latin typeface="Helvetica"/>
                  <a:cs typeface="Helvetica"/>
                </a:rPr>
                <a:t>S</a:t>
              </a:r>
              <a:r>
                <a:rPr lang="en-GB" sz="1200">
                  <a:solidFill>
                    <a:srgbClr val="000000"/>
                  </a:solidFill>
                  <a:latin typeface="Helvetica"/>
                  <a:ea typeface="Calibri"/>
                  <a:cs typeface="Helvetica"/>
                </a:rPr>
                <a:t>chematic of a steel sphere cooling outside of a furnace in an environment with constant temperature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sSub>
                          <m:sSubPr>
                            <m:ctrlPr>
                              <a:rPr lang="en-GB" sz="12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  <a:cs typeface="Cambria Math"/>
                              </a:rPr>
                            </m:ctrlPr>
                          </m:sSubPr>
                          <m:e>
                            <m:r>
                              <m:rPr/>
                              <a:rPr lang="en-GB" sz="12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𝑇</m:t>
                            </m:r>
                          </m:e>
                          <m:sub>
                            <m:r>
                              <m:rPr/>
                              <a:rPr lang="en-GB" sz="1200" b="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libri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</mc:Choice>
                <mc:Fallback/>
              </mc:AlternateContent>
              <a:r>
                <a:rPr lang="en-GB" sz="1200">
                  <a:latin typeface="Helvetica"/>
                  <a:cs typeface="Helvetica"/>
                </a:rPr>
                <a:t> and heat transfer coefficient </a:t>
              </a: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>
                          <m:rPr/>
                          <a:rPr lang="en-GB" sz="1200" b="0" i="1"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</mc:Choice>
                <mc:Fallback/>
              </mc:AlternateContent>
              <a:endParaRPr lang="en-GB" sz="1200">
                <a:latin typeface="Helvetica"/>
                <a:cs typeface="Helvetic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2</cp:revision>
  <dcterms:created xsi:type="dcterms:W3CDTF">2021-11-09T11:20:31Z</dcterms:created>
  <dcterms:modified xsi:type="dcterms:W3CDTF">2024-11-11T20:11:55Z</dcterms:modified>
</cp:coreProperties>
</file>