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06" d="100"/>
          <a:sy n="106" d="100"/>
        </p:scale>
        <p:origin x="4455" y="215"/>
      </p:cViewPr>
      <p:guideLst>
        <p:guide pos="2160" orient="horz"/>
        <p:guide pos="3863"/>
      </p:guideLst>
    </p:cSldViewPr>
  </p:slideViewPr>
  <p:gridSpacing cx="184017920" cy="18401792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3" name="Date Placeholder 2"/>
          <p:cNvSpPr>
            <a:spLocks noChangeArrowheads="1" noGrp="1"/>
          </p:cNvSpPr>
          <p:nvPr>
            <p:ph type="dt" idx="10"/>
          </p:nvPr>
        </p:nvSpPr>
        <p:spPr bwMode="auto">
          <a:xfrm>
            <a:off x="388493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E2F0A14-5AF3-7AFC-BD97-ACA944D94BF9}" type="datetime1">
              <a:rPr cap="none"/>
              <a:t>11/11/2022</a:t>
            </a:fld>
            <a:endParaRPr cap="none"/>
          </a:p>
        </p:txBody>
      </p:sp>
      <p:sp>
        <p:nvSpPr>
          <p:cNvPr id="4" name="Slide Image Placeholder 3"/>
          <p:cNvSpPr>
            <a:spLocks noChangeArrowheads="1" noGrp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endParaRPr cap="none"/>
          </a:p>
        </p:txBody>
      </p:sp>
      <p:sp>
        <p:nvSpPr>
          <p:cNvPr id="5" name="Notes Placeholder 4"/>
          <p:cNvSpPr>
            <a:spLocks noChangeArrowheads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B5D6E56-18F6-0898-B8E5-EECD20AB4EBB}" type="slidenum">
              <a:rPr cap="none"/>
              <a:t>‹#›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1" ftr="0" hdr="0" sldNum="1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00C92C7D-33ED-9CDA-A371-C58F623F5590}" type="slidenum">
              <a:rPr cap="none">
                <a:solidFill>
                  <a:srgbClr val="000000"/>
                </a:solidFill>
              </a:rPr>
              <a:t>1</a:t>
            </a:fld>
            <a:endParaRPr cap="none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37E68F1-BFEE-2B9E-A0C6-49CB2688561C}" type="slidenum">
              <a:rPr cap="none"/>
              <a:t>10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3F7091A-54EE-A2FF-A04F-A2AA470156F7}" type="slidenum">
              <a:rPr cap="none"/>
              <a:t>11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66E786-43FD-0CD0-962F-216DD600151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2E08968E-C0C3-5D60-8DB0-3635D8FE7B63}" type="slidenum">
              <a:rPr cap="none"/>
              <a:t>12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0D6731E-509D-8385-D36E-A6D03D2025F3}" type="slidenum">
              <a:rPr cap="none"/>
              <a:t>13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23C83F97-D9CE-9DC9-8070-2F9C713E767A}" type="slidenum">
              <a:rPr cap="none"/>
              <a:t>14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72D77-7465-74B3-707F-68A2681377E7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F25D64F-0192-7020-DC9D-F77598D32AA2}" type="slidenum">
              <a:rPr cap="none"/>
              <a:t>15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682B7B8-F6FB-D741-B53A-0014F9744355}" type="slidenum">
              <a:rPr cap="none"/>
              <a:t>16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4BC47DE4-AAA6-918B-E87C-5CDE33321E09}" type="slidenum">
              <a:rPr cap="none"/>
              <a:t>17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3327EB3-FDFE-6788-B08A-0BDD30C4465E}" type="slidenum">
              <a:rPr cap="none"/>
              <a:t>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448A9EBD-F3A9-DF68-E732-053DD07C1150}" type="slidenum">
              <a:rPr cap="none"/>
              <a:t>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119301D-53FC-4CC6-B2A1-A5937EEF44F0}" type="slidenum">
              <a:rPr cap="none"/>
              <a:t>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46043FD-B3B9-35B5-F7D8-45E00D960110}" type="slidenum">
              <a:rPr cap="none"/>
              <a:t>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42B328C-C2F9-7EC4-B793-34917CDD4161}" type="slidenum">
              <a:rPr cap="none"/>
              <a:t>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38B197E-30BE-DEEF-F033-C6BA577D0693}" type="slidenum">
              <a:rPr cap="none"/>
              <a:t>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35EE22E-60EE-0B14-A0E6-9641ACA856C3}" type="slidenum">
              <a:rPr cap="none"/>
              <a:t>8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A0BFE83-CD97-5E08-D9B3-3B5DB0FD2F6E}" type="slidenum">
              <a:rPr cap="none"/>
              <a:t>9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ctr"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 cap="none"/>
            </a:lvl1pPr>
            <a:lvl2pPr marL="457200" indent="0" algn="ctr">
              <a:buNone/>
              <a:defRPr sz="2000" cap="none"/>
            </a:lvl2pPr>
            <a:lvl3pPr marL="914400" indent="0" algn="ctr">
              <a:buNone/>
              <a:defRPr sz="1800" cap="none"/>
            </a:lvl3pPr>
            <a:lvl4pPr marL="1371600" indent="0" algn="ctr">
              <a:buNone/>
              <a:defRPr sz="1600" cap="none"/>
            </a:lvl4pPr>
            <a:lvl5pPr marL="1828800" indent="0" algn="ctr">
              <a:buNone/>
              <a:defRPr sz="1600" cap="none"/>
            </a:lvl5pPr>
            <a:lvl6pPr marL="2286000" indent="0" algn="ctr">
              <a:buNone/>
              <a:defRPr sz="1600" cap="none"/>
            </a:lvl6pPr>
            <a:lvl7pPr marL="2743200" indent="0" algn="ctr">
              <a:buNone/>
              <a:defRPr sz="1600" cap="none"/>
            </a:lvl7pPr>
            <a:lvl8pPr marL="3200400" indent="0" algn="ctr">
              <a:buNone/>
              <a:defRPr sz="1600" cap="none"/>
            </a:lvl8pPr>
            <a:lvl9pPr marL="3657600" indent="0" algn="ctr">
              <a:buNone/>
              <a:defRPr sz="1600" cap="none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0304CD0-9EDD-65BA-9388-68EF02C6653D}" type="datetime1">
              <a:rPr cap="none"/>
              <a:t/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81445A6-E8C5-41B3-8BAC-1EE60BE27D4B}" type="slidenum">
              <a:rPr cap="none"/>
              <a:t>1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ChangeArrowheads="1" noGrp="1"/>
          </p:cNvSpPr>
          <p:nvPr>
            <p:ph idx="1"/>
          </p:nvPr>
        </p:nvSpPr>
        <p:spPr bwMode="auto"/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03F8E7-A9D2-560E-9CBB-5F5BB6F56A0A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6A4A34-7A9E-3FBC-D0D2-8CE9049C26D9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ChangeArrowheads="1" noGrp="1"/>
          </p:cNvSpPr>
          <p:nvPr>
            <p:ph type="title"/>
          </p:nvPr>
        </p:nvSpPr>
        <p:spPr bwMode="auto"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C2B413-5DC1-9742-8F7A-AB17FA3479FE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F6E4042-0CB2-3BB6-FCD6-FAE30E980AAF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B1C02E-60C0-E436-8E09-96638E4778C3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C25921-6F80-97AF-CE7A-99FA173438CC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 cap="none">
                <a:solidFill>
                  <a:srgbClr val="8C8C8C"/>
                </a:solidFill>
              </a:defRPr>
            </a:lvl1pPr>
            <a:lvl2pPr marL="457200" indent="0">
              <a:buNone/>
              <a:defRPr sz="2000" cap="none">
                <a:solidFill>
                  <a:srgbClr val="8C8C8C"/>
                </a:solidFill>
              </a:defRPr>
            </a:lvl2pPr>
            <a:lvl3pPr marL="914400" indent="0">
              <a:buNone/>
              <a:defRPr sz="1800" cap="none">
                <a:solidFill>
                  <a:srgbClr val="8C8C8C"/>
                </a:solidFill>
              </a:defRPr>
            </a:lvl3pPr>
            <a:lvl4pPr marL="1371600" indent="0">
              <a:buNone/>
              <a:defRPr sz="1600" cap="none">
                <a:solidFill>
                  <a:srgbClr val="8C8C8C"/>
                </a:solidFill>
              </a:defRPr>
            </a:lvl4pPr>
            <a:lvl5pPr marL="1828800" indent="0">
              <a:buNone/>
              <a:defRPr sz="1600" cap="none">
                <a:solidFill>
                  <a:srgbClr val="8C8C8C"/>
                </a:solidFill>
              </a:defRPr>
            </a:lvl5pPr>
            <a:lvl6pPr marL="2286000" indent="0">
              <a:buNone/>
              <a:defRPr sz="1600" cap="none">
                <a:solidFill>
                  <a:srgbClr val="8C8C8C"/>
                </a:solidFill>
              </a:defRPr>
            </a:lvl6pPr>
            <a:lvl7pPr marL="2743200" indent="0">
              <a:buNone/>
              <a:defRPr sz="1600" cap="none">
                <a:solidFill>
                  <a:srgbClr val="8C8C8C"/>
                </a:solidFill>
              </a:defRPr>
            </a:lvl7pPr>
            <a:lvl8pPr marL="3200400" indent="0">
              <a:buNone/>
              <a:defRPr sz="1600" cap="none">
                <a:solidFill>
                  <a:srgbClr val="8C8C8C"/>
                </a:solidFill>
              </a:defRPr>
            </a:lvl8pPr>
            <a:lvl9pPr marL="3657600" indent="0">
              <a:buNone/>
              <a:defRPr sz="1600" cap="none">
                <a:solidFill>
                  <a:srgbClr val="8C8C8C"/>
                </a:solidFill>
              </a:defRPr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D540A37-7980-01FC-CEEC-8FA944A238DA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9860B73-3DE4-D3FD-AA3E-CBA845705C9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6172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BC1C3C-72C2-E9EA-8C04-84BF524A7AD1}" type="datetime1">
              <a:rPr cap="none"/>
              <a:t>11/11/2022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F6001-4F92-3A96-DCD7-B9C32E992AEC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365125"/>
            <a:ext cx="10515600" cy="132588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505074"/>
            <a:ext cx="5157470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ChangeArrowheads="1" noGrp="1"/>
          </p:cNvSpPr>
          <p:nvPr>
            <p:ph idx="3"/>
          </p:nvPr>
        </p:nvSpPr>
        <p:spPr bwMode="auto"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ChangeArrowheads="1" noGrp="1"/>
          </p:cNvSpPr>
          <p:nvPr>
            <p:ph idx="4"/>
          </p:nvPr>
        </p:nvSpPr>
        <p:spPr bwMode="auto">
          <a:xfrm>
            <a:off x="6172200" y="2505074"/>
            <a:ext cx="5183505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8676854-1AC5-329E-8BDF-ECCB26917DB9}" type="datetime1">
              <a:rPr cap="none"/>
              <a:t>11/11/2022</a:t>
            </a:fld>
            <a:endParaRPr cap="none"/>
          </a:p>
        </p:txBody>
      </p:sp>
      <p:sp>
        <p:nvSpPr>
          <p:cNvPr id="8" name="Footer Placeholder 7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9" name="Slide Number Placeholder 8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731BAB-E5A1-26ED-EFCB-13B855851946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9092A6-E88A-C564-C428-1E31DC66324B}" type="datetime1">
              <a:rPr cap="none"/>
              <a:t>11/11/2022</a:t>
            </a:fld>
            <a:endParaRPr cap="none"/>
          </a:p>
        </p:txBody>
      </p:sp>
      <p:sp>
        <p:nvSpPr>
          <p:cNvPr id="4" name="Footer Placeholder 3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5" name="Slide Number Placeholder 4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BAB195-DBBC-EF47-F202-2D12FF4C0478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D8B70A-44EC-8D41-A260-B214F92E54E7}" type="datetime1">
              <a:rPr cap="none"/>
              <a:t>11/11/2022</a:t>
            </a:fld>
            <a:endParaRPr cap="none"/>
          </a:p>
        </p:txBody>
      </p:sp>
      <p:sp>
        <p:nvSpPr>
          <p:cNvPr id="3" name="Footer Placeholder 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0BC1DB-95FD-5E37-B3B3-63628FFD4536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04BB54-1AEC-514D-A2BC-EC18F5F254B9}" type="datetime1">
              <a:rPr cap="none"/>
              <a:t>11/11/2022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E43CC63-2D83-163A-CDFB-DB6F82B53B8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rrowheads="1" noGrp="1"/>
          </p:cNvSpPr>
          <p:nvPr>
            <p:ph type="pic"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5751E36-78C8-20E8-86CD-8EBD508370DB}" type="datetime1">
              <a:rPr cap="none"/>
              <a:t>11/11/2022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59BD4F-019D-0C4B-D3E1-F71EF3AF25A2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ChangeArrowheads="1" noGrp="1"/>
          </p:cNvSpPr>
          <p:nvPr>
            <p:ph type="title"/>
          </p:nvPr>
        </p:nvSpPr>
        <p:spPr bwMode="auto"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l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05FF89BA-F4E8-AA7F-A647-022AC7095057}" type="datetime1">
              <a:rPr cap="none"/>
              <a:t/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ct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5A116C3A-74B7-449A-F9A9-82CF22E70FD7}" type="slidenum">
              <a:rPr cap="none"/>
              <a:t>1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>
          <a:solidFill>
            <a:schemeClr val="tx1"/>
          </a:solidFill>
          <a:latin typeface="Calibri Light"/>
          <a:ea typeface="Calibri Light"/>
          <a:cs typeface="Calibri Light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defRPr sz="2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4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0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media1.sv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8.emf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2364740"/>
            <a:ext cx="12192000" cy="103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 algn="ctr">
              <a:defRPr/>
            </a:pPr>
            <a:r>
              <a:rPr sz="3600" cap="none">
                <a:latin typeface="Helvetica"/>
                <a:ea typeface="Verdana"/>
                <a:cs typeface="Helvetica"/>
              </a:rPr>
              <a:t>EX3030/EM4012 Heat, Mass and Momentum Transfer</a:t>
            </a:r>
            <a:br>
              <a:rPr/>
            </a:br>
            <a:r>
              <a:rPr sz="3200" cap="none">
                <a:solidFill>
                  <a:srgbClr val="7F7F7F"/>
                </a:solidFill>
                <a:latin typeface="Helvetica"/>
                <a:ea typeface="Batang"/>
                <a:cs typeface="Helvetica"/>
              </a:rPr>
              <a:t>Transient Heat Transfer 2</a:t>
            </a:r>
            <a:endParaRPr sz="36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187ED8F-C1FC-D21B-B23F-374EA3714462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4" name="TextBox 36"/>
          <p:cNvSpPr/>
          <p:nvPr/>
        </p:nvSpPr>
        <p:spPr bwMode="auto">
          <a:xfrm>
            <a:off x="3084829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defRPr>
            </a:pPr>
            <a:r>
              <a:rPr/>
              <a:t>Originally by Dr Mark Stewart</a:t>
            </a:r>
            <a:endParaRPr/>
          </a:p>
          <a:p>
            <a:pPr algn="ctr">
              <a:def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defRPr>
            </a:pPr>
            <a:r>
              <a:rPr/>
              <a:t>Presented by Dr M. Bannerman</a:t>
            </a:r>
            <a:endParaRPr/>
          </a:p>
        </p:txBody>
      </p:sp>
      <p:pic>
        <p:nvPicPr>
          <p:cNvPr id="5" name="Picture 21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3444">
        <p:fade thruBlk="0"/>
      </p:transition>
    </mc:Choice>
    <mc:Fallback>
      <p:transition spd="slow" advClick="1" advTm="2344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Temperature Changes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AD5DBED-A387-802D-C96D-557895233F00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10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Approach 2: Heisler charts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" name="Picture 6" descr="Chart, diagram&#10;&#10;Description automatically generated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02335" y="2287270"/>
            <a:ext cx="6448425" cy="32702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Picture 7" descr="Chart&#10;&#10;Description automatically generated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447279" y="2167255"/>
            <a:ext cx="3105785" cy="365696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9"/>
          <p:cNvSpPr/>
          <p:nvPr/>
        </p:nvSpPr>
        <p:spPr bwMode="auto">
          <a:xfrm>
            <a:off x="704215" y="2076450"/>
            <a:ext cx="1165225" cy="4692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sz="1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200" b="1" i="1">
                              <a:latin typeface="Cambria Math"/>
                            </a:rPr>
                            <m:t>𝜽</m:t>
                          </m:r>
                        </m:e>
                        <m:sub>
                          <m:r>
                            <m:rPr/>
                            <a:rPr lang="en-GB" sz="1200" b="1" i="1">
                              <a:latin typeface="Cambria Math"/>
                            </a:rPr>
                            <m:t>𝟎</m:t>
                          </m:r>
                        </m:sub>
                      </m:sSub>
                      <m:r>
                        <m:rPr/>
                        <a:rPr lang="en-GB" sz="1200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2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  <m:r>
                            <m:rPr/>
                            <a:rPr lang="en-GB" sz="12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2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/>
                            <a:rPr lang="en-GB" sz="12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2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𝑻</m:t>
                              </m:r>
                            </m:e>
                            <m:sub>
                              <m:r>
                                <m:rPr/>
                                <a:rPr lang="en-GB" sz="1200" b="1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1200" b="1"/>
          </a:p>
        </p:txBody>
      </p:sp>
      <p:sp>
        <p:nvSpPr>
          <p:cNvPr id="10" name="TextBox 10"/>
          <p:cNvSpPr/>
          <p:nvPr/>
        </p:nvSpPr>
        <p:spPr bwMode="auto">
          <a:xfrm>
            <a:off x="3672205" y="5417185"/>
            <a:ext cx="1165225" cy="2813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200" b="1" i="1">
                          <a:latin typeface="Cambria Math"/>
                        </a:rPr>
                        <m:t>𝝉</m:t>
                      </m:r>
                      <m:r>
                        <m:rPr/>
                        <a:rPr lang="en-GB" sz="1200" b="1" i="1">
                          <a:latin typeface="Cambria Math"/>
                        </a:rPr>
                        <m:t>=</m:t>
                      </m:r>
                      <m:r>
                        <m:rPr/>
                        <a:rPr lang="en-GB" sz="1200" b="1" i="1">
                          <a:latin typeface="Cambria Math"/>
                        </a:rPr>
                        <m:t>𝜶</m:t>
                      </m:r>
                      <m:r>
                        <m:rPr/>
                        <a:rPr lang="en-GB" sz="1200" b="1" i="1">
                          <a:latin typeface="Cambria Math"/>
                        </a:rPr>
                        <m:t>𝒕</m:t>
                      </m:r>
                      <m:r>
                        <m:rPr/>
                        <a:rPr lang="en-GB" sz="1200" b="1" i="1">
                          <a:latin typeface="Cambria Math"/>
                        </a:rPr>
                        <m:t>/</m:t>
                      </m:r>
                      <m:sSup>
                        <m:sSupPr>
                          <m:ctrlPr>
                            <a:rPr lang="en-GB" sz="12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sz="1200" b="1" i="1">
                              <a:latin typeface="Cambria Math"/>
                            </a:rPr>
                            <m:t>𝑳</m:t>
                          </m:r>
                        </m:e>
                        <m:sup>
                          <m:r>
                            <m:rPr/>
                            <a:rPr lang="en-GB" sz="12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en-GB" sz="1200" b="1"/>
          </a:p>
        </p:txBody>
      </p:sp>
      <p:sp>
        <p:nvSpPr>
          <p:cNvPr id="11" name="TextBox 12"/>
          <p:cNvSpPr/>
          <p:nvPr/>
        </p:nvSpPr>
        <p:spPr bwMode="auto">
          <a:xfrm>
            <a:off x="2437130" y="2085975"/>
            <a:ext cx="3635375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200" b="1" i="0">
                <a:latin typeface="Helvetica"/>
                <a:cs typeface="Helvetica"/>
              </a:rPr>
              <a:t>Chart 1: for determining the centreline temperature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200" b="1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200" b="1" i="1">
                              <a:latin typeface="Cambria Math"/>
                              <a:cs typeface="Helvetica"/>
                            </a:rPr>
                            <m:t>𝑻</m:t>
                          </m:r>
                        </m:e>
                        <m:sub>
                          <m:r>
                            <m:rPr/>
                            <a:rPr lang="en-GB" sz="1200" b="1" i="1">
                              <a:latin typeface="Cambria Math"/>
                              <a:cs typeface="Helvetica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GB" sz="1200" b="1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200" b="1" i="1">
                              <a:latin typeface="Cambria Math"/>
                              <a:cs typeface="Helvetic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1200" b="1" i="0">
                <a:latin typeface="Helvetica"/>
                <a:cs typeface="Helvetica"/>
              </a:rPr>
              <a:t> at any given time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200" b="1" i="1">
                          <a:latin typeface="Cambria Math"/>
                          <a:cs typeface="Helvetica"/>
                        </a:rPr>
                        <m:t>𝒕</m:t>
                      </m:r>
                    </m:oMath>
                  </m:oMathPara>
                </a14:m>
              </mc:Choice>
              <mc:Fallback/>
            </mc:AlternateContent>
            <a:r>
              <a:rPr lang="en-GB" sz="1200" b="1" i="0">
                <a:latin typeface="Helvetica"/>
                <a:cs typeface="Helvetica"/>
              </a:rPr>
              <a:t> </a:t>
            </a:r>
            <a:endParaRPr lang="en-GB" sz="1200" b="1">
              <a:latin typeface="Helvetica"/>
              <a:cs typeface="Helvetica"/>
            </a:endParaRPr>
          </a:p>
        </p:txBody>
      </p:sp>
      <p:sp>
        <p:nvSpPr>
          <p:cNvPr id="12" name="TextBox 13"/>
          <p:cNvSpPr/>
          <p:nvPr/>
        </p:nvSpPr>
        <p:spPr bwMode="auto">
          <a:xfrm>
            <a:off x="8317865" y="2087245"/>
            <a:ext cx="280289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200" b="1" i="0">
                <a:latin typeface="Helvetica"/>
                <a:cs typeface="Helvetica"/>
              </a:rPr>
              <a:t>Chart 2: get the temperature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200" b="1" i="1">
                          <a:latin typeface="Cambria Math"/>
                          <a:cs typeface="Helvetica"/>
                        </a:rPr>
                        <m:t>𝑻</m:t>
                      </m:r>
                      <m:d>
                        <m:dPr>
                          <m:ctrlPr>
                            <a:rPr lang="en-GB" sz="1200" b="1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200" b="1" i="1">
                              <a:latin typeface="Cambria Math"/>
                              <a:cs typeface="Helvetica"/>
                            </a:rPr>
                            <m:t>𝒙</m:t>
                          </m:r>
                          <m:r>
                            <m:rPr/>
                            <a:rPr lang="en-GB" sz="1200" b="1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200" b="1" i="1">
                              <a:latin typeface="Cambria Math"/>
                              <a:cs typeface="Helvetica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1200" b="1" i="0">
                <a:latin typeface="Helvetica"/>
                <a:cs typeface="Helvetica"/>
              </a:rPr>
              <a:t> at any given location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200" b="1" i="1">
                          <a:latin typeface="Cambria Math"/>
                          <a:cs typeface="Helvetica"/>
                        </a:rPr>
                        <m:t>𝒙</m:t>
                      </m:r>
                    </m:oMath>
                  </m:oMathPara>
                </a14:m>
              </mc:Choice>
              <mc:Fallback/>
            </mc:AlternateContent>
            <a:r>
              <a:rPr lang="en-GB" sz="1200" b="1" i="0">
                <a:latin typeface="Helvetica"/>
                <a:cs typeface="Helvetica"/>
              </a:rPr>
              <a:t> and time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200" b="1" i="1">
                          <a:latin typeface="Cambria Math"/>
                          <a:cs typeface="Helvetica"/>
                        </a:rPr>
                        <m:t>𝒕</m:t>
                      </m:r>
                    </m:oMath>
                  </m:oMathPara>
                </a14:m>
              </mc:Choice>
              <mc:Fallback/>
            </mc:AlternateContent>
            <a:endParaRPr lang="en-GB" sz="1200" b="1">
              <a:latin typeface="Helvetica"/>
              <a:cs typeface="Helvetica"/>
            </a:endParaRPr>
          </a:p>
        </p:txBody>
      </p:sp>
      <p:sp>
        <p:nvSpPr>
          <p:cNvPr id="13" name="TextBox 14"/>
          <p:cNvSpPr/>
          <p:nvPr/>
        </p:nvSpPr>
        <p:spPr bwMode="auto">
          <a:xfrm>
            <a:off x="3679825" y="6076950"/>
            <a:ext cx="483235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sz="1200" cap="none">
                <a:latin typeface="Helvetica"/>
                <a:ea typeface="Calibri"/>
                <a:cs typeface="Helvetica"/>
              </a:rPr>
              <a:t>Note, showing examples for plate/plane wall geometry – similar charts available for sphere and cylinder geometries too</a:t>
            </a:r>
            <a:endParaRPr sz="1200" cap="none"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Worked Eggample 1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2FCBD3C8-86C2-9E25-8C73-70709D3D7A2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399665"/>
            <a:ext cx="10079990" cy="20586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b="1" cap="none">
                <a:latin typeface="Helvetica"/>
                <a:ea typeface="Calibri"/>
                <a:cs typeface="Calibri"/>
              </a:rPr>
              <a:t>The scenario </a:t>
            </a:r>
            <a:r>
              <a:rPr sz="2000" cap="none">
                <a:latin typeface="Helvetica"/>
                <a:ea typeface="Calibri"/>
                <a:cs typeface="Calibri"/>
              </a:rPr>
              <a:t>(from Cengel, 2002, p224):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An ordinary egg can be approximated as a 5 cm diameter sphere. The egg is initially at a uniform temperature of 5°C and is dropped into boiling water at 95°C. Taking the convection heat transfer coefficient to be </a:t>
            </a:r>
            <a:r>
              <a:rPr sz="2000" i="1" cap="none">
                <a:latin typeface="Helvetica"/>
                <a:ea typeface="Calibri"/>
                <a:cs typeface="Calibri"/>
              </a:rPr>
              <a:t>h</a:t>
            </a:r>
            <a:r>
              <a:rPr sz="2000" cap="none">
                <a:latin typeface="Helvetica"/>
                <a:ea typeface="Calibri"/>
                <a:cs typeface="Calibri"/>
              </a:rPr>
              <a:t> = 1200 W/m</a:t>
            </a:r>
            <a:r>
              <a:rPr sz="2000" cap="none" baseline="30000">
                <a:latin typeface="Helvetica"/>
                <a:ea typeface="Calibri"/>
                <a:cs typeface="Calibri"/>
              </a:rPr>
              <a:t>2·</a:t>
            </a:r>
            <a:r>
              <a:rPr sz="2000" cap="none">
                <a:latin typeface="Helvetica"/>
                <a:ea typeface="Calibri"/>
                <a:cs typeface="Calibri"/>
              </a:rPr>
              <a:t>°C, determine how long it will take for the centre of the egg to reach 70°C.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53352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Let’s try again to figure out how long to boil our egg…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399094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44449" y="47624"/>
            <a:ext cx="10515600" cy="1325880"/>
          </a:xfrm>
        </p:spPr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617860527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547293A-FC1B-4827-7AA2-3AC7A8D4BFAC}" type="datetime1">
              <a:rPr cap="none"/>
              <a:t/>
            </a:fld>
            <a:endParaRPr cap="none"/>
          </a:p>
        </p:txBody>
      </p:sp>
      <p:sp>
        <p:nvSpPr>
          <p:cNvPr id="640820523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04FB713-14CD-51B8-5536-77A923B90DBF}" type="slidenum">
              <a:rPr cap="none"/>
              <a:t/>
            </a:fld>
            <a:endParaRPr cap="none"/>
          </a:p>
        </p:txBody>
      </p:sp>
      <p:pic>
        <p:nvPicPr>
          <p:cNvPr id="916812081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 flipH="0" flipV="0">
            <a:off x="1757135" y="47624"/>
            <a:ext cx="9189708" cy="6880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Estimating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EC3B8B9-F7A3-964E-ED7B-011BF6351B54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114425" y="1303655"/>
            <a:ext cx="9963150" cy="360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1600" b="1" cap="none">
                <a:latin typeface="Helvetica"/>
                <a:ea typeface="Calibri"/>
                <a:cs typeface="Calibri"/>
              </a:rPr>
              <a:t>In addition to temperature, we can also make some estimations of maximum and actual heat transfer</a:t>
            </a:r>
            <a:endParaRPr sz="1600" b="1"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8427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Approach 1: One term approximations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8" name="Group 4"/>
          <p:cNvGrpSpPr/>
          <p:nvPr/>
        </p:nvGrpSpPr>
        <p:grpSpPr bwMode="auto">
          <a:xfrm>
            <a:off x="1362709" y="2421889"/>
            <a:ext cx="9758934" cy="3694429"/>
            <a:chOff x="0" y="0"/>
            <a:chExt cx="9758934" cy="3694429"/>
          </a:xfrm>
        </p:grpSpPr>
        <p:sp>
          <p:nvSpPr>
            <p:cNvPr id="11" name="TextBox 7"/>
            <p:cNvSpPr/>
            <p:nvPr/>
          </p:nvSpPr>
          <p:spPr bwMode="auto">
            <a:xfrm>
              <a:off x="0" y="0"/>
              <a:ext cx="9434195" cy="3694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GB" b="1">
                  <a:latin typeface="Helvetica"/>
                </a:rPr>
                <a:t>Plane wall</a:t>
              </a:r>
              <a:endParaRPr/>
            </a:p>
            <a:p>
              <a:pPr algn="ctr">
                <a:lnSpc>
                  <a:spcPct val="120000"/>
                </a:lnSpc>
                <a:spcAft>
                  <a:spcPts val="600"/>
                </a:spcAft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en-GB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latin typeface="Cambria Math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>
                                <a:latin typeface="Cambria Math"/>
                              </a:rPr>
                              <m:t>w</m:t>
                            </m:r>
                          </m:sub>
                        </m:sSub>
                        <m:r>
                          <m:rPr/>
                          <a:rPr lang="en-GB" b="0" i="1">
                            <a:latin typeface="Cambria Math"/>
                          </a:rPr>
                          <m:t>=</m:t>
                        </m:r>
                        <m:r>
                          <m:rPr/>
                          <a:rPr lang="en-GB" i="1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m:rPr/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b="0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b="0" i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b="0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b="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GB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lang="en-GB" b="0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/>
                                  <a:rPr lang="en-GB" b="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lang="en-GB">
                <a:latin typeface="Helvetic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GB" b="1">
                  <a:latin typeface="Helvetica"/>
                </a:rPr>
                <a:t>Cylinder</a:t>
              </a:r>
              <a:endParaRPr/>
            </a:p>
            <a:p>
              <a:pPr algn="ctr">
                <a:lnSpc>
                  <a:spcPct val="120000"/>
                </a:lnSpc>
                <a:spcAft>
                  <a:spcPts val="600"/>
                </a:spcAft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latin typeface="Cambria Math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>
                                <a:latin typeface="Cambria Math"/>
                              </a:rPr>
                              <m:t>s</m:t>
                            </m:r>
                          </m:sub>
                        </m:sSub>
                        <m:r>
                          <m:rPr/>
                          <a:rPr lang="en-GB" i="1">
                            <a:latin typeface="Cambria Math"/>
                          </a:rPr>
                          <m:t>=1−2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m:rPr/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i="1">
                                        <a:latin typeface="Cambria Math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m:rPr/>
                                      <a:rPr lang="en-GB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Pr>
                              <m:e>
                                <m:r>
                                  <m:rPr/>
                                  <a:rPr lang="en-GB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/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lang="en-GB">
                <a:latin typeface="Helvetic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en-GB" b="1">
                  <a:latin typeface="Helvetica"/>
                </a:rPr>
                <a:t>Sphere</a:t>
              </a:r>
              <a:endParaRPr/>
            </a:p>
            <a:p>
              <a:pPr algn="ctr">
                <a:lnSpc>
                  <a:spcPct val="120000"/>
                </a:lnSpc>
                <a:spcAft>
                  <a:spcPts val="600"/>
                </a:spcAft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>
                        <m:jc m:val="centerGroup"/>
                      </m:oMathParaPr>
                      <m:oMath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m:rPr/>
                                      <a:rPr lang="en-GB" i="1">
                                        <a:latin typeface="Cambria Math"/>
                                      </a:rPr>
                                      <m:t>𝑄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>
                                <a:latin typeface="Cambria Math"/>
                              </a:rPr>
                              <m:t>c</m:t>
                            </m:r>
                          </m:sub>
                        </m:sSub>
                        <m:r>
                          <m:rPr/>
                          <a:rPr lang="en-GB" i="1">
                            <a:latin typeface="Cambria Math"/>
                          </a:rPr>
                          <m:t>=1−</m:t>
                        </m:r>
                        <m:r>
                          <m:rPr/>
                          <a:rPr lang="en-GB" b="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i="1">
                                <a:latin typeface="Cambria Math"/>
                              </a:rPr>
                              <m:t>𝜃</m:t>
                            </m:r>
                          </m:e>
                          <m:sub>
                            <m:r>
                              <m:rPr/>
                              <a:rPr lang="en-GB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GB" i="1"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GB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GB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/>
                                          <a:rPr lang="en-GB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/>
                                  <a:rPr lang="en-GB" b="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/>
                                      <a:rPr lang="en-GB" b="0" i="1">
                                        <a:latin typeface="Cambria Math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m:rPr/>
                                      <a:rPr lang="en-GB" b="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GB" b="0" i="1">
                                        <a:latin typeface="Cambria Math"/>
                                        <a:ea typeface="Cambria Math"/>
                                        <a:cs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b="0" i="1">
                                            <a:latin typeface="Cambria Math"/>
                                            <a:ea typeface="Cambria Math"/>
                                            <a:cs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GB" i="1">
                                                <a:latin typeface="Cambria Math"/>
                                                <a:ea typeface="Cambria Math"/>
                                                <a:cs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/>
                                              <a:rPr lang="en-GB" i="1">
                                                <a:latin typeface="Cambria Math"/>
                                              </a:rPr>
                                              <m:t>𝜆</m:t>
                                            </m:r>
                                          </m:e>
                                          <m:sub>
                                            <m:r>
                                              <m:rPr/>
                                              <a:rPr lang="en-GB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func>
                          </m:num>
                          <m:den>
                            <m:sSubSup>
                              <m:sSubSupPr>
                                <m:alnScr m:val="off"/>
                                <m:ctrlPr>
                                  <a:rPr lang="en-GB" b="0" i="1">
                                    <a:latin typeface="Cambria Math"/>
                                    <a:ea typeface="Cambria Math"/>
                                    <a:cs typeface="Cambria Math"/>
                                  </a:rPr>
                                </m:ctrlPr>
                              </m:sSubSupPr>
                              <m:e>
                                <m:r>
                                  <m:rPr/>
                                  <a:rPr lang="en-GB" i="1">
                                    <a:latin typeface="Cambria Math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m:rPr/>
                                  <a:rPr lang="en-GB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/>
                                  <a:rPr lang="en-GB" b="0" i="1">
                                    <a:latin typeface="Cambria Math"/>
                                  </a:rPr>
                                  <m:t>3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</mc:Choice>
                <mc:Fallback/>
              </mc:AlternateContent>
              <a:endParaRPr lang="en-GB">
                <a:latin typeface="Helvetica"/>
              </a:endParaRPr>
            </a:p>
          </p:txBody>
        </p:sp>
        <p:sp>
          <p:nvSpPr>
            <p:cNvPr id="10" name="TextBox 9"/>
            <p:cNvSpPr/>
            <p:nvPr/>
          </p:nvSpPr>
          <p:spPr bwMode="auto">
            <a:xfrm>
              <a:off x="7335519" y="1660524"/>
              <a:ext cx="2423414" cy="53604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m:rPr/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GB" sz="1400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 is first order Bessel function of 1</a:t>
              </a:r>
              <a:r>
                <a:rPr lang="en-GB" sz="1400" baseline="30000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st</a:t>
              </a:r>
              <a:r>
                <a:rPr lang="en-GB" sz="1400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 kind</a:t>
              </a:r>
              <a:endParaRPr/>
            </a:p>
          </p:txBody>
        </p:sp>
        <p:sp>
          <p:nvSpPr>
            <p:cNvPr id="9" name="TextBox 10"/>
            <p:cNvSpPr/>
            <p:nvPr/>
          </p:nvSpPr>
          <p:spPr bwMode="auto">
            <a:xfrm>
              <a:off x="7335519" y="461009"/>
              <a:ext cx="2421255" cy="7385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m:rPr/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GB" sz="1400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 and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  <a:cs typeface="Helvetica"/>
                              </a:rPr>
                            </m:ctrlPr>
                          </m:sSubPr>
                          <m:e>
                            <m:r>
                              <m:rPr/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  <a:cs typeface="Helvetica"/>
                              </a:rPr>
                              <m:t>𝜆</m:t>
                            </m:r>
                          </m:e>
                          <m:sub>
                            <m:r>
                              <m:rPr/>
                              <a:rPr lang="en-GB" sz="1400" b="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/>
                                <a:cs typeface="Helvetica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GB" sz="1400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 are coefficients, dependent only on the </a:t>
              </a:r>
              <a:r>
                <a:rPr lang="en-GB" sz="1400" i="1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Bi</a:t>
              </a:r>
              <a:r>
                <a:rPr lang="en-GB" sz="1400">
                  <a:solidFill>
                    <a:schemeClr val="bg2">
                      <a:lumMod val="50000"/>
                    </a:schemeClr>
                  </a:solidFill>
                  <a:latin typeface="Helvetica"/>
                  <a:cs typeface="Helvetica"/>
                </a:rPr>
                <a:t> number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Estimating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702C700-4EFA-5731-B4BA-B86489F442E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92200" y="1330325"/>
            <a:ext cx="10080625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Approach 2: Gröber charts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7" name="Group 7"/>
          <p:cNvGrpSpPr/>
          <p:nvPr/>
        </p:nvGrpSpPr>
        <p:grpSpPr bwMode="auto">
          <a:xfrm>
            <a:off x="3262630" y="1993265"/>
            <a:ext cx="6118860" cy="3717925"/>
            <a:chOff x="3262630" y="1993265"/>
            <a:chExt cx="6118860" cy="3717925"/>
          </a:xfrm>
        </p:grpSpPr>
        <p:pic>
          <p:nvPicPr>
            <p:cNvPr id="9" name="Picture 9" descr="Diagram&#10;&#10;Description automatically generated"/>
            <p:cNvPicPr/>
            <p:nvPr/>
          </p:nvPicPr>
          <p:blipFill>
            <a:blip r:embed="rId4"/>
            <a:srcRect l="38760" t="56810" r="0" b="15890"/>
            <a:stretch/>
          </p:blipFill>
          <p:spPr bwMode="auto">
            <a:xfrm>
              <a:off x="3262630" y="2075180"/>
              <a:ext cx="6118860" cy="363601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" name="Rectangle 10"/>
            <p:cNvSpPr/>
            <p:nvPr/>
          </p:nvSpPr>
          <p:spPr bwMode="auto">
            <a:xfrm>
              <a:off x="6607175" y="1993265"/>
              <a:ext cx="1605280" cy="391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Worked Example 2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5D8A8BCB-85B0-DF7D-FE32-7328C57C0826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1461135"/>
            <a:ext cx="10079990" cy="923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cap="none">
                <a:solidFill>
                  <a:srgbClr val="000000"/>
                </a:solidFill>
                <a:latin typeface="Helvetica"/>
                <a:ea typeface="Calibri"/>
                <a:cs typeface="Helvetica"/>
              </a:rPr>
              <a:t>A hot dog, initially at a uniform temperature of 20°C, is dropped into a pan of boiling water, which is at a temperature of 94°C. The convection heat transfer coefficient between the hot dog and the water is ℎ = 467 W/m</a:t>
            </a:r>
            <a:r>
              <a:rPr cap="none" baseline="30000">
                <a:solidFill>
                  <a:srgbClr val="000000"/>
                </a:solidFill>
                <a:latin typeface="Helvetica"/>
                <a:ea typeface="Calibri"/>
                <a:cs typeface="Helvetica"/>
              </a:rPr>
              <a:t>2</a:t>
            </a:r>
            <a:r>
              <a:rPr cap="none">
                <a:solidFill>
                  <a:srgbClr val="000000"/>
                </a:solidFill>
                <a:latin typeface="Helvetica"/>
                <a:ea typeface="Calibri"/>
                <a:cs typeface="Helvetica"/>
              </a:rPr>
              <a:t>℃ </a:t>
            </a: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4"/>
          <a:srcRect l="0" t="0" r="599" b="0"/>
          <a:stretch/>
        </p:blipFill>
        <p:spPr bwMode="auto">
          <a:xfrm>
            <a:off x="1056005" y="2777490"/>
            <a:ext cx="4557395" cy="323595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6"/>
          <p:cNvSpPr/>
          <p:nvPr/>
        </p:nvSpPr>
        <p:spPr bwMode="auto">
          <a:xfrm>
            <a:off x="6096000" y="2641600"/>
            <a:ext cx="5647055" cy="3749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b="0" i="0" u="none" strike="noStrike">
                <a:solidFill>
                  <a:srgbClr val="000000"/>
                </a:solidFill>
                <a:latin typeface="Helvetica"/>
                <a:cs typeface="Helvetica"/>
              </a:rPr>
              <a:t>The hot dog is 12.5 cm long and 2.2 cm in diameter with the following properties:</a:t>
            </a:r>
            <a:endParaRPr/>
          </a:p>
          <a:p>
            <a:pPr algn="ctr">
              <a:lnSpc>
                <a:spcPct val="110000"/>
              </a:lnSpc>
              <a:defRPr/>
            </a:pPr>
            <a:endParaRPr lang="en-US" sz="1800" b="0" i="0" u="none" strike="noStrike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lnSpc>
                <a:spcPct val="110000"/>
              </a:lnSpc>
              <a:buFont typeface="Arial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Helvetica"/>
                <a:cs typeface="Helvetica"/>
              </a:rPr>
              <a:t>Specific heat capacity,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b="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solidFill>
                                <a:srgbClr val="000000"/>
                              </a:solidFill>
                              <a:latin typeface="Cambria Math"/>
                              <a:cs typeface="Helvetica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b="0" i="1">
                              <a:solidFill>
                                <a:srgbClr val="000000"/>
                              </a:solidFill>
                              <a:latin typeface="Cambria Math"/>
                              <a:cs typeface="Helvetica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  <a:cs typeface="Helvetica"/>
              </a:rPr>
              <a:t> = 3,900 J/kg·</a:t>
            </a:r>
            <a:r>
              <a:rPr lang="en-US">
                <a:latin typeface="Calibri"/>
                <a:cs typeface="Calibri"/>
              </a:rPr>
              <a:t>°</a:t>
            </a:r>
            <a:r>
              <a:rPr lang="en-US">
                <a:latin typeface="Helvetica"/>
                <a:cs typeface="Helvetica"/>
              </a:rPr>
              <a:t>C</a:t>
            </a:r>
            <a:endParaRPr/>
          </a:p>
          <a:p>
            <a:pPr marL="285750" indent="-285750">
              <a:lnSpc>
                <a:spcPct val="110000"/>
              </a:lnSpc>
              <a:buFont typeface="Arial"/>
              <a:buChar char="•"/>
              <a:defRPr/>
            </a:pPr>
            <a:r>
              <a:rPr lang="en-US">
                <a:latin typeface="Helvetica"/>
                <a:cs typeface="Helvetica"/>
              </a:rPr>
              <a:t>Density,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𝜌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  <a:cs typeface="Helvetica"/>
              </a:rPr>
              <a:t> = 980 kg/m</a:t>
            </a:r>
            <a:r>
              <a:rPr lang="en-US" baseline="30000">
                <a:latin typeface="Helvetica"/>
                <a:cs typeface="Helvetica"/>
              </a:rPr>
              <a:t>3</a:t>
            </a:r>
            <a:endParaRPr/>
          </a:p>
          <a:p>
            <a:pPr marL="285750" indent="-285750">
              <a:lnSpc>
                <a:spcPct val="110000"/>
              </a:lnSpc>
              <a:buFont typeface="Arial"/>
              <a:buChar char="•"/>
              <a:defRPr/>
            </a:pPr>
            <a:r>
              <a:rPr lang="en-US">
                <a:latin typeface="Helvetica"/>
                <a:cs typeface="Helvetica"/>
              </a:rPr>
              <a:t>Thermal conductivity,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  <a:cs typeface="Helvetica"/>
              </a:rPr>
              <a:t> = 0.771 W/m·</a:t>
            </a:r>
            <a:r>
              <a:rPr lang="en-US">
                <a:latin typeface="Calibri"/>
                <a:cs typeface="Calibri"/>
              </a:rPr>
              <a:t>°</a:t>
            </a:r>
            <a:r>
              <a:rPr lang="en-US">
                <a:latin typeface="Helvetica"/>
                <a:cs typeface="Helvetica"/>
              </a:rPr>
              <a:t>C</a:t>
            </a:r>
            <a:endParaRPr/>
          </a:p>
          <a:p>
            <a:pPr marL="285750" indent="-285750" algn="ctr">
              <a:lnSpc>
                <a:spcPct val="110000"/>
              </a:lnSpc>
              <a:buFont typeface="Arial"/>
              <a:buChar char="•"/>
              <a:defRPr/>
            </a:pPr>
            <a:endParaRPr lang="en-US">
              <a:latin typeface="Helvetica"/>
              <a:cs typeface="Helvetica"/>
            </a:endParaRPr>
          </a:p>
          <a:p>
            <a:pPr marL="342900" indent="-342900">
              <a:lnSpc>
                <a:spcPct val="110000"/>
              </a:lnSpc>
              <a:buAutoNum type="arabicParenBoth"/>
              <a:defRPr/>
            </a:pPr>
            <a:r>
              <a:rPr lang="en-US">
                <a:latin typeface="Helvetica"/>
                <a:cs typeface="Helvetica"/>
              </a:rPr>
              <a:t>Determine the </a:t>
            </a:r>
            <a:r>
              <a:rPr lang="en-US">
                <a:latin typeface="Helvetica"/>
                <a:cs typeface="Helvetica"/>
              </a:rPr>
              <a:t>centre</a:t>
            </a:r>
            <a:r>
              <a:rPr lang="en-US">
                <a:latin typeface="Helvetica"/>
                <a:cs typeface="Helvetica"/>
              </a:rPr>
              <a:t> and the surface temperatures of the hot dog 4 minutes after the start of cooking</a:t>
            </a:r>
            <a:endParaRPr/>
          </a:p>
          <a:p>
            <a:pPr marL="342900" indent="-342900">
              <a:lnSpc>
                <a:spcPct val="110000"/>
              </a:lnSpc>
              <a:buAutoNum type="arabicParenBoth"/>
              <a:defRPr/>
            </a:pPr>
            <a:r>
              <a:rPr lang="en-US">
                <a:latin typeface="Helvetica"/>
                <a:cs typeface="Helvetica"/>
              </a:rPr>
              <a:t>Determine the amount of heat transferred to the hot dog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1014598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Solutions</a:t>
            </a:r>
            <a:endParaRPr/>
          </a:p>
        </p:txBody>
      </p:sp>
      <p:sp>
        <p:nvSpPr>
          <p:cNvPr id="1904246882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See Hot-dog-solution on notes site.</a:t>
            </a:r>
            <a:endParaRPr/>
          </a:p>
        </p:txBody>
      </p:sp>
      <p:sp>
        <p:nvSpPr>
          <p:cNvPr id="1399840077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834D32A-7EE1-6E67-92E1-8385A3430ECF}" type="datetime1">
              <a:rPr cap="none"/>
              <a:t/>
            </a:fld>
            <a:endParaRPr cap="none"/>
          </a:p>
        </p:txBody>
      </p:sp>
      <p:sp>
        <p:nvSpPr>
          <p:cNvPr id="1336964871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5E071A-799B-FD35-BF30-DE4F6AC8366E}" type="slidenum">
              <a:rPr cap="none"/>
              <a:t/>
            </a:fld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Background Assumptions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7FF161C-52FA-AAE0-B447-A4B5580942F1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6" name="TextBox 4"/>
          <p:cNvSpPr/>
          <p:nvPr/>
        </p:nvSpPr>
        <p:spPr bwMode="auto">
          <a:xfrm>
            <a:off x="1056005" y="2584450"/>
            <a:ext cx="10079990" cy="2889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The following are some conditions for using the Heisler and Gröber charts that you should be aware of: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/>
              <a:buAutoNum type="romanLcParenBoth"/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the body is initially at a uniform temperature;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/>
              <a:buAutoNum type="romanLcParenBoth"/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the temperature of the surroundings is constant and uniform;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/>
              <a:buAutoNum type="romanLcParenBoth"/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the convective heat transfer coefficient is constant and uniform and;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Calibri Light"/>
              <a:buAutoNum type="romanLcParenBoth"/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there is no heat generation in the body.</a:t>
            </a:r>
            <a:endParaRPr sz="2000" cap="none"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6"/>
          <p:cNvSpPr/>
          <p:nvPr/>
        </p:nvSpPr>
        <p:spPr bwMode="auto">
          <a:xfrm>
            <a:off x="1056005" y="162623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There are some limiting assumptions inherent in the analytical approach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Summary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655B114-5AEB-0047-A5ED-AC12FFA353F9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6" name="TextBox 4"/>
          <p:cNvSpPr/>
          <p:nvPr/>
        </p:nvSpPr>
        <p:spPr bwMode="auto">
          <a:xfrm>
            <a:off x="1056005" y="2518410"/>
            <a:ext cx="10079990" cy="32594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Applicable to simplified one-dimensional geometries: plane wall, cylinder and sphere 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Two approaches to solve the problems: (1) 1-term approximation and look up tables or (2) Heisler and </a:t>
            </a:r>
            <a:r>
              <a:rPr lang="en-GB" sz="2000">
                <a:latin typeface="Helvetica"/>
              </a:rPr>
              <a:t>Gröber</a:t>
            </a:r>
            <a:r>
              <a:rPr lang="en-GB" sz="2000">
                <a:latin typeface="Helvetica"/>
              </a:rPr>
              <a:t> charts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Choice of equation and chart depends on the geometry of the problem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Can use the technique to understand temperature distribution at different locations within the body at different times and calculate corresponding heat transfer 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Valid for situations where Fourier number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latin typeface="Cambria Math"/>
                        </a:rPr>
                        <m:t>𝜏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&gt;0.2</m:t>
                      </m:r>
                    </m:oMath>
                  </m:oMathPara>
                </a14:m>
              </mc:Choice>
              <mc:Fallback/>
            </mc:AlternateContent>
            <a:endParaRPr lang="en-GB" sz="2000">
              <a:latin typeface="Helvetica"/>
            </a:endParaRPr>
          </a:p>
        </p:txBody>
      </p:sp>
      <p:sp>
        <p:nvSpPr>
          <p:cNvPr id="7" name="TextBox 6"/>
          <p:cNvSpPr/>
          <p:nvPr/>
        </p:nvSpPr>
        <p:spPr bwMode="auto">
          <a:xfrm>
            <a:off x="1056005" y="159321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Summary of the Analytical Methods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3075305"/>
            <a:ext cx="91440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Thanks for your attention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D8F5E0B-45F0-DAA8-BE37-B3FD107948E6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2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Recap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5419690-DE88-1460-C6F9-2835D8B7307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1929765"/>
            <a:ext cx="10079990" cy="39122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>
                <a:latin typeface="Helvetica"/>
                <a:cs typeface="Helvetica"/>
              </a:rPr>
              <a:t>Small objects with high thermal conductivity can often be modelled as ‘lumps’ with a single, uniform temperature that varies only with time,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160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>
                <a:latin typeface="Helvetica"/>
                <a:cs typeface="Helvetica"/>
              </a:rPr>
              <a:t>Governing equation of LCM: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borderBox>
                        <m:borderBoxPr>
                          <m:ctrlPr>
                            <a:rPr lang="en-GB" sz="16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  <m:r>
                            <m:rPr/>
                            <a:rPr lang="en-GB" sz="1600" b="1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𝒃𝒕</m:t>
                              </m:r>
                            </m:sup>
                          </m:sSup>
                        </m:e>
                      </m:borderBox>
                      <m:r>
                        <m:rPr/>
                        <a:rPr lang="en-GB" sz="1600" b="1" i="0">
                          <a:latin typeface="Cambria Math"/>
                        </a:rPr>
                        <m:t> 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GB" sz="1600" b="0" i="0">
                          <a:latin typeface="Cambria Math"/>
                        </a:rPr>
                        <m:t>where</m:t>
                      </m:r>
                      <m:r>
                        <m:rPr/>
                        <a:rPr lang="en-GB" sz="1600" b="0" i="0">
                          <a:latin typeface="Cambria Math"/>
                        </a:rPr>
                        <m:t>     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𝑏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The validity of the approach needs to be checked for a given problem: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𝐵𝑖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Conduction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resistance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within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the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body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Convection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resistance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at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the</m:t>
                          </m:r>
                          <m:r>
                            <m:rPr/>
                            <a:rPr lang="en-GB" sz="16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surface</m:t>
                          </m:r>
                        </m:den>
                      </m:f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600" b="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b="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b="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/>
                                    <a:rPr lang="en-GB" sz="1600" b="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GB" sz="1600" b="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/>
                                    <a:rPr lang="en-GB" sz="1600" b="0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b="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 b="1">
                <a:latin typeface="Helvetica"/>
              </a:rPr>
              <a:t>Approach is valid when </a:t>
            </a:r>
            <a:r>
              <a:rPr lang="en-GB" sz="1600" b="1" i="1">
                <a:latin typeface="Helvetica"/>
              </a:rPr>
              <a:t>Bi</a:t>
            </a:r>
            <a:r>
              <a:rPr lang="en-GB" sz="1600" b="1">
                <a:latin typeface="Helvetica"/>
              </a:rPr>
              <a:t> &lt; 0.1</a:t>
            </a:r>
            <a:endParaRPr lang="en-US" sz="1600" b="1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Lumped Capacitance Method (LCM)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7669041-0F8A-3366-C4DE-F933DE9032AC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Methods of Analysis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1938655"/>
            <a:ext cx="10079990" cy="28562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b="1">
                <a:solidFill>
                  <a:schemeClr val="bg2">
                    <a:lumMod val="90000"/>
                  </a:schemeClr>
                </a:solidFill>
                <a:latin typeface="Helvetica"/>
              </a:rPr>
              <a:t>Lumped System Analysis (or Lumped Capacitance Method)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0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Temperature is a function of tim</a:t>
            </a:r>
            <a:r>
              <a:rPr lang="en-GB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e onl</a:t>
            </a:r>
            <a:r>
              <a:rPr lang="en-GB">
                <a:solidFill>
                  <a:schemeClr val="bg2">
                    <a:lumMod val="90000"/>
                  </a:schemeClr>
                </a:solidFill>
              </a:rPr>
              <a:t>y</a:t>
            </a:r>
            <a:r>
              <a:rPr lang="en-GB" b="0">
                <a:solidFill>
                  <a:schemeClr val="bg2">
                    <a:lumMod val="90000"/>
                  </a:schemeClr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solidFill>
                <a:schemeClr val="bg2">
                  <a:lumMod val="90000"/>
                </a:schemeClr>
              </a:solidFill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 b="1">
                <a:latin typeface="Helvetica"/>
              </a:rPr>
              <a:t>Analytical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cs typeface="Helvetica"/>
              </a:rPr>
              <a:t>Temperature is a function of time and one space coordinate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GB" b="1">
                <a:solidFill>
                  <a:schemeClr val="bg2">
                    <a:lumMod val="90000"/>
                  </a:schemeClr>
                </a:solidFill>
                <a:latin typeface="Helvetica"/>
              </a:rPr>
              <a:t>Numerical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Temperature is a function of time and all three space coordinates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bg2">
                  <a:lumMod val="90000"/>
                </a:schemeClr>
              </a:solidFill>
              <a:latin typeface="Helvetica"/>
            </a:endParaRPr>
          </a:p>
        </p:txBody>
      </p:sp>
      <p:grpSp>
        <p:nvGrpSpPr>
          <p:cNvPr id="8" name="Group 14"/>
          <p:cNvGrpSpPr/>
          <p:nvPr/>
        </p:nvGrpSpPr>
        <p:grpSpPr bwMode="auto"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/>
            <p:nvPr/>
          </p:nvSpPr>
          <p:spPr bwMode="auto"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9" name="TextBox 10"/>
            <p:cNvSpPr/>
            <p:nvPr/>
          </p:nvSpPr>
          <p:spPr bwMode="auto">
            <a:xfrm>
              <a:off x="326390" y="4850764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complexity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/>
            <p:nvPr/>
          </p:nvSpPr>
          <p:spPr bwMode="auto"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12" name="TextBox 13"/>
            <p:cNvSpPr/>
            <p:nvPr/>
          </p:nvSpPr>
          <p:spPr bwMode="auto"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generality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Analytical Methods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D467C9D-D3F0-138A-BEFE-25DF32B04870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378585" y="1929765"/>
            <a:ext cx="9434830" cy="13912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>
                <a:latin typeface="Helvetica"/>
                <a:cs typeface="Helvetica"/>
              </a:rPr>
              <a:t>For </a:t>
            </a:r>
            <a:r>
              <a:rPr lang="en-US">
                <a:latin typeface="Helvetica"/>
                <a:cs typeface="Helvetica"/>
              </a:rPr>
              <a:t>Biot</a:t>
            </a:r>
            <a:r>
              <a:rPr lang="en-US">
                <a:latin typeface="Helvetica"/>
                <a:cs typeface="Helvetica"/>
              </a:rPr>
              <a:t> number &gt; 0.1, we can no longer assume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  <a:cs typeface="Helvetica"/>
              </a:rPr>
              <a:t> and we need an alternative approach to accurately model transient heat transfer processes for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𝑦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𝑧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  <a:cs typeface="Helvetica"/>
            </a:endParaRPr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>
                <a:latin typeface="Helvetica"/>
                <a:cs typeface="Helvetica"/>
              </a:rPr>
              <a:t>Analytical methods can be applied to solve the simplest of these cases, i.e.,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  <a:cs typeface="Helvetica"/>
            </a:endParaRPr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>
                <a:latin typeface="Helvetica"/>
                <a:cs typeface="Helvetica"/>
              </a:rPr>
              <a:t>There </a:t>
            </a:r>
            <a:r>
              <a:rPr lang="en-GB">
                <a:latin typeface="Helvetica"/>
                <a:cs typeface="Helvetica"/>
              </a:rPr>
              <a:t>are three commonly encountered geometries where we can make this assumption</a:t>
            </a:r>
            <a:endParaRPr lang="en-US">
              <a:latin typeface="Helvetica"/>
              <a:cs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Introduction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8" name="Picture 4" descr="A picture containing chart&#10;&#10;Description automatically generated"/>
          <p:cNvPicPr>
            <a:picLocks noChangeAspect="1"/>
          </p:cNvPicPr>
          <p:nvPr/>
        </p:nvPicPr>
        <p:blipFill>
          <a:blip r:embed="rId4">
            <a:grayscl/>
          </a:blip>
          <a:stretch/>
        </p:blipFill>
        <p:spPr bwMode="auto">
          <a:xfrm>
            <a:off x="3230245" y="3629025"/>
            <a:ext cx="5731510" cy="24193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9"/>
          <p:cNvSpPr/>
          <p:nvPr/>
        </p:nvSpPr>
        <p:spPr bwMode="auto">
          <a:xfrm>
            <a:off x="3230245" y="6048375"/>
            <a:ext cx="573151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>
              <a:defRPr/>
            </a:pPr>
            <a:r>
              <a:rPr cap="none">
                <a:latin typeface="Helvetica"/>
                <a:ea typeface="Calibri"/>
                <a:cs typeface="Helvetica"/>
              </a:rPr>
              <a:t>    Plane Wall			 Long Cylinder	      Sphere</a:t>
            </a:r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Heat Equation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1E7DCA7-E9EC-B22A-A25F-1F7F9211544A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378585" y="1687830"/>
            <a:ext cx="9434830" cy="494411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en-GB" sz="1600">
                <a:latin typeface="Helvetica"/>
                <a:cs typeface="Helvetica"/>
              </a:rPr>
              <a:t>Heat equation for 1-D geometry i.e.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𝑥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  <a:cs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𝜕</m:t>
                              </m:r>
                            </m:e>
                            <m:sup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2</m:t>
                              </m:r>
                            </m:sup>
                          </m:sSup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𝑇</m:t>
                          </m:r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𝑥</m:t>
                              </m:r>
                            </m:e>
                            <m:sup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1</m:t>
                          </m:r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𝛼</m:t>
                          </m:r>
                        </m:den>
                      </m:f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𝑇</m:t>
                          </m:r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1600">
                <a:latin typeface="Helvetica"/>
                <a:cs typeface="Helvetica"/>
              </a:rPr>
              <a:t>with initial conditions: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𝑥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=0</m:t>
                          </m:r>
                        </m:e>
                      </m:d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=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1600">
                <a:latin typeface="Helvetica"/>
                <a:cs typeface="Helvetica"/>
              </a:rPr>
              <a:t>and boundary conditions: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𝑇</m:t>
                          </m:r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𝑥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=0,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=0  </m:t>
                      </m:r>
                      <m:r>
                        <m:rPr/>
                        <a:rPr lang="en-GB" sz="1600" b="0" i="0">
                          <a:latin typeface="Cambria Math"/>
                          <a:cs typeface="Helvetica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>
                          <a:latin typeface="Cambria Math"/>
                          <a:cs typeface="Helvetica"/>
                        </a:rPr>
                        <m:t>and</m:t>
                      </m:r>
                      <m:r>
                        <m:rPr/>
                        <a:rPr lang="en-GB" sz="1600" b="0" i="0">
                          <a:latin typeface="Cambria Math"/>
                          <a:cs typeface="Helvetica"/>
                        </a:rPr>
                        <m:t> 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  −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𝑘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𝑇</m:t>
                          </m:r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GB" sz="160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𝑥</m:t>
                          </m:r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=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𝐿</m:t>
                          </m:r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sz="1600" i="1">
                          <a:latin typeface="Cambria Math"/>
                          <a:cs typeface="Helvetica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h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𝑇</m:t>
                          </m:r>
                          <m:d>
                            <m:d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𝑥</m:t>
                              </m:r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=</m:t>
                              </m:r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𝐿</m:t>
                              </m:r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,</m:t>
                              </m:r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  <a:cs typeface="Helvetica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1600" b="1">
                <a:latin typeface="Helvetica"/>
                <a:cs typeface="Helvetica"/>
              </a:rPr>
              <a:t>After non-</a:t>
            </a:r>
            <a:r>
              <a:rPr lang="en-US" sz="1600" b="1">
                <a:latin typeface="Helvetica"/>
                <a:cs typeface="Helvetica"/>
              </a:rPr>
              <a:t>dimensionalising</a:t>
            </a:r>
            <a:r>
              <a:rPr lang="en-US" sz="1600" b="1">
                <a:latin typeface="Helvetica"/>
                <a:cs typeface="Helvetica"/>
              </a:rPr>
              <a:t> the heat equation becomes: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1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1" i="1">
                                  <a:latin typeface="Cambria Math"/>
                                  <a:cs typeface="Helvetica"/>
                                </a:rPr>
                                <m:t>𝝏</m:t>
                              </m:r>
                            </m:e>
                            <m:sup>
                              <m:r>
                                <m:rPr/>
                                <a:rPr lang="en-GB" sz="1600" b="1" i="1">
                                  <a:latin typeface="Cambria Math"/>
                                  <a:cs typeface="Helvetica"/>
                                </a:rPr>
                                <m:t>𝟐</m:t>
                              </m:r>
                            </m:sup>
                          </m:sSup>
                          <m:r>
                            <m:rPr/>
                            <a:rPr lang="en-GB" sz="1600" b="1" i="1">
                              <a:latin typeface="Cambria Math"/>
                              <a:cs typeface="Helvetica"/>
                            </a:rPr>
                            <m:t>𝜽</m:t>
                          </m:r>
                        </m:num>
                        <m:den>
                          <m:r>
                            <m:rPr/>
                            <a:rPr lang="en-GB" sz="1600" b="1" i="1">
                              <a:latin typeface="Cambria Math"/>
                              <a:cs typeface="Helvetica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Helvetica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1" i="1">
                                  <a:latin typeface="Cambria Math"/>
                                  <a:cs typeface="Helvetica"/>
                                </a:rPr>
                                <m:t>𝑿</m:t>
                              </m:r>
                            </m:e>
                            <m:sup>
                              <m:r>
                                <m:rPr/>
                                <a:rPr lang="en-GB" sz="1600" b="1" i="1">
                                  <a:latin typeface="Cambria Math"/>
                                  <a:cs typeface="Helvetica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m:rPr/>
                        <a:rPr lang="en-GB" sz="1600" b="1" i="1">
                          <a:latin typeface="Cambria Math"/>
                          <a:cs typeface="Helvetica"/>
                        </a:rPr>
                        <m:t>=</m:t>
                      </m:r>
                      <m:f>
                        <m:fPr>
                          <m:ctrlPr>
                            <a:rPr lang="en-GB" sz="1600" b="1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b="1" i="1">
                              <a:latin typeface="Cambria Math"/>
                              <a:cs typeface="Helvetica"/>
                            </a:rPr>
                            <m:t>𝝏𝜽</m:t>
                          </m:r>
                        </m:num>
                        <m:den>
                          <m:r>
                            <m:rPr/>
                            <a:rPr lang="en-GB" sz="1600" b="1" i="1">
                              <a:latin typeface="Cambria Math"/>
                              <a:cs typeface="Helvetica"/>
                            </a:rPr>
                            <m:t>𝝏𝝉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sz="1600">
                <a:latin typeface="Helvetica"/>
                <a:cs typeface="Helvetica"/>
              </a:rPr>
              <a:t>and initial and boundary conditions become: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𝜃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𝑋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,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𝜏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=0</m:t>
                          </m:r>
                        </m:e>
                      </m:d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=1  ,  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𝜃</m:t>
                          </m:r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𝑋</m:t>
                          </m:r>
                        </m:den>
                      </m:f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𝑋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=0,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𝜏</m:t>
                          </m:r>
                        </m:e>
                      </m:d>
                      <m:r>
                        <m:rPr/>
                        <a:rPr lang="en-GB" sz="1600" i="1">
                          <a:latin typeface="Cambria Math"/>
                          <a:cs typeface="Helvetica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0 </m:t>
                      </m:r>
                      <m:r>
                        <m:rPr/>
                        <a:rPr lang="en-GB" sz="1600" b="0" i="0">
                          <a:latin typeface="Cambria Math"/>
                          <a:cs typeface="Helvetica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GB" sz="1600" b="0" i="0">
                          <a:latin typeface="Cambria Math"/>
                          <a:cs typeface="Helvetica"/>
                        </a:rPr>
                        <m:t>and</m:t>
                      </m:r>
                      <m:r>
                        <m:rPr/>
                        <a:rPr lang="en-GB" sz="1600" b="0" i="0">
                          <a:latin typeface="Cambria Math"/>
                          <a:cs typeface="Helvetica"/>
                        </a:rPr>
                        <m:t> 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  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𝜕𝜃</m:t>
                          </m:r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𝜕</m:t>
                          </m:r>
                          <m:r>
                            <m:rPr/>
                            <a:rPr lang="en-GB" sz="1600" i="1">
                              <a:latin typeface="Cambria Math"/>
                              <a:cs typeface="Helvetica"/>
                            </a:rPr>
                            <m:t>𝑋</m:t>
                          </m:r>
                        </m:den>
                      </m:f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𝑋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=1,</m:t>
                          </m:r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𝜏</m:t>
                          </m:r>
                        </m:e>
                      </m:d>
                      <m:r>
                        <m:rPr/>
                        <a:rPr lang="en-GB" sz="1600" i="1">
                          <a:latin typeface="Cambria Math"/>
                          <a:cs typeface="Helvetica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−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𝐵𝑖</m:t>
                      </m:r>
                      <m:r>
                        <m:rPr/>
                        <a:rPr lang="en-GB" sz="1600" b="0" i="1">
                          <a:latin typeface="Cambria Math"/>
                          <a:ea typeface="Cambria Math"/>
                          <a:cs typeface="Helvetica"/>
                        </a:rPr>
                        <m:t>∙</m:t>
                      </m:r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𝜃</m:t>
                      </m:r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  <a:cs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193165"/>
            <a:ext cx="1007999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We first simplify and non-dimensionalise the heat equation:</a:t>
            </a:r>
            <a:endParaRPr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Dimensionless Variables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63B48AF-E1AB-6EBE-E583-17EB06CD1342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378585" y="1762760"/>
            <a:ext cx="9434830" cy="47047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spcAft>
                <a:spcPts val="600"/>
              </a:spcAft>
              <a:buAutoNum type="arabicPeriod"/>
              <a:defRPr/>
            </a:pPr>
            <a:r>
              <a:rPr lang="en-GB">
                <a:latin typeface="Helvetica"/>
              </a:rPr>
              <a:t>Dimensionless temperature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b="0" i="1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𝑥</m:t>
                              </m:r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,</m:t>
                              </m:r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457200" indent="-457200" algn="ctr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>
                <a:latin typeface="Helvetica"/>
              </a:rPr>
              <a:t>Dimensionless spatial coordinate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b="0" i="1">
                          <a:latin typeface="Cambria Math"/>
                        </a:rPr>
                        <m:t>𝑋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m:rPr/>
                            <a:rPr lang="en-GB" b="0" i="1">
                              <a:latin typeface="Cambria Math"/>
                            </a:rPr>
                            <m:t>𝐿</m:t>
                          </m:r>
                        </m:den>
                      </m:f>
                      <m:r>
                        <m:rPr/>
                        <a:rPr lang="en-GB" b="0" i="0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GB" b="0" i="0">
                          <a:latin typeface="Cambria Math"/>
                        </a:rPr>
                        <m:t>and</m:t>
                      </m:r>
                      <m:r>
                        <m:rPr/>
                        <a:rPr lang="en-GB" b="0" i="0">
                          <a:latin typeface="Cambria Math"/>
                        </a:rPr>
                        <m:t> 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𝑅</m:t>
                      </m:r>
                      <m:r>
                        <m:rPr/>
                        <a:rPr lang="en-GB" b="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𝑟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457200" indent="-457200" algn="ctr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GB">
                <a:latin typeface="Helvetica"/>
              </a:rPr>
              <a:t>Dimensionless heat transfer coefficient (</a:t>
            </a:r>
            <a:r>
              <a:rPr lang="en-GB" b="1">
                <a:latin typeface="Helvetica"/>
              </a:rPr>
              <a:t>Biot</a:t>
            </a:r>
            <a:r>
              <a:rPr lang="en-GB" b="1">
                <a:latin typeface="Helvetica"/>
              </a:rPr>
              <a:t> Number</a:t>
            </a:r>
            <a:r>
              <a:rPr lang="en-GB">
                <a:latin typeface="Helvetica"/>
              </a:rPr>
              <a:t>)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b="0" i="1">
                          <a:latin typeface="Cambria Math"/>
                        </a:rPr>
                        <m:t>𝐵𝑖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h𝐿</m:t>
                          </m:r>
                        </m:num>
                        <m:den>
                          <m:r>
                            <m:rPr/>
                            <a:rPr lang="en-GB" b="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m:rPr/>
                        <a:rPr lang="en-GB" b="0" i="1">
                          <a:latin typeface="Cambria Math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n-GB" b="0" i="0">
                          <a:latin typeface="Cambria Math"/>
                        </a:rPr>
                        <m:t>and</m:t>
                      </m:r>
                      <m:r>
                        <m:rPr/>
                        <a:rPr lang="en-GB" b="0" i="1">
                          <a:latin typeface="Cambria Math"/>
                        </a:rPr>
                        <m:t>    </m:t>
                      </m:r>
                      <m:r>
                        <m:rPr/>
                        <a:rPr lang="en-GB" b="0" i="1">
                          <a:latin typeface="Cambria Math"/>
                        </a:rPr>
                        <m:t>𝐵𝑖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b="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457200" indent="-457200" algn="ctr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en-GB">
                <a:latin typeface="Helvetica"/>
              </a:rPr>
              <a:t>Dimensionless time (</a:t>
            </a:r>
            <a:r>
              <a:rPr lang="en-GB" b="1">
                <a:latin typeface="Helvetica"/>
              </a:rPr>
              <a:t>Fourier Number</a:t>
            </a:r>
            <a:r>
              <a:rPr lang="en-GB">
                <a:latin typeface="Helvetica"/>
              </a:rPr>
              <a:t>)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b="0" i="1">
                          <a:latin typeface="Cambria Math"/>
                        </a:rPr>
                        <m:t>𝜏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𝛼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sSup>
                            <m:sSup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𝐿</m:t>
                              </m:r>
                            </m:e>
                            <m:sup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m:rPr/>
                        <a:rPr lang="en-GB" b="0" i="1">
                          <a:latin typeface="Cambria Math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GB" b="0" i="0">
                          <a:latin typeface="Cambria Math"/>
                        </a:rPr>
                        <m:t>and</m:t>
                      </m:r>
                      <m:r>
                        <m:rPr/>
                        <a:rPr lang="en-GB" b="0" i="1">
                          <a:latin typeface="Cambria Math"/>
                        </a:rPr>
                        <m:t>    </m:t>
                      </m:r>
                      <m:r>
                        <m:rPr/>
                        <a:rPr lang="en-GB" b="0" i="1">
                          <a:latin typeface="Cambria Math"/>
                        </a:rPr>
                        <m:t>𝜏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𝛼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num>
                        <m:den>
                          <m:sSubSup>
                            <m:sSubSupPr>
                              <m:alnScr m:val="off"/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</a:rPr>
                                <m:t>o</m:t>
                              </m:r>
                            </m:sub>
                            <m:sup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1539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There are 4 dimensionless variables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7"/>
          <p:cNvSpPr/>
          <p:nvPr/>
        </p:nvSpPr>
        <p:spPr bwMode="auto">
          <a:xfrm>
            <a:off x="7668895" y="5636895"/>
            <a:ext cx="1477645" cy="7194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b="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m:rPr/>
                                <a:rPr lang="en-GB" b="0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en-GB" b="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b="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/>
                                    <a:rPr lang="en-GB" b="0" i="1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9" name="Picture 10" descr="A picture containing chart&#10;&#10;Description automatically generated"/>
          <p:cNvPicPr>
            <a:picLocks noChangeAspect="1"/>
          </p:cNvPicPr>
          <p:nvPr/>
        </p:nvPicPr>
        <p:blipFill>
          <a:blip r:embed="rId4">
            <a:grayscl/>
          </a:blip>
          <a:srcRect l="0" t="0" r="66500" b="0"/>
          <a:stretch/>
        </p:blipFill>
        <p:spPr bwMode="auto">
          <a:xfrm>
            <a:off x="617855" y="2219325"/>
            <a:ext cx="1920240" cy="241935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0" name="Group 12"/>
          <p:cNvGrpSpPr/>
          <p:nvPr/>
        </p:nvGrpSpPr>
        <p:grpSpPr bwMode="auto">
          <a:xfrm>
            <a:off x="10019030" y="1530985"/>
            <a:ext cx="1581785" cy="3796030"/>
            <a:chOff x="10019030" y="1530985"/>
            <a:chExt cx="1581785" cy="3796030"/>
          </a:xfrm>
        </p:grpSpPr>
        <p:pic>
          <p:nvPicPr>
            <p:cNvPr id="12" name="Picture 9" descr="A picture containing chart&#10;&#10;Description automatically generated"/>
            <p:cNvPicPr>
              <a:picLocks noChangeAspect="1"/>
            </p:cNvPicPr>
            <p:nvPr/>
          </p:nvPicPr>
          <p:blipFill>
            <a:blip r:embed="rId4">
              <a:grayscl/>
            </a:blip>
            <a:srcRect l="41140" t="0" r="31260" b="0"/>
            <a:stretch/>
          </p:blipFill>
          <p:spPr bwMode="auto">
            <a:xfrm>
              <a:off x="10019030" y="1530985"/>
              <a:ext cx="1581785" cy="241871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11" name="Picture 11" descr="A picture containing chart&#10;&#10;Description automatically generated"/>
            <p:cNvPicPr>
              <a:picLocks noChangeAspect="1"/>
            </p:cNvPicPr>
            <p:nvPr/>
          </p:nvPicPr>
          <p:blipFill>
            <a:blip r:embed="rId4">
              <a:grayscl/>
            </a:blip>
            <a:srcRect l="74210" t="21550" r="0" b="21310"/>
            <a:stretch/>
          </p:blipFill>
          <p:spPr bwMode="auto">
            <a:xfrm>
              <a:off x="10071100" y="3944620"/>
              <a:ext cx="1477645" cy="1382395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Solution Methods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90E3908-4694-5BCF-DAB6-B09A77F82CE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433194" y="2713355"/>
            <a:ext cx="9434195" cy="25209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AutoNum type="arabicPeriod"/>
              <a:defRPr/>
            </a:pPr>
            <a:r>
              <a:rPr lang="en-GB" sz="2000">
                <a:latin typeface="Helvetica"/>
              </a:rPr>
              <a:t>One-term approximation and look-up tables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sz="2000">
              <a:latin typeface="Helvetica"/>
            </a:endParaRPr>
          </a:p>
          <a:p>
            <a:pPr marL="457200" indent="-4572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 sz="2000">
                <a:latin typeface="Helvetica"/>
              </a:rPr>
              <a:t>Temperature charts of Heisler and </a:t>
            </a:r>
            <a:r>
              <a:rPr lang="en-GB" sz="2000">
                <a:latin typeface="Helvetica"/>
              </a:rPr>
              <a:t>Gröber</a:t>
            </a:r>
            <a:endParaRPr lang="en-GB" sz="20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endParaRPr lang="en-GB" sz="20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 b="1">
                <a:latin typeface="Helvetica"/>
              </a:rPr>
              <a:t>These approaches are only strictly valid when Fourier Number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1" i="1">
                          <a:latin typeface="Cambria Math"/>
                        </a:rPr>
                        <m:t>𝝉</m:t>
                      </m:r>
                      <m:r>
                        <m:rPr/>
                        <a:rPr lang="en-GB" sz="2000" b="1" i="1">
                          <a:latin typeface="Cambria Math"/>
                        </a:rPr>
                        <m:t>&gt;</m:t>
                      </m:r>
                      <m:r>
                        <m:rPr/>
                        <a:rPr lang="en-GB" sz="2000" b="1" i="1">
                          <a:latin typeface="Cambria Math"/>
                        </a:rPr>
                        <m:t>𝟎</m:t>
                      </m:r>
                      <m:r>
                        <m:rPr/>
                        <a:rPr lang="en-GB" sz="2000" b="1" i="1">
                          <a:latin typeface="Cambria Math"/>
                        </a:rPr>
                        <m:t>.</m:t>
                      </m:r>
                      <m:r>
                        <m:rPr/>
                        <a:rPr lang="en-GB" sz="2000" b="1" i="1">
                          <a:latin typeface="Cambria Math"/>
                        </a:rPr>
                        <m:t>𝟐</m:t>
                      </m:r>
                    </m:oMath>
                  </m:oMathPara>
                </a14:m>
              </mc:Choice>
              <mc:Fallback/>
            </mc:AlternateContent>
            <a:r>
              <a:rPr lang="en-GB" sz="2000" b="1">
                <a:latin typeface="Helvetica"/>
              </a:rPr>
              <a:t> </a:t>
            </a:r>
            <a:endParaRPr/>
          </a:p>
        </p:txBody>
      </p:sp>
      <p:sp>
        <p:nvSpPr>
          <p:cNvPr id="6" name="TextBox 2"/>
          <p:cNvSpPr/>
          <p:nvPr/>
        </p:nvSpPr>
        <p:spPr bwMode="auto">
          <a:xfrm>
            <a:off x="1056005" y="152273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There are two approaches to the solution of analytical heat transfer problems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Temperature Changes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6483820-6EAB-1DCE-E5F0-989B76BE13C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8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378584" y="1718944"/>
            <a:ext cx="9435549" cy="37245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GB" b="1">
                <a:latin typeface="Helvetica"/>
              </a:rPr>
              <a:t>Plane wall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</a:rPr>
                            <m:t>w</m:t>
                          </m:r>
                        </m:sub>
                      </m:sSub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b="0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𝑥</m:t>
                              </m:r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,</m:t>
                              </m:r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alnScr m:val="off"/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/>
                            <a:rPr lang="en-GB" b="0" i="1">
                              <a:latin typeface="Cambria Math"/>
                            </a:rPr>
                            <m:t>𝜏</m:t>
                          </m:r>
                        </m:sup>
                      </m:sSup>
                      <m:func>
                        <m:func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b="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/>
                                    <a:rPr lang="en-GB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b="1">
                <a:latin typeface="Helvetica"/>
              </a:rPr>
              <a:t>Cylinder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</a:rPr>
                            <m:t>c</m:t>
                          </m:r>
                        </m:sub>
                      </m:sSub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alnScr m:val="off"/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/>
                            <a:rPr lang="en-GB" b="0" i="1">
                              <a:latin typeface="Cambria Math"/>
                            </a:rPr>
                            <m:t>𝜏</m:t>
                          </m:r>
                        </m:sup>
                      </m:sSup>
                      <m:func>
                        <m:func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b="0" i="1">
                                      <a:latin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m:rPr/>
                                    <a:rPr lang="en-GB" b="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R</m:t>
                              </m:r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b="1">
                <a:latin typeface="Helvetica"/>
              </a:rPr>
              <a:t>Sphere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</a:rPr>
                            <m:t>s</m:t>
                          </m:r>
                        </m:sub>
                      </m:sSub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𝑟</m:t>
                              </m:r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,</m:t>
                              </m:r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alnScr m:val="off"/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/>
                            <a:rPr lang="en-GB" b="0" i="1">
                              <a:latin typeface="Cambria Math"/>
                            </a:rPr>
                            <m:t>𝜏</m:t>
                          </m:r>
                        </m:sup>
                      </m:sSup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b="0" i="1">
                                          <a:latin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b="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/>
                                    <a:rPr lang="en-GB" b="0" i="1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m:rPr/>
                            <a:rPr lang="en-GB" b="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b="1">
                <a:latin typeface="Helvetica"/>
              </a:rPr>
              <a:t>At the centreline</a:t>
            </a:r>
            <a:endParaRPr/>
          </a:p>
          <a:p>
            <a:pPr algn="ctr">
              <a:lnSpc>
                <a:spcPct val="120000"/>
              </a:lnSpc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i="1">
                              <a:latin typeface="Cambria Math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Sup>
                            <m:sSubSupPr>
                              <m:alnScr m:val="off"/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Sup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𝜆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sub>
                            <m:sup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m:rPr/>
                            <a:rPr lang="en-GB" i="1">
                              <a:latin typeface="Cambria Math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19316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Approach 1: One term approximations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8" name="TextBox 20"/>
          <p:cNvSpPr/>
          <p:nvPr/>
        </p:nvSpPr>
        <p:spPr bwMode="auto">
          <a:xfrm>
            <a:off x="8714740" y="3379470"/>
            <a:ext cx="242125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 is zeroth order Bessel function of 1</a:t>
            </a:r>
            <a:r>
              <a:rPr lang="en-GB" sz="1400" baseline="300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st</a:t>
            </a:r>
            <a:r>
              <a:rPr lang="en-GB" sz="1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 kind</a:t>
            </a:r>
            <a:endParaRPr/>
          </a:p>
        </p:txBody>
      </p:sp>
      <p:sp>
        <p:nvSpPr>
          <p:cNvPr id="9" name="TextBox 21"/>
          <p:cNvSpPr/>
          <p:nvPr/>
        </p:nvSpPr>
        <p:spPr bwMode="auto">
          <a:xfrm>
            <a:off x="8714740" y="2179955"/>
            <a:ext cx="2421255" cy="7385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sSubPr>
                        <m:e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cs typeface="Helvetica"/>
                            </a:rPr>
                            <m:t>𝜆</m:t>
                          </m:r>
                        </m:e>
                        <m:sub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cs typeface="Helvetica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 are coefficients, dependent only on the </a:t>
            </a:r>
            <a:r>
              <a:rPr lang="en-GB" sz="1400" i="1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Bi</a:t>
            </a:r>
            <a:r>
              <a:rPr lang="en-GB" sz="1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 number</a:t>
            </a:r>
            <a:endParaRPr/>
          </a:p>
        </p:txBody>
      </p:sp>
      <p:sp>
        <p:nvSpPr>
          <p:cNvPr id="10" name="TextBox 22"/>
          <p:cNvSpPr/>
          <p:nvPr/>
        </p:nvSpPr>
        <p:spPr bwMode="auto">
          <a:xfrm>
            <a:off x="8714740" y="5547360"/>
            <a:ext cx="2421255" cy="5232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1400" b="0">
                <a:solidFill>
                  <a:schemeClr val="bg2">
                    <a:lumMod val="50000"/>
                  </a:schemeClr>
                </a:solidFill>
              </a:rPr>
              <a:t>Expression for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m:rPr/>
                            <a:rPr lang="en-GB" sz="1400" b="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400">
                <a:solidFill>
                  <a:schemeClr val="bg2">
                    <a:lumMod val="50000"/>
                  </a:schemeClr>
                </a:solidFill>
                <a:latin typeface="Helvetica"/>
                <a:cs typeface="Helvetica"/>
              </a:rPr>
              <a:t> is the same for all three geometries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Temperature Changes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1A70AA1-EF8C-F2FC-C21F-19A94451344C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9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378585" y="1961515"/>
            <a:ext cx="9434830" cy="4273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>
                <a:latin typeface="Helvetica"/>
              </a:rPr>
              <a:t>The values of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𝜆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2000" b="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2000" b="0" i="1">
                              <a:latin typeface="Cambria Math"/>
                              <a:ea typeface="Cambria Math"/>
                            </a:rPr>
                            <m:t>𝜉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have been tabulated for ease of reference:</a:t>
            </a:r>
            <a:endParaRPr/>
          </a:p>
        </p:txBody>
      </p:sp>
      <p:sp>
        <p:nvSpPr>
          <p:cNvPr id="6" name="TextBox 2"/>
          <p:cNvSpPr/>
          <p:nvPr/>
        </p:nvSpPr>
        <p:spPr bwMode="auto">
          <a:xfrm>
            <a:off x="1056005" y="134874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Approach 1: Look up tables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8" name="Picture 19" descr="Table&#10;&#10;Description automatically generated"/>
          <p:cNvPicPr>
            <a:picLocks noChangeAspect="1"/>
          </p:cNvPicPr>
          <p:nvPr/>
        </p:nvPicPr>
        <p:blipFill>
          <a:blip r:embed="rId4"/>
          <a:srcRect l="0" t="0" r="0" b="58130"/>
          <a:stretch/>
        </p:blipFill>
        <p:spPr bwMode="auto">
          <a:xfrm>
            <a:off x="1907540" y="2603500"/>
            <a:ext cx="8376920" cy="31375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4"/>
          <p:cNvSpPr/>
          <p:nvPr/>
        </p:nvSpPr>
        <p:spPr bwMode="auto">
          <a:xfrm>
            <a:off x="1378585" y="5862320"/>
            <a:ext cx="9434830" cy="3943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cap="none">
                <a:latin typeface="Helvetica"/>
                <a:ea typeface="Calibri"/>
                <a:cs typeface="Calibri"/>
              </a:rPr>
              <a:t>Note, interpolation is usually required to get the required values</a:t>
            </a:r>
            <a:endParaRPr cap="none"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2021-11-09T11:20:31Z</dcterms:created>
  <dcterms:modified xsi:type="dcterms:W3CDTF">2024-11-11T21:02:42Z</dcterms:modified>
</cp:coreProperties>
</file>