
<file path=[Content_Types].xml><?xml version="1.0" encoding="utf-8"?>
<Types xmlns="http://schemas.openxmlformats.org/package/2006/content-types">
  <Default Extension="svg" ContentType="image/svg+xml"/>
  <Default Extension="wmf" ContentType="image/x-wmf"/>
  <Default Extension="gif" ContentType="image/gif"/>
  <Default Extension="png" ContentType="image/png"/>
  <Default Extension="jpg" ContentType="image/jpeg"/>
  <Default Extension="jpeg" ContentType="image/jpeg"/>
  <Default Extension="xml" ContentType="application/xml"/>
  <Default Extension="emf" ContentType="image/x-emf"/>
  <Default Extension="rels" ContentType="application/vnd.openxmlformats-package.relationships+xml"/>
  <Default Extension="bin" ContentType="application/vnd.openxmlformats-officedocument.oleObject"/>
  <Override PartName="/ppt/notesSlides/notesSlide18.xml" ContentType="application/vnd.openxmlformats-officedocument.presentationml.notesSlide+xml"/>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9.xml" ContentType="application/vnd.openxmlformats-officedocument.presentationml.slide+xml"/>
  <Override PartName="/ppt/notesSlides/notesSlide3.xml" ContentType="application/vnd.openxmlformats-officedocument.presentationml.notesSlide+xml"/>
  <Override PartName="/ppt/slides/slide18.xml" ContentType="application/vnd.openxmlformats-officedocument.presentationml.slide+xml"/>
  <Override PartName="/ppt/notesSlides/notesSlide19.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notesSlides/notesSlide20.xml" ContentType="application/vnd.openxmlformats-officedocument.presentationml.notes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ppt/notesSlides/notesSlide21.xml" ContentType="application/vnd.openxmlformats-officedocument.presentationml.notesSlide+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25"/>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12192000" cy="6858000"/>
  <p:notesSz cx="6858000" cy="9144000"/>
  <p:defaultTextStyle>
    <a:lvl1pPr marL="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1pPr>
    <a:lvl2pPr marL="4572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2pPr>
    <a:lvl3pPr marL="9144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3pPr>
    <a:lvl4pPr marL="13716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4pPr>
    <a:lvl5pPr marL="18288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5pPr>
    <a:lvl6pPr marL="22860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6pPr>
    <a:lvl7pPr marL="27432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7pPr>
    <a:lvl8pPr marL="32004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8pPr>
    <a:lvl9pPr marL="36576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enClr>
      <a:srgbClr val="0000FF"/>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howGuides="1" snapToGrid="0">
      <p:cViewPr varScale="1">
        <p:scale>
          <a:sx n="106" d="100"/>
          <a:sy n="106" d="100"/>
        </p:scale>
        <p:origin x="4455" y="215"/>
      </p:cViewPr>
      <p:guideLst>
        <p:guide pos="2160" orient="horz"/>
        <p:guide pos="3863"/>
      </p:guideLst>
    </p:cSldViewPr>
  </p:slideViewPr>
  <p:gridSpacing cx="184017920" cy="18401792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notesMaster" Target="notesMasters/notesMaster1.xml"/><Relationship Id="rId26" Type="http://schemas.openxmlformats.org/officeDocument/2006/relationships/presProps" Target="presProps.xml" /><Relationship Id="rId27" Type="http://schemas.openxmlformats.org/officeDocument/2006/relationships/tableStyles" Target="tableStyles.xml" /><Relationship Id="rId28"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Pr shadeToTitle="0">
        <a:solidFill>
          <a:schemeClr val="bg1"/>
        </a:solidFill>
      </p:bgPr>
    </p:bg>
    <p:spTree>
      <p:nvGrpSpPr>
        <p:cNvPr id="1" name=""/>
        <p:cNvGrpSpPr/>
        <p:nvPr/>
      </p:nvGrpSpPr>
      <p:grpSpPr bwMode="auto">
        <a:xfrm>
          <a:off x="0" y="0"/>
          <a:ext cx="0" cy="0"/>
          <a:chOff x="0" y="0"/>
          <a:chExt cx="0" cy="0"/>
        </a:xfrm>
      </p:grpSpPr>
      <p:sp>
        <p:nvSpPr>
          <p:cNvPr id="2" name="Header Placeholder 1"/>
          <p:cNvSpPr>
            <a:spLocks noChangeArrowheads="1" noGrp="1"/>
          </p:cNvSpPr>
          <p:nvPr>
            <p:ph type="hdr" sz="quarter"/>
          </p:nvPr>
        </p:nvSpPr>
        <p:spPr bwMode="auto">
          <a:xfrm>
            <a:off x="0" y="0"/>
            <a:ext cx="2971800" cy="459104"/>
          </a:xfrm>
          <a:prstGeom prst="rect">
            <a:avLst/>
          </a:prstGeom>
        </p:spPr>
        <p:txBody>
          <a:bodyPr vert="horz" wrap="square" lIns="91440" tIns="45720" rIns="91440" bIns="45720" numCol="1" spcCol="215899" anchor="t">
            <a:prstTxWarp prst="textNoShape"/>
          </a:bodyPr>
          <a:lstStyle>
            <a:lvl1pPr algn="l">
              <a:defRPr sz="1200" cap="none"/>
            </a:lvl1pPr>
            <a:lvl2pPr>
              <a:defRPr/>
            </a:lvl2pPr>
            <a:lvl3pPr>
              <a:defRPr/>
            </a:lvl3pPr>
            <a:lvl4pPr>
              <a:defRPr/>
            </a:lvl4pPr>
            <a:lvl5pPr>
              <a:defRPr/>
            </a:lvl5pPr>
            <a:lvl6pPr>
              <a:defRPr/>
            </a:lvl6pPr>
            <a:lvl7pPr>
              <a:defRPr/>
            </a:lvl7pPr>
            <a:lvl8pPr>
              <a:defRPr/>
            </a:lvl8pPr>
            <a:lvl9pPr>
              <a:defRPr/>
            </a:lvl9pPr>
          </a:lstStyle>
          <a:p>
            <a:pPr>
              <a:defRPr/>
            </a:pPr>
            <a:endParaRPr cap="none"/>
          </a:p>
        </p:txBody>
      </p:sp>
      <p:sp>
        <p:nvSpPr>
          <p:cNvPr id="3" name="Date Placeholder 2"/>
          <p:cNvSpPr>
            <a:spLocks noChangeArrowheads="1" noGrp="1"/>
          </p:cNvSpPr>
          <p:nvPr>
            <p:ph type="dt" idx="10"/>
          </p:nvPr>
        </p:nvSpPr>
        <p:spPr bwMode="auto">
          <a:xfrm>
            <a:off x="3884930" y="0"/>
            <a:ext cx="2971800" cy="459104"/>
          </a:xfrm>
          <a:prstGeom prst="rect">
            <a:avLst/>
          </a:prstGeom>
        </p:spPr>
        <p:txBody>
          <a:bodyPr vert="horz" wrap="square" lIns="91440" tIns="45720" rIns="91440" bIns="45720" numCol="1" spcCol="215899" anchor="t">
            <a:prstTxWarp prst="textNoShape"/>
          </a:bodyPr>
          <a:lstStyle>
            <a:lvl1pPr algn="r">
              <a:defRPr sz="1200" cap="none"/>
            </a:lvl1pPr>
            <a:lvl2pPr>
              <a:defRPr/>
            </a:lvl2pPr>
            <a:lvl3pPr>
              <a:defRPr/>
            </a:lvl3pPr>
            <a:lvl4pPr>
              <a:defRPr/>
            </a:lvl4pPr>
            <a:lvl5pPr>
              <a:defRPr/>
            </a:lvl5pPr>
            <a:lvl6pPr>
              <a:defRPr/>
            </a:lvl6pPr>
            <a:lvl7pPr>
              <a:defRPr/>
            </a:lvl7pPr>
            <a:lvl8pPr>
              <a:defRPr/>
            </a:lvl8pPr>
            <a:lvl9pPr>
              <a:defRPr/>
            </a:lvl9pPr>
          </a:lstStyle>
          <a:p>
            <a:pPr>
              <a:defRPr/>
            </a:pPr>
            <a:fld id="{776F2F60-2E9A-3AD9-D4D7-D88C6199228D}" type="datetime1">
              <a:rPr cap="none"/>
              <a:t>08/11/2022</a:t>
            </a:fld>
            <a:endParaRPr cap="none"/>
          </a:p>
        </p:txBody>
      </p:sp>
      <p:sp>
        <p:nvSpPr>
          <p:cNvPr id="4" name="Slide Image Placeholder 3"/>
          <p:cNvSpPr>
            <a:spLocks noChangeArrowheads="1" noGrp="1"/>
          </p:cNvSpPr>
          <p:nvPr>
            <p:ph type="sldImg" idx="2"/>
          </p:nvPr>
        </p:nvSpPr>
        <p:spPr bwMode="auto">
          <a:xfrm>
            <a:off x="685800" y="1143000"/>
            <a:ext cx="5486400" cy="3086100"/>
          </a:xfrm>
          <a:prstGeom prst="rect">
            <a:avLst/>
          </a:prstGeom>
          <a:noFill/>
          <a:ln w="12700" cap="flat" cmpd="sng" algn="ctr">
            <a:solidFill>
              <a:srgbClr val="000000"/>
            </a:solidFill>
            <a:prstDash val="solid"/>
            <a:headEnd type="none"/>
            <a:tailEnd type="none"/>
          </a:ln>
        </p:spPr>
        <p:txBody>
          <a:bodyPr vert="horz" wrap="square" lIns="91440" tIns="45720" rIns="91440" bIns="45720" numCol="1" spcCol="215899" anchor="ctr">
            <a:prstTxWarp prst="textNoShape"/>
          </a:bodyPr>
          <a:lstStyle/>
          <a:p>
            <a:pPr>
              <a:defRPr/>
            </a:pPr>
            <a:endParaRPr cap="none"/>
          </a:p>
        </p:txBody>
      </p:sp>
      <p:sp>
        <p:nvSpPr>
          <p:cNvPr id="5" name="Notes Placeholder 4"/>
          <p:cNvSpPr>
            <a:spLocks noChangeArrowheads="1" noGrp="1"/>
          </p:cNvSpPr>
          <p:nvPr>
            <p:ph type="body" idx="3"/>
          </p:nvPr>
        </p:nvSpPr>
        <p:spPr bwMode="auto">
          <a:xfrm>
            <a:off x="685800" y="4400550"/>
            <a:ext cx="5486400" cy="3600450"/>
          </a:xfrm>
          <a:prstGeom prst="rect">
            <a:avLst/>
          </a:prstGeom>
          <a:noFill/>
          <a:ln>
            <a:noFill/>
          </a:ln>
        </p:spPr>
        <p:txBody>
          <a:bodyPr vert="horz" wrap="square" lIns="91440" tIns="45720" rIns="91440" bIns="45720" numCol="1" spcCol="215899" anchor="t">
            <a:prstTxWarp prst="textNoShape"/>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cap="none"/>
          </a:p>
        </p:txBody>
      </p:sp>
      <p:sp>
        <p:nvSpPr>
          <p:cNvPr id="6" name="Footer Placeholder 5"/>
          <p:cNvSpPr>
            <a:spLocks noChangeArrowheads="1" noGrp="1"/>
          </p:cNvSpPr>
          <p:nvPr>
            <p:ph type="ftr" sz="quarter" idx="11"/>
          </p:nvPr>
        </p:nvSpPr>
        <p:spPr bwMode="auto">
          <a:xfrm>
            <a:off x="0" y="8685530"/>
            <a:ext cx="2971800" cy="458470"/>
          </a:xfrm>
          <a:prstGeom prst="rect">
            <a:avLst/>
          </a:prstGeom>
          <a:noFill/>
          <a:ln>
            <a:noFill/>
          </a:ln>
        </p:spPr>
        <p:txBody>
          <a:bodyPr vert="horz" wrap="square" lIns="91440" tIns="45720" rIns="91440" bIns="45720" numCol="1" spcCol="215899" anchor="b">
            <a:prstTxWarp prst="textNoShape"/>
          </a:bodyPr>
          <a:lstStyle>
            <a:lvl1pPr algn="l">
              <a:defRPr sz="1200" cap="none"/>
            </a:lvl1pPr>
            <a:lvl2pPr>
              <a:defRPr/>
            </a:lvl2pPr>
            <a:lvl3pPr>
              <a:defRPr/>
            </a:lvl3pPr>
            <a:lvl4pPr>
              <a:defRPr/>
            </a:lvl4pPr>
            <a:lvl5pPr>
              <a:defRPr/>
            </a:lvl5pPr>
            <a:lvl6pPr>
              <a:defRPr/>
            </a:lvl6pPr>
            <a:lvl7pPr>
              <a:defRPr/>
            </a:lvl7pPr>
            <a:lvl8pPr>
              <a:defRPr/>
            </a:lvl8pPr>
            <a:lvl9pPr>
              <a:defRPr/>
            </a:lvl9pPr>
          </a:lstStyle>
          <a:p>
            <a:pPr>
              <a:defRPr/>
            </a:pPr>
            <a:endParaRPr cap="none"/>
          </a:p>
        </p:txBody>
      </p:sp>
      <p:sp>
        <p:nvSpPr>
          <p:cNvPr id="7" name="Slide Number Placeholder 6"/>
          <p:cNvSpPr>
            <a:spLocks noChangeArrowheads="1" noGrp="1"/>
          </p:cNvSpPr>
          <p:nvPr>
            <p:ph type="sldNum" sz="quarter" idx="12"/>
          </p:nvPr>
        </p:nvSpPr>
        <p:spPr bwMode="auto">
          <a:xfrm>
            <a:off x="3884930" y="8685530"/>
            <a:ext cx="2971800" cy="458470"/>
          </a:xfrm>
          <a:prstGeom prst="rect">
            <a:avLst/>
          </a:prstGeom>
          <a:noFill/>
          <a:ln>
            <a:noFill/>
          </a:ln>
        </p:spPr>
        <p:txBody>
          <a:bodyPr vert="horz" wrap="square" lIns="91440" tIns="45720" rIns="91440" bIns="45720" numCol="1" spcCol="215899" anchor="b">
            <a:prstTxWarp prst="textNoShape"/>
          </a:bodyPr>
          <a:lstStyle>
            <a:lvl1pPr algn="r">
              <a:defRPr sz="1200" cap="none"/>
            </a:lvl1pPr>
            <a:lvl2pPr>
              <a:defRPr/>
            </a:lvl2pPr>
            <a:lvl3pPr>
              <a:defRPr/>
            </a:lvl3pPr>
            <a:lvl4pPr>
              <a:defRPr/>
            </a:lvl4pPr>
            <a:lvl5pPr>
              <a:defRPr/>
            </a:lvl5pPr>
            <a:lvl6pPr>
              <a:defRPr/>
            </a:lvl6pPr>
            <a:lvl7pPr>
              <a:defRPr/>
            </a:lvl7pPr>
            <a:lvl8pPr>
              <a:defRPr/>
            </a:lvl8pPr>
            <a:lvl9pPr>
              <a:defRPr/>
            </a:lvl9pPr>
          </a:lstStyle>
          <a:p>
            <a:pPr>
              <a:defRPr/>
            </a:pPr>
            <a:fld id="{50AA3E88-C6BD-FFC8-F312-309D705C0565}" type="slidenum">
              <a:rPr cap="none"/>
              <a:t>‹#›</a:t>
            </a:fld>
            <a:endParaRPr cap="none"/>
          </a:p>
        </p:txBody>
      </p:sp>
    </p:spTree>
  </p:cSld>
  <p:clrMap bg1="lt1" tx1="dk1" bg2="lt2" tx2="dk2" accent1="accent1" accent2="accent2" accent3="accent3" accent4="accent4" accent5="accent5" accent6="accent6" hlink="hlink" folHlink="folHlink"/>
  <p:hf dt="1" ftr="0" hdr="0" sldNum="1"/>
  <p:notesStyle>
    <a:lvl1pPr marL="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1pPr>
    <a:lvl2pPr marL="4572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2pPr>
    <a:lvl3pPr marL="9144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3pPr>
    <a:lvl4pPr marL="13716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4pPr>
    <a:lvl5pPr marL="18288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5pPr>
    <a:lvl6pPr marL="22860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6pPr>
    <a:lvl7pPr marL="27432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7pPr>
    <a:lvl8pPr marL="32004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8pPr>
    <a:lvl9pPr marL="3657600" marR="0" indent="0" algn="l" defTabSz="914400">
      <a:lnSpc>
        <a:spcPct val="100000"/>
      </a:lnSpc>
      <a:spcBef>
        <a:spcPts val="0"/>
      </a:spcBef>
      <a:spcAft>
        <a:spcPts val="0"/>
      </a:spcAft>
      <a:buNone/>
      <a:defRPr sz="1200" b="0" i="0" u="none" strike="noStrike" cap="none" spc="0">
        <a:solidFill>
          <a:schemeClr val="tx1"/>
        </a:solidFill>
        <a:latin typeface="Calibri"/>
        <a:ea typeface="Calibri"/>
        <a:cs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0" indent="0">
              <a:buNone/>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marL="0" marR="0" indent="0" algn="r" defTabSz="457200">
              <a:lnSpc>
                <a:spcPct val="100000"/>
              </a:lnSpc>
              <a:spcBef>
                <a:spcPts val="0"/>
              </a:spcBef>
              <a:spcAft>
                <a:spcPts val="0"/>
              </a:spcAft>
              <a:buNone/>
              <a:defRPr/>
            </a:pPr>
            <a:fld id="{57369A2B-65BA-636C-F48E-9339D4C002C6}" type="slidenum">
              <a:rPr cap="none">
                <a:solidFill>
                  <a:srgbClr val="000000"/>
                </a:solidFill>
              </a:rPr>
              <a:t>1</a:t>
            </a:fld>
            <a:endParaRPr cap="none">
              <a:solidFill>
                <a:srgbClr val="000000"/>
              </a:solidFill>
            </a:endParaRPr>
          </a:p>
        </p:txBody>
      </p:sp>
    </p:spTree>
  </p:cSld>
  <p:clrMapOvr>
    <a:overrideClrMapping bg1="lt1" tx1="dk1" bg2="lt2" tx2="dk2" accent1="accent1" accent2="accent2" accent3="accent3" accent4="accent4" accent5="accent5" accent6="accent6" hlink="hlink" folHlink="folHlink"/>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445C1C67-29A9-09EA-E7E4-DFBF52AA118A}" type="slidenum">
              <a:rPr cap="none"/>
              <a:t>10</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47436373-3DAA-1695-E4FB-CBC02DB5129E}" type="slidenum">
              <a:rPr cap="none"/>
              <a:t>11</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45AD4241-0FA8-F8B4-E615-F9E10C5B10AC}" type="slidenum">
              <a:rPr cap="none"/>
              <a:t>12</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0A834ED0-9EE7-D6B8-A93B-68ED00755F3D}" type="slidenum">
              <a:rPr cap="none"/>
              <a:t>13</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005497A6-E8ED-0161-A3EC-1E34D9A2554B}" type="slidenum">
              <a:rPr cap="none"/>
              <a:t>14</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623532ED-A38F-60C4-C18D-55917CC33700}" type="slidenum">
              <a:rPr cap="none"/>
              <a:t>15</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r>
              <a:rPr cap="none">
                <a:latin typeface="Helvetica"/>
                <a:ea typeface="Calibri"/>
                <a:cs typeface="Helvetica"/>
              </a:rPr>
              <a:t>Can make the pipe wall thickness larger to simulate effects of fouling – if values are uncertain or unknown</a:t>
            </a: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6835D973-3D85-602F-CB8D-CB7A97C33D9E}" type="slidenum">
              <a:rPr cap="none"/>
              <a:t>16</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4DF6125D-13A0-A3E4-EE4E-E5B15C0018B0}" type="slidenum">
              <a:rPr cap="none"/>
              <a:t>17</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BA6C25E-6CFA-28C2-5620-186D992E1735}"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E579389-367A-F8F9-6FF5-FD82684A26B6}"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30DBDCE9-A7DD-8E2A-9363-517F922D6504}" type="slidenum">
              <a:rPr cap="none"/>
              <a:t>2</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38960C93-DDD5-C3FA-9B2E-2BAF42606D7E}" type="slidenum">
              <a:rPr cap="none"/>
              <a:t>18</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0" indent="0">
              <a:buNone/>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57FFE529-67BA-AA13-F447-9146AB0902C4}" type="slidenum">
              <a:rPr cap="none"/>
              <a:t>19</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0F117FF4-BAE2-4489-ACA9-4CDC31E75A19}" type="slidenum">
              <a:rPr cap="none"/>
              <a:t>3</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6CC93B84-CA81-9CCD-CF71-3C98753F3969}" type="slidenum">
              <a:rPr cap="none"/>
              <a:t>4</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3F949271-3FD2-C164-9C2C-C931DC626A9C}" type="slidenum">
              <a:rPr cap="none"/>
              <a:t>5</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7C58962C-6291-0D60-DFE0-9435D8AE29C1}" type="slidenum">
              <a:rPr cap="none"/>
              <a:t>6</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4D75D058-16A0-2026-EECD-E0739E8318B5}" type="slidenum">
              <a:rPr cap="none"/>
              <a:t>7</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0228A070-3EEF-7D56-A190-C803EEDE579D}" type="slidenum">
              <a:rPr cap="none"/>
              <a:t>8</a:t>
            </a:fld>
            <a:endParaRPr cap="none"/>
          </a:p>
        </p:txBody>
      </p:sp>
    </p:spTree>
  </p:cSld>
  <p:clrMapOvr>
    <a:overrideClrMapping bg1="lt1" tx1="dk1" bg2="lt2" tx2="dk2" accent1="accent1" accent2="accent2" accent3="accent3" accent4="accent4" accent5="accent5" accent6="accent6" hlink="hlink" folHlink="folHlink"/>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Sp="0">
  <p:cSld name="">
    <p:bg>
      <p:bgPr shadeToTitle="0">
        <a:solidFill>
          <a:schemeClr val="bg1"/>
        </a:solidFill>
      </p:bgPr>
    </p:bg>
    <p:spTree>
      <p:nvGrpSpPr>
        <p:cNvPr id="1" name=""/>
        <p:cNvGrpSpPr/>
        <p:nvPr/>
      </p:nvGrpSpPr>
      <p:grpSpPr bwMode="auto">
        <a:xfrm>
          <a:off x="0" y="0"/>
          <a:ext cx="0" cy="0"/>
          <a:chOff x="0" y="0"/>
          <a:chExt cx="0" cy="0"/>
        </a:xfrm>
      </p:grpSpPr>
      <p:sp>
        <p:nvSpPr>
          <p:cNvPr id="2" name="Slide Image Placeholder 1"/>
          <p:cNvSpPr>
            <a:spLocks noChangeArrowheads="1" noGrp="1"/>
          </p:cNvSpPr>
          <p:nvPr>
            <p:ph type="sldImg"/>
          </p:nvPr>
        </p:nvSpPr>
        <p:spPr bwMode="auto">
          <a:xfrm>
            <a:off x="685800" y="1143000"/>
            <a:ext cx="5486400" cy="3086100"/>
          </a:xfrm>
        </p:spPr>
      </p:sp>
      <p:sp>
        <p:nvSpPr>
          <p:cNvPr id="3" name="Notes Placeholder 2"/>
          <p:cNvSpPr>
            <a:spLocks noChangeArrowheads="1" noGrp="1"/>
          </p:cNvSpPr>
          <p:nvPr>
            <p:ph type="body" idx="1"/>
          </p:nvPr>
        </p:nvSpPr>
        <p:spPr bwMode="auto">
          <a:xfrm>
            <a:off x="685800" y="4400550"/>
            <a:ext cx="5486400" cy="3600450"/>
          </a:xfrm>
        </p:spPr>
        <p:txBody>
          <a:bodyPr/>
          <a:lstStyle/>
          <a:p>
            <a:pPr marL="171450" indent="-171450">
              <a:buFontTx/>
              <a:buChar char="-"/>
              <a:defRPr/>
            </a:pPr>
            <a:endParaRPr cap="none">
              <a:latin typeface="Helvetica"/>
              <a:ea typeface="Calibri"/>
              <a:cs typeface="Helvetica"/>
            </a:endParaRPr>
          </a:p>
        </p:txBody>
      </p:sp>
      <p:sp>
        <p:nvSpPr>
          <p:cNvPr id="4" name="Slide Number Placeholder 3"/>
          <p:cNvSpPr>
            <a:spLocks noChangeArrowheads="1" noGrp="1"/>
          </p:cNvSpPr>
          <p:nvPr>
            <p:ph type="sldNum" sz="quarter" idx="12"/>
          </p:nvPr>
        </p:nvSpPr>
        <p:spPr bwMode="auto">
          <a:xfrm>
            <a:off x="3884930" y="8685530"/>
            <a:ext cx="2971800" cy="458470"/>
          </a:xfrm>
        </p:spPr>
        <p:txBody>
          <a:bodyPr/>
          <a:lstStyle/>
          <a:p>
            <a:pPr>
              <a:defRPr/>
            </a:pPr>
            <a:fld id="{37047ABA-F4DA-518C-94BC-02D934F26257}" type="slidenum">
              <a:rPr cap="none"/>
              <a:t>9</a:t>
            </a:fld>
            <a:endParaRPr cap="none"/>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ChangeArrowheads="1" noGrp="1"/>
          </p:cNvSpPr>
          <p:nvPr>
            <p:ph type="ctrTitle"/>
          </p:nvPr>
        </p:nvSpPr>
        <p:spPr bwMode="auto">
          <a:xfrm>
            <a:off x="1524000" y="1122680"/>
            <a:ext cx="9144000" cy="2387600"/>
          </a:xfrm>
        </p:spPr>
        <p:txBody>
          <a:bodyPr vert="horz" wrap="square" lIns="91440" tIns="45720" rIns="91440" bIns="45720" numCol="1" spcCol="215899" anchor="b">
            <a:prstTxWarp prst="textNoShape"/>
          </a:bodyPr>
          <a:lstStyle>
            <a:lvl1pPr algn="ctr">
              <a:defRPr sz="6000" cap="none"/>
            </a:lvl1pPr>
            <a:lvl2pPr>
              <a:defRPr/>
            </a:lvl2pPr>
            <a:lvl3pPr>
              <a:defRPr/>
            </a:lvl3pPr>
            <a:lvl4pPr>
              <a:defRPr/>
            </a:lvl4pPr>
            <a:lvl5pPr>
              <a:defRPr/>
            </a:lvl5pPr>
            <a:lvl6pPr>
              <a:defRPr/>
            </a:lvl6pPr>
            <a:lvl7pPr>
              <a:defRPr/>
            </a:lvl7pPr>
            <a:lvl8pPr>
              <a:defRPr/>
            </a:lvl8pPr>
            <a:lvl9pPr>
              <a:defRPr/>
            </a:lvl9pPr>
          </a:lstStyle>
          <a:p>
            <a:pPr>
              <a:defRPr/>
            </a:pPr>
            <a:r>
              <a:rPr/>
              <a:t>Click to edit Master title style</a:t>
            </a:r>
            <a:endParaRPr/>
          </a:p>
        </p:txBody>
      </p:sp>
      <p:sp>
        <p:nvSpPr>
          <p:cNvPr id="3" name="Subtitle 2"/>
          <p:cNvSpPr>
            <a:spLocks noChangeArrowheads="1" noGrp="1"/>
          </p:cNvSpPr>
          <p:nvPr>
            <p:ph type="subTitle" idx="1"/>
          </p:nvPr>
        </p:nvSpPr>
        <p:spPr bwMode="auto">
          <a:xfrm>
            <a:off x="1524000" y="3602355"/>
            <a:ext cx="9144000" cy="1655445"/>
          </a:xfrm>
        </p:spPr>
        <p:txBody>
          <a:bodyPr/>
          <a:lstStyle>
            <a:lvl1pPr marL="0" indent="0" algn="ctr">
              <a:buNone/>
              <a:defRPr sz="2400" cap="none"/>
            </a:lvl1pPr>
            <a:lvl2pPr marL="457200" indent="0" algn="ctr">
              <a:buNone/>
              <a:defRPr sz="2000" cap="none"/>
            </a:lvl2pPr>
            <a:lvl3pPr marL="914400" indent="0" algn="ctr">
              <a:buNone/>
              <a:defRPr sz="1800" cap="none"/>
            </a:lvl3pPr>
            <a:lvl4pPr marL="1371600" indent="0" algn="ctr">
              <a:buNone/>
              <a:defRPr sz="1600" cap="none"/>
            </a:lvl4pPr>
            <a:lvl5pPr marL="1828800" indent="0" algn="ctr">
              <a:buNone/>
              <a:defRPr sz="1600" cap="none"/>
            </a:lvl5pPr>
            <a:lvl6pPr marL="2286000" indent="0" algn="ctr">
              <a:buNone/>
              <a:defRPr sz="1600" cap="none"/>
            </a:lvl6pPr>
            <a:lvl7pPr marL="2743200" indent="0" algn="ctr">
              <a:buNone/>
              <a:defRPr sz="1600" cap="none"/>
            </a:lvl7pPr>
            <a:lvl8pPr marL="3200400" indent="0" algn="ctr">
              <a:buNone/>
              <a:defRPr sz="1600" cap="none"/>
            </a:lvl8pPr>
            <a:lvl9pPr marL="3657600" indent="0" algn="ctr">
              <a:buNone/>
              <a:defRPr sz="1600" cap="none"/>
            </a:lvl9pPr>
          </a:lstStyle>
          <a:p>
            <a:pPr>
              <a:defRPr/>
            </a:pPr>
            <a:r>
              <a:rPr/>
              <a:t>Click to edit Master subtitle style</a:t>
            </a:r>
            <a:endParaRPr/>
          </a:p>
        </p:txBody>
      </p:sp>
      <p:sp>
        <p:nvSpPr>
          <p:cNvPr id="4" name="Date Placeholder 3"/>
          <p:cNvSpPr>
            <a:spLocks noChangeArrowheads="1" noGrp="1"/>
          </p:cNvSpPr>
          <p:nvPr>
            <p:ph type="dt" sz="half" idx="10"/>
          </p:nvPr>
        </p:nvSpPr>
        <p:spPr bwMode="auto"/>
        <p:txBody>
          <a:bodyPr/>
          <a:lstStyle/>
          <a:p>
            <a:pPr>
              <a:defRPr/>
            </a:pPr>
            <a:fld id="{19CBC455-1BF4-9E32-BA73-ED678A3D4CB8}" type="datetime1">
              <a:rPr cap="none"/>
              <a:t/>
            </a:fld>
            <a:endParaRPr cap="none"/>
          </a:p>
        </p:txBody>
      </p:sp>
      <p:sp>
        <p:nvSpPr>
          <p:cNvPr id="5" name="Footer Placeholder 4"/>
          <p:cNvSpPr>
            <a:spLocks noChangeArrowheads="1" noGrp="1"/>
          </p:cNvSpPr>
          <p:nvPr>
            <p:ph type="ftr" sz="quarter" idx="11"/>
          </p:nvPr>
        </p:nvSpPr>
        <p:spPr bwMode="auto"/>
        <p:txBody>
          <a:bodyPr/>
          <a:lstStyle/>
          <a:p>
            <a:pPr>
              <a:defRPr/>
            </a:pPr>
            <a:endParaRPr cap="none"/>
          </a:p>
        </p:txBody>
      </p:sp>
      <p:sp>
        <p:nvSpPr>
          <p:cNvPr id="6" name="Slide Number Placeholder 5"/>
          <p:cNvSpPr>
            <a:spLocks noChangeArrowheads="1" noGrp="1"/>
          </p:cNvSpPr>
          <p:nvPr>
            <p:ph type="sldNum" sz="quarter" idx="12"/>
          </p:nvPr>
        </p:nvSpPr>
        <p:spPr bwMode="auto"/>
        <p:txBody>
          <a:bodyPr/>
          <a:lstStyle/>
          <a:p>
            <a:pPr>
              <a:defRPr/>
            </a:pPr>
            <a:fld id="{21E2748E-C0CC-B782-825A-36D73A147463}" type="slidenum">
              <a:rPr cap="none"/>
              <a:t>1</a:t>
            </a:fld>
            <a:endParaRPr cap="none"/>
          </a:p>
        </p:txBody>
      </p:sp>
    </p:spTree>
  </p:cSld>
  <p:clrMapOvr>
    <a:masterClrMapping/>
  </p:clrMapOvr>
  <p:hf dt="1" ftr="0" hdr="0" sldNum="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p:txBody>
          <a:bodyPr/>
          <a:lstStyle/>
          <a:p>
            <a:pPr>
              <a:defRPr/>
            </a:pPr>
            <a:r>
              <a:rPr/>
              <a:t>Click to edit Master title style</a:t>
            </a:r>
            <a:endParaRPr/>
          </a:p>
        </p:txBody>
      </p:sp>
      <p:sp>
        <p:nvSpPr>
          <p:cNvPr id="3" name="Vertical Text Placeholder 2"/>
          <p:cNvSpPr>
            <a:spLocks noChangeArrowheads="1" noGrp="1"/>
          </p:cNvSpPr>
          <p:nvPr>
            <p:ph idx="1"/>
          </p:nvPr>
        </p:nvSpPr>
        <p:spPr bwMode="auto"/>
        <p:txBody>
          <a:bodyPr vert="vert" wrap="square" lIns="91440" tIns="45720" rIns="91440" bIns="45720" numCol="1" spcCol="215899" anchor="t">
            <a:prstTxWarp prst="textNoShape"/>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ChangeArrowheads="1" noGrp="1"/>
          </p:cNvSpPr>
          <p:nvPr>
            <p:ph type="dt" sz="half" idx="10"/>
          </p:nvPr>
        </p:nvSpPr>
        <p:spPr bwMode="auto"/>
        <p:txBody>
          <a:bodyPr/>
          <a:lstStyle/>
          <a:p>
            <a:pPr>
              <a:defRPr/>
            </a:pPr>
            <a:fld id="{7A5621C6-8897-03D7-D9EE-7E826FA02F2B}" type="datetime1">
              <a:rPr cap="none"/>
              <a:t>08/11/2022</a:t>
            </a:fld>
            <a:endParaRPr cap="none"/>
          </a:p>
        </p:txBody>
      </p:sp>
      <p:sp>
        <p:nvSpPr>
          <p:cNvPr id="5" name="Footer Placeholder 4"/>
          <p:cNvSpPr>
            <a:spLocks noChangeArrowheads="1" noGrp="1"/>
          </p:cNvSpPr>
          <p:nvPr>
            <p:ph type="ftr" sz="quarter" idx="11"/>
          </p:nvPr>
        </p:nvSpPr>
        <p:spPr bwMode="auto"/>
        <p:txBody>
          <a:bodyPr/>
          <a:lstStyle/>
          <a:p>
            <a:pPr>
              <a:defRPr/>
            </a:pPr>
            <a:endParaRPr cap="none"/>
          </a:p>
        </p:txBody>
      </p:sp>
      <p:sp>
        <p:nvSpPr>
          <p:cNvPr id="6" name="Slide Number Placeholder 5"/>
          <p:cNvSpPr>
            <a:spLocks noChangeArrowheads="1" noGrp="1"/>
          </p:cNvSpPr>
          <p:nvPr>
            <p:ph type="sldNum" sz="quarter" idx="12"/>
          </p:nvPr>
        </p:nvSpPr>
        <p:spPr bwMode="auto"/>
        <p:txBody>
          <a:bodyPr/>
          <a:lstStyle/>
          <a:p>
            <a:pPr>
              <a:defRPr/>
            </a:pPr>
            <a:fld id="{367D8E96-D8DB-2878-95C5-2E2DC08B637B}" type="slidenum">
              <a:rPr cap="none"/>
              <a:t>‹#›</a:t>
            </a:fld>
            <a:endParaRPr cap="none"/>
          </a:p>
        </p:txBody>
      </p:sp>
    </p:spTree>
  </p:cSld>
  <p:clrMapOvr>
    <a:masterClrMapping/>
  </p:clrMapOvr>
  <p:hf dt="1" ftr="0" hdr="0" sldNum="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ChangeArrowheads="1" noGrp="1"/>
          </p:cNvSpPr>
          <p:nvPr>
            <p:ph type="title"/>
          </p:nvPr>
        </p:nvSpPr>
        <p:spPr bwMode="auto">
          <a:xfrm>
            <a:off x="8724900" y="365125"/>
            <a:ext cx="2628900" cy="5812155"/>
          </a:xfrm>
        </p:spPr>
        <p:txBody>
          <a:bodyPr vert="vert" wrap="square" lIns="91440" tIns="45720" rIns="91440" bIns="45720" numCol="1" spcCol="215899" anchor="ctr">
            <a:prstTxWarp prst="textNoShape"/>
          </a:bodyPr>
          <a:lstStyle/>
          <a:p>
            <a:pPr>
              <a:defRPr/>
            </a:pPr>
            <a:r>
              <a:rPr/>
              <a:t>Click to edit Master title style</a:t>
            </a:r>
            <a:endParaRPr/>
          </a:p>
        </p:txBody>
      </p:sp>
      <p:sp>
        <p:nvSpPr>
          <p:cNvPr id="3" name="Vertical Text Placeholder 2"/>
          <p:cNvSpPr>
            <a:spLocks noChangeArrowheads="1" noGrp="1"/>
          </p:cNvSpPr>
          <p:nvPr>
            <p:ph idx="1"/>
          </p:nvPr>
        </p:nvSpPr>
        <p:spPr bwMode="auto">
          <a:xfrm>
            <a:off x="838200" y="365125"/>
            <a:ext cx="7734300" cy="5812155"/>
          </a:xfrm>
        </p:spPr>
        <p:txBody>
          <a:bodyPr vert="vert" wrap="square" lIns="91440" tIns="45720" rIns="91440" bIns="45720" numCol="1" spcCol="215899" anchor="t">
            <a:prstTxWarp prst="textNoShape"/>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ChangeArrowheads="1" noGrp="1"/>
          </p:cNvSpPr>
          <p:nvPr>
            <p:ph type="dt" sz="half" idx="10"/>
          </p:nvPr>
        </p:nvSpPr>
        <p:spPr bwMode="auto"/>
        <p:txBody>
          <a:bodyPr/>
          <a:lstStyle/>
          <a:p>
            <a:pPr>
              <a:defRPr/>
            </a:pPr>
            <a:fld id="{058D7DB4-FAE8-D88B-A635-0CDE337B5059}" type="datetime1">
              <a:rPr cap="none"/>
              <a:t>08/11/2022</a:t>
            </a:fld>
            <a:endParaRPr cap="none"/>
          </a:p>
        </p:txBody>
      </p:sp>
      <p:sp>
        <p:nvSpPr>
          <p:cNvPr id="5" name="Footer Placeholder 4"/>
          <p:cNvSpPr>
            <a:spLocks noChangeArrowheads="1" noGrp="1"/>
          </p:cNvSpPr>
          <p:nvPr>
            <p:ph type="ftr" sz="quarter" idx="11"/>
          </p:nvPr>
        </p:nvSpPr>
        <p:spPr bwMode="auto"/>
        <p:txBody>
          <a:bodyPr/>
          <a:lstStyle/>
          <a:p>
            <a:pPr>
              <a:defRPr/>
            </a:pPr>
            <a:endParaRPr cap="none"/>
          </a:p>
        </p:txBody>
      </p:sp>
      <p:sp>
        <p:nvSpPr>
          <p:cNvPr id="6" name="Slide Number Placeholder 5"/>
          <p:cNvSpPr>
            <a:spLocks noChangeArrowheads="1" noGrp="1"/>
          </p:cNvSpPr>
          <p:nvPr>
            <p:ph type="sldNum" sz="quarter" idx="12"/>
          </p:nvPr>
        </p:nvSpPr>
        <p:spPr bwMode="auto"/>
        <p:txBody>
          <a:bodyPr/>
          <a:lstStyle/>
          <a:p>
            <a:pPr>
              <a:defRPr/>
            </a:pPr>
            <a:fld id="{4D338A1D-53A0-667C-EE8B-A529C4C518F0}" type="slidenum">
              <a:rPr cap="none"/>
              <a:t>‹#›</a:t>
            </a:fld>
            <a:endParaRPr cap="none"/>
          </a:p>
        </p:txBody>
      </p:sp>
    </p:spTree>
  </p:cSld>
  <p:clrMapOvr>
    <a:masterClrMapping/>
  </p:clrMapOvr>
  <p:hf dt="1" ftr="0" hdr="0" sldNum="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p:txBody>
          <a:bodyPr/>
          <a:lstStyle/>
          <a:p>
            <a:pPr>
              <a:defRPr/>
            </a:pPr>
            <a:r>
              <a:rPr/>
              <a:t>Click to edit Master title style</a:t>
            </a:r>
            <a:endParaRPr/>
          </a:p>
        </p:txBody>
      </p:sp>
      <p:sp>
        <p:nvSpPr>
          <p:cNvPr id="3" name="Content Placeholder 2"/>
          <p:cNvSpPr>
            <a:spLocks noChangeArrowheads="1" noGrp="1"/>
          </p:cNvSpPr>
          <p:nvPr>
            <p:ph idx="1"/>
          </p:nvPr>
        </p:nvSpPr>
        <p:spPr bwMode="auto"/>
        <p:txBody>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ChangeArrowheads="1" noGrp="1"/>
          </p:cNvSpPr>
          <p:nvPr>
            <p:ph type="dt" sz="half" idx="10"/>
          </p:nvPr>
        </p:nvSpPr>
        <p:spPr bwMode="auto"/>
        <p:txBody>
          <a:bodyPr/>
          <a:lstStyle/>
          <a:p>
            <a:pPr>
              <a:defRPr/>
            </a:pPr>
            <a:fld id="{528EDD1C-52BF-DB2B-F136-A47E937807F1}" type="datetime1">
              <a:rPr cap="none"/>
              <a:t>08/11/2022</a:t>
            </a:fld>
            <a:endParaRPr cap="none"/>
          </a:p>
        </p:txBody>
      </p:sp>
      <p:sp>
        <p:nvSpPr>
          <p:cNvPr id="5" name="Footer Placeholder 4"/>
          <p:cNvSpPr>
            <a:spLocks noChangeArrowheads="1" noGrp="1"/>
          </p:cNvSpPr>
          <p:nvPr>
            <p:ph type="ftr" sz="quarter" idx="11"/>
          </p:nvPr>
        </p:nvSpPr>
        <p:spPr bwMode="auto"/>
        <p:txBody>
          <a:bodyPr/>
          <a:lstStyle/>
          <a:p>
            <a:pPr>
              <a:defRPr/>
            </a:pPr>
            <a:endParaRPr cap="none"/>
          </a:p>
        </p:txBody>
      </p:sp>
      <p:sp>
        <p:nvSpPr>
          <p:cNvPr id="6" name="Slide Number Placeholder 5"/>
          <p:cNvSpPr>
            <a:spLocks noChangeArrowheads="1" noGrp="1"/>
          </p:cNvSpPr>
          <p:nvPr>
            <p:ph type="sldNum" sz="quarter" idx="12"/>
          </p:nvPr>
        </p:nvSpPr>
        <p:spPr bwMode="auto"/>
        <p:txBody>
          <a:bodyPr/>
          <a:lstStyle/>
          <a:p>
            <a:pPr>
              <a:defRPr/>
            </a:pPr>
            <a:fld id="{7B2F9288-C696-7A64-D897-3031DCD92E65}" type="slidenum">
              <a:rPr cap="none"/>
              <a:t>‹#›</a:t>
            </a:fld>
            <a:endParaRPr cap="none"/>
          </a:p>
        </p:txBody>
      </p:sp>
    </p:spTree>
  </p:cSld>
  <p:clrMapOvr>
    <a:masterClrMapping/>
  </p:clrMapOvr>
  <p:hf dt="1" ftr="0" hdr="0" sldNum="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a:xfrm>
            <a:off x="831850" y="1710055"/>
            <a:ext cx="10515600" cy="2852420"/>
          </a:xfrm>
        </p:spPr>
        <p:txBody>
          <a:bodyPr vert="horz" wrap="square" lIns="91440" tIns="45720" rIns="91440" bIns="45720" numCol="1" spcCol="215899" anchor="b">
            <a:prstTxWarp prst="textNoShape"/>
          </a:bodyPr>
          <a:lstStyle>
            <a:lvl1pPr>
              <a:defRPr sz="6000" cap="none"/>
            </a:lvl1pPr>
            <a:lvl2pPr>
              <a:defRPr/>
            </a:lvl2pPr>
            <a:lvl3pPr>
              <a:defRPr/>
            </a:lvl3pPr>
            <a:lvl4pPr>
              <a:defRPr/>
            </a:lvl4pPr>
            <a:lvl5pPr>
              <a:defRPr/>
            </a:lvl5pPr>
            <a:lvl6pPr>
              <a:defRPr/>
            </a:lvl6pPr>
            <a:lvl7pPr>
              <a:defRPr/>
            </a:lvl7pPr>
            <a:lvl8pPr>
              <a:defRPr/>
            </a:lvl8pPr>
            <a:lvl9pPr>
              <a:defRPr/>
            </a:lvl9pPr>
          </a:lstStyle>
          <a:p>
            <a:pPr>
              <a:defRPr/>
            </a:pPr>
            <a:r>
              <a:rPr/>
              <a:t>Click to edit Master title style</a:t>
            </a:r>
            <a:endParaRPr/>
          </a:p>
        </p:txBody>
      </p:sp>
      <p:sp>
        <p:nvSpPr>
          <p:cNvPr id="3" name="Text Placeholder 2"/>
          <p:cNvSpPr>
            <a:spLocks noChangeArrowheads="1" noGrp="1"/>
          </p:cNvSpPr>
          <p:nvPr>
            <p:ph idx="1"/>
          </p:nvPr>
        </p:nvSpPr>
        <p:spPr bwMode="auto">
          <a:xfrm>
            <a:off x="831850" y="4589780"/>
            <a:ext cx="10515600" cy="1499870"/>
          </a:xfrm>
        </p:spPr>
        <p:txBody>
          <a:bodyPr/>
          <a:lstStyle>
            <a:lvl1pPr marL="0" indent="0">
              <a:buNone/>
              <a:defRPr sz="2400" cap="none">
                <a:solidFill>
                  <a:srgbClr val="8C8C8C"/>
                </a:solidFill>
              </a:defRPr>
            </a:lvl1pPr>
            <a:lvl2pPr marL="457200" indent="0">
              <a:buNone/>
              <a:defRPr sz="2000" cap="none">
                <a:solidFill>
                  <a:srgbClr val="8C8C8C"/>
                </a:solidFill>
              </a:defRPr>
            </a:lvl2pPr>
            <a:lvl3pPr marL="914400" indent="0">
              <a:buNone/>
              <a:defRPr sz="1800" cap="none">
                <a:solidFill>
                  <a:srgbClr val="8C8C8C"/>
                </a:solidFill>
              </a:defRPr>
            </a:lvl3pPr>
            <a:lvl4pPr marL="1371600" indent="0">
              <a:buNone/>
              <a:defRPr sz="1600" cap="none">
                <a:solidFill>
                  <a:srgbClr val="8C8C8C"/>
                </a:solidFill>
              </a:defRPr>
            </a:lvl4pPr>
            <a:lvl5pPr marL="1828800" indent="0">
              <a:buNone/>
              <a:defRPr sz="1600" cap="none">
                <a:solidFill>
                  <a:srgbClr val="8C8C8C"/>
                </a:solidFill>
              </a:defRPr>
            </a:lvl5pPr>
            <a:lvl6pPr marL="2286000" indent="0">
              <a:buNone/>
              <a:defRPr sz="1600" cap="none">
                <a:solidFill>
                  <a:srgbClr val="8C8C8C"/>
                </a:solidFill>
              </a:defRPr>
            </a:lvl6pPr>
            <a:lvl7pPr marL="2743200" indent="0">
              <a:buNone/>
              <a:defRPr sz="1600" cap="none">
                <a:solidFill>
                  <a:srgbClr val="8C8C8C"/>
                </a:solidFill>
              </a:defRPr>
            </a:lvl7pPr>
            <a:lvl8pPr marL="3200400" indent="0">
              <a:buNone/>
              <a:defRPr sz="1600" cap="none">
                <a:solidFill>
                  <a:srgbClr val="8C8C8C"/>
                </a:solidFill>
              </a:defRPr>
            </a:lvl8pPr>
            <a:lvl9pPr marL="3657600" indent="0">
              <a:buNone/>
              <a:defRPr sz="1600" cap="none">
                <a:solidFill>
                  <a:srgbClr val="8C8C8C"/>
                </a:solidFill>
              </a:defRPr>
            </a:lvl9pPr>
          </a:lstStyle>
          <a:p>
            <a:pPr>
              <a:defRPr/>
            </a:pPr>
            <a:r>
              <a:rPr/>
              <a:t>Click to edit Master text styles</a:t>
            </a:r>
            <a:endParaRPr/>
          </a:p>
        </p:txBody>
      </p:sp>
      <p:sp>
        <p:nvSpPr>
          <p:cNvPr id="4" name="Date Placeholder 3"/>
          <p:cNvSpPr>
            <a:spLocks noChangeArrowheads="1" noGrp="1"/>
          </p:cNvSpPr>
          <p:nvPr>
            <p:ph type="dt" sz="half" idx="10"/>
          </p:nvPr>
        </p:nvSpPr>
        <p:spPr bwMode="auto"/>
        <p:txBody>
          <a:bodyPr/>
          <a:lstStyle/>
          <a:p>
            <a:pPr>
              <a:defRPr/>
            </a:pPr>
            <a:fld id="{00E890D5-9BED-BD66-A350-6D33DE1E5538}" type="datetime1">
              <a:rPr cap="none"/>
              <a:t>08/11/2022</a:t>
            </a:fld>
            <a:endParaRPr cap="none"/>
          </a:p>
        </p:txBody>
      </p:sp>
      <p:sp>
        <p:nvSpPr>
          <p:cNvPr id="5" name="Footer Placeholder 4"/>
          <p:cNvSpPr>
            <a:spLocks noChangeArrowheads="1" noGrp="1"/>
          </p:cNvSpPr>
          <p:nvPr>
            <p:ph type="ftr" sz="quarter" idx="11"/>
          </p:nvPr>
        </p:nvSpPr>
        <p:spPr bwMode="auto"/>
        <p:txBody>
          <a:bodyPr/>
          <a:lstStyle/>
          <a:p>
            <a:pPr>
              <a:defRPr/>
            </a:pPr>
            <a:endParaRPr cap="none"/>
          </a:p>
        </p:txBody>
      </p:sp>
      <p:sp>
        <p:nvSpPr>
          <p:cNvPr id="6" name="Slide Number Placeholder 5"/>
          <p:cNvSpPr>
            <a:spLocks noChangeArrowheads="1" noGrp="1"/>
          </p:cNvSpPr>
          <p:nvPr>
            <p:ph type="sldNum" sz="quarter" idx="12"/>
          </p:nvPr>
        </p:nvSpPr>
        <p:spPr bwMode="auto"/>
        <p:txBody>
          <a:bodyPr/>
          <a:lstStyle/>
          <a:p>
            <a:pPr>
              <a:defRPr/>
            </a:pPr>
            <a:fld id="{25A50619-57C8-F0F0-861D-A1A5485370F4}" type="slidenum">
              <a:rPr cap="none"/>
              <a:t>‹#›</a:t>
            </a:fld>
            <a:endParaRPr cap="none"/>
          </a:p>
        </p:txBody>
      </p:sp>
    </p:spTree>
  </p:cSld>
  <p:clrMapOvr>
    <a:masterClrMapping/>
  </p:clrMapOvr>
  <p:hf dt="1" ftr="0" hdr="0" sldNum="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p:txBody>
          <a:bodyPr/>
          <a:lstStyle/>
          <a:p>
            <a:pPr>
              <a:defRPr/>
            </a:pPr>
            <a:r>
              <a:rPr/>
              <a:t>Click to edit Master title style</a:t>
            </a:r>
            <a:endParaRPr/>
          </a:p>
        </p:txBody>
      </p:sp>
      <p:sp>
        <p:nvSpPr>
          <p:cNvPr id="3" name="Content Placeholder 2"/>
          <p:cNvSpPr>
            <a:spLocks noChangeArrowheads="1" noGrp="1"/>
          </p:cNvSpPr>
          <p:nvPr>
            <p:ph idx="1"/>
          </p:nvPr>
        </p:nvSpPr>
        <p:spPr bwMode="auto">
          <a:xfrm>
            <a:off x="838200" y="1825625"/>
            <a:ext cx="5181600" cy="4351655"/>
          </a:xfrm>
        </p:spPr>
        <p:txBody>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Content Placeholder 3"/>
          <p:cNvSpPr>
            <a:spLocks noChangeArrowheads="1" noGrp="1"/>
          </p:cNvSpPr>
          <p:nvPr>
            <p:ph idx="2"/>
          </p:nvPr>
        </p:nvSpPr>
        <p:spPr bwMode="auto">
          <a:xfrm>
            <a:off x="6172200" y="1825625"/>
            <a:ext cx="5181600" cy="4351655"/>
          </a:xfrm>
        </p:spPr>
        <p:txBody>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Date Placeholder 4"/>
          <p:cNvSpPr>
            <a:spLocks noChangeArrowheads="1" noGrp="1"/>
          </p:cNvSpPr>
          <p:nvPr>
            <p:ph type="dt" sz="half" idx="10"/>
          </p:nvPr>
        </p:nvSpPr>
        <p:spPr bwMode="auto"/>
        <p:txBody>
          <a:bodyPr/>
          <a:lstStyle/>
          <a:p>
            <a:pPr>
              <a:defRPr/>
            </a:pPr>
            <a:fld id="{0ECA2D5F-11E3-9FDB-AD72-E78E633C5BB2}" type="datetime1">
              <a:rPr cap="none"/>
              <a:t>08/11/2022</a:t>
            </a:fld>
            <a:endParaRPr cap="none"/>
          </a:p>
        </p:txBody>
      </p:sp>
      <p:sp>
        <p:nvSpPr>
          <p:cNvPr id="6" name="Footer Placeholder 5"/>
          <p:cNvSpPr>
            <a:spLocks noChangeArrowheads="1" noGrp="1"/>
          </p:cNvSpPr>
          <p:nvPr>
            <p:ph type="ftr" sz="quarter" idx="11"/>
          </p:nvPr>
        </p:nvSpPr>
        <p:spPr bwMode="auto"/>
        <p:txBody>
          <a:bodyPr/>
          <a:lstStyle/>
          <a:p>
            <a:pPr>
              <a:defRPr/>
            </a:pPr>
            <a:endParaRPr cap="none"/>
          </a:p>
        </p:txBody>
      </p:sp>
      <p:sp>
        <p:nvSpPr>
          <p:cNvPr id="7" name="Slide Number Placeholder 6"/>
          <p:cNvSpPr>
            <a:spLocks noChangeArrowheads="1" noGrp="1"/>
          </p:cNvSpPr>
          <p:nvPr>
            <p:ph type="sldNum" sz="quarter" idx="12"/>
          </p:nvPr>
        </p:nvSpPr>
        <p:spPr bwMode="auto"/>
        <p:txBody>
          <a:bodyPr/>
          <a:lstStyle/>
          <a:p>
            <a:pPr>
              <a:defRPr/>
            </a:pPr>
            <a:fld id="{06A48EAE-E0EB-F178-A51C-162DC0525343}" type="slidenum">
              <a:rPr cap="none"/>
              <a:t>‹#›</a:t>
            </a:fld>
            <a:endParaRPr cap="none"/>
          </a:p>
        </p:txBody>
      </p:sp>
    </p:spTree>
  </p:cSld>
  <p:clrMapOvr>
    <a:masterClrMapping/>
  </p:clrMapOvr>
  <p:hf dt="1" ftr="0" hdr="0" sldNum="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a:xfrm>
            <a:off x="840105" y="365125"/>
            <a:ext cx="10515600" cy="1325880"/>
          </a:xfrm>
        </p:spPr>
        <p:txBody>
          <a:bodyPr/>
          <a:lstStyle/>
          <a:p>
            <a:pPr>
              <a:defRPr/>
            </a:pPr>
            <a:r>
              <a:rPr/>
              <a:t>Click to edit Master title style</a:t>
            </a:r>
            <a:endParaRPr/>
          </a:p>
        </p:txBody>
      </p:sp>
      <p:sp>
        <p:nvSpPr>
          <p:cNvPr id="3" name="Text Placeholder 2"/>
          <p:cNvSpPr>
            <a:spLocks noChangeArrowheads="1" noGrp="1"/>
          </p:cNvSpPr>
          <p:nvPr>
            <p:ph idx="1"/>
          </p:nvPr>
        </p:nvSpPr>
        <p:spPr bwMode="auto">
          <a:xfrm>
            <a:off x="840105" y="1681480"/>
            <a:ext cx="5157470" cy="823595"/>
          </a:xfrm>
        </p:spPr>
        <p:txBody>
          <a:bodyPr vert="horz" wrap="square" lIns="91440" tIns="45720" rIns="91440" bIns="45720" numCol="1" spcCol="215899" anchor="b">
            <a:prstTxWarp prst="textNoShape"/>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defRPr/>
            </a:pPr>
            <a:r>
              <a:rPr/>
              <a:t>Click to edit Master text styles</a:t>
            </a:r>
            <a:endParaRPr/>
          </a:p>
        </p:txBody>
      </p:sp>
      <p:sp>
        <p:nvSpPr>
          <p:cNvPr id="4" name="Content Placeholder 3"/>
          <p:cNvSpPr>
            <a:spLocks noChangeArrowheads="1" noGrp="1"/>
          </p:cNvSpPr>
          <p:nvPr>
            <p:ph idx="2"/>
          </p:nvPr>
        </p:nvSpPr>
        <p:spPr bwMode="auto">
          <a:xfrm>
            <a:off x="840105" y="2505074"/>
            <a:ext cx="5157470" cy="3684905"/>
          </a:xfrm>
        </p:spPr>
        <p:txBody>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5" name="Text Placeholder 4"/>
          <p:cNvSpPr>
            <a:spLocks noChangeArrowheads="1" noGrp="1"/>
          </p:cNvSpPr>
          <p:nvPr>
            <p:ph idx="3"/>
          </p:nvPr>
        </p:nvSpPr>
        <p:spPr bwMode="auto">
          <a:xfrm>
            <a:off x="6172200" y="1681480"/>
            <a:ext cx="5183505" cy="823595"/>
          </a:xfrm>
        </p:spPr>
        <p:txBody>
          <a:bodyPr vert="horz" wrap="square" lIns="91440" tIns="45720" rIns="91440" bIns="45720" numCol="1" spcCol="215899" anchor="b">
            <a:prstTxWarp prst="textNoShape"/>
          </a:bodyPr>
          <a:lstStyle>
            <a:lvl1pPr marL="0" indent="0">
              <a:buNone/>
              <a:defRPr sz="2400" b="1" cap="none"/>
            </a:lvl1pPr>
            <a:lvl2pPr marL="457200" indent="0">
              <a:buNone/>
              <a:defRPr sz="2000" b="1" cap="none"/>
            </a:lvl2pPr>
            <a:lvl3pPr marL="914400" indent="0">
              <a:buNone/>
              <a:defRPr sz="1800" b="1" cap="none"/>
            </a:lvl3pPr>
            <a:lvl4pPr marL="1371600" indent="0">
              <a:buNone/>
              <a:defRPr sz="1600" b="1" cap="none"/>
            </a:lvl4pPr>
            <a:lvl5pPr marL="1828800" indent="0">
              <a:buNone/>
              <a:defRPr sz="1600" b="1" cap="none"/>
            </a:lvl5pPr>
            <a:lvl6pPr marL="2286000" indent="0">
              <a:buNone/>
              <a:defRPr sz="1600" b="1" cap="none"/>
            </a:lvl6pPr>
            <a:lvl7pPr marL="2743200" indent="0">
              <a:buNone/>
              <a:defRPr sz="1600" b="1" cap="none"/>
            </a:lvl7pPr>
            <a:lvl8pPr marL="3200400" indent="0">
              <a:buNone/>
              <a:defRPr sz="1600" b="1" cap="none"/>
            </a:lvl8pPr>
            <a:lvl9pPr marL="3657600" indent="0">
              <a:buNone/>
              <a:defRPr sz="1600" b="1" cap="none"/>
            </a:lvl9pPr>
          </a:lstStyle>
          <a:p>
            <a:pPr>
              <a:defRPr/>
            </a:pPr>
            <a:r>
              <a:rPr/>
              <a:t>Click to edit Master text styles</a:t>
            </a:r>
            <a:endParaRPr/>
          </a:p>
        </p:txBody>
      </p:sp>
      <p:sp>
        <p:nvSpPr>
          <p:cNvPr id="6" name="Content Placeholder 5"/>
          <p:cNvSpPr>
            <a:spLocks noChangeArrowheads="1" noGrp="1"/>
          </p:cNvSpPr>
          <p:nvPr>
            <p:ph idx="4"/>
          </p:nvPr>
        </p:nvSpPr>
        <p:spPr bwMode="auto">
          <a:xfrm>
            <a:off x="6172200" y="2505074"/>
            <a:ext cx="5183505" cy="3684905"/>
          </a:xfrm>
        </p:spPr>
        <p:txBody>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7" name="Date Placeholder 6"/>
          <p:cNvSpPr>
            <a:spLocks noChangeArrowheads="1" noGrp="1"/>
          </p:cNvSpPr>
          <p:nvPr>
            <p:ph type="dt" sz="half" idx="10"/>
          </p:nvPr>
        </p:nvSpPr>
        <p:spPr bwMode="auto"/>
        <p:txBody>
          <a:bodyPr/>
          <a:lstStyle/>
          <a:p>
            <a:pPr>
              <a:defRPr/>
            </a:pPr>
            <a:fld id="{428F84B6-F8AF-DA72-E137-0E27CA79175B}" type="datetime1">
              <a:rPr cap="none"/>
              <a:t>08/11/2022</a:t>
            </a:fld>
            <a:endParaRPr cap="none"/>
          </a:p>
        </p:txBody>
      </p:sp>
      <p:sp>
        <p:nvSpPr>
          <p:cNvPr id="8" name="Footer Placeholder 7"/>
          <p:cNvSpPr>
            <a:spLocks noChangeArrowheads="1" noGrp="1"/>
          </p:cNvSpPr>
          <p:nvPr>
            <p:ph type="ftr" sz="quarter" idx="11"/>
          </p:nvPr>
        </p:nvSpPr>
        <p:spPr bwMode="auto"/>
        <p:txBody>
          <a:bodyPr/>
          <a:lstStyle/>
          <a:p>
            <a:pPr>
              <a:defRPr/>
            </a:pPr>
            <a:endParaRPr cap="none"/>
          </a:p>
        </p:txBody>
      </p:sp>
      <p:sp>
        <p:nvSpPr>
          <p:cNvPr id="9" name="Slide Number Placeholder 8"/>
          <p:cNvSpPr>
            <a:spLocks noChangeArrowheads="1" noGrp="1"/>
          </p:cNvSpPr>
          <p:nvPr>
            <p:ph type="sldNum" sz="quarter" idx="12"/>
          </p:nvPr>
        </p:nvSpPr>
        <p:spPr bwMode="auto"/>
        <p:txBody>
          <a:bodyPr/>
          <a:lstStyle/>
          <a:p>
            <a:pPr>
              <a:defRPr/>
            </a:pPr>
            <a:fld id="{7E92515B-1593-C7A7-DD2A-E3F21F642BB6}" type="slidenum">
              <a:rPr cap="none"/>
              <a:t>‹#›</a:t>
            </a:fld>
            <a:endParaRPr cap="none"/>
          </a:p>
        </p:txBody>
      </p:sp>
    </p:spTree>
  </p:cSld>
  <p:clrMapOvr>
    <a:masterClrMapping/>
  </p:clrMapOvr>
  <p:hf dt="1" ftr="0" hdr="0" sldNum="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p:txBody>
          <a:bodyPr/>
          <a:lstStyle/>
          <a:p>
            <a:pPr>
              <a:defRPr/>
            </a:pPr>
            <a:r>
              <a:rPr/>
              <a:t>Click to edit Master title style</a:t>
            </a:r>
            <a:endParaRPr/>
          </a:p>
        </p:txBody>
      </p:sp>
      <p:sp>
        <p:nvSpPr>
          <p:cNvPr id="3" name="Date Placeholder 2"/>
          <p:cNvSpPr>
            <a:spLocks noChangeArrowheads="1" noGrp="1"/>
          </p:cNvSpPr>
          <p:nvPr>
            <p:ph type="dt" sz="half" idx="10"/>
          </p:nvPr>
        </p:nvSpPr>
        <p:spPr bwMode="auto"/>
        <p:txBody>
          <a:bodyPr/>
          <a:lstStyle/>
          <a:p>
            <a:pPr>
              <a:defRPr/>
            </a:pPr>
            <a:fld id="{557EABB8-F6B8-2B5D-F6C6-0008E5880055}" type="datetime1">
              <a:rPr cap="none"/>
              <a:t>08/11/2022</a:t>
            </a:fld>
            <a:endParaRPr cap="none"/>
          </a:p>
        </p:txBody>
      </p:sp>
      <p:sp>
        <p:nvSpPr>
          <p:cNvPr id="4" name="Footer Placeholder 3"/>
          <p:cNvSpPr>
            <a:spLocks noChangeArrowheads="1" noGrp="1"/>
          </p:cNvSpPr>
          <p:nvPr>
            <p:ph type="ftr" sz="quarter" idx="11"/>
          </p:nvPr>
        </p:nvSpPr>
        <p:spPr bwMode="auto"/>
        <p:txBody>
          <a:bodyPr/>
          <a:lstStyle/>
          <a:p>
            <a:pPr>
              <a:defRPr/>
            </a:pPr>
            <a:endParaRPr cap="none"/>
          </a:p>
        </p:txBody>
      </p:sp>
      <p:sp>
        <p:nvSpPr>
          <p:cNvPr id="5" name="Slide Number Placeholder 4"/>
          <p:cNvSpPr>
            <a:spLocks noChangeArrowheads="1" noGrp="1"/>
          </p:cNvSpPr>
          <p:nvPr>
            <p:ph type="sldNum" sz="quarter" idx="12"/>
          </p:nvPr>
        </p:nvSpPr>
        <p:spPr bwMode="auto"/>
        <p:txBody>
          <a:bodyPr/>
          <a:lstStyle/>
          <a:p>
            <a:pPr>
              <a:defRPr/>
            </a:pPr>
            <a:fld id="{2B439C6C-22C6-166A-88FB-D43FD2B57E81}" type="slidenum">
              <a:rPr cap="none"/>
              <a:t>‹#›</a:t>
            </a:fld>
            <a:endParaRPr cap="none"/>
          </a:p>
        </p:txBody>
      </p:sp>
    </p:spTree>
  </p:cSld>
  <p:clrMapOvr>
    <a:masterClrMapping/>
  </p:clrMapOvr>
  <p:hf dt="1" ftr="0" hdr="0" sldNum="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ChangeArrowheads="1" noGrp="1"/>
          </p:cNvSpPr>
          <p:nvPr>
            <p:ph type="dt" sz="half" idx="10"/>
          </p:nvPr>
        </p:nvSpPr>
        <p:spPr bwMode="auto"/>
        <p:txBody>
          <a:bodyPr/>
          <a:lstStyle/>
          <a:p>
            <a:pPr>
              <a:defRPr/>
            </a:pPr>
            <a:fld id="{7FAF1410-5E92-FAE2-DC17-A8B75A592AFD}" type="datetime1">
              <a:rPr cap="none"/>
              <a:t>08/11/2022</a:t>
            </a:fld>
            <a:endParaRPr cap="none"/>
          </a:p>
        </p:txBody>
      </p:sp>
      <p:sp>
        <p:nvSpPr>
          <p:cNvPr id="3" name="Footer Placeholder 2"/>
          <p:cNvSpPr>
            <a:spLocks noChangeArrowheads="1" noGrp="1"/>
          </p:cNvSpPr>
          <p:nvPr>
            <p:ph type="ftr" sz="quarter" idx="11"/>
          </p:nvPr>
        </p:nvSpPr>
        <p:spPr bwMode="auto"/>
        <p:txBody>
          <a:bodyPr/>
          <a:lstStyle/>
          <a:p>
            <a:pPr>
              <a:defRPr/>
            </a:pPr>
            <a:endParaRPr cap="none"/>
          </a:p>
        </p:txBody>
      </p:sp>
      <p:sp>
        <p:nvSpPr>
          <p:cNvPr id="4" name="Slide Number Placeholder 3"/>
          <p:cNvSpPr>
            <a:spLocks noChangeArrowheads="1" noGrp="1"/>
          </p:cNvSpPr>
          <p:nvPr>
            <p:ph type="sldNum" sz="quarter" idx="12"/>
          </p:nvPr>
        </p:nvSpPr>
        <p:spPr bwMode="auto"/>
        <p:txBody>
          <a:bodyPr/>
          <a:lstStyle/>
          <a:p>
            <a:pPr>
              <a:defRPr/>
            </a:pPr>
            <a:fld id="{542DE2DA-94B9-7814-F795-6241ACDB0137}" type="slidenum">
              <a:rPr cap="none"/>
              <a:t>‹#›</a:t>
            </a:fld>
            <a:endParaRPr cap="none"/>
          </a:p>
        </p:txBody>
      </p:sp>
    </p:spTree>
  </p:cSld>
  <p:clrMapOvr>
    <a:masterClrMapping/>
  </p:clrMapOvr>
  <p:hf dt="1" ftr="0" hdr="0" sldNum="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a:xfrm>
            <a:off x="840105" y="457200"/>
            <a:ext cx="3931920" cy="1600200"/>
          </a:xfrm>
        </p:spPr>
        <p:txBody>
          <a:bodyPr vert="horz" wrap="square" lIns="91440" tIns="45720" rIns="91440" bIns="45720" numCol="1" spcCol="215899" anchor="b">
            <a:prstTxWarp prst="textNoShape"/>
          </a:bodyPr>
          <a:lstStyle>
            <a:lvl1pPr>
              <a:defRPr sz="3200" cap="none"/>
            </a:lvl1pPr>
            <a:lvl2pPr>
              <a:defRPr/>
            </a:lvl2pPr>
            <a:lvl3pPr>
              <a:defRPr/>
            </a:lvl3pPr>
            <a:lvl4pPr>
              <a:defRPr/>
            </a:lvl4pPr>
            <a:lvl5pPr>
              <a:defRPr/>
            </a:lvl5pPr>
            <a:lvl6pPr>
              <a:defRPr/>
            </a:lvl6pPr>
            <a:lvl7pPr>
              <a:defRPr/>
            </a:lvl7pPr>
            <a:lvl8pPr>
              <a:defRPr/>
            </a:lvl8pPr>
            <a:lvl9pPr>
              <a:defRPr/>
            </a:lvl9pPr>
          </a:lstStyle>
          <a:p>
            <a:pPr>
              <a:defRPr/>
            </a:pPr>
            <a:r>
              <a:rPr/>
              <a:t>Click to edit Master title style</a:t>
            </a:r>
            <a:endParaRPr/>
          </a:p>
        </p:txBody>
      </p:sp>
      <p:sp>
        <p:nvSpPr>
          <p:cNvPr id="3" name="Content Placeholder 2"/>
          <p:cNvSpPr>
            <a:spLocks noChangeArrowheads="1" noGrp="1"/>
          </p:cNvSpPr>
          <p:nvPr>
            <p:ph idx="1"/>
          </p:nvPr>
        </p:nvSpPr>
        <p:spPr bwMode="auto">
          <a:xfrm>
            <a:off x="5183505" y="987425"/>
            <a:ext cx="6172200" cy="4873625"/>
          </a:xfrm>
        </p:spPr>
        <p:txBody>
          <a:bodyPr/>
          <a:lstStyle>
            <a:lvl1pPr>
              <a:defRPr sz="3200" cap="none"/>
            </a:lvl1pPr>
            <a:lvl2pPr>
              <a:defRPr sz="2800" cap="none"/>
            </a:lvl2pPr>
            <a:lvl3pPr>
              <a:defRPr sz="2400" cap="none"/>
            </a:lvl3pPr>
            <a:lvl4pPr>
              <a:defRPr sz="2000" cap="none"/>
            </a:lvl4pPr>
            <a:lvl5pPr>
              <a:defRPr sz="2000" cap="none"/>
            </a:lvl5pPr>
            <a:lvl6pPr>
              <a:defRPr sz="2000" cap="none"/>
            </a:lvl6pPr>
            <a:lvl7pPr>
              <a:defRPr sz="2000" cap="none"/>
            </a:lvl7pPr>
            <a:lvl8pPr>
              <a:defRPr sz="2000" cap="none"/>
            </a:lvl8pPr>
            <a:lvl9pPr>
              <a:defRPr sz="2000" cap="none"/>
            </a:lvl9p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Text Placeholder 3"/>
          <p:cNvSpPr>
            <a:spLocks noChangeArrowheads="1" noGrp="1"/>
          </p:cNvSpPr>
          <p:nvPr>
            <p:ph idx="2"/>
          </p:nvPr>
        </p:nvSpPr>
        <p:spPr bwMode="auto">
          <a:xfrm>
            <a:off x="840105" y="2057400"/>
            <a:ext cx="3931920" cy="3811905"/>
          </a:xfrm>
        </p:spPr>
        <p:txBody>
          <a:bodyPr/>
          <a:lstStyle>
            <a:lvl1pPr marL="0" indent="0">
              <a:buNone/>
              <a:defRPr sz="1600" cap="none"/>
            </a:lvl1pPr>
            <a:lvl2pPr marL="457200" indent="0">
              <a:buNone/>
              <a:defRPr sz="1400" cap="none"/>
            </a:lvl2pPr>
            <a:lvl3pPr marL="914400" indent="0">
              <a:buNone/>
              <a:defRPr sz="1200" cap="none"/>
            </a:lvl3pPr>
            <a:lvl4pPr marL="1371600" indent="0">
              <a:buNone/>
              <a:defRPr sz="1000" cap="none"/>
            </a:lvl4pPr>
            <a:lvl5pPr marL="1828800" indent="0">
              <a:buNone/>
              <a:defRPr sz="1000" cap="none"/>
            </a:lvl5pPr>
            <a:lvl6pPr marL="2286000" indent="0">
              <a:buNone/>
              <a:defRPr sz="1000" cap="none"/>
            </a:lvl6pPr>
            <a:lvl7pPr marL="2743200" indent="0">
              <a:buNone/>
              <a:defRPr sz="1000" cap="none"/>
            </a:lvl7pPr>
            <a:lvl8pPr marL="3200400" indent="0">
              <a:buNone/>
              <a:defRPr sz="1000" cap="none"/>
            </a:lvl8pPr>
            <a:lvl9pPr marL="3657600" indent="0">
              <a:buNone/>
              <a:defRPr sz="1000" cap="none"/>
            </a:lvl9pPr>
          </a:lstStyle>
          <a:p>
            <a:pPr>
              <a:defRPr/>
            </a:pPr>
            <a:r>
              <a:rPr/>
              <a:t>Click to edit Master text styles</a:t>
            </a:r>
            <a:endParaRPr/>
          </a:p>
        </p:txBody>
      </p:sp>
      <p:sp>
        <p:nvSpPr>
          <p:cNvPr id="5" name="Date Placeholder 4"/>
          <p:cNvSpPr>
            <a:spLocks noChangeArrowheads="1" noGrp="1"/>
          </p:cNvSpPr>
          <p:nvPr>
            <p:ph type="dt" sz="half" idx="10"/>
          </p:nvPr>
        </p:nvSpPr>
        <p:spPr bwMode="auto"/>
        <p:txBody>
          <a:bodyPr/>
          <a:lstStyle/>
          <a:p>
            <a:pPr>
              <a:defRPr/>
            </a:pPr>
            <a:fld id="{4E2670CB-85A3-7386-ED9E-73D33ED01B26}" type="datetime1">
              <a:rPr cap="none"/>
              <a:t>08/11/2022</a:t>
            </a:fld>
            <a:endParaRPr cap="none"/>
          </a:p>
        </p:txBody>
      </p:sp>
      <p:sp>
        <p:nvSpPr>
          <p:cNvPr id="6" name="Footer Placeholder 5"/>
          <p:cNvSpPr>
            <a:spLocks noChangeArrowheads="1" noGrp="1"/>
          </p:cNvSpPr>
          <p:nvPr>
            <p:ph type="ftr" sz="quarter" idx="11"/>
          </p:nvPr>
        </p:nvSpPr>
        <p:spPr bwMode="auto"/>
        <p:txBody>
          <a:bodyPr/>
          <a:lstStyle/>
          <a:p>
            <a:pPr>
              <a:defRPr/>
            </a:pPr>
            <a:endParaRPr cap="none"/>
          </a:p>
        </p:txBody>
      </p:sp>
      <p:sp>
        <p:nvSpPr>
          <p:cNvPr id="7" name="Slide Number Placeholder 6"/>
          <p:cNvSpPr>
            <a:spLocks noChangeArrowheads="1" noGrp="1"/>
          </p:cNvSpPr>
          <p:nvPr>
            <p:ph type="sldNum" sz="quarter" idx="12"/>
          </p:nvPr>
        </p:nvSpPr>
        <p:spPr bwMode="auto"/>
        <p:txBody>
          <a:bodyPr/>
          <a:lstStyle/>
          <a:p>
            <a:pPr>
              <a:defRPr/>
            </a:pPr>
            <a:fld id="{2DDCD5F1-BFC0-8923-8E64-49769B2A781C}" type="slidenum">
              <a:rPr cap="none"/>
              <a:t>‹#›</a:t>
            </a:fld>
            <a:endParaRPr cap="none"/>
          </a:p>
        </p:txBody>
      </p:sp>
    </p:spTree>
  </p:cSld>
  <p:clrMapOvr>
    <a:masterClrMapping/>
  </p:clrMapOvr>
  <p:hf dt="1" ftr="0" hdr="0" sldNum="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ChangeArrowheads="1" noGrp="1"/>
          </p:cNvSpPr>
          <p:nvPr>
            <p:ph type="title"/>
          </p:nvPr>
        </p:nvSpPr>
        <p:spPr bwMode="auto">
          <a:xfrm>
            <a:off x="840105" y="457200"/>
            <a:ext cx="3931920" cy="1600200"/>
          </a:xfrm>
        </p:spPr>
        <p:txBody>
          <a:bodyPr vert="horz" wrap="square" lIns="91440" tIns="45720" rIns="91440" bIns="45720" numCol="1" spcCol="215899" anchor="b">
            <a:prstTxWarp prst="textNoShape"/>
          </a:bodyPr>
          <a:lstStyle>
            <a:lvl1pPr>
              <a:defRPr sz="3200" cap="none"/>
            </a:lvl1pPr>
            <a:lvl2pPr>
              <a:defRPr/>
            </a:lvl2pPr>
            <a:lvl3pPr>
              <a:defRPr/>
            </a:lvl3pPr>
            <a:lvl4pPr>
              <a:defRPr/>
            </a:lvl4pPr>
            <a:lvl5pPr>
              <a:defRPr/>
            </a:lvl5pPr>
            <a:lvl6pPr>
              <a:defRPr/>
            </a:lvl6pPr>
            <a:lvl7pPr>
              <a:defRPr/>
            </a:lvl7pPr>
            <a:lvl8pPr>
              <a:defRPr/>
            </a:lvl8pPr>
            <a:lvl9pPr>
              <a:defRPr/>
            </a:lvl9pPr>
          </a:lstStyle>
          <a:p>
            <a:pPr>
              <a:defRPr/>
            </a:pPr>
            <a:r>
              <a:rPr/>
              <a:t>Click to edit Master title style</a:t>
            </a:r>
            <a:endParaRPr/>
          </a:p>
        </p:txBody>
      </p:sp>
      <p:sp>
        <p:nvSpPr>
          <p:cNvPr id="3" name="Picture Placeholder 2"/>
          <p:cNvSpPr>
            <a:spLocks noChangeArrowheads="1" noGrp="1"/>
          </p:cNvSpPr>
          <p:nvPr>
            <p:ph type="pic" idx="1"/>
          </p:nvPr>
        </p:nvSpPr>
        <p:spPr bwMode="auto">
          <a:xfrm>
            <a:off x="5183505" y="987425"/>
            <a:ext cx="6172200" cy="4873625"/>
          </a:xfrm>
        </p:spPr>
        <p:txBody>
          <a:bodyPr/>
          <a:lstStyle>
            <a:lvl1pPr marL="0" indent="0">
              <a:buNone/>
              <a:defRPr sz="3200" cap="none"/>
            </a:lvl1pPr>
            <a:lvl2pPr marL="457200" indent="0">
              <a:buNone/>
              <a:defRPr sz="2800" cap="none"/>
            </a:lvl2pPr>
            <a:lvl3pPr marL="914400" indent="0">
              <a:buNone/>
              <a:defRPr sz="2400" cap="none"/>
            </a:lvl3pPr>
            <a:lvl4pPr marL="1371600" indent="0">
              <a:buNone/>
              <a:defRPr sz="2000" cap="none"/>
            </a:lvl4pPr>
            <a:lvl5pPr marL="1828800" indent="0">
              <a:buNone/>
              <a:defRPr sz="2000" cap="none"/>
            </a:lvl5pPr>
            <a:lvl6pPr marL="2286000" indent="0">
              <a:buNone/>
              <a:defRPr sz="2000" cap="none"/>
            </a:lvl6pPr>
            <a:lvl7pPr marL="2743200" indent="0">
              <a:buNone/>
              <a:defRPr sz="2000" cap="none"/>
            </a:lvl7pPr>
            <a:lvl8pPr marL="3200400" indent="0">
              <a:buNone/>
              <a:defRPr sz="2000" cap="none"/>
            </a:lvl8pPr>
            <a:lvl9pPr marL="3657600" indent="0">
              <a:buNone/>
              <a:defRPr sz="2000" cap="none"/>
            </a:lvl9pPr>
          </a:lstStyle>
          <a:p>
            <a:pPr>
              <a:defRPr/>
            </a:pPr>
            <a:r>
              <a:rPr/>
              <a:t>Click icon to add picture</a:t>
            </a:r>
            <a:endParaRPr/>
          </a:p>
        </p:txBody>
      </p:sp>
      <p:sp>
        <p:nvSpPr>
          <p:cNvPr id="4" name="Text Placeholder 3"/>
          <p:cNvSpPr>
            <a:spLocks noChangeArrowheads="1" noGrp="1"/>
          </p:cNvSpPr>
          <p:nvPr>
            <p:ph idx="2"/>
          </p:nvPr>
        </p:nvSpPr>
        <p:spPr bwMode="auto">
          <a:xfrm>
            <a:off x="840105" y="2057400"/>
            <a:ext cx="3931920" cy="3811905"/>
          </a:xfrm>
        </p:spPr>
        <p:txBody>
          <a:bodyPr/>
          <a:lstStyle>
            <a:lvl1pPr marL="0" indent="0">
              <a:buNone/>
              <a:defRPr sz="1600" cap="none"/>
            </a:lvl1pPr>
            <a:lvl2pPr marL="457200" indent="0">
              <a:buNone/>
              <a:defRPr sz="1400" cap="none"/>
            </a:lvl2pPr>
            <a:lvl3pPr marL="914400" indent="0">
              <a:buNone/>
              <a:defRPr sz="1200" cap="none"/>
            </a:lvl3pPr>
            <a:lvl4pPr marL="1371600" indent="0">
              <a:buNone/>
              <a:defRPr sz="1000" cap="none"/>
            </a:lvl4pPr>
            <a:lvl5pPr marL="1828800" indent="0">
              <a:buNone/>
              <a:defRPr sz="1000" cap="none"/>
            </a:lvl5pPr>
            <a:lvl6pPr marL="2286000" indent="0">
              <a:buNone/>
              <a:defRPr sz="1000" cap="none"/>
            </a:lvl6pPr>
            <a:lvl7pPr marL="2743200" indent="0">
              <a:buNone/>
              <a:defRPr sz="1000" cap="none"/>
            </a:lvl7pPr>
            <a:lvl8pPr marL="3200400" indent="0">
              <a:buNone/>
              <a:defRPr sz="1000" cap="none"/>
            </a:lvl8pPr>
            <a:lvl9pPr marL="3657600" indent="0">
              <a:buNone/>
              <a:defRPr sz="1000" cap="none"/>
            </a:lvl9pPr>
          </a:lstStyle>
          <a:p>
            <a:pPr>
              <a:defRPr/>
            </a:pPr>
            <a:r>
              <a:rPr/>
              <a:t>Click to edit Master text styles</a:t>
            </a:r>
            <a:endParaRPr/>
          </a:p>
        </p:txBody>
      </p:sp>
      <p:sp>
        <p:nvSpPr>
          <p:cNvPr id="5" name="Date Placeholder 4"/>
          <p:cNvSpPr>
            <a:spLocks noChangeArrowheads="1" noGrp="1"/>
          </p:cNvSpPr>
          <p:nvPr>
            <p:ph type="dt" sz="half" idx="10"/>
          </p:nvPr>
        </p:nvSpPr>
        <p:spPr bwMode="auto"/>
        <p:txBody>
          <a:bodyPr/>
          <a:lstStyle/>
          <a:p>
            <a:pPr>
              <a:defRPr/>
            </a:pPr>
            <a:fld id="{21115B00-4ECC-44AD-82A9-B8F815E774ED}" type="datetime1">
              <a:rPr cap="none"/>
              <a:t>08/11/2022</a:t>
            </a:fld>
            <a:endParaRPr cap="none"/>
          </a:p>
        </p:txBody>
      </p:sp>
      <p:sp>
        <p:nvSpPr>
          <p:cNvPr id="6" name="Footer Placeholder 5"/>
          <p:cNvSpPr>
            <a:spLocks noChangeArrowheads="1" noGrp="1"/>
          </p:cNvSpPr>
          <p:nvPr>
            <p:ph type="ftr" sz="quarter" idx="11"/>
          </p:nvPr>
        </p:nvSpPr>
        <p:spPr bwMode="auto"/>
        <p:txBody>
          <a:bodyPr/>
          <a:lstStyle/>
          <a:p>
            <a:pPr>
              <a:defRPr/>
            </a:pPr>
            <a:endParaRPr cap="none"/>
          </a:p>
        </p:txBody>
      </p:sp>
      <p:sp>
        <p:nvSpPr>
          <p:cNvPr id="7" name="Slide Number Placeholder 6"/>
          <p:cNvSpPr>
            <a:spLocks noChangeArrowheads="1" noGrp="1"/>
          </p:cNvSpPr>
          <p:nvPr>
            <p:ph type="sldNum" sz="quarter" idx="12"/>
          </p:nvPr>
        </p:nvSpPr>
        <p:spPr bwMode="auto"/>
        <p:txBody>
          <a:bodyPr/>
          <a:lstStyle/>
          <a:p>
            <a:pPr>
              <a:defRPr/>
            </a:pPr>
            <a:fld id="{032950B5-FBEE-7CA6-A091-0DF31EDF5658}" type="slidenum">
              <a:rPr cap="none"/>
              <a:t>‹#›</a:t>
            </a:fld>
            <a:endParaRPr cap="none"/>
          </a:p>
        </p:txBody>
      </p:sp>
    </p:spTree>
  </p:cSld>
  <p:clrMapOvr>
    <a:masterClrMapping/>
  </p:clrMapOvr>
  <p:hf dt="1" ftr="0" hdr="0" sldNum="1"/>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Pr shadeToTitle="0">
        <a:solidFill>
          <a:schemeClr val="bg1"/>
        </a:solidFill>
      </p:bgPr>
    </p:bg>
    <p:spTree>
      <p:nvGrpSpPr>
        <p:cNvPr id="1" name=""/>
        <p:cNvGrpSpPr/>
        <p:nvPr/>
      </p:nvGrpSpPr>
      <p:grpSpPr bwMode="auto">
        <a:xfrm>
          <a:off x="0" y="0"/>
          <a:ext cx="0" cy="0"/>
          <a:chOff x="0" y="0"/>
          <a:chExt cx="0" cy="0"/>
        </a:xfrm>
      </p:grpSpPr>
      <p:sp>
        <p:nvSpPr>
          <p:cNvPr id="2" name="Title Placeholder 1"/>
          <p:cNvSpPr>
            <a:spLocks noChangeArrowheads="1" noGrp="1"/>
          </p:cNvSpPr>
          <p:nvPr>
            <p:ph type="title"/>
          </p:nvPr>
        </p:nvSpPr>
        <p:spPr bwMode="auto">
          <a:xfrm>
            <a:off x="838200" y="365125"/>
            <a:ext cx="10515600" cy="1325880"/>
          </a:xfrm>
          <a:prstGeom prst="rect">
            <a:avLst/>
          </a:prstGeom>
        </p:spPr>
        <p:txBody>
          <a:bodyPr vert="horz" wrap="square" lIns="91440" tIns="45720" rIns="91440" bIns="45720" numCol="1" spcCol="215899" anchor="ctr">
            <a:prstTxWarp prst="textNoShape"/>
          </a:bodyPr>
          <a:lstStyle/>
          <a:p>
            <a:pPr>
              <a:defRPr/>
            </a:pPr>
            <a:r>
              <a:rPr/>
              <a:t>Click to edit Master title style</a:t>
            </a:r>
            <a:endParaRPr/>
          </a:p>
        </p:txBody>
      </p:sp>
      <p:sp>
        <p:nvSpPr>
          <p:cNvPr id="3" name="Text Placeholder 2"/>
          <p:cNvSpPr>
            <a:spLocks noChangeArrowheads="1" noGrp="1"/>
          </p:cNvSpPr>
          <p:nvPr>
            <p:ph type="body" idx="1"/>
          </p:nvPr>
        </p:nvSpPr>
        <p:spPr bwMode="auto">
          <a:xfrm>
            <a:off x="838200" y="1825625"/>
            <a:ext cx="10515600" cy="4351655"/>
          </a:xfrm>
          <a:prstGeom prst="rect">
            <a:avLst/>
          </a:prstGeom>
        </p:spPr>
        <p:txBody>
          <a:bodyPr vert="horz" wrap="square" lIns="91440" tIns="45720" rIns="91440" bIns="45720" numCol="1" spcCol="215899" anchor="t">
            <a:prstTxWarp prst="textNoShape"/>
          </a:bodyPr>
          <a:lstStyle/>
          <a:p>
            <a:pPr>
              <a:defRPr/>
            </a:pPr>
            <a:r>
              <a:rPr/>
              <a:t>Click to edit Master text styles</a:t>
            </a:r>
            <a:endParaRPr/>
          </a:p>
          <a:p>
            <a:pPr lvl="1">
              <a:defRPr/>
            </a:pPr>
            <a:r>
              <a:rPr/>
              <a:t>Second level</a:t>
            </a:r>
            <a:endParaRPr/>
          </a:p>
          <a:p>
            <a:pPr lvl="2">
              <a:defRPr/>
            </a:pPr>
            <a:r>
              <a:rPr/>
              <a:t>Third level</a:t>
            </a:r>
            <a:endParaRPr/>
          </a:p>
          <a:p>
            <a:pPr lvl="3">
              <a:defRPr/>
            </a:pPr>
            <a:r>
              <a:rPr/>
              <a:t>Fourth level</a:t>
            </a:r>
            <a:endParaRPr/>
          </a:p>
          <a:p>
            <a:pPr lvl="4">
              <a:defRPr/>
            </a:pPr>
            <a:r>
              <a:rPr/>
              <a:t>Fifth level</a:t>
            </a:r>
            <a:endParaRPr/>
          </a:p>
        </p:txBody>
      </p:sp>
      <p:sp>
        <p:nvSpPr>
          <p:cNvPr id="4" name="Date Placeholder 3"/>
          <p:cNvSpPr>
            <a:spLocks noChangeArrowheads="1" noGrp="1"/>
          </p:cNvSpPr>
          <p:nvPr>
            <p:ph type="dt" sz="half" idx="2"/>
          </p:nvPr>
        </p:nvSpPr>
        <p:spPr bwMode="auto">
          <a:xfrm>
            <a:off x="838200" y="6356350"/>
            <a:ext cx="2743200" cy="365125"/>
          </a:xfrm>
          <a:prstGeom prst="rect">
            <a:avLst/>
          </a:prstGeom>
        </p:spPr>
        <p:txBody>
          <a:bodyPr vert="horz" wrap="square" lIns="91440" tIns="45720" rIns="91440" bIns="45720" numCol="1" spcCol="215899" anchor="ctr">
            <a:prstTxWarp prst="textNoShape"/>
          </a:bodyPr>
          <a:lstStyle>
            <a:lvl1pPr algn="l">
              <a:defRPr sz="1200" cap="none">
                <a:solidFill>
                  <a:srgbClr val="8C8C8C"/>
                </a:solidFill>
              </a:defRPr>
            </a:lvl1pPr>
            <a:lvl2pPr>
              <a:defRPr/>
            </a:lvl2pPr>
            <a:lvl3pPr>
              <a:defRPr/>
            </a:lvl3pPr>
            <a:lvl4pPr>
              <a:defRPr/>
            </a:lvl4pPr>
            <a:lvl5pPr>
              <a:defRPr/>
            </a:lvl5pPr>
            <a:lvl6pPr>
              <a:defRPr/>
            </a:lvl6pPr>
            <a:lvl7pPr>
              <a:defRPr/>
            </a:lvl7pPr>
            <a:lvl8pPr>
              <a:defRPr/>
            </a:lvl8pPr>
            <a:lvl9pPr>
              <a:defRPr/>
            </a:lvl9pPr>
          </a:lstStyle>
          <a:p>
            <a:pPr>
              <a:defRPr/>
            </a:pPr>
            <a:fld id="{0C7ADDD8-96E1-2F2B-AFC2-607E938C5935}" type="datetime1">
              <a:rPr cap="none"/>
              <a:t/>
            </a:fld>
            <a:endParaRPr cap="none"/>
          </a:p>
        </p:txBody>
      </p:sp>
      <p:sp>
        <p:nvSpPr>
          <p:cNvPr id="5" name="Footer Placeholder 4"/>
          <p:cNvSpPr>
            <a:spLocks noChangeArrowheads="1" noGrp="1"/>
          </p:cNvSpPr>
          <p:nvPr>
            <p:ph type="ftr" sz="quarter" idx="3"/>
          </p:nvPr>
        </p:nvSpPr>
        <p:spPr bwMode="auto">
          <a:xfrm>
            <a:off x="4038600" y="6356350"/>
            <a:ext cx="4114800" cy="365125"/>
          </a:xfrm>
          <a:prstGeom prst="rect">
            <a:avLst/>
          </a:prstGeom>
        </p:spPr>
        <p:txBody>
          <a:bodyPr vert="horz" wrap="square" lIns="91440" tIns="45720" rIns="91440" bIns="45720" numCol="1" spcCol="215899" anchor="ctr">
            <a:prstTxWarp prst="textNoShape"/>
          </a:bodyPr>
          <a:lstStyle>
            <a:lvl1pPr algn="ctr">
              <a:defRPr sz="1200" cap="none">
                <a:solidFill>
                  <a:srgbClr val="8C8C8C"/>
                </a:solidFill>
              </a:defRPr>
            </a:lvl1pPr>
            <a:lvl2pPr>
              <a:defRPr/>
            </a:lvl2pPr>
            <a:lvl3pPr>
              <a:defRPr/>
            </a:lvl3pPr>
            <a:lvl4pPr>
              <a:defRPr/>
            </a:lvl4pPr>
            <a:lvl5pPr>
              <a:defRPr/>
            </a:lvl5pPr>
            <a:lvl6pPr>
              <a:defRPr/>
            </a:lvl6pPr>
            <a:lvl7pPr>
              <a:defRPr/>
            </a:lvl7pPr>
            <a:lvl8pPr>
              <a:defRPr/>
            </a:lvl8pPr>
            <a:lvl9pPr>
              <a:defRPr/>
            </a:lvl9pPr>
          </a:lstStyle>
          <a:p>
            <a:pPr>
              <a:defRPr/>
            </a:pPr>
            <a:endParaRPr cap="none"/>
          </a:p>
        </p:txBody>
      </p:sp>
      <p:sp>
        <p:nvSpPr>
          <p:cNvPr id="6" name="Slide Number Placeholder 5"/>
          <p:cNvSpPr>
            <a:spLocks noChangeArrowheads="1" noGrp="1"/>
          </p:cNvSpPr>
          <p:nvPr>
            <p:ph type="sldNum" sz="quarter" idx="4"/>
          </p:nvPr>
        </p:nvSpPr>
        <p:spPr bwMode="auto">
          <a:xfrm>
            <a:off x="8610600" y="6356350"/>
            <a:ext cx="2743200" cy="365125"/>
          </a:xfrm>
          <a:prstGeom prst="rect">
            <a:avLst/>
          </a:prstGeom>
        </p:spPr>
        <p:txBody>
          <a:bodyPr vert="horz" wrap="square" lIns="91440" tIns="45720" rIns="91440" bIns="45720" numCol="1" spcCol="215899" anchor="ctr">
            <a:prstTxWarp prst="textNoShape"/>
          </a:bodyPr>
          <a:lstStyle>
            <a:lvl1pPr algn="r">
              <a:defRPr sz="1200" cap="none">
                <a:solidFill>
                  <a:srgbClr val="8C8C8C"/>
                </a:solidFill>
              </a:defRPr>
            </a:lvl1pPr>
            <a:lvl2pPr>
              <a:defRPr/>
            </a:lvl2pPr>
            <a:lvl3pPr>
              <a:defRPr/>
            </a:lvl3pPr>
            <a:lvl4pPr>
              <a:defRPr/>
            </a:lvl4pPr>
            <a:lvl5pPr>
              <a:defRPr/>
            </a:lvl5pPr>
            <a:lvl6pPr>
              <a:defRPr/>
            </a:lvl6pPr>
            <a:lvl7pPr>
              <a:defRPr/>
            </a:lvl7pPr>
            <a:lvl8pPr>
              <a:defRPr/>
            </a:lvl8pPr>
            <a:lvl9pPr>
              <a:defRPr/>
            </a:lvl9pPr>
          </a:lstStyle>
          <a:p>
            <a:pPr>
              <a:defRPr/>
            </a:pPr>
            <a:fld id="{753B7501-4F98-6E83-D683-B9D63BCD20EC}" type="slidenum">
              <a:rPr cap="none"/>
              <a:t>1</a:t>
            </a:fld>
            <a:endParaRPr cap="none"/>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1"/>
  <p:txStyles>
    <p:titleStyle>
      <a:lvl1pPr marL="0" marR="0" indent="0" algn="l" defTabSz="914400">
        <a:lnSpc>
          <a:spcPct val="90000"/>
        </a:lnSpc>
        <a:spcBef>
          <a:spcPts val="0"/>
        </a:spcBef>
        <a:spcAft>
          <a:spcPts val="0"/>
        </a:spcAft>
        <a:buNone/>
        <a:defRPr sz="4400" b="0" i="0" u="none" strike="noStrike" cap="none" spc="0">
          <a:solidFill>
            <a:schemeClr val="tx1"/>
          </a:solidFill>
          <a:latin typeface="Calibri Light"/>
          <a:ea typeface="Calibri Light"/>
          <a:cs typeface="Calibri Light"/>
        </a:defRPr>
      </a:lvl1pPr>
      <a:lvl2pPr marL="4572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2pPr>
      <a:lvl3pPr marL="9144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3pPr>
      <a:lvl4pPr marL="13716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4pPr>
      <a:lvl5pPr marL="18288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5pPr>
      <a:lvl6pPr marL="22860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6pPr>
      <a:lvl7pPr marL="27432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7pPr>
      <a:lvl8pPr marL="32004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8pPr>
      <a:lvl9pPr marL="3657600" marR="0" indent="0" algn="l" defTabSz="457200">
        <a:lnSpc>
          <a:spcPct val="100000"/>
        </a:lnSpc>
        <a:spcBef>
          <a:spcPts val="0"/>
        </a:spcBef>
        <a:spcAft>
          <a:spcPts val="0"/>
        </a:spcAft>
        <a:buNone/>
        <a:defRPr sz="1800" b="0" i="0" u="none" strike="noStrike" cap="none" spc="0">
          <a:solidFill>
            <a:schemeClr val="tx1"/>
          </a:solidFill>
          <a:latin typeface="Calibri"/>
          <a:ea typeface="Calibri"/>
          <a:cs typeface="Calibri"/>
        </a:defRPr>
      </a:lvl9pPr>
    </p:titleStyle>
    <p:bodyStyle>
      <a:lvl1pPr marL="228600" marR="0" indent="-228600" algn="l" defTabSz="914400">
        <a:lnSpc>
          <a:spcPct val="90000"/>
        </a:lnSpc>
        <a:spcBef>
          <a:spcPts val="1000"/>
        </a:spcBef>
        <a:spcAft>
          <a:spcPts val="0"/>
        </a:spcAft>
        <a:buClrTx/>
        <a:buSzTx/>
        <a:buFont typeface="Arial"/>
        <a:buChar char="•"/>
        <a:defRPr sz="2800" b="0" i="0" u="none" strike="noStrike" cap="none" spc="0">
          <a:solidFill>
            <a:schemeClr val="tx1"/>
          </a:solidFill>
          <a:latin typeface="Calibri"/>
          <a:ea typeface="Calibri"/>
          <a:cs typeface="Calibri"/>
        </a:defRPr>
      </a:lvl1pPr>
      <a:lvl2pPr marL="685800" marR="0" indent="-228600" algn="l" defTabSz="914400">
        <a:lnSpc>
          <a:spcPct val="90000"/>
        </a:lnSpc>
        <a:spcBef>
          <a:spcPts val="500"/>
        </a:spcBef>
        <a:spcAft>
          <a:spcPts val="0"/>
        </a:spcAft>
        <a:buClrTx/>
        <a:buSzTx/>
        <a:buFont typeface="Arial"/>
        <a:buChar char="•"/>
        <a:defRPr sz="2400" b="0" i="0" u="none" strike="noStrike" cap="none" spc="0">
          <a:solidFill>
            <a:schemeClr val="tx1"/>
          </a:solidFill>
          <a:latin typeface="Calibri"/>
          <a:ea typeface="Calibri"/>
          <a:cs typeface="Calibri"/>
        </a:defRPr>
      </a:lvl2pPr>
      <a:lvl3pPr marL="1143000" marR="0" indent="-228600" algn="l" defTabSz="914400">
        <a:lnSpc>
          <a:spcPct val="90000"/>
        </a:lnSpc>
        <a:spcBef>
          <a:spcPts val="500"/>
        </a:spcBef>
        <a:spcAft>
          <a:spcPts val="0"/>
        </a:spcAft>
        <a:buClrTx/>
        <a:buSzTx/>
        <a:buFont typeface="Arial"/>
        <a:buChar char="•"/>
        <a:defRPr sz="2000" b="0" i="0" u="none" strike="noStrike" cap="none" spc="0">
          <a:solidFill>
            <a:schemeClr val="tx1"/>
          </a:solidFill>
          <a:latin typeface="Calibri"/>
          <a:ea typeface="Calibri"/>
          <a:cs typeface="Calibri"/>
        </a:defRPr>
      </a:lvl3pPr>
      <a:lvl4pPr marL="1600200" marR="0" indent="-228600" algn="l" defTabSz="914400">
        <a:lnSpc>
          <a:spcPct val="90000"/>
        </a:lnSpc>
        <a:spcBef>
          <a:spcPts val="500"/>
        </a:spcBef>
        <a:spcAft>
          <a:spcPts val="0"/>
        </a:spcAft>
        <a:buClrTx/>
        <a:buSzTx/>
        <a:buFont typeface="Arial"/>
        <a:buChar char="•"/>
        <a:defRPr sz="1800" b="0" i="0" u="none" strike="noStrike" cap="none" spc="0">
          <a:solidFill>
            <a:schemeClr val="tx1"/>
          </a:solidFill>
          <a:latin typeface="Calibri"/>
          <a:ea typeface="Calibri"/>
          <a:cs typeface="Calibri"/>
        </a:defRPr>
      </a:lvl4pPr>
      <a:lvl5pPr marL="2057400" marR="0" indent="-228600" algn="l" defTabSz="914400">
        <a:lnSpc>
          <a:spcPct val="90000"/>
        </a:lnSpc>
        <a:spcBef>
          <a:spcPts val="500"/>
        </a:spcBef>
        <a:spcAft>
          <a:spcPts val="0"/>
        </a:spcAft>
        <a:buClrTx/>
        <a:buSzTx/>
        <a:buFont typeface="Arial"/>
        <a:buChar char="•"/>
        <a:defRPr sz="1800" b="0" i="0" u="none" strike="noStrike" cap="none" spc="0">
          <a:solidFill>
            <a:schemeClr val="tx1"/>
          </a:solidFill>
          <a:latin typeface="Calibri"/>
          <a:ea typeface="Calibri"/>
          <a:cs typeface="Calibri"/>
        </a:defRPr>
      </a:lvl5pPr>
      <a:lvl6pPr marL="2514600" marR="0" indent="-228600" algn="l" defTabSz="914400">
        <a:lnSpc>
          <a:spcPct val="90000"/>
        </a:lnSpc>
        <a:spcBef>
          <a:spcPts val="500"/>
        </a:spcBef>
        <a:spcAft>
          <a:spcPts val="0"/>
        </a:spcAft>
        <a:buClrTx/>
        <a:buSzTx/>
        <a:buFont typeface="Arial"/>
        <a:buChar char="•"/>
        <a:defRPr sz="1800" b="0" i="0" u="none" strike="noStrike" cap="none" spc="0">
          <a:solidFill>
            <a:schemeClr val="tx1"/>
          </a:solidFill>
          <a:latin typeface="Calibri"/>
          <a:ea typeface="Calibri"/>
          <a:cs typeface="Calibri"/>
        </a:defRPr>
      </a:lvl6pPr>
      <a:lvl7pPr marL="2971800" marR="0" indent="-228600" algn="l" defTabSz="914400">
        <a:lnSpc>
          <a:spcPct val="90000"/>
        </a:lnSpc>
        <a:spcBef>
          <a:spcPts val="500"/>
        </a:spcBef>
        <a:spcAft>
          <a:spcPts val="0"/>
        </a:spcAft>
        <a:buClrTx/>
        <a:buSzTx/>
        <a:buFont typeface="Arial"/>
        <a:buChar char="•"/>
        <a:defRPr sz="1800" b="0" i="0" u="none" strike="noStrike" cap="none" spc="0">
          <a:solidFill>
            <a:schemeClr val="tx1"/>
          </a:solidFill>
          <a:latin typeface="Calibri"/>
          <a:ea typeface="Calibri"/>
          <a:cs typeface="Calibri"/>
        </a:defRPr>
      </a:lvl7pPr>
      <a:lvl8pPr marL="3429000" marR="0" indent="-228600" algn="l" defTabSz="914400">
        <a:lnSpc>
          <a:spcPct val="90000"/>
        </a:lnSpc>
        <a:spcBef>
          <a:spcPts val="500"/>
        </a:spcBef>
        <a:spcAft>
          <a:spcPts val="0"/>
        </a:spcAft>
        <a:buClrTx/>
        <a:buSzTx/>
        <a:buFont typeface="Arial"/>
        <a:buChar char="•"/>
        <a:defRPr sz="1800" b="0" i="0" u="none" strike="noStrike" cap="none" spc="0">
          <a:solidFill>
            <a:schemeClr val="tx1"/>
          </a:solidFill>
          <a:latin typeface="Calibri"/>
          <a:ea typeface="Calibri"/>
          <a:cs typeface="Calibri"/>
        </a:defRPr>
      </a:lvl8pPr>
      <a:lvl9pPr marL="3886200" marR="0" indent="-228600" algn="l" defTabSz="914400">
        <a:lnSpc>
          <a:spcPct val="90000"/>
        </a:lnSpc>
        <a:spcBef>
          <a:spcPts val="500"/>
        </a:spcBef>
        <a:spcAft>
          <a:spcPts val="0"/>
        </a:spcAft>
        <a:buClrTx/>
        <a:buSzTx/>
        <a:buFont typeface="Arial"/>
        <a:buChar char="•"/>
        <a:defRPr sz="1800" b="0" i="0" u="none" strike="noStrike" cap="none" spc="0">
          <a:solidFill>
            <a:schemeClr val="tx1"/>
          </a:solidFill>
          <a:latin typeface="Calibri"/>
          <a:ea typeface="Calibri"/>
          <a:cs typeface="Calibri"/>
        </a:defRPr>
      </a:lvl9pPr>
    </p:bodyStyle>
    <p:otherStyle>
      <a:lvl1pPr marL="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1pPr>
      <a:lvl2pPr marL="4572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2pPr>
      <a:lvl3pPr marL="9144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3pPr>
      <a:lvl4pPr marL="13716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4pPr>
      <a:lvl5pPr marL="18288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5pPr>
      <a:lvl6pPr marL="22860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6pPr>
      <a:lvl7pPr marL="27432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7pPr>
      <a:lvl8pPr marL="32004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8pPr>
      <a:lvl9pPr marL="3657600" marR="0" indent="0" algn="l" defTabSz="914400">
        <a:lnSpc>
          <a:spcPct val="100000"/>
        </a:lnSpc>
        <a:spcBef>
          <a:spcPts val="0"/>
        </a:spcBef>
        <a:spcAft>
          <a:spcPts val="0"/>
        </a:spcAft>
        <a:buNone/>
        <a:defRPr sz="1800" b="0" i="0" u="none" strike="noStrike" cap="none" spc="0">
          <a:solidFill>
            <a:schemeClr val="tx1"/>
          </a:solidFill>
          <a:latin typeface="Calibri"/>
          <a:ea typeface="Calibri"/>
          <a:cs typeface="Calibri"/>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jpg"/><Relationship Id="rId4" Type="http://schemas.openxmlformats.org/officeDocument/2006/relationships/hyperlink" Target="https://youtu.be/8rGLrhVeZvw?si=PS2aiE8chhSe_suq" TargetMode="Externa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jp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jpg"/><Relationship Id="rId4" Type="http://schemas.openxmlformats.org/officeDocument/2006/relationships/image" Target="../media/image1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jpg"/><Relationship Id="rId4" Type="http://schemas.openxmlformats.org/officeDocument/2006/relationships/image" Target="../media/image16.jpg"/><Relationship Id="rId5" Type="http://schemas.openxmlformats.org/officeDocument/2006/relationships/image" Target="../media/image17.jpg"/><Relationship Id="rId6" Type="http://schemas.openxmlformats.org/officeDocument/2006/relationships/image" Target="../media/image18.jpg"/><Relationship Id="rId7" Type="http://schemas.openxmlformats.org/officeDocument/2006/relationships/image" Target="../media/image19.jp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jpg"/><Relationship Id="rId4" Type="http://schemas.openxmlformats.org/officeDocument/2006/relationships/image" Target="../media/image2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jpg"/><Relationship Id="rId4" Type="http://schemas.openxmlformats.org/officeDocument/2006/relationships/image" Target="../media/image21.jp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2.png"/><Relationship Id="rId4" Type="http://schemas.openxmlformats.org/officeDocument/2006/relationships/image" Target="../media/media1.sv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3.png"/><Relationship Id="rId4" Type="http://schemas.openxmlformats.org/officeDocument/2006/relationships/image" Target="../media/media2.sv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jp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 Id="rId4" Type="http://schemas.openxmlformats.org/officeDocument/2006/relationships/image" Target="../media/image2.jpg"/><Relationship Id="rId5" Type="http://schemas.openxmlformats.org/officeDocument/2006/relationships/image" Target="../media/image3.jpg"/><Relationship Id="rId6" Type="http://schemas.openxmlformats.org/officeDocument/2006/relationships/image" Target="../media/image4.jp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jpg"/><Relationship Id="rId4" Type="http://schemas.openxmlformats.org/officeDocument/2006/relationships/image" Target="../media/image5.gif"/><Relationship Id="rId5" Type="http://schemas.openxmlformats.org/officeDocument/2006/relationships/image" Target="../media/image6.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jpg"/><Relationship Id="rId4" Type="http://schemas.openxmlformats.org/officeDocument/2006/relationships/image" Target="../media/image7.png"/><Relationship Id="rId5" Type="http://schemas.openxmlformats.org/officeDocument/2006/relationships/image" Target="../media/image8.jp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jpg"/><Relationship Id="rId4" Type="http://schemas.openxmlformats.org/officeDocument/2006/relationships/image" Target="../media/image9.jpg"/><Relationship Id="rId5" Type="http://schemas.openxmlformats.org/officeDocument/2006/relationships/image" Target="../media/image10.jp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jp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jpg"/><Relationship Id="rId4" Type="http://schemas.openxmlformats.org/officeDocument/2006/relationships/image" Target="../media/image11.png"/><Relationship Id="rId5" Type="http://schemas.openxmlformats.org/officeDocument/2006/relationships/image" Target="../media/image12.em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jpg"/><Relationship Id="rId4" Type="http://schemas.openxmlformats.org/officeDocument/2006/relationships/image" Target="../media/image13.jpg"/><Relationship Id="rId5"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bg>
      <p:bgPr shadeToTitle="0">
        <a:solidFill>
          <a:schemeClr val="bg1"/>
        </a:solidFill>
      </p:bgPr>
    </p:bg>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2364740"/>
            <a:ext cx="12192000" cy="1033780"/>
          </a:xfrm>
          <a:prstGeom prst="rect">
            <a:avLst/>
          </a:prstGeom>
          <a:noFill/>
          <a:ln>
            <a:noFill/>
          </a:ln>
          <a:effectLst/>
        </p:spPr>
        <p:txBody>
          <a:bodyPr vert="horz" wrap="square" lIns="91440" tIns="45720" rIns="91440" bIns="45720" numCol="1" spcCol="215899" anchor="t">
            <a:prstTxWarp prst="textNoShape"/>
          </a:bodyPr>
          <a:lstStyle/>
          <a:p>
            <a:pPr algn="ctr">
              <a:defRPr/>
            </a:pPr>
            <a:r>
              <a:rPr sz="3600" cap="none">
                <a:latin typeface="Helvetica"/>
                <a:ea typeface="Verdana"/>
                <a:cs typeface="Helvetica"/>
              </a:rPr>
              <a:t>EX3030/EM4012 Heat, Mass and Momentum Transfer</a:t>
            </a:r>
            <a:br>
              <a:rPr/>
            </a:br>
            <a:r>
              <a:rPr sz="3200" cap="none">
                <a:solidFill>
                  <a:srgbClr val="7F7F7F"/>
                </a:solidFill>
                <a:latin typeface="Helvetica"/>
                <a:ea typeface="Batang"/>
                <a:cs typeface="Helvetica"/>
              </a:rPr>
              <a:t>Heat Exchangers 1</a:t>
            </a:r>
            <a:endParaRPr sz="36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a:prstGeom prst="rect">
            <a:avLst/>
          </a:prstGeom>
          <a:ln>
            <a:noFill/>
          </a:ln>
        </p:spPr>
        <p:txBody>
          <a:bodyPr/>
          <a:lstStyle/>
          <a:p>
            <a:pPr marL="0" marR="0" indent="0" algn="r" defTabSz="457200">
              <a:lnSpc>
                <a:spcPct val="100000"/>
              </a:lnSpc>
              <a:spcBef>
                <a:spcPts val="0"/>
              </a:spcBef>
              <a:spcAft>
                <a:spcPts val="0"/>
              </a:spcAft>
              <a:buNone/>
              <a:defRPr/>
            </a:pPr>
            <a:fld id="{05D9EFE7-A9E8-8C19-A661-5F4CA12F500A}" type="slidenum">
              <a:rPr sz="1600" cap="none">
                <a:solidFill>
                  <a:srgbClr val="7F7F7F"/>
                </a:solidFill>
                <a:latin typeface="Helvetica"/>
                <a:ea typeface="Calibri"/>
                <a:cs typeface="Helvetica"/>
              </a:rPr>
              <a:t>1</a:t>
            </a:fld>
            <a:endParaRPr sz="1600" cap="none">
              <a:solidFill>
                <a:srgbClr val="7F7F7F"/>
              </a:solidFill>
              <a:latin typeface="Helvetica"/>
              <a:ea typeface="Calibri"/>
              <a:cs typeface="Helvetica"/>
            </a:endParaRPr>
          </a:p>
        </p:txBody>
      </p:sp>
      <p:sp>
        <p:nvSpPr>
          <p:cNvPr id="4" name="TextBox 36"/>
          <p:cNvSpPr/>
          <p:nvPr/>
        </p:nvSpPr>
        <p:spPr bwMode="auto">
          <a:xfrm>
            <a:off x="3084829" y="4618990"/>
            <a:ext cx="6096000" cy="701040"/>
          </a:xfrm>
          <a:prstGeom prst="rect">
            <a:avLst/>
          </a:prstGeom>
          <a:noFill/>
          <a:ln>
            <a:noFill/>
          </a:ln>
          <a:effectLst/>
        </p:spPr>
        <p:txBody>
          <a:bodyPr vert="horz" wrap="square" lIns="91440" tIns="45720" rIns="91440" bIns="45720" numCol="1" spcCol="215899" anchor="t"/>
          <a:lstStyle/>
          <a:p>
            <a:pPr algn="ctr">
              <a:defRPr sz="2000" cap="none">
                <a:solidFill>
                  <a:srgbClr val="7F7F7F"/>
                </a:solidFill>
                <a:latin typeface="Helvetica"/>
                <a:ea typeface="Batang"/>
                <a:cs typeface="Helvetica"/>
              </a:defRPr>
            </a:pPr>
            <a:r>
              <a:rPr/>
              <a:t>Originally by Dr Mark Stewart</a:t>
            </a:r>
            <a:endParaRPr/>
          </a:p>
          <a:p>
            <a:pPr algn="ctr">
              <a:defRPr sz="2000" cap="none">
                <a:solidFill>
                  <a:srgbClr val="7F7F7F"/>
                </a:solidFill>
                <a:latin typeface="Helvetica"/>
                <a:ea typeface="Batang"/>
                <a:cs typeface="Helvetica"/>
              </a:defRPr>
            </a:pPr>
            <a:r>
              <a:rPr/>
              <a:t>Presented by Dr M. Bannerman</a:t>
            </a:r>
            <a:endParaRPr/>
          </a:p>
        </p:txBody>
      </p:sp>
      <p:pic>
        <p:nvPicPr>
          <p:cNvPr id="5" name="Picture 21" descr="A picture containing text, clipart&#10;&#10;Description automatically generated"/>
          <p:cNvPicPr>
            <a:picLocks noChangeAspect="1"/>
          </p:cNvPicPr>
          <p:nvPr/>
        </p:nvPicPr>
        <p:blipFill>
          <a:blip r:embed="rId3"/>
          <a:stretch/>
        </p:blipFill>
        <p:spPr bwMode="auto">
          <a:xfrm>
            <a:off x="4690110" y="387350"/>
            <a:ext cx="2811780" cy="7715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spd="slow" p14:dur="2000" advClick="1" advTm="23444">
        <p:fade thruBlk="0"/>
      </p:transition>
    </mc:Choice>
    <mc:Fallback>
      <p:transition spd="slow" advClick="1" advTm="23444">
        <p:fade thruBlk="0"/>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1428750" y="360045"/>
            <a:ext cx="1076325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Recuperative Heat Exchangers</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08BDD046-08E5-E826-AB05-FE739E4B5DAB}" type="slidenum">
              <a:rPr sz="1600" cap="none">
                <a:solidFill>
                  <a:srgbClr val="7F7F7F"/>
                </a:solidFill>
                <a:latin typeface="Helvetica"/>
                <a:ea typeface="Calibri"/>
                <a:cs typeface="Helvetica"/>
              </a:rPr>
              <a:t>10</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grpSp>
        <p:nvGrpSpPr>
          <p:cNvPr id="5" name="Group 4"/>
          <p:cNvGrpSpPr/>
          <p:nvPr/>
        </p:nvGrpSpPr>
        <p:grpSpPr bwMode="auto">
          <a:xfrm>
            <a:off x="1056005" y="2418080"/>
            <a:ext cx="10079990" cy="2021840"/>
            <a:chOff x="1056005" y="2418080"/>
            <a:chExt cx="10079990" cy="2021840"/>
          </a:xfrm>
        </p:grpSpPr>
        <p:sp>
          <p:nvSpPr>
            <p:cNvPr id="7" name="TextBox 1"/>
            <p:cNvSpPr/>
            <p:nvPr/>
          </p:nvSpPr>
          <p:spPr bwMode="auto">
            <a:xfrm>
              <a:off x="1056005" y="3048635"/>
              <a:ext cx="10079990" cy="1391284"/>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lang="en-US" sz="1800" b="0" i="0" u="sng" strike="noStrike" cap="none" spc="0">
                  <a:solidFill>
                    <a:schemeClr val="tx1"/>
                  </a:solidFill>
                  <a:latin typeface="Helvetica"/>
                  <a:ea typeface="Helvetica"/>
                  <a:cs typeface="Helvetica"/>
                  <a:hlinkClick r:id="rId4" tooltip="https://youtu.be/8rGLrhVeZvw?si=PS2aiE8chhSe_suq"/>
                </a:rPr>
                <a:t>https://youtu.be/8rGLrhVeZvw?si=PS2aiE8chhSe_suq</a:t>
              </a:r>
              <a:endParaRPr cap="none">
                <a:latin typeface="Helvetica"/>
                <a:ea typeface="Calibri"/>
                <a:cs typeface="Calibri"/>
              </a:endParaRPr>
            </a:p>
            <a:p>
              <a:pPr algn="ctr">
                <a:lnSpc>
                  <a:spcPct val="120000"/>
                </a:lnSpc>
                <a:spcBef>
                  <a:spcPts val="599"/>
                </a:spcBef>
                <a:spcAft>
                  <a:spcPts val="599"/>
                </a:spcAft>
                <a:defRPr/>
              </a:pPr>
              <a:endParaRPr cap="none">
                <a:latin typeface="Helvetica"/>
                <a:ea typeface="Calibri"/>
                <a:cs typeface="Calibri"/>
              </a:endParaRPr>
            </a:p>
          </p:txBody>
        </p:sp>
        <p:sp>
          <p:nvSpPr>
            <p:cNvPr id="6" name="TextBox 2"/>
            <p:cNvSpPr/>
            <p:nvPr/>
          </p:nvSpPr>
          <p:spPr bwMode="auto">
            <a:xfrm>
              <a:off x="1056005" y="2418080"/>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Video</a:t>
              </a:r>
              <a:endParaRPr sz="2000" b="1" cap="none">
                <a:solidFill>
                  <a:srgbClr val="FF9900"/>
                </a:solidFill>
                <a:latin typeface="Helvetica"/>
                <a:ea typeface="Calibri"/>
                <a:cs typeface="Calibri"/>
              </a:endParaRPr>
            </a:p>
          </p:txBody>
        </p:sp>
      </p:grpSp>
      <p:sp>
        <p:nvSpPr>
          <p:cNvPr id="8"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1428750" y="360045"/>
            <a:ext cx="1076325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Overall Heat Transfer Coefficient</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3B9D13AD-E3D6-C8E5-9825-15B05D6B6E40}" type="slidenum">
              <a:rPr sz="1600" cap="none">
                <a:solidFill>
                  <a:srgbClr val="7F7F7F"/>
                </a:solidFill>
                <a:latin typeface="Helvetica"/>
                <a:ea typeface="Calibri"/>
                <a:cs typeface="Helvetica"/>
              </a:rPr>
              <a:t>11</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6005" y="1929765"/>
            <a:ext cx="10079990" cy="4204335"/>
          </a:xfrm>
          <a:prstGeom prst="rect">
            <a:avLst/>
          </a:prstGeom>
          <a:noFill/>
          <a:ln>
            <a:noFill/>
          </a:ln>
          <a:effectLst/>
        </p:spPr>
        <p:txBody>
          <a:bodyPr wrap="square">
            <a:spAutoFit/>
          </a:bodyPr>
          <a:lstStyle/>
          <a:p>
            <a:pPr marL="285750" indent="-285750" algn="ctr">
              <a:lnSpc>
                <a:spcPct val="120000"/>
              </a:lnSpc>
              <a:spcAft>
                <a:spcPts val="600"/>
              </a:spcAft>
              <a:buFont typeface="Arial"/>
              <a:buChar char="•"/>
              <a:defRPr/>
            </a:pPr>
            <a:r>
              <a:rPr lang="en-GB">
                <a:latin typeface="Helvetica"/>
              </a:rPr>
              <a:t>Recall, heat transfer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𝑄</m:t>
                      </m:r>
                    </m:oMath>
                  </m:oMathPara>
                </a14:m>
              </mc:Choice>
              <mc:Fallback/>
            </mc:AlternateContent>
            <a:r>
              <a:rPr lang="en-GB">
                <a:latin typeface="Helvetica"/>
              </a:rPr>
              <a:t> (in Watts) given by:</a:t>
            </a:r>
            <a:endParaRPr/>
          </a:p>
          <a:p>
            <a:pPr algn="ctr">
              <a:lnSpc>
                <a:spcPct val="120000"/>
              </a:lnSpc>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en-GB" b="0" i="1">
                          <a:latin typeface="Cambria Math"/>
                        </a:rPr>
                        <m:t>𝑄</m:t>
                      </m:r>
                      <m:r>
                        <m:rPr/>
                        <a:rPr lang="en-GB" b="0" i="1">
                          <a:latin typeface="Cambria Math"/>
                        </a:rPr>
                        <m:t>=</m:t>
                      </m:r>
                      <m:r>
                        <m:rPr/>
                        <a:rPr lang="en-GB" b="0" i="1">
                          <a:latin typeface="Cambria Math"/>
                        </a:rPr>
                        <m:t>𝑈𝐴</m:t>
                      </m:r>
                      <m:r>
                        <m:rPr>
                          <m:sty m:val="p"/>
                        </m:rPr>
                        <a:rPr lang="en-GB" b="0" i="0">
                          <a:latin typeface="Cambria Math"/>
                        </a:rPr>
                        <m:t>Δ</m:t>
                      </m:r>
                      <m:r>
                        <m:rPr/>
                        <a:rPr lang="en-GB" b="0" i="1">
                          <a:latin typeface="Cambria Math"/>
                        </a:rPr>
                        <m:t>𝑇</m:t>
                      </m:r>
                    </m:oMath>
                  </m:oMathPara>
                </a14:m>
              </mc:Choice>
              <mc:Fallback/>
            </mc:AlternateContent>
            <a:endParaRPr lang="en-US">
              <a:latin typeface="Helvetica"/>
            </a:endParaRPr>
          </a:p>
          <a:p>
            <a:pPr marL="342900" indent="-342900" algn="ctr">
              <a:lnSpc>
                <a:spcPct val="120000"/>
              </a:lnSpc>
              <a:spcAft>
                <a:spcPts val="600"/>
              </a:spcAft>
              <a:buFont typeface="Arial"/>
              <a:buChar char="•"/>
              <a:defRPr/>
            </a:pPr>
            <a:r>
              <a:rPr lang="en-US">
                <a:latin typeface="Helvetica"/>
              </a:rPr>
              <a:t>Heat transfer depends on (i) available temperature difference </a:t>
            </a:r>
            <mc:AlternateContent xmlns:mc="http://schemas.openxmlformats.org/markup-compatibility/2006" xmlns:m="http://schemas.openxmlformats.org/officeDocument/2006/math">
              <mc:Choice xmlns:a14="http://schemas.microsoft.com/office/drawing/2010/main" Requires="a14">
                <a14:m>
                  <m:oMathPara>
                    <m:oMathParaPr/>
                    <m:oMath>
                      <m:r>
                        <m:rPr>
                          <m:sty m:val="p"/>
                        </m:rPr>
                        <a:rPr lang="en-GB" b="0" i="0">
                          <a:latin typeface="Cambria Math"/>
                        </a:rPr>
                        <m:t>Δ</m:t>
                      </m:r>
                      <m:r>
                        <m:rPr/>
                        <a:rPr lang="en-GB" b="0" i="1">
                          <a:latin typeface="Cambria Math"/>
                        </a:rPr>
                        <m:t>𝑇</m:t>
                      </m:r>
                    </m:oMath>
                  </m:oMathPara>
                </a14:m>
              </mc:Choice>
              <mc:Fallback/>
            </mc:AlternateContent>
            <a:r>
              <a:rPr lang="en-US">
                <a:latin typeface="Helvetica"/>
              </a:rPr>
              <a:t>; (ii) heat transfer surface area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𝐴</m:t>
                      </m:r>
                    </m:oMath>
                  </m:oMathPara>
                </a14:m>
              </mc:Choice>
              <mc:Fallback/>
            </mc:AlternateContent>
            <a:r>
              <a:rPr lang="en-US">
                <a:latin typeface="Helvetica"/>
              </a:rPr>
              <a:t> and; (iii) the parameter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𝑈</m:t>
                      </m:r>
                    </m:oMath>
                  </m:oMathPara>
                </a14:m>
              </mc:Choice>
              <mc:Fallback/>
            </mc:AlternateContent>
            <a:r>
              <a:rPr lang="en-US">
                <a:latin typeface="Helvetica"/>
              </a:rPr>
              <a:t> (units of W/m</a:t>
            </a:r>
            <a:r>
              <a:rPr lang="en-US" baseline="30000">
                <a:latin typeface="Helvetica"/>
              </a:rPr>
              <a:t>2</a:t>
            </a:r>
            <a:r>
              <a:rPr lang="en-US">
                <a:latin typeface="Calibri"/>
                <a:ea typeface="Calibri"/>
                <a:cs typeface="Calibri"/>
              </a:rPr>
              <a:t>°</a:t>
            </a:r>
            <a:r>
              <a:rPr lang="en-US">
                <a:latin typeface="Helvetica"/>
              </a:rPr>
              <a:t>C), which we call the overall heat transfer coefficient (OHTC)</a:t>
            </a:r>
            <a:endParaRPr/>
          </a:p>
          <a:p>
            <a:pPr marL="342900" indent="-342900" algn="ctr">
              <a:lnSpc>
                <a:spcPct val="120000"/>
              </a:lnSpc>
              <a:spcAft>
                <a:spcPts val="600"/>
              </a:spcAft>
              <a:buFont typeface="Arial"/>
              <a:buChar char="•"/>
              <a:defRPr/>
            </a:pPr>
            <a:r>
              <a:rPr lang="en-US">
                <a:latin typeface="Helvetica"/>
              </a:rPr>
              <a:t>The OHTC is related to the thermal resistance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𝑅</m:t>
                      </m:r>
                    </m:oMath>
                  </m:oMathPara>
                </a14:m>
              </mc:Choice>
              <mc:Fallback/>
            </mc:AlternateContent>
            <a:r>
              <a:rPr lang="en-US">
                <a:latin typeface="Helvetica"/>
              </a:rPr>
              <a:t> (units of </a:t>
            </a:r>
            <a:r>
              <a:rPr lang="en-US">
                <a:latin typeface="Calibri"/>
                <a:ea typeface="Calibri"/>
                <a:cs typeface="Calibri"/>
              </a:rPr>
              <a:t>°</a:t>
            </a:r>
            <a:r>
              <a:rPr lang="en-US">
                <a:latin typeface="Helvetica"/>
              </a:rPr>
              <a:t>C/W) as follows:</a:t>
            </a:r>
            <a:endParaRPr/>
          </a:p>
          <a:p>
            <a:pPr algn="ctr">
              <a:lnSpc>
                <a:spcPct val="120000"/>
              </a:lnSpc>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en-GB" b="0" i="1">
                          <a:latin typeface="Cambria Math"/>
                        </a:rPr>
                        <m:t>𝑅</m:t>
                      </m:r>
                      <m:r>
                        <m:rPr/>
                        <a:rPr lang="en-GB" b="0" i="1">
                          <a:latin typeface="Cambria Math"/>
                        </a:rPr>
                        <m:t>=</m:t>
                      </m:r>
                      <m:f>
                        <m:fPr>
                          <m:ctrlPr>
                            <a:rPr lang="en-GB" b="0" i="1">
                              <a:latin typeface="Cambria Math"/>
                              <a:ea typeface="Cambria Math"/>
                              <a:cs typeface="Cambria Math"/>
                            </a:rPr>
                          </m:ctrlPr>
                        </m:fPr>
                        <m:num>
                          <m:r>
                            <m:rPr/>
                            <a:rPr lang="en-GB" b="0" i="1">
                              <a:latin typeface="Cambria Math"/>
                            </a:rPr>
                            <m:t>1</m:t>
                          </m:r>
                        </m:num>
                        <m:den>
                          <m:r>
                            <m:rPr/>
                            <a:rPr lang="en-GB" b="0" i="1">
                              <a:latin typeface="Cambria Math"/>
                            </a:rPr>
                            <m:t>𝑈𝐴</m:t>
                          </m:r>
                        </m:den>
                      </m:f>
                    </m:oMath>
                  </m:oMathPara>
                </a14:m>
              </mc:Choice>
              <mc:Fallback/>
            </mc:AlternateContent>
            <a:endParaRPr lang="en-US">
              <a:latin typeface="Helvetica"/>
            </a:endParaRPr>
          </a:p>
          <a:p>
            <a:pPr algn="ctr">
              <a:lnSpc>
                <a:spcPct val="120000"/>
              </a:lnSpc>
              <a:spcAft>
                <a:spcPts val="600"/>
              </a:spcAft>
              <a:defRPr/>
            </a:pPr>
            <a:r>
              <a:rPr lang="en-US">
                <a:latin typeface="Helvetica"/>
              </a:rPr>
              <a:t>The heat transfer can thus also be expressed as:</a:t>
            </a:r>
            <a:endParaRPr/>
          </a:p>
          <a:p>
            <a:pPr algn="ctr">
              <a:lnSpc>
                <a:spcPct val="120000"/>
              </a:lnSpc>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r>
                        <m:rPr/>
                        <a:rPr lang="en-GB" b="0" i="1">
                          <a:latin typeface="Cambria Math"/>
                        </a:rPr>
                        <m:t>𝑄</m:t>
                      </m:r>
                      <m:r>
                        <m:rPr/>
                        <a:rPr lang="en-GB" b="0" i="1">
                          <a:latin typeface="Cambria Math"/>
                        </a:rPr>
                        <m:t>=</m:t>
                      </m:r>
                      <m:f>
                        <m:fPr>
                          <m:ctrlPr>
                            <a:rPr lang="en-GB" b="0" i="1">
                              <a:latin typeface="Cambria Math"/>
                              <a:ea typeface="Cambria Math"/>
                              <a:cs typeface="Cambria Math"/>
                            </a:rPr>
                          </m:ctrlPr>
                        </m:fPr>
                        <m:num>
                          <m:r>
                            <m:rPr>
                              <m:sty m:val="p"/>
                            </m:rPr>
                            <a:rPr lang="en-GB" b="0" i="0">
                              <a:latin typeface="Cambria Math"/>
                            </a:rPr>
                            <m:t>Δ</m:t>
                          </m:r>
                          <m:r>
                            <m:rPr/>
                            <a:rPr lang="en-GB" b="0" i="1">
                              <a:latin typeface="Cambria Math"/>
                            </a:rPr>
                            <m:t>𝑇</m:t>
                          </m:r>
                        </m:num>
                        <m:den>
                          <m:r>
                            <m:rPr/>
                            <a:rPr lang="en-GB" b="0" i="1">
                              <a:latin typeface="Cambria Math"/>
                            </a:rPr>
                            <m:t>𝑅</m:t>
                          </m:r>
                        </m:den>
                      </m:f>
                    </m:oMath>
                  </m:oMathPara>
                </a14:m>
              </mc:Choice>
              <mc:Fallback/>
            </mc:AlternateContent>
            <a:endParaRPr lang="en-US">
              <a:latin typeface="Helvetica"/>
            </a:endParaRPr>
          </a:p>
        </p:txBody>
      </p:sp>
      <p:sp>
        <p:nvSpPr>
          <p:cNvPr id="6" name="TextBox 2"/>
          <p:cNvSpPr/>
          <p:nvPr/>
        </p:nvSpPr>
        <p:spPr bwMode="auto">
          <a:xfrm>
            <a:off x="1056005" y="1298574"/>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Overall Heat Transfer Coefficient (OHTC)</a:t>
            </a:r>
            <a:endParaRPr sz="2000" b="1" cap="none">
              <a:solidFill>
                <a:srgbClr val="FF9900"/>
              </a:solidFill>
              <a:latin typeface="Helvetica"/>
              <a:ea typeface="Calibri"/>
              <a:cs typeface="Calibri"/>
            </a:endParaRPr>
          </a:p>
        </p:txBody>
      </p:sp>
      <p:sp>
        <p:nvSpPr>
          <p:cNvPr id="7"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Thermal Resistance</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5DB9F665-2BB0-EC00-FE01-DD55B84F0888}" type="slidenum">
              <a:rPr sz="1600" cap="none">
                <a:solidFill>
                  <a:srgbClr val="7F7F7F"/>
                </a:solidFill>
                <a:latin typeface="Helvetica"/>
                <a:ea typeface="Calibri"/>
                <a:cs typeface="Helvetica"/>
              </a:rPr>
              <a:t>12</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6005" y="1182370"/>
            <a:ext cx="10079990" cy="394335"/>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cap="none">
                <a:latin typeface="Helvetica"/>
                <a:ea typeface="Calibri"/>
                <a:cs typeface="Calibri"/>
              </a:rPr>
              <a:t>Two cases of interest (i) plane wall and; (ii) concentric tube</a:t>
            </a:r>
            <a:endParaRPr cap="none">
              <a:latin typeface="Helvetica"/>
              <a:ea typeface="Calibri"/>
              <a:cs typeface="Calibri"/>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7" name="Picture 4" descr="Diagram, schematic&#10;&#10;Description automatically generated"/>
          <p:cNvPicPr>
            <a:picLocks noChangeAspect="1"/>
          </p:cNvPicPr>
          <p:nvPr/>
        </p:nvPicPr>
        <p:blipFill>
          <a:blip r:embed="rId4"/>
          <a:stretch/>
        </p:blipFill>
        <p:spPr bwMode="auto">
          <a:xfrm>
            <a:off x="3217545" y="1691005"/>
            <a:ext cx="5756910" cy="3650615"/>
          </a:xfrm>
          <a:prstGeom prst="rect">
            <a:avLst/>
          </a:prstGeom>
          <a:noFill/>
          <a:ln>
            <a:noFill/>
          </a:ln>
          <a:effectLst/>
        </p:spPr>
      </p:pic>
      <p:sp>
        <p:nvSpPr>
          <p:cNvPr id="8" name="TextBox 6"/>
          <p:cNvSpPr/>
          <p:nvPr/>
        </p:nvSpPr>
        <p:spPr bwMode="auto">
          <a:xfrm>
            <a:off x="1056005" y="5393690"/>
            <a:ext cx="10079990" cy="910590"/>
          </a:xfrm>
          <a:prstGeom prst="rect">
            <a:avLst/>
          </a:prstGeom>
          <a:noFill/>
          <a:ln>
            <a:noFill/>
          </a:ln>
          <a:effectLst/>
        </p:spPr>
        <p:txBody>
          <a:bodyPr wrap="square">
            <a:spAutoFit/>
          </a:bodyPr>
          <a:lstStyle/>
          <a:p>
            <a:pPr algn="ctr">
              <a:lnSpc>
                <a:spcPct val="120000"/>
              </a:lnSpc>
              <a:spcBef>
                <a:spcPts val="600"/>
              </a:spcBef>
              <a:spcAft>
                <a:spcPts val="600"/>
              </a:spcAft>
              <a:defRPr/>
            </a:pPr>
            <a:r>
              <a:rPr lang="en-GB">
                <a:latin typeface="Helvetica"/>
              </a:rPr>
              <a:t>Combined total thermal resistance:</a:t>
            </a:r>
            <a:endParaRPr lang="en-GB" b="0" i="1">
              <a:latin typeface="Cambria Math"/>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1" i="1">
                              <a:latin typeface="Cambria Math"/>
                              <a:ea typeface="Cambria Math"/>
                              <a:cs typeface="Cambria Math"/>
                            </a:rPr>
                          </m:ctrlPr>
                        </m:sSubPr>
                        <m:e>
                          <m:r>
                            <m:rPr/>
                            <a:rPr lang="en-GB" b="1" i="1">
                              <a:latin typeface="Cambria Math"/>
                            </a:rPr>
                            <m:t>𝑹</m:t>
                          </m:r>
                        </m:e>
                        <m:sub>
                          <m:r>
                            <m:rPr/>
                            <a:rPr lang="en-GB" b="1" i="1">
                              <a:latin typeface="Cambria Math"/>
                            </a:rPr>
                            <m:t>𝑻</m:t>
                          </m:r>
                        </m:sub>
                      </m:sSub>
                      <m:r>
                        <m:rPr/>
                        <a:rPr lang="en-GB" b="1" i="1">
                          <a:latin typeface="Cambria Math"/>
                        </a:rPr>
                        <m:t>=</m:t>
                      </m:r>
                      <m:sSub>
                        <m:sSubPr>
                          <m:ctrlPr>
                            <a:rPr lang="en-GB" b="1" i="1">
                              <a:latin typeface="Cambria Math"/>
                              <a:ea typeface="Cambria Math"/>
                              <a:cs typeface="Cambria Math"/>
                            </a:rPr>
                          </m:ctrlPr>
                        </m:sSubPr>
                        <m:e>
                          <m:r>
                            <m:rPr/>
                            <a:rPr lang="en-GB" b="1" i="1">
                              <a:latin typeface="Cambria Math"/>
                            </a:rPr>
                            <m:t>𝑹</m:t>
                          </m:r>
                        </m:e>
                        <m:sub>
                          <m:r>
                            <m:rPr/>
                            <a:rPr lang="en-GB" b="1" i="1">
                              <a:latin typeface="Cambria Math"/>
                            </a:rPr>
                            <m:t>𝒊</m:t>
                          </m:r>
                        </m:sub>
                      </m:sSub>
                      <m:r>
                        <m:rPr/>
                        <a:rPr lang="en-GB" b="1" i="1">
                          <a:latin typeface="Cambria Math"/>
                        </a:rPr>
                        <m:t>+</m:t>
                      </m:r>
                      <m:sSub>
                        <m:sSubPr>
                          <m:ctrlPr>
                            <a:rPr lang="en-GB" b="1" i="1">
                              <a:latin typeface="Cambria Math"/>
                              <a:ea typeface="Cambria Math"/>
                              <a:cs typeface="Cambria Math"/>
                            </a:rPr>
                          </m:ctrlPr>
                        </m:sSubPr>
                        <m:e>
                          <m:r>
                            <m:rPr/>
                            <a:rPr lang="en-GB" b="1" i="1">
                              <a:latin typeface="Cambria Math"/>
                            </a:rPr>
                            <m:t>𝑹</m:t>
                          </m:r>
                        </m:e>
                        <m:sub>
                          <m:r>
                            <m:rPr/>
                            <a:rPr lang="en-GB" b="1" i="0">
                              <a:latin typeface="Cambria Math"/>
                            </a:rPr>
                            <m:t>𝐰𝐚𝐥𝐥</m:t>
                          </m:r>
                        </m:sub>
                      </m:sSub>
                      <m:r>
                        <m:rPr/>
                        <a:rPr lang="en-GB" b="1" i="1">
                          <a:latin typeface="Cambria Math"/>
                        </a:rPr>
                        <m:t>+</m:t>
                      </m:r>
                      <m:sSub>
                        <m:sSubPr>
                          <m:ctrlPr>
                            <a:rPr lang="en-GB" b="1" i="1">
                              <a:latin typeface="Cambria Math"/>
                              <a:ea typeface="Cambria Math"/>
                              <a:cs typeface="Cambria Math"/>
                            </a:rPr>
                          </m:ctrlPr>
                        </m:sSubPr>
                        <m:e>
                          <m:r>
                            <m:rPr/>
                            <a:rPr lang="en-GB" b="1" i="1">
                              <a:latin typeface="Cambria Math"/>
                            </a:rPr>
                            <m:t>𝑹</m:t>
                          </m:r>
                        </m:e>
                        <m:sub>
                          <m:r>
                            <m:rPr/>
                            <a:rPr lang="en-GB" b="1" i="1">
                              <a:latin typeface="Cambria Math"/>
                            </a:rPr>
                            <m:t>𝒐</m:t>
                          </m:r>
                        </m:sub>
                      </m:sSub>
                    </m:oMath>
                  </m:oMathPara>
                </a14:m>
              </mc:Choice>
              <mc:Fallback/>
            </mc:AlternateContent>
            <a:endParaRPr lang="en-US" b="1">
              <a:latin typeface="Helvetica"/>
            </a:endParaRPr>
          </a:p>
        </p:txBody>
      </p:sp>
      <p:sp>
        <p:nvSpPr>
          <p:cNvPr id="9" name="TextBox 7"/>
          <p:cNvSpPr/>
          <p:nvPr/>
        </p:nvSpPr>
        <p:spPr bwMode="auto">
          <a:xfrm>
            <a:off x="448945" y="1991360"/>
            <a:ext cx="2768600" cy="2774950"/>
          </a:xfrm>
          <a:prstGeom prst="rect">
            <a:avLst/>
          </a:prstGeom>
          <a:noFill/>
          <a:ln>
            <a:noFill/>
          </a:ln>
          <a:effectLst/>
        </p:spPr>
        <p:txBody>
          <a:bodyPr wrap="square">
            <a:spAutoFit/>
          </a:bodyPr>
          <a:lstStyle/>
          <a:p>
            <a:pPr algn="ctr">
              <a:lnSpc>
                <a:spcPct val="120000"/>
              </a:lnSpc>
              <a:spcBef>
                <a:spcPts val="600"/>
              </a:spcBef>
              <a:spcAft>
                <a:spcPts val="600"/>
              </a:spcAft>
              <a:defRPr/>
            </a:pPr>
            <a:r>
              <a:rPr lang="en-GB" b="1" u="sng">
                <a:latin typeface="Helvetica"/>
              </a:rPr>
              <a:t>Plane wall:</a:t>
            </a:r>
            <a:endParaRPr lang="en-GB" b="1" i="1" u="sng">
              <a:latin typeface="Cambria Math"/>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0" i="1">
                              <a:latin typeface="Cambria Math"/>
                              <a:ea typeface="Cambria Math"/>
                              <a:cs typeface="Cambria Math"/>
                            </a:rPr>
                          </m:ctrlPr>
                        </m:sSubPr>
                        <m:e>
                          <m:r>
                            <m:rPr/>
                            <a:rPr lang="en-GB" b="0" i="1">
                              <a:latin typeface="Cambria Math"/>
                            </a:rPr>
                            <m:t>𝑅</m:t>
                          </m:r>
                        </m:e>
                        <m:sub>
                          <m:r>
                            <m:rPr/>
                            <a:rPr lang="en-GB" b="0" i="1">
                              <a:latin typeface="Cambria Math"/>
                            </a:rPr>
                            <m:t>𝑖</m:t>
                          </m:r>
                        </m:sub>
                      </m:sSub>
                      <m:r>
                        <m:rPr/>
                        <a:rPr lang="en-GB" b="0" i="1">
                          <a:latin typeface="Cambria Math"/>
                        </a:rPr>
                        <m:t>=</m:t>
                      </m:r>
                      <m:f>
                        <m:fPr>
                          <m:ctrlPr>
                            <a:rPr lang="en-GB" b="0" i="1">
                              <a:latin typeface="Cambria Math"/>
                              <a:ea typeface="Cambria Math"/>
                              <a:cs typeface="Cambria Math"/>
                            </a:rPr>
                          </m:ctrlPr>
                        </m:fPr>
                        <m:num>
                          <m:r>
                            <m:rPr/>
                            <a:rPr lang="en-GB" b="0" i="1">
                              <a:latin typeface="Cambria Math"/>
                            </a:rPr>
                            <m:t>1</m:t>
                          </m:r>
                        </m:num>
                        <m:den>
                          <m:sSub>
                            <m:sSubPr>
                              <m:ctrlPr>
                                <a:rPr lang="en-GB" b="0" i="1">
                                  <a:latin typeface="Cambria Math"/>
                                  <a:ea typeface="Cambria Math"/>
                                  <a:cs typeface="Cambria Math"/>
                                </a:rPr>
                              </m:ctrlPr>
                            </m:sSubPr>
                            <m:e>
                              <m:r>
                                <m:rPr/>
                                <a:rPr lang="en-GB" b="0" i="1">
                                  <a:latin typeface="Cambria Math"/>
                                </a:rPr>
                                <m:t>h</m:t>
                              </m:r>
                            </m:e>
                            <m:sub>
                              <m:r>
                                <m:rPr/>
                                <a:rPr lang="en-GB" b="0" i="1">
                                  <a:latin typeface="Cambria Math"/>
                                </a:rPr>
                                <m:t>𝑖</m:t>
                              </m:r>
                            </m:sub>
                          </m:sSub>
                          <m:r>
                            <m:rPr/>
                            <a:rPr lang="en-GB" b="0" i="1">
                              <a:latin typeface="Cambria Math"/>
                            </a:rPr>
                            <m:t>𝐴</m:t>
                          </m:r>
                        </m:den>
                      </m:f>
                    </m:oMath>
                  </m:oMathPara>
                </a14:m>
              </mc:Choice>
              <mc:Fallback/>
            </mc:AlternateContent>
            <a:endParaRPr lang="en-GB" b="0">
              <a:latin typeface="Helvetica"/>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0" i="1">
                              <a:latin typeface="Cambria Math"/>
                              <a:ea typeface="Cambria Math"/>
                              <a:cs typeface="Cambria Math"/>
                            </a:rPr>
                          </m:ctrlPr>
                        </m:sSubPr>
                        <m:e>
                          <m:r>
                            <m:rPr/>
                            <a:rPr lang="en-GB" b="0" i="1">
                              <a:latin typeface="Cambria Math"/>
                            </a:rPr>
                            <m:t>𝑅</m:t>
                          </m:r>
                        </m:e>
                        <m:sub>
                          <m:r>
                            <m:rPr>
                              <m:sty m:val="p"/>
                            </m:rPr>
                            <a:rPr lang="en-GB" b="0" i="0">
                              <a:latin typeface="Cambria Math"/>
                            </a:rPr>
                            <m:t>wall</m:t>
                          </m:r>
                        </m:sub>
                      </m:sSub>
                      <m:r>
                        <m:rPr/>
                        <a:rPr lang="en-GB" b="0" i="1">
                          <a:latin typeface="Cambria Math"/>
                        </a:rPr>
                        <m:t>=</m:t>
                      </m:r>
                      <m:f>
                        <m:fPr>
                          <m:ctrlPr>
                            <a:rPr lang="en-GB" b="0" i="1">
                              <a:latin typeface="Cambria Math"/>
                              <a:ea typeface="Cambria Math"/>
                              <a:cs typeface="Cambria Math"/>
                            </a:rPr>
                          </m:ctrlPr>
                        </m:fPr>
                        <m:num>
                          <m:r>
                            <m:rPr/>
                            <a:rPr lang="en-GB" b="0" i="1">
                              <a:latin typeface="Cambria Math"/>
                            </a:rPr>
                            <m:t>𝑡</m:t>
                          </m:r>
                        </m:num>
                        <m:den>
                          <m:r>
                            <m:rPr/>
                            <a:rPr lang="en-GB" b="0" i="1">
                              <a:latin typeface="Cambria Math"/>
                            </a:rPr>
                            <m:t>𝑘𝐴</m:t>
                          </m:r>
                        </m:den>
                      </m:f>
                    </m:oMath>
                  </m:oMathPara>
                </a14:m>
              </mc:Choice>
              <mc:Fallback/>
            </mc:AlternateContent>
            <a:endParaRPr lang="en-GB" b="0">
              <a:latin typeface="Helvetica"/>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0" i="1">
                              <a:latin typeface="Cambria Math"/>
                              <a:ea typeface="Cambria Math"/>
                              <a:cs typeface="Cambria Math"/>
                            </a:rPr>
                          </m:ctrlPr>
                        </m:sSubPr>
                        <m:e>
                          <m:r>
                            <m:rPr/>
                            <a:rPr lang="en-GB" b="0" i="1">
                              <a:latin typeface="Cambria Math"/>
                            </a:rPr>
                            <m:t>𝑅</m:t>
                          </m:r>
                        </m:e>
                        <m:sub>
                          <m:r>
                            <m:rPr/>
                            <a:rPr lang="en-GB" b="0" i="1">
                              <a:latin typeface="Cambria Math"/>
                            </a:rPr>
                            <m:t>𝑜</m:t>
                          </m:r>
                        </m:sub>
                      </m:sSub>
                      <m:r>
                        <m:rPr/>
                        <a:rPr lang="en-GB" b="0" i="1">
                          <a:latin typeface="Cambria Math"/>
                        </a:rPr>
                        <m:t>=</m:t>
                      </m:r>
                      <m:f>
                        <m:fPr>
                          <m:ctrlPr>
                            <a:rPr lang="en-GB" b="0" i="1">
                              <a:latin typeface="Cambria Math"/>
                              <a:ea typeface="Cambria Math"/>
                              <a:cs typeface="Cambria Math"/>
                            </a:rPr>
                          </m:ctrlPr>
                        </m:fPr>
                        <m:num>
                          <m:r>
                            <m:rPr/>
                            <a:rPr lang="en-GB" b="0" i="1">
                              <a:latin typeface="Cambria Math"/>
                            </a:rPr>
                            <m:t>1</m:t>
                          </m:r>
                        </m:num>
                        <m:den>
                          <m:sSub>
                            <m:sSubPr>
                              <m:ctrlPr>
                                <a:rPr lang="en-GB" b="0" i="1">
                                  <a:latin typeface="Cambria Math"/>
                                  <a:ea typeface="Cambria Math"/>
                                  <a:cs typeface="Cambria Math"/>
                                </a:rPr>
                              </m:ctrlPr>
                            </m:sSubPr>
                            <m:e>
                              <m:r>
                                <m:rPr/>
                                <a:rPr lang="en-GB" b="0" i="1">
                                  <a:latin typeface="Cambria Math"/>
                                </a:rPr>
                                <m:t>h</m:t>
                              </m:r>
                            </m:e>
                            <m:sub>
                              <m:r>
                                <m:rPr/>
                                <a:rPr lang="en-GB" b="0" i="1">
                                  <a:latin typeface="Cambria Math"/>
                                </a:rPr>
                                <m:t>𝑜</m:t>
                              </m:r>
                            </m:sub>
                          </m:sSub>
                          <m:r>
                            <m:rPr/>
                            <a:rPr lang="en-GB" b="0" i="1">
                              <a:latin typeface="Cambria Math"/>
                            </a:rPr>
                            <m:t>𝐴</m:t>
                          </m:r>
                        </m:den>
                      </m:f>
                    </m:oMath>
                  </m:oMathPara>
                </a14:m>
              </mc:Choice>
              <mc:Fallback/>
            </mc:AlternateContent>
            <a:endParaRPr lang="en-GB" b="0">
              <a:latin typeface="Helvetica"/>
            </a:endParaRPr>
          </a:p>
        </p:txBody>
      </p:sp>
      <p:sp>
        <p:nvSpPr>
          <p:cNvPr id="10" name="TextBox 9"/>
          <p:cNvSpPr/>
          <p:nvPr/>
        </p:nvSpPr>
        <p:spPr bwMode="auto">
          <a:xfrm>
            <a:off x="8974455" y="1991360"/>
            <a:ext cx="2768600" cy="2774950"/>
          </a:xfrm>
          <a:prstGeom prst="rect">
            <a:avLst/>
          </a:prstGeom>
          <a:noFill/>
          <a:ln>
            <a:noFill/>
          </a:ln>
          <a:effectLst/>
        </p:spPr>
        <p:txBody>
          <a:bodyPr wrap="square">
            <a:spAutoFit/>
          </a:bodyPr>
          <a:lstStyle/>
          <a:p>
            <a:pPr algn="ctr">
              <a:lnSpc>
                <a:spcPct val="120000"/>
              </a:lnSpc>
              <a:spcBef>
                <a:spcPts val="600"/>
              </a:spcBef>
              <a:spcAft>
                <a:spcPts val="600"/>
              </a:spcAft>
              <a:defRPr/>
            </a:pPr>
            <a:r>
              <a:rPr lang="en-GB" b="1" u="sng">
                <a:latin typeface="Helvetica"/>
              </a:rPr>
              <a:t>Double-tube:</a:t>
            </a:r>
            <a:endParaRPr lang="en-GB" b="1" i="1" u="sng">
              <a:latin typeface="Cambria Math"/>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0" i="1">
                              <a:latin typeface="Cambria Math"/>
                              <a:ea typeface="Cambria Math"/>
                              <a:cs typeface="Cambria Math"/>
                            </a:rPr>
                          </m:ctrlPr>
                        </m:sSubPr>
                        <m:e>
                          <m:r>
                            <m:rPr/>
                            <a:rPr lang="en-GB" b="0" i="1">
                              <a:latin typeface="Cambria Math"/>
                            </a:rPr>
                            <m:t>𝑅</m:t>
                          </m:r>
                        </m:e>
                        <m:sub>
                          <m:r>
                            <m:rPr/>
                            <a:rPr lang="en-GB" b="0" i="1">
                              <a:latin typeface="Cambria Math"/>
                            </a:rPr>
                            <m:t>𝑖</m:t>
                          </m:r>
                        </m:sub>
                      </m:sSub>
                      <m:r>
                        <m:rPr/>
                        <a:rPr lang="en-GB" b="0" i="1">
                          <a:latin typeface="Cambria Math"/>
                        </a:rPr>
                        <m:t>=</m:t>
                      </m:r>
                      <m:f>
                        <m:fPr>
                          <m:ctrlPr>
                            <a:rPr lang="en-GB" b="0" i="1">
                              <a:latin typeface="Cambria Math"/>
                              <a:ea typeface="Cambria Math"/>
                              <a:cs typeface="Cambria Math"/>
                            </a:rPr>
                          </m:ctrlPr>
                        </m:fPr>
                        <m:num>
                          <m:r>
                            <m:rPr/>
                            <a:rPr lang="en-GB" b="0" i="1">
                              <a:latin typeface="Cambria Math"/>
                            </a:rPr>
                            <m:t>1</m:t>
                          </m:r>
                        </m:num>
                        <m:den>
                          <m:sSub>
                            <m:sSubPr>
                              <m:ctrlPr>
                                <a:rPr lang="en-GB" b="0" i="1">
                                  <a:latin typeface="Cambria Math"/>
                                  <a:ea typeface="Cambria Math"/>
                                  <a:cs typeface="Cambria Math"/>
                                </a:rPr>
                              </m:ctrlPr>
                            </m:sSubPr>
                            <m:e>
                              <m:r>
                                <m:rPr/>
                                <a:rPr lang="en-GB" b="0" i="1">
                                  <a:latin typeface="Cambria Math"/>
                                </a:rPr>
                                <m:t>h</m:t>
                              </m:r>
                            </m:e>
                            <m:sub>
                              <m:r>
                                <m:rPr/>
                                <a:rPr lang="en-GB" b="0" i="1">
                                  <a:latin typeface="Cambria Math"/>
                                </a:rPr>
                                <m:t>𝑖</m:t>
                              </m:r>
                            </m:sub>
                          </m:sSub>
                          <m:r>
                            <m:rPr/>
                            <a:rPr lang="en-GB" b="0" i="1">
                              <a:latin typeface="Cambria Math"/>
                            </a:rPr>
                            <m:t>𝐴</m:t>
                          </m:r>
                        </m:den>
                      </m:f>
                    </m:oMath>
                  </m:oMathPara>
                </a14:m>
              </mc:Choice>
              <mc:Fallback/>
            </mc:AlternateContent>
            <a:endParaRPr lang="en-GB" b="0">
              <a:latin typeface="Helvetica"/>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0" i="1">
                              <a:latin typeface="Cambria Math"/>
                              <a:ea typeface="Cambria Math"/>
                              <a:cs typeface="Cambria Math"/>
                            </a:rPr>
                          </m:ctrlPr>
                        </m:sSubPr>
                        <m:e>
                          <m:r>
                            <m:rPr/>
                            <a:rPr lang="en-GB" b="0" i="1">
                              <a:latin typeface="Cambria Math"/>
                            </a:rPr>
                            <m:t>𝑅</m:t>
                          </m:r>
                        </m:e>
                        <m:sub>
                          <m:r>
                            <m:rPr>
                              <m:sty m:val="p"/>
                            </m:rPr>
                            <a:rPr lang="en-GB" b="0" i="0">
                              <a:latin typeface="Cambria Math"/>
                            </a:rPr>
                            <m:t>wall</m:t>
                          </m:r>
                        </m:sub>
                      </m:sSub>
                      <m:r>
                        <m:rPr/>
                        <a:rPr lang="en-GB" b="0" i="1">
                          <a:latin typeface="Cambria Math"/>
                        </a:rPr>
                        <m:t>=</m:t>
                      </m:r>
                      <m:f>
                        <m:fPr>
                          <m:ctrlPr>
                            <a:rPr lang="en-GB" b="0" i="1">
                              <a:latin typeface="Cambria Math"/>
                              <a:ea typeface="Cambria Math"/>
                              <a:cs typeface="Cambria Math"/>
                            </a:rPr>
                          </m:ctrlPr>
                        </m:fPr>
                        <m:num>
                          <m:func>
                            <m:funcPr>
                              <m:ctrlPr>
                                <a:rPr lang="en-GB" b="0" i="1">
                                  <a:latin typeface="Cambria Math"/>
                                  <a:ea typeface="Cambria Math"/>
                                  <a:cs typeface="Cambria Math"/>
                                </a:rPr>
                              </m:ctrlPr>
                            </m:funcPr>
                            <m:fName>
                              <m:r>
                                <m:rPr>
                                  <m:sty m:val="p"/>
                                </m:rPr>
                                <a:rPr lang="en-GB" b="0" i="0">
                                  <a:latin typeface="Cambria Math"/>
                                </a:rPr>
                                <m:t>ln</m:t>
                              </m:r>
                            </m:fName>
                            <m:e>
                              <m:d>
                                <m:dPr>
                                  <m:ctrlPr>
                                    <a:rPr lang="en-GB" b="0" i="1">
                                      <a:latin typeface="Cambria Math"/>
                                      <a:ea typeface="Cambria Math"/>
                                      <a:cs typeface="Cambria Math"/>
                                    </a:rPr>
                                  </m:ctrlPr>
                                </m:dPr>
                                <m:e>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𝑜</m:t>
                                      </m:r>
                                    </m:sub>
                                  </m:sSub>
                                  <m:r>
                                    <m:rPr/>
                                    <a:rPr lang="en-GB" b="0" i="1">
                                      <a:latin typeface="Cambria Math"/>
                                    </a:rPr>
                                    <m:t>/</m:t>
                                  </m:r>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𝑖</m:t>
                                      </m:r>
                                    </m:sub>
                                  </m:sSub>
                                </m:e>
                              </m:d>
                            </m:e>
                          </m:func>
                        </m:num>
                        <m:den>
                          <m:r>
                            <m:rPr/>
                            <a:rPr lang="en-GB" b="0" i="1">
                              <a:latin typeface="Cambria Math"/>
                            </a:rPr>
                            <m:t>2</m:t>
                          </m:r>
                          <m:r>
                            <m:rPr/>
                            <a:rPr lang="en-GB" b="0" i="1">
                              <a:latin typeface="Cambria Math"/>
                            </a:rPr>
                            <m:t>𝜋</m:t>
                          </m:r>
                          <m:r>
                            <m:rPr/>
                            <a:rPr lang="en-GB" b="0" i="1">
                              <a:latin typeface="Cambria Math"/>
                            </a:rPr>
                            <m:t>𝐿𝑘</m:t>
                          </m:r>
                        </m:den>
                      </m:f>
                    </m:oMath>
                  </m:oMathPara>
                </a14:m>
              </mc:Choice>
              <mc:Fallback/>
            </mc:AlternateContent>
            <a:endParaRPr lang="en-GB" b="0">
              <a:latin typeface="Helvetica"/>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b="0" i="1">
                              <a:latin typeface="Cambria Math"/>
                              <a:ea typeface="Cambria Math"/>
                              <a:cs typeface="Cambria Math"/>
                            </a:rPr>
                          </m:ctrlPr>
                        </m:sSubPr>
                        <m:e>
                          <m:r>
                            <m:rPr/>
                            <a:rPr lang="en-GB" b="0" i="1">
                              <a:latin typeface="Cambria Math"/>
                            </a:rPr>
                            <m:t>𝑅</m:t>
                          </m:r>
                        </m:e>
                        <m:sub>
                          <m:r>
                            <m:rPr/>
                            <a:rPr lang="en-GB" b="0" i="1">
                              <a:latin typeface="Cambria Math"/>
                            </a:rPr>
                            <m:t>𝑜</m:t>
                          </m:r>
                        </m:sub>
                      </m:sSub>
                      <m:r>
                        <m:rPr/>
                        <a:rPr lang="en-GB" b="0" i="1">
                          <a:latin typeface="Cambria Math"/>
                        </a:rPr>
                        <m:t>=</m:t>
                      </m:r>
                      <m:f>
                        <m:fPr>
                          <m:ctrlPr>
                            <a:rPr lang="en-GB" b="0" i="1">
                              <a:latin typeface="Cambria Math"/>
                              <a:ea typeface="Cambria Math"/>
                              <a:cs typeface="Cambria Math"/>
                            </a:rPr>
                          </m:ctrlPr>
                        </m:fPr>
                        <m:num>
                          <m:r>
                            <m:rPr/>
                            <a:rPr lang="en-GB" b="0" i="1">
                              <a:latin typeface="Cambria Math"/>
                            </a:rPr>
                            <m:t>1</m:t>
                          </m:r>
                        </m:num>
                        <m:den>
                          <m:sSub>
                            <m:sSubPr>
                              <m:ctrlPr>
                                <a:rPr lang="en-GB" b="0" i="1">
                                  <a:latin typeface="Cambria Math"/>
                                  <a:ea typeface="Cambria Math"/>
                                  <a:cs typeface="Cambria Math"/>
                                </a:rPr>
                              </m:ctrlPr>
                            </m:sSubPr>
                            <m:e>
                              <m:r>
                                <m:rPr/>
                                <a:rPr lang="en-GB" b="0" i="1">
                                  <a:latin typeface="Cambria Math"/>
                                </a:rPr>
                                <m:t>h</m:t>
                              </m:r>
                            </m:e>
                            <m:sub>
                              <m:r>
                                <m:rPr/>
                                <a:rPr lang="en-GB" b="0" i="1">
                                  <a:latin typeface="Cambria Math"/>
                                </a:rPr>
                                <m:t>𝑜</m:t>
                              </m:r>
                            </m:sub>
                          </m:sSub>
                          <m:r>
                            <m:rPr/>
                            <a:rPr lang="en-GB" b="0" i="1">
                              <a:latin typeface="Cambria Math"/>
                            </a:rPr>
                            <m:t>𝐴</m:t>
                          </m:r>
                        </m:den>
                      </m:f>
                    </m:oMath>
                  </m:oMathPara>
                </a14:m>
              </mc:Choice>
              <mc:Fallback/>
            </mc:AlternateContent>
            <a:endParaRPr lang="en-GB" b="0">
              <a:latin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Calculating OHTC</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43762074-3AAE-23D6-E0CE-CC836E801699}" type="slidenum">
              <a:rPr sz="1600" cap="none">
                <a:solidFill>
                  <a:srgbClr val="7F7F7F"/>
                </a:solidFill>
                <a:latin typeface="Helvetica"/>
                <a:ea typeface="Calibri"/>
                <a:cs typeface="Helvetica"/>
              </a:rPr>
              <a:t>13</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2"/>
          <p:cNvSpPr/>
          <p:nvPr/>
        </p:nvSpPr>
        <p:spPr bwMode="auto">
          <a:xfrm>
            <a:off x="1056005" y="1271270"/>
            <a:ext cx="10079990" cy="2793365"/>
          </a:xfrm>
          <a:prstGeom prst="rect">
            <a:avLst/>
          </a:prstGeom>
          <a:noFill/>
          <a:ln>
            <a:noFill/>
          </a:ln>
          <a:effectLst/>
        </p:spPr>
        <p:txBody>
          <a:bodyPr wrap="square">
            <a:spAutoFit/>
          </a:bodyPr>
          <a:lstStyle/>
          <a:p>
            <a:pPr algn="ctr">
              <a:lnSpc>
                <a:spcPct val="120000"/>
              </a:lnSpc>
              <a:spcBef>
                <a:spcPts val="600"/>
              </a:spcBef>
              <a:spcAft>
                <a:spcPts val="600"/>
              </a:spcAft>
              <a:defRPr/>
            </a:pPr>
            <a:r>
              <a:rPr lang="en-US" sz="2000" b="1">
                <a:solidFill>
                  <a:srgbClr val="FF9900"/>
                </a:solidFill>
                <a:latin typeface="Helvetica"/>
              </a:rPr>
              <a:t>Concentric (double) tube:</a:t>
            </a:r>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𝑅</m:t>
                          </m:r>
                        </m:e>
                        <m:sub>
                          <m:r>
                            <m:rPr/>
                            <a:rPr lang="en-GB" sz="2000" b="0" i="1">
                              <a:solidFill>
                                <a:schemeClr val="tx1"/>
                              </a:solidFill>
                              <a:latin typeface="Cambria Math"/>
                            </a:rPr>
                            <m:t>𝑇</m:t>
                          </m:r>
                        </m:sub>
                      </m:sSub>
                      <m:r>
                        <m:rPr/>
                        <a:rPr lang="en-GB" sz="2000" b="0" i="1">
                          <a:solidFill>
                            <a:schemeClr val="tx1"/>
                          </a:solidFill>
                          <a:latin typeface="Cambria Math"/>
                        </a:rPr>
                        <m:t>=</m:t>
                      </m:r>
                      <m:f>
                        <m:fPr>
                          <m:ctrlPr>
                            <a:rPr lang="en-GB" sz="2000" i="1">
                              <a:solidFill>
                                <a:schemeClr val="tx1"/>
                              </a:solidFill>
                              <a:latin typeface="Cambria Math"/>
                              <a:ea typeface="Cambria Math"/>
                              <a:cs typeface="Cambria Math"/>
                            </a:rPr>
                          </m:ctrlPr>
                        </m:fPr>
                        <m:num>
                          <m:r>
                            <m:rPr/>
                            <a:rPr lang="en-GB" sz="2000" b="0" i="1">
                              <a:solidFill>
                                <a:schemeClr val="tx1"/>
                              </a:solidFill>
                              <a:latin typeface="Cambria Math"/>
                            </a:rPr>
                            <m:t>1</m:t>
                          </m:r>
                        </m:num>
                        <m:den>
                          <m:r>
                            <m:rPr/>
                            <a:rPr lang="en-GB" sz="2000" b="0" i="1">
                              <a:solidFill>
                                <a:schemeClr val="tx1"/>
                              </a:solidFill>
                              <a:latin typeface="Cambria Math"/>
                            </a:rPr>
                            <m:t>𝑈𝐴</m:t>
                          </m:r>
                        </m:den>
                      </m:f>
                      <m:r>
                        <m:rPr/>
                        <a:rPr lang="en-GB" sz="2000" b="0" i="1">
                          <a:solidFill>
                            <a:schemeClr val="tx1"/>
                          </a:solidFill>
                          <a:latin typeface="Cambria Math"/>
                        </a:rPr>
                        <m:t>=</m:t>
                      </m:r>
                      <m:f>
                        <m:fPr>
                          <m:ctrlPr>
                            <a:rPr lang="en-GB" sz="2000" i="1">
                              <a:solidFill>
                                <a:schemeClr val="tx1"/>
                              </a:solidFill>
                              <a:latin typeface="Cambria Math"/>
                              <a:ea typeface="Cambria Math"/>
                              <a:cs typeface="Cambria Math"/>
                            </a:rPr>
                          </m:ctrlPr>
                        </m:fPr>
                        <m:num>
                          <m:r>
                            <m:rPr/>
                            <a:rPr lang="en-GB" sz="2000" b="0" i="1">
                              <a:solidFill>
                                <a:schemeClr val="tx1"/>
                              </a:solidFill>
                              <a:latin typeface="Cambria Math"/>
                            </a:rPr>
                            <m:t>1</m:t>
                          </m:r>
                        </m:num>
                        <m:den>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𝑈</m:t>
                              </m:r>
                            </m:e>
                            <m:sub>
                              <m:r>
                                <m:rPr/>
                                <a:rPr lang="en-GB" sz="2000" b="0" i="1">
                                  <a:solidFill>
                                    <a:schemeClr val="tx1"/>
                                  </a:solidFill>
                                  <a:latin typeface="Cambria Math"/>
                                </a:rPr>
                                <m:t>𝑖</m:t>
                              </m:r>
                            </m:sub>
                          </m:sSub>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𝑖</m:t>
                              </m:r>
                            </m:sub>
                          </m:sSub>
                        </m:den>
                      </m:f>
                      <m:r>
                        <m:rPr/>
                        <a:rPr lang="en-GB" sz="2000" b="0" i="1">
                          <a:solidFill>
                            <a:schemeClr val="tx1"/>
                          </a:solidFill>
                          <a:latin typeface="Cambria Math"/>
                        </a:rPr>
                        <m:t>=</m:t>
                      </m:r>
                      <m:f>
                        <m:fPr>
                          <m:ctrlPr>
                            <a:rPr lang="en-GB" sz="2000" i="1">
                              <a:solidFill>
                                <a:schemeClr val="tx1"/>
                              </a:solidFill>
                              <a:latin typeface="Cambria Math"/>
                              <a:ea typeface="Cambria Math"/>
                              <a:cs typeface="Cambria Math"/>
                            </a:rPr>
                          </m:ctrlPr>
                        </m:fPr>
                        <m:num>
                          <m:r>
                            <m:rPr/>
                            <a:rPr lang="en-GB" sz="2000" b="0" i="1">
                              <a:solidFill>
                                <a:schemeClr val="tx1"/>
                              </a:solidFill>
                              <a:latin typeface="Cambria Math"/>
                            </a:rPr>
                            <m:t>1</m:t>
                          </m:r>
                        </m:num>
                        <m:den>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𝑈</m:t>
                              </m:r>
                            </m:e>
                            <m:sub>
                              <m:r>
                                <m:rPr/>
                                <a:rPr lang="en-GB" sz="2000" b="0" i="1">
                                  <a:solidFill>
                                    <a:schemeClr val="tx1"/>
                                  </a:solidFill>
                                  <a:latin typeface="Cambria Math"/>
                                </a:rPr>
                                <m:t>𝑜</m:t>
                              </m:r>
                            </m:sub>
                          </m:sSub>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𝑜</m:t>
                              </m:r>
                            </m:sub>
                          </m:sSub>
                        </m:den>
                      </m:f>
                    </m:oMath>
                  </m:oMathPara>
                </a14:m>
              </mc:Choice>
              <mc:Fallback/>
            </mc:AlternateContent>
            <a:endParaRPr lang="en-GB" sz="2000">
              <a:solidFill>
                <a:schemeClr val="tx1"/>
              </a:solidFill>
              <a:latin typeface="Helvetica"/>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𝑈</m:t>
                          </m:r>
                        </m:e>
                        <m:sub>
                          <m:r>
                            <m:rPr/>
                            <a:rPr lang="en-GB" sz="2000" b="0" i="1">
                              <a:solidFill>
                                <a:schemeClr val="tx1"/>
                              </a:solidFill>
                              <a:latin typeface="Cambria Math"/>
                            </a:rPr>
                            <m:t>𝑖</m:t>
                          </m:r>
                        </m:sub>
                      </m:sSub>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𝑖</m:t>
                          </m:r>
                        </m:sub>
                      </m:sSub>
                      <m:r>
                        <m:rPr/>
                        <a:rPr lang="en-GB" sz="2000" b="0" i="1">
                          <a:solidFill>
                            <a:schemeClr val="tx1"/>
                          </a:solidFill>
                          <a:latin typeface="Cambria Math"/>
                        </a:rPr>
                        <m:t>=</m:t>
                      </m:r>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𝑈</m:t>
                          </m:r>
                        </m:e>
                        <m:sub>
                          <m:r>
                            <m:rPr/>
                            <a:rPr lang="en-GB" sz="2000" b="0" i="1">
                              <a:solidFill>
                                <a:schemeClr val="tx1"/>
                              </a:solidFill>
                              <a:latin typeface="Cambria Math"/>
                            </a:rPr>
                            <m:t>𝑜</m:t>
                          </m:r>
                        </m:sub>
                      </m:sSub>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𝑜</m:t>
                          </m:r>
                        </m:sub>
                      </m:sSub>
                    </m:oMath>
                  </m:oMathPara>
                </a14:m>
              </mc:Choice>
              <mc:Fallback/>
            </mc:AlternateContent>
            <a:r>
              <a:rPr lang="en-US" sz="2000">
                <a:solidFill>
                  <a:schemeClr val="tx1"/>
                </a:solidFill>
                <a:latin typeface="Helvetica"/>
              </a:rPr>
              <a:t> and typically,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𝑈</m:t>
                          </m:r>
                        </m:e>
                        <m:sub>
                          <m:r>
                            <m:rPr/>
                            <a:rPr lang="en-GB" sz="2000" b="0" i="1">
                              <a:solidFill>
                                <a:schemeClr val="tx1"/>
                              </a:solidFill>
                              <a:latin typeface="Cambria Math"/>
                            </a:rPr>
                            <m:t>𝑖</m:t>
                          </m:r>
                        </m:sub>
                      </m:sSub>
                      <m:r>
                        <m:rPr/>
                        <a:rPr lang="en-GB" sz="2000" b="0" i="1">
                          <a:solidFill>
                            <a:schemeClr val="tx1"/>
                          </a:solidFill>
                          <a:latin typeface="Cambria Math"/>
                          <a:ea typeface="Cambria Math"/>
                        </a:rPr>
                        <m:t>≠</m:t>
                      </m:r>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ea typeface="Cambria Math"/>
                            </a:rPr>
                            <m:t>𝑈</m:t>
                          </m:r>
                        </m:e>
                        <m:sub>
                          <m:r>
                            <m:rPr/>
                            <a:rPr lang="en-GB" sz="2000" b="0" i="1">
                              <a:solidFill>
                                <a:schemeClr val="tx1"/>
                              </a:solidFill>
                              <a:latin typeface="Cambria Math"/>
                              <a:ea typeface="Cambria Math"/>
                            </a:rPr>
                            <m:t>𝑜</m:t>
                          </m:r>
                        </m:sub>
                      </m:sSub>
                    </m:oMath>
                  </m:oMathPara>
                </a14:m>
              </mc:Choice>
              <mc:Fallback/>
            </mc:AlternateContent>
            <a:r>
              <a:rPr lang="en-US" sz="2000">
                <a:solidFill>
                  <a:schemeClr val="tx1"/>
                </a:solidFill>
                <a:latin typeface="Helvetica"/>
              </a:rPr>
              <a:t>, unless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𝑖</m:t>
                          </m:r>
                        </m:sub>
                      </m:sSub>
                      <m:r>
                        <m:rPr/>
                        <a:rPr lang="en-GB" sz="2000" b="0" i="1">
                          <a:solidFill>
                            <a:schemeClr val="tx1"/>
                          </a:solidFill>
                          <a:latin typeface="Cambria Math"/>
                        </a:rPr>
                        <m:t>=</m:t>
                      </m:r>
                      <m:sSub>
                        <m:sSubPr>
                          <m:ctrlPr>
                            <a:rPr lang="en-GB" sz="2000" b="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𝑜</m:t>
                          </m:r>
                        </m:sub>
                      </m:sSub>
                    </m:oMath>
                  </m:oMathPara>
                </a14:m>
              </mc:Choice>
              <mc:Fallback/>
            </mc:AlternateContent>
            <a:endParaRPr lang="en-US" sz="2000">
              <a:solidFill>
                <a:schemeClr val="tx1"/>
              </a:solidFill>
              <a:latin typeface="Helvetica"/>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𝑹</m:t>
                          </m:r>
                        </m:e>
                        <m:sub>
                          <m:r>
                            <m:rPr/>
                            <a:rPr lang="en-GB" sz="2000" b="1" i="1">
                              <a:solidFill>
                                <a:schemeClr val="tx1"/>
                              </a:solidFill>
                              <a:latin typeface="Cambria Math"/>
                            </a:rPr>
                            <m:t>𝑻</m:t>
                          </m:r>
                        </m:sub>
                      </m:sSub>
                      <m:r>
                        <m:rPr/>
                        <a:rPr lang="en-GB" sz="2000" b="1" i="1">
                          <a:solidFill>
                            <a:schemeClr val="tx1"/>
                          </a:solidFill>
                          <a:latin typeface="Cambria Math"/>
                        </a:rPr>
                        <m:t>=</m:t>
                      </m:r>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𝑼</m:t>
                              </m:r>
                            </m:e>
                            <m:sub>
                              <m:r>
                                <m:rPr/>
                                <a:rPr lang="en-GB" sz="2000" b="1" i="1">
                                  <a:solidFill>
                                    <a:schemeClr val="tx1"/>
                                  </a:solidFill>
                                  <a:latin typeface="Cambria Math"/>
                                </a:rPr>
                                <m:t>𝒊</m:t>
                              </m:r>
                            </m:sub>
                          </m:sSub>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𝑨</m:t>
                              </m:r>
                            </m:e>
                            <m:sub>
                              <m:r>
                                <m:rPr/>
                                <a:rPr lang="en-GB" sz="2000" b="1" i="1">
                                  <a:solidFill>
                                    <a:schemeClr val="tx1"/>
                                  </a:solidFill>
                                  <a:latin typeface="Cambria Math"/>
                                </a:rPr>
                                <m:t>𝒊</m:t>
                              </m:r>
                            </m:sub>
                          </m:sSub>
                        </m:den>
                      </m:f>
                      <m:r>
                        <m:rPr/>
                        <a:rPr lang="en-GB" sz="2000" b="1" i="1">
                          <a:solidFill>
                            <a:schemeClr val="tx1"/>
                          </a:solidFill>
                          <a:latin typeface="Cambria Math"/>
                        </a:rPr>
                        <m:t>=</m:t>
                      </m:r>
                      <m:d>
                        <m:dPr>
                          <m:begChr m:val="["/>
                          <m:endChr m:val="]"/>
                          <m:ctrlPr>
                            <a:rPr lang="en-GB" sz="2000" b="1" i="1">
                              <a:solidFill>
                                <a:schemeClr val="tx1"/>
                              </a:solidFill>
                              <a:latin typeface="Cambria Math"/>
                              <a:ea typeface="Cambria Math"/>
                              <a:cs typeface="Cambria Math"/>
                            </a:rPr>
                          </m:ctrlPr>
                        </m:dPr>
                        <m:e>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𝒉</m:t>
                                  </m:r>
                                </m:e>
                                <m:sub>
                                  <m:r>
                                    <m:rPr/>
                                    <a:rPr lang="en-GB" sz="2000" b="1" i="1">
                                      <a:solidFill>
                                        <a:schemeClr val="tx1"/>
                                      </a:solidFill>
                                      <a:latin typeface="Cambria Math"/>
                                    </a:rPr>
                                    <m:t>𝒊</m:t>
                                  </m:r>
                                </m:sub>
                              </m:sSub>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𝑨</m:t>
                                  </m:r>
                                </m:e>
                                <m:sub>
                                  <m:r>
                                    <m:rPr/>
                                    <a:rPr lang="en-GB" sz="2000" b="1" i="1">
                                      <a:solidFill>
                                        <a:schemeClr val="tx1"/>
                                      </a:solidFill>
                                      <a:latin typeface="Cambria Math"/>
                                    </a:rPr>
                                    <m:t>𝒊</m:t>
                                  </m:r>
                                </m:sub>
                              </m:sSub>
                            </m:den>
                          </m:f>
                          <m:r>
                            <m:rPr/>
                            <a:rPr lang="en-GB" sz="2000" b="1" i="1">
                              <a:solidFill>
                                <a:schemeClr val="tx1"/>
                              </a:solidFill>
                              <a:latin typeface="Cambria Math"/>
                            </a:rPr>
                            <m:t>+</m:t>
                          </m:r>
                          <m:f>
                            <m:fPr>
                              <m:ctrlPr>
                                <a:rPr lang="en-GB" sz="2000" b="1" i="1">
                                  <a:solidFill>
                                    <a:schemeClr val="tx1"/>
                                  </a:solidFill>
                                  <a:latin typeface="Cambria Math"/>
                                  <a:ea typeface="Cambria Math"/>
                                  <a:cs typeface="Cambria Math"/>
                                </a:rPr>
                              </m:ctrlPr>
                            </m:fPr>
                            <m:num>
                              <m:r>
                                <m:rPr/>
                                <a:rPr lang="en-GB" sz="2000" b="1" i="0">
                                  <a:solidFill>
                                    <a:schemeClr val="tx1"/>
                                  </a:solidFill>
                                  <a:latin typeface="Cambria Math"/>
                                </a:rPr>
                                <m:t>𝐥𝐧</m:t>
                              </m:r>
                              <m:d>
                                <m:dPr>
                                  <m:ctrlPr>
                                    <a:rPr lang="en-GB" sz="2000" b="1" i="1">
                                      <a:solidFill>
                                        <a:schemeClr val="tx1"/>
                                      </a:solidFill>
                                      <a:latin typeface="Cambria Math"/>
                                      <a:ea typeface="Cambria Math"/>
                                      <a:cs typeface="Cambria Math"/>
                                    </a:rPr>
                                  </m:ctrlPr>
                                </m:dPr>
                                <m:e>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𝑫</m:t>
                                      </m:r>
                                    </m:e>
                                    <m:sub>
                                      <m:r>
                                        <m:rPr/>
                                        <a:rPr lang="en-GB" sz="2000" b="1" i="1">
                                          <a:solidFill>
                                            <a:schemeClr val="tx1"/>
                                          </a:solidFill>
                                          <a:latin typeface="Cambria Math"/>
                                        </a:rPr>
                                        <m:t>𝒐</m:t>
                                      </m:r>
                                    </m:sub>
                                  </m:sSub>
                                  <m:r>
                                    <m:rPr/>
                                    <a:rPr lang="en-GB" sz="2000" b="1" i="1">
                                      <a:solidFill>
                                        <a:schemeClr val="tx1"/>
                                      </a:solidFill>
                                      <a:latin typeface="Cambria Math"/>
                                    </a:rPr>
                                    <m:t>/</m:t>
                                  </m:r>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𝑫</m:t>
                                      </m:r>
                                    </m:e>
                                    <m:sub>
                                      <m:r>
                                        <m:rPr/>
                                        <a:rPr lang="en-GB" sz="2000" b="1" i="1">
                                          <a:solidFill>
                                            <a:schemeClr val="tx1"/>
                                          </a:solidFill>
                                          <a:latin typeface="Cambria Math"/>
                                        </a:rPr>
                                        <m:t>𝒊</m:t>
                                      </m:r>
                                    </m:sub>
                                  </m:sSub>
                                </m:e>
                              </m:d>
                            </m:num>
                            <m:den>
                              <m:r>
                                <m:rPr/>
                                <a:rPr lang="en-GB" sz="2000" b="1" i="1">
                                  <a:solidFill>
                                    <a:schemeClr val="tx1"/>
                                  </a:solidFill>
                                  <a:latin typeface="Cambria Math"/>
                                </a:rPr>
                                <m:t>𝟐</m:t>
                              </m:r>
                              <m:r>
                                <m:rPr/>
                                <a:rPr lang="en-GB" sz="2000" b="1" i="1">
                                  <a:solidFill>
                                    <a:schemeClr val="tx1"/>
                                  </a:solidFill>
                                  <a:latin typeface="Cambria Math"/>
                                </a:rPr>
                                <m:t>𝝅</m:t>
                              </m:r>
                              <m:r>
                                <m:rPr/>
                                <a:rPr lang="en-GB" sz="2000" b="1" i="1">
                                  <a:solidFill>
                                    <a:schemeClr val="tx1"/>
                                  </a:solidFill>
                                  <a:latin typeface="Cambria Math"/>
                                </a:rPr>
                                <m:t>𝑳𝒌</m:t>
                              </m:r>
                            </m:den>
                          </m:f>
                          <m:r>
                            <m:rPr/>
                            <a:rPr lang="en-GB" sz="2000" b="1" i="1">
                              <a:solidFill>
                                <a:schemeClr val="tx1"/>
                              </a:solidFill>
                              <a:latin typeface="Cambria Math"/>
                            </a:rPr>
                            <m:t>+</m:t>
                          </m:r>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𝒉</m:t>
                                  </m:r>
                                </m:e>
                                <m:sub>
                                  <m:r>
                                    <m:rPr/>
                                    <a:rPr lang="en-GB" sz="2000" b="1" i="1">
                                      <a:solidFill>
                                        <a:schemeClr val="tx1"/>
                                      </a:solidFill>
                                      <a:latin typeface="Cambria Math"/>
                                    </a:rPr>
                                    <m:t>𝒐</m:t>
                                  </m:r>
                                </m:sub>
                              </m:sSub>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𝑨</m:t>
                                  </m:r>
                                </m:e>
                                <m:sub>
                                  <m:r>
                                    <m:rPr/>
                                    <a:rPr lang="en-GB" sz="2000" b="1" i="1">
                                      <a:solidFill>
                                        <a:schemeClr val="tx1"/>
                                      </a:solidFill>
                                      <a:latin typeface="Cambria Math"/>
                                    </a:rPr>
                                    <m:t>𝒐</m:t>
                                  </m:r>
                                </m:sub>
                              </m:sSub>
                            </m:den>
                          </m:f>
                        </m:e>
                      </m:d>
                      <m:r>
                        <m:rPr/>
                        <a:rPr lang="en-GB" sz="2000" b="1" i="1">
                          <a:solidFill>
                            <a:schemeClr val="tx1"/>
                          </a:solidFill>
                          <a:latin typeface="Cambria Math"/>
                        </a:rPr>
                        <m:t>=</m:t>
                      </m:r>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𝑼</m:t>
                              </m:r>
                            </m:e>
                            <m:sub>
                              <m:r>
                                <m:rPr/>
                                <a:rPr lang="en-GB" sz="2000" b="1" i="1">
                                  <a:solidFill>
                                    <a:schemeClr val="tx1"/>
                                  </a:solidFill>
                                  <a:latin typeface="Cambria Math"/>
                                </a:rPr>
                                <m:t>𝒐</m:t>
                              </m:r>
                            </m:sub>
                          </m:sSub>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𝑨</m:t>
                              </m:r>
                            </m:e>
                            <m:sub>
                              <m:r>
                                <m:rPr/>
                                <a:rPr lang="en-GB" sz="2000" b="1" i="1">
                                  <a:solidFill>
                                    <a:schemeClr val="tx1"/>
                                  </a:solidFill>
                                  <a:latin typeface="Cambria Math"/>
                                </a:rPr>
                                <m:t>𝒐</m:t>
                              </m:r>
                            </m:sub>
                          </m:sSub>
                        </m:den>
                      </m:f>
                    </m:oMath>
                  </m:oMathPara>
                </a14:m>
              </mc:Choice>
              <mc:Fallback/>
            </mc:AlternateContent>
            <a:endParaRPr lang="en-US" sz="2000" b="1">
              <a:solidFill>
                <a:srgbClr val="FF9900"/>
              </a:solidFill>
              <a:latin typeface="Helvetica"/>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
        <p:nvSpPr>
          <p:cNvPr id="7" name="TextBox 4"/>
          <p:cNvSpPr/>
          <p:nvPr/>
        </p:nvSpPr>
        <p:spPr bwMode="auto">
          <a:xfrm>
            <a:off x="1056005" y="4267835"/>
            <a:ext cx="10079990" cy="1884045"/>
          </a:xfrm>
          <a:prstGeom prst="rect">
            <a:avLst/>
          </a:prstGeom>
          <a:noFill/>
          <a:ln>
            <a:noFill/>
          </a:ln>
          <a:effectLst/>
        </p:spPr>
        <p:txBody>
          <a:bodyPr wrap="square">
            <a:spAutoFit/>
          </a:bodyPr>
          <a:lstStyle/>
          <a:p>
            <a:pPr algn="ctr">
              <a:lnSpc>
                <a:spcPct val="120000"/>
              </a:lnSpc>
              <a:spcAft>
                <a:spcPts val="600"/>
              </a:spcAft>
              <a:defRPr/>
            </a:pPr>
            <a:r>
              <a:rPr lang="en-US" sz="2000" b="1">
                <a:solidFill>
                  <a:srgbClr val="FF9900"/>
                </a:solidFill>
                <a:latin typeface="Helvetica"/>
              </a:rPr>
              <a:t>Plane wall:</a:t>
            </a:r>
            <a:endParaRPr/>
          </a:p>
          <a:p>
            <a:pPr algn="ctr">
              <a:lnSpc>
                <a:spcPct val="120000"/>
              </a:lnSpc>
              <a:spcAft>
                <a:spcPts val="600"/>
              </a:spcAft>
              <a:defRPr/>
            </a:pPr>
            <a:r>
              <a:rPr lang="en-US" sz="2000">
                <a:latin typeface="Helvetica"/>
              </a:rPr>
              <a:t>For plane wall,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𝑖</m:t>
                          </m:r>
                        </m:sub>
                      </m:sSub>
                      <m:r>
                        <m:rPr/>
                        <a:rPr lang="en-GB" sz="2000" b="0" i="1">
                          <a:solidFill>
                            <a:schemeClr val="tx1"/>
                          </a:solidFill>
                          <a:latin typeface="Cambria Math"/>
                        </a:rPr>
                        <m:t>=</m:t>
                      </m:r>
                      <m:sSub>
                        <m:sSubPr>
                          <m:ctrlPr>
                            <a:rPr lang="en-GB" sz="2000" i="1">
                              <a:solidFill>
                                <a:schemeClr val="tx1"/>
                              </a:solidFill>
                              <a:latin typeface="Cambria Math"/>
                              <a:ea typeface="Cambria Math"/>
                              <a:cs typeface="Cambria Math"/>
                            </a:rPr>
                          </m:ctrlPr>
                        </m:sSubPr>
                        <m:e>
                          <m:r>
                            <m:rPr/>
                            <a:rPr lang="en-GB" sz="2000" b="0" i="1">
                              <a:solidFill>
                                <a:schemeClr val="tx1"/>
                              </a:solidFill>
                              <a:latin typeface="Cambria Math"/>
                            </a:rPr>
                            <m:t>𝐴</m:t>
                          </m:r>
                        </m:e>
                        <m:sub>
                          <m:r>
                            <m:rPr/>
                            <a:rPr lang="en-GB" sz="2000" b="0" i="1">
                              <a:solidFill>
                                <a:schemeClr val="tx1"/>
                              </a:solidFill>
                              <a:latin typeface="Cambria Math"/>
                            </a:rPr>
                            <m:t>𝑜</m:t>
                          </m:r>
                        </m:sub>
                      </m:sSub>
                      <m:r>
                        <m:rPr/>
                        <a:rPr lang="en-GB" sz="2000" b="0" i="1">
                          <a:solidFill>
                            <a:schemeClr val="tx1"/>
                          </a:solidFill>
                          <a:latin typeface="Cambria Math"/>
                        </a:rPr>
                        <m:t>=</m:t>
                      </m:r>
                      <m:r>
                        <m:rPr/>
                        <a:rPr lang="en-GB" sz="2000" b="0" i="1">
                          <a:solidFill>
                            <a:schemeClr val="tx1"/>
                          </a:solidFill>
                          <a:latin typeface="Cambria Math"/>
                        </a:rPr>
                        <m:t>𝐴</m:t>
                      </m:r>
                    </m:oMath>
                  </m:oMathPara>
                </a14:m>
              </mc:Choice>
              <mc:Fallback/>
            </mc:AlternateContent>
            <a:r>
              <a:rPr lang="en-US" sz="2000">
                <a:solidFill>
                  <a:schemeClr val="tx1"/>
                </a:solidFill>
                <a:latin typeface="Helvetica"/>
              </a:rPr>
              <a:t>, therefore:</a:t>
            </a:r>
            <a:endParaRPr/>
          </a:p>
          <a:p>
            <a:pPr algn="ctr">
              <a:lnSpc>
                <a:spcPct val="120000"/>
              </a:lnSpc>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r>
                            <m:rPr/>
                            <a:rPr lang="en-GB" sz="2000" b="1" i="1">
                              <a:solidFill>
                                <a:schemeClr val="tx1"/>
                              </a:solidFill>
                              <a:latin typeface="Cambria Math"/>
                            </a:rPr>
                            <m:t>𝑼</m:t>
                          </m:r>
                        </m:den>
                      </m:f>
                      <m:r>
                        <m:rPr/>
                        <a:rPr lang="en-GB" sz="2000" b="1" i="1">
                          <a:solidFill>
                            <a:schemeClr val="tx1"/>
                          </a:solidFill>
                          <a:latin typeface="Cambria Math"/>
                        </a:rPr>
                        <m:t>=</m:t>
                      </m:r>
                      <m:d>
                        <m:dPr>
                          <m:begChr m:val="["/>
                          <m:endChr m:val="]"/>
                          <m:ctrlPr>
                            <a:rPr lang="en-GB" sz="2000" b="1" i="1">
                              <a:solidFill>
                                <a:schemeClr val="tx1"/>
                              </a:solidFill>
                              <a:latin typeface="Cambria Math"/>
                              <a:ea typeface="Cambria Math"/>
                              <a:cs typeface="Cambria Math"/>
                            </a:rPr>
                          </m:ctrlPr>
                        </m:dPr>
                        <m:e>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𝒉</m:t>
                                  </m:r>
                                </m:e>
                                <m:sub>
                                  <m:r>
                                    <m:rPr/>
                                    <a:rPr lang="en-GB" sz="2000" b="1" i="1">
                                      <a:solidFill>
                                        <a:schemeClr val="tx1"/>
                                      </a:solidFill>
                                      <a:latin typeface="Cambria Math"/>
                                    </a:rPr>
                                    <m:t>𝒊</m:t>
                                  </m:r>
                                </m:sub>
                              </m:sSub>
                            </m:den>
                          </m:f>
                          <m:r>
                            <m:rPr/>
                            <a:rPr lang="en-GB" sz="2000" b="1" i="1">
                              <a:solidFill>
                                <a:schemeClr val="tx1"/>
                              </a:solidFill>
                              <a:latin typeface="Cambria Math"/>
                            </a:rPr>
                            <m:t>+</m:t>
                          </m:r>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𝒕</m:t>
                              </m:r>
                            </m:num>
                            <m:den>
                              <m:r>
                                <m:rPr/>
                                <a:rPr lang="en-GB" sz="2000" b="1" i="1">
                                  <a:solidFill>
                                    <a:schemeClr val="tx1"/>
                                  </a:solidFill>
                                  <a:latin typeface="Cambria Math"/>
                                </a:rPr>
                                <m:t>𝒌</m:t>
                              </m:r>
                            </m:den>
                          </m:f>
                          <m:r>
                            <m:rPr/>
                            <a:rPr lang="en-GB" sz="2000" b="1" i="1">
                              <a:solidFill>
                                <a:schemeClr val="tx1"/>
                              </a:solidFill>
                              <a:latin typeface="Cambria Math"/>
                            </a:rPr>
                            <m:t>+</m:t>
                          </m:r>
                          <m:f>
                            <m:fPr>
                              <m:ctrlPr>
                                <a:rPr lang="en-GB" sz="2000" b="1" i="1">
                                  <a:solidFill>
                                    <a:schemeClr val="tx1"/>
                                  </a:solidFill>
                                  <a:latin typeface="Cambria Math"/>
                                  <a:ea typeface="Cambria Math"/>
                                  <a:cs typeface="Cambria Math"/>
                                </a:rPr>
                              </m:ctrlPr>
                            </m:fPr>
                            <m:num>
                              <m:r>
                                <m:rPr/>
                                <a:rPr lang="en-GB" sz="2000" b="1" i="1">
                                  <a:solidFill>
                                    <a:schemeClr val="tx1"/>
                                  </a:solidFill>
                                  <a:latin typeface="Cambria Math"/>
                                </a:rPr>
                                <m:t>𝟏</m:t>
                              </m:r>
                            </m:num>
                            <m:den>
                              <m:sSub>
                                <m:sSubPr>
                                  <m:ctrlPr>
                                    <a:rPr lang="en-GB" sz="2000" b="1" i="1">
                                      <a:solidFill>
                                        <a:schemeClr val="tx1"/>
                                      </a:solidFill>
                                      <a:latin typeface="Cambria Math"/>
                                      <a:ea typeface="Cambria Math"/>
                                      <a:cs typeface="Cambria Math"/>
                                    </a:rPr>
                                  </m:ctrlPr>
                                </m:sSubPr>
                                <m:e>
                                  <m:r>
                                    <m:rPr/>
                                    <a:rPr lang="en-GB" sz="2000" b="1" i="1">
                                      <a:solidFill>
                                        <a:schemeClr val="tx1"/>
                                      </a:solidFill>
                                      <a:latin typeface="Cambria Math"/>
                                    </a:rPr>
                                    <m:t>𝒉</m:t>
                                  </m:r>
                                </m:e>
                                <m:sub>
                                  <m:r>
                                    <m:rPr/>
                                    <a:rPr lang="en-GB" sz="2000" b="1" i="1">
                                      <a:solidFill>
                                        <a:schemeClr val="tx1"/>
                                      </a:solidFill>
                                      <a:latin typeface="Cambria Math"/>
                                    </a:rPr>
                                    <m:t>𝒐</m:t>
                                  </m:r>
                                </m:sub>
                              </m:sSub>
                            </m:den>
                          </m:f>
                        </m:e>
                      </m:d>
                    </m:oMath>
                  </m:oMathPara>
                </a14:m>
              </mc:Choice>
              <mc:Fallback/>
            </mc:AlternateContent>
            <a:endParaRPr lang="en-US" sz="2000" b="1">
              <a:solidFill>
                <a:srgbClr val="FF9900"/>
              </a:solidFill>
              <a:latin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‘Thin-wall’ Assumption</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7B13610A-4496-4697-D8AB-B2C22FE52EE7}" type="slidenum">
              <a:rPr sz="1600" cap="none">
                <a:solidFill>
                  <a:srgbClr val="7F7F7F"/>
                </a:solidFill>
                <a:latin typeface="Helvetica"/>
                <a:ea typeface="Calibri"/>
                <a:cs typeface="Helvetica"/>
              </a:rPr>
              <a:t>14</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6005" y="1609724"/>
            <a:ext cx="10079990" cy="4204970"/>
          </a:xfrm>
          <a:prstGeom prst="rect">
            <a:avLst/>
          </a:prstGeom>
          <a:noFill/>
          <a:ln>
            <a:noFill/>
          </a:ln>
          <a:effectLst/>
        </p:spPr>
        <p:txBody>
          <a:bodyPr wrap="square">
            <a:spAutoFit/>
          </a:bodyPr>
          <a:lstStyle/>
          <a:p>
            <a:pPr algn="ctr">
              <a:lnSpc>
                <a:spcPct val="120000"/>
              </a:lnSpc>
              <a:spcBef>
                <a:spcPts val="600"/>
              </a:spcBef>
              <a:spcAft>
                <a:spcPts val="600"/>
              </a:spcAft>
              <a:defRPr/>
            </a:pPr>
            <a:r>
              <a:rPr lang="en-GB">
                <a:latin typeface="Helvetica"/>
              </a:rPr>
              <a:t>There are two scenarios for which we can simplify the expression for the total thermal resistance: </a:t>
            </a:r>
            <a:endParaRPr/>
          </a:p>
          <a:p>
            <a:pPr marL="400050" indent="-400050" algn="ctr">
              <a:lnSpc>
                <a:spcPct val="120000"/>
              </a:lnSpc>
              <a:buFont typeface="+mj-lt"/>
              <a:buAutoNum type="romanLcPeriod"/>
              <a:defRPr/>
            </a:pPr>
            <a:r>
              <a:rPr lang="en-GB">
                <a:latin typeface="Helvetica"/>
              </a:rPr>
              <a:t>if the thickness of the plane wall or pipe wall is small and;</a:t>
            </a:r>
            <a:endParaRPr/>
          </a:p>
          <a:p>
            <a:pPr marL="400050" indent="-400050" algn="ctr">
              <a:lnSpc>
                <a:spcPct val="120000"/>
              </a:lnSpc>
              <a:buFont typeface="+mj-lt"/>
              <a:buAutoNum type="romanLcPeriod"/>
              <a:defRPr/>
            </a:pPr>
            <a:r>
              <a:rPr lang="en-GB">
                <a:latin typeface="Helvetica"/>
              </a:rPr>
              <a:t>if the thermal conductivity of the wall material is high</a:t>
            </a:r>
            <a:endParaRPr/>
          </a:p>
          <a:p>
            <a:pPr algn="ctr">
              <a:lnSpc>
                <a:spcPct val="120000"/>
              </a:lnSpc>
              <a:spcBef>
                <a:spcPts val="600"/>
              </a:spcBef>
              <a:spcAft>
                <a:spcPts val="600"/>
              </a:spcAft>
              <a:defRPr/>
            </a:pPr>
            <a:r>
              <a:rPr lang="en-GB">
                <a:latin typeface="Helvetica"/>
              </a:rPr>
              <a:t>In such situations we can apply the so-called </a:t>
            </a:r>
            <a:r>
              <a:rPr lang="en-GB" b="1">
                <a:latin typeface="Helvetica"/>
              </a:rPr>
              <a:t>‘thin-wall’ assumption</a:t>
            </a:r>
            <a:r>
              <a:rPr lang="en-GB">
                <a:latin typeface="Helvetica"/>
              </a:rPr>
              <a:t>, i.e.:</a:t>
            </a:r>
            <a:endParaRPr lang="en-GB">
              <a:latin typeface="Helvetica"/>
              <a:cs typeface="Helvetica"/>
            </a:endParaRPr>
          </a:p>
          <a:p>
            <a:pPr algn="ctr">
              <a:lnSpc>
                <a:spcPct val="120000"/>
              </a:lnSpc>
              <a:spcBef>
                <a:spcPts val="600"/>
              </a:spcBef>
              <a:spcAft>
                <a:spcPts val="600"/>
              </a:spcAft>
              <a:defRPr/>
            </a:pPr>
            <a:r>
              <a:rPr lang="en-GB" b="1">
                <a:solidFill>
                  <a:srgbClr val="FF9900"/>
                </a:solidFill>
                <a:latin typeface="Helvetica"/>
                <a:cs typeface="Helvetica"/>
              </a:rPr>
              <a:t>For pipes:</a:t>
            </a:r>
            <a:r>
              <a:rPr lang="en-GB" b="0">
                <a:latin typeface="Helvetica"/>
                <a:cs typeface="Helvetica"/>
              </a:rPr>
              <a: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0" i="1">
                              <a:latin typeface="Cambria Math"/>
                              <a:ea typeface="Cambria Math"/>
                              <a:cs typeface="Helvetica"/>
                            </a:rPr>
                          </m:ctrlPr>
                        </m:sSubPr>
                        <m:e>
                          <m:r>
                            <m:rPr/>
                            <a:rPr lang="en-GB" b="0" i="1">
                              <a:latin typeface="Cambria Math"/>
                              <a:cs typeface="Helvetica"/>
                            </a:rPr>
                            <m:t>𝑅</m:t>
                          </m:r>
                        </m:e>
                        <m:sub>
                          <m:r>
                            <m:rPr>
                              <m:sty m:val="p"/>
                            </m:rPr>
                            <a:rPr lang="en-GB" b="0" i="0">
                              <a:latin typeface="Cambria Math"/>
                              <a:cs typeface="Helvetica"/>
                            </a:rPr>
                            <m:t>wall</m:t>
                          </m:r>
                        </m:sub>
                      </m:sSub>
                      <m:r>
                        <m:rPr/>
                        <a:rPr lang="en-GB" b="0" i="1">
                          <a:latin typeface="Cambria Math"/>
                          <a:cs typeface="Helvetica"/>
                        </a:rPr>
                        <m:t>=</m:t>
                      </m:r>
                      <m:f>
                        <m:fPr>
                          <m:ctrlPr>
                            <a:rPr lang="en-GB" b="0" i="1">
                              <a:latin typeface="Cambria Math"/>
                              <a:ea typeface="Cambria Math"/>
                              <a:cs typeface="Helvetica"/>
                            </a:rPr>
                          </m:ctrlPr>
                        </m:fPr>
                        <m:num>
                          <m:func>
                            <m:funcPr>
                              <m:ctrlPr>
                                <a:rPr lang="en-GB" b="0" i="1">
                                  <a:latin typeface="Cambria Math"/>
                                  <a:ea typeface="Cambria Math"/>
                                  <a:cs typeface="Helvetica"/>
                                </a:rPr>
                              </m:ctrlPr>
                            </m:funcPr>
                            <m:fName>
                              <m:r>
                                <m:rPr>
                                  <m:sty m:val="p"/>
                                </m:rPr>
                                <a:rPr lang="en-GB" b="0" i="0">
                                  <a:latin typeface="Cambria Math"/>
                                  <a:cs typeface="Helvetica"/>
                                </a:rPr>
                                <m:t>ln</m:t>
                              </m:r>
                            </m:fName>
                            <m:e>
                              <m:d>
                                <m:dPr>
                                  <m:ctrlPr>
                                    <a:rPr lang="en-GB" b="0" i="1">
                                      <a:latin typeface="Cambria Math"/>
                                      <a:ea typeface="Cambria Math"/>
                                      <a:cs typeface="Helvetica"/>
                                    </a:rPr>
                                  </m:ctrlPr>
                                </m:dPr>
                                <m:e>
                                  <m:sSub>
                                    <m:sSubPr>
                                      <m:ctrlPr>
                                        <a:rPr lang="en-GB" b="0" i="1">
                                          <a:latin typeface="Cambria Math"/>
                                          <a:ea typeface="Cambria Math"/>
                                          <a:cs typeface="Helvetica"/>
                                        </a:rPr>
                                      </m:ctrlPr>
                                    </m:sSubPr>
                                    <m:e>
                                      <m:r>
                                        <m:rPr/>
                                        <a:rPr lang="en-GB" b="0" i="1">
                                          <a:latin typeface="Cambria Math"/>
                                          <a:cs typeface="Helvetica"/>
                                        </a:rPr>
                                        <m:t>𝐷</m:t>
                                      </m:r>
                                    </m:e>
                                    <m:sub>
                                      <m:r>
                                        <m:rPr/>
                                        <a:rPr lang="en-GB" b="0" i="1">
                                          <a:latin typeface="Cambria Math"/>
                                          <a:cs typeface="Helvetica"/>
                                        </a:rPr>
                                        <m:t>𝑜</m:t>
                                      </m:r>
                                    </m:sub>
                                  </m:sSub>
                                  <m:r>
                                    <m:rPr/>
                                    <a:rPr lang="en-GB" b="0" i="1">
                                      <a:latin typeface="Cambria Math"/>
                                      <a:cs typeface="Helvetica"/>
                                    </a:rPr>
                                    <m:t>/</m:t>
                                  </m:r>
                                  <m:sSub>
                                    <m:sSubPr>
                                      <m:ctrlPr>
                                        <a:rPr lang="en-GB" b="0" i="1">
                                          <a:latin typeface="Cambria Math"/>
                                          <a:ea typeface="Cambria Math"/>
                                          <a:cs typeface="Helvetica"/>
                                        </a:rPr>
                                      </m:ctrlPr>
                                    </m:sSubPr>
                                    <m:e>
                                      <m:r>
                                        <m:rPr/>
                                        <a:rPr lang="en-GB" b="0" i="1">
                                          <a:latin typeface="Cambria Math"/>
                                          <a:cs typeface="Helvetica"/>
                                        </a:rPr>
                                        <m:t>𝐷</m:t>
                                      </m:r>
                                    </m:e>
                                    <m:sub>
                                      <m:r>
                                        <m:rPr/>
                                        <a:rPr lang="en-GB" b="0" i="1">
                                          <a:latin typeface="Cambria Math"/>
                                          <a:cs typeface="Helvetica"/>
                                        </a:rPr>
                                        <m:t>𝑖</m:t>
                                      </m:r>
                                    </m:sub>
                                  </m:sSub>
                                </m:e>
                              </m:d>
                            </m:e>
                          </m:func>
                        </m:num>
                        <m:den>
                          <m:r>
                            <m:rPr/>
                            <a:rPr lang="en-GB" b="0" i="1">
                              <a:latin typeface="Cambria Math"/>
                              <a:cs typeface="Helvetica"/>
                            </a:rPr>
                            <m:t>2</m:t>
                          </m:r>
                          <m:r>
                            <m:rPr/>
                            <a:rPr lang="en-GB" b="0" i="1">
                              <a:latin typeface="Cambria Math"/>
                              <a:cs typeface="Helvetica"/>
                            </a:rPr>
                            <m:t>𝜋</m:t>
                          </m:r>
                          <m:r>
                            <m:rPr/>
                            <a:rPr lang="en-GB" b="0" i="1">
                              <a:latin typeface="Cambria Math"/>
                              <a:cs typeface="Helvetica"/>
                            </a:rPr>
                            <m:t>𝐿𝑘</m:t>
                          </m:r>
                        </m:den>
                      </m:f>
                    </m:oMath>
                  </m:oMathPara>
                </a14:m>
              </mc:Choice>
              <mc:Fallback/>
            </mc:AlternateContent>
            <a:r>
              <a:rPr lang="en-GB" b="0">
                <a:latin typeface="Helvetica"/>
                <a:cs typeface="Helvetica"/>
              </a:rPr>
              <a:t>; but since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𝑖</m:t>
                          </m:r>
                        </m:sub>
                      </m:sSub>
                      <m:r>
                        <m:rPr/>
                        <a:rPr lang="en-GB" b="0" i="1">
                          <a:latin typeface="Cambria Math"/>
                        </a:rPr>
                        <m:t>=</m:t>
                      </m:r>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𝑜</m:t>
                          </m:r>
                        </m:sub>
                      </m:sSub>
                    </m:oMath>
                  </m:oMathPara>
                </a14:m>
              </mc:Choice>
              <mc:Fallback/>
            </mc:AlternateContent>
            <a:r>
              <a:rPr lang="en-GB">
                <a:latin typeface="Helvetica"/>
              </a:rPr>
              <a:t>;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m:t>
                      </m:r>
                      <m:func>
                        <m:funcPr>
                          <m:ctrlPr>
                            <a:rPr lang="en-GB" b="0" i="1">
                              <a:latin typeface="Cambria Math"/>
                              <a:ea typeface="Cambria Math"/>
                              <a:cs typeface="Cambria Math"/>
                            </a:rPr>
                          </m:ctrlPr>
                        </m:funcPr>
                        <m:fName>
                          <m:r>
                            <m:rPr>
                              <m:sty m:val="p"/>
                            </m:rPr>
                            <a:rPr lang="en-GB" b="0" i="0">
                              <a:latin typeface="Cambria Math"/>
                            </a:rPr>
                            <m:t>ln</m:t>
                          </m:r>
                        </m:fName>
                        <m:e>
                          <m:d>
                            <m:dPr>
                              <m:ctrlPr>
                                <a:rPr lang="en-GB" b="0" i="1">
                                  <a:latin typeface="Cambria Math"/>
                                  <a:ea typeface="Cambria Math"/>
                                  <a:cs typeface="Cambria Math"/>
                                </a:rPr>
                              </m:ctrlPr>
                            </m:dPr>
                            <m:e>
                              <m:f>
                                <m:fPr>
                                  <m:ctrlPr>
                                    <a:rPr lang="en-GB" b="0" i="1">
                                      <a:latin typeface="Cambria Math"/>
                                      <a:ea typeface="Cambria Math"/>
                                      <a:cs typeface="Cambria Math"/>
                                    </a:rPr>
                                  </m:ctrlPr>
                                </m:fPr>
                                <m:num>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𝑜</m:t>
                                      </m:r>
                                    </m:sub>
                                  </m:sSub>
                                </m:num>
                                <m:den>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𝑖</m:t>
                                      </m:r>
                                    </m:sub>
                                  </m:sSub>
                                </m:den>
                              </m:f>
                            </m:e>
                          </m:d>
                          <m:r>
                            <m:rPr/>
                            <a:rPr lang="en-GB" b="0" i="1">
                              <a:latin typeface="Cambria Math"/>
                            </a:rPr>
                            <m:t>=</m:t>
                          </m:r>
                          <m:func>
                            <m:funcPr>
                              <m:ctrlPr>
                                <a:rPr lang="en-GB" b="0" i="1">
                                  <a:latin typeface="Cambria Math"/>
                                  <a:ea typeface="Cambria Math"/>
                                  <a:cs typeface="Cambria Math"/>
                                </a:rPr>
                              </m:ctrlPr>
                            </m:funcPr>
                            <m:fName>
                              <m:r>
                                <m:rPr>
                                  <m:sty m:val="p"/>
                                </m:rPr>
                                <a:rPr lang="en-GB" b="0" i="0">
                                  <a:latin typeface="Cambria Math"/>
                                </a:rPr>
                                <m:t>ln</m:t>
                              </m:r>
                            </m:fName>
                            <m:e>
                              <m:d>
                                <m:dPr>
                                  <m:ctrlPr>
                                    <a:rPr lang="en-GB" b="0" i="1">
                                      <a:latin typeface="Cambria Math"/>
                                      <a:ea typeface="Cambria Math"/>
                                      <a:cs typeface="Cambria Math"/>
                                    </a:rPr>
                                  </m:ctrlPr>
                                </m:dPr>
                                <m:e>
                                  <m:r>
                                    <m:rPr/>
                                    <a:rPr lang="en-GB" b="0" i="1">
                                      <a:latin typeface="Cambria Math"/>
                                    </a:rPr>
                                    <m:t>1</m:t>
                                  </m:r>
                                </m:e>
                              </m:d>
                              <m:r>
                                <m:rPr/>
                                <a:rPr lang="en-GB" b="0" i="1">
                                  <a:latin typeface="Cambria Math"/>
                                </a:rPr>
                                <m:t>=0</m:t>
                              </m:r>
                            </m:e>
                          </m:func>
                        </m:e>
                      </m:func>
                    </m:oMath>
                  </m:oMathPara>
                </a14:m>
              </mc:Choice>
              <mc:Fallback/>
            </mc:AlternateContent>
            <a:r>
              <a:rPr lang="en-GB" b="0">
                <a:latin typeface="Helvetica"/>
              </a:rPr>
              <a:t>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0" i="1">
                              <a:latin typeface="Cambria Math"/>
                              <a:ea typeface="Cambria Math"/>
                              <a:cs typeface="Cambria Math"/>
                            </a:rPr>
                          </m:ctrlPr>
                        </m:sSubPr>
                        <m:e>
                          <m:r>
                            <m:rPr/>
                            <a:rPr lang="en-GB" b="0" i="1">
                              <a:latin typeface="Cambria Math"/>
                            </a:rPr>
                            <m:t>𝑅</m:t>
                          </m:r>
                        </m:e>
                        <m:sub>
                          <m:r>
                            <m:rPr>
                              <m:sty m:val="p"/>
                            </m:rPr>
                            <a:rPr lang="en-GB" b="0" i="0">
                              <a:latin typeface="Cambria Math"/>
                            </a:rPr>
                            <m:t>wall</m:t>
                          </m:r>
                        </m:sub>
                      </m:sSub>
                      <m:r>
                        <m:rPr/>
                        <a:rPr lang="en-GB" b="0" i="1">
                          <a:latin typeface="Cambria Math"/>
                        </a:rPr>
                        <m:t>=0</m:t>
                      </m:r>
                    </m:oMath>
                  </m:oMathPara>
                </a14:m>
              </mc:Choice>
              <mc:Fallback/>
            </mc:AlternateContent>
            <a:endParaRPr lang="en-GB" b="0">
              <a:latin typeface="Helvetica"/>
            </a:endParaRPr>
          </a:p>
          <a:p>
            <a:pPr algn="ctr">
              <a:lnSpc>
                <a:spcPct val="120000"/>
              </a:lnSpc>
              <a:spcBef>
                <a:spcPts val="600"/>
              </a:spcBef>
              <a:spcAft>
                <a:spcPts val="600"/>
              </a:spcAft>
              <a:defRPr/>
            </a:pPr>
            <a:r>
              <a:rPr lang="en-GB" b="1">
                <a:solidFill>
                  <a:srgbClr val="FF9900"/>
                </a:solidFill>
                <a:latin typeface="Helvetica"/>
              </a:rPr>
              <a:t>For plane wall: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0" i="1">
                              <a:latin typeface="Cambria Math"/>
                              <a:ea typeface="Cambria Math"/>
                              <a:cs typeface="Cambria Math"/>
                            </a:rPr>
                          </m:ctrlPr>
                        </m:sSubPr>
                        <m:e>
                          <m:r>
                            <m:rPr/>
                            <a:rPr lang="en-GB" b="0" i="1">
                              <a:latin typeface="Cambria Math"/>
                            </a:rPr>
                            <m:t>𝑅</m:t>
                          </m:r>
                        </m:e>
                        <m:sub>
                          <m:r>
                            <m:rPr>
                              <m:sty m:val="p"/>
                            </m:rPr>
                            <a:rPr lang="en-GB" b="0" i="0">
                              <a:latin typeface="Cambria Math"/>
                            </a:rPr>
                            <m:t>wall</m:t>
                          </m:r>
                        </m:sub>
                      </m:sSub>
                      <m:r>
                        <m:rPr/>
                        <a:rPr lang="en-GB" b="0" i="1">
                          <a:latin typeface="Cambria Math"/>
                        </a:rPr>
                        <m:t>=</m:t>
                      </m:r>
                      <m:f>
                        <m:fPr>
                          <m:ctrlPr>
                            <a:rPr lang="en-GB" b="0" i="1">
                              <a:latin typeface="Cambria Math"/>
                              <a:ea typeface="Cambria Math"/>
                              <a:cs typeface="Cambria Math"/>
                            </a:rPr>
                          </m:ctrlPr>
                        </m:fPr>
                        <m:num>
                          <m:r>
                            <m:rPr/>
                            <a:rPr lang="en-GB" b="0" i="1">
                              <a:latin typeface="Cambria Math"/>
                            </a:rPr>
                            <m:t>𝑡</m:t>
                          </m:r>
                        </m:num>
                        <m:den>
                          <m:r>
                            <m:rPr/>
                            <a:rPr lang="en-GB" b="0" i="1">
                              <a:latin typeface="Cambria Math"/>
                            </a:rPr>
                            <m:t>𝑘𝐴</m:t>
                          </m:r>
                        </m:den>
                      </m:f>
                    </m:oMath>
                  </m:oMathPara>
                </a14:m>
              </mc:Choice>
              <mc:Fallback/>
            </mc:AlternateContent>
            <a:r>
              <a:rPr lang="en-GB">
                <a:latin typeface="Helvetica"/>
              </a:rPr>
              <a:t>; but since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𝑡</m:t>
                      </m:r>
                      <m:r>
                        <m:rPr/>
                        <a:rPr lang="en-GB" b="0" i="1">
                          <a:latin typeface="Cambria Math"/>
                        </a:rPr>
                        <m:t>=0</m:t>
                      </m:r>
                    </m:oMath>
                  </m:oMathPara>
                </a14:m>
              </mc:Choice>
              <mc:Fallback/>
            </mc:AlternateContent>
            <a:r>
              <a:rPr lang="en-GB">
                <a:latin typeface="Helvetica"/>
              </a:rPr>
              <a:t>, </a:t>
            </a:r>
            <mc:AlternateContent xmlns:mc="http://schemas.openxmlformats.org/markup-compatibility/2006" xmlns:m="http://schemas.openxmlformats.org/officeDocument/2006/math">
              <mc:Choice xmlns:a14="http://schemas.microsoft.com/office/drawing/2010/main" Requires="a14">
                <a14:m>
                  <m:oMathPara>
                    <m:oMathParaPr/>
                    <m:oMath>
                      <m:r>
                        <m:rPr/>
                        <a:rPr lang="en-GB" b="0" i="1">
                          <a:latin typeface="Cambria Math"/>
                        </a:rPr>
                        <m:t>∴</m:t>
                      </m:r>
                      <m:sSub>
                        <m:sSubPr>
                          <m:ctrlPr>
                            <a:rPr lang="en-GB" b="0" i="1">
                              <a:latin typeface="Cambria Math"/>
                              <a:ea typeface="Cambria Math"/>
                              <a:cs typeface="Cambria Math"/>
                            </a:rPr>
                          </m:ctrlPr>
                        </m:sSubPr>
                        <m:e>
                          <m:r>
                            <m:rPr/>
                            <a:rPr lang="en-GB" b="0" i="1">
                              <a:latin typeface="Cambria Math"/>
                            </a:rPr>
                            <m:t>𝑅</m:t>
                          </m:r>
                        </m:e>
                        <m:sub>
                          <m:r>
                            <m:rPr>
                              <m:sty m:val="p"/>
                            </m:rPr>
                            <a:rPr lang="en-GB" b="0" i="0">
                              <a:latin typeface="Cambria Math"/>
                            </a:rPr>
                            <m:t>wall</m:t>
                          </m:r>
                        </m:sub>
                      </m:sSub>
                      <m:r>
                        <m:rPr/>
                        <a:rPr lang="en-GB" b="0" i="1">
                          <a:latin typeface="Cambria Math"/>
                        </a:rPr>
                        <m:t>=0</m:t>
                      </m:r>
                    </m:oMath>
                  </m:oMathPara>
                </a14:m>
              </mc:Choice>
              <mc:Fallback/>
            </mc:AlternateContent>
            <a:endParaRPr lang="en-GB">
              <a:latin typeface="Helvetica"/>
            </a:endParaRPr>
          </a:p>
          <a:p>
            <a:pPr algn="ctr">
              <a:lnSpc>
                <a:spcPct val="120000"/>
              </a:lnSpc>
              <a:spcBef>
                <a:spcPts val="600"/>
              </a:spcBef>
              <a:spcAft>
                <a:spcPts val="600"/>
              </a:spcAft>
              <a:defRPr/>
            </a:pPr>
            <a:r>
              <a:rPr lang="en-GB">
                <a:latin typeface="Helvetica"/>
              </a:rPr>
              <a:t>Also, if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𝑖</m:t>
                          </m:r>
                        </m:sub>
                      </m:sSub>
                      <m:r>
                        <m:rPr/>
                        <a:rPr lang="en-GB" b="0" i="1">
                          <a:latin typeface="Cambria Math"/>
                        </a:rPr>
                        <m:t>~</m:t>
                      </m:r>
                      <m:sSub>
                        <m:sSubPr>
                          <m:ctrlPr>
                            <a:rPr lang="en-GB" b="0" i="1">
                              <a:latin typeface="Cambria Math"/>
                              <a:ea typeface="Cambria Math"/>
                              <a:cs typeface="Cambria Math"/>
                            </a:rPr>
                          </m:ctrlPr>
                        </m:sSubPr>
                        <m:e>
                          <m:r>
                            <m:rPr/>
                            <a:rPr lang="en-GB" b="0" i="1">
                              <a:latin typeface="Cambria Math"/>
                            </a:rPr>
                            <m:t>𝐷</m:t>
                          </m:r>
                        </m:e>
                        <m:sub>
                          <m:r>
                            <m:rPr/>
                            <a:rPr lang="en-GB" b="0" i="1">
                              <a:latin typeface="Cambria Math"/>
                            </a:rPr>
                            <m:t>𝑜</m:t>
                          </m:r>
                        </m:sub>
                      </m:sSub>
                    </m:oMath>
                  </m:oMathPara>
                </a14:m>
              </mc:Choice>
              <mc:Fallback/>
            </mc:AlternateContent>
            <a:r>
              <a:rPr lang="en-GB">
                <a:latin typeface="Helvetica"/>
              </a:rPr>
              <a:t> then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i="1">
                              <a:latin typeface="Cambria Math"/>
                              <a:ea typeface="Cambria Math"/>
                              <a:cs typeface="Cambria Math"/>
                            </a:rPr>
                          </m:ctrlPr>
                        </m:sSubPr>
                        <m:e>
                          <m:r>
                            <m:rPr/>
                            <a:rPr lang="en-GB" i="1">
                              <a:latin typeface="Cambria Math"/>
                            </a:rPr>
                            <m:t>𝐴</m:t>
                          </m:r>
                        </m:e>
                        <m:sub>
                          <m:r>
                            <m:rPr/>
                            <a:rPr lang="en-GB" i="1">
                              <a:latin typeface="Cambria Math"/>
                            </a:rPr>
                            <m:t>𝑖</m:t>
                          </m:r>
                        </m:sub>
                      </m:sSub>
                      <m:r>
                        <m:rPr/>
                        <a:rPr lang="en-GB" i="1">
                          <a:latin typeface="Cambria Math"/>
                        </a:rPr>
                        <m:t>~</m:t>
                      </m:r>
                      <m:sSub>
                        <m:sSubPr>
                          <m:ctrlPr>
                            <a:rPr lang="en-GB" i="1">
                              <a:latin typeface="Cambria Math"/>
                              <a:ea typeface="Cambria Math"/>
                              <a:cs typeface="Cambria Math"/>
                            </a:rPr>
                          </m:ctrlPr>
                        </m:sSubPr>
                        <m:e>
                          <m:r>
                            <m:rPr/>
                            <a:rPr lang="en-GB" i="1">
                              <a:latin typeface="Cambria Math"/>
                            </a:rPr>
                            <m:t>𝐴</m:t>
                          </m:r>
                        </m:e>
                        <m:sub>
                          <m:r>
                            <m:rPr/>
                            <a:rPr lang="en-GB" i="1">
                              <a:latin typeface="Cambria Math"/>
                            </a:rPr>
                            <m:t>𝑜</m:t>
                          </m:r>
                        </m:sub>
                      </m:sSub>
                    </m:oMath>
                  </m:oMathPara>
                </a14:m>
              </mc:Choice>
              <mc:Fallback/>
            </mc:AlternateContent>
            <a:r>
              <a:rPr lang="en-GB">
                <a:latin typeface="Helvetica"/>
              </a:rPr>
              <a:t>, such that the OHTC can then be written as:</a:t>
            </a:r>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f>
                        <m:fPr>
                          <m:ctrlPr>
                            <a:rPr lang="en-GB" b="1" i="1">
                              <a:latin typeface="Cambria Math"/>
                              <a:ea typeface="Cambria Math"/>
                              <a:cs typeface="Cambria Math"/>
                            </a:rPr>
                          </m:ctrlPr>
                        </m:fPr>
                        <m:num>
                          <m:r>
                            <m:rPr/>
                            <a:rPr lang="en-GB" b="1" i="1">
                              <a:latin typeface="Cambria Math"/>
                            </a:rPr>
                            <m:t>𝟏</m:t>
                          </m:r>
                        </m:num>
                        <m:den>
                          <m:r>
                            <m:rPr/>
                            <a:rPr lang="en-GB" b="1" i="1">
                              <a:latin typeface="Cambria Math"/>
                            </a:rPr>
                            <m:t>𝑼</m:t>
                          </m:r>
                        </m:den>
                      </m:f>
                      <m:r>
                        <m:rPr/>
                        <a:rPr lang="en-GB" b="1" i="1">
                          <a:latin typeface="Cambria Math"/>
                        </a:rPr>
                        <m:t>~</m:t>
                      </m:r>
                      <m:f>
                        <m:fPr>
                          <m:ctrlPr>
                            <a:rPr lang="en-GB" b="1" i="1">
                              <a:latin typeface="Cambria Math"/>
                              <a:ea typeface="Cambria Math"/>
                              <a:cs typeface="Cambria Math"/>
                            </a:rPr>
                          </m:ctrlPr>
                        </m:fPr>
                        <m:num>
                          <m:r>
                            <m:rPr/>
                            <a:rPr lang="en-GB" b="1" i="1">
                              <a:latin typeface="Cambria Math"/>
                            </a:rPr>
                            <m:t>𝟏</m:t>
                          </m:r>
                        </m:num>
                        <m:den>
                          <m:sSub>
                            <m:sSubPr>
                              <m:ctrlPr>
                                <a:rPr lang="en-GB" b="1" i="1">
                                  <a:latin typeface="Cambria Math"/>
                                  <a:ea typeface="Cambria Math"/>
                                  <a:cs typeface="Cambria Math"/>
                                </a:rPr>
                              </m:ctrlPr>
                            </m:sSubPr>
                            <m:e>
                              <m:r>
                                <m:rPr/>
                                <a:rPr lang="en-GB" b="1" i="1">
                                  <a:latin typeface="Cambria Math"/>
                                </a:rPr>
                                <m:t>𝒉</m:t>
                              </m:r>
                            </m:e>
                            <m:sub>
                              <m:r>
                                <m:rPr/>
                                <a:rPr lang="en-GB" b="1" i="1">
                                  <a:latin typeface="Cambria Math"/>
                                </a:rPr>
                                <m:t>𝒊</m:t>
                              </m:r>
                            </m:sub>
                          </m:sSub>
                        </m:den>
                      </m:f>
                      <m:r>
                        <m:rPr/>
                        <a:rPr lang="en-GB" b="1" i="1">
                          <a:latin typeface="Cambria Math"/>
                        </a:rPr>
                        <m:t>+</m:t>
                      </m:r>
                      <m:f>
                        <m:fPr>
                          <m:ctrlPr>
                            <a:rPr lang="en-GB" b="1" i="1">
                              <a:latin typeface="Cambria Math"/>
                              <a:ea typeface="Cambria Math"/>
                              <a:cs typeface="Cambria Math"/>
                            </a:rPr>
                          </m:ctrlPr>
                        </m:fPr>
                        <m:num>
                          <m:r>
                            <m:rPr/>
                            <a:rPr lang="en-GB" b="1" i="1">
                              <a:latin typeface="Cambria Math"/>
                            </a:rPr>
                            <m:t>𝟏</m:t>
                          </m:r>
                        </m:num>
                        <m:den>
                          <m:sSub>
                            <m:sSubPr>
                              <m:ctrlPr>
                                <a:rPr lang="en-GB" b="1" i="1">
                                  <a:latin typeface="Cambria Math"/>
                                  <a:ea typeface="Cambria Math"/>
                                  <a:cs typeface="Cambria Math"/>
                                </a:rPr>
                              </m:ctrlPr>
                            </m:sSubPr>
                            <m:e>
                              <m:r>
                                <m:rPr/>
                                <a:rPr lang="en-GB" b="1" i="1">
                                  <a:latin typeface="Cambria Math"/>
                                </a:rPr>
                                <m:t>𝒉</m:t>
                              </m:r>
                            </m:e>
                            <m:sub>
                              <m:r>
                                <m:rPr/>
                                <a:rPr lang="en-GB" b="1" i="1">
                                  <a:latin typeface="Cambria Math"/>
                                </a:rPr>
                                <m:t>𝒐</m:t>
                              </m:r>
                            </m:sub>
                          </m:sSub>
                        </m:den>
                      </m:f>
                    </m:oMath>
                  </m:oMathPara>
                </a14:m>
              </mc:Choice>
              <mc:Fallback/>
            </mc:AlternateContent>
            <a:endParaRPr lang="en-GB" b="1">
              <a:latin typeface="Helvetica"/>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Fouling in Heat Exchangers</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42C9BB10-5EAF-9C4D-E171-A818F53F17FD}" type="slidenum">
              <a:rPr sz="1600" cap="none">
                <a:solidFill>
                  <a:srgbClr val="7F7F7F"/>
                </a:solidFill>
                <a:latin typeface="Helvetica"/>
                <a:ea typeface="Calibri"/>
                <a:cs typeface="Helvetica"/>
              </a:rPr>
              <a:t>15</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2"/>
          <p:cNvSpPr/>
          <p:nvPr/>
        </p:nvSpPr>
        <p:spPr bwMode="auto">
          <a:xfrm>
            <a:off x="1056005" y="1298574"/>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Four types of fouling:</a:t>
            </a:r>
            <a:endParaRPr sz="2000" b="1" cap="none">
              <a:solidFill>
                <a:srgbClr val="FF9900"/>
              </a:solidFill>
              <a:latin typeface="Helvetica"/>
              <a:ea typeface="Calibri"/>
              <a:cs typeface="Calibri"/>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grpSp>
        <p:nvGrpSpPr>
          <p:cNvPr id="7" name="Group 7"/>
          <p:cNvGrpSpPr/>
          <p:nvPr/>
        </p:nvGrpSpPr>
        <p:grpSpPr bwMode="auto">
          <a:xfrm>
            <a:off x="1688465" y="2505710"/>
            <a:ext cx="2426335" cy="2546350"/>
            <a:chOff x="1688465" y="2505710"/>
            <a:chExt cx="2426335" cy="2546350"/>
          </a:xfrm>
        </p:grpSpPr>
        <p:pic>
          <p:nvPicPr>
            <p:cNvPr id="9" name="Picture 4" descr="heat exchanger, heat exchanger fouling, sedimentation fouling, shell and tube heat exchanger fouling, heat transfer heat exchanger problems, fouling types"/>
            <p:cNvPicPr>
              <a:picLocks noChangeAspect="1"/>
            </p:cNvPicPr>
            <p:nvPr/>
          </p:nvPicPr>
          <p:blipFill>
            <a:blip r:embed="rId4"/>
            <a:srcRect l="52340" t="2070" r="-159" b="2959"/>
            <a:stretch/>
          </p:blipFill>
          <p:spPr bwMode="auto">
            <a:xfrm>
              <a:off x="1688465" y="2505710"/>
              <a:ext cx="2426335" cy="2546350"/>
            </a:xfrm>
            <a:prstGeom prst="rect">
              <a:avLst/>
            </a:prstGeom>
            <a:noFill/>
            <a:ln>
              <a:noFill/>
            </a:ln>
            <a:effectLst/>
          </p:spPr>
        </p:pic>
        <p:sp>
          <p:nvSpPr>
            <p:cNvPr id="8" name="TextBox 10"/>
            <p:cNvSpPr/>
            <p:nvPr/>
          </p:nvSpPr>
          <p:spPr bwMode="auto">
            <a:xfrm>
              <a:off x="1688465" y="2505710"/>
              <a:ext cx="2426335" cy="369570"/>
            </a:xfrm>
            <a:prstGeom prst="rect">
              <a:avLst/>
            </a:prstGeom>
            <a:solidFill>
              <a:schemeClr val="bg1"/>
            </a:solidFill>
            <a:ln>
              <a:noFill/>
            </a:ln>
            <a:effectLst/>
          </p:spPr>
          <p:txBody>
            <a:bodyPr vert="horz" wrap="square" lIns="91440" tIns="45720" rIns="91440" bIns="45720" numCol="1" spcCol="215899" anchor="t"/>
            <a:lstStyle/>
            <a:p>
              <a:pPr algn="ctr">
                <a:defRPr/>
              </a:pPr>
              <a:r>
                <a:rPr b="1" cap="none">
                  <a:latin typeface="Helvetica"/>
                  <a:ea typeface="Calibri"/>
                  <a:cs typeface="Calibri"/>
                </a:rPr>
                <a:t>Sedimentation:</a:t>
              </a:r>
              <a:endParaRPr b="1" i="1" cap="none" baseline="-25000"/>
            </a:p>
          </p:txBody>
        </p:sp>
      </p:grpSp>
      <p:grpSp>
        <p:nvGrpSpPr>
          <p:cNvPr id="10" name="Group 11"/>
          <p:cNvGrpSpPr/>
          <p:nvPr/>
        </p:nvGrpSpPr>
        <p:grpSpPr bwMode="auto">
          <a:xfrm>
            <a:off x="5029835" y="1750695"/>
            <a:ext cx="2132330" cy="2268855"/>
            <a:chOff x="5029835" y="1750695"/>
            <a:chExt cx="2132330" cy="2268855"/>
          </a:xfrm>
        </p:grpSpPr>
        <p:pic>
          <p:nvPicPr>
            <p:cNvPr id="12" name="Picture 12" descr="A pile of rocks&#10;&#10;Description automatically generated"/>
            <p:cNvPicPr>
              <a:picLocks noChangeAspect="1"/>
            </p:cNvPicPr>
            <p:nvPr/>
          </p:nvPicPr>
          <p:blipFill>
            <a:blip r:embed="rId5"/>
            <a:srcRect l="0" t="0" r="2578" b="0"/>
            <a:stretch/>
          </p:blipFill>
          <p:spPr bwMode="auto">
            <a:xfrm>
              <a:off x="5029835" y="1750695"/>
              <a:ext cx="2132330" cy="2268855"/>
            </a:xfrm>
            <a:prstGeom prst="rect">
              <a:avLst/>
            </a:prstGeom>
            <a:noFill/>
            <a:ln>
              <a:noFill/>
            </a:ln>
            <a:effectLst/>
          </p:spPr>
        </p:pic>
        <p:sp>
          <p:nvSpPr>
            <p:cNvPr id="11" name="TextBox 13"/>
            <p:cNvSpPr/>
            <p:nvPr/>
          </p:nvSpPr>
          <p:spPr bwMode="auto">
            <a:xfrm>
              <a:off x="5029835" y="1750695"/>
              <a:ext cx="2132330" cy="369570"/>
            </a:xfrm>
            <a:prstGeom prst="rect">
              <a:avLst/>
            </a:prstGeom>
            <a:solidFill>
              <a:schemeClr val="bg1"/>
            </a:solidFill>
            <a:ln>
              <a:noFill/>
            </a:ln>
            <a:effectLst/>
          </p:spPr>
          <p:txBody>
            <a:bodyPr vert="horz" wrap="square" lIns="91440" tIns="45720" rIns="91440" bIns="45720" numCol="1" spcCol="215899" anchor="t"/>
            <a:lstStyle/>
            <a:p>
              <a:pPr algn="ctr">
                <a:defRPr/>
              </a:pPr>
              <a:r>
                <a:rPr b="1" cap="none">
                  <a:latin typeface="Helvetica"/>
                  <a:ea typeface="Calibri"/>
                  <a:cs typeface="Calibri"/>
                </a:rPr>
                <a:t>Biological:</a:t>
              </a:r>
              <a:endParaRPr b="1" i="1" cap="none" baseline="-25000"/>
            </a:p>
          </p:txBody>
        </p:sp>
      </p:grpSp>
      <p:grpSp>
        <p:nvGrpSpPr>
          <p:cNvPr id="13" name="Group 14"/>
          <p:cNvGrpSpPr/>
          <p:nvPr/>
        </p:nvGrpSpPr>
        <p:grpSpPr bwMode="auto">
          <a:xfrm>
            <a:off x="4552950" y="4187825"/>
            <a:ext cx="3086100" cy="2168525"/>
            <a:chOff x="4552950" y="4187825"/>
            <a:chExt cx="3086100" cy="2168525"/>
          </a:xfrm>
        </p:grpSpPr>
        <p:pic>
          <p:nvPicPr>
            <p:cNvPr id="15" name="Picture 6" descr="heat exchanger, heat exchanger fouling, crystallization fouling, shell and tube heat exchanger fouling, heat transfer heat exchanger problems, fouling types, scaling"/>
            <p:cNvPicPr>
              <a:picLocks noChangeAspect="1"/>
            </p:cNvPicPr>
            <p:nvPr/>
          </p:nvPicPr>
          <p:blipFill>
            <a:blip r:embed="rId6"/>
            <a:srcRect l="310" t="2850" r="49060" b="0"/>
            <a:stretch/>
          </p:blipFill>
          <p:spPr bwMode="auto">
            <a:xfrm>
              <a:off x="4552950" y="4191000"/>
              <a:ext cx="3086100" cy="2165350"/>
            </a:xfrm>
            <a:prstGeom prst="rect">
              <a:avLst/>
            </a:prstGeom>
            <a:noFill/>
            <a:ln>
              <a:noFill/>
            </a:ln>
            <a:effectLst/>
          </p:spPr>
        </p:pic>
        <p:sp>
          <p:nvSpPr>
            <p:cNvPr id="14" name="TextBox 16"/>
            <p:cNvSpPr/>
            <p:nvPr/>
          </p:nvSpPr>
          <p:spPr bwMode="auto">
            <a:xfrm>
              <a:off x="4552950" y="4187825"/>
              <a:ext cx="3086100" cy="369570"/>
            </a:xfrm>
            <a:prstGeom prst="rect">
              <a:avLst/>
            </a:prstGeom>
            <a:solidFill>
              <a:schemeClr val="bg1"/>
            </a:solidFill>
            <a:ln>
              <a:noFill/>
            </a:ln>
            <a:effectLst/>
          </p:spPr>
          <p:txBody>
            <a:bodyPr vert="horz" wrap="square" lIns="91440" tIns="45720" rIns="91440" bIns="45720" numCol="1" spcCol="215899" anchor="t"/>
            <a:lstStyle/>
            <a:p>
              <a:pPr algn="ctr">
                <a:defRPr/>
              </a:pPr>
              <a:r>
                <a:rPr b="1" cap="none">
                  <a:latin typeface="Helvetica"/>
                  <a:ea typeface="Calibri"/>
                  <a:cs typeface="Calibri"/>
                </a:rPr>
                <a:t>Crystallisation:</a:t>
              </a:r>
              <a:endParaRPr b="1" i="1" cap="none" baseline="-25000"/>
            </a:p>
          </p:txBody>
        </p:sp>
      </p:grpSp>
      <p:grpSp>
        <p:nvGrpSpPr>
          <p:cNvPr id="16" name="Group 18"/>
          <p:cNvGrpSpPr/>
          <p:nvPr/>
        </p:nvGrpSpPr>
        <p:grpSpPr bwMode="auto">
          <a:xfrm>
            <a:off x="8077200" y="2505710"/>
            <a:ext cx="2743200" cy="2550795"/>
            <a:chOff x="8077200" y="2505710"/>
            <a:chExt cx="2743200" cy="2550795"/>
          </a:xfrm>
        </p:grpSpPr>
        <p:pic>
          <p:nvPicPr>
            <p:cNvPr id="18" name="Picture 19" descr="A pile of wood&#10;&#10;Description automatically generated"/>
            <p:cNvPicPr>
              <a:picLocks noChangeAspect="1"/>
            </p:cNvPicPr>
            <p:nvPr/>
          </p:nvPicPr>
          <p:blipFill>
            <a:blip r:embed="rId7"/>
            <a:srcRect l="0" t="0" r="2578" b="3629"/>
            <a:stretch/>
          </p:blipFill>
          <p:spPr bwMode="auto">
            <a:xfrm>
              <a:off x="8141335" y="2510790"/>
              <a:ext cx="2671445" cy="2545715"/>
            </a:xfrm>
            <a:prstGeom prst="rect">
              <a:avLst/>
            </a:prstGeom>
            <a:noFill/>
            <a:ln>
              <a:noFill/>
            </a:ln>
            <a:effectLst/>
          </p:spPr>
        </p:pic>
        <p:sp>
          <p:nvSpPr>
            <p:cNvPr id="17" name="TextBox 20"/>
            <p:cNvSpPr/>
            <p:nvPr/>
          </p:nvSpPr>
          <p:spPr bwMode="auto">
            <a:xfrm>
              <a:off x="8077200" y="2505710"/>
              <a:ext cx="2743200" cy="369570"/>
            </a:xfrm>
            <a:prstGeom prst="rect">
              <a:avLst/>
            </a:prstGeom>
            <a:solidFill>
              <a:schemeClr val="bg1"/>
            </a:solidFill>
            <a:ln>
              <a:noFill/>
            </a:ln>
            <a:effectLst/>
          </p:spPr>
          <p:txBody>
            <a:bodyPr vert="horz" wrap="square" lIns="91440" tIns="45720" rIns="91440" bIns="45720" numCol="1" spcCol="215899" anchor="t"/>
            <a:lstStyle/>
            <a:p>
              <a:pPr algn="ctr">
                <a:defRPr/>
              </a:pPr>
              <a:r>
                <a:rPr b="1" cap="none">
                  <a:latin typeface="Helvetica"/>
                  <a:ea typeface="Calibri"/>
                  <a:cs typeface="Calibri"/>
                </a:rPr>
                <a:t>Corrosion:</a:t>
              </a:r>
              <a:endParaRPr b="1" i="1" cap="none" baseline="-25000"/>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Fouling Factors</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12D79040-0EFF-8266-B16F-F833DE2147AD}" type="slidenum">
              <a:rPr sz="1600" cap="none">
                <a:solidFill>
                  <a:srgbClr val="7F7F7F"/>
                </a:solidFill>
                <a:latin typeface="Helvetica"/>
                <a:ea typeface="Calibri"/>
                <a:cs typeface="Helvetica"/>
              </a:rPr>
              <a:t>16</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5284" y="1016617"/>
            <a:ext cx="10081429" cy="3606490"/>
          </a:xfrm>
          <a:prstGeom prst="rect">
            <a:avLst/>
          </a:prstGeom>
          <a:noFill/>
          <a:ln>
            <a:noFill/>
          </a:ln>
          <a:effectLst/>
        </p:spPr>
        <p:txBody>
          <a:bodyPr wrap="square">
            <a:spAutoFit/>
          </a:bodyPr>
          <a:lstStyle/>
          <a:p>
            <a:pPr marL="285750" indent="-285750" algn="ctr">
              <a:lnSpc>
                <a:spcPct val="120000"/>
              </a:lnSpc>
              <a:spcBef>
                <a:spcPts val="600"/>
              </a:spcBef>
              <a:spcAft>
                <a:spcPts val="600"/>
              </a:spcAft>
              <a:buFont typeface="Arial"/>
              <a:buChar char="•"/>
              <a:defRPr/>
            </a:pPr>
            <a:r>
              <a:rPr lang="en-GB">
                <a:latin typeface="Helvetica"/>
              </a:rPr>
              <a:t>In practice, effects of fouling are modelled through the introduction of </a:t>
            </a:r>
            <a:r>
              <a:rPr lang="en-GB" b="1">
                <a:latin typeface="Helvetica"/>
              </a:rPr>
              <a:t>fouling factors,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1" i="1">
                              <a:latin typeface="Cambria Math"/>
                              <a:ea typeface="Cambria Math"/>
                              <a:cs typeface="Cambria Math"/>
                            </a:rPr>
                          </m:ctrlPr>
                        </m:sSubPr>
                        <m:e>
                          <m:r>
                            <m:rPr/>
                            <a:rPr lang="en-GB" b="1" i="1">
                              <a:latin typeface="Cambria Math"/>
                            </a:rPr>
                            <m:t>𝑹</m:t>
                          </m:r>
                        </m:e>
                        <m:sub>
                          <m:r>
                            <m:rPr/>
                            <a:rPr lang="en-GB" b="1" i="1">
                              <a:latin typeface="Cambria Math"/>
                            </a:rPr>
                            <m:t>𝒇</m:t>
                          </m:r>
                        </m:sub>
                      </m:sSub>
                    </m:oMath>
                  </m:oMathPara>
                </a14:m>
              </mc:Choice>
              <mc:Fallback/>
            </mc:AlternateContent>
            <a:endParaRPr lang="en-GB" b="1">
              <a:latin typeface="Helvetica"/>
            </a:endParaRPr>
          </a:p>
          <a:p>
            <a:pPr marL="285750" indent="-285750" algn="ctr">
              <a:lnSpc>
                <a:spcPct val="120000"/>
              </a:lnSpc>
              <a:spcBef>
                <a:spcPts val="600"/>
              </a:spcBef>
              <a:spcAft>
                <a:spcPts val="600"/>
              </a:spcAft>
              <a:buFont typeface="Arial"/>
              <a:buChar char="•"/>
              <a:defRPr/>
            </a:pPr>
            <a:r>
              <a:rPr lang="en-GB">
                <a:latin typeface="Helvetica"/>
              </a:rPr>
              <a:t>They can be applied independently to inner and/or outer heat transfer surface areas</a:t>
            </a:r>
            <a:endParaRPr/>
          </a:p>
          <a:p>
            <a:pPr marL="285750" indent="-285750" algn="ctr">
              <a:lnSpc>
                <a:spcPct val="120000"/>
              </a:lnSpc>
              <a:spcBef>
                <a:spcPts val="600"/>
              </a:spcBef>
              <a:spcAft>
                <a:spcPts val="600"/>
              </a:spcAft>
              <a:buFont typeface="Arial"/>
              <a:buChar char="•"/>
              <a:defRPr/>
            </a:pPr>
            <a:r>
              <a:rPr lang="en-GB">
                <a:latin typeface="Helvetica"/>
              </a:rPr>
              <a:t>The expression for the total thermal resistance is adjusted accordingly:</a:t>
            </a:r>
            <a:endParaRPr/>
          </a:p>
          <a:p>
            <a:pPr algn="ctr">
              <a:lnSpc>
                <a:spcPct val="120000"/>
              </a:lnSpc>
              <a:spcBef>
                <a:spcPts val="600"/>
              </a:spcBef>
              <a:spcAft>
                <a:spcPts val="600"/>
              </a:spcAft>
              <a:defRPr/>
            </a:pPr>
            <mc:AlternateContent xmlns:mc="http://schemas.openxmlformats.org/markup-compatibility/2006" xmlns:m="http://schemas.openxmlformats.org/officeDocument/2006/math">
              <mc:Choice xmlns:a14="http://schemas.microsoft.com/office/drawing/2010/main" Requires="a14">
                <a14:m>
                  <m:oMathPara>
                    <m:oMathParaPr>
                      <m:jc m:val="centerGroup"/>
                    </m:oMathParaPr>
                    <m:oMath>
                      <m:borderBox>
                        <m:borderBoxPr>
                          <m:ctrlPr>
                            <a:rPr lang="en-GB" b="0" i="1">
                              <a:latin typeface="Cambria Math"/>
                              <a:ea typeface="Cambria Math"/>
                              <a:cs typeface="Cambria Math"/>
                            </a:rPr>
                          </m:ctrlPr>
                        </m:borderBoxPr>
                        <m:e>
                          <m:r>
                            <m:rPr/>
                            <a:rPr lang="en-GB" i="1">
                              <a:latin typeface="Cambria Math"/>
                            </a:rPr>
                            <m:t>𝑅</m:t>
                          </m:r>
                          <m:r>
                            <m:rPr/>
                            <a:rPr lang="en-GB" i="1">
                              <a:latin typeface="Cambria Math"/>
                            </a:rPr>
                            <m:t>=</m:t>
                          </m:r>
                          <m:f>
                            <m:fPr>
                              <m:ctrlPr>
                                <a:rPr lang="en-GB" i="1">
                                  <a:latin typeface="Cambria Math"/>
                                  <a:ea typeface="Cambria Math"/>
                                  <a:cs typeface="Cambria Math"/>
                                </a:rPr>
                              </m:ctrlPr>
                            </m:fPr>
                            <m:num>
                              <m:r>
                                <m:rPr/>
                                <a:rPr lang="en-GB" i="1">
                                  <a:latin typeface="Cambria Math"/>
                                </a:rPr>
                                <m:t>1</m:t>
                              </m:r>
                            </m:num>
                            <m:den>
                              <m:sSub>
                                <m:sSubPr>
                                  <m:ctrlPr>
                                    <a:rPr lang="en-GB" i="1">
                                      <a:latin typeface="Cambria Math"/>
                                      <a:ea typeface="Cambria Math"/>
                                      <a:cs typeface="Cambria Math"/>
                                    </a:rPr>
                                  </m:ctrlPr>
                                </m:sSubPr>
                                <m:e>
                                  <m:r>
                                    <m:rPr/>
                                    <a:rPr lang="en-GB" i="1">
                                      <a:latin typeface="Cambria Math"/>
                                    </a:rPr>
                                    <m:t>h</m:t>
                                  </m:r>
                                </m:e>
                                <m:sub>
                                  <m:r>
                                    <m:rPr/>
                                    <a:rPr lang="en-GB" i="1">
                                      <a:latin typeface="Cambria Math"/>
                                    </a:rPr>
                                    <m:t>𝑖</m:t>
                                  </m:r>
                                </m:sub>
                              </m:sSub>
                              <m:sSub>
                                <m:sSubPr>
                                  <m:ctrlPr>
                                    <a:rPr lang="en-GB" i="1">
                                      <a:latin typeface="Cambria Math"/>
                                      <a:ea typeface="Cambria Math"/>
                                      <a:cs typeface="Cambria Math"/>
                                    </a:rPr>
                                  </m:ctrlPr>
                                </m:sSubPr>
                                <m:e>
                                  <m:r>
                                    <m:rPr/>
                                    <a:rPr lang="en-GB" i="1">
                                      <a:latin typeface="Cambria Math"/>
                                    </a:rPr>
                                    <m:t>𝐴</m:t>
                                  </m:r>
                                </m:e>
                                <m:sub>
                                  <m:r>
                                    <m:rPr/>
                                    <a:rPr lang="en-GB" i="1">
                                      <a:latin typeface="Cambria Math"/>
                                    </a:rPr>
                                    <m:t>𝑖</m:t>
                                  </m:r>
                                </m:sub>
                              </m:sSub>
                            </m:den>
                          </m:f>
                          <m:r>
                            <m:rPr/>
                            <a:rPr lang="en-GB" i="1">
                              <a:latin typeface="Cambria Math"/>
                            </a:rPr>
                            <m:t>+</m:t>
                          </m:r>
                          <m:f>
                            <m:fPr>
                              <m:ctrlPr>
                                <a:rPr lang="en-GB" i="1">
                                  <a:latin typeface="Cambria Math"/>
                                  <a:ea typeface="Cambria Math"/>
                                  <a:cs typeface="Cambria Math"/>
                                </a:rPr>
                              </m:ctrlPr>
                            </m:fPr>
                            <m:num>
                              <m:sSub>
                                <m:sSubPr>
                                  <m:ctrlPr>
                                    <a:rPr lang="en-GB" b="1" i="1">
                                      <a:solidFill>
                                        <a:srgbClr val="FF9900"/>
                                      </a:solidFill>
                                      <a:latin typeface="Cambria Math"/>
                                      <a:ea typeface="Cambria Math"/>
                                      <a:cs typeface="Cambria Math"/>
                                    </a:rPr>
                                  </m:ctrlPr>
                                </m:sSubPr>
                                <m:e>
                                  <m:r>
                                    <m:rPr/>
                                    <a:rPr lang="en-GB" b="1" i="1">
                                      <a:solidFill>
                                        <a:srgbClr val="FF9900"/>
                                      </a:solidFill>
                                      <a:latin typeface="Cambria Math"/>
                                    </a:rPr>
                                    <m:t>𝑹</m:t>
                                  </m:r>
                                </m:e>
                                <m:sub>
                                  <m:r>
                                    <m:rPr/>
                                    <a:rPr lang="en-GB" b="1" i="1">
                                      <a:solidFill>
                                        <a:srgbClr val="FF9900"/>
                                      </a:solidFill>
                                      <a:latin typeface="Cambria Math"/>
                                    </a:rPr>
                                    <m:t>𝒇</m:t>
                                  </m:r>
                                  <m:r>
                                    <m:rPr/>
                                    <a:rPr lang="en-GB" b="1" i="1">
                                      <a:solidFill>
                                        <a:srgbClr val="FF9900"/>
                                      </a:solidFill>
                                      <a:latin typeface="Cambria Math"/>
                                    </a:rPr>
                                    <m:t>,</m:t>
                                  </m:r>
                                  <m:r>
                                    <m:rPr/>
                                    <a:rPr lang="en-GB" b="1" i="1">
                                      <a:solidFill>
                                        <a:srgbClr val="FF9900"/>
                                      </a:solidFill>
                                      <a:latin typeface="Cambria Math"/>
                                    </a:rPr>
                                    <m:t>𝒊</m:t>
                                  </m:r>
                                </m:sub>
                              </m:sSub>
                            </m:num>
                            <m:den>
                              <m:sSub>
                                <m:sSubPr>
                                  <m:ctrlPr>
                                    <a:rPr lang="en-GB" i="1">
                                      <a:latin typeface="Cambria Math"/>
                                      <a:ea typeface="Cambria Math"/>
                                      <a:cs typeface="Cambria Math"/>
                                    </a:rPr>
                                  </m:ctrlPr>
                                </m:sSubPr>
                                <m:e>
                                  <m:r>
                                    <m:rPr/>
                                    <a:rPr lang="en-GB" i="1">
                                      <a:latin typeface="Cambria Math"/>
                                    </a:rPr>
                                    <m:t>𝐴</m:t>
                                  </m:r>
                                </m:e>
                                <m:sub>
                                  <m:r>
                                    <m:rPr/>
                                    <a:rPr lang="en-GB" i="1">
                                      <a:latin typeface="Cambria Math"/>
                                    </a:rPr>
                                    <m:t>𝑖</m:t>
                                  </m:r>
                                </m:sub>
                              </m:sSub>
                            </m:den>
                          </m:f>
                          <m:r>
                            <m:rPr/>
                            <a:rPr lang="en-GB" i="1">
                              <a:latin typeface="Cambria Math"/>
                            </a:rPr>
                            <m:t>+</m:t>
                          </m:r>
                          <m:sSub>
                            <m:sSubPr>
                              <m:ctrlPr>
                                <a:rPr lang="en-GB" i="1">
                                  <a:latin typeface="Cambria Math"/>
                                  <a:ea typeface="Cambria Math"/>
                                  <a:cs typeface="Cambria Math"/>
                                </a:rPr>
                              </m:ctrlPr>
                            </m:sSubPr>
                            <m:e>
                              <m:r>
                                <m:rPr/>
                                <a:rPr lang="en-GB" i="1">
                                  <a:latin typeface="Cambria Math"/>
                                </a:rPr>
                                <m:t>𝑅</m:t>
                              </m:r>
                            </m:e>
                            <m:sub>
                              <m:r>
                                <m:rPr>
                                  <m:sty m:val="p"/>
                                </m:rPr>
                                <a:rPr lang="en-GB">
                                  <a:latin typeface="Cambria Math"/>
                                </a:rPr>
                                <m:t>wall</m:t>
                              </m:r>
                            </m:sub>
                          </m:sSub>
                          <m:r>
                            <m:rPr/>
                            <a:rPr lang="en-GB" i="1">
                              <a:latin typeface="Cambria Math"/>
                            </a:rPr>
                            <m:t>+</m:t>
                          </m:r>
                          <m:f>
                            <m:fPr>
                              <m:ctrlPr>
                                <a:rPr lang="en-GB" i="1">
                                  <a:latin typeface="Cambria Math"/>
                                  <a:ea typeface="Cambria Math"/>
                                  <a:cs typeface="Cambria Math"/>
                                </a:rPr>
                              </m:ctrlPr>
                            </m:fPr>
                            <m:num>
                              <m:sSub>
                                <m:sSubPr>
                                  <m:ctrlPr>
                                    <a:rPr lang="en-GB" b="1" i="1">
                                      <a:solidFill>
                                        <a:srgbClr val="FF9900"/>
                                      </a:solidFill>
                                      <a:latin typeface="Cambria Math"/>
                                      <a:ea typeface="Cambria Math"/>
                                      <a:cs typeface="Cambria Math"/>
                                    </a:rPr>
                                  </m:ctrlPr>
                                </m:sSubPr>
                                <m:e>
                                  <m:r>
                                    <m:rPr/>
                                    <a:rPr lang="en-GB" b="1" i="1">
                                      <a:solidFill>
                                        <a:srgbClr val="FF9900"/>
                                      </a:solidFill>
                                      <a:latin typeface="Cambria Math"/>
                                    </a:rPr>
                                    <m:t>𝑹</m:t>
                                  </m:r>
                                </m:e>
                                <m:sub>
                                  <m:r>
                                    <m:rPr/>
                                    <a:rPr lang="en-GB" b="1" i="1">
                                      <a:solidFill>
                                        <a:srgbClr val="FF9900"/>
                                      </a:solidFill>
                                      <a:latin typeface="Cambria Math"/>
                                    </a:rPr>
                                    <m:t>𝒇</m:t>
                                  </m:r>
                                  <m:r>
                                    <m:rPr/>
                                    <a:rPr lang="en-GB" b="1" i="1">
                                      <a:solidFill>
                                        <a:srgbClr val="FF9900"/>
                                      </a:solidFill>
                                      <a:latin typeface="Cambria Math"/>
                                    </a:rPr>
                                    <m:t>,</m:t>
                                  </m:r>
                                  <m:r>
                                    <m:rPr/>
                                    <a:rPr lang="en-GB" b="1" i="1">
                                      <a:solidFill>
                                        <a:srgbClr val="FF9900"/>
                                      </a:solidFill>
                                      <a:latin typeface="Cambria Math"/>
                                    </a:rPr>
                                    <m:t>𝒐</m:t>
                                  </m:r>
                                </m:sub>
                              </m:sSub>
                            </m:num>
                            <m:den>
                              <m:sSub>
                                <m:sSubPr>
                                  <m:ctrlPr>
                                    <a:rPr lang="en-GB" i="1">
                                      <a:latin typeface="Cambria Math"/>
                                      <a:ea typeface="Cambria Math"/>
                                      <a:cs typeface="Cambria Math"/>
                                    </a:rPr>
                                  </m:ctrlPr>
                                </m:sSubPr>
                                <m:e>
                                  <m:r>
                                    <m:rPr/>
                                    <a:rPr lang="en-GB" i="1">
                                      <a:latin typeface="Cambria Math"/>
                                    </a:rPr>
                                    <m:t>𝐴</m:t>
                                  </m:r>
                                </m:e>
                                <m:sub>
                                  <m:r>
                                    <m:rPr/>
                                    <a:rPr lang="en-GB" i="1">
                                      <a:latin typeface="Cambria Math"/>
                                    </a:rPr>
                                    <m:t>𝑜</m:t>
                                  </m:r>
                                </m:sub>
                              </m:sSub>
                            </m:den>
                          </m:f>
                          <m:r>
                            <m:rPr/>
                            <a:rPr lang="en-GB" i="1">
                              <a:latin typeface="Cambria Math"/>
                            </a:rPr>
                            <m:t>+</m:t>
                          </m:r>
                          <m:f>
                            <m:fPr>
                              <m:ctrlPr>
                                <a:rPr lang="en-GB" i="1">
                                  <a:latin typeface="Cambria Math"/>
                                  <a:ea typeface="Cambria Math"/>
                                  <a:cs typeface="Cambria Math"/>
                                </a:rPr>
                              </m:ctrlPr>
                            </m:fPr>
                            <m:num>
                              <m:r>
                                <m:rPr/>
                                <a:rPr lang="en-GB" i="1">
                                  <a:latin typeface="Cambria Math"/>
                                </a:rPr>
                                <m:t>1</m:t>
                              </m:r>
                            </m:num>
                            <m:den>
                              <m:sSub>
                                <m:sSubPr>
                                  <m:ctrlPr>
                                    <a:rPr lang="en-GB" i="1">
                                      <a:latin typeface="Cambria Math"/>
                                      <a:ea typeface="Cambria Math"/>
                                      <a:cs typeface="Cambria Math"/>
                                    </a:rPr>
                                  </m:ctrlPr>
                                </m:sSubPr>
                                <m:e>
                                  <m:r>
                                    <m:rPr/>
                                    <a:rPr lang="en-GB" i="1">
                                      <a:latin typeface="Cambria Math"/>
                                    </a:rPr>
                                    <m:t>h</m:t>
                                  </m:r>
                                </m:e>
                                <m:sub>
                                  <m:r>
                                    <m:rPr/>
                                    <a:rPr lang="en-GB" i="1">
                                      <a:latin typeface="Cambria Math"/>
                                    </a:rPr>
                                    <m:t>𝑜</m:t>
                                  </m:r>
                                </m:sub>
                              </m:sSub>
                              <m:sSub>
                                <m:sSubPr>
                                  <m:ctrlPr>
                                    <a:rPr lang="en-GB" i="1">
                                      <a:latin typeface="Cambria Math"/>
                                      <a:ea typeface="Cambria Math"/>
                                      <a:cs typeface="Cambria Math"/>
                                    </a:rPr>
                                  </m:ctrlPr>
                                </m:sSubPr>
                                <m:e>
                                  <m:r>
                                    <m:rPr/>
                                    <a:rPr lang="en-GB" i="1">
                                      <a:latin typeface="Cambria Math"/>
                                    </a:rPr>
                                    <m:t>𝐴</m:t>
                                  </m:r>
                                </m:e>
                                <m:sub>
                                  <m:r>
                                    <m:rPr/>
                                    <a:rPr lang="en-GB" i="1">
                                      <a:latin typeface="Cambria Math"/>
                                    </a:rPr>
                                    <m:t>𝑜</m:t>
                                  </m:r>
                                </m:sub>
                              </m:sSub>
                            </m:den>
                          </m:f>
                        </m:e>
                      </m:borderBox>
                    </m:oMath>
                  </m:oMathPara>
                </a14:m>
              </mc:Choice>
              <mc:Fallback/>
            </mc:AlternateContent>
            <a:endParaRPr lang="en-GB">
              <a:latin typeface="Helvetica"/>
            </a:endParaRPr>
          </a:p>
          <a:p>
            <a:pPr marL="285750" indent="-285750" algn="ctr">
              <a:lnSpc>
                <a:spcPct val="120000"/>
              </a:lnSpc>
              <a:spcBef>
                <a:spcPts val="600"/>
              </a:spcBef>
              <a:spcAft>
                <a:spcPts val="600"/>
              </a:spcAft>
              <a:buFont typeface="Arial"/>
              <a:buChar char="•"/>
              <a:defRPr/>
            </a:pPr>
            <a:r>
              <a:rPr lang="en-GB">
                <a:latin typeface="Helvetica"/>
              </a:rPr>
              <a:t>Larger values for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b="0" i="1">
                              <a:latin typeface="Cambria Math"/>
                              <a:ea typeface="Cambria Math"/>
                              <a:cs typeface="Cambria Math"/>
                            </a:rPr>
                          </m:ctrlPr>
                        </m:sSubPr>
                        <m:e>
                          <m:r>
                            <m:rPr/>
                            <a:rPr lang="en-GB" b="0" i="1">
                              <a:latin typeface="Cambria Math"/>
                            </a:rPr>
                            <m:t>𝑅</m:t>
                          </m:r>
                        </m:e>
                        <m:sub>
                          <m:r>
                            <m:rPr/>
                            <a:rPr lang="en-GB" b="0" i="1">
                              <a:latin typeface="Cambria Math"/>
                            </a:rPr>
                            <m:t>𝑓</m:t>
                          </m:r>
                        </m:sub>
                      </m:sSub>
                    </m:oMath>
                  </m:oMathPara>
                </a14:m>
              </mc:Choice>
              <mc:Fallback/>
            </mc:AlternateContent>
            <a:r>
              <a:rPr lang="en-GB">
                <a:latin typeface="Helvetica"/>
              </a:rPr>
              <a:t> indicate a greater degree of fouling and hence increased resistance</a:t>
            </a:r>
            <a:endParaRPr/>
          </a:p>
          <a:p>
            <a:pPr marL="285750" indent="-285750" algn="ctr">
              <a:lnSpc>
                <a:spcPct val="120000"/>
              </a:lnSpc>
              <a:spcBef>
                <a:spcPts val="600"/>
              </a:spcBef>
              <a:spcAft>
                <a:spcPts val="600"/>
              </a:spcAft>
              <a:buFont typeface="Arial"/>
              <a:buChar char="•"/>
              <a:defRPr/>
            </a:pPr>
            <a:r>
              <a:rPr lang="en-GB">
                <a:latin typeface="Helvetica"/>
              </a:rPr>
              <a:t>Fouling factors are difficult to accurately quantify but they are available from manufacturers, handbooks, etc for different substances</a:t>
            </a:r>
            <a:endParaRPr lang="en-GB">
              <a:latin typeface="Helvetica"/>
            </a:endParaRPr>
          </a:p>
          <a:p>
            <a:pPr marL="285750" indent="-285750" algn="ctr">
              <a:lnSpc>
                <a:spcPct val="120000"/>
              </a:lnSpc>
              <a:spcBef>
                <a:spcPts val="599"/>
              </a:spcBef>
              <a:spcAft>
                <a:spcPts val="599"/>
              </a:spcAft>
              <a:buFont typeface="Arial"/>
              <a:buChar char="•"/>
              <a:defRPr/>
            </a:pPr>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125218291" name=""/>
          <p:cNvPicPr>
            <a:picLocks noChangeAspect="1"/>
          </p:cNvPicPr>
          <p:nvPr/>
        </p:nvPicPr>
        <p:blipFill>
          <a:blip r:embed="rId4"/>
          <a:stretch/>
        </p:blipFill>
        <p:spPr bwMode="auto">
          <a:xfrm>
            <a:off x="3832224" y="4174389"/>
            <a:ext cx="4600575" cy="245745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Worked Example</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4122AD36-78AC-775B-E29A-8E0EE3D414DB}" type="slidenum">
              <a:rPr sz="1600" cap="none">
                <a:solidFill>
                  <a:srgbClr val="7F7F7F"/>
                </a:solidFill>
                <a:latin typeface="Helvetica"/>
                <a:ea typeface="Calibri"/>
                <a:cs typeface="Helvetica"/>
              </a:rPr>
              <a:t>17</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6004" y="1275079"/>
            <a:ext cx="10085029" cy="2600070"/>
          </a:xfrm>
          <a:prstGeom prst="rect">
            <a:avLst/>
          </a:prstGeom>
          <a:noFill/>
          <a:ln>
            <a:noFill/>
          </a:ln>
          <a:effectLst/>
        </p:spPr>
        <p:txBody>
          <a:bodyPr wrap="square">
            <a:spAutoFit/>
          </a:bodyPr>
          <a:lstStyle/>
          <a:p>
            <a:pPr marL="285750" indent="-285750" algn="ctr">
              <a:lnSpc>
                <a:spcPct val="110000"/>
              </a:lnSpc>
              <a:spcAft>
                <a:spcPts val="600"/>
              </a:spcAft>
              <a:buFont typeface="Arial"/>
              <a:buChar char="•"/>
              <a:defRPr/>
            </a:pPr>
            <a:r>
              <a:rPr lang="en-US" sz="1600">
                <a:latin typeface="Helvetica"/>
                <a:ea typeface="Times New Roman"/>
                <a:cs typeface="Helvetica"/>
              </a:rPr>
              <a:t>A type-302 stainless steel tube of inner and outer diameters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i="1">
                              <a:latin typeface="Cambria Math"/>
                              <a:ea typeface="Times New Roman"/>
                              <a:cs typeface="Calibri"/>
                            </a:rPr>
                          </m:ctrlPr>
                        </m:sSubPr>
                        <m:e>
                          <m:r>
                            <m:rPr/>
                            <a:rPr lang="en-GB" sz="1600" i="1">
                              <a:latin typeface="Cambria Math"/>
                              <a:ea typeface="Times New Roman"/>
                              <a:cs typeface="Calibri"/>
                            </a:rPr>
                            <m:t>𝐷</m:t>
                          </m:r>
                        </m:e>
                        <m:sub>
                          <m:r>
                            <m:rPr/>
                            <a:rPr lang="en-GB" sz="1600" i="1">
                              <a:latin typeface="Cambria Math"/>
                              <a:ea typeface="Times New Roman"/>
                              <a:cs typeface="Calibri"/>
                            </a:rPr>
                            <m:t>𝑖</m:t>
                          </m:r>
                        </m:sub>
                      </m:sSub>
                    </m:oMath>
                  </m:oMathPara>
                </a14:m>
              </mc:Choice>
              <mc:Fallback/>
            </mc:AlternateContent>
            <a:r>
              <a:rPr lang="en-US" sz="1600">
                <a:latin typeface="Helvetica"/>
                <a:ea typeface="Times New Roman"/>
                <a:cs typeface="Helvetica"/>
              </a:rPr>
              <a:t> = 22 mm and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i="1">
                              <a:latin typeface="Cambria Math"/>
                              <a:ea typeface="Times New Roman"/>
                              <a:cs typeface="Calibri"/>
                            </a:rPr>
                          </m:ctrlPr>
                        </m:sSubPr>
                        <m:e>
                          <m:r>
                            <m:rPr/>
                            <a:rPr lang="en-GB" sz="1600" i="1">
                              <a:latin typeface="Cambria Math"/>
                              <a:ea typeface="Times New Roman"/>
                              <a:cs typeface="Calibri"/>
                            </a:rPr>
                            <m:t>𝐷</m:t>
                          </m:r>
                        </m:e>
                        <m:sub>
                          <m:r>
                            <m:rPr/>
                            <a:rPr lang="en-GB" sz="1600" i="1">
                              <a:latin typeface="Cambria Math"/>
                              <a:ea typeface="Times New Roman"/>
                              <a:cs typeface="Calibri"/>
                            </a:rPr>
                            <m:t>𝑜</m:t>
                          </m:r>
                        </m:sub>
                      </m:sSub>
                    </m:oMath>
                  </m:oMathPara>
                </a14:m>
              </mc:Choice>
              <mc:Fallback/>
            </mc:AlternateContent>
            <a:r>
              <a:rPr lang="en-US" sz="1600">
                <a:latin typeface="Helvetica"/>
                <a:ea typeface="Times New Roman"/>
                <a:cs typeface="Helvetica"/>
              </a:rPr>
              <a:t> = 27 mm, respectively, is used in a cross-flow heat exchanger. The fouling factors,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i="1">
                              <a:latin typeface="Cambria Math"/>
                              <a:ea typeface="Times New Roman"/>
                              <a:cs typeface="Calibri"/>
                            </a:rPr>
                          </m:ctrlPr>
                        </m:sSubPr>
                        <m:e>
                          <m:r>
                            <m:rPr/>
                            <a:rPr lang="en-GB" sz="1600" i="1">
                              <a:latin typeface="Cambria Math"/>
                              <a:ea typeface="Times New Roman"/>
                              <a:cs typeface="Calibri"/>
                            </a:rPr>
                            <m:t>𝑅</m:t>
                          </m:r>
                        </m:e>
                        <m:sub>
                          <m:r>
                            <m:rPr/>
                            <a:rPr lang="en-GB" sz="1600" i="1">
                              <a:latin typeface="Cambria Math"/>
                              <a:ea typeface="Times New Roman"/>
                              <a:cs typeface="Calibri"/>
                            </a:rPr>
                            <m:t>𝑓</m:t>
                          </m:r>
                        </m:sub>
                      </m:sSub>
                    </m:oMath>
                  </m:oMathPara>
                </a14:m>
              </mc:Choice>
              <mc:Fallback/>
            </mc:AlternateContent>
            <a:r>
              <a:rPr lang="en-US" sz="1600">
                <a:latin typeface="Helvetica"/>
                <a:ea typeface="Times New Roman"/>
                <a:cs typeface="Helvetica"/>
              </a:rPr>
              <a:t>, for the inner and outer surfaces are estimated to be 0.0004 and 0.0002 m</a:t>
            </a:r>
            <a:r>
              <a:rPr lang="en-US" sz="1600" baseline="30000">
                <a:latin typeface="Helvetica"/>
                <a:ea typeface="Times New Roman"/>
                <a:cs typeface="Helvetica"/>
              </a:rPr>
              <a:t>2</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a:latin typeface="Cambria Math"/>
                          <a:ea typeface="Times New Roman"/>
                          <a:cs typeface="Calibri"/>
                        </a:rPr>
                        <m:t>⋅</m:t>
                      </m:r>
                    </m:oMath>
                  </m:oMathPara>
                </a14:m>
              </mc:Choice>
              <mc:Fallback/>
            </mc:AlternateContent>
            <a:r>
              <a:rPr lang="en-US" sz="1600">
                <a:latin typeface="Helvetica"/>
                <a:ea typeface="Times New Roman"/>
                <a:cs typeface="Helvetica"/>
              </a:rPr>
              <a:t>K/W, respectively.</a:t>
            </a:r>
            <a:endParaRPr lang="en-GB" sz="1600">
              <a:latin typeface="Helvetica"/>
              <a:ea typeface="Times New Roman"/>
              <a:cs typeface="Helvetica"/>
            </a:endParaRPr>
          </a:p>
          <a:p>
            <a:pPr marL="285750" indent="-285750" algn="ctr">
              <a:lnSpc>
                <a:spcPct val="110000"/>
              </a:lnSpc>
              <a:spcAft>
                <a:spcPts val="600"/>
              </a:spcAft>
              <a:buFont typeface="Arial"/>
              <a:buChar char="•"/>
              <a:defRPr/>
            </a:pPr>
            <a:r>
              <a:rPr lang="en-US" sz="1600">
                <a:latin typeface="Helvetica"/>
                <a:ea typeface="Calibri"/>
                <a:cs typeface="Helvetica"/>
              </a:rPr>
              <a:t>Given the outer convection heat transfer coefficient has a value of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i="1">
                              <a:latin typeface="Cambria Math"/>
                              <a:ea typeface="Cambria Math"/>
                              <a:cs typeface="Calibri"/>
                            </a:rPr>
                          </m:ctrlPr>
                        </m:sSubPr>
                        <m:e>
                          <m:r>
                            <m:rPr/>
                            <a:rPr lang="en-GB" sz="1600" i="1">
                              <a:latin typeface="Cambria Math"/>
                              <a:ea typeface="Calibri"/>
                              <a:cs typeface="Calibri"/>
                            </a:rPr>
                            <m:t>h</m:t>
                          </m:r>
                        </m:e>
                        <m:sub>
                          <m:r>
                            <m:rPr/>
                            <a:rPr lang="en-GB" sz="1600" i="1">
                              <a:latin typeface="Cambria Math"/>
                              <a:ea typeface="Calibri"/>
                              <a:cs typeface="Calibri"/>
                            </a:rPr>
                            <m:t>𝑜</m:t>
                          </m:r>
                        </m:sub>
                      </m:sSub>
                    </m:oMath>
                  </m:oMathPara>
                </a14:m>
              </mc:Choice>
              <mc:Fallback/>
            </mc:AlternateContent>
            <a:r>
              <a:rPr lang="en-US" sz="1600">
                <a:latin typeface="Helvetica"/>
                <a:ea typeface="Calibri"/>
                <a:cs typeface="Helvetica"/>
              </a:rPr>
              <a:t> = 104 W/m</a:t>
            </a:r>
            <a:r>
              <a:rPr lang="en-US" sz="1600" baseline="30000">
                <a:latin typeface="Helvetica"/>
                <a:ea typeface="Calibri"/>
                <a:cs typeface="Helvetica"/>
              </a:rPr>
              <a:t>2</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a:latin typeface="Cambria Math"/>
                          <a:ea typeface="Calibri"/>
                          <a:cs typeface="Calibri"/>
                        </a:rPr>
                        <m:t>⋅</m:t>
                      </m:r>
                    </m:oMath>
                  </m:oMathPara>
                </a14:m>
              </mc:Choice>
              <mc:Fallback/>
            </mc:AlternateContent>
            <a:r>
              <a:rPr lang="en-US" sz="1600">
                <a:latin typeface="Helvetica"/>
                <a:ea typeface="Calibri"/>
                <a:cs typeface="Helvetica"/>
              </a:rPr>
              <a:t>K , the thermal conductivity of the pipe wall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i="1">
                              <a:latin typeface="Cambria Math"/>
                              <a:ea typeface="Cambria Math"/>
                              <a:cs typeface="Calibri"/>
                            </a:rPr>
                          </m:ctrlPr>
                        </m:sSubPr>
                        <m:e>
                          <m:r>
                            <m:rPr/>
                            <a:rPr lang="en-GB" sz="1600" i="1">
                              <a:latin typeface="Cambria Math"/>
                              <a:ea typeface="Calibri"/>
                              <a:cs typeface="Calibri"/>
                            </a:rPr>
                            <m:t>𝑘</m:t>
                          </m:r>
                        </m:e>
                        <m:sub>
                          <m:r>
                            <m:rPr/>
                            <a:rPr lang="en-GB" sz="1600" i="1">
                              <a:latin typeface="Cambria Math"/>
                              <a:ea typeface="Calibri"/>
                              <a:cs typeface="Calibri"/>
                            </a:rPr>
                            <m:t>𝑠𝑡𝑒𝑒𝑙</m:t>
                          </m:r>
                        </m:sub>
                      </m:sSub>
                    </m:oMath>
                  </m:oMathPara>
                </a14:m>
              </mc:Choice>
              <mc:Fallback/>
            </mc:AlternateContent>
            <a:r>
              <a:rPr lang="en-US" sz="1600">
                <a:latin typeface="Helvetica"/>
                <a:ea typeface="Calibri"/>
                <a:cs typeface="Helvetica"/>
              </a:rPr>
              <a:t> = 15.1 W/m</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a:latin typeface="Cambria Math"/>
                          <a:ea typeface="Calibri"/>
                          <a:cs typeface="Calibri"/>
                        </a:rPr>
                        <m:t>⋅</m:t>
                      </m:r>
                    </m:oMath>
                  </m:oMathPara>
                </a14:m>
              </mc:Choice>
              <mc:Fallback/>
            </mc:AlternateContent>
            <a:r>
              <a:rPr lang="en-US" sz="1600">
                <a:latin typeface="Helvetica"/>
                <a:ea typeface="Calibri"/>
                <a:cs typeface="Helvetica"/>
              </a:rPr>
              <a:t>K, the density and viscosity of the water are </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i="1">
                          <a:latin typeface="Cambria Math"/>
                          <a:ea typeface="Calibri"/>
                          <a:cs typeface="Calibri"/>
                        </a:rPr>
                        <m:t>𝜌</m:t>
                      </m:r>
                    </m:oMath>
                  </m:oMathPara>
                </a14:m>
              </mc:Choice>
              <mc:Fallback/>
            </mc:AlternateContent>
            <a:r>
              <a:rPr lang="en-US" sz="1600">
                <a:latin typeface="Helvetica"/>
                <a:ea typeface="Calibri"/>
                <a:cs typeface="Helvetica"/>
              </a:rPr>
              <a:t> = 974.8 kg/m</a:t>
            </a:r>
            <a:r>
              <a:rPr lang="en-US" sz="1600" baseline="30000">
                <a:latin typeface="Helvetica"/>
                <a:ea typeface="Calibri"/>
                <a:cs typeface="Helvetica"/>
              </a:rPr>
              <a:t>3</a:t>
            </a:r>
            <a:r>
              <a:rPr lang="en-US" sz="1600">
                <a:latin typeface="Helvetica"/>
                <a:ea typeface="Calibri"/>
                <a:cs typeface="Helvetica"/>
              </a:rPr>
              <a:t> and </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i="1">
                          <a:latin typeface="Cambria Math"/>
                          <a:ea typeface="Calibri"/>
                          <a:cs typeface="Calibri"/>
                        </a:rPr>
                        <m:t>𝜇</m:t>
                      </m:r>
                    </m:oMath>
                  </m:oMathPara>
                </a14:m>
              </mc:Choice>
              <mc:Fallback/>
            </mc:AlternateContent>
            <a:r>
              <a:rPr lang="en-US" sz="1600">
                <a:latin typeface="Helvetica"/>
                <a:ea typeface="Calibri"/>
                <a:cs typeface="Helvetica"/>
              </a:rPr>
              <a:t> = 3.746</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a:latin typeface="Cambria Math"/>
                          <a:ea typeface="Calibri"/>
                          <a:cs typeface="Calibri"/>
                        </a:rPr>
                        <m:t>×</m:t>
                      </m:r>
                      <m:sSup>
                        <m:sSupPr>
                          <m:ctrlPr>
                            <a:rPr lang="en-GB" sz="1600" i="1">
                              <a:latin typeface="Cambria Math"/>
                              <a:ea typeface="Cambria Math"/>
                              <a:cs typeface="Calibri"/>
                            </a:rPr>
                          </m:ctrlPr>
                        </m:sSupPr>
                        <m:e>
                          <m:r>
                            <m:rPr/>
                            <a:rPr lang="en-GB" sz="1600">
                              <a:latin typeface="Cambria Math"/>
                              <a:ea typeface="Calibri"/>
                              <a:cs typeface="Calibri"/>
                            </a:rPr>
                            <m:t>10</m:t>
                          </m:r>
                        </m:e>
                        <m:sup>
                          <m:r>
                            <m:rPr/>
                            <a:rPr lang="en-GB" sz="1600" i="1">
                              <a:latin typeface="Cambria Math"/>
                              <a:ea typeface="Calibri"/>
                              <a:cs typeface="Calibri"/>
                            </a:rPr>
                            <m:t>−</m:t>
                          </m:r>
                          <m:r>
                            <m:rPr/>
                            <a:rPr lang="en-GB" sz="1600">
                              <a:latin typeface="Cambria Math"/>
                              <a:ea typeface="Calibri"/>
                              <a:cs typeface="Calibri"/>
                            </a:rPr>
                            <m:t>4</m:t>
                          </m:r>
                        </m:sup>
                      </m:sSup>
                    </m:oMath>
                  </m:oMathPara>
                </a14:m>
              </mc:Choice>
              <mc:Fallback/>
            </mc:AlternateContent>
            <a:r>
              <a:rPr lang="en-US" sz="1600">
                <a:latin typeface="Helvetica"/>
                <a:ea typeface="Calibri"/>
                <a:cs typeface="Helvetica"/>
              </a:rPr>
              <a:t> Ns/m</a:t>
            </a:r>
            <a:r>
              <a:rPr lang="en-US" sz="1600" baseline="30000">
                <a:latin typeface="Helvetica"/>
                <a:ea typeface="Calibri"/>
                <a:cs typeface="Helvetica"/>
              </a:rPr>
              <a:t>2</a:t>
            </a:r>
            <a:r>
              <a:rPr lang="en-US" sz="1600">
                <a:latin typeface="Helvetica"/>
                <a:ea typeface="Calibri"/>
                <a:cs typeface="Helvetica"/>
              </a:rPr>
              <a:t> , respectively, the Prandtl number is </a:t>
            </a:r>
            <mc:AlternateContent xmlns:mc="http://schemas.openxmlformats.org/markup-compatibility/2006" xmlns:m="http://schemas.openxmlformats.org/officeDocument/2006/math">
              <mc:Choice xmlns:a14="http://schemas.microsoft.com/office/drawing/2010/main" Requires="a14">
                <a14:m>
                  <m:oMathPara>
                    <m:oMathParaPr/>
                    <m:oMath>
                      <m:r>
                        <m:rPr/>
                        <a:rPr lang="en-US" sz="1600" i="1">
                          <a:latin typeface="Cambria Math"/>
                          <a:ea typeface="Calibri"/>
                          <a:cs typeface="Calibri"/>
                        </a:rPr>
                        <m:t>𝑃𝑟</m:t>
                      </m:r>
                    </m:oMath>
                  </m:oMathPara>
                </a14:m>
              </mc:Choice>
              <mc:Fallback/>
            </mc:AlternateContent>
            <a:r>
              <a:rPr lang="en-US" sz="1600">
                <a:latin typeface="Helvetica"/>
                <a:ea typeface="Calibri"/>
                <a:cs typeface="Helvetica"/>
              </a:rPr>
              <a:t> = 2.354 and the thermal conductivity of the water is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i="1">
                              <a:latin typeface="Cambria Math"/>
                              <a:ea typeface="Cambria Math"/>
                              <a:cs typeface="Calibri"/>
                            </a:rPr>
                          </m:ctrlPr>
                        </m:sSubPr>
                        <m:e>
                          <m:r>
                            <m:rPr/>
                            <a:rPr lang="en-GB" sz="1600" i="1">
                              <a:latin typeface="Cambria Math"/>
                              <a:ea typeface="Calibri"/>
                              <a:cs typeface="Calibri"/>
                            </a:rPr>
                            <m:t>𝑘</m:t>
                          </m:r>
                        </m:e>
                        <m:sub>
                          <m:r>
                            <m:rPr/>
                            <a:rPr lang="en-GB" sz="1600" i="1">
                              <a:latin typeface="Cambria Math"/>
                              <a:ea typeface="Calibri"/>
                              <a:cs typeface="Calibri"/>
                            </a:rPr>
                            <m:t>𝑤</m:t>
                          </m:r>
                        </m:sub>
                      </m:sSub>
                    </m:oMath>
                  </m:oMathPara>
                </a14:m>
              </mc:Choice>
              <mc:Fallback/>
            </mc:AlternateContent>
            <a:r>
              <a:rPr lang="en-US" sz="1600">
                <a:latin typeface="Helvetica"/>
                <a:ea typeface="Calibri"/>
                <a:cs typeface="Helvetica"/>
              </a:rPr>
              <a:t> = 0.668 W/m</a:t>
            </a:r>
            <mc:AlternateContent xmlns:mc="http://schemas.openxmlformats.org/markup-compatibility/2006" xmlns:m="http://schemas.openxmlformats.org/officeDocument/2006/math">
              <mc:Choice xmlns:a14="http://schemas.microsoft.com/office/drawing/2010/main" Requires="a14">
                <a14:m>
                  <m:oMathPara>
                    <m:oMathParaPr/>
                    <m:oMath>
                      <m:r>
                        <m:rPr/>
                        <a:rPr lang="en-GB" sz="1600">
                          <a:latin typeface="Cambria Math"/>
                          <a:ea typeface="Calibri"/>
                          <a:cs typeface="Calibri"/>
                        </a:rPr>
                        <m:t>⋅</m:t>
                      </m:r>
                    </m:oMath>
                  </m:oMathPara>
                </a14:m>
              </mc:Choice>
              <mc:Fallback/>
            </mc:AlternateContent>
            <a:r>
              <a:rPr lang="en-US" sz="1600">
                <a:latin typeface="Helvetica"/>
                <a:ea typeface="Calibri"/>
                <a:cs typeface="Helvetica"/>
              </a:rPr>
              <a:t>K.</a:t>
            </a:r>
            <a:endParaRPr/>
          </a:p>
          <a:p>
            <a:pPr algn="ctr">
              <a:lnSpc>
                <a:spcPct val="110000"/>
              </a:lnSpc>
              <a:defRPr/>
            </a:pPr>
            <a:r>
              <a:rPr lang="en-US" sz="1600" b="1">
                <a:latin typeface="Helvetica"/>
                <a:ea typeface="Times New Roman"/>
                <a:cs typeface="Helvetica"/>
              </a:rPr>
              <a:t>Q. Determine the overall heat transfer coefficient </a:t>
            </a:r>
            <mc:AlternateContent xmlns:mc="http://schemas.openxmlformats.org/markup-compatibility/2006" xmlns:m="http://schemas.openxmlformats.org/officeDocument/2006/math">
              <mc:Choice xmlns:a14="http://schemas.microsoft.com/office/drawing/2010/main" Requires="a14">
                <a14:m>
                  <m:oMathPara>
                    <m:oMathParaPr/>
                    <m:oMath>
                      <m:sSub>
                        <m:sSubPr>
                          <m:ctrlPr>
                            <a:rPr lang="en-GB" sz="1600" b="1" i="1">
                              <a:latin typeface="Cambria Math"/>
                              <a:ea typeface="Times New Roman"/>
                              <a:cs typeface="Calibri"/>
                            </a:rPr>
                          </m:ctrlPr>
                        </m:sSubPr>
                        <m:e>
                          <m:r>
                            <m:rPr/>
                            <a:rPr lang="en-GB" sz="1600" b="1" i="1">
                              <a:latin typeface="Cambria Math"/>
                              <a:ea typeface="Cambria Math"/>
                              <a:cs typeface="Cambria Math"/>
                            </a:rPr>
                            <m:t>𝑼</m:t>
                          </m:r>
                        </m:e>
                        <m:sub>
                          <m:r>
                            <m:rPr/>
                            <a:rPr lang="en-GB" sz="1600" b="1" i="1">
                              <a:latin typeface="Cambria Math"/>
                              <a:ea typeface="Cambria Math"/>
                              <a:cs typeface="Cambria Math"/>
                            </a:rPr>
                            <m:t>T</m:t>
                          </m:r>
                        </m:sub>
                      </m:sSub>
                      <m:sSub>
                        <m:sSubPr>
                          <m:ctrlPr>
                            <a:rPr lang="en-GB" sz="1600">
                              <a:latin typeface="Cambria Math"/>
                              <a:ea typeface="Cambria Math"/>
                              <a:cs typeface="Cambria Math"/>
                            </a:rPr>
                          </m:ctrlPr>
                        </m:sSubPr>
                        <m:e>
                          <m:r>
                            <m:rPr>
                              <m:sty m:val="bi"/>
                            </m:rPr>
                            <a:rPr lang="en-GB" sz="1600">
                              <a:latin typeface="Cambria Math"/>
                              <a:ea typeface="Cambria Math"/>
                              <a:cs typeface="Cambria Math"/>
                            </a:rPr>
                            <m:t>A</m:t>
                          </m:r>
                        </m:e>
                        <m:sub>
                          <m:r>
                            <m:rPr>
                              <m:sty m:val="bi"/>
                            </m:rPr>
                            <a:rPr lang="en-GB" sz="1600">
                              <a:latin typeface="Cambria Math"/>
                              <a:ea typeface="Cambria Math"/>
                              <a:cs typeface="Cambria Math"/>
                            </a:rPr>
                            <m:t>T</m:t>
                          </m:r>
                        </m:sub>
                      </m:sSub>
                    </m:oMath>
                  </m:oMathPara>
                </a14:m>
              </mc:Choice>
              <mc:Fallback/>
            </mc:AlternateContent>
            <a:r>
              <a:rPr lang="en-US" sz="1600" b="1">
                <a:latin typeface="Helvetica"/>
                <a:ea typeface="Times New Roman"/>
                <a:cs typeface="Helvetica"/>
              </a:rPr>
              <a:t>.  </a:t>
            </a:r>
            <a:endParaRPr lang="en-GB" sz="1600" b="1">
              <a:latin typeface="Helvetica"/>
              <a:ea typeface="Times New Roman"/>
              <a:cs typeface="Helvetica"/>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7" name="Picture 4" descr="Table&#10;&#10;Description automatically generated"/>
          <p:cNvPicPr>
            <a:picLocks noChangeAspect="1"/>
          </p:cNvPicPr>
          <p:nvPr/>
        </p:nvPicPr>
        <p:blipFill>
          <a:blip r:embed="rId4"/>
          <a:stretch/>
        </p:blipFill>
        <p:spPr bwMode="auto">
          <a:xfrm>
            <a:off x="3458845" y="3895725"/>
            <a:ext cx="5274310" cy="260223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16531699" name="Title 1"/>
          <p:cNvSpPr>
            <a:spLocks noChangeArrowheads="1" noGrp="1"/>
          </p:cNvSpPr>
          <p:nvPr>
            <p:ph type="title"/>
          </p:nvPr>
        </p:nvSpPr>
        <p:spPr bwMode="auto">
          <a:xfrm>
            <a:off x="123824" y="104321"/>
            <a:ext cx="10515600" cy="1325880"/>
          </a:xfrm>
        </p:spPr>
        <p:txBody>
          <a:bodyPr/>
          <a:lstStyle/>
          <a:p>
            <a:pPr>
              <a:defRPr/>
            </a:pPr>
            <a:r>
              <a:rPr/>
              <a:t>Solution</a:t>
            </a:r>
            <a:endParaRPr/>
          </a:p>
        </p:txBody>
      </p:sp>
      <p:sp>
        <p:nvSpPr>
          <p:cNvPr id="586533392" name="Date Placeholder 3"/>
          <p:cNvSpPr>
            <a:spLocks noChangeArrowheads="1" noGrp="1"/>
          </p:cNvSpPr>
          <p:nvPr>
            <p:ph type="dt" sz="half" idx="10"/>
          </p:nvPr>
        </p:nvSpPr>
        <p:spPr bwMode="auto"/>
        <p:txBody>
          <a:bodyPr/>
          <a:lstStyle/>
          <a:p>
            <a:pPr>
              <a:defRPr/>
            </a:pPr>
            <a:fld id="{B03BA622-9593-9419-157F-315775F82724}" type="datetime1">
              <a:rPr cap="none"/>
              <a:t/>
            </a:fld>
            <a:endParaRPr cap="none"/>
          </a:p>
        </p:txBody>
      </p:sp>
      <p:sp>
        <p:nvSpPr>
          <p:cNvPr id="1073819204" name="Slide Number Placeholder 5"/>
          <p:cNvSpPr>
            <a:spLocks noChangeArrowheads="1" noGrp="1"/>
          </p:cNvSpPr>
          <p:nvPr>
            <p:ph type="sldNum" sz="quarter" idx="12"/>
          </p:nvPr>
        </p:nvSpPr>
        <p:spPr bwMode="auto"/>
        <p:txBody>
          <a:bodyPr/>
          <a:lstStyle/>
          <a:p>
            <a:pPr>
              <a:defRPr/>
            </a:pPr>
            <a:fld id="{611BAA3E-1099-EE50-ED96-BC1166FAB7A3}" type="slidenum">
              <a:rPr cap="none"/>
              <a:t/>
            </a:fld>
            <a:endParaRPr cap="none"/>
          </a:p>
        </p:txBody>
      </p:sp>
      <p:pic>
        <p:nvPicPr>
          <p:cNvPr id="1918412102" name=""/>
          <p:cNvPicPr>
            <a:picLocks noChangeAspect="1"/>
          </p:cNvPicPr>
          <p:nvPr/>
        </p:nvPicPr>
        <p:blipFill>
          <a:blip r:embed="rId3">
            <a:extLst>
              <a:ext uri="{96DAC541-7B7A-43D3-8B79-37D633B846F1}">
                <asvg:svgBlip xmlns:asvg="http://schemas.microsoft.com/office/drawing/2016/SVG/main" r:embed="rId4"/>
              </a:ext>
            </a:extLst>
          </a:blip>
          <a:stretch/>
        </p:blipFill>
        <p:spPr bwMode="auto">
          <a:xfrm flipH="0" flipV="0">
            <a:off x="2403474" y="-52840"/>
            <a:ext cx="9047652" cy="677431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00754923" name="Title 1"/>
          <p:cNvSpPr>
            <a:spLocks noChangeArrowheads="1" noGrp="1"/>
          </p:cNvSpPr>
          <p:nvPr>
            <p:ph type="title"/>
          </p:nvPr>
        </p:nvSpPr>
        <p:spPr bwMode="auto">
          <a:xfrm>
            <a:off x="89807" y="70303"/>
            <a:ext cx="10515600" cy="1325880"/>
          </a:xfrm>
        </p:spPr>
        <p:txBody>
          <a:bodyPr/>
          <a:lstStyle/>
          <a:p>
            <a:pPr>
              <a:defRPr/>
            </a:pPr>
            <a:r>
              <a:rPr/>
              <a:t>Solution</a:t>
            </a:r>
            <a:endParaRPr/>
          </a:p>
        </p:txBody>
      </p:sp>
      <p:sp>
        <p:nvSpPr>
          <p:cNvPr id="1326435775" name="Date Placeholder 3"/>
          <p:cNvSpPr>
            <a:spLocks noChangeArrowheads="1" noGrp="1"/>
          </p:cNvSpPr>
          <p:nvPr>
            <p:ph type="dt" sz="half" idx="10"/>
          </p:nvPr>
        </p:nvSpPr>
        <p:spPr bwMode="auto"/>
        <p:txBody>
          <a:bodyPr/>
          <a:lstStyle/>
          <a:p>
            <a:pPr>
              <a:defRPr/>
            </a:pPr>
            <a:fld id="{D8A69870-60CB-FD58-78E7-FCFEB761F76E}" type="datetime1">
              <a:rPr cap="none"/>
              <a:t/>
            </a:fld>
            <a:endParaRPr cap="none"/>
          </a:p>
        </p:txBody>
      </p:sp>
      <p:sp>
        <p:nvSpPr>
          <p:cNvPr id="1488005934" name="Slide Number Placeholder 5"/>
          <p:cNvSpPr>
            <a:spLocks noChangeArrowheads="1" noGrp="1"/>
          </p:cNvSpPr>
          <p:nvPr>
            <p:ph type="sldNum" sz="quarter" idx="12"/>
          </p:nvPr>
        </p:nvSpPr>
        <p:spPr bwMode="auto"/>
        <p:txBody>
          <a:bodyPr/>
          <a:lstStyle/>
          <a:p>
            <a:pPr>
              <a:defRPr/>
            </a:pPr>
            <a:fld id="{266CDEA9-068E-E897-C74B-249F94167F50}" type="slidenum">
              <a:rPr cap="none"/>
              <a:t/>
            </a:fld>
            <a:endParaRPr cap="none"/>
          </a:p>
        </p:txBody>
      </p:sp>
      <p:pic>
        <p:nvPicPr>
          <p:cNvPr id="1770150661" name=""/>
          <p:cNvPicPr>
            <a:picLocks noChangeAspect="1"/>
          </p:cNvPicPr>
          <p:nvPr/>
        </p:nvPicPr>
        <p:blipFill>
          <a:blip r:embed="rId3">
            <a:extLst>
              <a:ext uri="{96DAC541-7B7A-43D3-8B79-37D633B846F1}">
                <asvg:svgBlip xmlns:asvg="http://schemas.microsoft.com/office/drawing/2016/SVG/main" r:embed="rId4"/>
              </a:ext>
            </a:extLst>
          </a:blip>
          <a:stretch/>
        </p:blipFill>
        <p:spPr bwMode="auto">
          <a:xfrm flipH="0" flipV="0">
            <a:off x="2085975" y="70303"/>
            <a:ext cx="9832774" cy="7362165"/>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Week 8 Content</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787EF1E5-AB95-2B07-DBC6-5D52BF882D08}" type="slidenum">
              <a:rPr sz="1600" cap="none">
                <a:solidFill>
                  <a:srgbClr val="7F7F7F"/>
                </a:solidFill>
                <a:latin typeface="Helvetica"/>
                <a:ea typeface="Calibri"/>
                <a:cs typeface="Helvetica"/>
              </a:rPr>
              <a:t>2</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6005" y="2259330"/>
            <a:ext cx="10079990" cy="2339340"/>
          </a:xfrm>
          <a:prstGeom prst="rect">
            <a:avLst/>
          </a:prstGeom>
          <a:noFill/>
          <a:ln>
            <a:noFill/>
          </a:ln>
          <a:effectLst/>
        </p:spPr>
        <p:txBody>
          <a:bodyPr vert="horz" wrap="square" lIns="91440" tIns="45720" rIns="91440" bIns="45720" numCol="1" spcCol="215899" anchor="t"/>
          <a:lstStyle/>
          <a:p>
            <a:pPr marL="285750" indent="-285750" algn="ctr">
              <a:lnSpc>
                <a:spcPct val="120000"/>
              </a:lnSpc>
              <a:spcBef>
                <a:spcPts val="600"/>
              </a:spcBef>
              <a:spcAft>
                <a:spcPts val="600"/>
              </a:spcAft>
              <a:buFont typeface="Arial"/>
              <a:buChar char="•"/>
              <a:defRPr/>
            </a:pPr>
            <a:r>
              <a:rPr cap="none">
                <a:latin typeface="Helvetica"/>
                <a:ea typeface="Calibri"/>
                <a:cs typeface="Calibri"/>
              </a:rPr>
              <a:t>Types and classifications of heat exchangers</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Overall heat transfer coefficient (OHTC)</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Analysis of heat exchangers</a:t>
            </a:r>
            <a:endParaRPr cap="none">
              <a:latin typeface="Helvetica"/>
              <a:ea typeface="Calibri"/>
              <a:cs typeface="Calibri"/>
            </a:endParaRPr>
          </a:p>
          <a:p>
            <a:pPr marL="400050" indent="-400050" algn="ctr">
              <a:lnSpc>
                <a:spcPct val="120000"/>
              </a:lnSpc>
              <a:spcBef>
                <a:spcPts val="600"/>
              </a:spcBef>
              <a:spcAft>
                <a:spcPts val="600"/>
              </a:spcAft>
              <a:buAutoNum type="romanLcParenBoth"/>
              <a:defRPr/>
            </a:pPr>
            <a:r>
              <a:rPr cap="none">
                <a:latin typeface="Helvetica"/>
                <a:ea typeface="Calibri"/>
                <a:cs typeface="Calibri"/>
              </a:rPr>
              <a:t>Log Mean Temperature Difference (LMTD) method </a:t>
            </a:r>
            <a:endParaRPr cap="none">
              <a:latin typeface="Helvetica"/>
              <a:ea typeface="Calibri"/>
              <a:cs typeface="Calibri"/>
            </a:endParaRPr>
          </a:p>
          <a:p>
            <a:pPr marL="400050" indent="-400050" algn="ctr">
              <a:lnSpc>
                <a:spcPct val="120000"/>
              </a:lnSpc>
              <a:spcBef>
                <a:spcPts val="600"/>
              </a:spcBef>
              <a:spcAft>
                <a:spcPts val="600"/>
              </a:spcAft>
              <a:buAutoNum type="romanLcParenBoth"/>
              <a:defRPr/>
            </a:pPr>
            <a:r>
              <a:rPr cap="none">
                <a:latin typeface="Helvetica"/>
                <a:ea typeface="Calibri"/>
                <a:cs typeface="Calibri"/>
              </a:rPr>
              <a:t>Effectiveness-NTU method</a:t>
            </a:r>
            <a:endParaRPr cap="none">
              <a:latin typeface="Helvetica"/>
              <a:ea typeface="Calibri"/>
              <a:cs typeface="Calibri"/>
            </a:endParaRPr>
          </a:p>
        </p:txBody>
      </p:sp>
      <p:sp>
        <p:nvSpPr>
          <p:cNvPr id="6" name="TextBox 2"/>
          <p:cNvSpPr/>
          <p:nvPr/>
        </p:nvSpPr>
        <p:spPr bwMode="auto">
          <a:xfrm>
            <a:off x="1056005" y="1463675"/>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Content</a:t>
            </a:r>
            <a:endParaRPr sz="2000" b="1" cap="none">
              <a:solidFill>
                <a:srgbClr val="FF9900"/>
              </a:solidFill>
              <a:latin typeface="Helvetica"/>
              <a:ea typeface="Calibri"/>
              <a:cs typeface="Calibri"/>
            </a:endParaRPr>
          </a:p>
        </p:txBody>
      </p:sp>
      <p:sp>
        <p:nvSpPr>
          <p:cNvPr id="7"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Summary</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44E2FD03-4DA9-B70B-E75A-BB5EB31411EE}" type="slidenum">
              <a:rPr sz="1600" cap="none">
                <a:solidFill>
                  <a:srgbClr val="7F7F7F"/>
                </a:solidFill>
                <a:latin typeface="Helvetica"/>
                <a:ea typeface="Calibri"/>
                <a:cs typeface="Helvetica"/>
              </a:rPr>
              <a:t>18</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
        <p:nvSpPr>
          <p:cNvPr id="6" name="TextBox 4"/>
          <p:cNvSpPr/>
          <p:nvPr/>
        </p:nvSpPr>
        <p:spPr bwMode="auto">
          <a:xfrm>
            <a:off x="1056005" y="2079625"/>
            <a:ext cx="10079990" cy="3822700"/>
          </a:xfrm>
          <a:prstGeom prst="rect">
            <a:avLst/>
          </a:prstGeom>
          <a:noFill/>
          <a:ln>
            <a:noFill/>
          </a:ln>
          <a:effectLst/>
        </p:spPr>
        <p:txBody>
          <a:bodyPr vert="horz" wrap="square" lIns="91440" tIns="45720" rIns="91440" bIns="45720" numCol="1" spcCol="215899" anchor="t"/>
          <a:lstStyle/>
          <a:p>
            <a:pPr marL="285750" indent="-285750" algn="ctr">
              <a:lnSpc>
                <a:spcPct val="120000"/>
              </a:lnSpc>
              <a:spcBef>
                <a:spcPts val="600"/>
              </a:spcBef>
              <a:spcAft>
                <a:spcPts val="600"/>
              </a:spcAft>
              <a:buFont typeface="Arial"/>
              <a:buChar char="•"/>
              <a:defRPr/>
            </a:pPr>
            <a:r>
              <a:rPr cap="none">
                <a:latin typeface="Helvetica"/>
                <a:ea typeface="Calibri"/>
                <a:cs typeface="Calibri"/>
              </a:rPr>
              <a:t>We’ve started to get a sense of the variety and ubiquity of heat exchangers</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We’ve seen some of the ways that they can be classified</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Two popular configurations are concentric (double) tube and shell-and-tube</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For these configurations we have demonstrated how to estimate their overall heat transfer coefficient</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We’ve also seen how we can account for factors such as fouling in our estimates and how we can apply simplifying assumptions when the wall thickness of our heat exchanger is small</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In the next part of the course we’ll look in more depth at the analysis of heat exchangers using the LMTD and effectiveness-NTU methods</a:t>
            </a:r>
            <a:endParaRPr cap="none">
              <a:latin typeface="Helvetica"/>
              <a:ea typeface="Calibri"/>
              <a:cs typeface="Calibri"/>
            </a:endParaRPr>
          </a:p>
        </p:txBody>
      </p:sp>
      <p:sp>
        <p:nvSpPr>
          <p:cNvPr id="7" name="TextBox 6"/>
          <p:cNvSpPr/>
          <p:nvPr/>
        </p:nvSpPr>
        <p:spPr bwMode="auto">
          <a:xfrm>
            <a:off x="1056005" y="1303020"/>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Summary of heat exchanger classification and the OHTC</a:t>
            </a:r>
            <a:endParaRPr sz="2000" b="1" cap="none">
              <a:solidFill>
                <a:srgbClr val="FF9900"/>
              </a:solidFill>
              <a:latin typeface="Helvetica"/>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1524000" y="3075305"/>
            <a:ext cx="9144000" cy="707390"/>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Thanks for your attention</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50DCA459-17BD-8952-F364-E107EA2A05B4}" type="slidenum">
              <a:rPr sz="1600" cap="none">
                <a:solidFill>
                  <a:srgbClr val="7F7F7F"/>
                </a:solidFill>
                <a:latin typeface="Helvetica"/>
                <a:ea typeface="Calibri"/>
                <a:cs typeface="Helvetica"/>
              </a:rPr>
              <a:t>19</a:t>
            </a:fld>
            <a:endParaRPr sz="1600" cap="none">
              <a:solidFill>
                <a:srgbClr val="7F7F7F"/>
              </a:solidFill>
              <a:latin typeface="Helvetica"/>
              <a:ea typeface="Calibri"/>
              <a:cs typeface="Helvetica"/>
            </a:endParaRPr>
          </a:p>
        </p:txBody>
      </p:sp>
      <p:pic>
        <p:nvPicPr>
          <p:cNvPr id="4" name="Picture 2"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Heat Exchangers</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5DFD2D13-5DB0-A8DB-FE45-AB8E630B08FE}" type="slidenum">
              <a:rPr sz="1600" cap="none">
                <a:solidFill>
                  <a:srgbClr val="7F7F7F"/>
                </a:solidFill>
                <a:latin typeface="Helvetica"/>
                <a:ea typeface="Calibri"/>
                <a:cs typeface="Helvetica"/>
              </a:rPr>
              <a:t>3</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1"/>
          <p:cNvSpPr/>
          <p:nvPr/>
        </p:nvSpPr>
        <p:spPr bwMode="auto">
          <a:xfrm>
            <a:off x="1056005" y="1934845"/>
            <a:ext cx="10079990" cy="1545590"/>
          </a:xfrm>
          <a:prstGeom prst="rect">
            <a:avLst/>
          </a:prstGeom>
          <a:noFill/>
          <a:ln>
            <a:noFill/>
          </a:ln>
          <a:effectLst/>
        </p:spPr>
        <p:txBody>
          <a:bodyPr vert="horz" wrap="square" lIns="91440" tIns="45720" rIns="91440" bIns="45720" numCol="1" spcCol="215899" anchor="t"/>
          <a:lstStyle/>
          <a:p>
            <a:pPr marL="285750" indent="-285750" algn="ctr">
              <a:lnSpc>
                <a:spcPct val="120000"/>
              </a:lnSpc>
              <a:spcBef>
                <a:spcPts val="600"/>
              </a:spcBef>
              <a:spcAft>
                <a:spcPts val="600"/>
              </a:spcAft>
              <a:buFont typeface="Arial"/>
              <a:buChar char="•"/>
              <a:defRPr/>
            </a:pPr>
            <a:r>
              <a:rPr cap="none">
                <a:latin typeface="Helvetica"/>
                <a:ea typeface="Calibri"/>
                <a:cs typeface="Calibri"/>
              </a:rPr>
              <a:t>Heat exchangers are devices that allow thermal energy transfer between substances at different temperatures</a:t>
            </a:r>
            <a:endParaRPr cap="none">
              <a:latin typeface="Helvetica"/>
              <a:ea typeface="Calibri"/>
              <a:cs typeface="Calibri"/>
            </a:endParaRPr>
          </a:p>
          <a:p>
            <a:pPr marL="285750" indent="-285750" algn="ctr">
              <a:lnSpc>
                <a:spcPct val="120000"/>
              </a:lnSpc>
              <a:spcBef>
                <a:spcPts val="600"/>
              </a:spcBef>
              <a:spcAft>
                <a:spcPts val="600"/>
              </a:spcAft>
              <a:buFont typeface="Arial"/>
              <a:buChar char="•"/>
              <a:defRPr/>
            </a:pPr>
            <a:r>
              <a:rPr cap="none">
                <a:latin typeface="Helvetica"/>
                <a:ea typeface="Calibri"/>
                <a:cs typeface="Calibri"/>
              </a:rPr>
              <a:t>They are a key element in most industrial processes e.g.  power generation, electronics cooling, refrigeration, automotive, etc</a:t>
            </a:r>
            <a:endParaRPr cap="none">
              <a:latin typeface="Helvetica"/>
              <a:ea typeface="Calibri"/>
              <a:cs typeface="Calibri"/>
            </a:endParaRPr>
          </a:p>
        </p:txBody>
      </p:sp>
      <p:sp>
        <p:nvSpPr>
          <p:cNvPr id="6" name="TextBox 2"/>
          <p:cNvSpPr/>
          <p:nvPr/>
        </p:nvSpPr>
        <p:spPr bwMode="auto">
          <a:xfrm>
            <a:off x="1056005" y="1298574"/>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Introduction</a:t>
            </a:r>
            <a:endParaRPr sz="2000" b="1" cap="none">
              <a:solidFill>
                <a:srgbClr val="FF9900"/>
              </a:solidFill>
              <a:latin typeface="Helvetica"/>
              <a:ea typeface="Calibri"/>
              <a:cs typeface="Calibri"/>
            </a:endParaRPr>
          </a:p>
        </p:txBody>
      </p:sp>
      <p:sp>
        <p:nvSpPr>
          <p:cNvPr id="7"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8" name="Picture 6" descr="A picture containing sitting, table, suitcase, luggage&#10;&#10;Description automatically generated"/>
          <p:cNvPicPr>
            <a:picLocks noChangeAspect="1"/>
          </p:cNvPicPr>
          <p:nvPr/>
        </p:nvPicPr>
        <p:blipFill>
          <a:blip r:embed="rId4"/>
          <a:stretch/>
        </p:blipFill>
        <p:spPr bwMode="auto">
          <a:xfrm>
            <a:off x="5187950" y="3997325"/>
            <a:ext cx="1841500" cy="1841500"/>
          </a:xfrm>
          <a:prstGeom prst="rect">
            <a:avLst/>
          </a:prstGeom>
          <a:noFill/>
          <a:ln>
            <a:noFill/>
          </a:ln>
          <a:effectLst/>
        </p:spPr>
      </p:pic>
      <p:pic>
        <p:nvPicPr>
          <p:cNvPr id="9" name="Picture 7" descr="A close up of a fan&#10;&#10;Description automatically generated"/>
          <p:cNvPicPr>
            <a:picLocks noChangeAspect="1"/>
          </p:cNvPicPr>
          <p:nvPr/>
        </p:nvPicPr>
        <p:blipFill>
          <a:blip r:embed="rId5"/>
          <a:stretch/>
        </p:blipFill>
        <p:spPr bwMode="auto">
          <a:xfrm>
            <a:off x="2871470" y="3997325"/>
            <a:ext cx="1841500" cy="1841500"/>
          </a:xfrm>
          <a:prstGeom prst="rect">
            <a:avLst/>
          </a:prstGeom>
          <a:noFill/>
          <a:ln>
            <a:noFill/>
          </a:ln>
          <a:effectLst/>
        </p:spPr>
      </p:pic>
      <p:pic>
        <p:nvPicPr>
          <p:cNvPr id="10" name="Picture 11" descr="A picture containing cup, table, sitting, vase&#10;&#10;Description automatically generated"/>
          <p:cNvPicPr>
            <a:picLocks noChangeAspect="1"/>
          </p:cNvPicPr>
          <p:nvPr/>
        </p:nvPicPr>
        <p:blipFill>
          <a:blip r:embed="rId6"/>
          <a:stretch/>
        </p:blipFill>
        <p:spPr bwMode="auto">
          <a:xfrm>
            <a:off x="7504430" y="3997325"/>
            <a:ext cx="2578100" cy="1841500"/>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Geothermal Energy</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1E1FCD10-5EF3-4A3B-BDA7-A86E83E94BFD}" type="slidenum">
              <a:rPr sz="1600" cap="none">
                <a:solidFill>
                  <a:srgbClr val="7F7F7F"/>
                </a:solidFill>
                <a:latin typeface="Helvetica"/>
                <a:ea typeface="Calibri"/>
                <a:cs typeface="Helvetica"/>
              </a:rPr>
              <a:t>4</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2"/>
          <p:cNvSpPr/>
          <p:nvPr/>
        </p:nvSpPr>
        <p:spPr bwMode="auto">
          <a:xfrm>
            <a:off x="1056005" y="1287780"/>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An Example: Binary Cycle Power Plants</a:t>
            </a:r>
            <a:endParaRPr sz="2000" b="1" cap="none">
              <a:solidFill>
                <a:srgbClr val="FF9900"/>
              </a:solidFill>
              <a:latin typeface="Helvetica"/>
              <a:ea typeface="Calibri"/>
              <a:cs typeface="Calibri"/>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7" name="Picture 6" descr="Diagram&#10;&#10;Description automatically generated"/>
          <p:cNvPicPr>
            <a:picLocks noChangeAspect="1"/>
          </p:cNvPicPr>
          <p:nvPr/>
        </p:nvPicPr>
        <p:blipFill>
          <a:blip r:embed="rId4"/>
          <a:stretch/>
        </p:blipFill>
        <p:spPr bwMode="auto">
          <a:xfrm>
            <a:off x="1880235" y="3882390"/>
            <a:ext cx="3379470" cy="2339975"/>
          </a:xfrm>
          <a:prstGeom prst="rect">
            <a:avLst/>
          </a:prstGeom>
          <a:noFill/>
          <a:ln>
            <a:noFill/>
          </a:ln>
          <a:effectLst/>
        </p:spPr>
      </p:pic>
      <p:graphicFrame>
        <p:nvGraphicFramePr>
          <p:cNvPr id="8" name=""/>
          <p:cNvGraphicFramePr>
            <a:graphicFrameLocks xmlns:a="http://schemas.openxmlformats.org/drawingml/2006/main" noGrp="1"/>
          </p:cNvGraphicFramePr>
          <p:nvPr/>
        </p:nvGraphicFramePr>
        <p:xfrm>
          <a:off x="6932295" y="4440555"/>
          <a:ext cx="3870325" cy="1821180"/>
        </p:xfrm>
        <a:graphic>
          <a:graphicData uri="http://schemas.openxmlformats.org/drawingml/2006/table">
            <a:tbl>
              <a:tblPr firstRow="0" firstCol="0" lastRow="0" lastCol="0" bandRow="0" bandCol="0">
                <a:noFill/>
              </a:tblPr>
              <a:tblGrid>
                <a:gridCol w="1935480"/>
                <a:gridCol w="1935480"/>
              </a:tblGrid>
              <a:tr h="276225">
                <a:tc>
                  <a:txBody>
                    <a:bodyPr/>
                    <a:p>
                      <a:pPr marL="0" marR="0" indent="0" algn="l">
                        <a:buNone/>
                        <a:defRPr b="1" cap="none">
                          <a:solidFill>
                            <a:srgbClr val="FFFFFF"/>
                          </a:solidFill>
                          <a:latin typeface="Calibri"/>
                          <a:ea typeface="Calibri"/>
                          <a:cs typeface="Calibri"/>
                        </a:defRPr>
                      </a:pPr>
                      <a:r>
                        <a:rPr sz="1400" u="sng" cap="none">
                          <a:solidFill>
                            <a:schemeClr val="tx1"/>
                          </a:solidFill>
                          <a:latin typeface="Helvetica"/>
                          <a:ea typeface="Calibri"/>
                          <a:cs typeface="Helvetica"/>
                        </a:rPr>
                        <a:t>Key:</a:t>
                      </a:r>
                      <a:endParaRPr sz="1400" u="sng" cap="none">
                        <a:solidFill>
                          <a:schemeClr val="tx1"/>
                        </a:solidFill>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c>
                  <a:txBody>
                    <a:bodyPr/>
                    <a:p>
                      <a:pPr marL="0" marR="0" indent="0" algn="l">
                        <a:buNone/>
                        <a:defRPr b="1" cap="none">
                          <a:solidFill>
                            <a:srgbClr val="FFFFFF"/>
                          </a:solidFill>
                          <a:latin typeface="Calibri"/>
                          <a:ea typeface="Calibri"/>
                          <a:cs typeface="Calibri"/>
                        </a:defRPr>
                      </a:pPr>
                      <a:endParaRPr sz="1400" b="0" cap="none">
                        <a:solidFill>
                          <a:schemeClr val="tx1"/>
                        </a:solidFill>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r>
              <a:tr h="276225">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PW – Production Well</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r>
              <a:tr h="276225">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IW – Injection Well</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T – Turbine</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r>
              <a:tr h="276225">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CT – Cooling Tower</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C – Condenser</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r>
              <a:tr h="276225">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G – Generator</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E – Evaporator</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r>
              <a:tr h="276225">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solidFill>
                            <a:schemeClr val="tx1"/>
                          </a:solidFill>
                          <a:latin typeface="Helvetica"/>
                          <a:ea typeface="Calibri"/>
                          <a:cs typeface="Helvetica"/>
                        </a:rPr>
                        <a:t>PH – Pre-heater</a:t>
                      </a:r>
                      <a:endParaRPr sz="1400" cap="none">
                        <a:solidFill>
                          <a:schemeClr val="tx1"/>
                        </a:solidFill>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c>
                  <a:txBody>
                    <a:bodyPr/>
                    <a:p>
                      <a:pPr marL="0" marR="0" indent="0" algn="l" defTabSz="914400">
                        <a:lnSpc>
                          <a:spcPct val="100000"/>
                        </a:lnSpc>
                        <a:spcBef>
                          <a:spcPts val="0"/>
                        </a:spcBef>
                        <a:spcAft>
                          <a:spcPts val="0"/>
                        </a:spcAft>
                        <a:buNone/>
                        <a:defRPr cap="none">
                          <a:solidFill>
                            <a:srgbClr val="000000"/>
                          </a:solidFill>
                          <a:latin typeface="Calibri"/>
                          <a:ea typeface="Calibri"/>
                          <a:cs typeface="Calibri"/>
                        </a:defRPr>
                      </a:pPr>
                      <a:r>
                        <a:rPr sz="1400" cap="none">
                          <a:latin typeface="Helvetica"/>
                          <a:ea typeface="Calibri"/>
                          <a:cs typeface="Helvetica"/>
                        </a:rPr>
                        <a:t>P - Pump</a:t>
                      </a:r>
                      <a:endParaRPr sz="1400" cap="none">
                        <a:latin typeface="Helvetica"/>
                        <a:ea typeface="Calibri"/>
                        <a:cs typeface="Helvetica"/>
                      </a:endParaRPr>
                    </a:p>
                  </a:txBody>
                  <a:tcPr marL="90170" marR="45085" marT="90170" marB="45085" vert="horz">
                    <a:lnL w="12700" algn="ctr">
                      <a:noFill/>
                    </a:lnL>
                    <a:lnR w="12700" algn="ctr">
                      <a:noFill/>
                    </a:lnR>
                    <a:lnT w="12700" algn="ctr">
                      <a:noFill/>
                    </a:lnT>
                    <a:lnB w="12700" algn="ctr">
                      <a:noFill/>
                    </a:lnB>
                    <a:noFill/>
                  </a:tcPr>
                </a:tc>
              </a:tr>
            </a:tbl>
          </a:graphicData>
        </a:graphic>
      </p:graphicFrame>
      <p:pic>
        <p:nvPicPr>
          <p:cNvPr id="9" name="Picture 9" descr="A screenshot of a video game&#10;&#10;Description automatically generated with medium confidence"/>
          <p:cNvPicPr>
            <a:picLocks noChangeAspect="1"/>
          </p:cNvPicPr>
          <p:nvPr/>
        </p:nvPicPr>
        <p:blipFill>
          <a:blip r:embed="rId5"/>
          <a:stretch/>
        </p:blipFill>
        <p:spPr bwMode="auto">
          <a:xfrm>
            <a:off x="7011670" y="2014220"/>
            <a:ext cx="3712210" cy="2339975"/>
          </a:xfrm>
          <a:prstGeom prst="rect">
            <a:avLst/>
          </a:prstGeom>
          <a:noFill/>
          <a:ln>
            <a:noFill/>
          </a:ln>
          <a:effectLst/>
        </p:spPr>
      </p:pic>
      <p:sp>
        <p:nvSpPr>
          <p:cNvPr id="10" name="TextBox 10"/>
          <p:cNvSpPr/>
          <p:nvPr/>
        </p:nvSpPr>
        <p:spPr bwMode="auto">
          <a:xfrm>
            <a:off x="1056005" y="1910080"/>
            <a:ext cx="5039995" cy="1837690"/>
          </a:xfrm>
          <a:prstGeom prst="rect">
            <a:avLst/>
          </a:prstGeom>
          <a:noFill/>
          <a:ln>
            <a:noFill/>
          </a:ln>
          <a:effectLst/>
        </p:spPr>
        <p:txBody>
          <a:bodyPr vert="horz" wrap="square" lIns="91440" tIns="45720" rIns="91440" bIns="45720" numCol="1" spcCol="215899" anchor="t"/>
          <a:lstStyle/>
          <a:p>
            <a:pPr marL="285750" indent="-285750">
              <a:lnSpc>
                <a:spcPct val="120000"/>
              </a:lnSpc>
              <a:buFont typeface="Arial"/>
              <a:buChar char="•"/>
              <a:defRPr/>
            </a:pPr>
            <a:r>
              <a:rPr sz="1600" cap="none">
                <a:latin typeface="Helvetica"/>
                <a:ea typeface="Calibri"/>
                <a:cs typeface="Calibri"/>
              </a:rPr>
              <a:t>Binary cycle power plants use several heat exchangers in their operation</a:t>
            </a:r>
            <a:endParaRPr sz="1600" cap="none">
              <a:latin typeface="Helvetica"/>
              <a:ea typeface="Calibri"/>
              <a:cs typeface="Calibri"/>
            </a:endParaRPr>
          </a:p>
          <a:p>
            <a:pPr marL="284480" indent="-284480">
              <a:lnSpc>
                <a:spcPct val="120000"/>
              </a:lnSpc>
              <a:buFont typeface="Arial"/>
              <a:buChar char="•"/>
              <a:defRPr/>
            </a:pPr>
            <a:r>
              <a:rPr sz="1600" cap="none">
                <a:latin typeface="Helvetica"/>
                <a:ea typeface="Calibri"/>
                <a:cs typeface="Calibri"/>
              </a:rPr>
              <a:t>At the surface, heat transfer occurs from the ‘geothermal fluid’ to the ‘working fluid’</a:t>
            </a:r>
            <a:endParaRPr sz="1600" cap="none">
              <a:latin typeface="Helvetica"/>
              <a:ea typeface="Calibri"/>
              <a:cs typeface="Calibri"/>
            </a:endParaRPr>
          </a:p>
          <a:p>
            <a:pPr marL="284480" indent="-284480">
              <a:lnSpc>
                <a:spcPct val="120000"/>
              </a:lnSpc>
              <a:buFont typeface="Arial"/>
              <a:buChar char="•"/>
              <a:defRPr/>
            </a:pPr>
            <a:r>
              <a:rPr sz="1600" cap="none">
                <a:latin typeface="Helvetica"/>
                <a:ea typeface="Calibri"/>
                <a:cs typeface="Calibri"/>
              </a:rPr>
              <a:t>Working fluid undergoes standard vapor power cycle to generate electricity</a:t>
            </a:r>
            <a:endParaRPr sz="1600" cap="none">
              <a:latin typeface="Helvetica"/>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Classification 1</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0C34391A-54E1-61CF-AF8C-A29A77C259F7}" type="slidenum">
              <a:rPr sz="1600" cap="none">
                <a:solidFill>
                  <a:srgbClr val="7F7F7F"/>
                </a:solidFill>
                <a:latin typeface="Helvetica"/>
                <a:ea typeface="Calibri"/>
                <a:cs typeface="Helvetica"/>
              </a:rPr>
              <a:t>5</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2"/>
          <p:cNvSpPr/>
          <p:nvPr/>
        </p:nvSpPr>
        <p:spPr bwMode="auto">
          <a:xfrm>
            <a:off x="1056005" y="1298574"/>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Regenerative Heat Exchangers</a:t>
            </a:r>
            <a:endParaRPr sz="2000" b="1" cap="none">
              <a:solidFill>
                <a:srgbClr val="FF9900"/>
              </a:solidFill>
              <a:latin typeface="Helvetica"/>
              <a:ea typeface="Calibri"/>
              <a:cs typeface="Calibri"/>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
        <p:nvSpPr>
          <p:cNvPr id="7" name="TextBox 4"/>
          <p:cNvSpPr/>
          <p:nvPr/>
        </p:nvSpPr>
        <p:spPr bwMode="auto">
          <a:xfrm flipH="0" flipV="0">
            <a:off x="1056004" y="1626219"/>
            <a:ext cx="10079989" cy="1029985"/>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cap="none">
                <a:latin typeface="Helvetica"/>
                <a:ea typeface="Calibri"/>
                <a:cs typeface="Calibri"/>
              </a:rPr>
              <a:t>With </a:t>
            </a:r>
            <a:r>
              <a:rPr b="1" cap="none">
                <a:latin typeface="Helvetica"/>
                <a:ea typeface="Calibri"/>
                <a:cs typeface="Calibri"/>
              </a:rPr>
              <a:t>regenerative</a:t>
            </a:r>
            <a:r>
              <a:rPr cap="none">
                <a:latin typeface="Helvetica"/>
                <a:ea typeface="Calibri"/>
                <a:cs typeface="Calibri"/>
              </a:rPr>
              <a:t>, or storage, type devices the same flow chamber (matrix) is alternately occupied by the hot and cold fluid so heat transfer occurs indirectly via the matrix material.</a:t>
            </a:r>
            <a:endParaRPr cap="none">
              <a:latin typeface="Helvetica"/>
              <a:ea typeface="Calibri"/>
              <a:cs typeface="Calibri"/>
            </a:endParaRPr>
          </a:p>
          <a:p>
            <a:pPr algn="ctr">
              <a:lnSpc>
                <a:spcPct val="120000"/>
              </a:lnSpc>
              <a:spcBef>
                <a:spcPts val="599"/>
              </a:spcBef>
              <a:spcAft>
                <a:spcPts val="599"/>
              </a:spcAft>
              <a:defRPr/>
            </a:pPr>
            <a:r>
              <a:rPr cap="none">
                <a:latin typeface="Helvetica"/>
                <a:ea typeface="Calibri"/>
                <a:cs typeface="Calibri"/>
              </a:rPr>
              <a:t>While “messier”, the surface areas can be enormous for the same volume.</a:t>
            </a:r>
            <a:endParaRPr cap="none">
              <a:latin typeface="Helvetica"/>
              <a:ea typeface="Calibri"/>
              <a:cs typeface="Calibri"/>
            </a:endParaRPr>
          </a:p>
        </p:txBody>
      </p:sp>
      <p:pic>
        <p:nvPicPr>
          <p:cNvPr id="8" name="Picture 2" descr="Static Regenerative Heat Exchanger"/>
          <p:cNvPicPr>
            <a:picLocks noChangeAspect="1"/>
          </p:cNvPicPr>
          <p:nvPr/>
        </p:nvPicPr>
        <p:blipFill>
          <a:blip r:embed="rId4"/>
          <a:srcRect l="22160" t="14890" r="22260" b="7450"/>
          <a:stretch/>
        </p:blipFill>
        <p:spPr bwMode="auto">
          <a:xfrm>
            <a:off x="1819275" y="3220720"/>
            <a:ext cx="3730625" cy="2932430"/>
          </a:xfrm>
          <a:prstGeom prst="rect">
            <a:avLst/>
          </a:prstGeom>
          <a:noFill/>
          <a:ln>
            <a:noFill/>
          </a:ln>
          <a:effectLst/>
        </p:spPr>
      </p:pic>
      <p:pic>
        <p:nvPicPr>
          <p:cNvPr id="9" name="Picture 4" descr="Regenerative Heat Exchanger Theory"/>
          <p:cNvPicPr>
            <a:picLocks noChangeAspect="1"/>
          </p:cNvPicPr>
          <p:nvPr/>
        </p:nvPicPr>
        <p:blipFill>
          <a:blip r:embed="rId5"/>
          <a:srcRect l="0" t="0" r="0" b="10860"/>
          <a:stretch/>
        </p:blipFill>
        <p:spPr bwMode="auto">
          <a:xfrm>
            <a:off x="6642100" y="3434715"/>
            <a:ext cx="3933824" cy="2504440"/>
          </a:xfrm>
          <a:prstGeom prst="rect">
            <a:avLst/>
          </a:prstGeom>
          <a:noFill/>
          <a:ln>
            <a:noFill/>
          </a:ln>
          <a:effectLst/>
        </p:spPr>
      </p:pic>
      <p:sp>
        <p:nvSpPr>
          <p:cNvPr id="10" name="TextBox 9"/>
          <p:cNvSpPr/>
          <p:nvPr/>
        </p:nvSpPr>
        <p:spPr bwMode="auto">
          <a:xfrm>
            <a:off x="1819275" y="2827020"/>
            <a:ext cx="3730625" cy="393700"/>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b="1" cap="none">
                <a:latin typeface="Helvetica"/>
                <a:ea typeface="Calibri"/>
                <a:cs typeface="Calibri"/>
              </a:rPr>
              <a:t>Static</a:t>
            </a:r>
            <a:endParaRPr b="1" cap="none">
              <a:latin typeface="Helvetica"/>
              <a:ea typeface="Calibri"/>
              <a:cs typeface="Calibri"/>
            </a:endParaRPr>
          </a:p>
        </p:txBody>
      </p:sp>
      <p:sp>
        <p:nvSpPr>
          <p:cNvPr id="11" name="TextBox 10"/>
          <p:cNvSpPr/>
          <p:nvPr/>
        </p:nvSpPr>
        <p:spPr bwMode="auto">
          <a:xfrm>
            <a:off x="6642100" y="2823210"/>
            <a:ext cx="3933824" cy="393700"/>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b="1" cap="none">
                <a:latin typeface="Helvetica"/>
                <a:ea typeface="Calibri"/>
                <a:cs typeface="Calibri"/>
              </a:rPr>
              <a:t>Dynamic (Rotary)</a:t>
            </a:r>
            <a:endParaRPr b="1" cap="none">
              <a:latin typeface="Helvetica"/>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Classification 2</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15F79F0A-44F8-A269-B64F-B23CD10140E7}" type="slidenum">
              <a:rPr sz="1600" cap="none">
                <a:solidFill>
                  <a:srgbClr val="7F7F7F"/>
                </a:solidFill>
                <a:latin typeface="Helvetica"/>
                <a:ea typeface="Calibri"/>
                <a:cs typeface="Helvetica"/>
              </a:rPr>
              <a:t>6</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2"/>
          <p:cNvSpPr/>
          <p:nvPr/>
        </p:nvSpPr>
        <p:spPr bwMode="auto">
          <a:xfrm>
            <a:off x="1056005" y="1298574"/>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Recuperative Heat Exchangers</a:t>
            </a:r>
            <a:endParaRPr sz="2000" b="1" cap="none">
              <a:solidFill>
                <a:srgbClr val="FF9900"/>
              </a:solidFill>
              <a:latin typeface="Helvetica"/>
              <a:ea typeface="Calibri"/>
              <a:cs typeface="Calibri"/>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
        <p:nvSpPr>
          <p:cNvPr id="7" name="TextBox 4"/>
          <p:cNvSpPr/>
          <p:nvPr/>
        </p:nvSpPr>
        <p:spPr bwMode="auto">
          <a:xfrm>
            <a:off x="1056005" y="1938655"/>
            <a:ext cx="10079990" cy="727075"/>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cap="none">
                <a:latin typeface="Helvetica"/>
                <a:ea typeface="Calibri"/>
                <a:cs typeface="Calibri"/>
              </a:rPr>
              <a:t>With </a:t>
            </a:r>
            <a:r>
              <a:rPr b="1" cap="none">
                <a:latin typeface="Helvetica"/>
                <a:ea typeface="Calibri"/>
                <a:cs typeface="Calibri"/>
              </a:rPr>
              <a:t>recuperative</a:t>
            </a:r>
            <a:r>
              <a:rPr cap="none">
                <a:latin typeface="Helvetica"/>
                <a:ea typeface="Calibri"/>
                <a:cs typeface="Calibri"/>
              </a:rPr>
              <a:t> devices, heat transfer occurs between different fluid streams through a separating surface such as a pipe wall – ideally no mixing or leaking of fluids too</a:t>
            </a:r>
            <a:endParaRPr cap="none">
              <a:latin typeface="Helvetica"/>
              <a:ea typeface="Calibri"/>
              <a:cs typeface="Calibri"/>
            </a:endParaRPr>
          </a:p>
        </p:txBody>
      </p:sp>
      <p:pic>
        <p:nvPicPr>
          <p:cNvPr id="8" name="Content Placeholder 5" descr="An image showing a cross section through a multi-tube heat exchanger"/>
          <p:cNvPicPr>
            <a:picLocks noChangeAspect="1"/>
          </p:cNvPicPr>
          <p:nvPr/>
        </p:nvPicPr>
        <p:blipFill>
          <a:blip r:embed="rId4"/>
          <a:stretch/>
        </p:blipFill>
        <p:spPr bwMode="auto">
          <a:xfrm>
            <a:off x="1705610" y="3216275"/>
            <a:ext cx="3333750" cy="2225675"/>
          </a:xfrm>
          <a:prstGeom prst="rect">
            <a:avLst/>
          </a:prstGeom>
          <a:noFill/>
          <a:ln>
            <a:noFill/>
          </a:ln>
          <a:effectLst/>
        </p:spPr>
      </p:pic>
      <p:pic>
        <p:nvPicPr>
          <p:cNvPr id="9" name="Picture 6" descr="A close up of a gun&#10;&#10;Description automatically generated"/>
          <p:cNvPicPr>
            <a:picLocks noChangeAspect="1"/>
          </p:cNvPicPr>
          <p:nvPr/>
        </p:nvPicPr>
        <p:blipFill>
          <a:blip r:embed="rId5"/>
          <a:stretch/>
        </p:blipFill>
        <p:spPr bwMode="auto">
          <a:xfrm>
            <a:off x="6685280" y="3216275"/>
            <a:ext cx="4450715" cy="2225675"/>
          </a:xfrm>
          <a:prstGeom prst="rect">
            <a:avLst/>
          </a:prstGeom>
          <a:noFill/>
          <a:ln>
            <a:noFill/>
          </a:ln>
          <a:effectLst/>
        </p:spPr>
      </p:pic>
      <p:sp>
        <p:nvSpPr>
          <p:cNvPr id="10" name="TextBox 9"/>
          <p:cNvSpPr/>
          <p:nvPr/>
        </p:nvSpPr>
        <p:spPr bwMode="auto">
          <a:xfrm>
            <a:off x="1705610" y="5436235"/>
            <a:ext cx="3333750" cy="368935"/>
          </a:xfrm>
          <a:prstGeom prst="rect">
            <a:avLst/>
          </a:prstGeom>
          <a:noFill/>
          <a:ln>
            <a:noFill/>
          </a:ln>
          <a:effectLst/>
        </p:spPr>
        <p:txBody>
          <a:bodyPr vert="horz" wrap="square" lIns="91440" tIns="45720" rIns="91440" bIns="45720" numCol="1" spcCol="215899" anchor="t"/>
          <a:lstStyle/>
          <a:p>
            <a:pPr algn="ctr">
              <a:defRPr/>
            </a:pPr>
            <a:r>
              <a:rPr b="1" cap="none">
                <a:latin typeface="Helvetica"/>
                <a:ea typeface="Calibri"/>
                <a:cs typeface="Calibri"/>
              </a:rPr>
              <a:t>Shell-and-tube type</a:t>
            </a:r>
            <a:endParaRPr b="1" cap="none"/>
          </a:p>
        </p:txBody>
      </p:sp>
      <p:sp>
        <p:nvSpPr>
          <p:cNvPr id="11" name="TextBox 10"/>
          <p:cNvSpPr/>
          <p:nvPr/>
        </p:nvSpPr>
        <p:spPr bwMode="auto">
          <a:xfrm>
            <a:off x="6685280" y="5434330"/>
            <a:ext cx="4450715" cy="369570"/>
          </a:xfrm>
          <a:prstGeom prst="rect">
            <a:avLst/>
          </a:prstGeom>
          <a:noFill/>
          <a:ln>
            <a:noFill/>
          </a:ln>
          <a:effectLst/>
        </p:spPr>
        <p:txBody>
          <a:bodyPr vert="horz" wrap="square" lIns="91440" tIns="45720" rIns="91440" bIns="45720" numCol="1" spcCol="215899" anchor="t"/>
          <a:lstStyle/>
          <a:p>
            <a:pPr algn="ctr">
              <a:defRPr/>
            </a:pPr>
            <a:r>
              <a:rPr b="1" cap="none">
                <a:latin typeface="Helvetica"/>
                <a:ea typeface="Calibri"/>
                <a:cs typeface="Calibri"/>
              </a:rPr>
              <a:t>Concentric (double) tube type</a:t>
            </a:r>
            <a:endParaRPr b="1" cap="none"/>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0" y="360045"/>
            <a:ext cx="1219200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Classification 3</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2E5F495E-10C3-0ABF-8DE7-E6EA07A97BB3}" type="slidenum">
              <a:rPr sz="1600" cap="none">
                <a:solidFill>
                  <a:srgbClr val="7F7F7F"/>
                </a:solidFill>
                <a:latin typeface="Helvetica"/>
                <a:ea typeface="Calibri"/>
                <a:cs typeface="Helvetica"/>
              </a:rPr>
              <a:t>7</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TextBox 2"/>
          <p:cNvSpPr/>
          <p:nvPr/>
        </p:nvSpPr>
        <p:spPr bwMode="auto">
          <a:xfrm>
            <a:off x="1056005" y="1298574"/>
            <a:ext cx="10079990" cy="400050"/>
          </a:xfrm>
          <a:prstGeom prst="rect">
            <a:avLst/>
          </a:prstGeom>
          <a:noFill/>
          <a:ln>
            <a:noFill/>
          </a:ln>
          <a:effectLst/>
        </p:spPr>
        <p:txBody>
          <a:bodyPr vert="horz" wrap="square" lIns="91440" tIns="45720" rIns="91440" bIns="45720" numCol="1" spcCol="215899" anchor="t"/>
          <a:lstStyle/>
          <a:p>
            <a:pPr algn="ctr">
              <a:spcAft>
                <a:spcPts val="600"/>
              </a:spcAft>
              <a:defRPr/>
            </a:pPr>
            <a:r>
              <a:rPr sz="2000" b="1" cap="none">
                <a:solidFill>
                  <a:srgbClr val="FF9900"/>
                </a:solidFill>
                <a:latin typeface="Helvetica"/>
                <a:ea typeface="Calibri"/>
                <a:cs typeface="Calibri"/>
              </a:rPr>
              <a:t>Additional classification criteria</a:t>
            </a:r>
            <a:endParaRPr sz="2000" b="1" cap="none">
              <a:solidFill>
                <a:srgbClr val="FF9900"/>
              </a:solidFill>
              <a:latin typeface="Helvetica"/>
              <a:ea typeface="Calibri"/>
              <a:cs typeface="Calibri"/>
            </a:endParaRPr>
          </a:p>
        </p:txBody>
      </p:sp>
      <p:sp>
        <p:nvSpPr>
          <p:cNvPr id="6"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sp>
        <p:nvSpPr>
          <p:cNvPr id="7" name="TextBox 4"/>
          <p:cNvSpPr/>
          <p:nvPr/>
        </p:nvSpPr>
        <p:spPr bwMode="auto">
          <a:xfrm>
            <a:off x="1056005" y="1927225"/>
            <a:ext cx="10079990" cy="3977005"/>
          </a:xfrm>
          <a:prstGeom prst="rect">
            <a:avLst/>
          </a:prstGeom>
          <a:noFill/>
          <a:ln>
            <a:noFill/>
          </a:ln>
          <a:effectLst/>
        </p:spPr>
        <p:txBody>
          <a:bodyPr vert="horz" wrap="square" lIns="91440" tIns="45720" rIns="91440" bIns="45720" numCol="1" spcCol="215899" anchor="t"/>
          <a:lstStyle/>
          <a:p>
            <a:pPr algn="ctr">
              <a:lnSpc>
                <a:spcPct val="120000"/>
              </a:lnSpc>
              <a:spcBef>
                <a:spcPts val="600"/>
              </a:spcBef>
              <a:spcAft>
                <a:spcPts val="600"/>
              </a:spcAft>
              <a:defRPr/>
            </a:pPr>
            <a:r>
              <a:rPr cap="none">
                <a:latin typeface="Helvetica"/>
                <a:ea typeface="Calibri"/>
                <a:cs typeface="Helvetica"/>
              </a:rPr>
              <a:t>Heat exchangers are also commonly classified according to the following main criteria:</a:t>
            </a:r>
            <a:endParaRPr cap="none">
              <a:latin typeface="Helvetica"/>
              <a:ea typeface="Calibri"/>
              <a:cs typeface="Helvetica"/>
            </a:endParaRPr>
          </a:p>
          <a:p>
            <a:pPr marL="285750" indent="-285750" algn="ctr">
              <a:lnSpc>
                <a:spcPct val="120000"/>
              </a:lnSpc>
              <a:spcBef>
                <a:spcPts val="600"/>
              </a:spcBef>
              <a:spcAft>
                <a:spcPts val="600"/>
              </a:spcAft>
              <a:buFont typeface="Arial"/>
              <a:buChar char="•"/>
              <a:defRPr/>
            </a:pPr>
            <a:r>
              <a:rPr cap="none">
                <a:latin typeface="Helvetica"/>
                <a:ea typeface="Calibri"/>
                <a:cs typeface="Helvetica"/>
              </a:rPr>
              <a:t>Number of fluids (e.g. 2-fluid, 3-fluid, n-fluid);</a:t>
            </a:r>
            <a:endParaRPr cap="none">
              <a:latin typeface="Helvetica"/>
              <a:ea typeface="Calibri"/>
              <a:cs typeface="Helvetica"/>
            </a:endParaRPr>
          </a:p>
          <a:p>
            <a:pPr marL="285750" indent="-285750" algn="ctr">
              <a:lnSpc>
                <a:spcPct val="120000"/>
              </a:lnSpc>
              <a:spcBef>
                <a:spcPts val="600"/>
              </a:spcBef>
              <a:spcAft>
                <a:spcPts val="600"/>
              </a:spcAft>
              <a:buFont typeface="Arial"/>
              <a:buChar char="•"/>
              <a:defRPr/>
            </a:pPr>
            <a:r>
              <a:rPr cap="none">
                <a:latin typeface="Helvetica"/>
                <a:ea typeface="Calibri"/>
                <a:cs typeface="Helvetica"/>
              </a:rPr>
              <a:t>Transfer processes (e.g. direct versus indirect contact types);</a:t>
            </a:r>
            <a:endParaRPr cap="none">
              <a:latin typeface="Helvetica"/>
              <a:ea typeface="Calibri"/>
              <a:cs typeface="Helvetica"/>
            </a:endParaRPr>
          </a:p>
          <a:p>
            <a:pPr marL="285750" indent="-285750" algn="ctr">
              <a:lnSpc>
                <a:spcPct val="120000"/>
              </a:lnSpc>
              <a:spcBef>
                <a:spcPts val="600"/>
              </a:spcBef>
              <a:spcAft>
                <a:spcPts val="600"/>
              </a:spcAft>
              <a:buFont typeface="Arial"/>
              <a:buChar char="•"/>
              <a:defRPr/>
            </a:pPr>
            <a:r>
              <a:rPr cap="none">
                <a:latin typeface="Helvetica"/>
                <a:ea typeface="Calibri"/>
                <a:cs typeface="Helvetica"/>
              </a:rPr>
              <a:t>Heat transfer mechanisms (e.g. combined convective &amp; radiative heat transfer);</a:t>
            </a:r>
            <a:endParaRPr cap="none">
              <a:latin typeface="Helvetica"/>
              <a:ea typeface="Calibri"/>
              <a:cs typeface="Helvetica"/>
            </a:endParaRPr>
          </a:p>
          <a:p>
            <a:pPr marL="285750" indent="-285750" algn="ctr">
              <a:lnSpc>
                <a:spcPct val="120000"/>
              </a:lnSpc>
              <a:spcBef>
                <a:spcPts val="600"/>
              </a:spcBef>
              <a:spcAft>
                <a:spcPts val="600"/>
              </a:spcAft>
              <a:buFont typeface="Arial"/>
              <a:buChar char="•"/>
              <a:defRPr/>
            </a:pPr>
            <a:r>
              <a:rPr cap="none">
                <a:latin typeface="Helvetica"/>
                <a:ea typeface="Calibri"/>
                <a:cs typeface="Helvetica"/>
              </a:rPr>
              <a:t>Flow arrangements (e.g. single pass, multi-pass, cross-flow, parallel flow) and;</a:t>
            </a:r>
            <a:endParaRPr cap="none">
              <a:latin typeface="Helvetica"/>
              <a:ea typeface="Calibri"/>
              <a:cs typeface="Helvetica"/>
            </a:endParaRPr>
          </a:p>
          <a:p>
            <a:pPr marL="285750" indent="-285750" algn="ctr">
              <a:lnSpc>
                <a:spcPct val="120000"/>
              </a:lnSpc>
              <a:spcBef>
                <a:spcPts val="600"/>
              </a:spcBef>
              <a:spcAft>
                <a:spcPts val="600"/>
              </a:spcAft>
              <a:buFont typeface="Arial"/>
              <a:buChar char="•"/>
              <a:defRPr/>
            </a:pPr>
            <a:r>
              <a:rPr cap="none">
                <a:latin typeface="Helvetica"/>
                <a:ea typeface="Calibri"/>
                <a:cs typeface="Helvetica"/>
              </a:rPr>
              <a:t>Construction (e.g. tubular, plate-type, extended surface)</a:t>
            </a:r>
            <a:endParaRPr cap="none">
              <a:latin typeface="Helvetica"/>
              <a:ea typeface="Calibri"/>
              <a:cs typeface="Helvetica"/>
            </a:endParaRPr>
          </a:p>
          <a:p>
            <a:pPr algn="ctr">
              <a:lnSpc>
                <a:spcPct val="120000"/>
              </a:lnSpc>
              <a:spcBef>
                <a:spcPts val="600"/>
              </a:spcBef>
              <a:spcAft>
                <a:spcPts val="600"/>
              </a:spcAft>
              <a:defRPr/>
            </a:pPr>
            <a:r>
              <a:rPr cap="none">
                <a:latin typeface="Helvetica"/>
                <a:ea typeface="Calibri"/>
                <a:cs typeface="Helvetica"/>
              </a:rPr>
              <a:t>Given the introductory nature of this section, we will limit our focus to </a:t>
            </a:r>
            <a:r>
              <a:rPr b="1" cap="none">
                <a:latin typeface="Helvetica"/>
                <a:ea typeface="Calibri"/>
                <a:cs typeface="Helvetica"/>
              </a:rPr>
              <a:t>two-fluid systems</a:t>
            </a:r>
            <a:r>
              <a:rPr cap="none">
                <a:latin typeface="Helvetica"/>
                <a:ea typeface="Calibri"/>
                <a:cs typeface="Helvetica"/>
              </a:rPr>
              <a:t> (usually hot and cold-water streams), of </a:t>
            </a:r>
            <a:r>
              <a:rPr b="1" cap="none">
                <a:latin typeface="Helvetica"/>
                <a:ea typeface="Calibri"/>
                <a:cs typeface="Helvetica"/>
              </a:rPr>
              <a:t>double-pipe </a:t>
            </a:r>
            <a:r>
              <a:rPr cap="none">
                <a:latin typeface="Helvetica"/>
                <a:ea typeface="Calibri"/>
                <a:cs typeface="Helvetica"/>
              </a:rPr>
              <a:t>and</a:t>
            </a:r>
            <a:r>
              <a:rPr b="1" cap="none">
                <a:latin typeface="Helvetica"/>
                <a:ea typeface="Calibri"/>
                <a:cs typeface="Helvetica"/>
              </a:rPr>
              <a:t> shell-and-tube construction</a:t>
            </a:r>
            <a:r>
              <a:rPr cap="none">
                <a:latin typeface="Helvetica"/>
                <a:ea typeface="Calibri"/>
                <a:cs typeface="Helvetica"/>
              </a:rPr>
              <a:t>, with both </a:t>
            </a:r>
            <a:r>
              <a:rPr b="1" cap="none">
                <a:latin typeface="Helvetica"/>
                <a:ea typeface="Calibri"/>
                <a:cs typeface="Helvetica"/>
              </a:rPr>
              <a:t>single- </a:t>
            </a:r>
            <a:r>
              <a:rPr cap="none">
                <a:latin typeface="Helvetica"/>
                <a:ea typeface="Calibri"/>
                <a:cs typeface="Helvetica"/>
              </a:rPr>
              <a:t>and</a:t>
            </a:r>
            <a:r>
              <a:rPr b="1" cap="none">
                <a:latin typeface="Helvetica"/>
                <a:ea typeface="Calibri"/>
                <a:cs typeface="Helvetica"/>
              </a:rPr>
              <a:t> multi-pass configurations</a:t>
            </a:r>
            <a:endParaRPr b="1" cap="none">
              <a:latin typeface="Helvetica"/>
              <a:ea typeface="Calibri"/>
              <a:cs typeface="Helvetica"/>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1378585" y="360045"/>
            <a:ext cx="10813415"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Double-Pipe Heat Exchangers</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59045872-3CB4-51AE-FABC-CAFB16F20C9F}" type="slidenum">
              <a:rPr sz="1600" cap="none">
                <a:solidFill>
                  <a:srgbClr val="7F7F7F"/>
                </a:solidFill>
                <a:latin typeface="Helvetica"/>
                <a:ea typeface="Calibri"/>
                <a:cs typeface="Helvetica"/>
              </a:rPr>
              <a:t>8</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6" name="Picture 11" descr="A close up of a gun&#10;&#10;Description automatically generated"/>
          <p:cNvPicPr>
            <a:picLocks noChangeAspect="1"/>
          </p:cNvPicPr>
          <p:nvPr/>
        </p:nvPicPr>
        <p:blipFill>
          <a:blip r:embed="rId4"/>
          <a:stretch/>
        </p:blipFill>
        <p:spPr bwMode="auto">
          <a:xfrm>
            <a:off x="8952230" y="5101590"/>
            <a:ext cx="3239770" cy="1619885"/>
          </a:xfrm>
          <a:prstGeom prst="rect">
            <a:avLst/>
          </a:prstGeom>
          <a:noFill/>
          <a:ln>
            <a:noFill/>
          </a:ln>
          <a:effectLst/>
        </p:spPr>
      </p:pic>
      <p:grpSp>
        <p:nvGrpSpPr>
          <p:cNvPr id="7" name="Group 31"/>
          <p:cNvGrpSpPr/>
          <p:nvPr/>
        </p:nvGrpSpPr>
        <p:grpSpPr bwMode="auto">
          <a:xfrm>
            <a:off x="3211830" y="1346200"/>
            <a:ext cx="5768340" cy="4731385"/>
            <a:chOff x="3211830" y="1346200"/>
            <a:chExt cx="5768340" cy="4731385"/>
          </a:xfrm>
        </p:grpSpPr>
        <p:pic>
          <p:nvPicPr>
            <p:cNvPr id="24" name="Picture 12"/>
            <p:cNvPicPr>
              <a:picLocks noChangeAspect="1"/>
            </p:cNvPicPr>
            <p:nvPr/>
          </p:nvPicPr>
          <p:blipFill>
            <a:blip r:embed="rId5"/>
            <a:stretch/>
          </p:blipFill>
          <p:spPr bwMode="auto">
            <a:xfrm>
              <a:off x="3211830" y="1614170"/>
              <a:ext cx="5746750" cy="4463415"/>
            </a:xfrm>
            <a:prstGeom prst="rect">
              <a:avLst/>
            </a:prstGeom>
            <a:noFill/>
            <a:ln>
              <a:noFill/>
            </a:ln>
            <a:effectLst/>
          </p:spPr>
        </p:pic>
        <p:sp>
          <p:nvSpPr>
            <p:cNvPr id="23" name="TextBox 14"/>
            <p:cNvSpPr/>
            <p:nvPr/>
          </p:nvSpPr>
          <p:spPr bwMode="auto">
            <a:xfrm>
              <a:off x="3211830" y="4450080"/>
              <a:ext cx="518160" cy="55372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FF9900"/>
                  </a:solidFill>
                  <a:latin typeface="Helvetica"/>
                  <a:ea typeface="Calibri"/>
                  <a:cs typeface="Calibri"/>
                </a:rPr>
                <a:t>Hot in</a:t>
              </a:r>
              <a:endParaRPr cap="none">
                <a:solidFill>
                  <a:srgbClr val="FF9900"/>
                </a:solidFill>
              </a:endParaRPr>
            </a:p>
          </p:txBody>
        </p:sp>
        <p:sp>
          <p:nvSpPr>
            <p:cNvPr id="22" name="TextBox 15"/>
            <p:cNvSpPr/>
            <p:nvPr/>
          </p:nvSpPr>
          <p:spPr bwMode="auto">
            <a:xfrm>
              <a:off x="3524885" y="5793105"/>
              <a:ext cx="807720" cy="27686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00B0F0"/>
                  </a:solidFill>
                  <a:latin typeface="Helvetica"/>
                  <a:ea typeface="Calibri"/>
                  <a:cs typeface="Calibri"/>
                </a:rPr>
                <a:t>Cold in</a:t>
              </a:r>
              <a:endParaRPr cap="none">
                <a:solidFill>
                  <a:srgbClr val="00B0F0"/>
                </a:solidFill>
              </a:endParaRPr>
            </a:p>
          </p:txBody>
        </p:sp>
        <p:sp>
          <p:nvSpPr>
            <p:cNvPr id="21" name="TextBox 16"/>
            <p:cNvSpPr/>
            <p:nvPr/>
          </p:nvSpPr>
          <p:spPr bwMode="auto">
            <a:xfrm>
              <a:off x="6291580" y="5750560"/>
              <a:ext cx="936625" cy="27686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00B0F0"/>
                  </a:solidFill>
                  <a:latin typeface="Helvetica"/>
                  <a:ea typeface="Calibri"/>
                  <a:cs typeface="Calibri"/>
                </a:rPr>
                <a:t>Cold out</a:t>
              </a:r>
              <a:endParaRPr cap="none">
                <a:solidFill>
                  <a:srgbClr val="00B0F0"/>
                </a:solidFill>
              </a:endParaRPr>
            </a:p>
          </p:txBody>
        </p:sp>
        <p:sp>
          <p:nvSpPr>
            <p:cNvPr id="20" name="TextBox 18"/>
            <p:cNvSpPr/>
            <p:nvPr/>
          </p:nvSpPr>
          <p:spPr bwMode="auto">
            <a:xfrm>
              <a:off x="4995545" y="4119880"/>
              <a:ext cx="929640" cy="27686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00B0F0"/>
                  </a:solidFill>
                  <a:latin typeface="Helvetica"/>
                  <a:ea typeface="Calibri"/>
                  <a:cs typeface="Calibri"/>
                </a:rPr>
                <a:t>Cold out</a:t>
              </a:r>
              <a:endParaRPr cap="none">
                <a:solidFill>
                  <a:srgbClr val="00B0F0"/>
                </a:solidFill>
              </a:endParaRPr>
            </a:p>
          </p:txBody>
        </p:sp>
        <p:sp>
          <p:nvSpPr>
            <p:cNvPr id="19" name="TextBox 19"/>
            <p:cNvSpPr/>
            <p:nvPr/>
          </p:nvSpPr>
          <p:spPr bwMode="auto">
            <a:xfrm>
              <a:off x="5583555" y="4453255"/>
              <a:ext cx="708025" cy="55372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FF9900"/>
                  </a:solidFill>
                  <a:latin typeface="Helvetica"/>
                  <a:ea typeface="Calibri"/>
                  <a:cs typeface="Calibri"/>
                </a:rPr>
                <a:t>Hot out</a:t>
              </a:r>
              <a:endParaRPr cap="none">
                <a:solidFill>
                  <a:srgbClr val="FF9900"/>
                </a:solidFill>
              </a:endParaRPr>
            </a:p>
          </p:txBody>
        </p:sp>
        <p:sp>
          <p:nvSpPr>
            <p:cNvPr id="18" name="TextBox 20"/>
            <p:cNvSpPr/>
            <p:nvPr/>
          </p:nvSpPr>
          <p:spPr bwMode="auto">
            <a:xfrm>
              <a:off x="6120130" y="4450080"/>
              <a:ext cx="570865" cy="55372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FF9900"/>
                  </a:solidFill>
                  <a:latin typeface="Helvetica"/>
                  <a:ea typeface="Calibri"/>
                  <a:cs typeface="Calibri"/>
                </a:rPr>
                <a:t>Hot in</a:t>
              </a:r>
              <a:endParaRPr cap="none">
                <a:solidFill>
                  <a:srgbClr val="FF9900"/>
                </a:solidFill>
              </a:endParaRPr>
            </a:p>
          </p:txBody>
        </p:sp>
        <p:sp>
          <p:nvSpPr>
            <p:cNvPr id="17" name="Rectangle 21"/>
            <p:cNvSpPr/>
            <p:nvPr/>
          </p:nvSpPr>
          <p:spPr bwMode="auto">
            <a:xfrm>
              <a:off x="5741670" y="4973955"/>
              <a:ext cx="212090" cy="64135"/>
            </a:xfrm>
            <a:prstGeom prst="rect">
              <a:avLst/>
            </a:prstGeom>
            <a:solidFill>
              <a:schemeClr val="bg1"/>
            </a:solidFill>
            <a:ln>
              <a:noFill/>
            </a:ln>
            <a:effectLst/>
          </p:spPr>
          <p:txBody>
            <a:bodyPr vert="horz" wrap="square" lIns="91440" tIns="45720" rIns="91440" bIns="45720" numCol="1" spcCol="215899" anchor="ctr"/>
            <a:lstStyle/>
            <a:p>
              <a:pPr algn="ctr">
                <a:defRPr cap="none">
                  <a:solidFill>
                    <a:srgbClr val="FFFFFF"/>
                  </a:solidFill>
                  <a:latin typeface="Calibri"/>
                  <a:ea typeface="Calibri"/>
                  <a:cs typeface="Calibri"/>
                </a:defRPr>
              </a:pPr>
              <a:endParaRPr cap="none"/>
            </a:p>
          </p:txBody>
        </p:sp>
        <p:sp>
          <p:nvSpPr>
            <p:cNvPr id="16" name="Rectangle 22"/>
            <p:cNvSpPr/>
            <p:nvPr/>
          </p:nvSpPr>
          <p:spPr bwMode="auto">
            <a:xfrm>
              <a:off x="6193155" y="4985385"/>
              <a:ext cx="212090" cy="64135"/>
            </a:xfrm>
            <a:prstGeom prst="rect">
              <a:avLst/>
            </a:prstGeom>
            <a:solidFill>
              <a:schemeClr val="bg1"/>
            </a:solidFill>
            <a:ln>
              <a:noFill/>
            </a:ln>
            <a:effectLst/>
          </p:spPr>
          <p:txBody>
            <a:bodyPr vert="horz" wrap="square" lIns="91440" tIns="45720" rIns="91440" bIns="45720" numCol="1" spcCol="215899" anchor="ctr"/>
            <a:lstStyle/>
            <a:p>
              <a:pPr algn="ctr">
                <a:defRPr cap="none">
                  <a:solidFill>
                    <a:srgbClr val="FFFFFF"/>
                  </a:solidFill>
                  <a:latin typeface="Calibri"/>
                  <a:ea typeface="Calibri"/>
                  <a:cs typeface="Calibri"/>
                </a:defRPr>
              </a:pPr>
              <a:endParaRPr cap="none"/>
            </a:p>
          </p:txBody>
        </p:sp>
        <p:sp>
          <p:nvSpPr>
            <p:cNvPr id="15" name="Rectangle 23"/>
            <p:cNvSpPr/>
            <p:nvPr/>
          </p:nvSpPr>
          <p:spPr bwMode="auto">
            <a:xfrm>
              <a:off x="3375025" y="4980305"/>
              <a:ext cx="211455" cy="64135"/>
            </a:xfrm>
            <a:prstGeom prst="rect">
              <a:avLst/>
            </a:prstGeom>
            <a:solidFill>
              <a:schemeClr val="bg1"/>
            </a:solidFill>
            <a:ln>
              <a:noFill/>
            </a:ln>
            <a:effectLst/>
          </p:spPr>
          <p:txBody>
            <a:bodyPr vert="horz" wrap="square" lIns="91440" tIns="45720" rIns="91440" bIns="45720" numCol="1" spcCol="215899" anchor="ctr"/>
            <a:lstStyle/>
            <a:p>
              <a:pPr algn="ctr">
                <a:defRPr cap="none">
                  <a:solidFill>
                    <a:srgbClr val="FFFFFF"/>
                  </a:solidFill>
                  <a:latin typeface="Calibri"/>
                  <a:ea typeface="Calibri"/>
                  <a:cs typeface="Calibri"/>
                </a:defRPr>
              </a:pPr>
              <a:endParaRPr cap="none"/>
            </a:p>
          </p:txBody>
        </p:sp>
        <p:sp>
          <p:nvSpPr>
            <p:cNvPr id="14" name="Rectangle 24"/>
            <p:cNvSpPr/>
            <p:nvPr/>
          </p:nvSpPr>
          <p:spPr bwMode="auto">
            <a:xfrm>
              <a:off x="8674735" y="4972050"/>
              <a:ext cx="211455" cy="64135"/>
            </a:xfrm>
            <a:prstGeom prst="rect">
              <a:avLst/>
            </a:prstGeom>
            <a:solidFill>
              <a:schemeClr val="bg1"/>
            </a:solidFill>
            <a:ln>
              <a:noFill/>
            </a:ln>
            <a:effectLst/>
          </p:spPr>
          <p:txBody>
            <a:bodyPr vert="horz" wrap="square" lIns="91440" tIns="45720" rIns="91440" bIns="45720" numCol="1" spcCol="215899" anchor="ctr"/>
            <a:lstStyle/>
            <a:p>
              <a:pPr algn="ctr">
                <a:defRPr cap="none">
                  <a:solidFill>
                    <a:srgbClr val="FFFFFF"/>
                  </a:solidFill>
                  <a:latin typeface="Calibri"/>
                  <a:ea typeface="Calibri"/>
                  <a:cs typeface="Calibri"/>
                </a:defRPr>
              </a:pPr>
              <a:endParaRPr cap="none"/>
            </a:p>
          </p:txBody>
        </p:sp>
        <p:sp>
          <p:nvSpPr>
            <p:cNvPr id="13" name="TextBox 25"/>
            <p:cNvSpPr/>
            <p:nvPr/>
          </p:nvSpPr>
          <p:spPr bwMode="auto">
            <a:xfrm>
              <a:off x="8623300" y="4450080"/>
              <a:ext cx="356870" cy="55372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FF9900"/>
                  </a:solidFill>
                  <a:latin typeface="Helvetica"/>
                  <a:ea typeface="Calibri"/>
                  <a:cs typeface="Calibri"/>
                </a:rPr>
                <a:t>Hot out</a:t>
              </a:r>
              <a:endParaRPr cap="none">
                <a:solidFill>
                  <a:srgbClr val="FF9900"/>
                </a:solidFill>
              </a:endParaRPr>
            </a:p>
          </p:txBody>
        </p:sp>
        <p:sp>
          <p:nvSpPr>
            <p:cNvPr id="12" name="TextBox 26"/>
            <p:cNvSpPr/>
            <p:nvPr/>
          </p:nvSpPr>
          <p:spPr bwMode="auto">
            <a:xfrm>
              <a:off x="7865745" y="4178300"/>
              <a:ext cx="904875" cy="276860"/>
            </a:xfrm>
            <a:prstGeom prst="rect">
              <a:avLst/>
            </a:prstGeom>
            <a:solidFill>
              <a:schemeClr val="bg1"/>
            </a:solidFill>
            <a:ln>
              <a:noFill/>
            </a:ln>
            <a:effectLst/>
          </p:spPr>
          <p:txBody>
            <a:bodyPr vert="horz" wrap="square" lIns="0" tIns="0" rIns="0" bIns="0" numCol="1" spcCol="215899" anchor="t"/>
            <a:lstStyle/>
            <a:p>
              <a:pPr algn="ctr">
                <a:defRPr/>
              </a:pPr>
              <a:r>
                <a:rPr cap="none">
                  <a:solidFill>
                    <a:srgbClr val="00B0F0"/>
                  </a:solidFill>
                  <a:latin typeface="Helvetica"/>
                  <a:ea typeface="Calibri"/>
                  <a:cs typeface="Calibri"/>
                </a:rPr>
                <a:t>Cold in</a:t>
              </a:r>
              <a:endParaRPr cap="none">
                <a:solidFill>
                  <a:srgbClr val="00B0F0"/>
                </a:solidFill>
              </a:endParaRPr>
            </a:p>
          </p:txBody>
        </p:sp>
        <p:sp>
          <p:nvSpPr>
            <p:cNvPr id="11" name="TextBox 27"/>
            <p:cNvSpPr/>
            <p:nvPr/>
          </p:nvSpPr>
          <p:spPr bwMode="auto">
            <a:xfrm>
              <a:off x="3468370" y="1346200"/>
              <a:ext cx="2371090" cy="276860"/>
            </a:xfrm>
            <a:prstGeom prst="rect">
              <a:avLst/>
            </a:prstGeom>
            <a:solidFill>
              <a:schemeClr val="bg1"/>
            </a:solidFill>
            <a:ln>
              <a:noFill/>
            </a:ln>
            <a:effectLst/>
          </p:spPr>
          <p:txBody>
            <a:bodyPr vert="horz" wrap="square" lIns="0" tIns="0" rIns="0" bIns="0" numCol="1" spcCol="215899" anchor="t"/>
            <a:lstStyle/>
            <a:p>
              <a:pPr algn="ctr">
                <a:defRPr/>
              </a:pPr>
              <a:r>
                <a:rPr b="1" cap="none">
                  <a:latin typeface="Helvetica"/>
                  <a:ea typeface="Calibri"/>
                  <a:cs typeface="Calibri"/>
                </a:rPr>
                <a:t>Parallel flow </a:t>
              </a:r>
              <a:endParaRPr b="1" cap="none"/>
            </a:p>
          </p:txBody>
        </p:sp>
        <p:sp>
          <p:nvSpPr>
            <p:cNvPr id="10" name="TextBox 28"/>
            <p:cNvSpPr/>
            <p:nvPr/>
          </p:nvSpPr>
          <p:spPr bwMode="auto">
            <a:xfrm>
              <a:off x="6392545" y="1346200"/>
              <a:ext cx="2371725" cy="276860"/>
            </a:xfrm>
            <a:prstGeom prst="rect">
              <a:avLst/>
            </a:prstGeom>
            <a:solidFill>
              <a:schemeClr val="bg1"/>
            </a:solidFill>
            <a:ln>
              <a:noFill/>
            </a:ln>
            <a:effectLst/>
          </p:spPr>
          <p:txBody>
            <a:bodyPr vert="horz" wrap="square" lIns="0" tIns="0" rIns="0" bIns="0" numCol="1" spcCol="215899" anchor="t"/>
            <a:lstStyle/>
            <a:p>
              <a:pPr algn="ctr">
                <a:defRPr/>
              </a:pPr>
              <a:r>
                <a:rPr b="1" cap="none">
                  <a:latin typeface="Helvetica"/>
                  <a:ea typeface="Calibri"/>
                  <a:cs typeface="Calibri"/>
                </a:rPr>
                <a:t>Counter flow</a:t>
              </a:r>
              <a:endParaRPr b="1" cap="none"/>
            </a:p>
          </p:txBody>
        </p:sp>
        <p:sp>
          <p:nvSpPr>
            <p:cNvPr id="9" name="TextBox 29"/>
            <p:cNvSpPr/>
            <p:nvPr/>
          </p:nvSpPr>
          <p:spPr bwMode="auto">
            <a:xfrm>
              <a:off x="3279775" y="1562735"/>
              <a:ext cx="518160" cy="246379"/>
            </a:xfrm>
            <a:prstGeom prst="rect">
              <a:avLst/>
            </a:prstGeom>
            <a:solidFill>
              <a:schemeClr val="bg1"/>
            </a:solidFill>
            <a:ln>
              <a:noFill/>
            </a:ln>
            <a:effectLst/>
          </p:spPr>
          <p:txBody>
            <a:bodyPr vert="horz" wrap="square" lIns="0" tIns="0" rIns="0" bIns="0" numCol="1" spcCol="215899" anchor="t"/>
            <a:lstStyle/>
            <a:p>
              <a:pPr algn="r">
                <a:defRPr/>
              </a:pPr>
              <a:r>
                <a:rPr sz="1600" b="1" i="1" cap="none">
                  <a:latin typeface="Helvetica"/>
                  <a:ea typeface="Calibri"/>
                  <a:cs typeface="Calibri"/>
                </a:rPr>
                <a:t>T</a:t>
              </a:r>
              <a:endParaRPr sz="1600" b="1" i="1" cap="none"/>
            </a:p>
          </p:txBody>
        </p:sp>
        <p:sp>
          <p:nvSpPr>
            <p:cNvPr id="8" name="TextBox 30"/>
            <p:cNvSpPr/>
            <p:nvPr/>
          </p:nvSpPr>
          <p:spPr bwMode="auto">
            <a:xfrm>
              <a:off x="6410325" y="1562735"/>
              <a:ext cx="259080" cy="246379"/>
            </a:xfrm>
            <a:prstGeom prst="rect">
              <a:avLst/>
            </a:prstGeom>
            <a:solidFill>
              <a:schemeClr val="bg1"/>
            </a:solidFill>
            <a:ln>
              <a:noFill/>
            </a:ln>
            <a:effectLst/>
          </p:spPr>
          <p:txBody>
            <a:bodyPr vert="horz" wrap="square" lIns="0" tIns="0" rIns="0" bIns="0" numCol="1" spcCol="215899" anchor="t"/>
            <a:lstStyle/>
            <a:p>
              <a:pPr algn="ctr">
                <a:defRPr/>
              </a:pPr>
              <a:r>
                <a:rPr sz="1600" b="1" i="1" cap="none">
                  <a:latin typeface="Helvetica"/>
                  <a:ea typeface="Calibri"/>
                  <a:cs typeface="Calibri"/>
                </a:rPr>
                <a:t>T</a:t>
              </a:r>
              <a:endParaRPr sz="1600" b="1" i="1" cap="none"/>
            </a:p>
          </p:txBody>
        </p: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3"/>
          <p:cNvSpPr>
            <a:spLocks noChangeArrowheads="1" noGrp="1"/>
          </p:cNvSpPr>
          <p:nvPr>
            <p:ph type="ctrTitle"/>
          </p:nvPr>
        </p:nvSpPr>
        <p:spPr bwMode="auto">
          <a:xfrm>
            <a:off x="1428750" y="360045"/>
            <a:ext cx="10763250" cy="708025"/>
          </a:xfrm>
          <a:prstGeom prst="rect">
            <a:avLst/>
          </a:prstGeom>
          <a:noFill/>
          <a:ln>
            <a:noFill/>
          </a:ln>
          <a:effectLst/>
        </p:spPr>
        <p:txBody>
          <a:bodyPr vert="horz" wrap="square" lIns="91440" tIns="45720" rIns="91440" bIns="45720" numCol="1" spcCol="215899" anchor="t">
            <a:prstTxWarp prst="textNoShape"/>
          </a:bodyPr>
          <a:lstStyle/>
          <a:p>
            <a:pPr>
              <a:lnSpc>
                <a:spcPct val="100000"/>
              </a:lnSpc>
              <a:spcBef>
                <a:spcPts val="0"/>
              </a:spcBef>
              <a:defRPr/>
            </a:pPr>
            <a:r>
              <a:rPr sz="4000" cap="none">
                <a:latin typeface="Helvetica"/>
                <a:ea typeface="Verdana"/>
                <a:cs typeface="Helvetica"/>
              </a:rPr>
              <a:t>Shell-and-Tube Heat Exchangers</a:t>
            </a:r>
            <a:endParaRPr sz="4000" cap="none">
              <a:latin typeface="Helvetica"/>
              <a:ea typeface="Verdana"/>
              <a:cs typeface="Helvetica"/>
            </a:endParaRPr>
          </a:p>
        </p:txBody>
      </p:sp>
      <p:sp>
        <p:nvSpPr>
          <p:cNvPr id="3" name="Slide Number Placeholder 17"/>
          <p:cNvSpPr>
            <a:spLocks noChangeArrowheads="1" noGrp="1"/>
          </p:cNvSpPr>
          <p:nvPr>
            <p:ph type="sldNum" sz="quarter" idx="12"/>
          </p:nvPr>
        </p:nvSpPr>
        <p:spPr bwMode="auto">
          <a:xfrm>
            <a:off x="8999855" y="6356350"/>
            <a:ext cx="2743200" cy="365125"/>
          </a:xfrm>
        </p:spPr>
        <p:txBody>
          <a:bodyPr/>
          <a:lstStyle/>
          <a:p>
            <a:pPr>
              <a:defRPr/>
            </a:pPr>
            <a:fld id="{4B8457C4-8AA6-D1A1-E83C-7CF419721E29}" type="slidenum">
              <a:rPr sz="1600" cap="none">
                <a:solidFill>
                  <a:srgbClr val="7F7F7F"/>
                </a:solidFill>
                <a:latin typeface="Helvetica"/>
                <a:ea typeface="Calibri"/>
                <a:cs typeface="Helvetica"/>
              </a:rPr>
              <a:t>9</a:t>
            </a:fld>
            <a:endParaRPr sz="1600" cap="none">
              <a:solidFill>
                <a:srgbClr val="7F7F7F"/>
              </a:solidFill>
              <a:latin typeface="Helvetica"/>
              <a:ea typeface="Calibri"/>
              <a:cs typeface="Helvetica"/>
            </a:endParaRPr>
          </a:p>
        </p:txBody>
      </p:sp>
      <p:pic>
        <p:nvPicPr>
          <p:cNvPr id="4" name="Picture 8" descr="A picture containing text, clipart&#10;&#10;Description automatically generated"/>
          <p:cNvPicPr>
            <a:picLocks noChangeAspect="1"/>
          </p:cNvPicPr>
          <p:nvPr/>
        </p:nvPicPr>
        <p:blipFill>
          <a:blip r:embed="rId3"/>
          <a:stretch/>
        </p:blipFill>
        <p:spPr bwMode="auto">
          <a:xfrm>
            <a:off x="448945" y="360045"/>
            <a:ext cx="1967865" cy="539750"/>
          </a:xfrm>
          <a:prstGeom prst="rect">
            <a:avLst/>
          </a:prstGeom>
          <a:noFill/>
          <a:ln>
            <a:noFill/>
          </a:ln>
          <a:effectLst/>
        </p:spPr>
      </p:pic>
      <p:sp>
        <p:nvSpPr>
          <p:cNvPr id="5" name="Slide Number Placeholder 17"/>
          <p:cNvSpPr/>
          <p:nvPr/>
        </p:nvSpPr>
        <p:spPr bwMode="auto">
          <a:xfrm>
            <a:off x="448945" y="6356350"/>
            <a:ext cx="4434840" cy="365125"/>
          </a:xfrm>
          <a:prstGeom prst="rect">
            <a:avLst/>
          </a:prstGeom>
          <a:noFill/>
          <a:ln>
            <a:noFill/>
          </a:ln>
          <a:effectLst/>
        </p:spPr>
        <p:txBody>
          <a:bodyPr vert="horz" wrap="square" lIns="91440" tIns="45720" rIns="91440" bIns="45720" numCol="1" spcCol="215899" anchor="ctr"/>
          <a:lstStyle>
            <a:lvl1pPr marL="0" algn="r" defTabSz="457200">
              <a:defRPr sz="1200" cap="none">
                <a:solidFill>
                  <a:srgbClr val="8C8C8C"/>
                </a:solidFill>
                <a:latin typeface="Calibri"/>
                <a:ea typeface="Calibri"/>
                <a:cs typeface="Calibri"/>
              </a:defRPr>
            </a:lvl1pPr>
            <a:lvl2pPr marL="457200" algn="l" defTabSz="457200">
              <a:defRPr sz="1800" cap="none">
                <a:solidFill>
                  <a:schemeClr val="tx1"/>
                </a:solidFill>
                <a:latin typeface="Calibri"/>
                <a:ea typeface="Calibri"/>
                <a:cs typeface="Calibri"/>
              </a:defRPr>
            </a:lvl2pPr>
            <a:lvl3pPr marL="914400" algn="l" defTabSz="457200">
              <a:defRPr sz="1800" cap="none">
                <a:solidFill>
                  <a:schemeClr val="tx1"/>
                </a:solidFill>
                <a:latin typeface="Calibri"/>
                <a:ea typeface="Calibri"/>
                <a:cs typeface="Calibri"/>
              </a:defRPr>
            </a:lvl3pPr>
            <a:lvl4pPr marL="1371600" algn="l" defTabSz="457200">
              <a:defRPr sz="1800" cap="none">
                <a:solidFill>
                  <a:schemeClr val="tx1"/>
                </a:solidFill>
                <a:latin typeface="Calibri"/>
                <a:ea typeface="Calibri"/>
                <a:cs typeface="Calibri"/>
              </a:defRPr>
            </a:lvl4pPr>
            <a:lvl5pPr marL="1828800" algn="l" defTabSz="457200">
              <a:defRPr sz="1800" cap="none">
                <a:solidFill>
                  <a:schemeClr val="tx1"/>
                </a:solidFill>
                <a:latin typeface="Calibri"/>
                <a:ea typeface="Calibri"/>
                <a:cs typeface="Calibri"/>
              </a:defRPr>
            </a:lvl5pPr>
            <a:lvl6pPr marL="2286000" algn="l" defTabSz="457200">
              <a:defRPr sz="1800" cap="none">
                <a:solidFill>
                  <a:schemeClr val="tx1"/>
                </a:solidFill>
                <a:latin typeface="Calibri"/>
                <a:ea typeface="Calibri"/>
                <a:cs typeface="Calibri"/>
              </a:defRPr>
            </a:lvl6pPr>
            <a:lvl7pPr marL="2743200" algn="l" defTabSz="457200">
              <a:defRPr sz="1800" cap="none">
                <a:solidFill>
                  <a:schemeClr val="tx1"/>
                </a:solidFill>
                <a:latin typeface="Calibri"/>
                <a:ea typeface="Calibri"/>
                <a:cs typeface="Calibri"/>
              </a:defRPr>
            </a:lvl7pPr>
            <a:lvl8pPr marL="3200400" algn="l" defTabSz="457200">
              <a:defRPr sz="1800" cap="none">
                <a:solidFill>
                  <a:schemeClr val="tx1"/>
                </a:solidFill>
                <a:latin typeface="Calibri"/>
                <a:ea typeface="Calibri"/>
                <a:cs typeface="Calibri"/>
              </a:defRPr>
            </a:lvl8pPr>
            <a:lvl9pPr marL="3657600" algn="l" defTabSz="457200">
              <a:defRPr sz="1800" cap="none">
                <a:solidFill>
                  <a:schemeClr val="tx1"/>
                </a:solidFill>
                <a:latin typeface="Calibri"/>
                <a:ea typeface="Calibri"/>
                <a:cs typeface="Calibri"/>
              </a:defRPr>
            </a:lvl9pPr>
          </a:lstStyle>
          <a:p>
            <a:pPr algn="l">
              <a:defRPr/>
            </a:pPr>
            <a:r>
              <a:rPr sz="1600" cap="none">
                <a:solidFill>
                  <a:srgbClr val="7F7F7F"/>
                </a:solidFill>
                <a:latin typeface="Helvetica"/>
                <a:ea typeface="Calibri"/>
                <a:cs typeface="Helvetica"/>
              </a:rPr>
              <a:t>EX3030/EM40JN</a:t>
            </a:r>
            <a:endParaRPr sz="1600" cap="none">
              <a:solidFill>
                <a:srgbClr val="7F7F7F"/>
              </a:solidFill>
              <a:latin typeface="Helvetica"/>
              <a:ea typeface="Calibri"/>
              <a:cs typeface="Helvetica"/>
            </a:endParaRPr>
          </a:p>
        </p:txBody>
      </p:sp>
      <p:pic>
        <p:nvPicPr>
          <p:cNvPr id="6" name="Picture 4" descr="Diagram&#10;&#10;Description automatically generated"/>
          <p:cNvPicPr>
            <a:picLocks noChangeAspect="1"/>
          </p:cNvPicPr>
          <p:nvPr/>
        </p:nvPicPr>
        <p:blipFill>
          <a:blip r:embed="rId4"/>
          <a:stretch/>
        </p:blipFill>
        <p:spPr bwMode="auto">
          <a:xfrm>
            <a:off x="2698115" y="1550669"/>
            <a:ext cx="6795770" cy="4319905"/>
          </a:xfrm>
          <a:prstGeom prst="rect">
            <a:avLst/>
          </a:prstGeom>
          <a:noFill/>
          <a:ln>
            <a:noFill/>
          </a:ln>
          <a:effectLst/>
        </p:spPr>
      </p:pic>
      <p:pic>
        <p:nvPicPr>
          <p:cNvPr id="7" name="Content Placeholder 5" descr="An image showing a cross section through a multi-tube heat exchanger"/>
          <p:cNvPicPr>
            <a:picLocks noChangeAspect="1"/>
          </p:cNvPicPr>
          <p:nvPr/>
        </p:nvPicPr>
        <p:blipFill>
          <a:blip r:embed="rId5"/>
          <a:stretch/>
        </p:blipFill>
        <p:spPr bwMode="auto">
          <a:xfrm>
            <a:off x="9203690" y="4921250"/>
            <a:ext cx="2696845" cy="1800225"/>
          </a:xfrm>
          <a:prstGeom prst="rect">
            <a:avLst/>
          </a:prstGeom>
          <a:noFill/>
          <a:ln>
            <a:noFill/>
          </a:ln>
          <a:effectLst/>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timing>
    <p:tnLst>
      <p:par>
        <p:cTn id="1" dur="indefinite" restart="never" nodeType="tmRoot"/>
      </p:par>
    </p:tnLst>
  </p:timing>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xmlns:r="http://schemas.openxmlformats.org/officeDocument/2006/relationships" xmlns:p="http://schemas.openxmlformats.org/presentationml/2006/main" name="Presentation">
  <a:themeElements>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Presentation">
      <a:majorFont>
        <a:latin typeface="Calibri Light"/>
        <a:ea typeface="Calibri Light"/>
        <a:cs typeface="Calibri Light"/>
      </a:majorFont>
      <a:minorFont>
        <a:latin typeface="Calibri"/>
        <a:ea typeface="Calibri"/>
        <a:cs typeface="Calibri"/>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spDef>
      <a:spPr bwMode="auto"/>
      <a:body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0</TotalTime>
  <Words>0</Words>
  <Application>ONLYOFFICE/8.2.0.143</Application>
  <PresentationFormat>On-screen Show (4:3)</PresentationFormat>
  <Paragraphs>0</Paragraphs>
  <Slides>21</Slides>
  <Notes>21</Notes>
  <HiddenSlides>0</HiddenSlides>
  <MMClips>2</MMClips>
  <ScaleCrop>0</ScaleCrop>
  <HeadingPairs>
    <vt:vector size="4" baseType="variant">
      <vt:variant>
        <vt:lpstr>Theme</vt:lpstr>
      </vt:variant>
      <vt:variant>
        <vt:i4>1</vt:i4>
      </vt:variant>
      <vt:variant>
        <vt:lpstr>Slide Titles</vt:lpstr>
      </vt:variant>
      <vt:variant>
        <vt:i4>21</vt:i4>
      </vt:variant>
    </vt:vector>
  </HeadingPairs>
  <TitlesOfParts>
    <vt:vector size="22"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2</cp:revision>
  <dcterms:created xsi:type="dcterms:W3CDTF">2021-11-09T11:20:31Z</dcterms:created>
  <dcterms:modified xsi:type="dcterms:W3CDTF">2024-11-11T21:53:34Z</dcterms:modified>
</cp:coreProperties>
</file>