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enClr>
      <a:srgbClr val="0000FF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06" d="100"/>
          <a:sy n="106" d="100"/>
        </p:scale>
        <p:origin x="4455" y="215"/>
      </p:cViewPr>
      <p:guideLst>
        <p:guide pos="2160" orient="horz"/>
        <p:guide pos="3863"/>
      </p:guideLst>
    </p:cSldViewPr>
  </p:slideViewPr>
  <p:gridSpacing cx="184017920" cy="18401792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3" name="Date Placeholder 2"/>
          <p:cNvSpPr>
            <a:spLocks noChangeArrowheads="1" noGrp="1"/>
          </p:cNvSpPr>
          <p:nvPr>
            <p:ph type="dt" idx="10"/>
          </p:nvPr>
        </p:nvSpPr>
        <p:spPr bwMode="auto">
          <a:xfrm>
            <a:off x="388493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01F07C9A-D4EC-A58A-A248-22DF32065477}" type="datetime1">
              <a:rPr cap="none"/>
              <a:t>10/11/2022</a:t>
            </a:fld>
            <a:endParaRPr cap="none"/>
          </a:p>
        </p:txBody>
      </p:sp>
      <p:sp>
        <p:nvSpPr>
          <p:cNvPr id="4" name="Slide Image Placeholder 3"/>
          <p:cNvSpPr>
            <a:spLocks noChangeArrowheads="1" noGrp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endParaRPr cap="none"/>
          </a:p>
        </p:txBody>
      </p:sp>
      <p:sp>
        <p:nvSpPr>
          <p:cNvPr id="5" name="Notes Placeholder 4"/>
          <p:cNvSpPr>
            <a:spLocks noChangeArrowheads="1" noGrp="1"/>
          </p:cNvSpPr>
          <p:nvPr>
            <p:ph type="body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5F348971-3FB2-617F-FC8C-C92AC7C20A9C}" type="slidenum">
              <a:rPr cap="none"/>
              <a:t>‹#›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1" ftr="0" hdr="0" sldNum="1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835FFE-B09F-D6A9-D13B-46FC11752713}" type="slidenum">
              <a:rPr cap="none">
                <a:solidFill>
                  <a:srgbClr val="000000"/>
                </a:solidFill>
              </a:rPr>
              <a:t>1</a:t>
            </a:fld>
            <a:endParaRPr cap="none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94E1E41-0FB4-1BE8-FAF6-F9BD50B80CAC}" type="slidenum">
              <a:rPr cap="none"/>
              <a:t>9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059965-71B8-1B07-E890-F654B5558C3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41CC637-79D9-4930-97A4-8F6588EA61DA}" type="slidenum">
              <a:rPr cap="none"/>
              <a:t>10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7CCF2B3E-7091-9ADD-DF77-8688653929D3}" type="slidenum">
              <a:rPr cap="none"/>
              <a:t>11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760C81FD-B39B-5977-D5B4-4522CFFA2310}" type="slidenum">
              <a:rPr cap="none"/>
              <a:t>12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22872DC-92EF-7D84-A190-64D13CDE5731}" type="slidenum">
              <a:rPr cap="none"/>
              <a:t>13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4C0FFB10-5EA1-5A0D-EFB7-A858B5F919FD}" type="slidenum">
              <a:rPr cap="none"/>
              <a:t>14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4631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45399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3603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917120-768A-8234-2863-10EF9A3944B8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4119B42A-64AC-4C42-E2A1-9217FAEF14C7}" type="slidenum">
              <a:rPr cap="none"/>
              <a:t>15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E86BE9A-D4E3-D348-AD3E-221DF0705B77}" type="slidenum">
              <a:rPr cap="none"/>
              <a:t>16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F81645A-14B2-D492-FC39-E2C72A770AB7}" type="slidenum">
              <a:rPr cap="none"/>
              <a:t>2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00F606C-22FD-5A96-B3B7-D4C32EF94581}" type="slidenum">
              <a:rPr cap="none"/>
              <a:t>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6A138166-2887-4677-C9AB-DE22CFE53F8B}" type="slidenum">
              <a:rPr cap="none"/>
              <a:t>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F07868-DE4A-5FAC-95B3-52887AA81F3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AAF3261-2FE7-FAC4-A917-D9917C595F8C}" type="slidenum">
              <a:rPr cap="none"/>
              <a:t>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9E17B7F-31B4-B48D-FA59-C7D835170C92}" type="slidenum">
              <a:rPr cap="none"/>
              <a:t>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6E3C2FDC-9283-69D9-CD84-648C61CA3B31}" type="slidenum">
              <a:rPr cap="none"/>
              <a:t>7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9BB332C-62D4-EEC5-9A03-94907D4D6CC1}" type="slidenum">
              <a:rPr cap="none"/>
              <a:t>8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ctr"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 cap="none"/>
            </a:lvl1pPr>
            <a:lvl2pPr marL="457200" indent="0" algn="ctr">
              <a:buNone/>
              <a:defRPr sz="2000" cap="none"/>
            </a:lvl2pPr>
            <a:lvl3pPr marL="914400" indent="0" algn="ctr">
              <a:buNone/>
              <a:defRPr sz="1800" cap="none"/>
            </a:lvl3pPr>
            <a:lvl4pPr marL="1371600" indent="0" algn="ctr">
              <a:buNone/>
              <a:defRPr sz="1600" cap="none"/>
            </a:lvl4pPr>
            <a:lvl5pPr marL="1828800" indent="0" algn="ctr">
              <a:buNone/>
              <a:defRPr sz="1600" cap="none"/>
            </a:lvl5pPr>
            <a:lvl6pPr marL="2286000" indent="0" algn="ctr">
              <a:buNone/>
              <a:defRPr sz="1600" cap="none"/>
            </a:lvl6pPr>
            <a:lvl7pPr marL="2743200" indent="0" algn="ctr">
              <a:buNone/>
              <a:defRPr sz="1600" cap="none"/>
            </a:lvl7pPr>
            <a:lvl8pPr marL="3200400" indent="0" algn="ctr">
              <a:buNone/>
              <a:defRPr sz="1600" cap="none"/>
            </a:lvl8pPr>
            <a:lvl9pPr marL="3657600" indent="0" algn="ctr">
              <a:buNone/>
              <a:defRPr sz="1600" cap="none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31D079-37DE-6426-9089-C1739EC76694}" type="datetime1">
              <a:rPr cap="none"/>
              <a:t/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3FE99E-D09A-6A1F-D487-264AA7C92273}" type="slidenum">
              <a:rPr cap="none"/>
              <a:t>1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ChangeArrowheads="1" noGrp="1"/>
          </p:cNvSpPr>
          <p:nvPr>
            <p:ph idx="1"/>
          </p:nvPr>
        </p:nvSpPr>
        <p:spPr bwMode="auto"/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C2B2E7A-34B1-7ED8-FF93-C28D60DD0997}" type="datetime1">
              <a:rPr cap="none"/>
              <a:t>10/11/2022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A6F7EE-A0E3-F301-AD1E-5654B9505B03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ChangeArrowheads="1" noGrp="1"/>
          </p:cNvSpPr>
          <p:nvPr>
            <p:ph type="title"/>
          </p:nvPr>
        </p:nvSpPr>
        <p:spPr bwMode="auto"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D50B12-5CFD-80FD-B36D-AAA8452345FF}" type="datetime1">
              <a:rPr cap="none"/>
              <a:t>10/11/2022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A666F3D-73E7-3399-A9DE-85CC21905FD0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2A9870-3E9B-7F6E-D592-C83BD6DC239D}" type="datetime1">
              <a:rPr cap="none"/>
              <a:t>10/11/2022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E03046-08C3-B5C6-8D58-FE937E167BAB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 cap="none">
                <a:solidFill>
                  <a:srgbClr val="8C8C8C"/>
                </a:solidFill>
              </a:defRPr>
            </a:lvl1pPr>
            <a:lvl2pPr marL="457200" indent="0">
              <a:buNone/>
              <a:defRPr sz="2000" cap="none">
                <a:solidFill>
                  <a:srgbClr val="8C8C8C"/>
                </a:solidFill>
              </a:defRPr>
            </a:lvl2pPr>
            <a:lvl3pPr marL="914400" indent="0">
              <a:buNone/>
              <a:defRPr sz="1800" cap="none">
                <a:solidFill>
                  <a:srgbClr val="8C8C8C"/>
                </a:solidFill>
              </a:defRPr>
            </a:lvl3pPr>
            <a:lvl4pPr marL="1371600" indent="0">
              <a:buNone/>
              <a:defRPr sz="1600" cap="none">
                <a:solidFill>
                  <a:srgbClr val="8C8C8C"/>
                </a:solidFill>
              </a:defRPr>
            </a:lvl4pPr>
            <a:lvl5pPr marL="1828800" indent="0">
              <a:buNone/>
              <a:defRPr sz="1600" cap="none">
                <a:solidFill>
                  <a:srgbClr val="8C8C8C"/>
                </a:solidFill>
              </a:defRPr>
            </a:lvl5pPr>
            <a:lvl6pPr marL="2286000" indent="0">
              <a:buNone/>
              <a:defRPr sz="1600" cap="none">
                <a:solidFill>
                  <a:srgbClr val="8C8C8C"/>
                </a:solidFill>
              </a:defRPr>
            </a:lvl6pPr>
            <a:lvl7pPr marL="2743200" indent="0">
              <a:buNone/>
              <a:defRPr sz="1600" cap="none">
                <a:solidFill>
                  <a:srgbClr val="8C8C8C"/>
                </a:solidFill>
              </a:defRPr>
            </a:lvl7pPr>
            <a:lvl8pPr marL="3200400" indent="0">
              <a:buNone/>
              <a:defRPr sz="1600" cap="none">
                <a:solidFill>
                  <a:srgbClr val="8C8C8C"/>
                </a:solidFill>
              </a:defRPr>
            </a:lvl8pPr>
            <a:lvl9pPr marL="3657600" indent="0">
              <a:buNone/>
              <a:defRPr sz="1600" cap="none">
                <a:solidFill>
                  <a:srgbClr val="8C8C8C"/>
                </a:solidFill>
              </a:defRPr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A5B01CD-83E7-0EF7-A9E3-75A24FAD5F20}" type="datetime1">
              <a:rPr cap="none"/>
              <a:t>10/11/2022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2E6CABF-F1CF-B33C-815E-076984107752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6172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45D33C-72F6-1025-B8FD-84709DB34ED1}" type="datetime1">
              <a:rPr cap="none"/>
              <a:t>10/11/2022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915E5C-12E5-C4A8-AB29-E4FD10675DB1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365125"/>
            <a:ext cx="10515600" cy="132588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505074"/>
            <a:ext cx="5157470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ChangeArrowheads="1" noGrp="1"/>
          </p:cNvSpPr>
          <p:nvPr>
            <p:ph idx="3"/>
          </p:nvPr>
        </p:nvSpPr>
        <p:spPr bwMode="auto"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ChangeArrowheads="1" noGrp="1"/>
          </p:cNvSpPr>
          <p:nvPr>
            <p:ph idx="4"/>
          </p:nvPr>
        </p:nvSpPr>
        <p:spPr bwMode="auto">
          <a:xfrm>
            <a:off x="6172200" y="2505074"/>
            <a:ext cx="5183505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3FC9F6-B895-6A3F-DB87-4E6A87C92D1B}" type="datetime1">
              <a:rPr cap="none"/>
              <a:t>10/11/2022</a:t>
            </a:fld>
            <a:endParaRPr cap="none"/>
          </a:p>
        </p:txBody>
      </p:sp>
      <p:sp>
        <p:nvSpPr>
          <p:cNvPr id="8" name="Footer Placeholder 7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9" name="Slide Number Placeholder 8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29702D-63AE-7C86-E091-95D33EDF16C0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8E5EE6C-22D5-B018-9B5D-D44DA0136D81}" type="datetime1">
              <a:rPr cap="none"/>
              <a:t>10/11/2022</a:t>
            </a:fld>
            <a:endParaRPr cap="none"/>
          </a:p>
        </p:txBody>
      </p:sp>
      <p:sp>
        <p:nvSpPr>
          <p:cNvPr id="4" name="Footer Placeholder 3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5" name="Slide Number Placeholder 4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B312CD-8386-E6E4-C80B-75B15C453E20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4F5E05-4BE5-1AA8-ABF7-BDFD10B95DE8}" type="datetime1">
              <a:rPr cap="none"/>
              <a:t>10/11/2022</a:t>
            </a:fld>
            <a:endParaRPr cap="none"/>
          </a:p>
        </p:txBody>
      </p:sp>
      <p:sp>
        <p:nvSpPr>
          <p:cNvPr id="3" name="Footer Placeholder 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B7E1BC-F2A9-E217-E70F-0442AF411151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E6145C7-8983-34B3-CDD9-7FE60B973B2A}" type="datetime1">
              <a:rPr cap="none"/>
              <a:t>10/11/2022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F25E02-4CAD-A7A8-E34A-BAFD100415EF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rrowheads="1" noGrp="1"/>
          </p:cNvSpPr>
          <p:nvPr>
            <p:ph type="pic"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575531F-51E8-20A5-A6CD-A7F01D8350F2}" type="datetime1">
              <a:rPr cap="none"/>
              <a:t>10/11/2022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BEB304-4AEE-EB45-A006-BC10FD4856E9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ChangeArrowheads="1" noGrp="1"/>
          </p:cNvSpPr>
          <p:nvPr>
            <p:ph type="title"/>
          </p:nvPr>
        </p:nvSpPr>
        <p:spPr bwMode="auto"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l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43ED21E5-ABAE-B8D7-E055-5D826F1B1608}" type="datetime1">
              <a:rPr cap="none"/>
              <a:t/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ct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5F3A855C-12B2-6F73-FC82-E426CBCC0AB1}" type="slidenum">
              <a:rPr cap="none"/>
              <a:t>1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>
          <a:solidFill>
            <a:schemeClr val="tx1"/>
          </a:solidFill>
          <a:latin typeface="Calibri Light"/>
          <a:ea typeface="Calibri Light"/>
          <a:cs typeface="Calibri Light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defRPr sz="2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4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0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2364740"/>
            <a:ext cx="12192000" cy="1033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 algn="ctr">
              <a:defRPr/>
            </a:pPr>
            <a:r>
              <a:rPr sz="3600" cap="none">
                <a:latin typeface="Helvetica"/>
                <a:ea typeface="Verdana"/>
                <a:cs typeface="Helvetica"/>
              </a:rPr>
              <a:t>EX3030/EM4012 Heat, Mass and Momentum Transfer</a:t>
            </a:r>
            <a:br>
              <a:rPr/>
            </a:br>
            <a:r>
              <a:rPr sz="3200" cap="none">
                <a:solidFill>
                  <a:srgbClr val="7F7F7F"/>
                </a:solidFill>
                <a:latin typeface="Helvetica"/>
                <a:ea typeface="Batang"/>
                <a:cs typeface="Helvetica"/>
              </a:rPr>
              <a:t>Heat Exchangers 2</a:t>
            </a:r>
            <a:endParaRPr sz="36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BC380C9-87A6-9676-E87B-7123CE351E24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4" name="TextBox 36"/>
          <p:cNvSpPr/>
          <p:nvPr/>
        </p:nvSpPr>
        <p:spPr bwMode="auto">
          <a:xfrm>
            <a:off x="3084829" y="4618990"/>
            <a:ext cx="60960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defRPr>
            </a:pPr>
            <a:r>
              <a:rPr/>
              <a:t>Originally by Dr Mark Stewart</a:t>
            </a:r>
            <a:endParaRPr/>
          </a:p>
          <a:p>
            <a:pPr algn="ctr">
              <a:def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defRPr>
            </a:pPr>
            <a:r>
              <a:rPr/>
              <a:t>Presented by Dr M. Bannerman</a:t>
            </a:r>
            <a:endParaRPr/>
          </a:p>
        </p:txBody>
      </p:sp>
      <p:pic>
        <p:nvPicPr>
          <p:cNvPr id="5" name="Picture 21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90110" y="387350"/>
            <a:ext cx="2811780" cy="771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3444">
        <p:fade thruBlk="0"/>
      </p:transition>
    </mc:Choice>
    <mc:Fallback>
      <p:transition spd="slow" advClick="1" advTm="23444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Worked Example 1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DA36C6C-22E0-F69A-AE1B-D4CF22555881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9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7" name="Group 22"/>
          <p:cNvGrpSpPr/>
          <p:nvPr/>
        </p:nvGrpSpPr>
        <p:grpSpPr bwMode="auto">
          <a:xfrm>
            <a:off x="3651885" y="4328795"/>
            <a:ext cx="4888230" cy="2247900"/>
            <a:chOff x="3651885" y="4328795"/>
            <a:chExt cx="4888230" cy="2247900"/>
          </a:xfrm>
        </p:grpSpPr>
        <p:pic>
          <p:nvPicPr>
            <p:cNvPr id="12" name="Picture 13"/>
            <p:cNvPicPr>
              <a:picLocks noChangeAspect="1"/>
            </p:cNvPicPr>
            <p:nvPr/>
          </p:nvPicPr>
          <p:blipFill>
            <a:blip r:embed="rId4"/>
            <a:srcRect l="0" t="58920" r="51380" b="13670"/>
            <a:stretch/>
          </p:blipFill>
          <p:spPr bwMode="auto">
            <a:xfrm>
              <a:off x="3856990" y="4328795"/>
              <a:ext cx="4625975" cy="21304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1" name="TextBox 16"/>
            <p:cNvSpPr/>
            <p:nvPr/>
          </p:nvSpPr>
          <p:spPr bwMode="auto">
            <a:xfrm>
              <a:off x="7921625" y="4666615"/>
              <a:ext cx="618490" cy="646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defRPr/>
              </a:pPr>
              <a:r>
                <a:rPr cap="none">
                  <a:solidFill>
                    <a:srgbClr val="FF3399"/>
                  </a:solidFill>
                  <a:latin typeface="Helvetica"/>
                  <a:ea typeface="Times New Roman"/>
                  <a:cs typeface="Helvetica"/>
                </a:rPr>
                <a:t>Hot out</a:t>
              </a:r>
              <a:endParaRPr cap="none">
                <a:solidFill>
                  <a:srgbClr val="FF3399"/>
                </a:solidFill>
              </a:endParaRPr>
            </a:p>
          </p:txBody>
        </p:sp>
        <p:sp>
          <p:nvSpPr>
            <p:cNvPr id="10" name="TextBox 18"/>
            <p:cNvSpPr/>
            <p:nvPr/>
          </p:nvSpPr>
          <p:spPr bwMode="auto">
            <a:xfrm>
              <a:off x="3651885" y="4678680"/>
              <a:ext cx="727710" cy="646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defRPr/>
              </a:pPr>
              <a:r>
                <a:rPr cap="none">
                  <a:solidFill>
                    <a:srgbClr val="FF3399"/>
                  </a:solidFill>
                  <a:latin typeface="Helvetica"/>
                  <a:ea typeface="Times New Roman"/>
                  <a:cs typeface="Helvetica"/>
                </a:rPr>
                <a:t>Hot in</a:t>
              </a:r>
              <a:endParaRPr cap="none">
                <a:solidFill>
                  <a:srgbClr val="FF3399"/>
                </a:solidFill>
              </a:endParaRPr>
            </a:p>
          </p:txBody>
        </p:sp>
        <p:sp>
          <p:nvSpPr>
            <p:cNvPr id="9" name="TextBox 15"/>
            <p:cNvSpPr/>
            <p:nvPr/>
          </p:nvSpPr>
          <p:spPr bwMode="auto">
            <a:xfrm>
              <a:off x="4979670" y="6207760"/>
              <a:ext cx="894080" cy="368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>
                <a:defRPr/>
              </a:pPr>
              <a:r>
                <a:rPr cap="none">
                  <a:latin typeface="Helvetica"/>
                  <a:ea typeface="Times New Roman"/>
                  <a:cs typeface="Helvetica"/>
                </a:rPr>
                <a:t>Cold in</a:t>
              </a:r>
              <a:endParaRPr cap="none"/>
            </a:p>
          </p:txBody>
        </p:sp>
        <p:sp>
          <p:nvSpPr>
            <p:cNvPr id="8" name="TextBox 21"/>
            <p:cNvSpPr/>
            <p:nvPr/>
          </p:nvSpPr>
          <p:spPr bwMode="auto">
            <a:xfrm>
              <a:off x="6359525" y="4328795"/>
              <a:ext cx="1066165" cy="368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>
                <a:defRPr/>
              </a:pPr>
              <a:r>
                <a:rPr cap="none">
                  <a:latin typeface="Helvetica"/>
                  <a:ea typeface="Times New Roman"/>
                  <a:cs typeface="Helvetica"/>
                </a:rPr>
                <a:t>Cold out</a:t>
              </a:r>
              <a:endParaRPr cap="none"/>
            </a:p>
          </p:txBody>
        </p:sp>
      </p:grpSp>
      <p:sp>
        <p:nvSpPr>
          <p:cNvPr id="13" name="TextBox 2"/>
          <p:cNvSpPr/>
          <p:nvPr/>
        </p:nvSpPr>
        <p:spPr bwMode="auto">
          <a:xfrm>
            <a:off x="1056005" y="1874520"/>
            <a:ext cx="10079990" cy="22485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800">
                <a:latin typeface="Helvetica"/>
                <a:ea typeface="Times New Roman"/>
                <a:cs typeface="Helvetica"/>
              </a:rPr>
              <a:t>A double-pipe parallel-flow heat exchanger is to heat water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𝑝</m:t>
                          </m:r>
                          <m:r>
                            <m:rPr/>
                            <a:rPr lang="en-GB" sz="1800">
                              <a:latin typeface="Cambria Math"/>
                              <a:ea typeface="Times New Roman"/>
                              <a:cs typeface="Calibri"/>
                            </a:rPr>
                            <m:t>,</m:t>
                          </m:r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4180 J/kg·°C) from 25°C to 60°C at a rate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̇"/>
                          <m:ctrlPr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Times New Roman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i="1">
                                  <a:latin typeface="Cambria Math"/>
                                  <a:ea typeface="Times New Roman"/>
                                  <a:cs typeface="Calibri"/>
                                </a:rPr>
                                <m:t>𝑚</m:t>
                              </m:r>
                            </m:e>
                            <m:sub>
                              <m:r>
                                <m:rPr/>
                                <a:rPr lang="en-GB" sz="1800" i="1">
                                  <a:latin typeface="Cambria Math"/>
                                  <a:ea typeface="Times New Roman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0.2 kg/s. The heating is to be accomplished by geothermal water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𝑝</m:t>
                          </m:r>
                          <m:r>
                            <m:rPr/>
                            <a:rPr lang="en-GB" sz="1800">
                              <a:latin typeface="Cambria Math"/>
                              <a:ea typeface="Times New Roman"/>
                              <a:cs typeface="Calibri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1800">
                              <a:latin typeface="Cambria Math"/>
                              <a:ea typeface="Times New Roman"/>
                              <a:cs typeface="Calibri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4,310 J/kg·°C) available at 140°C at a mass flow rate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acc>
                        <m:accPr>
                          <m:chr m:val="̇"/>
                          <m:ctrlPr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Times New Roman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i="1">
                                  <a:latin typeface="Cambria Math"/>
                                  <a:ea typeface="Times New Roman"/>
                                  <a:cs typeface="Calibri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/>
                                  <a:ea typeface="Times New Roman"/>
                                  <a:cs typeface="Calibri"/>
                                </a:rPr>
                                <m:t>h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0.3 kg/s. The inner tube is thin-walled and has a diameter of 8 mm and the overall heat transfer coefficient of the heat exchanger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i="1">
                          <a:latin typeface="Cambria Math"/>
                          <a:ea typeface="Times New Roman"/>
                          <a:cs typeface="Calibri"/>
                        </a:rPr>
                        <m:t>𝑈</m:t>
                      </m:r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550 W/m</a:t>
            </a:r>
            <a:r>
              <a:rPr lang="en-US" sz="1800" baseline="30000">
                <a:latin typeface="Helvetica"/>
                <a:ea typeface="Times New Roman"/>
                <a:cs typeface="Helvetica"/>
              </a:rPr>
              <a:t>2</a:t>
            </a:r>
            <a:r>
              <a:rPr lang="en-US" sz="1800">
                <a:latin typeface="Helvetica"/>
                <a:ea typeface="Times New Roman"/>
                <a:cs typeface="Helvetica"/>
              </a:rPr>
              <a:t>·°C. </a:t>
            </a:r>
            <a:endParaRPr lang="en-GB" sz="180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800">
                <a:latin typeface="Helvetica"/>
                <a:ea typeface="Times New Roman"/>
                <a:cs typeface="Helvetica"/>
              </a:rPr>
              <a:t> </a:t>
            </a:r>
            <a:endParaRPr lang="en-GB" sz="180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1800">
                <a:latin typeface="Helvetica"/>
                <a:ea typeface="Times New Roman"/>
                <a:cs typeface="Helvetica"/>
              </a:rPr>
              <a:t>Determine the length of the heat exchanger required to achieve the desired heating.</a:t>
            </a:r>
            <a:endParaRPr lang="en-GB" sz="1800">
              <a:latin typeface="Helvetica"/>
              <a:ea typeface="Times New Roman"/>
              <a:cs typeface="Helvetica"/>
            </a:endParaRPr>
          </a:p>
        </p:txBody>
      </p:sp>
      <p:sp>
        <p:nvSpPr>
          <p:cNvPr id="14" name="TextBox 23"/>
          <p:cNvSpPr/>
          <p:nvPr/>
        </p:nvSpPr>
        <p:spPr bwMode="auto">
          <a:xfrm>
            <a:off x="1056005" y="126936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LMTD Method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918900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983124619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24429C4-AA8A-8478-6374-4EADA00B64C6}" type="datetime1">
              <a:rPr cap="none"/>
              <a:t/>
            </a:fld>
            <a:endParaRPr cap="none"/>
          </a:p>
        </p:txBody>
      </p:sp>
      <p:sp>
        <p:nvSpPr>
          <p:cNvPr id="762229925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21DDE0-E8E7-4CDC-950A-75897736D57D}" type="slidenum">
              <a:rPr cap="none"/>
              <a:t/>
            </a:fld>
            <a:endParaRPr cap="none"/>
          </a:p>
        </p:txBody>
      </p:sp>
      <p:sp>
        <p:nvSpPr>
          <p:cNvPr id="673316337" name=""/>
          <p:cNvSpPr txBox="1"/>
          <p:nvPr/>
        </p:nvSpPr>
        <p:spPr bwMode="auto">
          <a:xfrm flipH="0" flipV="0">
            <a:off x="1214463" y="1564821"/>
            <a:ext cx="1016306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See linked notes on 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ξ-NTU Method 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202A794-DAAF-5751-E1BA-2C04E9F41779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10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45859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Motivation behind the Effectiveness-NTU method: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" name="TextBox 4"/>
          <p:cNvSpPr/>
          <p:nvPr/>
        </p:nvSpPr>
        <p:spPr bwMode="auto">
          <a:xfrm>
            <a:off x="1056005" y="2248535"/>
            <a:ext cx="10079990" cy="347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Times New Roman"/>
                <a:cs typeface="Helvetica"/>
              </a:rPr>
              <a:t>LMTD method is straightforward to use when inlet/outlet temperatures are known</a:t>
            </a:r>
            <a:endParaRPr sz="2000" cap="none">
              <a:latin typeface="Helvetica"/>
              <a:ea typeface="Times New Roman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Times New Roman"/>
                <a:cs typeface="Helvetica"/>
              </a:rPr>
              <a:t>However, what if our task is to determine heat transfer rates and outlet temperatures for our hot/cold fluid streams when the heat exchanger type and size is already specified?</a:t>
            </a:r>
            <a:endParaRPr sz="2000" cap="none">
              <a:latin typeface="Helvetica"/>
              <a:ea typeface="Times New Roman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Times New Roman"/>
                <a:cs typeface="Helvetica"/>
              </a:rPr>
              <a:t>In this case, if the inlet/outlet temperatures are unknown then the LMTD method becomes iterative (and tedious)</a:t>
            </a:r>
            <a:endParaRPr sz="2000" cap="none">
              <a:latin typeface="Helvetica"/>
              <a:ea typeface="Times New Roman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Times New Roman"/>
                <a:cs typeface="Helvetica"/>
              </a:rPr>
              <a:t>The effectiveness-NTU method was developed by Kays and London in 1955 to help solve these types of problems</a:t>
            </a:r>
            <a:endParaRPr sz="2000" cap="none">
              <a:latin typeface="Helvetica"/>
              <a:ea typeface="Times New Roman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ξ-NTU Method 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5FD6FF81-CFB2-8309-FC6E-395CB1200A6C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70000"/>
            <a:ext cx="1007999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Heat transfer effectiveness: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" name="TextBox 4"/>
          <p:cNvSpPr/>
          <p:nvPr/>
        </p:nvSpPr>
        <p:spPr bwMode="auto">
          <a:xfrm>
            <a:off x="1056004" y="1872614"/>
            <a:ext cx="10135789" cy="388530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>
                <a:latin typeface="Helvetica"/>
              </a:rPr>
              <a:t>The effectiveness-NTU method is based on a dimensionless parameter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b="0" i="1">
                          <a:latin typeface="Cambria Math"/>
                        </a:rPr>
                        <m:t>𝜀</m:t>
                      </m:r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cs typeface="Helvetica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cs typeface="Helvetica"/>
                            </a:rPr>
                            <m:t>actual</m:t>
                          </m:r>
                          <m:r>
                            <m:rPr/>
                            <a:rPr lang="en-GB" sz="1800" b="0" i="0">
                              <a:latin typeface="Cambria Math"/>
                              <a:cs typeface="Helvetic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cs typeface="Helvetica"/>
                            </a:rPr>
                            <m:t>he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𝑎𝑡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 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𝑡𝑟𝑎𝑛𝑠𝑓𝑒𝑟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 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𝑟𝑎𝑡𝑒</m:t>
                          </m:r>
                        </m:num>
                        <m:den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𝑚𝑎𝑥𝑖𝑚𝑢𝑚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 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𝑝𝑜𝑠𝑠𝑖𝑏𝑙𝑒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 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h𝑒𝑎𝑡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 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𝑡𝑟𝑎𝑛𝑠𝑓𝑒𝑟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 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 b="0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800">
                <a:latin typeface="Helvetica"/>
                <a:ea typeface="Times New Roman"/>
                <a:cs typeface="Helvetica"/>
              </a:rPr>
              <a:t>The maximum possible heat transfer rate (in an infinite counter-current exchanger):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max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mini</m:t>
                          </m:r>
                        </m:sub>
                      </m:sSub>
                      <m:d>
                        <m:d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h</m:t>
                              </m:r>
                              <m:r>
                                <m:rPr/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i</m:t>
                              </m:r>
                            </m:sub>
                          </m:s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c</m:t>
                              </m:r>
                              <m:r>
                                <m:rPr/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 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mini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func>
                        <m:func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b="0" i="0">
                                      <a:latin typeface="Cambria Math"/>
                                      <a:cs typeface="Helvetica"/>
                                    </a:rPr>
                                    <m:t>c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i="1">
                                      <a:latin typeface="Cambria Math"/>
                                      <a:cs typeface="Helvetic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  <a:cs typeface="Helvetica"/>
                                    </a:rPr>
                                    <m:t>p</m:t>
                                  </m:r>
                                  <m:r>
                                    <m:rPr/>
                                    <a:rPr lang="en-GB">
                                      <a:latin typeface="Cambria Math"/>
                                      <a:cs typeface="Helvetica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0">
                                      <a:latin typeface="Cambria Math"/>
                                      <a:cs typeface="Helvetica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/>
                                <a:rPr lang="en-GB" b="0" i="1">
                                  <a:latin typeface="Cambria Math"/>
                                  <a:cs typeface="Helvetica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  <a:cs typeface="Helvetica"/>
                                    </a:rPr>
                                    <m:t>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i="1">
                                      <a:latin typeface="Cambria Math"/>
                                      <a:cs typeface="Helvetic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  <a:cs typeface="Helvetica"/>
                                    </a:rPr>
                                    <m:t>p</m:t>
                                  </m:r>
                                  <m:r>
                                    <m:rPr/>
                                    <a:rPr lang="en-GB">
                                      <a:latin typeface="Cambria Math"/>
                                      <a:cs typeface="Helvetica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/>
                                      <a:cs typeface="Helvetica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599"/>
              </a:spcBef>
              <a:spcAft>
                <a:spcPts val="599"/>
              </a:spcAft>
              <a:defRPr/>
            </a:pPr>
            <a:r>
              <a:rPr lang="en-GB">
                <a:latin typeface="Helvetica"/>
                <a:ea typeface="Times New Roman"/>
                <a:cs typeface="Helvetica"/>
              </a:rPr>
              <a:t>Minimum is used, as its the first stream to converge to the inlet that limits the process.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latin typeface="Helvetica"/>
                <a:ea typeface="Times New Roman"/>
                <a:cs typeface="Helvetica"/>
              </a:rPr>
              <a:t>In this way, we can estimate the actual heat transfer rate without knowing anything about the outlet temperatures i.e.:</a:t>
            </a:r>
            <a:endParaRPr lang="en-GB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𝑄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max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mini</m:t>
                          </m:r>
                        </m:sub>
                      </m:sSub>
                      <m:d>
                        <m:d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h</m:t>
                              </m:r>
                              <m:r>
                                <m:rPr/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i</m:t>
                              </m:r>
                            </m:sub>
                          </m:s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c</m:t>
                              </m:r>
                              <m:r>
                                <m:rPr/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 sz="1800" b="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800">
                <a:latin typeface="Helvetica"/>
                <a:ea typeface="Times New Roman"/>
                <a:cs typeface="Helvetica"/>
              </a:rPr>
              <a:t>Of cours</a:t>
            </a:r>
            <a:r>
              <a:rPr lang="en-GB">
                <a:latin typeface="Helvetica"/>
                <a:ea typeface="Times New Roman"/>
                <a:cs typeface="Helvetica"/>
              </a:rPr>
              <a:t>e, we still need to determine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ξ-NTU Method 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36341F7-B9AE-36B7-E0DB-4FE20F95161A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12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70000"/>
            <a:ext cx="1007999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Estimating heat transfer effectiveness: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" name="TextBox 4"/>
          <p:cNvSpPr/>
          <p:nvPr/>
        </p:nvSpPr>
        <p:spPr bwMode="auto">
          <a:xfrm>
            <a:off x="1056005" y="1872615"/>
            <a:ext cx="10079990" cy="44938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800">
                <a:latin typeface="Helvetica"/>
                <a:ea typeface="Times New Roman"/>
                <a:cs typeface="Helvetica"/>
              </a:rPr>
              <a:t>We have </a:t>
            </a:r>
            <a:r>
              <a:rPr lang="en-GB" sz="1800" b="1">
                <a:latin typeface="Helvetica"/>
                <a:ea typeface="Times New Roman"/>
                <a:cs typeface="Helvetica"/>
              </a:rPr>
              <a:t>two approaches </a:t>
            </a:r>
            <a:r>
              <a:rPr lang="en-GB" sz="1800">
                <a:latin typeface="Helvetica"/>
                <a:ea typeface="Times New Roman"/>
                <a:cs typeface="Helvetica"/>
              </a:rPr>
              <a:t>that can be used to estimate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GB">
                <a:latin typeface="Helvetica"/>
                <a:ea typeface="Times New Roman"/>
                <a:cs typeface="Helvetica"/>
              </a:rPr>
              <a:t>Through the </a:t>
            </a:r>
            <a:r>
              <a:rPr lang="en-GB" b="1">
                <a:latin typeface="Helvetica"/>
                <a:ea typeface="Times New Roman"/>
                <a:cs typeface="Helvetica"/>
              </a:rPr>
              <a:t>effectiveness relations </a:t>
            </a:r>
            <a:endParaRPr/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GB">
                <a:latin typeface="Helvetica"/>
                <a:ea typeface="Times New Roman"/>
                <a:cs typeface="Helvetica"/>
              </a:rPr>
              <a:t>Through </a:t>
            </a:r>
            <a:r>
              <a:rPr lang="en-GB" b="1">
                <a:latin typeface="Helvetica"/>
                <a:ea typeface="Times New Roman"/>
                <a:cs typeface="Helvetica"/>
              </a:rPr>
              <a:t>effectiveness charts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1">
                <a:latin typeface="Helvetica"/>
                <a:ea typeface="Times New Roman"/>
                <a:cs typeface="Helvetica"/>
              </a:rPr>
              <a:t>Effectiveness relations</a:t>
            </a:r>
            <a:r>
              <a:rPr lang="en-GB">
                <a:latin typeface="Helvetica"/>
                <a:ea typeface="Times New Roman"/>
                <a:cs typeface="Helvetica"/>
              </a:rPr>
              <a:t> have been developed for different heat exchangers </a:t>
            </a:r>
            <a:r>
              <a:rPr lang="en-GB" sz="1800">
                <a:latin typeface="Helvetica"/>
                <a:ea typeface="Times New Roman"/>
                <a:cs typeface="Helvetica"/>
              </a:rPr>
              <a:t>e</a:t>
            </a:r>
            <a:r>
              <a:rPr lang="en-GB">
                <a:latin typeface="Helvetica"/>
                <a:ea typeface="Times New Roman"/>
                <a:cs typeface="Helvetica"/>
              </a:rPr>
              <a:t>.g. effectiveness relation for double-pipe parallel-flow HE: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funcPr>
                            <m:fName>
                              <m:r>
                                <m:rPr/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800" b="0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800" b="0" i="1">
                                      <a:latin typeface="Cambria Math"/>
                                      <a:cs typeface="Helvetica"/>
                                    </a:rPr>
                                    <m:t>−</m:t>
                                  </m:r>
                                  <m:r>
                                    <m:rPr/>
                                    <a:rPr lang="en-GB" sz="1800" b="0" i="1">
                                      <a:latin typeface="Cambria Math"/>
                                      <a:cs typeface="Helvetica"/>
                                    </a:rPr>
                                    <m:t>𝑁𝑇𝑈</m:t>
                                  </m:r>
                                  <m:d>
                                    <m:dPr>
                                      <m:ctrlPr>
                                        <a:rPr lang="en-GB" sz="1800" b="0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lang="en-GB" sz="1800" b="0" i="1">
                                          <a:latin typeface="Cambria Math"/>
                                          <a:cs typeface="Helvetica"/>
                                        </a:rPr>
                                        <m:t>1+</m:t>
                                      </m:r>
                                      <m:r>
                                        <m:rPr/>
                                        <a:rPr lang="en-GB" sz="1800" b="0" i="1">
                                          <a:latin typeface="Cambria Math"/>
                                          <a:cs typeface="Helvetica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1+</m:t>
                          </m:r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latin typeface="Helvetica"/>
                <a:ea typeface="Times New Roman"/>
                <a:cs typeface="Helvetica"/>
              </a:rPr>
              <a:t>we see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  <m:r>
                        <m:rPr/>
                        <a:rPr lang="en-GB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/>
                        <a:rPr lang="en-GB" b="0" i="1">
                          <a:latin typeface="Cambria Math"/>
                          <a:ea typeface="Times New Roman"/>
                          <a:cs typeface="Helvetica"/>
                        </a:rPr>
                        <m:t>𝑓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  <m:t>𝑐</m:t>
                          </m:r>
                          <m:r>
                            <m:rPr/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  <m:t>, </m:t>
                          </m:r>
                          <m:r>
                            <m:rPr/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  <m:t>𝑁𝑇𝑈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where</m:t>
                      </m:r>
                      <m:r>
                        <m:rPr/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 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    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𝑐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cs typeface="Helvetica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cs typeface="Helvetica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  <a:cs typeface="Helvetica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cs typeface="Helvetica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cs typeface="Helvetica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  <a:cs typeface="Helvetica"/>
                                </a:rPr>
                                <m:t>axi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/>
                                          <a:cs typeface="Helvetica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  <a:cs typeface="Helvetica"/>
                                </a:rPr>
                                <m:t>mini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/>
                                          <a:cs typeface="Helvetica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  <a:cs typeface="Helvetica"/>
                                </a:rPr>
                                <m:t>maxi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    </m:t>
                      </m:r>
                      <m:r>
                        <m:rPr/>
                        <a:rPr lang="en-GB" b="0" i="0">
                          <a:latin typeface="Cambria Math"/>
                          <a:cs typeface="Helvetic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cs typeface="Helvetica"/>
                        </a:rPr>
                        <m:t>and</m:t>
                      </m:r>
                      <m:r>
                        <m:rPr/>
                        <a:rPr lang="en-GB" sz="1800" b="0" i="0">
                          <a:latin typeface="Cambria Math"/>
                          <a:cs typeface="Helvetica"/>
                        </a:rPr>
                        <m:t>    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𝑁𝑇𝑈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𝑈𝐴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cs typeface="Helvetica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mini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𝑈𝐴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/>
                                          <a:cs typeface="Helvetica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cs typeface="Helvetica"/>
                                </a:rPr>
                                <m:t>mini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ξ-NTU Method 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31981CD1-9FDC-CDEA-9220-69BF526E643C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19380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Effectiveness charts: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" name="TextBox 4"/>
          <p:cNvSpPr/>
          <p:nvPr/>
        </p:nvSpPr>
        <p:spPr bwMode="auto">
          <a:xfrm>
            <a:off x="1056005" y="1762125"/>
            <a:ext cx="10079990" cy="3733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GB" sz="1800">
                <a:latin typeface="Helvetica"/>
                <a:ea typeface="Times New Roman"/>
                <a:cs typeface="Helvetica"/>
              </a:rPr>
              <a:t>Second approach for estimating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𝜀</m:t>
                      </m:r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is through the </a:t>
            </a:r>
            <a:r>
              <a:rPr lang="en-GB" sz="1800" b="1">
                <a:latin typeface="Helvetica"/>
                <a:ea typeface="Times New Roman"/>
                <a:cs typeface="Helvetica"/>
              </a:rPr>
              <a:t>effectiveness charts</a:t>
            </a:r>
            <a:r>
              <a:rPr lang="en-GB" sz="1800">
                <a:latin typeface="Helvetica"/>
                <a:ea typeface="Times New Roman"/>
                <a:cs typeface="Helvetica"/>
              </a:rPr>
              <a:t>:</a:t>
            </a:r>
            <a:endParaRPr/>
          </a:p>
        </p:txBody>
      </p:sp>
      <p:pic>
        <p:nvPicPr>
          <p:cNvPr id="9" name="Picture 6" descr="Diagram&#10;&#10;Description automatically generated"/>
          <p:cNvPicPr/>
          <p:nvPr/>
        </p:nvPicPr>
        <p:blipFill>
          <a:blip r:embed="rId4"/>
          <a:stretch/>
        </p:blipFill>
        <p:spPr bwMode="auto">
          <a:xfrm>
            <a:off x="2051685" y="2385695"/>
            <a:ext cx="8088630" cy="3637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9" descr="Diagram, schematic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409055" y="3628390"/>
            <a:ext cx="5660390" cy="3086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Worked Example 2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4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2A8744BB-F5C7-D2B2-893F-03E70A717F56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5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1"/>
          <p:cNvSpPr/>
          <p:nvPr/>
        </p:nvSpPr>
        <p:spPr bwMode="auto"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TextBox 2"/>
          <p:cNvSpPr/>
          <p:nvPr/>
        </p:nvSpPr>
        <p:spPr bwMode="auto">
          <a:xfrm>
            <a:off x="1056005" y="127127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Effectiveness-NTU Method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8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9" name="TextBox 7"/>
          <p:cNvSpPr/>
          <p:nvPr/>
        </p:nvSpPr>
        <p:spPr bwMode="auto">
          <a:xfrm>
            <a:off x="953770" y="1874520"/>
            <a:ext cx="10079990" cy="19215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1800">
                <a:latin typeface="Helvetica"/>
                <a:ea typeface="Times New Roman"/>
                <a:cs typeface="Helvetica"/>
              </a:rPr>
              <a:t>Hot oil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2200 J/kg·°C) is to be cooled by water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</m:ctrlPr>
                        </m:sSubPr>
                        <m:e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i="1">
                              <a:latin typeface="Cambria Math"/>
                              <a:ea typeface="Times New Roman"/>
                              <a:cs typeface="Calibri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4180 J/kg·°C) in a 2-shell-pass and 12-tube-pass heat exchanger. The tubes are thin-walled and are made of copper with a diameter of 1.8 cm. The length of each tube pass in the heat exchanger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i="1">
                          <a:latin typeface="Cambria Math"/>
                          <a:ea typeface="Times New Roman"/>
                          <a:cs typeface="Calibri"/>
                        </a:rPr>
                        <m:t>𝐿</m:t>
                      </m:r>
                    </m:oMath>
                  </m:oMathPara>
                </a14:m>
              </mc:Choice>
              <mc:Fallback/>
            </mc:AlternateContent>
            <a:r>
              <a:rPr lang="en-US" sz="1800">
                <a:latin typeface="Helvetica"/>
                <a:ea typeface="Times New Roman"/>
                <a:cs typeface="Helvetica"/>
              </a:rPr>
              <a:t> = 3 m, and the overall heat transfer coefficient is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i="1">
                          <a:latin typeface="Cambria Math"/>
                          <a:ea typeface="Times New Roman"/>
                          <a:cs typeface="Calibri"/>
                        </a:rPr>
                        <m:t>𝑈</m:t>
                      </m:r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</a:t>
            </a:r>
            <a:r>
              <a:rPr lang="en-US" sz="1800">
                <a:latin typeface="Helvetica"/>
                <a:ea typeface="Times New Roman"/>
                <a:cs typeface="Helvetica"/>
              </a:rPr>
              <a:t>= 340 W/m</a:t>
            </a:r>
            <a:r>
              <a:rPr lang="en-US" sz="1800" baseline="30000">
                <a:latin typeface="Helvetica"/>
                <a:ea typeface="Times New Roman"/>
                <a:cs typeface="Helvetica"/>
              </a:rPr>
              <a:t>2</a:t>
            </a:r>
            <a:r>
              <a:rPr lang="en-US" sz="1800">
                <a:latin typeface="Helvetica"/>
                <a:ea typeface="Times New Roman"/>
                <a:cs typeface="Helvetica"/>
              </a:rPr>
              <a:t>·°C. Water flows through the tubes at a total rate of 0.1 kg/s, and the oil through the shell at a rate of 0.2 kg/s. The water and the oil enter at temperatures of 18°C and 160°C, respectively.</a:t>
            </a:r>
            <a:endParaRPr lang="en-GB" sz="1800">
              <a:latin typeface="Helvetica"/>
              <a:ea typeface="Times New Roman"/>
              <a:cs typeface="Helvetica"/>
            </a:endParaRPr>
          </a:p>
        </p:txBody>
      </p:sp>
      <p:sp>
        <p:nvSpPr>
          <p:cNvPr id="10" name="TextBox 11"/>
          <p:cNvSpPr/>
          <p:nvPr/>
        </p:nvSpPr>
        <p:spPr bwMode="auto">
          <a:xfrm>
            <a:off x="1056005" y="4386580"/>
            <a:ext cx="472694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b="1" cap="none">
                <a:latin typeface="Helvetica"/>
                <a:ea typeface="Times New Roman"/>
                <a:cs typeface="Helvetica"/>
              </a:rPr>
              <a:t>Objective: </a:t>
            </a:r>
            <a:endParaRPr b="1" cap="none">
              <a:latin typeface="Helvetica"/>
              <a:ea typeface="Times New Roman"/>
              <a:cs typeface="Helvetica"/>
            </a:endParaRPr>
          </a:p>
          <a:p>
            <a:pPr algn="ctr">
              <a:defRPr/>
            </a:pPr>
            <a:r>
              <a:rPr cap="none">
                <a:latin typeface="Helvetica"/>
                <a:ea typeface="Times New Roman"/>
                <a:cs typeface="Helvetica"/>
              </a:rPr>
              <a:t>Determine the rate of heat transfer in the heat exchanger and the outlet temperatures of the water and the oil</a:t>
            </a:r>
            <a:endParaRPr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990915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498160613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60C6E1-559A-3FC4-54C1-3748D9D3CA92}" type="datetime1">
              <a:rPr cap="none"/>
              <a:t/>
            </a:fld>
            <a:endParaRPr cap="none"/>
          </a:p>
        </p:txBody>
      </p:sp>
      <p:sp>
        <p:nvSpPr>
          <p:cNvPr id="1529048683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B7D72A-973B-C268-8606-A7FCF0003003}" type="slidenum">
              <a:rPr cap="none"/>
              <a:t/>
            </a:fld>
            <a:endParaRPr cap="none"/>
          </a:p>
        </p:txBody>
      </p:sp>
      <p:sp>
        <p:nvSpPr>
          <p:cNvPr id="2115175284" name=""/>
          <p:cNvSpPr txBox="1"/>
          <p:nvPr/>
        </p:nvSpPr>
        <p:spPr bwMode="auto">
          <a:xfrm flipH="0" flipV="0">
            <a:off x="1214463" y="1564821"/>
            <a:ext cx="10163059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See linked notes on 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Summary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26FCD7BB-F5CB-A921-8544-0374990A7356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6" name="TextBox 4"/>
          <p:cNvSpPr/>
          <p:nvPr/>
        </p:nvSpPr>
        <p:spPr bwMode="auto">
          <a:xfrm>
            <a:off x="1056005" y="1721485"/>
            <a:ext cx="10079990" cy="4487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latin typeface="Helvetica"/>
                <a:ea typeface="Calibri"/>
                <a:cs typeface="Calibri"/>
              </a:rPr>
              <a:t>We’ve started to get a sense of the variety and ubiquity of heat exchangers and some of the ways that they can be classified</a:t>
            </a:r>
            <a:endParaRPr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latin typeface="Helvetica"/>
                <a:ea typeface="Calibri"/>
                <a:cs typeface="Calibri"/>
              </a:rPr>
              <a:t>Two popular configurations are concentric (double) tube and shell-and-tube</a:t>
            </a:r>
            <a:endParaRPr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latin typeface="Helvetica"/>
                <a:ea typeface="Calibri"/>
                <a:cs typeface="Calibri"/>
              </a:rPr>
              <a:t>For these configurations we have demonstrated how to estimate their overall heat transfer coefficient, including how to account for effects such as fouling or thin-walls</a:t>
            </a:r>
            <a:endParaRPr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latin typeface="Helvetica"/>
                <a:ea typeface="Calibri"/>
                <a:cs typeface="Calibri"/>
              </a:rPr>
              <a:t>We’ve also seen how to apply two common methods to determine the temperature gradient and associated heat transfer within a given heat exchanger:</a:t>
            </a:r>
            <a:endParaRPr cap="none">
              <a:latin typeface="Helvetica"/>
              <a:ea typeface="Calibri"/>
              <a:cs typeface="Calibri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cap="none">
                <a:latin typeface="Helvetica"/>
                <a:ea typeface="Calibri"/>
                <a:cs typeface="Calibri"/>
              </a:rPr>
              <a:t>(i) the LMTD method is straightforward to apply when we know the values of all inlet and outlet temperatures</a:t>
            </a:r>
            <a:endParaRPr cap="none">
              <a:latin typeface="Helvetica"/>
              <a:ea typeface="Calibri"/>
              <a:cs typeface="Calibri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cap="none">
                <a:latin typeface="Helvetica"/>
                <a:ea typeface="Calibri"/>
                <a:cs typeface="Calibri"/>
              </a:rPr>
              <a:t>(ii) the effectiveness-NTU method is preferred for solving problems where we are missing information on either the inlet or outlet temperatures</a:t>
            </a:r>
            <a:endParaRPr cap="none">
              <a:latin typeface="Helvetica"/>
              <a:ea typeface="Calibri"/>
              <a:cs typeface="Calibri"/>
            </a:endParaRPr>
          </a:p>
        </p:txBody>
      </p:sp>
      <p:sp>
        <p:nvSpPr>
          <p:cNvPr id="7" name="TextBox 6"/>
          <p:cNvSpPr/>
          <p:nvPr/>
        </p:nvSpPr>
        <p:spPr bwMode="auto">
          <a:xfrm>
            <a:off x="1056005" y="117348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Summary of week 8 on heat exchangers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3075305"/>
            <a:ext cx="9144000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Thanks for your attention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C48AB05-4BE1-1D5D-AFF0-BD08E5BE59E8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2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Week 8 Content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5C77CEE2-ACB1-2238-FFCF-5A6D8081090F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2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259330"/>
            <a:ext cx="10079990" cy="2339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solidFill>
                  <a:srgbClr val="D0CECE"/>
                </a:solidFill>
                <a:latin typeface="Helvetica"/>
                <a:ea typeface="Calibri"/>
                <a:cs typeface="Calibri"/>
              </a:rPr>
              <a:t>Types and classifications of heat exchangers</a:t>
            </a: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solidFill>
                  <a:srgbClr val="D0CECE"/>
                </a:solidFill>
                <a:latin typeface="Helvetica"/>
                <a:ea typeface="Calibri"/>
                <a:cs typeface="Calibri"/>
              </a:rPr>
              <a:t>Overall heat transfer coefficient (OHTC)</a:t>
            </a: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latin typeface="Helvetica"/>
                <a:ea typeface="Calibri"/>
                <a:cs typeface="Calibri"/>
              </a:rPr>
              <a:t>Analysis of heat exchangers</a:t>
            </a:r>
            <a:endParaRPr cap="none">
              <a:latin typeface="Helvetica"/>
              <a:ea typeface="Calibri"/>
              <a:cs typeface="Calibri"/>
            </a:endParaRPr>
          </a:p>
          <a:p>
            <a:pPr marL="400050" indent="-4000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LcParenBoth"/>
              <a:defRPr/>
            </a:pPr>
            <a:r>
              <a:rPr cap="none">
                <a:latin typeface="Helvetica"/>
                <a:ea typeface="Calibri"/>
                <a:cs typeface="Calibri"/>
              </a:rPr>
              <a:t>Log Mean Temperature Difference (LMTD) method </a:t>
            </a:r>
            <a:endParaRPr cap="none">
              <a:latin typeface="Helvetica"/>
              <a:ea typeface="Calibri"/>
              <a:cs typeface="Calibri"/>
            </a:endParaRPr>
          </a:p>
          <a:p>
            <a:pPr marL="400050" indent="-4000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LcParenBoth"/>
              <a:defRPr/>
            </a:pPr>
            <a:r>
              <a:rPr cap="none">
                <a:latin typeface="Helvetica"/>
                <a:ea typeface="Calibri"/>
                <a:cs typeface="Calibri"/>
              </a:rPr>
              <a:t>Effectiveness-NTU method</a:t>
            </a:r>
            <a:endParaRPr cap="none"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4636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Content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Heat Exchanger Analysis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2CB46A6E-20C1-E19C-8F0C-D6C924427983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endParaRPr cap="none">
              <a:solidFill>
                <a:srgbClr val="D0CECE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4636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Introduction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" name="TextBox 4"/>
          <p:cNvSpPr/>
          <p:nvPr/>
        </p:nvSpPr>
        <p:spPr bwMode="auto">
          <a:xfrm>
            <a:off x="1056005" y="2221865"/>
            <a:ext cx="10079990" cy="33362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  <a:ea typeface="Times New Roman"/>
                <a:cs typeface="Helvetica"/>
              </a:rPr>
              <a:t>Previously we looked at how to relate the heat flux and overall heat transfer coefficient through: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2000" b="0" i="1">
                          <a:latin typeface="Cambria Math"/>
                          <a:ea typeface="Times New Roman"/>
                          <a:cs typeface="Helvetica"/>
                        </a:rPr>
                        <m:t>𝑄</m:t>
                      </m:r>
                      <m:r>
                        <m:rPr/>
                        <a:rPr lang="en-GB" sz="20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/>
                        <a:rPr lang="en-GB" sz="2000" b="0" i="1">
                          <a:latin typeface="Cambria Math"/>
                          <a:ea typeface="Times New Roman"/>
                          <a:cs typeface="Helvetica"/>
                        </a:rPr>
                        <m:t>𝑈𝐴</m:t>
                      </m:r>
                      <m:r>
                        <m:rPr>
                          <m:sty m:val="p"/>
                        </m:rPr>
                        <a:rPr lang="en-GB" sz="20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r>
                        <m:rPr/>
                        <a:rPr lang="en-GB" sz="2000" b="0" i="1">
                          <a:latin typeface="Cambria Math"/>
                          <a:ea typeface="Times New Roman"/>
                          <a:cs typeface="Helvetica"/>
                        </a:rPr>
                        <m:t>𝑇</m:t>
                      </m:r>
                    </m:oMath>
                  </m:oMathPara>
                </a14:m>
              </mc:Choice>
              <mc:Fallback/>
            </mc:AlternateContent>
            <a:endParaRPr lang="en-GB" sz="2000" b="0">
              <a:latin typeface="Helvetica"/>
              <a:ea typeface="Times New Roman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  <a:ea typeface="Times New Roman"/>
                <a:cs typeface="Helvetica"/>
              </a:rPr>
              <a:t>However, we are yet to study the driving mechanism of the heat transfer process,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GB" sz="20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r>
                        <m:rPr/>
                        <a:rPr lang="en-GB" sz="2000" b="0" i="1">
                          <a:latin typeface="Cambria Math"/>
                          <a:ea typeface="Times New Roman"/>
                          <a:cs typeface="Helvetica"/>
                        </a:rPr>
                        <m:t>𝑇</m:t>
                      </m:r>
                    </m:oMath>
                  </m:oMathPara>
                </a14:m>
              </mc:Choice>
              <mc:Fallback/>
            </mc:AlternateContent>
            <a:endParaRPr lang="en-GB" sz="2000">
              <a:latin typeface="Helvetica"/>
              <a:ea typeface="Times New Roman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  <a:ea typeface="Times New Roman"/>
                <a:cs typeface="Helvetica"/>
              </a:rPr>
              <a:t>Two methods are commonly used to estimate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GB" sz="20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r>
                        <m:rPr/>
                        <a:rPr lang="en-GB" sz="2000" b="0" i="1">
                          <a:latin typeface="Cambria Math"/>
                          <a:ea typeface="Times New Roman"/>
                          <a:cs typeface="Helvetica"/>
                        </a:rPr>
                        <m:t>𝑇</m:t>
                      </m:r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  <a:ea typeface="Times New Roman"/>
                <a:cs typeface="Helvetica"/>
              </a:rPr>
              <a:t>:</a:t>
            </a:r>
            <a:endParaRPr/>
          </a:p>
          <a:p>
            <a:pPr marL="400050" indent="-4000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LcParenBoth"/>
              <a:defRPr/>
            </a:pPr>
            <a:r>
              <a:rPr lang="en-GB" sz="2000" b="1">
                <a:latin typeface="Helvetica"/>
                <a:ea typeface="Times New Roman"/>
                <a:cs typeface="Helvetica"/>
              </a:rPr>
              <a:t>Log-mean temperature difference (LMTD) method</a:t>
            </a:r>
            <a:endParaRPr/>
          </a:p>
          <a:p>
            <a:pPr marL="400050" indent="-4000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LcParenBoth"/>
              <a:defRPr/>
            </a:pPr>
            <a:r>
              <a:rPr lang="en-GB" sz="2000" b="1">
                <a:latin typeface="Helvetica"/>
                <a:ea typeface="Times New Roman"/>
                <a:cs typeface="Helvetica"/>
              </a:rPr>
              <a:t>Effectiveness-NTU method</a:t>
            </a:r>
            <a:endParaRPr lang="en-GB" sz="2000" b="1">
              <a:latin typeface="Helvetica"/>
              <a:ea typeface="Times New Roman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LMTD Method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2FC4C5B2-FCC2-9133-8C7C-0A668B327A5F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8270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Temperature variation along the heat exchanger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3230245" y="1946910"/>
            <a:ext cx="5731510" cy="4395470"/>
            <a:chOff x="3230245" y="1946910"/>
            <a:chExt cx="5731510" cy="4395470"/>
          </a:xfrm>
        </p:grpSpPr>
        <p:pic>
          <p:nvPicPr>
            <p:cNvPr id="10" name="Picture 7" descr="A picture containing graphical user interface, diagram&#10;&#10;Description automatically generated"/>
            <p:cNvPicPr/>
            <p:nvPr/>
          </p:nvPicPr>
          <p:blipFill>
            <a:blip r:embed="rId4"/>
            <a:stretch/>
          </p:blipFill>
          <p:spPr bwMode="auto">
            <a:xfrm>
              <a:off x="3230245" y="2316480"/>
              <a:ext cx="5731510" cy="4025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9" name="TextBox 9"/>
            <p:cNvSpPr/>
            <p:nvPr/>
          </p:nvSpPr>
          <p:spPr bwMode="auto">
            <a:xfrm>
              <a:off x="3230245" y="1946910"/>
              <a:ext cx="28657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defRPr/>
              </a:pPr>
              <a:r>
                <a:rPr cap="none">
                  <a:latin typeface="Helvetica"/>
                  <a:ea typeface="Calibri"/>
                  <a:cs typeface="Calibri"/>
                </a:rPr>
                <a:t>Parallel-flow</a:t>
              </a:r>
              <a:endParaRPr cap="none"/>
            </a:p>
          </p:txBody>
        </p:sp>
        <p:sp>
          <p:nvSpPr>
            <p:cNvPr id="8" name="TextBox 10"/>
            <p:cNvSpPr/>
            <p:nvPr/>
          </p:nvSpPr>
          <p:spPr bwMode="auto">
            <a:xfrm>
              <a:off x="6096000" y="1946910"/>
              <a:ext cx="28657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defRPr/>
              </a:pPr>
              <a:r>
                <a:rPr cap="none">
                  <a:latin typeface="Helvetica"/>
                  <a:ea typeface="Calibri"/>
                  <a:cs typeface="Calibri"/>
                </a:rPr>
                <a:t>Counter-flow</a:t>
              </a:r>
              <a:endParaRPr cap="none"/>
            </a:p>
          </p:txBody>
        </p:sp>
      </p:grpSp>
      <p:sp>
        <p:nvSpPr>
          <p:cNvPr id="11" name="TextBox 11"/>
          <p:cNvSpPr/>
          <p:nvPr/>
        </p:nvSpPr>
        <p:spPr bwMode="auto">
          <a:xfrm>
            <a:off x="864235" y="3056890"/>
            <a:ext cx="2366010" cy="1003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accPr>
                        <m:e>
                          <m:r>
                            <m:rPr/>
                            <a:rPr lang="en-GB" i="1">
                              <a:latin typeface="Cambria Math"/>
                              <a:ea typeface="Times New Roman"/>
                              <a:cs typeface="Helvetica"/>
                            </a:rPr>
                            <m:t>𝑄</m:t>
                          </m:r>
                        </m:e>
                      </m:acc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−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𝑝</m:t>
                          </m:r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h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𝑑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800" b="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accPr>
                        <m:e>
                          <m:r>
                            <m:rPr/>
                            <a:rPr lang="en-GB" i="1">
                              <a:latin typeface="Cambria Math"/>
                              <a:ea typeface="Times New Roman"/>
                              <a:cs typeface="Helvetica"/>
                            </a:rPr>
                            <m:t>𝑄</m:t>
                          </m:r>
                        </m:e>
                      </m:acc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𝑝</m:t>
                          </m:r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𝑐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𝑑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800" b="0" i="1">
              <a:latin typeface="Cambria Math"/>
              <a:ea typeface="Times New Roman"/>
              <a:cs typeface="Helvetica"/>
            </a:endParaRPr>
          </a:p>
        </p:txBody>
      </p:sp>
      <p:cxnSp>
        <p:nvCxnSpPr>
          <p:cNvPr id="12" name="Straight Arrow Connector 12"/>
          <p:cNvCxnSpPr>
            <a:cxnSpLocks/>
          </p:cNvCxnSpPr>
          <p:nvPr/>
        </p:nvCxnSpPr>
        <p:spPr bwMode="auto">
          <a:xfrm flipV="1">
            <a:off x="3086100" y="2685415"/>
            <a:ext cx="929005" cy="5842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3" name="Straight Arrow Connector 15"/>
          <p:cNvCxnSpPr>
            <a:cxnSpLocks/>
          </p:cNvCxnSpPr>
          <p:nvPr/>
        </p:nvCxnSpPr>
        <p:spPr bwMode="auto">
          <a:xfrm>
            <a:off x="2943225" y="3727450"/>
            <a:ext cx="1071880" cy="3060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9501873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516F27-616A-0842-3F26-4318C6477134}" type="datetime1">
              <a:rPr cap="none"/>
              <a:t/>
            </a:fld>
            <a:endParaRPr cap="none"/>
          </a:p>
        </p:txBody>
      </p:sp>
      <p:sp>
        <p:nvSpPr>
          <p:cNvPr id="1916644873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C6FA45B-A395-C360-5B8F-8C1A35FD5F56}" type="slidenum">
              <a:rPr cap="none"/>
              <a:t/>
            </a:fld>
            <a:endParaRPr cap="none"/>
          </a:p>
        </p:txBody>
      </p:sp>
      <p:pic>
        <p:nvPicPr>
          <p:cNvPr id="7956174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3469" y="396494"/>
            <a:ext cx="4793321" cy="6274096"/>
          </a:xfrm>
          <a:prstGeom prst="rect">
            <a:avLst/>
          </a:prstGeom>
        </p:spPr>
      </p:pic>
      <p:pic>
        <p:nvPicPr>
          <p:cNvPr id="9471929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86303" y="264816"/>
            <a:ext cx="4755941" cy="6225168"/>
          </a:xfrm>
          <a:prstGeom prst="rect">
            <a:avLst/>
          </a:prstGeom>
        </p:spPr>
      </p:pic>
      <p:sp>
        <p:nvSpPr>
          <p:cNvPr id="1320628147" name=""/>
          <p:cNvSpPr txBox="1"/>
          <p:nvPr/>
        </p:nvSpPr>
        <p:spPr bwMode="auto">
          <a:xfrm flipH="0" flipV="0">
            <a:off x="8626795" y="1291047"/>
            <a:ext cx="2721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Derivation from JP Holman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LMTD Method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24B5EC0C-42C9-E01A-870D-B44FA24371E1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8270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Governing equations: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1874520"/>
            <a:ext cx="10079990" cy="42830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>
                <a:latin typeface="Helvetica"/>
              </a:rPr>
              <a:t>The heat flux can be described using an ‘average’ temperature:</a:t>
            </a:r>
            <a:endParaRPr/>
          </a:p>
          <a:p>
            <a:pPr algn="ctr">
              <a:lnSpc>
                <a:spcPct val="12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𝑄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𝑈𝐴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800" b="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GB" sz="1800">
                <a:latin typeface="Helvetica"/>
                <a:ea typeface="Times New Roman"/>
                <a:cs typeface="Helvetica"/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is the log mean temperature difference:</a:t>
            </a:r>
            <a:endParaRPr/>
          </a:p>
          <a:p>
            <a:pPr algn="ctr">
              <a:lnSpc>
                <a:spcPct val="12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borderBox>
                        <m:borderBoxPr>
                          <m:ctrlPr>
                            <a:rPr lang="en-GB" sz="1800" b="1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borderBoxPr>
                        <m:e>
                          <m:r>
                            <m:rPr/>
                            <a:rPr lang="en-GB" b="1">
                              <a:latin typeface="Cambria Math"/>
                              <a:ea typeface="Times New Roman"/>
                              <a:cs typeface="Helvetica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1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𝑻</m:t>
                              </m:r>
                            </m:e>
                            <m:sub>
                              <m:r>
                                <m:rPr/>
                                <a:rPr lang="en-GB" b="1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𝒎</m:t>
                              </m:r>
                            </m:sub>
                          </m:sSub>
                          <m:r>
                            <m:rPr/>
                            <a:rPr lang="en-GB" b="1" i="1">
                              <a:latin typeface="Cambria Math"/>
                              <a:ea typeface="Times New Roman"/>
                              <a:cs typeface="Helvetica"/>
                            </a:rPr>
                            <m:t>=</m:t>
                          </m:r>
                          <m:f>
                            <m:fPr>
                              <m:ctrlPr>
                                <a:rPr lang="en-GB" b="1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GB" b="1">
                                  <a:latin typeface="Cambria Math"/>
                                  <a:cs typeface="Helvetica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GB" b="1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b="1" i="1">
                                      <a:latin typeface="Cambria Math"/>
                                      <a:cs typeface="Helvetica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b="1" i="1">
                                      <a:latin typeface="Cambria Math"/>
                                      <a:cs typeface="Helvetic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/>
                                <a:rPr lang="en-GB" b="1" i="1">
                                  <a:latin typeface="Cambria Math"/>
                                  <a:cs typeface="Helvetica"/>
                                </a:rPr>
                                <m:t>−</m:t>
                              </m:r>
                              <m:r>
                                <m:rPr/>
                                <a:rPr lang="en-GB" b="1">
                                  <a:latin typeface="Cambria Math"/>
                                  <a:cs typeface="Helvetica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GB" b="1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b="1" i="1">
                                      <a:latin typeface="Cambria Math"/>
                                      <a:cs typeface="Helvetica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b="1" i="1">
                                      <a:latin typeface="Cambria Math"/>
                                      <a:cs typeface="Helvetica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GB" b="1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funcPr>
                                <m:fName>
                                  <m:r>
                                    <m:rPr/>
                                    <a:rPr lang="en-GB" b="1">
                                      <a:latin typeface="Cambria Math"/>
                                      <a:cs typeface="Helvetica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lang="en-GB" b="1">
                                          <a:latin typeface="Cambria Math"/>
                                          <a:cs typeface="Helvetica"/>
                                        </a:rPr>
                                        <m:t>𝚫</m:t>
                                      </m:r>
                                      <m:sSub>
                                        <m:sSubPr>
                                          <m:ctrlPr>
                                            <a:rPr lang="en-GB" b="1" i="1">
                                              <a:latin typeface="Cambria Math"/>
                                              <a:ea typeface="Cambria Math"/>
                                              <a:cs typeface="Helvetic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lang="en-GB" b="1" i="1">
                                              <a:latin typeface="Cambria Math"/>
                                              <a:cs typeface="Helvetica"/>
                                            </a:rPr>
                                            <m:t>𝑻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lang="en-GB" b="1" i="1">
                                              <a:latin typeface="Cambria Math"/>
                                              <a:cs typeface="Helvetica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m:rPr/>
                                        <a:rPr lang="en-GB" b="1" i="1">
                                          <a:latin typeface="Cambria Math"/>
                                          <a:cs typeface="Helvetica"/>
                                        </a:rPr>
                                        <m:t>/</m:t>
                                      </m:r>
                                      <m:r>
                                        <m:rPr/>
                                        <a:rPr lang="en-GB" b="1">
                                          <a:latin typeface="Cambria Math"/>
                                          <a:cs typeface="Helvetica"/>
                                        </a:rPr>
                                        <m:t>𝚫</m:t>
                                      </m:r>
                                      <m:sSub>
                                        <m:sSubPr>
                                          <m:ctrlPr>
                                            <a:rPr lang="en-GB" b="1" i="1">
                                              <a:latin typeface="Cambria Math"/>
                                              <a:ea typeface="Cambria Math"/>
                                              <a:cs typeface="Helvetic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/>
                                            <a:rPr lang="en-GB" b="1" i="1">
                                              <a:latin typeface="Cambria Math"/>
                                              <a:cs typeface="Helvetica"/>
                                            </a:rPr>
                                            <m:t>𝑻</m:t>
                                          </m:r>
                                        </m:e>
                                        <m:sub>
                                          <m:r>
                                            <m:rPr/>
                                            <a:rPr lang="en-GB" b="1" i="1">
                                              <a:latin typeface="Cambria Math"/>
                                              <a:cs typeface="Helvetica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m:rPr>
                              <m:nor m:val="on"/>
                            </m:rPr>
                            <a:rPr lang="en-GB" b="1">
                              <a:latin typeface="Helvetica"/>
                              <a:ea typeface="Times New Roman"/>
                              <a:cs typeface="Helvetica"/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endParaRPr lang="en-GB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endParaRPr lang="en-GB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GB" sz="1800" b="1">
                <a:latin typeface="Helvetica"/>
                <a:ea typeface="Times New Roman"/>
                <a:cs typeface="Helvetica"/>
              </a:rPr>
              <a:t>Note</a:t>
            </a:r>
            <a:r>
              <a:rPr lang="en-GB" sz="1800">
                <a:latin typeface="Helvetica"/>
                <a:ea typeface="Times New Roman"/>
                <a:cs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avg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Δ</m:t>
                          </m:r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Δ</m:t>
                          </m:r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800" b="0" i="1">
                                  <a:latin typeface="Cambria Math"/>
                                  <a:ea typeface="Times New Roman"/>
                                  <a:cs typeface="Helvetic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GB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  <a:ea typeface="Times New Roman"/>
                              <a:cs typeface="Helvetica"/>
                            </a:rPr>
                            <m:t>m</m:t>
                          </m:r>
                          <m:r>
                            <m:rPr/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  <a:ea typeface="Times New Roman"/>
                              <a:cs typeface="Helvetica"/>
                            </a:rPr>
                            <m:t>𝑃𝐹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800" i="1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3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</m:t>
                          </m:r>
                          <m:r>
                            <m:rPr/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CF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</m:t>
                          </m:r>
                          <m:r>
                            <m:rPr/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PF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800" i="1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3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m</m:t>
                          </m:r>
                          <m:r>
                            <m:rPr/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CF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1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2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>
                              <a:latin typeface="Cambria Math"/>
                              <a:ea typeface="Times New Roman"/>
                              <a:cs typeface="Helvetica"/>
                            </a:rPr>
                            <m:t>avg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if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ea typeface="Times New Roman"/>
                          <a:cs typeface="Helvetica"/>
                        </a:rPr>
                        <m:t>Δ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𝑇</m:t>
                      </m:r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is constant (i.e.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h</m:t>
                          </m:r>
                        </m:sub>
                      </m:sSub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sSub>
                        <m:sSub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cs typeface="Helvetica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  <a:cs typeface="Helvetica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i="1">
                              <a:latin typeface="Cambria Math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cs typeface="Helvetica"/>
                            </a:rPr>
                            <m:t>p</m:t>
                          </m:r>
                          <m:r>
                            <m:rPr/>
                            <a:rPr lang="en-GB" b="0" i="0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  <a:cs typeface="Helvetica"/>
                            </a:rPr>
                            <m:t>h</m:t>
                          </m:r>
                        </m:sub>
                      </m:sSub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acc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cs typeface="Helvetica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  <a:cs typeface="Helvetica"/>
                            </a:rPr>
                            <m:t>c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i="1">
                              <a:latin typeface="Cambria Math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cs typeface="Helvetica"/>
                            </a:rPr>
                            <m:t>p</m:t>
                          </m:r>
                          <m:r>
                            <m:rPr/>
                            <a:rPr lang="en-GB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  <a:cs typeface="Helvetica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)</a:t>
            </a:r>
            <a:endParaRPr/>
          </a:p>
        </p:txBody>
      </p:sp>
      <p:sp>
        <p:nvSpPr>
          <p:cNvPr id="8" name="TextBox 7"/>
          <p:cNvSpPr/>
          <p:nvPr/>
        </p:nvSpPr>
        <p:spPr bwMode="auto">
          <a:xfrm>
            <a:off x="2222500" y="3778885"/>
            <a:ext cx="253111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d>
                        <m:dPr>
                          <m:begChr m:val="{"/>
                          <m:endChr m:val=""/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  <a:cs typeface="Helvetica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/>
                                  <a:rPr lang="en-GB" b="0" i="1">
                                    <a:latin typeface="Cambria Math"/>
                                    <a:cs typeface="Helvetica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h</m:t>
                                    </m:r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>
                                        <a:latin typeface="Cambria Math"/>
                                        <a:cs typeface="Helvetica"/>
                                      </a:rPr>
                                      <m:t>in</m:t>
                                    </m:r>
                                  </m:sub>
                                </m:sSub>
                                <m:r>
                                  <m:rPr/>
                                  <a:rPr lang="en-GB" i="1">
                                    <a:latin typeface="Cambria Math"/>
                                    <a:cs typeface="Helvetic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𝑐</m:t>
                                    </m:r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>
                                        <a:latin typeface="Cambria Math"/>
                                        <a:cs typeface="Helvetica"/>
                                      </a:rPr>
                                      <m:t>in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  <a:cs typeface="Helvetica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/>
                                  <a:rPr lang="en-GB" b="0" i="1">
                                    <a:latin typeface="Cambria Math"/>
                                    <a:cs typeface="Helvetica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h</m:t>
                                    </m:r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  <a:cs typeface="Helvetica"/>
                                      </a:rPr>
                                      <m:t>out</m:t>
                                    </m:r>
                                  </m:sub>
                                </m:sSub>
                                <m:r>
                                  <m:rPr/>
                                  <a:rPr lang="en-GB" i="1">
                                    <a:latin typeface="Cambria Math"/>
                                    <a:cs typeface="Helvetic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𝑐</m:t>
                                    </m:r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  <a:cs typeface="Helvetica"/>
                                      </a:rPr>
                                      <m:t>out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9" name="TextBox 9"/>
          <p:cNvSpPr/>
          <p:nvPr/>
        </p:nvSpPr>
        <p:spPr bwMode="auto">
          <a:xfrm>
            <a:off x="7438390" y="3778885"/>
            <a:ext cx="2531110" cy="710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m>
                            <m:mPr>
                              <m:baseJc m:val="center"/>
                              <m:cGp/>
                              <m:cGpRule/>
                              <m:cSp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  <m:plcHide m:val="off"/>
                              <m:rSp/>
                              <m:rSpRule/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  <a:cs typeface="Helvetica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/>
                                  <a:rPr lang="en-GB" b="0" i="1">
                                    <a:latin typeface="Cambria Math"/>
                                    <a:cs typeface="Helvetica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h</m:t>
                                    </m:r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>
                                        <a:latin typeface="Cambria Math"/>
                                        <a:cs typeface="Helvetica"/>
                                      </a:rPr>
                                      <m:t>in</m:t>
                                    </m:r>
                                  </m:sub>
                                </m:sSub>
                                <m:r>
                                  <m:rPr/>
                                  <a:rPr lang="en-GB" i="1">
                                    <a:latin typeface="Cambria Math"/>
                                    <a:cs typeface="Helvetic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𝑐</m:t>
                                    </m:r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>
                                        <a:latin typeface="Cambria Math"/>
                                        <a:cs typeface="Helvetica"/>
                                      </a:rPr>
                                      <m:t>out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  <a:cs typeface="Helvetica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/>
                                  <a:rPr lang="en-GB" b="0" i="1">
                                    <a:latin typeface="Cambria Math"/>
                                    <a:cs typeface="Helvetica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h</m:t>
                                    </m:r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  <a:cs typeface="Helvetica"/>
                                      </a:rPr>
                                      <m:t>out</m:t>
                                    </m:r>
                                  </m:sub>
                                </m:sSub>
                                <m:r>
                                  <m:rPr/>
                                  <a:rPr lang="en-GB" i="1">
                                    <a:latin typeface="Cambria Math"/>
                                    <a:cs typeface="Helvetic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Helvetica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  <a:cs typeface="Helvetic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𝑐</m:t>
                                    </m:r>
                                    <m:r>
                                      <m:rPr/>
                                      <a:rPr lang="en-GB" b="0" i="1">
                                        <a:latin typeface="Cambria Math"/>
                                        <a:cs typeface="Helvetica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>
                                        <a:latin typeface="Cambria Math"/>
                                        <a:cs typeface="Helvetica"/>
                                      </a:rPr>
                                      <m:t>in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/>
          </a:p>
        </p:txBody>
      </p:sp>
      <p:sp>
        <p:nvSpPr>
          <p:cNvPr id="10" name="TextBox 11"/>
          <p:cNvSpPr/>
          <p:nvPr/>
        </p:nvSpPr>
        <p:spPr bwMode="auto">
          <a:xfrm>
            <a:off x="2222500" y="3429000"/>
            <a:ext cx="25311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b="1" cap="none">
                <a:latin typeface="Helvetica"/>
                <a:ea typeface="Calibri"/>
                <a:cs typeface="Helvetica"/>
              </a:rPr>
              <a:t>Parallel:</a:t>
            </a:r>
            <a:endParaRPr b="1" cap="none"/>
          </a:p>
        </p:txBody>
      </p:sp>
      <p:sp>
        <p:nvSpPr>
          <p:cNvPr id="11" name="TextBox 12"/>
          <p:cNvSpPr/>
          <p:nvPr/>
        </p:nvSpPr>
        <p:spPr bwMode="auto">
          <a:xfrm>
            <a:off x="7438390" y="3429000"/>
            <a:ext cx="25311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b="1" cap="none">
                <a:latin typeface="Helvetica"/>
                <a:ea typeface="Calibri"/>
                <a:cs typeface="Helvetica"/>
              </a:rPr>
              <a:t>Counter-flow:</a:t>
            </a:r>
            <a:endParaRPr b="1" cap="none"/>
          </a:p>
        </p:txBody>
      </p:sp>
      <p:cxnSp>
        <p:nvCxnSpPr>
          <p:cNvPr id="12" name="Straight Arrow Connector 14"/>
          <p:cNvCxnSpPr>
            <a:cxnSpLocks/>
          </p:cNvCxnSpPr>
          <p:nvPr/>
        </p:nvCxnSpPr>
        <p:spPr bwMode="auto">
          <a:xfrm>
            <a:off x="6075680" y="3705860"/>
            <a:ext cx="1362710" cy="4286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3" name="Straight Arrow Connector 16"/>
          <p:cNvCxnSpPr>
            <a:cxnSpLocks/>
            <a:endCxn id="8" idx="3"/>
          </p:cNvCxnSpPr>
          <p:nvPr/>
        </p:nvCxnSpPr>
        <p:spPr bwMode="auto">
          <a:xfrm flipH="1">
            <a:off x="4753610" y="3693160"/>
            <a:ext cx="1322070" cy="4413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LMTD Method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D1323CA-8480-46D5-CEAB-72806DE53827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38874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Correction factor: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2109470"/>
            <a:ext cx="10079990" cy="3205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>
                <a:solidFill>
                  <a:schemeClr val="tx1"/>
                </a:solidFill>
                <a:latin typeface="Helvetica"/>
              </a:rPr>
              <a:t>LMTD method strictly only applicable to parallel and counter-flow HE’s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>
                <a:solidFill>
                  <a:schemeClr val="tx1"/>
                </a:solidFill>
                <a:latin typeface="Helvetica"/>
              </a:rPr>
              <a:t>For different cross-flow and multi-pass shell-and-tube HE’s, we introduce a correction factor,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</mc:Choice>
              <mc:Fallback/>
            </mc:AlternateContent>
            <a:endParaRPr lang="en-GB" sz="20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2000" b="1" i="0">
                          <a:solidFill>
                            <a:schemeClr val="tx1"/>
                          </a:solidFill>
                          <a:latin typeface="Cambria Math"/>
                        </a:rPr>
                        <m:t>𝚫</m:t>
                      </m:r>
                      <m:sSub>
                        <m:sSubPr>
                          <m:ctrlP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m:rPr/>
                            <a:rPr lang="en-GB" sz="20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𝐦</m:t>
                          </m:r>
                        </m:sub>
                      </m:sSub>
                      <m:r>
                        <m:rPr/>
                        <a:rPr lang="en-GB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en-GB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m:rPr/>
                        <a:rPr lang="en-GB" sz="2000" b="1" i="0">
                          <a:solidFill>
                            <a:schemeClr val="tx1"/>
                          </a:solidFill>
                          <a:latin typeface="Cambria Math"/>
                        </a:rPr>
                        <m:t>𝚫</m:t>
                      </m:r>
                      <m:sSub>
                        <m:sSubPr>
                          <m:ctrlPr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m:rPr/>
                            <a:rPr lang="en-GB" sz="20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𝐦</m:t>
                          </m:r>
                          <m:r>
                            <m:rPr/>
                            <a:rPr lang="en-GB" sz="20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sz="2000" b="1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𝐂𝐅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2000" b="1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b="0">
                <a:solidFill>
                  <a:schemeClr val="tx1"/>
                </a:solidFill>
                <a:latin typeface="Helvetica"/>
                <a:cs typeface="Helvetica"/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m:rPr/>
                        <a:rPr lang="en-GB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</mc:Choice>
              <mc:Fallback/>
            </mc:AlternateContent>
            <a:r>
              <a:rPr lang="en-US" sz="2000">
                <a:solidFill>
                  <a:schemeClr val="tx1"/>
                </a:solidFill>
                <a:latin typeface="Helvetica"/>
              </a:rPr>
              <a:t>, with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r>
                        <m:rPr/>
                        <a:rPr lang="en-GB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</mc:Choice>
              <mc:Fallback/>
            </mc:AlternateContent>
            <a:r>
              <a:rPr lang="en-US" sz="2000">
                <a:solidFill>
                  <a:schemeClr val="tx1"/>
                </a:solidFill>
                <a:latin typeface="Helvetica"/>
              </a:rPr>
              <a:t> the limiting value corresponding to a counter-flow HE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>
                <a:solidFill>
                  <a:schemeClr val="tx1"/>
                </a:solidFill>
                <a:latin typeface="Helvetica"/>
              </a:rPr>
              <a:t>The value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</mc:Choice>
              <mc:Fallback/>
            </mc:AlternateContent>
            <a:r>
              <a:rPr lang="en-GB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  <a:latin typeface="Helvetica"/>
              </a:rPr>
              <a:t>depends on the geometry of the heat exchanger and inlet/outlet temperatures</a:t>
            </a:r>
            <a:endParaRPr lang="en-GB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LMTD Method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E660A18-56A3-33FC-EDDE-A0A944901BF5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7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1158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Correction factor charts: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1773555"/>
            <a:ext cx="10079990" cy="20472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𝐹</m:t>
                      </m:r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can be expressed as a function </a:t>
            </a:r>
            <a:r>
              <a:rPr lang="en-GB">
                <a:latin typeface="Helvetica"/>
                <a:ea typeface="Times New Roman"/>
                <a:cs typeface="Helvetica"/>
              </a:rPr>
              <a:t>of two parameters:</a:t>
            </a:r>
            <a:endParaRPr/>
          </a:p>
          <a:p>
            <a:pPr algn="ctr">
              <a:lnSpc>
                <a:spcPct val="11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𝐹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𝑓</m:t>
                      </m:r>
                      <m:d>
                        <m:dPr>
                          <m:ctrlPr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𝑃</m:t>
                          </m:r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800" b="0" i="1">
                              <a:latin typeface="Cambria Math"/>
                              <a:ea typeface="Times New Roman"/>
                              <a:cs typeface="Helvetica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 sz="1800" b="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𝑃</m:t>
                      </m:r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cs typeface="Helvetica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out</m:t>
                              </m:r>
                            </m:sub>
                          </m:sSub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cs typeface="Helvetica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in</m:t>
                              </m:r>
                            </m:sub>
                          </m:sSub>
                          <m:r>
                            <m:rPr/>
                            <a:rPr lang="en-GB" sz="1800" b="0" i="1">
                              <a:latin typeface="Cambria Math"/>
                              <a:cs typeface="Helvetic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800" b="0" i="1">
                                  <a:latin typeface="Cambria Math"/>
                                  <a:cs typeface="Helvetica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GB" sz="1800" b="0" i="0">
                          <a:latin typeface="Cambria Math"/>
                          <a:cs typeface="Helvetica"/>
                        </a:rPr>
                        <m:t>and</m:t>
                      </m:r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    </m:t>
                      </m:r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𝑅</m:t>
                      </m:r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cs typeface="Helvetica"/>
                                </a:rPr>
                                <m:t>in</m:t>
                              </m:r>
                            </m:sub>
                          </m:sSub>
                          <m:r>
                            <m:rPr/>
                            <a:rPr lang="en-GB" i="1">
                              <a:latin typeface="Cambria Math"/>
                              <a:cs typeface="Helvetic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  <a:cs typeface="Helvetica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cs typeface="Helvetica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cs typeface="Helvetica"/>
                                </a:rPr>
                                <m:t>out</m:t>
                              </m:r>
                            </m:sub>
                          </m:sSub>
                          <m:r>
                            <m:rPr/>
                            <a:rPr lang="en-GB" i="1">
                              <a:latin typeface="Cambria Math"/>
                              <a:cs typeface="Helvetic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  <a:cs typeface="Helvetica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  <a:cs typeface="Helvetica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800" b="0" i="1">
                          <a:latin typeface="Cambria Math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8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sz="1800" b="0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sz="1800" b="0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800" b="0" i="1">
                                          <a:latin typeface="Cambria Math"/>
                                          <a:cs typeface="Helvetica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1800" b="0" i="0">
                                          <a:latin typeface="Cambria Math"/>
                                          <a:cs typeface="Helvetica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>
                                  <a:latin typeface="Cambria Math"/>
                                  <a:cs typeface="Helvetica"/>
                                </a:rPr>
                                <m:t>tube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sz="1800" b="0" i="1">
                                      <a:latin typeface="Cambria Math"/>
                                      <a:ea typeface="Cambria Math"/>
                                      <a:cs typeface="Helvetica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  <a:ea typeface="Cambria Math"/>
                                          <a:cs typeface="Helvetica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i="1">
                                          <a:latin typeface="Cambria Math"/>
                                          <a:cs typeface="Helvetica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/>
                                          <a:cs typeface="Helvetica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  <a:cs typeface="Helvetica"/>
                                </a:rPr>
                                <m:t>shell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800">
              <a:latin typeface="Helvetica"/>
              <a:ea typeface="Times New Roman"/>
              <a:cs typeface="Helvetica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  <a:defRPr/>
            </a:pPr>
            <a:r>
              <a:rPr lang="en-GB">
                <a:latin typeface="Helvetica"/>
                <a:ea typeface="Times New Roman"/>
                <a:cs typeface="Helvetica"/>
              </a:rPr>
              <a:t>Once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ea typeface="Times New Roman"/>
                          <a:cs typeface="Helvetica"/>
                        </a:rPr>
                        <m:t>𝑃</m:t>
                      </m:r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800" b="0" i="1">
                          <a:latin typeface="Cambria Math"/>
                          <a:ea typeface="Times New Roman"/>
                          <a:cs typeface="Helvetica"/>
                        </a:rPr>
                        <m:t>𝑅</m:t>
                      </m:r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are known, we can get the corresponding valu</a:t>
            </a:r>
            <a:r>
              <a:rPr lang="en-GB">
                <a:latin typeface="Helvetica"/>
                <a:ea typeface="Times New Roman"/>
                <a:cs typeface="Helvetica"/>
              </a:rPr>
              <a:t>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ea typeface="Times New Roman"/>
                          <a:cs typeface="Helvetica"/>
                        </a:rPr>
                        <m:t>𝐹</m:t>
                      </m:r>
                    </m:oMath>
                  </m:oMathPara>
                </a14:m>
              </mc:Choice>
              <mc:Fallback/>
            </mc:AlternateContent>
            <a:r>
              <a:rPr lang="en-GB" sz="1800">
                <a:latin typeface="Helvetica"/>
                <a:ea typeface="Times New Roman"/>
                <a:cs typeface="Helvetica"/>
              </a:rPr>
              <a:t> from </a:t>
            </a:r>
            <a:r>
              <a:rPr lang="en-GB" sz="1800" b="1">
                <a:latin typeface="Helvetica"/>
                <a:ea typeface="Times New Roman"/>
                <a:cs typeface="Helvetica"/>
              </a:rPr>
              <a:t>correction charts</a:t>
            </a:r>
            <a:endParaRPr/>
          </a:p>
        </p:txBody>
      </p:sp>
      <p:pic>
        <p:nvPicPr>
          <p:cNvPr id="8" name="Picture 6" descr="Chart&#10;&#10;Description automatically generated"/>
          <p:cNvPicPr/>
          <p:nvPr/>
        </p:nvPicPr>
        <p:blipFill>
          <a:blip r:embed="rId4"/>
          <a:stretch/>
        </p:blipFill>
        <p:spPr bwMode="auto">
          <a:xfrm>
            <a:off x="3725545" y="3982720"/>
            <a:ext cx="5731510" cy="2431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9" name="TextBox 9"/>
          <p:cNvSpPr/>
          <p:nvPr/>
        </p:nvSpPr>
        <p:spPr bwMode="auto">
          <a:xfrm>
            <a:off x="2527300" y="2835275"/>
            <a:ext cx="842644" cy="373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r">
              <a:lnSpc>
                <a:spcPct val="110000"/>
              </a:lnSpc>
              <a:defRPr/>
            </a:pPr>
            <a:r>
              <a:rPr cap="none">
                <a:latin typeface="Helvetica"/>
                <a:ea typeface="Times New Roman"/>
                <a:cs typeface="Helvetica"/>
              </a:rPr>
              <a:t>where</a:t>
            </a:r>
            <a:endParaRPr cap="none">
              <a:latin typeface="Helvetica"/>
              <a:ea typeface="Times New Roman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LMTD Method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270C4915-5BCA-59BF-84B4-ADEA07FA72F8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8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337945"/>
            <a:ext cx="1007999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Typical workflow for problems involving the LMTD method: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2014855"/>
            <a:ext cx="10079990" cy="39770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>
                <a:solidFill>
                  <a:schemeClr val="tx1"/>
                </a:solidFill>
                <a:latin typeface="Helvetica"/>
                <a:cs typeface="Helvetica"/>
              </a:rPr>
              <a:t>A typical task with the LMTD method is to select a heat exchanger that will meet the prescribed heat transfer requirements. Workflow may look something like:</a:t>
            </a:r>
            <a:endParaRPr/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>
                <a:latin typeface="Helvetica"/>
                <a:cs typeface="Helvetica"/>
              </a:rPr>
              <a:t>Select type of heat exchanger suitable for the application (e.g. shell-and-tube, etc.)</a:t>
            </a:r>
            <a:endParaRPr/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>
                <a:solidFill>
                  <a:schemeClr val="tx1"/>
                </a:solidFill>
                <a:latin typeface="Helvetica"/>
                <a:cs typeface="Helvetica"/>
              </a:rPr>
              <a:t>Determine any unknown inlet or outlet temperatures and the heat transfer rate usin</a:t>
            </a:r>
            <a:r>
              <a:rPr lang="en-GB">
                <a:latin typeface="Helvetica"/>
                <a:cs typeface="Helvetica"/>
              </a:rPr>
              <a:t>g an energy balance</a:t>
            </a:r>
            <a:endParaRPr/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>
                <a:solidFill>
                  <a:schemeClr val="tx1"/>
                </a:solidFill>
                <a:latin typeface="Helvetica"/>
                <a:cs typeface="Helvetica"/>
              </a:rPr>
              <a:t>Calculate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GB" b="0" i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sSub>
                        <m:sSubPr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>
                <a:solidFill>
                  <a:schemeClr val="tx1"/>
                </a:solidFill>
                <a:latin typeface="Helvetica"/>
                <a:cs typeface="Helvetica"/>
              </a:rPr>
              <a:t> (and the correction factor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</mc:Choice>
              <mc:Fallback/>
            </mc:AlternateContent>
            <a:r>
              <a:rPr lang="en-GB">
                <a:solidFill>
                  <a:schemeClr val="tx1"/>
                </a:solidFill>
                <a:latin typeface="Helvetica"/>
                <a:cs typeface="Helvetica"/>
              </a:rPr>
              <a:t> if necessary)</a:t>
            </a:r>
            <a:endParaRPr/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>
                <a:latin typeface="Helvetica"/>
                <a:cs typeface="Helvetica"/>
              </a:rPr>
              <a:t>Obtain (select or calculate) the value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𝑈</m:t>
                      </m:r>
                    </m:oMath>
                  </m:oMathPara>
                </a14:m>
              </mc:Choice>
              <mc:Fallback/>
            </mc:AlternateContent>
            <a:r>
              <a:rPr lang="en-GB">
                <a:solidFill>
                  <a:schemeClr val="tx1"/>
                </a:solidFill>
                <a:latin typeface="Helvetica"/>
                <a:cs typeface="Helvetica"/>
              </a:rPr>
              <a:t>, the overall heat transfer coefficient</a:t>
            </a:r>
            <a:endParaRPr/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>
                <a:solidFill>
                  <a:schemeClr val="tx1"/>
                </a:solidFill>
                <a:latin typeface="Helvetica"/>
                <a:cs typeface="Helvetica"/>
              </a:rPr>
              <a:t>Calculate the required heat transfer surface area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tx1"/>
                          </a:solidFill>
                          <a:latin typeface="Cambria Math"/>
                          <a:cs typeface="Helvetica"/>
                        </a:rPr>
                        <m:t>𝐴</m:t>
                      </m:r>
                    </m:oMath>
                  </m:oMathPara>
                </a14:m>
              </mc:Choice>
              <mc:Fallback/>
            </mc:AlternateContent>
            <a:endParaRPr lang="en-GB">
              <a:solidFill>
                <a:schemeClr val="tx1"/>
              </a:solidFill>
              <a:latin typeface="Helvetica"/>
              <a:cs typeface="Helvetica"/>
            </a:endParaRPr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>
                <a:latin typeface="Helvetica"/>
                <a:cs typeface="Helvetica"/>
              </a:rPr>
              <a:t>Select available heat exchanger model with size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≥</m:t>
                      </m:r>
                    </m:oMath>
                  </m:oMathPara>
                </a14:m>
              </mc:Choice>
              <mc:Fallback/>
            </mc:AlternateContent>
            <a:r>
              <a:rPr lang="en-GB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tx1"/>
                          </a:solidFill>
                          <a:latin typeface="Cambria Math"/>
                          <a:cs typeface="Helvetica"/>
                        </a:rPr>
                        <m:t>𝐴</m:t>
                      </m:r>
                    </m:oMath>
                  </m:oMathPara>
                </a14:m>
              </mc:Choice>
              <mc:Fallback/>
            </mc:AlternateContent>
            <a:endParaRPr lang="en-GB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2021-11-09T11:20:31Z</dcterms:created>
  <dcterms:modified xsi:type="dcterms:W3CDTF">2024-11-11T22:05:40Z</dcterms:modified>
</cp:coreProperties>
</file>