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30120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937D0-9BF9-420C-A6D2-A1810C52C6E5}"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95542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1296391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695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389978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33406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1425603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1186214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135454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390785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26278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E937D0-9BF9-420C-A6D2-A1810C52C6E5}"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317501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E937D0-9BF9-420C-A6D2-A1810C52C6E5}"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251364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179306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331538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E937D0-9BF9-420C-A6D2-A1810C52C6E5}" type="datetimeFigureOut">
              <a:rPr lang="en-US" smtClean="0"/>
              <a:t>3/11/2021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21552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937D0-9BF9-420C-A6D2-A1810C52C6E5}"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52368-0C76-40FE-96DC-89CDA9C41A73}" type="slidenum">
              <a:rPr lang="en-US" smtClean="0"/>
              <a:t>‹#›</a:t>
            </a:fld>
            <a:endParaRPr lang="en-US"/>
          </a:p>
        </p:txBody>
      </p:sp>
    </p:spTree>
    <p:extLst>
      <p:ext uri="{BB962C8B-B14F-4D97-AF65-F5344CB8AC3E}">
        <p14:creationId xmlns:p14="http://schemas.microsoft.com/office/powerpoint/2010/main" val="276753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937D0-9BF9-420C-A6D2-A1810C52C6E5}" type="datetimeFigureOut">
              <a:rPr lang="en-US" smtClean="0"/>
              <a:t>3/11/2021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52368-0C76-40FE-96DC-89CDA9C41A73}" type="slidenum">
              <a:rPr lang="en-US" smtClean="0"/>
              <a:t>‹#›</a:t>
            </a:fld>
            <a:endParaRPr lang="en-US"/>
          </a:p>
        </p:txBody>
      </p:sp>
    </p:spTree>
    <p:extLst>
      <p:ext uri="{BB962C8B-B14F-4D97-AF65-F5344CB8AC3E}">
        <p14:creationId xmlns:p14="http://schemas.microsoft.com/office/powerpoint/2010/main" val="9954303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6073/pasta/907a557cac781eb4cf72f866a2903c04" TargetMode="External"/><Relationship Id="rId2" Type="http://schemas.openxmlformats.org/officeDocument/2006/relationships/hyperlink" Target="https://portal.edirepository.org/nis/mapbrowse?packageid=knb-lter-bes.5008" TargetMode="External"/><Relationship Id="rId1" Type="http://schemas.openxmlformats.org/officeDocument/2006/relationships/slideLayout" Target="../slideLayouts/slideLayout5.xml"/><Relationship Id="rId5" Type="http://schemas.openxmlformats.org/officeDocument/2006/relationships/hyperlink" Target="https://www.housingstudies.org/data-portal/browse/?indicator=total-foreclosure-activity&amp;area=chicago-community-areas&amp;property_type=0&amp;view_as=view-table" TargetMode="External"/><Relationship Id="rId4" Type="http://schemas.openxmlformats.org/officeDocument/2006/relationships/hyperlink" Target="https://www.housingstudies.org/data-portal/browse/?indicator=poverty-rate&amp;area=chicago-community-areas&amp;view_as=view-tab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2ACF-DC90-42C2-AD24-A0938DD79902}"/>
              </a:ext>
            </a:extLst>
          </p:cNvPr>
          <p:cNvSpPr>
            <a:spLocks noGrp="1"/>
          </p:cNvSpPr>
          <p:nvPr>
            <p:ph type="ctrTitle"/>
          </p:nvPr>
        </p:nvSpPr>
        <p:spPr/>
        <p:txBody>
          <a:bodyPr/>
          <a:lstStyle/>
          <a:p>
            <a:r>
              <a:rPr lang="en-US" dirty="0"/>
              <a:t>Valuing Neighborhoods in Chicago</a:t>
            </a:r>
          </a:p>
        </p:txBody>
      </p:sp>
      <p:sp>
        <p:nvSpPr>
          <p:cNvPr id="3" name="Subtitle 2">
            <a:extLst>
              <a:ext uri="{FF2B5EF4-FFF2-40B4-BE49-F238E27FC236}">
                <a16:creationId xmlns:a16="http://schemas.microsoft.com/office/drawing/2014/main" id="{97D32E6F-35E4-449C-865C-05F4FDEB5075}"/>
              </a:ext>
            </a:extLst>
          </p:cNvPr>
          <p:cNvSpPr>
            <a:spLocks noGrp="1"/>
          </p:cNvSpPr>
          <p:nvPr>
            <p:ph type="subTitle" idx="1"/>
          </p:nvPr>
        </p:nvSpPr>
        <p:spPr>
          <a:xfrm>
            <a:off x="1154955" y="4979490"/>
            <a:ext cx="8825658" cy="861420"/>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will focus on determining the locations in Chicago that a new home buyer will have the highest likelihood of retaining property value based on the characteristics of the surrounding neighborhood. </a:t>
            </a:r>
          </a:p>
          <a:p>
            <a:endParaRPr lang="en-US" dirty="0"/>
          </a:p>
        </p:txBody>
      </p:sp>
    </p:spTree>
    <p:extLst>
      <p:ext uri="{BB962C8B-B14F-4D97-AF65-F5344CB8AC3E}">
        <p14:creationId xmlns:p14="http://schemas.microsoft.com/office/powerpoint/2010/main" val="58109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5B9D-D011-4A72-B413-D463E70125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D51B89-1EE6-4524-B7A6-1D6C7AD9475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results show that based on the analysis done, that the community areas contained in clusters 5, 2, and 0 will have higher perceived value from the average consumer.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Buying a home in one of these three clusters would have a higher likelihood of appreciating in value than would buying in one of the other three clusters.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conclusion is based on the communities in clusters 5, 2, and 0 averaging much higher income levels and mortgage activity while being substantially lower in foreclosures relative to the other three clusters.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addition, and most likely due to the previous, the venues located in these three clusters are indicative of higher neighborhood value, and subsequently higher property values. </a:t>
            </a:r>
          </a:p>
          <a:p>
            <a:endParaRPr lang="en-US" dirty="0"/>
          </a:p>
        </p:txBody>
      </p:sp>
    </p:spTree>
    <p:extLst>
      <p:ext uri="{BB962C8B-B14F-4D97-AF65-F5344CB8AC3E}">
        <p14:creationId xmlns:p14="http://schemas.microsoft.com/office/powerpoint/2010/main" val="282463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7352-4515-4715-8C93-AA59ED43EBA5}"/>
              </a:ext>
            </a:extLst>
          </p:cNvPr>
          <p:cNvSpPr>
            <a:spLocks noGrp="1"/>
          </p:cNvSpPr>
          <p:nvPr>
            <p:ph type="title"/>
          </p:nvPr>
        </p:nvSpPr>
        <p:spPr/>
        <p:txBody>
          <a:bodyPr/>
          <a:lstStyle/>
          <a:p>
            <a:r>
              <a:rPr lang="en-US" dirty="0"/>
              <a:t>Closing </a:t>
            </a:r>
            <a:r>
              <a:rPr lang="en-US"/>
              <a:t>Notes </a:t>
            </a:r>
            <a:endParaRPr lang="en-US" dirty="0"/>
          </a:p>
        </p:txBody>
      </p:sp>
      <p:sp>
        <p:nvSpPr>
          <p:cNvPr id="3" name="Content Placeholder 2">
            <a:extLst>
              <a:ext uri="{FF2B5EF4-FFF2-40B4-BE49-F238E27FC236}">
                <a16:creationId xmlns:a16="http://schemas.microsoft.com/office/drawing/2014/main" id="{E9694976-98C0-4C2B-BDC6-D3FA9021BF3B}"/>
              </a:ext>
            </a:extLst>
          </p:cNvPr>
          <p:cNvSpPr txBox="1">
            <a:spLocks/>
          </p:cNvSpPr>
          <p:nvPr/>
        </p:nvSpPr>
        <p:spPr>
          <a:xfrm>
            <a:off x="1103312" y="2052918"/>
            <a:ext cx="8946541" cy="419548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 would like to clarify that this conclusion is drawn from a completely objective and data-based standpoint. If you were to look at the demographic make-up of the clusters, the lower perceived value community areas are home to a much higher percentage of minorities and people of color . Demographics were specifically not used, and the goal was to see houses strictly in the capacity of that of an asset. In order to accurately assess risk and valuation for the specific kind of asset that is property, determining the effect that the asset’s location has is paramount in assuring the best return on invest. In no way shape or form is this project a comment on, or a valuation of; people, culture or community.  </a:t>
            </a:r>
          </a:p>
          <a:p>
            <a:endParaRPr lang="en-US" dirty="0"/>
          </a:p>
        </p:txBody>
      </p:sp>
    </p:spTree>
    <p:extLst>
      <p:ext uri="{BB962C8B-B14F-4D97-AF65-F5344CB8AC3E}">
        <p14:creationId xmlns:p14="http://schemas.microsoft.com/office/powerpoint/2010/main" val="223849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6BBC-7D5F-4D5E-B1E8-6907B241FBD5}"/>
              </a:ext>
            </a:extLst>
          </p:cNvPr>
          <p:cNvSpPr>
            <a:spLocks noGrp="1"/>
          </p:cNvSpPr>
          <p:nvPr>
            <p:ph type="title"/>
          </p:nvPr>
        </p:nvSpPr>
        <p:spPr/>
        <p:txBody>
          <a:bodyPr/>
          <a:lstStyle/>
          <a:p>
            <a:r>
              <a:rPr lang="en-US" dirty="0"/>
              <a:t>Interest	</a:t>
            </a:r>
          </a:p>
        </p:txBody>
      </p:sp>
      <p:sp>
        <p:nvSpPr>
          <p:cNvPr id="3" name="Text Placeholder 2">
            <a:extLst>
              <a:ext uri="{FF2B5EF4-FFF2-40B4-BE49-F238E27FC236}">
                <a16:creationId xmlns:a16="http://schemas.microsoft.com/office/drawing/2014/main" id="{56DF4DCE-BC49-4792-A823-094966CD18D6}"/>
              </a:ext>
            </a:extLst>
          </p:cNvPr>
          <p:cNvSpPr>
            <a:spLocks noGrp="1"/>
          </p:cNvSpPr>
          <p:nvPr>
            <p:ph type="body" idx="1"/>
          </p:nvPr>
        </p:nvSpPr>
        <p:spPr>
          <a:xfrm>
            <a:off x="1103313" y="1905000"/>
            <a:ext cx="9404722" cy="576262"/>
          </a:xfrm>
        </p:spPr>
        <p:txBody>
          <a:bodyPr/>
          <a:lstStyle/>
          <a:p>
            <a:r>
              <a:rPr lang="en-US" dirty="0"/>
              <a:t>This project will potentially be of interest to:</a:t>
            </a:r>
          </a:p>
        </p:txBody>
      </p:sp>
      <p:sp>
        <p:nvSpPr>
          <p:cNvPr id="4" name="Content Placeholder 3">
            <a:extLst>
              <a:ext uri="{FF2B5EF4-FFF2-40B4-BE49-F238E27FC236}">
                <a16:creationId xmlns:a16="http://schemas.microsoft.com/office/drawing/2014/main" id="{633CABB6-310C-46AF-903B-177E7FDF2CB0}"/>
              </a:ext>
            </a:extLst>
          </p:cNvPr>
          <p:cNvSpPr>
            <a:spLocks noGrp="1"/>
          </p:cNvSpPr>
          <p:nvPr>
            <p:ph sz="half" idx="2"/>
          </p:nvPr>
        </p:nvSpPr>
        <p:spPr>
          <a:xfrm>
            <a:off x="1103312" y="2514600"/>
            <a:ext cx="9404724" cy="3741738"/>
          </a:xfrm>
        </p:spPr>
        <p:txBody>
          <a:bodyPr/>
          <a:lstStyle/>
          <a:p>
            <a:r>
              <a:rPr lang="en-US" dirty="0"/>
              <a:t>New Chicago home buyers</a:t>
            </a:r>
          </a:p>
          <a:p>
            <a:r>
              <a:rPr lang="en-US" dirty="0"/>
              <a:t>Chicago real estate and real estate investment firms</a:t>
            </a:r>
          </a:p>
          <a:p>
            <a:r>
              <a:rPr lang="en-US" dirty="0"/>
              <a:t>Chicago municipal departments focused in community development</a:t>
            </a:r>
          </a:p>
          <a:p>
            <a:r>
              <a:rPr lang="en-US" dirty="0"/>
              <a:t>Chicago small business owners</a:t>
            </a:r>
          </a:p>
        </p:txBody>
      </p:sp>
    </p:spTree>
    <p:extLst>
      <p:ext uri="{BB962C8B-B14F-4D97-AF65-F5344CB8AC3E}">
        <p14:creationId xmlns:p14="http://schemas.microsoft.com/office/powerpoint/2010/main" val="118756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8B68-AF0D-4015-B9C0-CE5DF595E0A7}"/>
              </a:ext>
            </a:extLst>
          </p:cNvPr>
          <p:cNvSpPr>
            <a:spLocks noGrp="1"/>
          </p:cNvSpPr>
          <p:nvPr>
            <p:ph type="title"/>
          </p:nvPr>
        </p:nvSpPr>
        <p:spPr>
          <a:xfrm>
            <a:off x="646111" y="452718"/>
            <a:ext cx="9404723" cy="884376"/>
          </a:xfrm>
        </p:spPr>
        <p:txBody>
          <a:bodyPr/>
          <a:lstStyle/>
          <a:p>
            <a:r>
              <a:rPr lang="en-US" dirty="0"/>
              <a:t>Data</a:t>
            </a:r>
          </a:p>
        </p:txBody>
      </p:sp>
      <p:sp>
        <p:nvSpPr>
          <p:cNvPr id="3" name="Text Placeholder 2">
            <a:extLst>
              <a:ext uri="{FF2B5EF4-FFF2-40B4-BE49-F238E27FC236}">
                <a16:creationId xmlns:a16="http://schemas.microsoft.com/office/drawing/2014/main" id="{0452F445-2785-493B-8F24-56A693AAD372}"/>
              </a:ext>
            </a:extLst>
          </p:cNvPr>
          <p:cNvSpPr>
            <a:spLocks noGrp="1"/>
          </p:cNvSpPr>
          <p:nvPr>
            <p:ph type="body" idx="1"/>
          </p:nvPr>
        </p:nvSpPr>
        <p:spPr>
          <a:xfrm>
            <a:off x="1103313" y="1749862"/>
            <a:ext cx="4396338" cy="576262"/>
          </a:xfrm>
        </p:spPr>
        <p:txBody>
          <a:bodyPr/>
          <a:lstStyle/>
          <a:p>
            <a:r>
              <a:rPr lang="en-US" dirty="0"/>
              <a:t>Data Elements</a:t>
            </a:r>
          </a:p>
        </p:txBody>
      </p:sp>
      <p:sp>
        <p:nvSpPr>
          <p:cNvPr id="4" name="Content Placeholder 3">
            <a:extLst>
              <a:ext uri="{FF2B5EF4-FFF2-40B4-BE49-F238E27FC236}">
                <a16:creationId xmlns:a16="http://schemas.microsoft.com/office/drawing/2014/main" id="{AD55AA28-221E-4FAD-85CD-C9EB3E38C5BB}"/>
              </a:ext>
            </a:extLst>
          </p:cNvPr>
          <p:cNvSpPr>
            <a:spLocks noGrp="1"/>
          </p:cNvSpPr>
          <p:nvPr>
            <p:ph sz="half" idx="2"/>
          </p:nvPr>
        </p:nvSpPr>
        <p:spPr>
          <a:xfrm>
            <a:off x="1103312" y="2334613"/>
            <a:ext cx="4396339" cy="3741738"/>
          </a:xfrm>
        </p:spPr>
        <p:txBody>
          <a:bodyPr>
            <a:normAutofit/>
          </a:bodyPr>
          <a:lstStyle/>
          <a:p>
            <a:r>
              <a:rPr lang="en-US" sz="1400" dirty="0"/>
              <a:t>Community Area</a:t>
            </a:r>
          </a:p>
          <a:p>
            <a:r>
              <a:rPr lang="en-US" sz="1400" dirty="0"/>
              <a:t>Population</a:t>
            </a:r>
          </a:p>
          <a:p>
            <a:r>
              <a:rPr lang="en-US" sz="1400" dirty="0"/>
              <a:t>Median Household Income</a:t>
            </a:r>
          </a:p>
          <a:p>
            <a:r>
              <a:rPr lang="en-US" sz="1400" dirty="0"/>
              <a:t>Mortgage Activity Rate</a:t>
            </a:r>
          </a:p>
          <a:p>
            <a:r>
              <a:rPr lang="en-US" sz="1400" dirty="0"/>
              <a:t>Foreclosure Activity Rate</a:t>
            </a:r>
          </a:p>
          <a:p>
            <a:r>
              <a:rPr lang="en-US" sz="1400" dirty="0"/>
              <a:t>Poverty Rate</a:t>
            </a:r>
          </a:p>
          <a:p>
            <a:r>
              <a:rPr lang="en-US" sz="1400" dirty="0"/>
              <a:t>Tree Canopy</a:t>
            </a:r>
          </a:p>
          <a:p>
            <a:r>
              <a:rPr lang="en-US" sz="1400" dirty="0"/>
              <a:t>Venues and Facilities </a:t>
            </a:r>
          </a:p>
        </p:txBody>
      </p:sp>
      <p:sp>
        <p:nvSpPr>
          <p:cNvPr id="5" name="Text Placeholder 4">
            <a:extLst>
              <a:ext uri="{FF2B5EF4-FFF2-40B4-BE49-F238E27FC236}">
                <a16:creationId xmlns:a16="http://schemas.microsoft.com/office/drawing/2014/main" id="{5F42FA44-F32C-4577-92D5-A3A90FE1D9AB}"/>
              </a:ext>
            </a:extLst>
          </p:cNvPr>
          <p:cNvSpPr>
            <a:spLocks noGrp="1"/>
          </p:cNvSpPr>
          <p:nvPr>
            <p:ph type="body" sz="quarter" idx="3"/>
          </p:nvPr>
        </p:nvSpPr>
        <p:spPr>
          <a:xfrm>
            <a:off x="5654494" y="1758351"/>
            <a:ext cx="4396339" cy="576262"/>
          </a:xfrm>
        </p:spPr>
        <p:txBody>
          <a:bodyPr/>
          <a:lstStyle/>
          <a:p>
            <a:r>
              <a:rPr lang="en-US" dirty="0"/>
              <a:t>Data Sources</a:t>
            </a:r>
          </a:p>
        </p:txBody>
      </p:sp>
      <p:sp>
        <p:nvSpPr>
          <p:cNvPr id="6" name="Content Placeholder 5">
            <a:extLst>
              <a:ext uri="{FF2B5EF4-FFF2-40B4-BE49-F238E27FC236}">
                <a16:creationId xmlns:a16="http://schemas.microsoft.com/office/drawing/2014/main" id="{1A05376F-4E12-4BE3-9A8D-8717F248E7AE}"/>
              </a:ext>
            </a:extLst>
          </p:cNvPr>
          <p:cNvSpPr>
            <a:spLocks noGrp="1"/>
          </p:cNvSpPr>
          <p:nvPr>
            <p:ph sz="quarter" idx="4"/>
          </p:nvPr>
        </p:nvSpPr>
        <p:spPr>
          <a:xfrm>
            <a:off x="5654494" y="2334613"/>
            <a:ext cx="4396339" cy="3741738"/>
          </a:xfrm>
        </p:spPr>
        <p:txBody>
          <a:bodyPr/>
          <a:lstStyle/>
          <a:p>
            <a:r>
              <a:rPr lang="en-US" sz="1400" dirty="0"/>
              <a:t>Wikipedia.org</a:t>
            </a:r>
          </a:p>
          <a:p>
            <a:r>
              <a:rPr lang="en-US" sz="1400" dirty="0"/>
              <a:t>HousingStudies.org</a:t>
            </a:r>
          </a:p>
          <a:p>
            <a:r>
              <a:rPr lang="en-US" sz="1400" dirty="0"/>
              <a:t>Edirepository.org</a:t>
            </a:r>
          </a:p>
          <a:p>
            <a:pPr marL="0" indent="0">
              <a:buNone/>
            </a:pPr>
            <a:endParaRPr lang="en-US" dirty="0"/>
          </a:p>
        </p:txBody>
      </p:sp>
      <p:sp>
        <p:nvSpPr>
          <p:cNvPr id="7" name="Text Placeholder 2">
            <a:extLst>
              <a:ext uri="{FF2B5EF4-FFF2-40B4-BE49-F238E27FC236}">
                <a16:creationId xmlns:a16="http://schemas.microsoft.com/office/drawing/2014/main" id="{5BA6C26C-6F01-4B8F-82FF-7649D5C4CCB6}"/>
              </a:ext>
            </a:extLst>
          </p:cNvPr>
          <p:cNvSpPr txBox="1">
            <a:spLocks/>
          </p:cNvSpPr>
          <p:nvPr/>
        </p:nvSpPr>
        <p:spPr>
          <a:xfrm>
            <a:off x="1103312" y="1182089"/>
            <a:ext cx="8947522"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1400" b="1" dirty="0"/>
              <a:t>The city of Chicago is divided into 77 Community Areas. These areas can be used as feature groups of different variables to gain insight into the characteristics of the area.  </a:t>
            </a:r>
          </a:p>
        </p:txBody>
      </p:sp>
      <p:sp>
        <p:nvSpPr>
          <p:cNvPr id="8" name="Text Placeholder 2">
            <a:extLst>
              <a:ext uri="{FF2B5EF4-FFF2-40B4-BE49-F238E27FC236}">
                <a16:creationId xmlns:a16="http://schemas.microsoft.com/office/drawing/2014/main" id="{4FAC365D-44BF-4042-8C7C-E243AFE99B65}"/>
              </a:ext>
            </a:extLst>
          </p:cNvPr>
          <p:cNvSpPr txBox="1">
            <a:spLocks/>
          </p:cNvSpPr>
          <p:nvPr/>
        </p:nvSpPr>
        <p:spPr>
          <a:xfrm>
            <a:off x="1103312" y="4953001"/>
            <a:ext cx="8947522" cy="1862621"/>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1000" b="0" i="0" dirty="0">
                <a:solidFill>
                  <a:srgbClr val="000000"/>
                </a:solidFill>
                <a:effectLst/>
                <a:latin typeface="Helvetica Neue"/>
              </a:rPr>
              <a:t>---Tree Data Citation---</a:t>
            </a:r>
            <a:br>
              <a:rPr lang="en-US" sz="1000" dirty="0"/>
            </a:br>
            <a:r>
              <a:rPr lang="en-US" sz="1000" b="0" i="0" dirty="0" err="1">
                <a:solidFill>
                  <a:srgbClr val="000000"/>
                </a:solidFill>
                <a:effectLst/>
                <a:latin typeface="Helvetica Neue"/>
              </a:rPr>
              <a:t>link:</a:t>
            </a:r>
            <a:r>
              <a:rPr lang="en-US" sz="1000" b="0" i="0" u="sng" dirty="0" err="1">
                <a:solidFill>
                  <a:srgbClr val="0088CC"/>
                </a:solidFill>
                <a:effectLst/>
                <a:latin typeface="Helvetica Neue"/>
                <a:hlinkClick r:id="rId2"/>
              </a:rPr>
              <a:t>https</a:t>
            </a:r>
            <a:r>
              <a:rPr lang="en-US" sz="1000" b="0" i="0" u="sng" dirty="0">
                <a:solidFill>
                  <a:srgbClr val="0088CC"/>
                </a:solidFill>
                <a:effectLst/>
                <a:latin typeface="Helvetica Neue"/>
                <a:hlinkClick r:id="rId2"/>
              </a:rPr>
              <a:t>://portal.edirepository.org/nis/</a:t>
            </a:r>
            <a:r>
              <a:rPr lang="en-US" sz="1000" b="0" i="0" u="sng" dirty="0" err="1">
                <a:solidFill>
                  <a:srgbClr val="0088CC"/>
                </a:solidFill>
                <a:effectLst/>
                <a:latin typeface="Helvetica Neue"/>
                <a:hlinkClick r:id="rId2"/>
              </a:rPr>
              <a:t>mapbrowse?packageid</a:t>
            </a:r>
            <a:r>
              <a:rPr lang="en-US" sz="1000" b="0" i="0" u="sng" dirty="0">
                <a:solidFill>
                  <a:srgbClr val="0088CC"/>
                </a:solidFill>
                <a:effectLst/>
                <a:latin typeface="Helvetica Neue"/>
                <a:hlinkClick r:id="rId2"/>
              </a:rPr>
              <a:t>=knb-lter-bes.5008</a:t>
            </a:r>
            <a:br>
              <a:rPr lang="en-US" sz="1000" dirty="0"/>
            </a:br>
            <a:r>
              <a:rPr lang="en-US" sz="1000" b="0" i="0" dirty="0">
                <a:solidFill>
                  <a:srgbClr val="000000"/>
                </a:solidFill>
                <a:effectLst/>
                <a:latin typeface="Helvetica Neue"/>
              </a:rPr>
              <a:t>Citation: Locke, D.H. 2020. Residential housing segregation and urban tree canopy in 37 US </a:t>
            </a:r>
            <a:r>
              <a:rPr lang="en-US" sz="1000" b="0" i="0" dirty="0" err="1">
                <a:solidFill>
                  <a:srgbClr val="000000"/>
                </a:solidFill>
                <a:effectLst/>
                <a:latin typeface="Helvetica Neue"/>
              </a:rPr>
              <a:t>Cities;data</a:t>
            </a:r>
            <a:r>
              <a:rPr lang="en-US" sz="1000" b="0" i="0" dirty="0">
                <a:solidFill>
                  <a:srgbClr val="000000"/>
                </a:solidFill>
                <a:effectLst/>
                <a:latin typeface="Helvetica Neue"/>
              </a:rPr>
              <a:t> in support of Locke et al 2020 in </a:t>
            </a:r>
            <a:r>
              <a:rPr lang="en-US" sz="1000" b="0" i="0" dirty="0" err="1">
                <a:solidFill>
                  <a:srgbClr val="000000"/>
                </a:solidFill>
                <a:effectLst/>
                <a:latin typeface="Helvetica Neue"/>
              </a:rPr>
              <a:t>npj</a:t>
            </a:r>
            <a:r>
              <a:rPr lang="en-US" sz="1000" b="0" i="0" dirty="0">
                <a:solidFill>
                  <a:srgbClr val="000000"/>
                </a:solidFill>
                <a:effectLst/>
                <a:latin typeface="Helvetica Neue"/>
              </a:rPr>
              <a:t> Urban Sustainability </a:t>
            </a:r>
            <a:r>
              <a:rPr lang="en-US" sz="1000" b="0" i="0" dirty="0" err="1">
                <a:solidFill>
                  <a:srgbClr val="000000"/>
                </a:solidFill>
                <a:effectLst/>
                <a:latin typeface="Helvetica Neue"/>
              </a:rPr>
              <a:t>ver</a:t>
            </a:r>
            <a:r>
              <a:rPr lang="en-US" sz="1000" b="0" i="0" dirty="0">
                <a:solidFill>
                  <a:srgbClr val="000000"/>
                </a:solidFill>
                <a:effectLst/>
                <a:latin typeface="Helvetica Neue"/>
              </a:rPr>
              <a:t> 1. Environmental Data </a:t>
            </a:r>
            <a:r>
              <a:rPr lang="en-US" sz="1000" b="0" i="0" dirty="0" err="1">
                <a:solidFill>
                  <a:srgbClr val="000000"/>
                </a:solidFill>
                <a:effectLst/>
                <a:latin typeface="Helvetica Neue"/>
              </a:rPr>
              <a:t>Initiative.</a:t>
            </a:r>
            <a:r>
              <a:rPr lang="en-US" sz="1000" b="0" i="0" u="sng" dirty="0" err="1">
                <a:solidFill>
                  <a:srgbClr val="0088CC"/>
                </a:solidFill>
                <a:effectLst/>
                <a:latin typeface="Helvetica Neue"/>
                <a:hlinkClick r:id="rId3"/>
              </a:rPr>
              <a:t>https</a:t>
            </a:r>
            <a:r>
              <a:rPr lang="en-US" sz="1000" b="0" i="0" u="sng" dirty="0">
                <a:solidFill>
                  <a:srgbClr val="0088CC"/>
                </a:solidFill>
                <a:effectLst/>
                <a:latin typeface="Helvetica Neue"/>
                <a:hlinkClick r:id="rId3"/>
              </a:rPr>
              <a:t>://doi.org/10.6073/pasta/907a557cac781eb4cf72f866a2903c04</a:t>
            </a:r>
            <a:r>
              <a:rPr lang="en-US" sz="1000" b="0" i="0" dirty="0">
                <a:solidFill>
                  <a:srgbClr val="000000"/>
                </a:solidFill>
                <a:effectLst/>
                <a:latin typeface="Helvetica Neue"/>
              </a:rPr>
              <a:t> (Accessed 2021-03-01).</a:t>
            </a:r>
          </a:p>
          <a:p>
            <a:pPr>
              <a:spcBef>
                <a:spcPts val="0"/>
              </a:spcBef>
            </a:pPr>
            <a:r>
              <a:rPr lang="en-US" sz="1000" b="0" i="0" dirty="0">
                <a:solidFill>
                  <a:srgbClr val="000000"/>
                </a:solidFill>
                <a:effectLst/>
                <a:latin typeface="Helvetica Neue"/>
              </a:rPr>
              <a:t>---Housing Data Citation---</a:t>
            </a:r>
            <a:br>
              <a:rPr lang="en-US" sz="1000" dirty="0"/>
            </a:br>
            <a:r>
              <a:rPr lang="en-US" sz="1000" b="0" i="0" dirty="0" err="1">
                <a:solidFill>
                  <a:srgbClr val="000000"/>
                </a:solidFill>
                <a:effectLst/>
                <a:latin typeface="Helvetica Neue"/>
              </a:rPr>
              <a:t>link:</a:t>
            </a:r>
            <a:r>
              <a:rPr lang="en-US" sz="1000" b="0" i="0" u="sng" dirty="0" err="1">
                <a:solidFill>
                  <a:srgbClr val="0088CC"/>
                </a:solidFill>
                <a:effectLst/>
                <a:latin typeface="Helvetica Neue"/>
                <a:hlinkClick r:id="rId4"/>
              </a:rPr>
              <a:t>https</a:t>
            </a:r>
            <a:r>
              <a:rPr lang="en-US" sz="1000" b="0" i="0" u="sng" dirty="0">
                <a:solidFill>
                  <a:srgbClr val="0088CC"/>
                </a:solidFill>
                <a:effectLst/>
                <a:latin typeface="Helvetica Neue"/>
                <a:hlinkClick r:id="rId4"/>
              </a:rPr>
              <a:t>://www.housingstudies.org/data-portal/browse/?indicator=poverty-rate&amp;area=chicago-community-areas&amp;view_as=view-table</a:t>
            </a:r>
            <a:r>
              <a:rPr lang="en-US" sz="1000" b="0" i="0" dirty="0">
                <a:solidFill>
                  <a:srgbClr val="000000"/>
                </a:solidFill>
                <a:effectLst/>
                <a:latin typeface="Helvetica Neue"/>
              </a:rPr>
              <a:t> </a:t>
            </a:r>
          </a:p>
          <a:p>
            <a:pPr>
              <a:spcBef>
                <a:spcPts val="0"/>
              </a:spcBef>
            </a:pPr>
            <a:r>
              <a:rPr lang="en-US" sz="1000" b="0" i="0" dirty="0" err="1">
                <a:solidFill>
                  <a:srgbClr val="000000"/>
                </a:solidFill>
                <a:effectLst/>
                <a:latin typeface="Helvetica Neue"/>
              </a:rPr>
              <a:t>link:</a:t>
            </a:r>
            <a:r>
              <a:rPr lang="en-US" sz="1000" b="0" i="0" u="sng" dirty="0" err="1">
                <a:solidFill>
                  <a:srgbClr val="0088CC"/>
                </a:solidFill>
                <a:effectLst/>
                <a:latin typeface="Helvetica Neue"/>
                <a:hlinkClick r:id="rId5"/>
              </a:rPr>
              <a:t>https</a:t>
            </a:r>
            <a:r>
              <a:rPr lang="en-US" sz="1000" b="0" i="0" u="sng" dirty="0">
                <a:solidFill>
                  <a:srgbClr val="0088CC"/>
                </a:solidFill>
                <a:effectLst/>
                <a:latin typeface="Helvetica Neue"/>
                <a:hlinkClick r:id="rId5"/>
              </a:rPr>
              <a:t>://www.housingstudies.org/data-portal/browse/?indicator=total-foreclosure-activity&amp;area=chicago-community-areas&amp;property_type=0&amp;view_as=view-table</a:t>
            </a:r>
            <a:endParaRPr lang="en-US" sz="1100" dirty="0"/>
          </a:p>
        </p:txBody>
      </p:sp>
    </p:spTree>
    <p:extLst>
      <p:ext uri="{BB962C8B-B14F-4D97-AF65-F5344CB8AC3E}">
        <p14:creationId xmlns:p14="http://schemas.microsoft.com/office/powerpoint/2010/main" val="159497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D7F7-A371-4189-99A9-D53576A95654}"/>
              </a:ext>
            </a:extLst>
          </p:cNvPr>
          <p:cNvSpPr>
            <a:spLocks noGrp="1"/>
          </p:cNvSpPr>
          <p:nvPr>
            <p:ph type="title"/>
          </p:nvPr>
        </p:nvSpPr>
        <p:spPr/>
        <p:txBody>
          <a:bodyPr/>
          <a:lstStyle/>
          <a:p>
            <a:r>
              <a:rPr lang="en-US" dirty="0"/>
              <a:t>Data Selection</a:t>
            </a:r>
          </a:p>
        </p:txBody>
      </p:sp>
      <p:sp>
        <p:nvSpPr>
          <p:cNvPr id="3" name="Content Placeholder 2">
            <a:extLst>
              <a:ext uri="{FF2B5EF4-FFF2-40B4-BE49-F238E27FC236}">
                <a16:creationId xmlns:a16="http://schemas.microsoft.com/office/drawing/2014/main" id="{772F53C5-87CE-4D2B-8845-9489EC3E709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selection of these specific elements was done by searching the qualities that new home buyers look for in a neighborhood. </a:t>
            </a:r>
          </a:p>
          <a:p>
            <a:pPr lvl="1"/>
            <a:r>
              <a:rPr lang="en-US" sz="1600" dirty="0">
                <a:effectLst/>
                <a:latin typeface="Calibri" panose="020F0502020204030204" pitchFamily="34" charset="0"/>
                <a:ea typeface="Calibri" panose="020F0502020204030204" pitchFamily="34" charset="0"/>
                <a:cs typeface="Times New Roman" panose="02020603050405020304" pitchFamily="18" charset="0"/>
              </a:rPr>
              <a:t>The though being that the higher the income, tree canopy and mortgage activity, the more attractive the neighborhood is to the general population, and subsequently the properties there are more valuable. </a:t>
            </a:r>
          </a:p>
          <a:p>
            <a:pPr lvl="1"/>
            <a:r>
              <a:rPr lang="en-US" sz="1600" dirty="0">
                <a:effectLst/>
                <a:latin typeface="Calibri" panose="020F0502020204030204" pitchFamily="34" charset="0"/>
                <a:ea typeface="Calibri" panose="020F0502020204030204" pitchFamily="34" charset="0"/>
                <a:cs typeface="Times New Roman" panose="02020603050405020304" pitchFamily="18" charset="0"/>
              </a:rPr>
              <a:t>The opposite thought being that the higher the foreclosure rate and lower the income and tree canopy, the lower the perceived value of the neighborhood.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level of foreclosure activity, mortgage activity, population size, income/poverty levels and tree canopy will be the primary clustering set for the neighborhoods. </a:t>
            </a:r>
          </a:p>
          <a:p>
            <a:r>
              <a:rPr lang="en-US" sz="1200" dirty="0">
                <a:latin typeface="Calibri" panose="020F0502020204030204" pitchFamily="34" charset="0"/>
                <a:cs typeface="Times New Roman" panose="02020603050405020304" pitchFamily="18" charset="0"/>
              </a:rPr>
              <a:t>Note: </a:t>
            </a:r>
            <a:r>
              <a:rPr lang="en-US" sz="1200" dirty="0">
                <a:effectLst/>
                <a:latin typeface="Calibri" panose="020F0502020204030204" pitchFamily="34" charset="0"/>
                <a:ea typeface="Calibri" panose="020F0502020204030204" pitchFamily="34" charset="0"/>
                <a:cs typeface="Times New Roman" panose="02020603050405020304" pitchFamily="18" charset="0"/>
              </a:rPr>
              <a:t>Chicago is a notoriously violent city, but I have deliberately left out all demographic data and crime statistics (even though I originally included it) to try to level the obvious bias of the clustering. </a:t>
            </a:r>
            <a:endParaRPr lang="en-US" sz="1400" dirty="0"/>
          </a:p>
        </p:txBody>
      </p:sp>
    </p:spTree>
    <p:extLst>
      <p:ext uri="{BB962C8B-B14F-4D97-AF65-F5344CB8AC3E}">
        <p14:creationId xmlns:p14="http://schemas.microsoft.com/office/powerpoint/2010/main" val="295612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2C33-7CDD-4F7F-8DE3-31061D59A8F4}"/>
              </a:ext>
            </a:extLst>
          </p:cNvPr>
          <p:cNvSpPr>
            <a:spLocks noGrp="1"/>
          </p:cNvSpPr>
          <p:nvPr>
            <p:ph type="title"/>
          </p:nvPr>
        </p:nvSpPr>
        <p:spPr/>
        <p:txBody>
          <a:bodyPr/>
          <a:lstStyle/>
          <a:p>
            <a:r>
              <a:rPr lang="en-US" dirty="0"/>
              <a:t>Community Area Clustering</a:t>
            </a:r>
          </a:p>
        </p:txBody>
      </p:sp>
      <p:pic>
        <p:nvPicPr>
          <p:cNvPr id="7" name="Content Placeholder 6">
            <a:extLst>
              <a:ext uri="{FF2B5EF4-FFF2-40B4-BE49-F238E27FC236}">
                <a16:creationId xmlns:a16="http://schemas.microsoft.com/office/drawing/2014/main" id="{172AEED1-265B-4FCC-80FB-DA7A9AA255B8}"/>
              </a:ext>
            </a:extLst>
          </p:cNvPr>
          <p:cNvPicPr>
            <a:picLocks noGrp="1"/>
          </p:cNvPicPr>
          <p:nvPr>
            <p:ph sz="quarter" idx="4"/>
          </p:nvPr>
        </p:nvPicPr>
        <p:blipFill rotWithShape="1">
          <a:blip r:embed="rId2">
            <a:extLst>
              <a:ext uri="{28A0092B-C50C-407E-A947-70E740481C1C}">
                <a14:useLocalDpi xmlns:a14="http://schemas.microsoft.com/office/drawing/2010/main" val="0"/>
              </a:ext>
            </a:extLst>
          </a:blip>
          <a:srcRect l="13977" t="9895" r="24358" b="3506"/>
          <a:stretch/>
        </p:blipFill>
        <p:spPr bwMode="auto">
          <a:xfrm>
            <a:off x="7417220" y="3014860"/>
            <a:ext cx="2922622" cy="3741738"/>
          </a:xfrm>
          <a:prstGeom prst="rect">
            <a:avLst/>
          </a:prstGeom>
          <a:ln>
            <a:solidFill>
              <a:schemeClr val="tx1"/>
            </a:solid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1A29CA6-DBAC-496B-805B-D4C508D3017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625447" y="3026426"/>
            <a:ext cx="721995" cy="1163320"/>
          </a:xfrm>
          <a:prstGeom prst="rect">
            <a:avLst/>
          </a:prstGeom>
        </p:spPr>
      </p:pic>
      <p:grpSp>
        <p:nvGrpSpPr>
          <p:cNvPr id="13" name="Group 12">
            <a:extLst>
              <a:ext uri="{FF2B5EF4-FFF2-40B4-BE49-F238E27FC236}">
                <a16:creationId xmlns:a16="http://schemas.microsoft.com/office/drawing/2014/main" id="{B17A5BB2-7E08-4FD4-9113-829050D0A81F}"/>
              </a:ext>
            </a:extLst>
          </p:cNvPr>
          <p:cNvGrpSpPr/>
          <p:nvPr/>
        </p:nvGrpSpPr>
        <p:grpSpPr>
          <a:xfrm>
            <a:off x="6920191" y="1394778"/>
            <a:ext cx="3916680" cy="1478280"/>
            <a:chOff x="0" y="0"/>
            <a:chExt cx="3916846" cy="1478887"/>
          </a:xfrm>
        </p:grpSpPr>
        <p:pic>
          <p:nvPicPr>
            <p:cNvPr id="14" name="Picture 13">
              <a:extLst>
                <a:ext uri="{FF2B5EF4-FFF2-40B4-BE49-F238E27FC236}">
                  <a16:creationId xmlns:a16="http://schemas.microsoft.com/office/drawing/2014/main" id="{F4771274-3E1B-4C22-A4A7-9F133AF4E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47"/>
              <a:ext cx="3903980" cy="1475740"/>
            </a:xfrm>
            <a:prstGeom prst="rect">
              <a:avLst/>
            </a:prstGeom>
            <a:ln>
              <a:solidFill>
                <a:schemeClr val="tx1"/>
              </a:solidFill>
            </a:ln>
          </p:spPr>
        </p:pic>
        <p:sp>
          <p:nvSpPr>
            <p:cNvPr id="15" name="Rectangle 14">
              <a:extLst>
                <a:ext uri="{FF2B5EF4-FFF2-40B4-BE49-F238E27FC236}">
                  <a16:creationId xmlns:a16="http://schemas.microsoft.com/office/drawing/2014/main" id="{2B0AECFE-2D13-4D29-91D9-D8BF823943CE}"/>
                </a:ext>
              </a:extLst>
            </p:cNvPr>
            <p:cNvSpPr/>
            <p:nvPr/>
          </p:nvSpPr>
          <p:spPr>
            <a:xfrm>
              <a:off x="2453806" y="0"/>
              <a:ext cx="548640" cy="1395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D0224233-5EB2-4D73-854B-CD8CB790567A}"/>
                </a:ext>
              </a:extLst>
            </p:cNvPr>
            <p:cNvSpPr/>
            <p:nvPr/>
          </p:nvSpPr>
          <p:spPr>
            <a:xfrm>
              <a:off x="3439767" y="0"/>
              <a:ext cx="477079" cy="1395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7" name="Straight Connector 16">
              <a:extLst>
                <a:ext uri="{FF2B5EF4-FFF2-40B4-BE49-F238E27FC236}">
                  <a16:creationId xmlns:a16="http://schemas.microsoft.com/office/drawing/2014/main" id="{B3684298-27C1-401C-BC84-89AA2D027D74}"/>
                </a:ext>
              </a:extLst>
            </p:cNvPr>
            <p:cNvCxnSpPr/>
            <p:nvPr/>
          </p:nvCxnSpPr>
          <p:spPr>
            <a:xfrm>
              <a:off x="139976" y="882595"/>
              <a:ext cx="368912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923516B2-5483-4897-8EF3-15CB4B39DCAE}"/>
              </a:ext>
            </a:extLst>
          </p:cNvPr>
          <p:cNvSpPr>
            <a:spLocks noGrp="1"/>
          </p:cNvSpPr>
          <p:nvPr>
            <p:ph sz="half" idx="2"/>
          </p:nvPr>
        </p:nvSpPr>
        <p:spPr>
          <a:xfrm>
            <a:off x="1103312" y="1394778"/>
            <a:ext cx="4396339" cy="4681573"/>
          </a:xfrm>
        </p:spPr>
        <p:txBody>
          <a:bodyPr/>
          <a:lstStyle/>
          <a:p>
            <a:r>
              <a:rPr lang="en-US" dirty="0"/>
              <a:t>The cluster map on the right shows the six clusters. </a:t>
            </a:r>
          </a:p>
          <a:p>
            <a:r>
              <a:rPr lang="en-US" dirty="0"/>
              <a:t>Above is a table of the clustering elements averaged for the respective cluster.</a:t>
            </a:r>
          </a:p>
          <a:p>
            <a:r>
              <a:rPr lang="en-US" dirty="0"/>
              <a:t>This table is sorted on ‘</a:t>
            </a:r>
            <a:r>
              <a:rPr lang="en-US" dirty="0" err="1"/>
              <a:t>F_to_M</a:t>
            </a:r>
            <a:r>
              <a:rPr lang="en-US" dirty="0"/>
              <a:t>’, which is the average Foreclosures to Mortgages ratio for the community areas in the cluster</a:t>
            </a:r>
          </a:p>
          <a:p>
            <a:r>
              <a:rPr lang="en-US" dirty="0"/>
              <a:t>Highlighted by the divisions in red, it is plain to see there is a large difference between clusters 5,2,0 and 3,4,1.</a:t>
            </a:r>
          </a:p>
        </p:txBody>
      </p:sp>
    </p:spTree>
    <p:extLst>
      <p:ext uri="{BB962C8B-B14F-4D97-AF65-F5344CB8AC3E}">
        <p14:creationId xmlns:p14="http://schemas.microsoft.com/office/powerpoint/2010/main" val="265144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CA52-30DF-4F0A-8B39-D84799A12C48}"/>
              </a:ext>
            </a:extLst>
          </p:cNvPr>
          <p:cNvSpPr>
            <a:spLocks noGrp="1"/>
          </p:cNvSpPr>
          <p:nvPr>
            <p:ph type="title"/>
          </p:nvPr>
        </p:nvSpPr>
        <p:spPr/>
        <p:txBody>
          <a:bodyPr/>
          <a:lstStyle/>
          <a:p>
            <a:r>
              <a:rPr lang="en-US" dirty="0"/>
              <a:t>Cluster Analysis</a:t>
            </a:r>
          </a:p>
        </p:txBody>
      </p:sp>
      <p:pic>
        <p:nvPicPr>
          <p:cNvPr id="3" name="Picture 2">
            <a:extLst>
              <a:ext uri="{FF2B5EF4-FFF2-40B4-BE49-F238E27FC236}">
                <a16:creationId xmlns:a16="http://schemas.microsoft.com/office/drawing/2014/main" id="{2AD5343B-C1FF-4B0A-9656-33CB01CCC3F6}"/>
              </a:ext>
            </a:extLst>
          </p:cNvPr>
          <p:cNvPicPr/>
          <p:nvPr/>
        </p:nvPicPr>
        <p:blipFill rotWithShape="1">
          <a:blip r:embed="rId2">
            <a:extLst>
              <a:ext uri="{28A0092B-C50C-407E-A947-70E740481C1C}">
                <a14:useLocalDpi xmlns:a14="http://schemas.microsoft.com/office/drawing/2010/main" val="0"/>
              </a:ext>
            </a:extLst>
          </a:blip>
          <a:srcRect l="14979" t="9469" r="27215" b="3375"/>
          <a:stretch/>
        </p:blipFill>
        <p:spPr bwMode="auto">
          <a:xfrm>
            <a:off x="5714661" y="1853248"/>
            <a:ext cx="3195793" cy="4552034"/>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A6AAFF5-2E02-41D8-BB16-8CC41CE34FFA}"/>
              </a:ext>
            </a:extLst>
          </p:cNvPr>
          <p:cNvPicPr/>
          <p:nvPr/>
        </p:nvPicPr>
        <p:blipFill rotWithShape="1">
          <a:blip r:embed="rId3">
            <a:extLst>
              <a:ext uri="{28A0092B-C50C-407E-A947-70E740481C1C}">
                <a14:useLocalDpi xmlns:a14="http://schemas.microsoft.com/office/drawing/2010/main" val="0"/>
              </a:ext>
            </a:extLst>
          </a:blip>
          <a:srcRect l="14753" t="9152" r="24950" b="4429"/>
          <a:stretch/>
        </p:blipFill>
        <p:spPr bwMode="auto">
          <a:xfrm>
            <a:off x="8910454" y="1853248"/>
            <a:ext cx="3195793" cy="4552034"/>
          </a:xfrm>
          <a:prstGeom prst="rect">
            <a:avLst/>
          </a:prstGeom>
          <a:ln>
            <a:noFill/>
          </a:ln>
          <a:extLst>
            <a:ext uri="{53640926-AAD7-44D8-BBD7-CCE9431645EC}">
              <a14:shadowObscured xmlns:a14="http://schemas.microsoft.com/office/drawing/2010/main"/>
            </a:ext>
          </a:extLst>
        </p:spPr>
      </p:pic>
      <p:sp>
        <p:nvSpPr>
          <p:cNvPr id="5" name="Text Placeholder 2">
            <a:extLst>
              <a:ext uri="{FF2B5EF4-FFF2-40B4-BE49-F238E27FC236}">
                <a16:creationId xmlns:a16="http://schemas.microsoft.com/office/drawing/2014/main" id="{DD854856-F2FA-41A8-ABAB-C6D723A0F596}"/>
              </a:ext>
            </a:extLst>
          </p:cNvPr>
          <p:cNvSpPr txBox="1">
            <a:spLocks/>
          </p:cNvSpPr>
          <p:nvPr/>
        </p:nvSpPr>
        <p:spPr>
          <a:xfrm>
            <a:off x="5579783" y="1276986"/>
            <a:ext cx="2905585"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2000" dirty="0"/>
              <a:t>Clusters 0 2 5</a:t>
            </a:r>
          </a:p>
        </p:txBody>
      </p:sp>
      <p:sp>
        <p:nvSpPr>
          <p:cNvPr id="6" name="Text Placeholder 2">
            <a:extLst>
              <a:ext uri="{FF2B5EF4-FFF2-40B4-BE49-F238E27FC236}">
                <a16:creationId xmlns:a16="http://schemas.microsoft.com/office/drawing/2014/main" id="{959B7D4C-B922-47A8-A3FC-14BAA6C9C23B}"/>
              </a:ext>
            </a:extLst>
          </p:cNvPr>
          <p:cNvSpPr txBox="1">
            <a:spLocks/>
          </p:cNvSpPr>
          <p:nvPr/>
        </p:nvSpPr>
        <p:spPr>
          <a:xfrm>
            <a:off x="8830304" y="1276986"/>
            <a:ext cx="2905585"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2000" dirty="0"/>
              <a:t>Clusters 1 3 4</a:t>
            </a:r>
          </a:p>
        </p:txBody>
      </p:sp>
      <p:pic>
        <p:nvPicPr>
          <p:cNvPr id="7" name="Picture 6">
            <a:extLst>
              <a:ext uri="{FF2B5EF4-FFF2-40B4-BE49-F238E27FC236}">
                <a16:creationId xmlns:a16="http://schemas.microsoft.com/office/drawing/2014/main" id="{B43CF9A8-D0E1-47C8-9F88-0869424E7E1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925206" y="5241962"/>
            <a:ext cx="721995" cy="1163320"/>
          </a:xfrm>
          <a:prstGeom prst="rect">
            <a:avLst/>
          </a:prstGeom>
        </p:spPr>
      </p:pic>
      <p:sp>
        <p:nvSpPr>
          <p:cNvPr id="8" name="Content Placeholder 3">
            <a:extLst>
              <a:ext uri="{FF2B5EF4-FFF2-40B4-BE49-F238E27FC236}">
                <a16:creationId xmlns:a16="http://schemas.microsoft.com/office/drawing/2014/main" id="{2DA19519-EA42-4D2E-BBE7-C6170BACEEF4}"/>
              </a:ext>
            </a:extLst>
          </p:cNvPr>
          <p:cNvSpPr txBox="1">
            <a:spLocks/>
          </p:cNvSpPr>
          <p:nvPr/>
        </p:nvSpPr>
        <p:spPr>
          <a:xfrm>
            <a:off x="1086059" y="1990000"/>
            <a:ext cx="4396339" cy="468157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9" name="Content Placeholder 3">
            <a:extLst>
              <a:ext uri="{FF2B5EF4-FFF2-40B4-BE49-F238E27FC236}">
                <a16:creationId xmlns:a16="http://schemas.microsoft.com/office/drawing/2014/main" id="{125697B8-D4DA-490B-BF47-08AC6FCCAE32}"/>
              </a:ext>
            </a:extLst>
          </p:cNvPr>
          <p:cNvSpPr txBox="1">
            <a:spLocks/>
          </p:cNvSpPr>
          <p:nvPr/>
        </p:nvSpPr>
        <p:spPr>
          <a:xfrm>
            <a:off x="914778" y="1565117"/>
            <a:ext cx="4396339" cy="468157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When viewing these as two separate groups of clusters, it is easy to see the geographic separations</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Note: It is not surprising that it should be north and south, as Chicago’s south side has a reputation that is notorious worldwide. However the pockets of neighborhoods in the positive grouping that are outside the  northern half of the city are interesting, as they show movement to develop new areas of value outside of the established most expensive communities. </a:t>
            </a:r>
            <a:endParaRPr lang="en-US" sz="1600" dirty="0"/>
          </a:p>
          <a:p>
            <a:endParaRPr lang="en-US" dirty="0"/>
          </a:p>
          <a:p>
            <a:endParaRPr lang="en-US" dirty="0"/>
          </a:p>
        </p:txBody>
      </p:sp>
      <p:sp>
        <p:nvSpPr>
          <p:cNvPr id="10" name="Text Placeholder 2">
            <a:extLst>
              <a:ext uri="{FF2B5EF4-FFF2-40B4-BE49-F238E27FC236}">
                <a16:creationId xmlns:a16="http://schemas.microsoft.com/office/drawing/2014/main" id="{EB358253-B887-491D-9680-18B8E7115EE2}"/>
              </a:ext>
            </a:extLst>
          </p:cNvPr>
          <p:cNvSpPr txBox="1">
            <a:spLocks/>
          </p:cNvSpPr>
          <p:nvPr/>
        </p:nvSpPr>
        <p:spPr>
          <a:xfrm>
            <a:off x="5579783" y="973813"/>
            <a:ext cx="2905585"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1800" dirty="0"/>
              <a:t>Perceived Higher Value</a:t>
            </a:r>
          </a:p>
        </p:txBody>
      </p:sp>
      <p:sp>
        <p:nvSpPr>
          <p:cNvPr id="11" name="Text Placeholder 2">
            <a:extLst>
              <a:ext uri="{FF2B5EF4-FFF2-40B4-BE49-F238E27FC236}">
                <a16:creationId xmlns:a16="http://schemas.microsoft.com/office/drawing/2014/main" id="{CCC4A5D8-4AA5-41E6-8D37-6C1F4C94EED1}"/>
              </a:ext>
            </a:extLst>
          </p:cNvPr>
          <p:cNvSpPr txBox="1">
            <a:spLocks/>
          </p:cNvSpPr>
          <p:nvPr/>
        </p:nvSpPr>
        <p:spPr>
          <a:xfrm>
            <a:off x="8830304" y="988855"/>
            <a:ext cx="2905585"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1800" dirty="0"/>
              <a:t>Perceived Lower Value</a:t>
            </a:r>
          </a:p>
        </p:txBody>
      </p:sp>
    </p:spTree>
    <p:extLst>
      <p:ext uri="{BB962C8B-B14F-4D97-AF65-F5344CB8AC3E}">
        <p14:creationId xmlns:p14="http://schemas.microsoft.com/office/powerpoint/2010/main" val="155114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CF6-F39F-4C39-8ED6-A1E50E6EDE21}"/>
              </a:ext>
            </a:extLst>
          </p:cNvPr>
          <p:cNvSpPr>
            <a:spLocks noGrp="1"/>
          </p:cNvSpPr>
          <p:nvPr>
            <p:ph type="title"/>
          </p:nvPr>
        </p:nvSpPr>
        <p:spPr/>
        <p:txBody>
          <a:bodyPr/>
          <a:lstStyle/>
          <a:p>
            <a:r>
              <a:rPr lang="en-US" dirty="0"/>
              <a:t>Venues in Community Areas</a:t>
            </a:r>
          </a:p>
        </p:txBody>
      </p:sp>
      <p:sp>
        <p:nvSpPr>
          <p:cNvPr id="4" name="Content Placeholder 3">
            <a:extLst>
              <a:ext uri="{FF2B5EF4-FFF2-40B4-BE49-F238E27FC236}">
                <a16:creationId xmlns:a16="http://schemas.microsoft.com/office/drawing/2014/main" id="{53DD02DE-1542-42BE-88FD-3E92543430BB}"/>
              </a:ext>
            </a:extLst>
          </p:cNvPr>
          <p:cNvSpPr>
            <a:spLocks noGrp="1"/>
          </p:cNvSpPr>
          <p:nvPr>
            <p:ph sz="half" idx="2"/>
          </p:nvPr>
        </p:nvSpPr>
        <p:spPr>
          <a:xfrm>
            <a:off x="1043982" y="1683244"/>
            <a:ext cx="4396339" cy="4436201"/>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Three correlation tables below were used to help determine the venue groupings to check. (Sorting Circled in Red)</a:t>
            </a:r>
          </a:p>
          <a:p>
            <a:r>
              <a:rPr lang="en-US" dirty="0">
                <a:latin typeface="Calibri" panose="020F0502020204030204" pitchFamily="34" charset="0"/>
                <a:ea typeface="Calibri" panose="020F0502020204030204" pitchFamily="34" charset="0"/>
                <a:cs typeface="Times New Roman" panose="02020603050405020304" pitchFamily="18" charset="0"/>
              </a:rPr>
              <a:t>These tables highlight v</a:t>
            </a:r>
            <a:r>
              <a:rPr lang="en-US" sz="1800" dirty="0">
                <a:effectLst/>
                <a:latin typeface="Calibri" panose="020F0502020204030204" pitchFamily="34" charset="0"/>
                <a:ea typeface="Calibri" panose="020F0502020204030204" pitchFamily="34" charset="0"/>
                <a:cs typeface="Times New Roman" panose="02020603050405020304" pitchFamily="18" charset="0"/>
              </a:rPr>
              <a:t>enue types that show the highest correlation to Income, Mortgages, and Foreclosures respectively. </a:t>
            </a:r>
          </a:p>
          <a:p>
            <a:r>
              <a:rPr lang="en-US" dirty="0">
                <a:latin typeface="Calibri" panose="020F0502020204030204" pitchFamily="34" charset="0"/>
                <a:cs typeface="Times New Roman" panose="02020603050405020304" pitchFamily="18" charset="0"/>
              </a:rPr>
              <a:t>Highest correlation values, as well obvious positive and negative elements (i.e. playgrounds being positive, factories being negative) were used to create a categorized map to see separations. Positive(green) negative(red).</a:t>
            </a:r>
          </a:p>
          <a:p>
            <a:endParaRPr lang="en-US" dirty="0"/>
          </a:p>
        </p:txBody>
      </p:sp>
      <p:grpSp>
        <p:nvGrpSpPr>
          <p:cNvPr id="15" name="Group 14">
            <a:extLst>
              <a:ext uri="{FF2B5EF4-FFF2-40B4-BE49-F238E27FC236}">
                <a16:creationId xmlns:a16="http://schemas.microsoft.com/office/drawing/2014/main" id="{B7321B3B-6848-4917-9333-6B4DC4E9F726}"/>
              </a:ext>
            </a:extLst>
          </p:cNvPr>
          <p:cNvGrpSpPr/>
          <p:nvPr/>
        </p:nvGrpSpPr>
        <p:grpSpPr>
          <a:xfrm>
            <a:off x="5761892" y="1683245"/>
            <a:ext cx="2725420" cy="4722037"/>
            <a:chOff x="9096764" y="1406506"/>
            <a:chExt cx="2725420" cy="4722037"/>
          </a:xfrm>
        </p:grpSpPr>
        <p:pic>
          <p:nvPicPr>
            <p:cNvPr id="7" name="Picture 6">
              <a:extLst>
                <a:ext uri="{FF2B5EF4-FFF2-40B4-BE49-F238E27FC236}">
                  <a16:creationId xmlns:a16="http://schemas.microsoft.com/office/drawing/2014/main" id="{836A74A5-C7F4-4554-BD59-4A3F0116299C}"/>
                </a:ext>
              </a:extLst>
            </p:cNvPr>
            <p:cNvPicPr/>
            <p:nvPr/>
          </p:nvPicPr>
          <p:blipFill rotWithShape="1">
            <a:blip r:embed="rId2">
              <a:extLst>
                <a:ext uri="{28A0092B-C50C-407E-A947-70E740481C1C}">
                  <a14:useLocalDpi xmlns:a14="http://schemas.microsoft.com/office/drawing/2010/main" val="0"/>
                </a:ext>
              </a:extLst>
            </a:blip>
            <a:srcRect l="3469" t="4778" r="3569" b="4677"/>
            <a:stretch/>
          </p:blipFill>
          <p:spPr bwMode="auto">
            <a:xfrm>
              <a:off x="9098034" y="1415573"/>
              <a:ext cx="2724150" cy="1555115"/>
            </a:xfrm>
            <a:prstGeom prst="rect">
              <a:avLst/>
            </a:prstGeom>
            <a:ln>
              <a:solidFill>
                <a:schemeClr val="tx1"/>
              </a:solidFill>
            </a:ln>
            <a:extLst>
              <a:ext uri="{53640926-AAD7-44D8-BBD7-CCE9431645EC}">
                <a14:shadowObscured xmlns:a14="http://schemas.microsoft.com/office/drawing/2010/main"/>
              </a:ext>
            </a:extLst>
          </p:spPr>
        </p:pic>
        <p:grpSp>
          <p:nvGrpSpPr>
            <p:cNvPr id="8" name="Group 7">
              <a:extLst>
                <a:ext uri="{FF2B5EF4-FFF2-40B4-BE49-F238E27FC236}">
                  <a16:creationId xmlns:a16="http://schemas.microsoft.com/office/drawing/2014/main" id="{F390A7A1-722A-4552-91CB-DC43A642C166}"/>
                </a:ext>
              </a:extLst>
            </p:cNvPr>
            <p:cNvGrpSpPr/>
            <p:nvPr/>
          </p:nvGrpSpPr>
          <p:grpSpPr>
            <a:xfrm>
              <a:off x="9096764" y="2977673"/>
              <a:ext cx="2724785" cy="1530985"/>
              <a:chOff x="0" y="0"/>
              <a:chExt cx="2724785" cy="1530985"/>
            </a:xfrm>
          </p:grpSpPr>
          <p:pic>
            <p:nvPicPr>
              <p:cNvPr id="12" name="Picture 11">
                <a:extLst>
                  <a:ext uri="{FF2B5EF4-FFF2-40B4-BE49-F238E27FC236}">
                    <a16:creationId xmlns:a16="http://schemas.microsoft.com/office/drawing/2014/main" id="{AB6F5FAE-2F0C-4E42-9C79-1DBFC629949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0" y="0"/>
                <a:ext cx="2724785" cy="1530985"/>
              </a:xfrm>
              <a:prstGeom prst="rect">
                <a:avLst/>
              </a:prstGeom>
              <a:ln>
                <a:solidFill>
                  <a:schemeClr val="tx1"/>
                </a:solidFill>
              </a:ln>
              <a:extLst>
                <a:ext uri="{53640926-AAD7-44D8-BBD7-CCE9431645EC}">
                  <a14:shadowObscured xmlns:a14="http://schemas.microsoft.com/office/drawing/2010/main"/>
                </a:ext>
              </a:extLst>
            </p:spPr>
          </p:pic>
          <p:sp>
            <p:nvSpPr>
              <p:cNvPr id="13" name="Oval 12">
                <a:extLst>
                  <a:ext uri="{FF2B5EF4-FFF2-40B4-BE49-F238E27FC236}">
                    <a16:creationId xmlns:a16="http://schemas.microsoft.com/office/drawing/2014/main" id="{89BEBC15-7B14-4A5B-A4AB-D6AA94CFBB5F}"/>
                  </a:ext>
                </a:extLst>
              </p:cNvPr>
              <p:cNvSpPr/>
              <p:nvPr/>
            </p:nvSpPr>
            <p:spPr>
              <a:xfrm>
                <a:off x="1849506" y="4804"/>
                <a:ext cx="461175" cy="179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66CCD252-CE06-407D-8401-21F68916444E}"/>
                </a:ext>
              </a:extLst>
            </p:cNvPr>
            <p:cNvGrpSpPr/>
            <p:nvPr/>
          </p:nvGrpSpPr>
          <p:grpSpPr>
            <a:xfrm>
              <a:off x="9099304" y="4507388"/>
              <a:ext cx="2715895" cy="1621155"/>
              <a:chOff x="0" y="0"/>
              <a:chExt cx="2715895" cy="1621763"/>
            </a:xfrm>
          </p:grpSpPr>
          <p:pic>
            <p:nvPicPr>
              <p:cNvPr id="10" name="Picture 9">
                <a:extLst>
                  <a:ext uri="{FF2B5EF4-FFF2-40B4-BE49-F238E27FC236}">
                    <a16:creationId xmlns:a16="http://schemas.microsoft.com/office/drawing/2014/main" id="{E6277630-E563-4B93-A4F6-9BB807EDEAED}"/>
                  </a:ext>
                </a:extLst>
              </p:cNvPr>
              <p:cNvPicPr>
                <a:picLocks noChangeAspect="1"/>
              </p:cNvPicPr>
              <p:nvPr/>
            </p:nvPicPr>
            <p:blipFill rotWithShape="1">
              <a:blip r:embed="rId4">
                <a:extLst>
                  <a:ext uri="{28A0092B-C50C-407E-A947-70E740481C1C}">
                    <a14:useLocalDpi xmlns:a14="http://schemas.microsoft.com/office/drawing/2010/main" val="0"/>
                  </a:ext>
                </a:extLst>
              </a:blip>
              <a:srcRect l="1269" t="3121" r="2591" b="2409"/>
              <a:stretch/>
            </p:blipFill>
            <p:spPr bwMode="auto">
              <a:xfrm>
                <a:off x="0" y="3148"/>
                <a:ext cx="2715895" cy="1618615"/>
              </a:xfrm>
              <a:prstGeom prst="rect">
                <a:avLst/>
              </a:prstGeom>
              <a:ln>
                <a:solidFill>
                  <a:schemeClr val="tx1"/>
                </a:solidFill>
              </a:ln>
              <a:extLst>
                <a:ext uri="{53640926-AAD7-44D8-BBD7-CCE9431645EC}">
                  <a14:shadowObscured xmlns:a14="http://schemas.microsoft.com/office/drawing/2010/main"/>
                </a:ext>
              </a:extLst>
            </p:spPr>
          </p:pic>
          <p:sp>
            <p:nvSpPr>
              <p:cNvPr id="11" name="Oval 10">
                <a:extLst>
                  <a:ext uri="{FF2B5EF4-FFF2-40B4-BE49-F238E27FC236}">
                    <a16:creationId xmlns:a16="http://schemas.microsoft.com/office/drawing/2014/main" id="{6A338A9F-E5EE-4EE2-8E38-A999169D9D91}"/>
                  </a:ext>
                </a:extLst>
              </p:cNvPr>
              <p:cNvSpPr/>
              <p:nvPr/>
            </p:nvSpPr>
            <p:spPr>
              <a:xfrm>
                <a:off x="1308818" y="0"/>
                <a:ext cx="508884" cy="179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Oval 13">
              <a:extLst>
                <a:ext uri="{FF2B5EF4-FFF2-40B4-BE49-F238E27FC236}">
                  <a16:creationId xmlns:a16="http://schemas.microsoft.com/office/drawing/2014/main" id="{7A8A8DED-5D94-4A6B-9ECA-09327BD351C8}"/>
                </a:ext>
              </a:extLst>
            </p:cNvPr>
            <p:cNvSpPr/>
            <p:nvPr/>
          </p:nvSpPr>
          <p:spPr>
            <a:xfrm>
              <a:off x="11440549" y="1406506"/>
              <a:ext cx="381000" cy="179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6" name="Picture 15">
            <a:extLst>
              <a:ext uri="{FF2B5EF4-FFF2-40B4-BE49-F238E27FC236}">
                <a16:creationId xmlns:a16="http://schemas.microsoft.com/office/drawing/2014/main" id="{248B7714-5D7E-4326-A710-364F52A451A2}"/>
              </a:ext>
            </a:extLst>
          </p:cNvPr>
          <p:cNvPicPr/>
          <p:nvPr/>
        </p:nvPicPr>
        <p:blipFill rotWithShape="1">
          <a:blip r:embed="rId5">
            <a:extLst>
              <a:ext uri="{28A0092B-C50C-407E-A947-70E740481C1C}">
                <a14:useLocalDpi xmlns:a14="http://schemas.microsoft.com/office/drawing/2010/main" val="0"/>
              </a:ext>
            </a:extLst>
          </a:blip>
          <a:srcRect l="3826" t="10089" r="19052" b="1671"/>
          <a:stretch/>
        </p:blipFill>
        <p:spPr bwMode="auto">
          <a:xfrm>
            <a:off x="8577488" y="1683244"/>
            <a:ext cx="3322851" cy="47220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938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45E-F753-4B98-AC5A-0C22A72B6F39}"/>
              </a:ext>
            </a:extLst>
          </p:cNvPr>
          <p:cNvSpPr>
            <a:spLocks noGrp="1"/>
          </p:cNvSpPr>
          <p:nvPr>
            <p:ph type="title"/>
          </p:nvPr>
        </p:nvSpPr>
        <p:spPr/>
        <p:txBody>
          <a:bodyPr/>
          <a:lstStyle/>
          <a:p>
            <a:r>
              <a:rPr lang="en-US" dirty="0"/>
              <a:t>Venues in Community Areas (cont.)</a:t>
            </a:r>
          </a:p>
        </p:txBody>
      </p:sp>
      <p:sp>
        <p:nvSpPr>
          <p:cNvPr id="3" name="Content Placeholder 3">
            <a:extLst>
              <a:ext uri="{FF2B5EF4-FFF2-40B4-BE49-F238E27FC236}">
                <a16:creationId xmlns:a16="http://schemas.microsoft.com/office/drawing/2014/main" id="{F0B91E49-8D59-49B8-83B2-82FCFC44944E}"/>
              </a:ext>
            </a:extLst>
          </p:cNvPr>
          <p:cNvSpPr txBox="1">
            <a:spLocks/>
          </p:cNvSpPr>
          <p:nvPr/>
        </p:nvSpPr>
        <p:spPr>
          <a:xfrm>
            <a:off x="1043982" y="1683244"/>
            <a:ext cx="4396339" cy="4436201"/>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In addition, a similar map was generated to visualize the location distribution of some of the most desirable public facilities and venues. </a:t>
            </a:r>
          </a:p>
          <a:p>
            <a:r>
              <a:rPr lang="en-US" sz="1700" dirty="0">
                <a:latin typeface="Calibri" panose="020F0502020204030204" pitchFamily="34" charset="0"/>
                <a:cs typeface="Times New Roman" panose="02020603050405020304" pitchFamily="18" charset="0"/>
              </a:rPr>
              <a:t>This included:</a:t>
            </a:r>
          </a:p>
          <a:p>
            <a:pPr lvl="1"/>
            <a:r>
              <a:rPr lang="en-US" sz="1500" dirty="0">
                <a:latin typeface="Calibri" panose="020F0502020204030204" pitchFamily="34" charset="0"/>
                <a:cs typeface="Times New Roman" panose="02020603050405020304" pitchFamily="18" charset="0"/>
              </a:rPr>
              <a:t>Parks(green)</a:t>
            </a:r>
          </a:p>
          <a:p>
            <a:pPr lvl="1"/>
            <a:r>
              <a:rPr lang="en-US" sz="1500" dirty="0">
                <a:latin typeface="Calibri" panose="020F0502020204030204" pitchFamily="34" charset="0"/>
                <a:cs typeface="Times New Roman" panose="02020603050405020304" pitchFamily="18" charset="0"/>
              </a:rPr>
              <a:t>Gym/Fitness Centers(purple)</a:t>
            </a:r>
          </a:p>
          <a:p>
            <a:pPr lvl="1"/>
            <a:r>
              <a:rPr lang="en-US" sz="1500" dirty="0">
                <a:latin typeface="Calibri" panose="020F0502020204030204" pitchFamily="34" charset="0"/>
                <a:cs typeface="Times New Roman" panose="02020603050405020304" pitchFamily="18" charset="0"/>
              </a:rPr>
              <a:t>Playgrounds(yellow)</a:t>
            </a:r>
          </a:p>
          <a:p>
            <a:pPr lvl="1"/>
            <a:r>
              <a:rPr lang="en-US" sz="1500" dirty="0">
                <a:latin typeface="Calibri" panose="020F0502020204030204" pitchFamily="34" charset="0"/>
                <a:cs typeface="Times New Roman" panose="02020603050405020304" pitchFamily="18" charset="0"/>
              </a:rPr>
              <a:t>Dog Parks(pink)</a:t>
            </a:r>
          </a:p>
          <a:p>
            <a:r>
              <a:rPr lang="en-US" sz="1700" dirty="0">
                <a:effectLst/>
                <a:latin typeface="Calibri" panose="020F0502020204030204" pitchFamily="34" charset="0"/>
                <a:ea typeface="Calibri" panose="020F0502020204030204" pitchFamily="34" charset="0"/>
                <a:cs typeface="Times New Roman" panose="02020603050405020304" pitchFamily="18" charset="0"/>
              </a:rPr>
              <a:t>The map to the right shows the location of public parks are plentiful throughout the city of Chicago. However, fitness centers, dog parks and playgrounds have a very skewed distribution to the same three community clusters highlighted earlier (5, 2 and 0). </a:t>
            </a:r>
            <a:endParaRPr lang="en-US" sz="1900" dirty="0">
              <a:latin typeface="Calibri" panose="020F0502020204030204" pitchFamily="34" charset="0"/>
              <a:cs typeface="Times New Roman" panose="02020603050405020304" pitchFamily="18" charset="0"/>
            </a:endParaRPr>
          </a:p>
          <a:p>
            <a:pPr lvl="1"/>
            <a:endParaRPr lang="en-US" dirty="0"/>
          </a:p>
        </p:txBody>
      </p:sp>
      <p:pic>
        <p:nvPicPr>
          <p:cNvPr id="4" name="Picture 3">
            <a:extLst>
              <a:ext uri="{FF2B5EF4-FFF2-40B4-BE49-F238E27FC236}">
                <a16:creationId xmlns:a16="http://schemas.microsoft.com/office/drawing/2014/main" id="{8CD0BB3C-8AB2-43B8-A380-D6014296CBF0}"/>
              </a:ext>
            </a:extLst>
          </p:cNvPr>
          <p:cNvPicPr/>
          <p:nvPr/>
        </p:nvPicPr>
        <p:blipFill>
          <a:blip r:embed="rId2">
            <a:extLst>
              <a:ext uri="{28A0092B-C50C-407E-A947-70E740481C1C}">
                <a14:useLocalDpi xmlns:a14="http://schemas.microsoft.com/office/drawing/2010/main" val="0"/>
              </a:ext>
            </a:extLst>
          </a:blip>
          <a:stretch>
            <a:fillRect/>
          </a:stretch>
        </p:blipFill>
        <p:spPr>
          <a:xfrm>
            <a:off x="6751681" y="1683244"/>
            <a:ext cx="3697024" cy="4722038"/>
          </a:xfrm>
          <a:prstGeom prst="rect">
            <a:avLst/>
          </a:prstGeom>
        </p:spPr>
      </p:pic>
    </p:spTree>
    <p:extLst>
      <p:ext uri="{BB962C8B-B14F-4D97-AF65-F5344CB8AC3E}">
        <p14:creationId xmlns:p14="http://schemas.microsoft.com/office/powerpoint/2010/main" val="221598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651D-F86F-4B31-9078-AA26BFB5FBF2}"/>
              </a:ext>
            </a:extLst>
          </p:cNvPr>
          <p:cNvSpPr>
            <a:spLocks noGrp="1"/>
          </p:cNvSpPr>
          <p:nvPr>
            <p:ph type="title"/>
          </p:nvPr>
        </p:nvSpPr>
        <p:spPr/>
        <p:txBody>
          <a:bodyPr/>
          <a:lstStyle/>
          <a:p>
            <a:r>
              <a:rPr lang="en-US" dirty="0"/>
              <a:t>Tree Canopy</a:t>
            </a:r>
          </a:p>
        </p:txBody>
      </p:sp>
      <p:pic>
        <p:nvPicPr>
          <p:cNvPr id="4" name="Picture 3">
            <a:extLst>
              <a:ext uri="{FF2B5EF4-FFF2-40B4-BE49-F238E27FC236}">
                <a16:creationId xmlns:a16="http://schemas.microsoft.com/office/drawing/2014/main" id="{7B69E519-B2F6-45A7-80C6-8A4B2A445420}"/>
              </a:ext>
            </a:extLst>
          </p:cNvPr>
          <p:cNvPicPr>
            <a:picLocks noChangeAspect="1"/>
          </p:cNvPicPr>
          <p:nvPr/>
        </p:nvPicPr>
        <p:blipFill rotWithShape="1">
          <a:blip r:embed="rId2">
            <a:extLst>
              <a:ext uri="{28A0092B-C50C-407E-A947-70E740481C1C}">
                <a14:useLocalDpi xmlns:a14="http://schemas.microsoft.com/office/drawing/2010/main" val="0"/>
              </a:ext>
            </a:extLst>
          </a:blip>
          <a:srcRect l="16204"/>
          <a:stretch/>
        </p:blipFill>
        <p:spPr>
          <a:xfrm>
            <a:off x="6564702" y="1613139"/>
            <a:ext cx="3524132" cy="4554748"/>
          </a:xfrm>
          <a:prstGeom prst="rect">
            <a:avLst/>
          </a:prstGeom>
        </p:spPr>
      </p:pic>
      <p:sp>
        <p:nvSpPr>
          <p:cNvPr id="5" name="Oval 4">
            <a:extLst>
              <a:ext uri="{FF2B5EF4-FFF2-40B4-BE49-F238E27FC236}">
                <a16:creationId xmlns:a16="http://schemas.microsoft.com/office/drawing/2014/main" id="{1FAA7A5D-FE9D-4BEB-B330-9571CAB7C453}"/>
              </a:ext>
            </a:extLst>
          </p:cNvPr>
          <p:cNvSpPr/>
          <p:nvPr/>
        </p:nvSpPr>
        <p:spPr>
          <a:xfrm>
            <a:off x="7013275" y="1853248"/>
            <a:ext cx="1794295" cy="133852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BF4BCE-EA6F-4BCB-91A1-0CF28484050C}"/>
              </a:ext>
            </a:extLst>
          </p:cNvPr>
          <p:cNvSpPr/>
          <p:nvPr/>
        </p:nvSpPr>
        <p:spPr>
          <a:xfrm>
            <a:off x="7781026" y="4856672"/>
            <a:ext cx="629729" cy="621102"/>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DCDACC3-FC7E-4A58-B51C-0FD227CCABAD}"/>
              </a:ext>
            </a:extLst>
          </p:cNvPr>
          <p:cNvSpPr/>
          <p:nvPr/>
        </p:nvSpPr>
        <p:spPr>
          <a:xfrm>
            <a:off x="6950014" y="3191774"/>
            <a:ext cx="629729" cy="1095555"/>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3">
            <a:extLst>
              <a:ext uri="{FF2B5EF4-FFF2-40B4-BE49-F238E27FC236}">
                <a16:creationId xmlns:a16="http://schemas.microsoft.com/office/drawing/2014/main" id="{4B1EF3E0-4A42-44BA-9C23-A75C542B17CA}"/>
              </a:ext>
            </a:extLst>
          </p:cNvPr>
          <p:cNvSpPr txBox="1">
            <a:spLocks/>
          </p:cNvSpPr>
          <p:nvPr/>
        </p:nvSpPr>
        <p:spPr>
          <a:xfrm>
            <a:off x="1043982" y="1683244"/>
            <a:ext cx="4396339" cy="443620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Another thing of note is the tree canopy percentages per area</a:t>
            </a:r>
          </a:p>
          <a:p>
            <a:r>
              <a:rPr lang="en-US" sz="1700" dirty="0">
                <a:latin typeface="Calibri" panose="020F0502020204030204" pitchFamily="34" charset="0"/>
                <a:cs typeface="Times New Roman" panose="02020603050405020304" pitchFamily="18" charset="0"/>
              </a:rPr>
              <a:t>Shown in the map to the right, it is visible that the community areas that average higher income, mortgage rates and have less foreclosures have a higher percentages of tree canopy.</a:t>
            </a:r>
          </a:p>
          <a:p>
            <a:r>
              <a:rPr lang="en-US" sz="1700" dirty="0">
                <a:latin typeface="Calibri" panose="020F0502020204030204" pitchFamily="34" charset="0"/>
                <a:cs typeface="Times New Roman" panose="02020603050405020304" pitchFamily="18" charset="0"/>
              </a:rPr>
              <a:t>This obviously disregards the city center, as there is not much room for copious amounts of trees in downtown Chicago</a:t>
            </a:r>
          </a:p>
          <a:p>
            <a:endParaRPr lang="en-US" sz="1900" dirty="0">
              <a:latin typeface="Calibri" panose="020F0502020204030204" pitchFamily="34"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679873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1139</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Helvetica Neue</vt:lpstr>
      <vt:lpstr>Wingdings 3</vt:lpstr>
      <vt:lpstr>Ion</vt:lpstr>
      <vt:lpstr>Valuing Neighborhoods in Chicago</vt:lpstr>
      <vt:lpstr>Interest </vt:lpstr>
      <vt:lpstr>Data</vt:lpstr>
      <vt:lpstr>Data Selection</vt:lpstr>
      <vt:lpstr>Community Area Clustering</vt:lpstr>
      <vt:lpstr>Cluster Analysis</vt:lpstr>
      <vt:lpstr>Venues in Community Areas</vt:lpstr>
      <vt:lpstr>Venues in Community Areas (cont.)</vt:lpstr>
      <vt:lpstr>Tree Canopy</vt:lpstr>
      <vt:lpstr>Conclusions</vt:lpstr>
      <vt:lpstr>Closing Notes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Valuing Neighborhoods in Chicago</dc:title>
  <dc:creator>Tony Petrotte</dc:creator>
  <cp:lastModifiedBy>Tony Petrotte</cp:lastModifiedBy>
  <cp:revision>7</cp:revision>
  <dcterms:created xsi:type="dcterms:W3CDTF">2021-03-11T14:40:37Z</dcterms:created>
  <dcterms:modified xsi:type="dcterms:W3CDTF">2021-03-11T15:39:42Z</dcterms:modified>
</cp:coreProperties>
</file>