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74" r:id="rId4"/>
    <p:sldId id="260" r:id="rId5"/>
    <p:sldId id="275" r:id="rId6"/>
    <p:sldId id="273" r:id="rId7"/>
    <p:sldId id="262" r:id="rId8"/>
    <p:sldId id="265" r:id="rId9"/>
    <p:sldId id="263" r:id="rId10"/>
    <p:sldId id="261" r:id="rId11"/>
    <p:sldId id="266" r:id="rId12"/>
    <p:sldId id="258" r:id="rId13"/>
    <p:sldId id="259" r:id="rId14"/>
    <p:sldId id="267" r:id="rId15"/>
    <p:sldId id="268"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A37-2763-3661-6B7C-D4D24F5F1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F5BEA6B-C3E1-696D-3336-8E84B1655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DCB5D3-4D6C-A46B-22C5-64527490A027}"/>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5" name="Footer Placeholder 4">
            <a:extLst>
              <a:ext uri="{FF2B5EF4-FFF2-40B4-BE49-F238E27FC236}">
                <a16:creationId xmlns:a16="http://schemas.microsoft.com/office/drawing/2014/main" id="{125938B3-8983-A3C6-9E0B-DE421BD81B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57315E-6191-D60F-2D22-D26995275F2E}"/>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305774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A93C-19E7-6F18-6023-4498B641B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437162-7E2E-29AD-503E-121ECF7D4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FC1E51-37FB-872C-10AE-3FFF42230E69}"/>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5" name="Footer Placeholder 4">
            <a:extLst>
              <a:ext uri="{FF2B5EF4-FFF2-40B4-BE49-F238E27FC236}">
                <a16:creationId xmlns:a16="http://schemas.microsoft.com/office/drawing/2014/main" id="{7CADCE04-4270-B1F1-4A1F-0F0AF033B4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42FA0F-2617-59EF-DB43-7A0ECD78056B}"/>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13460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77F1F-666F-6BCB-8FE2-E871D8031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9C6B6-3E80-5B4A-DA94-C47E707DFE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192D64-BAE7-749C-B977-B7782B8A9928}"/>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5" name="Footer Placeholder 4">
            <a:extLst>
              <a:ext uri="{FF2B5EF4-FFF2-40B4-BE49-F238E27FC236}">
                <a16:creationId xmlns:a16="http://schemas.microsoft.com/office/drawing/2014/main" id="{CC608655-4D4C-5B51-9237-EF7446F17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705F52-8A30-6C2C-9250-6254820B93A3}"/>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338758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84F5-10B1-2B35-B229-32EDA5C514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1DC258-AAA6-A6FD-389F-EC610D6079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91B67F-CA38-19BB-E137-059677BDC78F}"/>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5" name="Footer Placeholder 4">
            <a:extLst>
              <a:ext uri="{FF2B5EF4-FFF2-40B4-BE49-F238E27FC236}">
                <a16:creationId xmlns:a16="http://schemas.microsoft.com/office/drawing/2014/main" id="{8FE4022D-2637-1B0B-FC3F-E5F5F3CA70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E461CC-90C3-AF60-F7F0-953C0B3B9D0D}"/>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89955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8928-0236-A516-749E-8622FE4DB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388F4AF-50DD-2B19-0864-E5F7AF1F80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CF25D-7B94-750E-3FD5-2C45D44205D0}"/>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5" name="Footer Placeholder 4">
            <a:extLst>
              <a:ext uri="{FF2B5EF4-FFF2-40B4-BE49-F238E27FC236}">
                <a16:creationId xmlns:a16="http://schemas.microsoft.com/office/drawing/2014/main" id="{B7474112-B9A9-9F56-F55A-26A2429BD5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34F960-59AF-BF20-2EBF-52FBBB193F34}"/>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234861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6549-1D22-4E64-4DB2-08256E694B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8E60ACA-6B30-44BF-9727-FA71726C9F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D5783A-DD9C-05D4-376F-8C9859BC3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554F6D-D715-ADA5-8543-8898D3A5B345}"/>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6" name="Footer Placeholder 5">
            <a:extLst>
              <a:ext uri="{FF2B5EF4-FFF2-40B4-BE49-F238E27FC236}">
                <a16:creationId xmlns:a16="http://schemas.microsoft.com/office/drawing/2014/main" id="{DB671606-AA2C-06CA-3DB2-F278D01DE9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C3751E-5FB1-83F1-1F4C-F6F6DE8B38AB}"/>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112634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6B0B-C48D-B0C8-E6AE-B1309ABD6D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2C4EA4-99E8-F848-8B84-3F416D44A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CC9F4C-FA25-F025-A0BB-1F4C6D694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7FE05F-1A9B-B060-2047-8B0B6F2F3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3BFF3A-3311-4BC7-9E14-2E2786644D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070991-9839-1874-6E68-EFF4834E6493}"/>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8" name="Footer Placeholder 7">
            <a:extLst>
              <a:ext uri="{FF2B5EF4-FFF2-40B4-BE49-F238E27FC236}">
                <a16:creationId xmlns:a16="http://schemas.microsoft.com/office/drawing/2014/main" id="{A0A7B3F9-24F7-9737-A8B1-928505AAD8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FE61E49-1C94-E567-A8DA-42911375B8AD}"/>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383831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BE4A-67EF-BCC8-F7A5-BE0643A1391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C44303-2CA4-AD8D-2FEE-4695FF6E1890}"/>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4" name="Footer Placeholder 3">
            <a:extLst>
              <a:ext uri="{FF2B5EF4-FFF2-40B4-BE49-F238E27FC236}">
                <a16:creationId xmlns:a16="http://schemas.microsoft.com/office/drawing/2014/main" id="{7F269F0A-4A16-9DF2-2D87-A2B7C0482BC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E8A90B8-168A-E28F-48DF-136481CD254C}"/>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110535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81C666-5D7D-C7AE-E2E2-4343168E6326}"/>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3" name="Footer Placeholder 2">
            <a:extLst>
              <a:ext uri="{FF2B5EF4-FFF2-40B4-BE49-F238E27FC236}">
                <a16:creationId xmlns:a16="http://schemas.microsoft.com/office/drawing/2014/main" id="{4E2234E1-9B28-B8B6-3A76-1360490A124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730475E-8EBE-95F2-9B5B-69205D6A6CB8}"/>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45825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E1F6-7188-718F-79E8-AE984B2B8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DCAC7E2-C940-929B-9DEE-6ED5BD712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D4CBE90-3864-B855-6B47-5E84ED5B2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D335E-52FB-D4C1-7746-F5C88918D55C}"/>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6" name="Footer Placeholder 5">
            <a:extLst>
              <a:ext uri="{FF2B5EF4-FFF2-40B4-BE49-F238E27FC236}">
                <a16:creationId xmlns:a16="http://schemas.microsoft.com/office/drawing/2014/main" id="{F42C3757-AF15-0FEE-6C6B-A9CF58856C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F0E4FF-5AD9-F0F3-3615-79A136C7AAC1}"/>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350034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F146-6814-F753-D5EB-11ABEAE15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CF61BA9-4AE6-5D6D-F28C-39196BB04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A00E46B-64C1-47C7-A6B1-0E1D0A8F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42B72-6BB8-EF7F-A735-EC636DE481A9}"/>
              </a:ext>
            </a:extLst>
          </p:cNvPr>
          <p:cNvSpPr>
            <a:spLocks noGrp="1"/>
          </p:cNvSpPr>
          <p:nvPr>
            <p:ph type="dt" sz="half" idx="10"/>
          </p:nvPr>
        </p:nvSpPr>
        <p:spPr/>
        <p:txBody>
          <a:bodyPr/>
          <a:lstStyle/>
          <a:p>
            <a:fld id="{06C1DEA8-278E-4AD7-82EB-2AEBA95EFEC4}" type="datetimeFigureOut">
              <a:rPr lang="en-GB" smtClean="0"/>
              <a:t>17/06/2024</a:t>
            </a:fld>
            <a:endParaRPr lang="en-GB"/>
          </a:p>
        </p:txBody>
      </p:sp>
      <p:sp>
        <p:nvSpPr>
          <p:cNvPr id="6" name="Footer Placeholder 5">
            <a:extLst>
              <a:ext uri="{FF2B5EF4-FFF2-40B4-BE49-F238E27FC236}">
                <a16:creationId xmlns:a16="http://schemas.microsoft.com/office/drawing/2014/main" id="{87B0CF67-7B0D-2442-0AA2-1D35F03590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200285-2574-09A3-8FE6-91788A933065}"/>
              </a:ext>
            </a:extLst>
          </p:cNvPr>
          <p:cNvSpPr>
            <a:spLocks noGrp="1"/>
          </p:cNvSpPr>
          <p:nvPr>
            <p:ph type="sldNum" sz="quarter" idx="12"/>
          </p:nvPr>
        </p:nvSpPr>
        <p:spPr/>
        <p:txBody>
          <a:bodyPr/>
          <a:lstStyle/>
          <a:p>
            <a:fld id="{B41155E0-FB25-495C-A47C-8F4AF54A65F1}" type="slidenum">
              <a:rPr lang="en-GB" smtClean="0"/>
              <a:t>‹#›</a:t>
            </a:fld>
            <a:endParaRPr lang="en-GB"/>
          </a:p>
        </p:txBody>
      </p:sp>
    </p:spTree>
    <p:extLst>
      <p:ext uri="{BB962C8B-B14F-4D97-AF65-F5344CB8AC3E}">
        <p14:creationId xmlns:p14="http://schemas.microsoft.com/office/powerpoint/2010/main" val="87715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6E7A76-726F-D7E2-313E-278DEA3AB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3C31AB-985D-475C-12B8-1E4000549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4325CA-BB3F-72B2-3268-317F6D618A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C1DEA8-278E-4AD7-82EB-2AEBA95EFEC4}" type="datetimeFigureOut">
              <a:rPr lang="en-GB" smtClean="0"/>
              <a:t>17/06/2024</a:t>
            </a:fld>
            <a:endParaRPr lang="en-GB"/>
          </a:p>
        </p:txBody>
      </p:sp>
      <p:sp>
        <p:nvSpPr>
          <p:cNvPr id="5" name="Footer Placeholder 4">
            <a:extLst>
              <a:ext uri="{FF2B5EF4-FFF2-40B4-BE49-F238E27FC236}">
                <a16:creationId xmlns:a16="http://schemas.microsoft.com/office/drawing/2014/main" id="{0BEC32F0-7A93-719E-DB4F-F93E083A4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7A2231A-881C-A4AD-11EC-17825C769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1155E0-FB25-495C-A47C-8F4AF54A65F1}" type="slidenum">
              <a:rPr lang="en-GB" smtClean="0"/>
              <a:t>‹#›</a:t>
            </a:fld>
            <a:endParaRPr lang="en-GB"/>
          </a:p>
        </p:txBody>
      </p:sp>
    </p:spTree>
    <p:extLst>
      <p:ext uri="{BB962C8B-B14F-4D97-AF65-F5344CB8AC3E}">
        <p14:creationId xmlns:p14="http://schemas.microsoft.com/office/powerpoint/2010/main" val="15430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D0908CC-D168-43CF-F477-0940C999670C}"/>
              </a:ext>
            </a:extLst>
          </p:cNvPr>
          <p:cNvSpPr/>
          <p:nvPr/>
        </p:nvSpPr>
        <p:spPr>
          <a:xfrm>
            <a:off x="2372126" y="1179443"/>
            <a:ext cx="7321855" cy="2345635"/>
          </a:xfrm>
          <a:prstGeom prst="roundRect">
            <a:avLst>
              <a:gd name="adj" fmla="val 8475"/>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10" name="Rectangle: Rounded Corners 9">
            <a:extLst>
              <a:ext uri="{FF2B5EF4-FFF2-40B4-BE49-F238E27FC236}">
                <a16:creationId xmlns:a16="http://schemas.microsoft.com/office/drawing/2014/main" id="{D8F8CDA7-83BF-BB50-1753-271687384DC6}"/>
              </a:ext>
            </a:extLst>
          </p:cNvPr>
          <p:cNvSpPr/>
          <p:nvPr/>
        </p:nvSpPr>
        <p:spPr>
          <a:xfrm>
            <a:off x="2484768" y="2703444"/>
            <a:ext cx="7103180" cy="6758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GB" dirty="0"/>
              <a:t>COMIF</a:t>
            </a:r>
          </a:p>
        </p:txBody>
      </p:sp>
      <p:sp>
        <p:nvSpPr>
          <p:cNvPr id="8" name="Rectangle: Rounded Corners 7">
            <a:extLst>
              <a:ext uri="{FF2B5EF4-FFF2-40B4-BE49-F238E27FC236}">
                <a16:creationId xmlns:a16="http://schemas.microsoft.com/office/drawing/2014/main" id="{F86634FF-EEC3-15E3-C0F2-601F52FDCA4A}"/>
              </a:ext>
            </a:extLst>
          </p:cNvPr>
          <p:cNvSpPr/>
          <p:nvPr/>
        </p:nvSpPr>
        <p:spPr>
          <a:xfrm>
            <a:off x="3521555" y="2834316"/>
            <a:ext cx="1105461"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100" dirty="0"/>
              <a:t>CDU</a:t>
            </a:r>
            <a:br>
              <a:rPr lang="en-GB" sz="1100" dirty="0"/>
            </a:br>
            <a:r>
              <a:rPr lang="en-GB" sz="1100" dirty="0"/>
              <a:t>Interface</a:t>
            </a:r>
          </a:p>
        </p:txBody>
      </p:sp>
      <p:sp>
        <p:nvSpPr>
          <p:cNvPr id="9" name="Rectangle: Rounded Corners 8">
            <a:extLst>
              <a:ext uri="{FF2B5EF4-FFF2-40B4-BE49-F238E27FC236}">
                <a16:creationId xmlns:a16="http://schemas.microsoft.com/office/drawing/2014/main" id="{5884588D-939A-2FBE-4938-82D0BBF2F26D}"/>
              </a:ext>
            </a:extLst>
          </p:cNvPr>
          <p:cNvSpPr/>
          <p:nvPr/>
        </p:nvSpPr>
        <p:spPr>
          <a:xfrm>
            <a:off x="8405455" y="2834318"/>
            <a:ext cx="1105465"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100" dirty="0"/>
              <a:t>Aircraft Interface</a:t>
            </a:r>
          </a:p>
        </p:txBody>
      </p:sp>
      <p:grpSp>
        <p:nvGrpSpPr>
          <p:cNvPr id="22" name="Group 21">
            <a:extLst>
              <a:ext uri="{FF2B5EF4-FFF2-40B4-BE49-F238E27FC236}">
                <a16:creationId xmlns:a16="http://schemas.microsoft.com/office/drawing/2014/main" id="{3E72730E-FE5F-59F3-E69E-748F322FFF1E}"/>
              </a:ext>
            </a:extLst>
          </p:cNvPr>
          <p:cNvGrpSpPr/>
          <p:nvPr/>
        </p:nvGrpSpPr>
        <p:grpSpPr>
          <a:xfrm>
            <a:off x="6293675" y="1318598"/>
            <a:ext cx="1417983" cy="1341790"/>
            <a:chOff x="6520036" y="1318598"/>
            <a:chExt cx="1417983" cy="1341790"/>
          </a:xfrm>
        </p:grpSpPr>
        <p:sp>
          <p:nvSpPr>
            <p:cNvPr id="5" name="Rectangle 4">
              <a:extLst>
                <a:ext uri="{FF2B5EF4-FFF2-40B4-BE49-F238E27FC236}">
                  <a16:creationId xmlns:a16="http://schemas.microsoft.com/office/drawing/2014/main" id="{8A4F28A4-401F-44E2-2C10-87550B8F9D14}"/>
                </a:ext>
              </a:extLst>
            </p:cNvPr>
            <p:cNvSpPr/>
            <p:nvPr/>
          </p:nvSpPr>
          <p:spPr>
            <a:xfrm>
              <a:off x="6520036" y="1318598"/>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AFDS</a:t>
              </a:r>
            </a:p>
            <a:p>
              <a:pPr algn="ctr"/>
              <a:r>
                <a:rPr lang="en-GB" sz="1100" dirty="0"/>
                <a:t>(Autopilot Flight Director System)</a:t>
              </a:r>
            </a:p>
          </p:txBody>
        </p:sp>
        <p:sp>
          <p:nvSpPr>
            <p:cNvPr id="15" name="Arrow: Up-Down 14">
              <a:extLst>
                <a:ext uri="{FF2B5EF4-FFF2-40B4-BE49-F238E27FC236}">
                  <a16:creationId xmlns:a16="http://schemas.microsoft.com/office/drawing/2014/main" id="{E27F2BEA-F28A-C4EA-101E-D9BDBB26818C}"/>
                </a:ext>
              </a:extLst>
            </p:cNvPr>
            <p:cNvSpPr/>
            <p:nvPr/>
          </p:nvSpPr>
          <p:spPr>
            <a:xfrm>
              <a:off x="7123008" y="2292646"/>
              <a:ext cx="212036" cy="367742"/>
            </a:xfrm>
            <a:prstGeom prst="up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grpSp>
      <p:sp>
        <p:nvSpPr>
          <p:cNvPr id="2" name="Rectangle: Rounded Corners 1">
            <a:extLst>
              <a:ext uri="{FF2B5EF4-FFF2-40B4-BE49-F238E27FC236}">
                <a16:creationId xmlns:a16="http://schemas.microsoft.com/office/drawing/2014/main" id="{B2CD6855-1F72-0839-56DD-D6564509C350}"/>
              </a:ext>
            </a:extLst>
          </p:cNvPr>
          <p:cNvSpPr/>
          <p:nvPr/>
        </p:nvSpPr>
        <p:spPr>
          <a:xfrm>
            <a:off x="7500445" y="3829886"/>
            <a:ext cx="2743201" cy="88458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Flight Dynamic Model  (FDM)</a:t>
            </a:r>
          </a:p>
          <a:p>
            <a:pPr algn="ctr"/>
            <a:r>
              <a:rPr lang="en-GB" sz="1200" dirty="0"/>
              <a:t>Aircraft flight simulation (</a:t>
            </a:r>
            <a:r>
              <a:rPr lang="en-GB" sz="1200" dirty="0" err="1"/>
              <a:t>lat</a:t>
            </a:r>
            <a:r>
              <a:rPr lang="en-GB" sz="1200" dirty="0"/>
              <a:t>, long, alt, heading, roll, pitch, etc.)</a:t>
            </a:r>
          </a:p>
        </p:txBody>
      </p:sp>
      <p:sp>
        <p:nvSpPr>
          <p:cNvPr id="3" name="Arrow: Up-Down 2">
            <a:extLst>
              <a:ext uri="{FF2B5EF4-FFF2-40B4-BE49-F238E27FC236}">
                <a16:creationId xmlns:a16="http://schemas.microsoft.com/office/drawing/2014/main" id="{5892DA9D-1A23-67AE-8E3D-28480D2B28D8}"/>
              </a:ext>
            </a:extLst>
          </p:cNvPr>
          <p:cNvSpPr/>
          <p:nvPr/>
        </p:nvSpPr>
        <p:spPr>
          <a:xfrm>
            <a:off x="8872046" y="3205366"/>
            <a:ext cx="212036" cy="624520"/>
          </a:xfrm>
          <a:prstGeom prst="up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dirty="0"/>
          </a:p>
        </p:txBody>
      </p:sp>
      <p:sp>
        <p:nvSpPr>
          <p:cNvPr id="16" name="Title 60">
            <a:extLst>
              <a:ext uri="{FF2B5EF4-FFF2-40B4-BE49-F238E27FC236}">
                <a16:creationId xmlns:a16="http://schemas.microsoft.com/office/drawing/2014/main" id="{E5CBBD63-AA7A-8943-C4D4-A6DAC4EE6E7F}"/>
              </a:ext>
            </a:extLst>
          </p:cNvPr>
          <p:cNvSpPr>
            <a:spLocks noGrp="1"/>
          </p:cNvSpPr>
          <p:nvPr>
            <p:ph type="title"/>
          </p:nvPr>
        </p:nvSpPr>
        <p:spPr>
          <a:xfrm>
            <a:off x="141124" y="148290"/>
            <a:ext cx="2787606" cy="730356"/>
          </a:xfrm>
        </p:spPr>
        <p:txBody>
          <a:bodyPr>
            <a:normAutofit fontScale="90000"/>
          </a:bodyPr>
          <a:lstStyle/>
          <a:p>
            <a:r>
              <a:rPr lang="en-GB" sz="2800" dirty="0"/>
              <a:t>Sample Application</a:t>
            </a:r>
          </a:p>
        </p:txBody>
      </p:sp>
      <p:sp>
        <p:nvSpPr>
          <p:cNvPr id="17" name="Rectangle: Rounded Corners 16">
            <a:extLst>
              <a:ext uri="{FF2B5EF4-FFF2-40B4-BE49-F238E27FC236}">
                <a16:creationId xmlns:a16="http://schemas.microsoft.com/office/drawing/2014/main" id="{976B06B8-4591-7BDB-6624-D92AC8FE5152}"/>
              </a:ext>
            </a:extLst>
          </p:cNvPr>
          <p:cNvSpPr/>
          <p:nvPr/>
        </p:nvSpPr>
        <p:spPr>
          <a:xfrm>
            <a:off x="4745688" y="2834316"/>
            <a:ext cx="1105464"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100" dirty="0"/>
              <a:t>NAV</a:t>
            </a:r>
            <a:br>
              <a:rPr lang="en-GB" sz="1100" dirty="0"/>
            </a:br>
            <a:r>
              <a:rPr lang="en-GB" sz="1100" dirty="0"/>
              <a:t>Interface</a:t>
            </a:r>
          </a:p>
        </p:txBody>
      </p:sp>
      <p:grpSp>
        <p:nvGrpSpPr>
          <p:cNvPr id="23" name="Group 22">
            <a:extLst>
              <a:ext uri="{FF2B5EF4-FFF2-40B4-BE49-F238E27FC236}">
                <a16:creationId xmlns:a16="http://schemas.microsoft.com/office/drawing/2014/main" id="{EE2DBFAD-94DD-E1EB-2205-FEB9677E3C5D}"/>
              </a:ext>
            </a:extLst>
          </p:cNvPr>
          <p:cNvGrpSpPr/>
          <p:nvPr/>
        </p:nvGrpSpPr>
        <p:grpSpPr>
          <a:xfrm>
            <a:off x="8107010" y="1318598"/>
            <a:ext cx="1417983" cy="1345091"/>
            <a:chOff x="8107010" y="1318598"/>
            <a:chExt cx="1417983" cy="1345091"/>
          </a:xfrm>
        </p:grpSpPr>
        <p:sp>
          <p:nvSpPr>
            <p:cNvPr id="6" name="Rectangle 5">
              <a:extLst>
                <a:ext uri="{FF2B5EF4-FFF2-40B4-BE49-F238E27FC236}">
                  <a16:creationId xmlns:a16="http://schemas.microsoft.com/office/drawing/2014/main" id="{6A39F66B-AEB2-DBF3-C80B-7C53EA138985}"/>
                </a:ext>
              </a:extLst>
            </p:cNvPr>
            <p:cNvSpPr/>
            <p:nvPr/>
          </p:nvSpPr>
          <p:spPr>
            <a:xfrm>
              <a:off x="8107010" y="1318598"/>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NAV</a:t>
              </a:r>
            </a:p>
            <a:p>
              <a:pPr algn="ctr"/>
              <a:r>
                <a:rPr lang="en-GB" sz="1100" dirty="0"/>
                <a:t>(Waypoint Navigation)</a:t>
              </a:r>
            </a:p>
          </p:txBody>
        </p:sp>
        <p:sp>
          <p:nvSpPr>
            <p:cNvPr id="18" name="Arrow: Up-Down 17">
              <a:extLst>
                <a:ext uri="{FF2B5EF4-FFF2-40B4-BE49-F238E27FC236}">
                  <a16:creationId xmlns:a16="http://schemas.microsoft.com/office/drawing/2014/main" id="{4349A6C0-8C9C-B2B2-85F6-8ED490DAEBE7}"/>
                </a:ext>
              </a:extLst>
            </p:cNvPr>
            <p:cNvSpPr/>
            <p:nvPr/>
          </p:nvSpPr>
          <p:spPr>
            <a:xfrm>
              <a:off x="8709982" y="2295947"/>
              <a:ext cx="212036" cy="367742"/>
            </a:xfrm>
            <a:prstGeom prst="up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grpSp>
      <p:grpSp>
        <p:nvGrpSpPr>
          <p:cNvPr id="21" name="Group 20">
            <a:extLst>
              <a:ext uri="{FF2B5EF4-FFF2-40B4-BE49-F238E27FC236}">
                <a16:creationId xmlns:a16="http://schemas.microsoft.com/office/drawing/2014/main" id="{D7F2F2FF-85A9-AC9C-C702-3807CE79905D}"/>
              </a:ext>
            </a:extLst>
          </p:cNvPr>
          <p:cNvGrpSpPr/>
          <p:nvPr/>
        </p:nvGrpSpPr>
        <p:grpSpPr>
          <a:xfrm>
            <a:off x="4480341" y="1318598"/>
            <a:ext cx="1417983" cy="1356698"/>
            <a:chOff x="4757501" y="1318598"/>
            <a:chExt cx="1417983" cy="1356698"/>
          </a:xfrm>
        </p:grpSpPr>
        <p:sp>
          <p:nvSpPr>
            <p:cNvPr id="4" name="Rectangle 3">
              <a:extLst>
                <a:ext uri="{FF2B5EF4-FFF2-40B4-BE49-F238E27FC236}">
                  <a16:creationId xmlns:a16="http://schemas.microsoft.com/office/drawing/2014/main" id="{AFDF930A-D287-A672-5A1F-077CD9D08249}"/>
                </a:ext>
              </a:extLst>
            </p:cNvPr>
            <p:cNvSpPr/>
            <p:nvPr/>
          </p:nvSpPr>
          <p:spPr>
            <a:xfrm>
              <a:off x="4757501" y="1318598"/>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GCAS</a:t>
              </a:r>
            </a:p>
            <a:p>
              <a:pPr algn="ctr"/>
              <a:r>
                <a:rPr lang="en-GB" sz="1100" dirty="0"/>
                <a:t>(Ground Collision Avoidance System)</a:t>
              </a:r>
            </a:p>
          </p:txBody>
        </p:sp>
        <p:sp>
          <p:nvSpPr>
            <p:cNvPr id="19" name="Arrow: Up-Down 18">
              <a:extLst>
                <a:ext uri="{FF2B5EF4-FFF2-40B4-BE49-F238E27FC236}">
                  <a16:creationId xmlns:a16="http://schemas.microsoft.com/office/drawing/2014/main" id="{2B064D7F-5263-EB02-DCF2-783A10650F9F}"/>
                </a:ext>
              </a:extLst>
            </p:cNvPr>
            <p:cNvSpPr/>
            <p:nvPr/>
          </p:nvSpPr>
          <p:spPr>
            <a:xfrm>
              <a:off x="5357154" y="2307554"/>
              <a:ext cx="212036" cy="367742"/>
            </a:xfrm>
            <a:prstGeom prst="up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E49A5C8A-10AD-AE57-B6AF-3DB974071C15}"/>
              </a:ext>
            </a:extLst>
          </p:cNvPr>
          <p:cNvGrpSpPr/>
          <p:nvPr/>
        </p:nvGrpSpPr>
        <p:grpSpPr>
          <a:xfrm>
            <a:off x="2667007" y="1332672"/>
            <a:ext cx="1417983" cy="1356698"/>
            <a:chOff x="2667007" y="1332672"/>
            <a:chExt cx="1417983" cy="1356698"/>
          </a:xfrm>
        </p:grpSpPr>
        <p:sp>
          <p:nvSpPr>
            <p:cNvPr id="13" name="Rectangle 12">
              <a:extLst>
                <a:ext uri="{FF2B5EF4-FFF2-40B4-BE49-F238E27FC236}">
                  <a16:creationId xmlns:a16="http://schemas.microsoft.com/office/drawing/2014/main" id="{EF271853-50F3-2018-DF6B-50E65BEE1CA4}"/>
                </a:ext>
              </a:extLst>
            </p:cNvPr>
            <p:cNvSpPr/>
            <p:nvPr/>
          </p:nvSpPr>
          <p:spPr>
            <a:xfrm>
              <a:off x="2667007" y="1332672"/>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CDU</a:t>
              </a:r>
            </a:p>
            <a:p>
              <a:pPr algn="ctr"/>
              <a:r>
                <a:rPr lang="en-GB" sz="1100" dirty="0"/>
                <a:t>(Control &amp; Display Unit)</a:t>
              </a:r>
            </a:p>
          </p:txBody>
        </p:sp>
        <p:sp>
          <p:nvSpPr>
            <p:cNvPr id="14" name="Arrow: Up-Down 13">
              <a:extLst>
                <a:ext uri="{FF2B5EF4-FFF2-40B4-BE49-F238E27FC236}">
                  <a16:creationId xmlns:a16="http://schemas.microsoft.com/office/drawing/2014/main" id="{7543E4EF-BB01-CA46-111A-CDA542F620B7}"/>
                </a:ext>
              </a:extLst>
            </p:cNvPr>
            <p:cNvSpPr/>
            <p:nvPr/>
          </p:nvSpPr>
          <p:spPr>
            <a:xfrm>
              <a:off x="3266660" y="2321628"/>
              <a:ext cx="212036" cy="367742"/>
            </a:xfrm>
            <a:prstGeom prst="up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grpSp>
      <p:sp>
        <p:nvSpPr>
          <p:cNvPr id="24" name="Rectangle: Rounded Corners 23">
            <a:extLst>
              <a:ext uri="{FF2B5EF4-FFF2-40B4-BE49-F238E27FC236}">
                <a16:creationId xmlns:a16="http://schemas.microsoft.com/office/drawing/2014/main" id="{491937BB-A164-1408-5A6E-A8856D2F4A49}"/>
              </a:ext>
            </a:extLst>
          </p:cNvPr>
          <p:cNvSpPr/>
          <p:nvPr/>
        </p:nvSpPr>
        <p:spPr>
          <a:xfrm>
            <a:off x="7193957" y="2834317"/>
            <a:ext cx="1105465"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100" dirty="0"/>
              <a:t>AFDS Interface</a:t>
            </a:r>
          </a:p>
        </p:txBody>
      </p:sp>
      <p:sp>
        <p:nvSpPr>
          <p:cNvPr id="25" name="Rectangle: Rounded Corners 24">
            <a:extLst>
              <a:ext uri="{FF2B5EF4-FFF2-40B4-BE49-F238E27FC236}">
                <a16:creationId xmlns:a16="http://schemas.microsoft.com/office/drawing/2014/main" id="{4F0F0F57-D8C0-099C-1D75-74A1C1DDC29C}"/>
              </a:ext>
            </a:extLst>
          </p:cNvPr>
          <p:cNvSpPr/>
          <p:nvPr/>
        </p:nvSpPr>
        <p:spPr>
          <a:xfrm>
            <a:off x="5982460" y="2834316"/>
            <a:ext cx="1105464"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100" dirty="0"/>
              <a:t>GCAS Interface</a:t>
            </a:r>
          </a:p>
        </p:txBody>
      </p:sp>
    </p:spTree>
    <p:extLst>
      <p:ext uri="{BB962C8B-B14F-4D97-AF65-F5344CB8AC3E}">
        <p14:creationId xmlns:p14="http://schemas.microsoft.com/office/powerpoint/2010/main" val="370867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2D649A-9B92-6EFA-D47E-7826AD2A195A}"/>
              </a:ext>
            </a:extLst>
          </p:cNvPr>
          <p:cNvSpPr>
            <a:spLocks noGrp="1"/>
          </p:cNvSpPr>
          <p:nvPr>
            <p:ph type="title"/>
          </p:nvPr>
        </p:nvSpPr>
        <p:spPr/>
        <p:txBody>
          <a:bodyPr/>
          <a:lstStyle/>
          <a:p>
            <a:r>
              <a:rPr lang="en-GB" dirty="0"/>
              <a:t>AFDS</a:t>
            </a:r>
          </a:p>
        </p:txBody>
      </p:sp>
      <p:sp>
        <p:nvSpPr>
          <p:cNvPr id="5" name="Text Placeholder 4">
            <a:extLst>
              <a:ext uri="{FF2B5EF4-FFF2-40B4-BE49-F238E27FC236}">
                <a16:creationId xmlns:a16="http://schemas.microsoft.com/office/drawing/2014/main" id="{449E2105-10CC-E5C0-9DA8-FA5BFA2EF15E}"/>
              </a:ext>
            </a:extLst>
          </p:cNvPr>
          <p:cNvSpPr>
            <a:spLocks noGrp="1"/>
          </p:cNvSpPr>
          <p:nvPr>
            <p:ph type="body" idx="1"/>
          </p:nvPr>
        </p:nvSpPr>
        <p:spPr/>
        <p:txBody>
          <a:bodyPr/>
          <a:lstStyle/>
          <a:p>
            <a:r>
              <a:rPr lang="en-GB" dirty="0"/>
              <a:t>Automatic Flight Director System</a:t>
            </a:r>
          </a:p>
        </p:txBody>
      </p:sp>
    </p:spTree>
    <p:extLst>
      <p:ext uri="{BB962C8B-B14F-4D97-AF65-F5344CB8AC3E}">
        <p14:creationId xmlns:p14="http://schemas.microsoft.com/office/powerpoint/2010/main" val="362297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78E82-9D26-6C84-B99F-7ED45FE92994}"/>
              </a:ext>
            </a:extLst>
          </p:cNvPr>
          <p:cNvSpPr>
            <a:spLocks noGrp="1"/>
          </p:cNvSpPr>
          <p:nvPr>
            <p:ph type="title"/>
          </p:nvPr>
        </p:nvSpPr>
        <p:spPr>
          <a:xfrm>
            <a:off x="838200" y="365125"/>
            <a:ext cx="10515600" cy="528803"/>
          </a:xfrm>
        </p:spPr>
        <p:txBody>
          <a:bodyPr>
            <a:normAutofit fontScale="90000"/>
          </a:bodyPr>
          <a:lstStyle/>
          <a:p>
            <a:r>
              <a:rPr lang="en-GB" dirty="0"/>
              <a:t>AFDS</a:t>
            </a:r>
          </a:p>
        </p:txBody>
      </p:sp>
      <p:sp>
        <p:nvSpPr>
          <p:cNvPr id="5" name="Content Placeholder 4">
            <a:extLst>
              <a:ext uri="{FF2B5EF4-FFF2-40B4-BE49-F238E27FC236}">
                <a16:creationId xmlns:a16="http://schemas.microsoft.com/office/drawing/2014/main" id="{B61E349F-D45E-8B29-312A-7BEFB7A07CCE}"/>
              </a:ext>
            </a:extLst>
          </p:cNvPr>
          <p:cNvSpPr>
            <a:spLocks noGrp="1"/>
          </p:cNvSpPr>
          <p:nvPr>
            <p:ph idx="1"/>
          </p:nvPr>
        </p:nvSpPr>
        <p:spPr>
          <a:xfrm>
            <a:off x="838200" y="1023582"/>
            <a:ext cx="10515600" cy="5153381"/>
          </a:xfrm>
        </p:spPr>
        <p:txBody>
          <a:bodyPr/>
          <a:lstStyle/>
          <a:p>
            <a:r>
              <a:rPr lang="en-GB" dirty="0"/>
              <a:t>The AFDS read the current and desired heading, altitude and velocity set by the AFDS, NAV or CDU components and calculate the require commands for the aileron, elevator, rudder and throttle.</a:t>
            </a:r>
          </a:p>
          <a:p>
            <a:endParaRPr lang="en-GB" dirty="0"/>
          </a:p>
          <a:p>
            <a:r>
              <a:rPr lang="en-GB" dirty="0"/>
              <a:t>The AFDS.GCAS can override the NAV input to force an emergency collision avoidance manoeuvre.</a:t>
            </a:r>
          </a:p>
          <a:p>
            <a:endParaRPr lang="en-GB" dirty="0"/>
          </a:p>
          <a:p>
            <a:endParaRPr lang="en-GB" dirty="0"/>
          </a:p>
        </p:txBody>
      </p:sp>
    </p:spTree>
    <p:extLst>
      <p:ext uri="{BB962C8B-B14F-4D97-AF65-F5344CB8AC3E}">
        <p14:creationId xmlns:p14="http://schemas.microsoft.com/office/powerpoint/2010/main" val="89770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F4BA31-8377-4A5A-45C9-57A836BD003A}"/>
              </a:ext>
            </a:extLst>
          </p:cNvPr>
          <p:cNvSpPr/>
          <p:nvPr/>
        </p:nvSpPr>
        <p:spPr>
          <a:xfrm>
            <a:off x="2564291" y="1474301"/>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Altitude</a:t>
            </a:r>
          </a:p>
        </p:txBody>
      </p:sp>
      <p:sp>
        <p:nvSpPr>
          <p:cNvPr id="5" name="Rectangle 4">
            <a:extLst>
              <a:ext uri="{FF2B5EF4-FFF2-40B4-BE49-F238E27FC236}">
                <a16:creationId xmlns:a16="http://schemas.microsoft.com/office/drawing/2014/main" id="{8EFA9B11-46BE-C9EC-A5CF-AD69CE6FCC13}"/>
              </a:ext>
            </a:extLst>
          </p:cNvPr>
          <p:cNvSpPr/>
          <p:nvPr/>
        </p:nvSpPr>
        <p:spPr>
          <a:xfrm>
            <a:off x="2564291" y="2819397"/>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Heading</a:t>
            </a:r>
          </a:p>
        </p:txBody>
      </p:sp>
      <p:sp>
        <p:nvSpPr>
          <p:cNvPr id="6" name="Rectangle 5">
            <a:extLst>
              <a:ext uri="{FF2B5EF4-FFF2-40B4-BE49-F238E27FC236}">
                <a16:creationId xmlns:a16="http://schemas.microsoft.com/office/drawing/2014/main" id="{F2EC3387-B209-8129-BF91-A9BA1AD59B01}"/>
              </a:ext>
            </a:extLst>
          </p:cNvPr>
          <p:cNvSpPr/>
          <p:nvPr/>
        </p:nvSpPr>
        <p:spPr>
          <a:xfrm>
            <a:off x="2564290" y="4164493"/>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Velocity</a:t>
            </a:r>
          </a:p>
        </p:txBody>
      </p:sp>
      <p:sp>
        <p:nvSpPr>
          <p:cNvPr id="7" name="Rectangle 6">
            <a:extLst>
              <a:ext uri="{FF2B5EF4-FFF2-40B4-BE49-F238E27FC236}">
                <a16:creationId xmlns:a16="http://schemas.microsoft.com/office/drawing/2014/main" id="{84FBFF6D-D8CD-0B4A-F7AC-9DB677FC21FD}"/>
              </a:ext>
            </a:extLst>
          </p:cNvPr>
          <p:cNvSpPr/>
          <p:nvPr/>
        </p:nvSpPr>
        <p:spPr>
          <a:xfrm>
            <a:off x="371059" y="2083900"/>
            <a:ext cx="1417983" cy="98728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a:t>Aircraft</a:t>
            </a:r>
          </a:p>
          <a:p>
            <a:pPr algn="ctr"/>
            <a:r>
              <a:rPr lang="en-GB" dirty="0"/>
              <a:t>status</a:t>
            </a:r>
          </a:p>
        </p:txBody>
      </p:sp>
      <p:sp>
        <p:nvSpPr>
          <p:cNvPr id="8" name="Rectangle 7">
            <a:extLst>
              <a:ext uri="{FF2B5EF4-FFF2-40B4-BE49-F238E27FC236}">
                <a16:creationId xmlns:a16="http://schemas.microsoft.com/office/drawing/2014/main" id="{10D1B1A8-C243-21FC-E1CD-2BE904AFB49C}"/>
              </a:ext>
            </a:extLst>
          </p:cNvPr>
          <p:cNvSpPr/>
          <p:nvPr/>
        </p:nvSpPr>
        <p:spPr>
          <a:xfrm>
            <a:off x="371058" y="3564831"/>
            <a:ext cx="1417983" cy="98728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a:t>NAV</a:t>
            </a:r>
          </a:p>
          <a:p>
            <a:pPr algn="ctr"/>
            <a:r>
              <a:rPr lang="en-GB" dirty="0"/>
              <a:t>settings</a:t>
            </a:r>
          </a:p>
        </p:txBody>
      </p:sp>
      <p:sp>
        <p:nvSpPr>
          <p:cNvPr id="10" name="Rectangle 9">
            <a:extLst>
              <a:ext uri="{FF2B5EF4-FFF2-40B4-BE49-F238E27FC236}">
                <a16:creationId xmlns:a16="http://schemas.microsoft.com/office/drawing/2014/main" id="{777DCE79-CD58-F68D-0F21-8FB059B45B40}"/>
              </a:ext>
            </a:extLst>
          </p:cNvPr>
          <p:cNvSpPr/>
          <p:nvPr/>
        </p:nvSpPr>
        <p:spPr>
          <a:xfrm>
            <a:off x="6543258" y="738804"/>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Pitch</a:t>
            </a:r>
          </a:p>
        </p:txBody>
      </p:sp>
      <p:sp>
        <p:nvSpPr>
          <p:cNvPr id="11" name="Rectangle 10">
            <a:extLst>
              <a:ext uri="{FF2B5EF4-FFF2-40B4-BE49-F238E27FC236}">
                <a16:creationId xmlns:a16="http://schemas.microsoft.com/office/drawing/2014/main" id="{E67B3ECB-8707-D244-37CC-A6B50D98EF35}"/>
              </a:ext>
            </a:extLst>
          </p:cNvPr>
          <p:cNvSpPr/>
          <p:nvPr/>
        </p:nvSpPr>
        <p:spPr>
          <a:xfrm>
            <a:off x="4558744" y="3424028"/>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Roll</a:t>
            </a:r>
          </a:p>
        </p:txBody>
      </p:sp>
      <p:sp>
        <p:nvSpPr>
          <p:cNvPr id="12" name="Rectangle 11">
            <a:extLst>
              <a:ext uri="{FF2B5EF4-FFF2-40B4-BE49-F238E27FC236}">
                <a16:creationId xmlns:a16="http://schemas.microsoft.com/office/drawing/2014/main" id="{D692960C-ACE1-68B1-ABF4-EA7EC34BEBB9}"/>
              </a:ext>
            </a:extLst>
          </p:cNvPr>
          <p:cNvSpPr/>
          <p:nvPr/>
        </p:nvSpPr>
        <p:spPr>
          <a:xfrm>
            <a:off x="8603970" y="3428995"/>
            <a:ext cx="1417983" cy="98728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t>Ailerons</a:t>
            </a:r>
          </a:p>
        </p:txBody>
      </p:sp>
      <p:sp>
        <p:nvSpPr>
          <p:cNvPr id="14" name="Rectangle 13">
            <a:extLst>
              <a:ext uri="{FF2B5EF4-FFF2-40B4-BE49-F238E27FC236}">
                <a16:creationId xmlns:a16="http://schemas.microsoft.com/office/drawing/2014/main" id="{5A0CEAC6-0BCF-A476-F73E-01FAF2459D2C}"/>
              </a:ext>
            </a:extLst>
          </p:cNvPr>
          <p:cNvSpPr/>
          <p:nvPr/>
        </p:nvSpPr>
        <p:spPr>
          <a:xfrm>
            <a:off x="4558744" y="738804"/>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Vertical Speed</a:t>
            </a:r>
          </a:p>
        </p:txBody>
      </p:sp>
      <p:sp>
        <p:nvSpPr>
          <p:cNvPr id="15" name="Rectangle 14">
            <a:extLst>
              <a:ext uri="{FF2B5EF4-FFF2-40B4-BE49-F238E27FC236}">
                <a16:creationId xmlns:a16="http://schemas.microsoft.com/office/drawing/2014/main" id="{41700776-7CB7-C975-4C71-C21B39578110}"/>
              </a:ext>
            </a:extLst>
          </p:cNvPr>
          <p:cNvSpPr/>
          <p:nvPr/>
        </p:nvSpPr>
        <p:spPr>
          <a:xfrm>
            <a:off x="8603971" y="738804"/>
            <a:ext cx="1417983" cy="98728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t>Elevators</a:t>
            </a:r>
          </a:p>
        </p:txBody>
      </p:sp>
      <p:sp>
        <p:nvSpPr>
          <p:cNvPr id="16" name="Rectangle 15">
            <a:extLst>
              <a:ext uri="{FF2B5EF4-FFF2-40B4-BE49-F238E27FC236}">
                <a16:creationId xmlns:a16="http://schemas.microsoft.com/office/drawing/2014/main" id="{D51E09BF-561D-A1FB-FAA9-29C4D0BFC62C}"/>
              </a:ext>
            </a:extLst>
          </p:cNvPr>
          <p:cNvSpPr/>
          <p:nvPr/>
        </p:nvSpPr>
        <p:spPr>
          <a:xfrm>
            <a:off x="8603970" y="4774093"/>
            <a:ext cx="1417983" cy="98728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t>Throttles</a:t>
            </a:r>
          </a:p>
        </p:txBody>
      </p:sp>
      <p:sp>
        <p:nvSpPr>
          <p:cNvPr id="17" name="Rectangle 16">
            <a:extLst>
              <a:ext uri="{FF2B5EF4-FFF2-40B4-BE49-F238E27FC236}">
                <a16:creationId xmlns:a16="http://schemas.microsoft.com/office/drawing/2014/main" id="{04B78173-958D-AD3A-BDC9-B44530117CAB}"/>
              </a:ext>
            </a:extLst>
          </p:cNvPr>
          <p:cNvSpPr/>
          <p:nvPr/>
        </p:nvSpPr>
        <p:spPr>
          <a:xfrm>
            <a:off x="10588485" y="2700130"/>
            <a:ext cx="1417983" cy="98728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Aircraft</a:t>
            </a:r>
          </a:p>
          <a:p>
            <a:pPr algn="ctr"/>
            <a:r>
              <a:rPr lang="en-GB" dirty="0"/>
              <a:t>control</a:t>
            </a:r>
          </a:p>
        </p:txBody>
      </p:sp>
      <p:sp>
        <p:nvSpPr>
          <p:cNvPr id="18" name="Rectangle 17">
            <a:extLst>
              <a:ext uri="{FF2B5EF4-FFF2-40B4-BE49-F238E27FC236}">
                <a16:creationId xmlns:a16="http://schemas.microsoft.com/office/drawing/2014/main" id="{530DF511-CF72-2B5E-C7D9-809DCD24AB4E}"/>
              </a:ext>
            </a:extLst>
          </p:cNvPr>
          <p:cNvSpPr/>
          <p:nvPr/>
        </p:nvSpPr>
        <p:spPr>
          <a:xfrm>
            <a:off x="8603970" y="2083900"/>
            <a:ext cx="1417983" cy="98728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t>Rudder</a:t>
            </a:r>
          </a:p>
        </p:txBody>
      </p:sp>
      <p:cxnSp>
        <p:nvCxnSpPr>
          <p:cNvPr id="20" name="Straight Arrow Connector 19">
            <a:extLst>
              <a:ext uri="{FF2B5EF4-FFF2-40B4-BE49-F238E27FC236}">
                <a16:creationId xmlns:a16="http://schemas.microsoft.com/office/drawing/2014/main" id="{86E64262-9583-18CA-7C55-4E8A19C06678}"/>
              </a:ext>
            </a:extLst>
          </p:cNvPr>
          <p:cNvCxnSpPr>
            <a:stCxn id="18" idx="3"/>
            <a:endCxn id="17" idx="1"/>
          </p:cNvCxnSpPr>
          <p:nvPr/>
        </p:nvCxnSpPr>
        <p:spPr>
          <a:xfrm>
            <a:off x="10021953" y="2577544"/>
            <a:ext cx="566532" cy="6162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C101BDA-D7CA-2C3A-259D-3FC4C2ADE019}"/>
              </a:ext>
            </a:extLst>
          </p:cNvPr>
          <p:cNvCxnSpPr>
            <a:cxnSpLocks/>
            <a:stCxn id="12" idx="3"/>
            <a:endCxn id="17" idx="1"/>
          </p:cNvCxnSpPr>
          <p:nvPr/>
        </p:nvCxnSpPr>
        <p:spPr>
          <a:xfrm flipV="1">
            <a:off x="10021953" y="3193774"/>
            <a:ext cx="566532" cy="7288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9E0A8AD-06F6-3E7A-7C9A-A02644ADE13B}"/>
              </a:ext>
            </a:extLst>
          </p:cNvPr>
          <p:cNvCxnSpPr>
            <a:cxnSpLocks/>
            <a:stCxn id="16" idx="3"/>
            <a:endCxn id="17" idx="1"/>
          </p:cNvCxnSpPr>
          <p:nvPr/>
        </p:nvCxnSpPr>
        <p:spPr>
          <a:xfrm flipV="1">
            <a:off x="10021953" y="3193774"/>
            <a:ext cx="566532" cy="2073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936D34F-0763-282F-AF82-1CD2D66B7B5A}"/>
              </a:ext>
            </a:extLst>
          </p:cNvPr>
          <p:cNvCxnSpPr>
            <a:cxnSpLocks/>
            <a:stCxn id="15" idx="3"/>
            <a:endCxn id="17" idx="1"/>
          </p:cNvCxnSpPr>
          <p:nvPr/>
        </p:nvCxnSpPr>
        <p:spPr>
          <a:xfrm>
            <a:off x="10021954" y="1232448"/>
            <a:ext cx="566531" cy="19613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A165CEC-1BED-A184-7DB6-DAF9FEA3E0BA}"/>
              </a:ext>
            </a:extLst>
          </p:cNvPr>
          <p:cNvCxnSpPr>
            <a:cxnSpLocks/>
            <a:stCxn id="11" idx="3"/>
            <a:endCxn id="12" idx="1"/>
          </p:cNvCxnSpPr>
          <p:nvPr/>
        </p:nvCxnSpPr>
        <p:spPr>
          <a:xfrm>
            <a:off x="5976727" y="3917672"/>
            <a:ext cx="2627243" cy="49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7CFA5603-3EAF-EC7A-B8D6-52CD219C7108}"/>
              </a:ext>
            </a:extLst>
          </p:cNvPr>
          <p:cNvCxnSpPr>
            <a:cxnSpLocks/>
            <a:stCxn id="5" idx="3"/>
            <a:endCxn id="18" idx="1"/>
          </p:cNvCxnSpPr>
          <p:nvPr/>
        </p:nvCxnSpPr>
        <p:spPr>
          <a:xfrm flipV="1">
            <a:off x="3982274" y="2577544"/>
            <a:ext cx="4621696" cy="735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23BF4F3-F84C-EAD6-3E0D-CBF6F68A5986}"/>
              </a:ext>
            </a:extLst>
          </p:cNvPr>
          <p:cNvCxnSpPr>
            <a:cxnSpLocks/>
            <a:stCxn id="5" idx="3"/>
            <a:endCxn id="15" idx="1"/>
          </p:cNvCxnSpPr>
          <p:nvPr/>
        </p:nvCxnSpPr>
        <p:spPr>
          <a:xfrm flipV="1">
            <a:off x="3982274" y="1232448"/>
            <a:ext cx="4621697" cy="20805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FE426249-9725-ED06-5CA7-39091D5D80B7}"/>
              </a:ext>
            </a:extLst>
          </p:cNvPr>
          <p:cNvCxnSpPr>
            <a:cxnSpLocks/>
            <a:stCxn id="10" idx="3"/>
            <a:endCxn id="15" idx="1"/>
          </p:cNvCxnSpPr>
          <p:nvPr/>
        </p:nvCxnSpPr>
        <p:spPr>
          <a:xfrm>
            <a:off x="7961241" y="1232448"/>
            <a:ext cx="6427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C1FE92-FA4B-244B-F7C5-ABF0474437A3}"/>
              </a:ext>
            </a:extLst>
          </p:cNvPr>
          <p:cNvCxnSpPr>
            <a:cxnSpLocks/>
            <a:stCxn id="6" idx="3"/>
            <a:endCxn id="16" idx="1"/>
          </p:cNvCxnSpPr>
          <p:nvPr/>
        </p:nvCxnSpPr>
        <p:spPr>
          <a:xfrm>
            <a:off x="3982273" y="4658137"/>
            <a:ext cx="4621697" cy="609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C32FC923-F2CC-AA09-ABE5-7FA6F93F47EC}"/>
              </a:ext>
            </a:extLst>
          </p:cNvPr>
          <p:cNvCxnSpPr>
            <a:cxnSpLocks/>
            <a:stCxn id="5" idx="3"/>
            <a:endCxn id="11" idx="1"/>
          </p:cNvCxnSpPr>
          <p:nvPr/>
        </p:nvCxnSpPr>
        <p:spPr>
          <a:xfrm>
            <a:off x="3982274" y="3313041"/>
            <a:ext cx="576470" cy="604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19FE65BB-5DF9-D0E9-0288-8131CB768AB1}"/>
              </a:ext>
            </a:extLst>
          </p:cNvPr>
          <p:cNvCxnSpPr>
            <a:cxnSpLocks/>
            <a:stCxn id="4" idx="3"/>
            <a:endCxn id="14" idx="1"/>
          </p:cNvCxnSpPr>
          <p:nvPr/>
        </p:nvCxnSpPr>
        <p:spPr>
          <a:xfrm flipV="1">
            <a:off x="3982274" y="1232448"/>
            <a:ext cx="576470" cy="735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18BBD38-17E7-8E19-2BB2-C2DD19A84F66}"/>
              </a:ext>
            </a:extLst>
          </p:cNvPr>
          <p:cNvCxnSpPr>
            <a:cxnSpLocks/>
            <a:stCxn id="8" idx="3"/>
            <a:endCxn id="4" idx="1"/>
          </p:cNvCxnSpPr>
          <p:nvPr/>
        </p:nvCxnSpPr>
        <p:spPr>
          <a:xfrm flipV="1">
            <a:off x="1789041" y="1967945"/>
            <a:ext cx="775250" cy="20905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DE56C18F-6013-ACDD-669C-B18119B8291F}"/>
              </a:ext>
            </a:extLst>
          </p:cNvPr>
          <p:cNvCxnSpPr>
            <a:cxnSpLocks/>
            <a:stCxn id="8" idx="3"/>
            <a:endCxn id="5" idx="1"/>
          </p:cNvCxnSpPr>
          <p:nvPr/>
        </p:nvCxnSpPr>
        <p:spPr>
          <a:xfrm flipV="1">
            <a:off x="1789041" y="3313041"/>
            <a:ext cx="775250" cy="7454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18A4E21B-8316-64DC-BDAF-DD92083D7AF3}"/>
              </a:ext>
            </a:extLst>
          </p:cNvPr>
          <p:cNvCxnSpPr>
            <a:cxnSpLocks/>
            <a:stCxn id="8" idx="3"/>
            <a:endCxn id="6" idx="1"/>
          </p:cNvCxnSpPr>
          <p:nvPr/>
        </p:nvCxnSpPr>
        <p:spPr>
          <a:xfrm>
            <a:off x="1789041" y="4058475"/>
            <a:ext cx="775249" cy="5996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60D8DF70-9A0E-8261-3D38-8614FEDB636E}"/>
              </a:ext>
            </a:extLst>
          </p:cNvPr>
          <p:cNvCxnSpPr>
            <a:cxnSpLocks/>
            <a:stCxn id="7" idx="3"/>
            <a:endCxn id="4" idx="1"/>
          </p:cNvCxnSpPr>
          <p:nvPr/>
        </p:nvCxnSpPr>
        <p:spPr>
          <a:xfrm flipV="1">
            <a:off x="1789042" y="1967945"/>
            <a:ext cx="775249" cy="6095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445F1C4F-724E-9EDA-88B1-742175246CE7}"/>
              </a:ext>
            </a:extLst>
          </p:cNvPr>
          <p:cNvCxnSpPr>
            <a:cxnSpLocks/>
            <a:stCxn id="7" idx="3"/>
            <a:endCxn id="5" idx="1"/>
          </p:cNvCxnSpPr>
          <p:nvPr/>
        </p:nvCxnSpPr>
        <p:spPr>
          <a:xfrm>
            <a:off x="1789042" y="2577544"/>
            <a:ext cx="775249" cy="735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DEEE687F-8591-A07C-E0B2-E4EB3AB1CA9F}"/>
              </a:ext>
            </a:extLst>
          </p:cNvPr>
          <p:cNvCxnSpPr>
            <a:cxnSpLocks/>
            <a:stCxn id="7" idx="3"/>
            <a:endCxn id="6" idx="1"/>
          </p:cNvCxnSpPr>
          <p:nvPr/>
        </p:nvCxnSpPr>
        <p:spPr>
          <a:xfrm>
            <a:off x="1789042" y="2577544"/>
            <a:ext cx="775248" cy="20805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4D48FBE-525C-86BA-FA22-D259F1CAED05}"/>
              </a:ext>
            </a:extLst>
          </p:cNvPr>
          <p:cNvCxnSpPr>
            <a:cxnSpLocks/>
            <a:stCxn id="14" idx="3"/>
            <a:endCxn id="10" idx="1"/>
          </p:cNvCxnSpPr>
          <p:nvPr/>
        </p:nvCxnSpPr>
        <p:spPr>
          <a:xfrm>
            <a:off x="5976727" y="1232448"/>
            <a:ext cx="5665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itle 60">
            <a:extLst>
              <a:ext uri="{FF2B5EF4-FFF2-40B4-BE49-F238E27FC236}">
                <a16:creationId xmlns:a16="http://schemas.microsoft.com/office/drawing/2014/main" id="{1682203B-9450-9B32-BD03-C99201713750}"/>
              </a:ext>
            </a:extLst>
          </p:cNvPr>
          <p:cNvSpPr>
            <a:spLocks noGrp="1"/>
          </p:cNvSpPr>
          <p:nvPr>
            <p:ph type="title"/>
          </p:nvPr>
        </p:nvSpPr>
        <p:spPr>
          <a:xfrm>
            <a:off x="0" y="-1489"/>
            <a:ext cx="3092406" cy="624337"/>
          </a:xfrm>
        </p:spPr>
        <p:txBody>
          <a:bodyPr>
            <a:normAutofit/>
          </a:bodyPr>
          <a:lstStyle/>
          <a:p>
            <a:r>
              <a:rPr lang="en-GB" sz="2800" dirty="0"/>
              <a:t>AFDS-* (Autopilot)</a:t>
            </a:r>
          </a:p>
        </p:txBody>
      </p:sp>
    </p:spTree>
    <p:extLst>
      <p:ext uri="{BB962C8B-B14F-4D97-AF65-F5344CB8AC3E}">
        <p14:creationId xmlns:p14="http://schemas.microsoft.com/office/powerpoint/2010/main" val="294433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F4BA31-8377-4A5A-45C9-57A836BD003A}"/>
              </a:ext>
            </a:extLst>
          </p:cNvPr>
          <p:cNvSpPr/>
          <p:nvPr/>
        </p:nvSpPr>
        <p:spPr>
          <a:xfrm>
            <a:off x="2584169" y="2441713"/>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Altitude</a:t>
            </a:r>
          </a:p>
        </p:txBody>
      </p:sp>
      <p:sp>
        <p:nvSpPr>
          <p:cNvPr id="5" name="Rectangle 4">
            <a:extLst>
              <a:ext uri="{FF2B5EF4-FFF2-40B4-BE49-F238E27FC236}">
                <a16:creationId xmlns:a16="http://schemas.microsoft.com/office/drawing/2014/main" id="{8EFA9B11-46BE-C9EC-A5CF-AD69CE6FCC13}"/>
              </a:ext>
            </a:extLst>
          </p:cNvPr>
          <p:cNvSpPr/>
          <p:nvPr/>
        </p:nvSpPr>
        <p:spPr>
          <a:xfrm>
            <a:off x="2584169" y="3786809"/>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Heading</a:t>
            </a:r>
          </a:p>
        </p:txBody>
      </p:sp>
      <p:sp>
        <p:nvSpPr>
          <p:cNvPr id="6" name="Rectangle 5">
            <a:extLst>
              <a:ext uri="{FF2B5EF4-FFF2-40B4-BE49-F238E27FC236}">
                <a16:creationId xmlns:a16="http://schemas.microsoft.com/office/drawing/2014/main" id="{F2EC3387-B209-8129-BF91-A9BA1AD59B01}"/>
              </a:ext>
            </a:extLst>
          </p:cNvPr>
          <p:cNvSpPr/>
          <p:nvPr/>
        </p:nvSpPr>
        <p:spPr>
          <a:xfrm>
            <a:off x="2584168" y="5131905"/>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Velocity</a:t>
            </a:r>
          </a:p>
        </p:txBody>
      </p:sp>
      <p:sp>
        <p:nvSpPr>
          <p:cNvPr id="7" name="Rectangle 6">
            <a:extLst>
              <a:ext uri="{FF2B5EF4-FFF2-40B4-BE49-F238E27FC236}">
                <a16:creationId xmlns:a16="http://schemas.microsoft.com/office/drawing/2014/main" id="{84FBFF6D-D8CD-0B4A-F7AC-9DB677FC21FD}"/>
              </a:ext>
            </a:extLst>
          </p:cNvPr>
          <p:cNvSpPr/>
          <p:nvPr/>
        </p:nvSpPr>
        <p:spPr>
          <a:xfrm>
            <a:off x="410812" y="3127513"/>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Aircraft</a:t>
            </a:r>
          </a:p>
          <a:p>
            <a:pPr algn="ctr"/>
            <a:r>
              <a:rPr lang="en-GB" dirty="0"/>
              <a:t>status</a:t>
            </a:r>
          </a:p>
        </p:txBody>
      </p:sp>
      <p:sp>
        <p:nvSpPr>
          <p:cNvPr id="8" name="Rectangle 7">
            <a:extLst>
              <a:ext uri="{FF2B5EF4-FFF2-40B4-BE49-F238E27FC236}">
                <a16:creationId xmlns:a16="http://schemas.microsoft.com/office/drawing/2014/main" id="{10D1B1A8-C243-21FC-E1CD-2BE904AFB49C}"/>
              </a:ext>
            </a:extLst>
          </p:cNvPr>
          <p:cNvSpPr/>
          <p:nvPr/>
        </p:nvSpPr>
        <p:spPr>
          <a:xfrm>
            <a:off x="410815" y="4459357"/>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NAV</a:t>
            </a:r>
          </a:p>
          <a:p>
            <a:pPr algn="ctr"/>
            <a:r>
              <a:rPr lang="en-GB" dirty="0"/>
              <a:t>settings</a:t>
            </a:r>
          </a:p>
        </p:txBody>
      </p:sp>
      <p:sp>
        <p:nvSpPr>
          <p:cNvPr id="10" name="Rectangle 9">
            <a:extLst>
              <a:ext uri="{FF2B5EF4-FFF2-40B4-BE49-F238E27FC236}">
                <a16:creationId xmlns:a16="http://schemas.microsoft.com/office/drawing/2014/main" id="{777DCE79-CD58-F68D-0F21-8FB059B45B40}"/>
              </a:ext>
            </a:extLst>
          </p:cNvPr>
          <p:cNvSpPr/>
          <p:nvPr/>
        </p:nvSpPr>
        <p:spPr>
          <a:xfrm>
            <a:off x="6563136" y="1706216"/>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Pitch</a:t>
            </a:r>
          </a:p>
        </p:txBody>
      </p:sp>
      <p:sp>
        <p:nvSpPr>
          <p:cNvPr id="11" name="Rectangle 10">
            <a:extLst>
              <a:ext uri="{FF2B5EF4-FFF2-40B4-BE49-F238E27FC236}">
                <a16:creationId xmlns:a16="http://schemas.microsoft.com/office/drawing/2014/main" id="{E67B3ECB-8707-D244-37CC-A6B50D98EF35}"/>
              </a:ext>
            </a:extLst>
          </p:cNvPr>
          <p:cNvSpPr/>
          <p:nvPr/>
        </p:nvSpPr>
        <p:spPr>
          <a:xfrm>
            <a:off x="4578622" y="4391440"/>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Roll</a:t>
            </a:r>
          </a:p>
        </p:txBody>
      </p:sp>
      <p:sp>
        <p:nvSpPr>
          <p:cNvPr id="12" name="Rectangle 11">
            <a:extLst>
              <a:ext uri="{FF2B5EF4-FFF2-40B4-BE49-F238E27FC236}">
                <a16:creationId xmlns:a16="http://schemas.microsoft.com/office/drawing/2014/main" id="{D692960C-ACE1-68B1-ABF4-EA7EC34BEBB9}"/>
              </a:ext>
            </a:extLst>
          </p:cNvPr>
          <p:cNvSpPr/>
          <p:nvPr/>
        </p:nvSpPr>
        <p:spPr>
          <a:xfrm>
            <a:off x="8623848" y="4396407"/>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Ailerons</a:t>
            </a:r>
          </a:p>
        </p:txBody>
      </p:sp>
      <p:sp>
        <p:nvSpPr>
          <p:cNvPr id="14" name="Rectangle 13">
            <a:extLst>
              <a:ext uri="{FF2B5EF4-FFF2-40B4-BE49-F238E27FC236}">
                <a16:creationId xmlns:a16="http://schemas.microsoft.com/office/drawing/2014/main" id="{5A0CEAC6-0BCF-A476-F73E-01FAF2459D2C}"/>
              </a:ext>
            </a:extLst>
          </p:cNvPr>
          <p:cNvSpPr/>
          <p:nvPr/>
        </p:nvSpPr>
        <p:spPr>
          <a:xfrm>
            <a:off x="4578622" y="1706216"/>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Vertical Speed</a:t>
            </a:r>
          </a:p>
        </p:txBody>
      </p:sp>
      <p:sp>
        <p:nvSpPr>
          <p:cNvPr id="15" name="Rectangle 14">
            <a:extLst>
              <a:ext uri="{FF2B5EF4-FFF2-40B4-BE49-F238E27FC236}">
                <a16:creationId xmlns:a16="http://schemas.microsoft.com/office/drawing/2014/main" id="{41700776-7CB7-C975-4C71-C21B39578110}"/>
              </a:ext>
            </a:extLst>
          </p:cNvPr>
          <p:cNvSpPr/>
          <p:nvPr/>
        </p:nvSpPr>
        <p:spPr>
          <a:xfrm>
            <a:off x="8623849" y="1706216"/>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Elevators</a:t>
            </a:r>
          </a:p>
        </p:txBody>
      </p:sp>
      <p:sp>
        <p:nvSpPr>
          <p:cNvPr id="16" name="Rectangle 15">
            <a:extLst>
              <a:ext uri="{FF2B5EF4-FFF2-40B4-BE49-F238E27FC236}">
                <a16:creationId xmlns:a16="http://schemas.microsoft.com/office/drawing/2014/main" id="{D51E09BF-561D-A1FB-FAA9-29C4D0BFC62C}"/>
              </a:ext>
            </a:extLst>
          </p:cNvPr>
          <p:cNvSpPr/>
          <p:nvPr/>
        </p:nvSpPr>
        <p:spPr>
          <a:xfrm>
            <a:off x="8623848" y="5741505"/>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Throttles</a:t>
            </a:r>
          </a:p>
        </p:txBody>
      </p:sp>
      <p:sp>
        <p:nvSpPr>
          <p:cNvPr id="17" name="Rectangle 16">
            <a:extLst>
              <a:ext uri="{FF2B5EF4-FFF2-40B4-BE49-F238E27FC236}">
                <a16:creationId xmlns:a16="http://schemas.microsoft.com/office/drawing/2014/main" id="{04B78173-958D-AD3A-BDC9-B44530117CAB}"/>
              </a:ext>
            </a:extLst>
          </p:cNvPr>
          <p:cNvSpPr/>
          <p:nvPr/>
        </p:nvSpPr>
        <p:spPr>
          <a:xfrm>
            <a:off x="10608363" y="3667542"/>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Aircraft</a:t>
            </a:r>
          </a:p>
          <a:p>
            <a:pPr algn="ctr"/>
            <a:r>
              <a:rPr lang="en-GB" dirty="0"/>
              <a:t>control</a:t>
            </a:r>
          </a:p>
        </p:txBody>
      </p:sp>
      <p:sp>
        <p:nvSpPr>
          <p:cNvPr id="18" name="Rectangle 17">
            <a:extLst>
              <a:ext uri="{FF2B5EF4-FFF2-40B4-BE49-F238E27FC236}">
                <a16:creationId xmlns:a16="http://schemas.microsoft.com/office/drawing/2014/main" id="{530DF511-CF72-2B5E-C7D9-809DCD24AB4E}"/>
              </a:ext>
            </a:extLst>
          </p:cNvPr>
          <p:cNvSpPr/>
          <p:nvPr/>
        </p:nvSpPr>
        <p:spPr>
          <a:xfrm>
            <a:off x="8623848" y="3051312"/>
            <a:ext cx="1417983"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Rudder</a:t>
            </a:r>
          </a:p>
        </p:txBody>
      </p:sp>
      <p:cxnSp>
        <p:nvCxnSpPr>
          <p:cNvPr id="20" name="Straight Arrow Connector 19">
            <a:extLst>
              <a:ext uri="{FF2B5EF4-FFF2-40B4-BE49-F238E27FC236}">
                <a16:creationId xmlns:a16="http://schemas.microsoft.com/office/drawing/2014/main" id="{86E64262-9583-18CA-7C55-4E8A19C06678}"/>
              </a:ext>
            </a:extLst>
          </p:cNvPr>
          <p:cNvCxnSpPr>
            <a:stCxn id="18" idx="3"/>
            <a:endCxn id="17" idx="1"/>
          </p:cNvCxnSpPr>
          <p:nvPr/>
        </p:nvCxnSpPr>
        <p:spPr>
          <a:xfrm>
            <a:off x="10041831" y="3544956"/>
            <a:ext cx="566532" cy="616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C101BDA-D7CA-2C3A-259D-3FC4C2ADE019}"/>
              </a:ext>
            </a:extLst>
          </p:cNvPr>
          <p:cNvCxnSpPr>
            <a:cxnSpLocks/>
            <a:stCxn id="12" idx="3"/>
            <a:endCxn id="17" idx="1"/>
          </p:cNvCxnSpPr>
          <p:nvPr/>
        </p:nvCxnSpPr>
        <p:spPr>
          <a:xfrm flipV="1">
            <a:off x="10041831" y="4161186"/>
            <a:ext cx="566532" cy="728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9E0A8AD-06F6-3E7A-7C9A-A02644ADE13B}"/>
              </a:ext>
            </a:extLst>
          </p:cNvPr>
          <p:cNvCxnSpPr>
            <a:cxnSpLocks/>
            <a:stCxn id="16" idx="3"/>
            <a:endCxn id="17" idx="1"/>
          </p:cNvCxnSpPr>
          <p:nvPr/>
        </p:nvCxnSpPr>
        <p:spPr>
          <a:xfrm flipV="1">
            <a:off x="10041831" y="4161186"/>
            <a:ext cx="566532" cy="2073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936D34F-0763-282F-AF82-1CD2D66B7B5A}"/>
              </a:ext>
            </a:extLst>
          </p:cNvPr>
          <p:cNvCxnSpPr>
            <a:cxnSpLocks/>
            <a:stCxn id="15" idx="3"/>
            <a:endCxn id="17" idx="1"/>
          </p:cNvCxnSpPr>
          <p:nvPr/>
        </p:nvCxnSpPr>
        <p:spPr>
          <a:xfrm>
            <a:off x="10041832" y="2199860"/>
            <a:ext cx="566531" cy="1961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A165CEC-1BED-A184-7DB6-DAF9FEA3E0BA}"/>
              </a:ext>
            </a:extLst>
          </p:cNvPr>
          <p:cNvCxnSpPr>
            <a:cxnSpLocks/>
            <a:stCxn id="11" idx="3"/>
            <a:endCxn id="12" idx="1"/>
          </p:cNvCxnSpPr>
          <p:nvPr/>
        </p:nvCxnSpPr>
        <p:spPr>
          <a:xfrm>
            <a:off x="5996605" y="4885084"/>
            <a:ext cx="2627243" cy="4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CFA5603-3EAF-EC7A-B8D6-52CD219C7108}"/>
              </a:ext>
            </a:extLst>
          </p:cNvPr>
          <p:cNvCxnSpPr>
            <a:cxnSpLocks/>
            <a:stCxn id="5" idx="3"/>
            <a:endCxn id="18" idx="1"/>
          </p:cNvCxnSpPr>
          <p:nvPr/>
        </p:nvCxnSpPr>
        <p:spPr>
          <a:xfrm flipV="1">
            <a:off x="4002152" y="3544956"/>
            <a:ext cx="4621696" cy="735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23BF4F3-F84C-EAD6-3E0D-CBF6F68A5986}"/>
              </a:ext>
            </a:extLst>
          </p:cNvPr>
          <p:cNvCxnSpPr>
            <a:cxnSpLocks/>
            <a:stCxn id="5" idx="3"/>
            <a:endCxn id="15" idx="1"/>
          </p:cNvCxnSpPr>
          <p:nvPr/>
        </p:nvCxnSpPr>
        <p:spPr>
          <a:xfrm flipV="1">
            <a:off x="4002152" y="2199860"/>
            <a:ext cx="4621697" cy="2080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E426249-9725-ED06-5CA7-39091D5D80B7}"/>
              </a:ext>
            </a:extLst>
          </p:cNvPr>
          <p:cNvCxnSpPr>
            <a:cxnSpLocks/>
            <a:stCxn id="10" idx="3"/>
            <a:endCxn id="15" idx="1"/>
          </p:cNvCxnSpPr>
          <p:nvPr/>
        </p:nvCxnSpPr>
        <p:spPr>
          <a:xfrm>
            <a:off x="7981119" y="2199860"/>
            <a:ext cx="642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32C1FE92-FA4B-244B-F7C5-ABF0474437A3}"/>
              </a:ext>
            </a:extLst>
          </p:cNvPr>
          <p:cNvCxnSpPr>
            <a:cxnSpLocks/>
            <a:stCxn id="6" idx="3"/>
            <a:endCxn id="16" idx="1"/>
          </p:cNvCxnSpPr>
          <p:nvPr/>
        </p:nvCxnSpPr>
        <p:spPr>
          <a:xfrm>
            <a:off x="4002151" y="5625549"/>
            <a:ext cx="4621697"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C32FC923-F2CC-AA09-ABE5-7FA6F93F47EC}"/>
              </a:ext>
            </a:extLst>
          </p:cNvPr>
          <p:cNvCxnSpPr>
            <a:cxnSpLocks/>
            <a:stCxn id="5" idx="3"/>
            <a:endCxn id="11" idx="1"/>
          </p:cNvCxnSpPr>
          <p:nvPr/>
        </p:nvCxnSpPr>
        <p:spPr>
          <a:xfrm>
            <a:off x="4002152" y="4280453"/>
            <a:ext cx="576470" cy="604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9FE65BB-5DF9-D0E9-0288-8131CB768AB1}"/>
              </a:ext>
            </a:extLst>
          </p:cNvPr>
          <p:cNvCxnSpPr>
            <a:cxnSpLocks/>
            <a:stCxn id="4" idx="3"/>
            <a:endCxn id="14" idx="1"/>
          </p:cNvCxnSpPr>
          <p:nvPr/>
        </p:nvCxnSpPr>
        <p:spPr>
          <a:xfrm flipV="1">
            <a:off x="4002152" y="2199860"/>
            <a:ext cx="576470" cy="735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18BBD38-17E7-8E19-2BB2-C2DD19A84F66}"/>
              </a:ext>
            </a:extLst>
          </p:cNvPr>
          <p:cNvCxnSpPr>
            <a:cxnSpLocks/>
            <a:stCxn id="8" idx="3"/>
            <a:endCxn id="4" idx="1"/>
          </p:cNvCxnSpPr>
          <p:nvPr/>
        </p:nvCxnSpPr>
        <p:spPr>
          <a:xfrm flipV="1">
            <a:off x="1828798" y="2935357"/>
            <a:ext cx="755371" cy="2017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DE56C18F-6013-ACDD-669C-B18119B8291F}"/>
              </a:ext>
            </a:extLst>
          </p:cNvPr>
          <p:cNvCxnSpPr>
            <a:cxnSpLocks/>
            <a:stCxn id="8" idx="3"/>
            <a:endCxn id="5" idx="1"/>
          </p:cNvCxnSpPr>
          <p:nvPr/>
        </p:nvCxnSpPr>
        <p:spPr>
          <a:xfrm flipV="1">
            <a:off x="1828798" y="4280453"/>
            <a:ext cx="755371" cy="672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18A4E21B-8316-64DC-BDAF-DD92083D7AF3}"/>
              </a:ext>
            </a:extLst>
          </p:cNvPr>
          <p:cNvCxnSpPr>
            <a:cxnSpLocks/>
            <a:stCxn id="8" idx="3"/>
            <a:endCxn id="6" idx="1"/>
          </p:cNvCxnSpPr>
          <p:nvPr/>
        </p:nvCxnSpPr>
        <p:spPr>
          <a:xfrm>
            <a:off x="1828798" y="4953001"/>
            <a:ext cx="755370" cy="672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60D8DF70-9A0E-8261-3D38-8614FEDB636E}"/>
              </a:ext>
            </a:extLst>
          </p:cNvPr>
          <p:cNvCxnSpPr>
            <a:cxnSpLocks/>
            <a:stCxn id="7" idx="3"/>
            <a:endCxn id="4" idx="1"/>
          </p:cNvCxnSpPr>
          <p:nvPr/>
        </p:nvCxnSpPr>
        <p:spPr>
          <a:xfrm flipV="1">
            <a:off x="1828795" y="2935357"/>
            <a:ext cx="755374"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445F1C4F-724E-9EDA-88B1-742175246CE7}"/>
              </a:ext>
            </a:extLst>
          </p:cNvPr>
          <p:cNvCxnSpPr>
            <a:cxnSpLocks/>
            <a:stCxn id="7" idx="3"/>
            <a:endCxn id="5" idx="1"/>
          </p:cNvCxnSpPr>
          <p:nvPr/>
        </p:nvCxnSpPr>
        <p:spPr>
          <a:xfrm>
            <a:off x="1828795" y="3621157"/>
            <a:ext cx="755374" cy="659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DEEE687F-8591-A07C-E0B2-E4EB3AB1CA9F}"/>
              </a:ext>
            </a:extLst>
          </p:cNvPr>
          <p:cNvCxnSpPr>
            <a:cxnSpLocks/>
            <a:stCxn id="7" idx="3"/>
            <a:endCxn id="6" idx="1"/>
          </p:cNvCxnSpPr>
          <p:nvPr/>
        </p:nvCxnSpPr>
        <p:spPr>
          <a:xfrm>
            <a:off x="1828795" y="3621157"/>
            <a:ext cx="755373" cy="200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54D48FBE-525C-86BA-FA22-D259F1CAED05}"/>
              </a:ext>
            </a:extLst>
          </p:cNvPr>
          <p:cNvCxnSpPr>
            <a:cxnSpLocks/>
            <a:stCxn id="14" idx="3"/>
            <a:endCxn id="10" idx="1"/>
          </p:cNvCxnSpPr>
          <p:nvPr/>
        </p:nvCxnSpPr>
        <p:spPr>
          <a:xfrm>
            <a:off x="5996605" y="2199860"/>
            <a:ext cx="5665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6F0E937D-1656-6ECE-8A2B-257F8DDBE3C7}"/>
              </a:ext>
            </a:extLst>
          </p:cNvPr>
          <p:cNvSpPr/>
          <p:nvPr/>
        </p:nvSpPr>
        <p:spPr>
          <a:xfrm>
            <a:off x="2547721" y="960783"/>
            <a:ext cx="1490876" cy="98728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AFDS-GCAS</a:t>
            </a:r>
          </a:p>
        </p:txBody>
      </p:sp>
      <p:cxnSp>
        <p:nvCxnSpPr>
          <p:cNvPr id="9" name="Straight Arrow Connector 8">
            <a:extLst>
              <a:ext uri="{FF2B5EF4-FFF2-40B4-BE49-F238E27FC236}">
                <a16:creationId xmlns:a16="http://schemas.microsoft.com/office/drawing/2014/main" id="{B610B1D3-DED6-18B1-F868-154C531F40E3}"/>
              </a:ext>
            </a:extLst>
          </p:cNvPr>
          <p:cNvCxnSpPr>
            <a:cxnSpLocks/>
            <a:stCxn id="13" idx="0"/>
            <a:endCxn id="2" idx="1"/>
          </p:cNvCxnSpPr>
          <p:nvPr/>
        </p:nvCxnSpPr>
        <p:spPr>
          <a:xfrm flipV="1">
            <a:off x="1142995" y="1454427"/>
            <a:ext cx="1404726" cy="402533"/>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36" name="Straight Arrow Connector 35">
            <a:extLst>
              <a:ext uri="{FF2B5EF4-FFF2-40B4-BE49-F238E27FC236}">
                <a16:creationId xmlns:a16="http://schemas.microsoft.com/office/drawing/2014/main" id="{D2607BE5-D27C-E6ED-FDC0-9829D157EF7E}"/>
              </a:ext>
            </a:extLst>
          </p:cNvPr>
          <p:cNvCxnSpPr>
            <a:cxnSpLocks/>
            <a:stCxn id="2" idx="3"/>
            <a:endCxn id="10" idx="1"/>
          </p:cNvCxnSpPr>
          <p:nvPr/>
        </p:nvCxnSpPr>
        <p:spPr>
          <a:xfrm>
            <a:off x="4038597" y="1454427"/>
            <a:ext cx="2524539" cy="745433"/>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41" name="Straight Arrow Connector 40">
            <a:extLst>
              <a:ext uri="{FF2B5EF4-FFF2-40B4-BE49-F238E27FC236}">
                <a16:creationId xmlns:a16="http://schemas.microsoft.com/office/drawing/2014/main" id="{6B425733-8328-BDD9-250B-CC459FBF84AC}"/>
              </a:ext>
            </a:extLst>
          </p:cNvPr>
          <p:cNvCxnSpPr>
            <a:cxnSpLocks/>
            <a:stCxn id="2" idx="2"/>
            <a:endCxn id="11" idx="0"/>
          </p:cNvCxnSpPr>
          <p:nvPr/>
        </p:nvCxnSpPr>
        <p:spPr>
          <a:xfrm>
            <a:off x="3293159" y="1948070"/>
            <a:ext cx="1994455" cy="2443370"/>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D834F3A8-66AB-EB45-CAD4-59F2E804716A}"/>
              </a:ext>
            </a:extLst>
          </p:cNvPr>
          <p:cNvCxnSpPr>
            <a:cxnSpLocks/>
            <a:stCxn id="2" idx="2"/>
            <a:endCxn id="6" idx="0"/>
          </p:cNvCxnSpPr>
          <p:nvPr/>
        </p:nvCxnSpPr>
        <p:spPr>
          <a:xfrm>
            <a:off x="3293159" y="1948070"/>
            <a:ext cx="1" cy="3183835"/>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
        <p:nvSpPr>
          <p:cNvPr id="61" name="Title 60">
            <a:extLst>
              <a:ext uri="{FF2B5EF4-FFF2-40B4-BE49-F238E27FC236}">
                <a16:creationId xmlns:a16="http://schemas.microsoft.com/office/drawing/2014/main" id="{95CE87A3-DEDC-7E04-70B8-55225AFBE15E}"/>
              </a:ext>
            </a:extLst>
          </p:cNvPr>
          <p:cNvSpPr txBox="1">
            <a:spLocks/>
          </p:cNvSpPr>
          <p:nvPr/>
        </p:nvSpPr>
        <p:spPr>
          <a:xfrm>
            <a:off x="0" y="39065"/>
            <a:ext cx="2584168" cy="441325"/>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dirty="0"/>
              <a:t>AFDS-GCAS override</a:t>
            </a:r>
          </a:p>
        </p:txBody>
      </p:sp>
      <p:sp>
        <p:nvSpPr>
          <p:cNvPr id="13" name="Rectangle 12">
            <a:extLst>
              <a:ext uri="{FF2B5EF4-FFF2-40B4-BE49-F238E27FC236}">
                <a16:creationId xmlns:a16="http://schemas.microsoft.com/office/drawing/2014/main" id="{7DCD25A4-CEDD-8166-1662-4091F69D90CA}"/>
              </a:ext>
            </a:extLst>
          </p:cNvPr>
          <p:cNvSpPr/>
          <p:nvPr/>
        </p:nvSpPr>
        <p:spPr>
          <a:xfrm>
            <a:off x="434003" y="1856960"/>
            <a:ext cx="1417983" cy="98728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GCAS</a:t>
            </a:r>
          </a:p>
          <a:p>
            <a:pPr algn="ctr"/>
            <a:r>
              <a:rPr lang="en-GB" dirty="0"/>
              <a:t>status</a:t>
            </a:r>
          </a:p>
        </p:txBody>
      </p:sp>
    </p:spTree>
    <p:extLst>
      <p:ext uri="{BB962C8B-B14F-4D97-AF65-F5344CB8AC3E}">
        <p14:creationId xmlns:p14="http://schemas.microsoft.com/office/powerpoint/2010/main" val="2765171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2D649A-9B92-6EFA-D47E-7826AD2A195A}"/>
              </a:ext>
            </a:extLst>
          </p:cNvPr>
          <p:cNvSpPr>
            <a:spLocks noGrp="1"/>
          </p:cNvSpPr>
          <p:nvPr>
            <p:ph type="title"/>
          </p:nvPr>
        </p:nvSpPr>
        <p:spPr/>
        <p:txBody>
          <a:bodyPr/>
          <a:lstStyle/>
          <a:p>
            <a:r>
              <a:rPr lang="en-GB" dirty="0"/>
              <a:t>NAV</a:t>
            </a:r>
          </a:p>
        </p:txBody>
      </p:sp>
      <p:sp>
        <p:nvSpPr>
          <p:cNvPr id="5" name="Text Placeholder 4">
            <a:extLst>
              <a:ext uri="{FF2B5EF4-FFF2-40B4-BE49-F238E27FC236}">
                <a16:creationId xmlns:a16="http://schemas.microsoft.com/office/drawing/2014/main" id="{449E2105-10CC-E5C0-9DA8-FA5BFA2EF15E}"/>
              </a:ext>
            </a:extLst>
          </p:cNvPr>
          <p:cNvSpPr>
            <a:spLocks noGrp="1"/>
          </p:cNvSpPr>
          <p:nvPr>
            <p:ph type="body" idx="1"/>
          </p:nvPr>
        </p:nvSpPr>
        <p:spPr/>
        <p:txBody>
          <a:bodyPr/>
          <a:lstStyle/>
          <a:p>
            <a:r>
              <a:rPr lang="en-GB" dirty="0"/>
              <a:t>(Waypoint) Navigation</a:t>
            </a:r>
          </a:p>
        </p:txBody>
      </p:sp>
    </p:spTree>
    <p:extLst>
      <p:ext uri="{BB962C8B-B14F-4D97-AF65-F5344CB8AC3E}">
        <p14:creationId xmlns:p14="http://schemas.microsoft.com/office/powerpoint/2010/main" val="104298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78E82-9D26-6C84-B99F-7ED45FE92994}"/>
              </a:ext>
            </a:extLst>
          </p:cNvPr>
          <p:cNvSpPr>
            <a:spLocks noGrp="1"/>
          </p:cNvSpPr>
          <p:nvPr>
            <p:ph type="title"/>
          </p:nvPr>
        </p:nvSpPr>
        <p:spPr>
          <a:xfrm>
            <a:off x="838200" y="365125"/>
            <a:ext cx="10515600" cy="528803"/>
          </a:xfrm>
        </p:spPr>
        <p:txBody>
          <a:bodyPr>
            <a:normAutofit fontScale="90000"/>
          </a:bodyPr>
          <a:lstStyle/>
          <a:p>
            <a:r>
              <a:rPr lang="en-GB" dirty="0"/>
              <a:t>NAV</a:t>
            </a:r>
          </a:p>
        </p:txBody>
      </p:sp>
      <p:sp>
        <p:nvSpPr>
          <p:cNvPr id="5" name="Content Placeholder 4">
            <a:extLst>
              <a:ext uri="{FF2B5EF4-FFF2-40B4-BE49-F238E27FC236}">
                <a16:creationId xmlns:a16="http://schemas.microsoft.com/office/drawing/2014/main" id="{B61E349F-D45E-8B29-312A-7BEFB7A07CCE}"/>
              </a:ext>
            </a:extLst>
          </p:cNvPr>
          <p:cNvSpPr>
            <a:spLocks noGrp="1"/>
          </p:cNvSpPr>
          <p:nvPr>
            <p:ph idx="1"/>
          </p:nvPr>
        </p:nvSpPr>
        <p:spPr>
          <a:xfrm>
            <a:off x="838200" y="1023582"/>
            <a:ext cx="10515600" cy="5153381"/>
          </a:xfrm>
        </p:spPr>
        <p:txBody>
          <a:bodyPr/>
          <a:lstStyle/>
          <a:p>
            <a:r>
              <a:rPr lang="en-GB" dirty="0"/>
              <a:t>This component is implemented in C</a:t>
            </a:r>
          </a:p>
          <a:p>
            <a:r>
              <a:rPr lang="en-GB" dirty="0"/>
              <a:t>The NAV component navigate to the next waypoint.</a:t>
            </a:r>
          </a:p>
          <a:p>
            <a:r>
              <a:rPr lang="en-GB" dirty="0"/>
              <a:t>When a waypoint is reached, the next waypoint in the list is selected as the active waypoint.</a:t>
            </a:r>
          </a:p>
          <a:p>
            <a:r>
              <a:rPr lang="en-GB" dirty="0"/>
              <a:t>Navigation data (desired heading, altitude, velocity) are written to the IFACE.NAV interface for the AFDS component to read.</a:t>
            </a:r>
          </a:p>
          <a:p>
            <a:endParaRPr lang="en-GB" dirty="0"/>
          </a:p>
          <a:p>
            <a:endParaRPr lang="en-GB" dirty="0"/>
          </a:p>
        </p:txBody>
      </p:sp>
    </p:spTree>
    <p:extLst>
      <p:ext uri="{BB962C8B-B14F-4D97-AF65-F5344CB8AC3E}">
        <p14:creationId xmlns:p14="http://schemas.microsoft.com/office/powerpoint/2010/main" val="4163471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2D649A-9B92-6EFA-D47E-7826AD2A195A}"/>
              </a:ext>
            </a:extLst>
          </p:cNvPr>
          <p:cNvSpPr>
            <a:spLocks noGrp="1"/>
          </p:cNvSpPr>
          <p:nvPr>
            <p:ph type="title"/>
          </p:nvPr>
        </p:nvSpPr>
        <p:spPr/>
        <p:txBody>
          <a:bodyPr/>
          <a:lstStyle/>
          <a:p>
            <a:r>
              <a:rPr lang="en-GB" dirty="0"/>
              <a:t>CDU</a:t>
            </a:r>
          </a:p>
        </p:txBody>
      </p:sp>
      <p:sp>
        <p:nvSpPr>
          <p:cNvPr id="5" name="Text Placeholder 4">
            <a:extLst>
              <a:ext uri="{FF2B5EF4-FFF2-40B4-BE49-F238E27FC236}">
                <a16:creationId xmlns:a16="http://schemas.microsoft.com/office/drawing/2014/main" id="{449E2105-10CC-E5C0-9DA8-FA5BFA2EF15E}"/>
              </a:ext>
            </a:extLst>
          </p:cNvPr>
          <p:cNvSpPr>
            <a:spLocks noGrp="1"/>
          </p:cNvSpPr>
          <p:nvPr>
            <p:ph type="body" idx="1"/>
          </p:nvPr>
        </p:nvSpPr>
        <p:spPr/>
        <p:txBody>
          <a:bodyPr/>
          <a:lstStyle/>
          <a:p>
            <a:r>
              <a:rPr lang="en-GB" dirty="0"/>
              <a:t>Control &amp; Display Unit</a:t>
            </a:r>
          </a:p>
        </p:txBody>
      </p:sp>
    </p:spTree>
    <p:extLst>
      <p:ext uri="{BB962C8B-B14F-4D97-AF65-F5344CB8AC3E}">
        <p14:creationId xmlns:p14="http://schemas.microsoft.com/office/powerpoint/2010/main" val="241873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78E82-9D26-6C84-B99F-7ED45FE92994}"/>
              </a:ext>
            </a:extLst>
          </p:cNvPr>
          <p:cNvSpPr>
            <a:spLocks noGrp="1"/>
          </p:cNvSpPr>
          <p:nvPr>
            <p:ph type="title"/>
          </p:nvPr>
        </p:nvSpPr>
        <p:spPr>
          <a:xfrm>
            <a:off x="838200" y="365125"/>
            <a:ext cx="10515600" cy="528803"/>
          </a:xfrm>
        </p:spPr>
        <p:txBody>
          <a:bodyPr>
            <a:normAutofit fontScale="90000"/>
          </a:bodyPr>
          <a:lstStyle/>
          <a:p>
            <a:r>
              <a:rPr lang="en-GB" dirty="0"/>
              <a:t>CDU</a:t>
            </a:r>
          </a:p>
        </p:txBody>
      </p:sp>
      <p:sp>
        <p:nvSpPr>
          <p:cNvPr id="5" name="Content Placeholder 4">
            <a:extLst>
              <a:ext uri="{FF2B5EF4-FFF2-40B4-BE49-F238E27FC236}">
                <a16:creationId xmlns:a16="http://schemas.microsoft.com/office/drawing/2014/main" id="{B61E349F-D45E-8B29-312A-7BEFB7A07CCE}"/>
              </a:ext>
            </a:extLst>
          </p:cNvPr>
          <p:cNvSpPr>
            <a:spLocks noGrp="1"/>
          </p:cNvSpPr>
          <p:nvPr>
            <p:ph idx="1"/>
          </p:nvPr>
        </p:nvSpPr>
        <p:spPr>
          <a:xfrm>
            <a:off x="838200" y="1023582"/>
            <a:ext cx="10515600" cy="5153381"/>
          </a:xfrm>
        </p:spPr>
        <p:txBody>
          <a:bodyPr/>
          <a:lstStyle/>
          <a:p>
            <a:r>
              <a:rPr lang="en-GB" dirty="0"/>
              <a:t>The CDU component can:</a:t>
            </a:r>
          </a:p>
          <a:p>
            <a:pPr lvl="1"/>
            <a:r>
              <a:rPr lang="en-GB" dirty="0"/>
              <a:t>Enable/Disable  GCAS, AFDS and NAV</a:t>
            </a:r>
          </a:p>
          <a:p>
            <a:pPr lvl="1"/>
            <a:r>
              <a:rPr lang="en-GB" dirty="0"/>
              <a:t>NAV:</a:t>
            </a:r>
          </a:p>
          <a:p>
            <a:pPr lvl="2"/>
            <a:r>
              <a:rPr lang="en-GB" dirty="0"/>
              <a:t>Clear the NAV waypoint list</a:t>
            </a:r>
          </a:p>
          <a:p>
            <a:pPr lvl="2"/>
            <a:r>
              <a:rPr lang="en-GB" dirty="0"/>
              <a:t>Add a waypoint list</a:t>
            </a:r>
          </a:p>
          <a:p>
            <a:pPr lvl="1"/>
            <a:r>
              <a:rPr lang="en-GB" dirty="0"/>
              <a:t>AFDS</a:t>
            </a:r>
          </a:p>
          <a:p>
            <a:pPr lvl="2"/>
            <a:r>
              <a:rPr lang="en-GB" dirty="0"/>
              <a:t>Set the desired navigation target</a:t>
            </a:r>
          </a:p>
          <a:p>
            <a:pPr lvl="2"/>
            <a:endParaRPr lang="en-GB" dirty="0"/>
          </a:p>
          <a:p>
            <a:r>
              <a:rPr lang="en-GB" dirty="0"/>
              <a:t>The CDU component receives</a:t>
            </a:r>
          </a:p>
          <a:p>
            <a:pPr lvl="1"/>
            <a:r>
              <a:rPr lang="en-GB" dirty="0"/>
              <a:t>The state of GCAS, AFDS and NAV (enabled/disabled)</a:t>
            </a:r>
          </a:p>
          <a:p>
            <a:endParaRPr lang="en-GB" dirty="0"/>
          </a:p>
          <a:p>
            <a:endParaRPr lang="en-GB" dirty="0"/>
          </a:p>
        </p:txBody>
      </p:sp>
    </p:spTree>
    <p:extLst>
      <p:ext uri="{BB962C8B-B14F-4D97-AF65-F5344CB8AC3E}">
        <p14:creationId xmlns:p14="http://schemas.microsoft.com/office/powerpoint/2010/main" val="105758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22D4-6307-DF7D-48AD-6C6275CFB1D5}"/>
              </a:ext>
            </a:extLst>
          </p:cNvPr>
          <p:cNvSpPr>
            <a:spLocks noGrp="1"/>
          </p:cNvSpPr>
          <p:nvPr>
            <p:ph type="title"/>
          </p:nvPr>
        </p:nvSpPr>
        <p:spPr>
          <a:xfrm>
            <a:off x="838200" y="365125"/>
            <a:ext cx="10515600" cy="562527"/>
          </a:xfrm>
        </p:spPr>
        <p:txBody>
          <a:bodyPr>
            <a:normAutofit fontScale="90000"/>
          </a:bodyPr>
          <a:lstStyle/>
          <a:p>
            <a:r>
              <a:rPr lang="en-GB" dirty="0"/>
              <a:t>Components</a:t>
            </a:r>
          </a:p>
        </p:txBody>
      </p:sp>
      <p:sp>
        <p:nvSpPr>
          <p:cNvPr id="3" name="Content Placeholder 2">
            <a:extLst>
              <a:ext uri="{FF2B5EF4-FFF2-40B4-BE49-F238E27FC236}">
                <a16:creationId xmlns:a16="http://schemas.microsoft.com/office/drawing/2014/main" id="{5614E2C1-02D4-BC36-EC09-51BAEF7BAE0A}"/>
              </a:ext>
            </a:extLst>
          </p:cNvPr>
          <p:cNvSpPr>
            <a:spLocks noGrp="1"/>
          </p:cNvSpPr>
          <p:nvPr>
            <p:ph idx="1"/>
          </p:nvPr>
        </p:nvSpPr>
        <p:spPr>
          <a:xfrm>
            <a:off x="838200" y="1053548"/>
            <a:ext cx="10515600" cy="3803374"/>
          </a:xfrm>
        </p:spPr>
        <p:txBody>
          <a:bodyPr>
            <a:normAutofit/>
          </a:bodyPr>
          <a:lstStyle/>
          <a:p>
            <a:r>
              <a:rPr lang="en-GB" sz="1800" dirty="0"/>
              <a:t>Each component follows the same pattern</a:t>
            </a:r>
          </a:p>
          <a:p>
            <a:pPr lvl="1"/>
            <a:r>
              <a:rPr lang="en-GB" sz="1600" dirty="0"/>
              <a:t>A component XYZ is made of two parts:</a:t>
            </a:r>
          </a:p>
          <a:p>
            <a:pPr lvl="2"/>
            <a:r>
              <a:rPr lang="en-GB" sz="1400" dirty="0"/>
              <a:t>Data interface:  </a:t>
            </a:r>
            <a:r>
              <a:rPr lang="en-GB" sz="1400" dirty="0" err="1"/>
              <a:t>XYZ.iface</a:t>
            </a:r>
            <a:r>
              <a:rPr lang="en-GB" sz="1400" dirty="0"/>
              <a:t> and XYZ.iface.*</a:t>
            </a:r>
          </a:p>
          <a:p>
            <a:pPr lvl="2"/>
            <a:r>
              <a:rPr lang="en-GB" sz="1400" dirty="0"/>
              <a:t>The implementation: XYZ and XYZ.*</a:t>
            </a:r>
          </a:p>
          <a:p>
            <a:pPr lvl="2"/>
            <a:endParaRPr lang="en-GB" sz="1400" dirty="0"/>
          </a:p>
          <a:p>
            <a:pPr lvl="1"/>
            <a:r>
              <a:rPr lang="en-GB" sz="1600" dirty="0"/>
              <a:t>The XYZ package contains the single entry point for the component: ‘step’</a:t>
            </a:r>
          </a:p>
          <a:p>
            <a:pPr lvl="1"/>
            <a:endParaRPr lang="en-GB" sz="1600" dirty="0"/>
          </a:p>
          <a:p>
            <a:pPr lvl="1"/>
            <a:r>
              <a:rPr lang="en-GB" sz="1600" dirty="0"/>
              <a:t>A step is made of 3 actions</a:t>
            </a:r>
          </a:p>
          <a:p>
            <a:pPr lvl="2"/>
            <a:r>
              <a:rPr lang="en-GB" sz="1400" dirty="0"/>
              <a:t>Read data from the global interface (IF.* packages) to the local interface (</a:t>
            </a:r>
            <a:r>
              <a:rPr lang="en-GB" sz="1400" dirty="0" err="1"/>
              <a:t>XYZ.iface</a:t>
            </a:r>
            <a:r>
              <a:rPr lang="en-GB" sz="1400" dirty="0"/>
              <a:t>.*)</a:t>
            </a:r>
          </a:p>
          <a:p>
            <a:pPr lvl="2"/>
            <a:r>
              <a:rPr lang="en-GB" sz="1400" dirty="0"/>
              <a:t>Perform the function(s) of the component</a:t>
            </a:r>
          </a:p>
          <a:p>
            <a:pPr lvl="2"/>
            <a:r>
              <a:rPr lang="en-GB" sz="1400" dirty="0"/>
              <a:t>Write data back from the local interface (</a:t>
            </a:r>
            <a:r>
              <a:rPr lang="en-GB" sz="1400" dirty="0" err="1"/>
              <a:t>XYZ.iface</a:t>
            </a:r>
            <a:r>
              <a:rPr lang="en-GB" sz="1400" dirty="0"/>
              <a:t>.*) to the global interface (IF.*)</a:t>
            </a:r>
          </a:p>
          <a:p>
            <a:pPr lvl="2"/>
            <a:endParaRPr lang="en-GB" sz="1400" dirty="0"/>
          </a:p>
          <a:p>
            <a:pPr lvl="1"/>
            <a:r>
              <a:rPr lang="en-GB" sz="1600" dirty="0"/>
              <a:t>For example,  AFDS step subprogram is:</a:t>
            </a:r>
            <a:br>
              <a:rPr lang="en-GB" sz="1600" dirty="0"/>
            </a:br>
            <a:endParaRPr lang="en-GB" sz="1600" dirty="0"/>
          </a:p>
          <a:p>
            <a:pPr lvl="1"/>
            <a:endParaRPr lang="en-GB" sz="1600" dirty="0"/>
          </a:p>
          <a:p>
            <a:pPr lvl="1"/>
            <a:endParaRPr lang="en-GB" sz="1600" dirty="0"/>
          </a:p>
          <a:p>
            <a:pPr lvl="1"/>
            <a:endParaRPr lang="en-GB" sz="1600" dirty="0"/>
          </a:p>
        </p:txBody>
      </p:sp>
      <p:sp>
        <p:nvSpPr>
          <p:cNvPr id="4" name="TextBox 3">
            <a:extLst>
              <a:ext uri="{FF2B5EF4-FFF2-40B4-BE49-F238E27FC236}">
                <a16:creationId xmlns:a16="http://schemas.microsoft.com/office/drawing/2014/main" id="{2A86B02A-E5C1-07B4-40E6-28BA06F3519B}"/>
              </a:ext>
            </a:extLst>
          </p:cNvPr>
          <p:cNvSpPr txBox="1"/>
          <p:nvPr/>
        </p:nvSpPr>
        <p:spPr>
          <a:xfrm>
            <a:off x="5486400" y="4461550"/>
            <a:ext cx="5671930" cy="2031325"/>
          </a:xfrm>
          <a:prstGeom prst="rect">
            <a:avLst/>
          </a:prstGeom>
          <a:noFill/>
        </p:spPr>
        <p:txBody>
          <a:bodyPr wrap="square" rtlCol="0">
            <a:spAutoFit/>
          </a:bodyPr>
          <a:lstStyle/>
          <a:p>
            <a:r>
              <a:rPr lang="en-GB" sz="1050" dirty="0">
                <a:latin typeface="Consolas" panose="020B0609020204030204" pitchFamily="49" charset="0"/>
              </a:rPr>
              <a:t>procedure step is</a:t>
            </a:r>
          </a:p>
          <a:p>
            <a:r>
              <a:rPr lang="en-GB" sz="1050" dirty="0">
                <a:latin typeface="Consolas" panose="020B0609020204030204" pitchFamily="49" charset="0"/>
              </a:rPr>
              <a:t>   begin</a:t>
            </a:r>
          </a:p>
          <a:p>
            <a:r>
              <a:rPr lang="en-GB" sz="1050" dirty="0">
                <a:latin typeface="Consolas" panose="020B0609020204030204" pitchFamily="49" charset="0"/>
              </a:rPr>
              <a:t>      </a:t>
            </a:r>
            <a:r>
              <a:rPr lang="en-GB" sz="1050" dirty="0" err="1">
                <a:latin typeface="Consolas" panose="020B0609020204030204" pitchFamily="49" charset="0"/>
              </a:rPr>
              <a:t>AFDS.iface.read</a:t>
            </a:r>
            <a:r>
              <a:rPr lang="en-GB" sz="1050" dirty="0">
                <a:latin typeface="Consolas" panose="020B0609020204030204" pitchFamily="49" charset="0"/>
              </a:rPr>
              <a:t>;    -- read data from all relevant interfaces</a:t>
            </a:r>
          </a:p>
          <a:p>
            <a:r>
              <a:rPr lang="en-GB" sz="1050" dirty="0">
                <a:latin typeface="Consolas" panose="020B0609020204030204" pitchFamily="49" charset="0"/>
              </a:rPr>
              <a:t>      </a:t>
            </a:r>
            <a:r>
              <a:rPr lang="en-GB" sz="1050" dirty="0" err="1">
                <a:latin typeface="Consolas" panose="020B0609020204030204" pitchFamily="49" charset="0"/>
              </a:rPr>
              <a:t>AFDS.GCAS.step</a:t>
            </a:r>
            <a:r>
              <a:rPr lang="en-GB" sz="1050" dirty="0">
                <a:latin typeface="Consolas" panose="020B0609020204030204" pitchFamily="49" charset="0"/>
              </a:rPr>
              <a:t>;</a:t>
            </a:r>
          </a:p>
          <a:p>
            <a:r>
              <a:rPr lang="en-GB" sz="1050" dirty="0">
                <a:latin typeface="Consolas" panose="020B0609020204030204" pitchFamily="49" charset="0"/>
              </a:rPr>
              <a:t>      </a:t>
            </a:r>
            <a:r>
              <a:rPr lang="en-GB" sz="1050" dirty="0" err="1">
                <a:latin typeface="Consolas" panose="020B0609020204030204" pitchFamily="49" charset="0"/>
              </a:rPr>
              <a:t>AFDS.heading.step</a:t>
            </a:r>
            <a:r>
              <a:rPr lang="en-GB" sz="1050" dirty="0">
                <a:latin typeface="Consolas" panose="020B0609020204030204" pitchFamily="49" charset="0"/>
              </a:rPr>
              <a:t>;</a:t>
            </a:r>
          </a:p>
          <a:p>
            <a:r>
              <a:rPr lang="en-GB" sz="1050" dirty="0">
                <a:latin typeface="Consolas" panose="020B0609020204030204" pitchFamily="49" charset="0"/>
              </a:rPr>
              <a:t>      </a:t>
            </a:r>
            <a:r>
              <a:rPr lang="en-GB" sz="1050" dirty="0" err="1">
                <a:latin typeface="Consolas" panose="020B0609020204030204" pitchFamily="49" charset="0"/>
              </a:rPr>
              <a:t>AFDS.altitude.step</a:t>
            </a:r>
            <a:r>
              <a:rPr lang="en-GB" sz="1050" dirty="0">
                <a:latin typeface="Consolas" panose="020B0609020204030204" pitchFamily="49" charset="0"/>
              </a:rPr>
              <a:t>;</a:t>
            </a:r>
          </a:p>
          <a:p>
            <a:r>
              <a:rPr lang="en-GB" sz="1050" dirty="0">
                <a:latin typeface="Consolas" panose="020B0609020204030204" pitchFamily="49" charset="0"/>
              </a:rPr>
              <a:t>      </a:t>
            </a:r>
            <a:r>
              <a:rPr lang="en-GB" sz="1050" dirty="0" err="1">
                <a:latin typeface="Consolas" panose="020B0609020204030204" pitchFamily="49" charset="0"/>
              </a:rPr>
              <a:t>AFDS.velocity.step</a:t>
            </a:r>
            <a:r>
              <a:rPr lang="en-GB" sz="1050" dirty="0">
                <a:latin typeface="Consolas" panose="020B0609020204030204" pitchFamily="49" charset="0"/>
              </a:rPr>
              <a:t>;</a:t>
            </a:r>
          </a:p>
          <a:p>
            <a:r>
              <a:rPr lang="en-GB" sz="1050" dirty="0">
                <a:latin typeface="Consolas" panose="020B0609020204030204" pitchFamily="49" charset="0"/>
              </a:rPr>
              <a:t>      </a:t>
            </a:r>
            <a:r>
              <a:rPr lang="en-GB" sz="1050" dirty="0" err="1">
                <a:latin typeface="Consolas" panose="020B0609020204030204" pitchFamily="49" charset="0"/>
              </a:rPr>
              <a:t>AFDS.vspeed.step</a:t>
            </a:r>
            <a:r>
              <a:rPr lang="en-GB" sz="1050" dirty="0">
                <a:latin typeface="Consolas" panose="020B0609020204030204" pitchFamily="49" charset="0"/>
              </a:rPr>
              <a:t>;</a:t>
            </a:r>
          </a:p>
          <a:p>
            <a:r>
              <a:rPr lang="en-GB" sz="1050" dirty="0">
                <a:latin typeface="Consolas" panose="020B0609020204030204" pitchFamily="49" charset="0"/>
              </a:rPr>
              <a:t>      </a:t>
            </a:r>
            <a:r>
              <a:rPr lang="en-GB" sz="1050" dirty="0" err="1">
                <a:latin typeface="Consolas" panose="020B0609020204030204" pitchFamily="49" charset="0"/>
              </a:rPr>
              <a:t>AFDS.roll.step</a:t>
            </a:r>
            <a:r>
              <a:rPr lang="en-GB" sz="1050" dirty="0">
                <a:latin typeface="Consolas" panose="020B0609020204030204" pitchFamily="49" charset="0"/>
              </a:rPr>
              <a:t>;</a:t>
            </a:r>
          </a:p>
          <a:p>
            <a:r>
              <a:rPr lang="en-GB" sz="1050" dirty="0">
                <a:latin typeface="Consolas" panose="020B0609020204030204" pitchFamily="49" charset="0"/>
              </a:rPr>
              <a:t>      </a:t>
            </a:r>
            <a:r>
              <a:rPr lang="en-GB" sz="1050" dirty="0" err="1">
                <a:latin typeface="Consolas" panose="020B0609020204030204" pitchFamily="49" charset="0"/>
              </a:rPr>
              <a:t>AFDS.pitch.step</a:t>
            </a:r>
            <a:r>
              <a:rPr lang="en-GB" sz="1050" dirty="0">
                <a:latin typeface="Consolas" panose="020B0609020204030204" pitchFamily="49" charset="0"/>
              </a:rPr>
              <a:t>;</a:t>
            </a:r>
          </a:p>
          <a:p>
            <a:r>
              <a:rPr lang="en-GB" sz="1050" dirty="0">
                <a:latin typeface="Consolas" panose="020B0609020204030204" pitchFamily="49" charset="0"/>
              </a:rPr>
              <a:t>      </a:t>
            </a:r>
            <a:r>
              <a:rPr lang="en-GB" sz="1050" dirty="0" err="1">
                <a:latin typeface="Consolas" panose="020B0609020204030204" pitchFamily="49" charset="0"/>
              </a:rPr>
              <a:t>AFDS.iface.write</a:t>
            </a:r>
            <a:r>
              <a:rPr lang="en-GB" sz="1050" dirty="0">
                <a:latin typeface="Consolas" panose="020B0609020204030204" pitchFamily="49" charset="0"/>
              </a:rPr>
              <a:t>;   -- write data to all relevant interfaces</a:t>
            </a:r>
          </a:p>
          <a:p>
            <a:r>
              <a:rPr lang="en-GB" sz="1050" dirty="0">
                <a:latin typeface="Consolas" panose="020B0609020204030204" pitchFamily="49" charset="0"/>
              </a:rPr>
              <a:t>   end step;</a:t>
            </a:r>
          </a:p>
        </p:txBody>
      </p:sp>
    </p:spTree>
    <p:extLst>
      <p:ext uri="{BB962C8B-B14F-4D97-AF65-F5344CB8AC3E}">
        <p14:creationId xmlns:p14="http://schemas.microsoft.com/office/powerpoint/2010/main" val="349030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2D649A-9B92-6EFA-D47E-7826AD2A195A}"/>
              </a:ext>
            </a:extLst>
          </p:cNvPr>
          <p:cNvSpPr>
            <a:spLocks noGrp="1"/>
          </p:cNvSpPr>
          <p:nvPr>
            <p:ph type="title"/>
          </p:nvPr>
        </p:nvSpPr>
        <p:spPr/>
        <p:txBody>
          <a:bodyPr/>
          <a:lstStyle/>
          <a:p>
            <a:r>
              <a:rPr lang="en-GB" dirty="0"/>
              <a:t>COMIF</a:t>
            </a:r>
          </a:p>
        </p:txBody>
      </p:sp>
      <p:sp>
        <p:nvSpPr>
          <p:cNvPr id="5" name="Text Placeholder 4">
            <a:extLst>
              <a:ext uri="{FF2B5EF4-FFF2-40B4-BE49-F238E27FC236}">
                <a16:creationId xmlns:a16="http://schemas.microsoft.com/office/drawing/2014/main" id="{449E2105-10CC-E5C0-9DA8-FA5BFA2EF15E}"/>
              </a:ext>
            </a:extLst>
          </p:cNvPr>
          <p:cNvSpPr>
            <a:spLocks noGrp="1"/>
          </p:cNvSpPr>
          <p:nvPr>
            <p:ph type="body" idx="1"/>
          </p:nvPr>
        </p:nvSpPr>
        <p:spPr/>
        <p:txBody>
          <a:bodyPr/>
          <a:lstStyle/>
          <a:p>
            <a:r>
              <a:rPr lang="en-GB" dirty="0"/>
              <a:t>Components Interface</a:t>
            </a:r>
          </a:p>
        </p:txBody>
      </p:sp>
    </p:spTree>
    <p:extLst>
      <p:ext uri="{BB962C8B-B14F-4D97-AF65-F5344CB8AC3E}">
        <p14:creationId xmlns:p14="http://schemas.microsoft.com/office/powerpoint/2010/main" val="332589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DCC3BB4-CE12-05F7-14C9-0EA8A77EEE80}"/>
              </a:ext>
            </a:extLst>
          </p:cNvPr>
          <p:cNvSpPr/>
          <p:nvPr/>
        </p:nvSpPr>
        <p:spPr>
          <a:xfrm>
            <a:off x="3756990" y="2985260"/>
            <a:ext cx="4777409" cy="1560434"/>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pPr algn="ctr"/>
            <a:r>
              <a:rPr lang="en-GB" sz="2000" dirty="0"/>
              <a:t>AFDS (Ada)</a:t>
            </a:r>
          </a:p>
        </p:txBody>
      </p:sp>
      <p:sp>
        <p:nvSpPr>
          <p:cNvPr id="4" name="Rectangle 3">
            <a:extLst>
              <a:ext uri="{FF2B5EF4-FFF2-40B4-BE49-F238E27FC236}">
                <a16:creationId xmlns:a16="http://schemas.microsoft.com/office/drawing/2014/main" id="{F42AC3A9-EA49-E774-27E2-B82048350840}"/>
              </a:ext>
            </a:extLst>
          </p:cNvPr>
          <p:cNvSpPr/>
          <p:nvPr/>
        </p:nvSpPr>
        <p:spPr>
          <a:xfrm>
            <a:off x="5446637" y="3442453"/>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AFDS-*</a:t>
            </a:r>
          </a:p>
          <a:p>
            <a:pPr algn="ctr"/>
            <a:r>
              <a:rPr lang="en-GB" dirty="0"/>
              <a:t>autopilot</a:t>
            </a:r>
          </a:p>
        </p:txBody>
      </p:sp>
      <p:sp>
        <p:nvSpPr>
          <p:cNvPr id="5" name="Rectangle 4">
            <a:extLst>
              <a:ext uri="{FF2B5EF4-FFF2-40B4-BE49-F238E27FC236}">
                <a16:creationId xmlns:a16="http://schemas.microsoft.com/office/drawing/2014/main" id="{0CFC6FC9-8CE7-7EEC-D953-9E21AE17E5F2}"/>
              </a:ext>
            </a:extLst>
          </p:cNvPr>
          <p:cNvSpPr/>
          <p:nvPr/>
        </p:nvSpPr>
        <p:spPr>
          <a:xfrm>
            <a:off x="3876254" y="3442452"/>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AFDS-IFACE</a:t>
            </a:r>
          </a:p>
          <a:p>
            <a:pPr algn="ctr"/>
            <a:r>
              <a:rPr lang="en-GB" sz="1100" dirty="0"/>
              <a:t>Data Input</a:t>
            </a:r>
          </a:p>
        </p:txBody>
      </p:sp>
      <p:sp>
        <p:nvSpPr>
          <p:cNvPr id="6" name="Rectangle 5">
            <a:extLst>
              <a:ext uri="{FF2B5EF4-FFF2-40B4-BE49-F238E27FC236}">
                <a16:creationId xmlns:a16="http://schemas.microsoft.com/office/drawing/2014/main" id="{B22C788F-F7E9-32DF-62D7-E09D2B830DA0}"/>
              </a:ext>
            </a:extLst>
          </p:cNvPr>
          <p:cNvSpPr/>
          <p:nvPr/>
        </p:nvSpPr>
        <p:spPr>
          <a:xfrm>
            <a:off x="7017020" y="3442451"/>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AFDS-IFACE</a:t>
            </a:r>
          </a:p>
          <a:p>
            <a:pPr algn="ctr"/>
            <a:r>
              <a:rPr lang="en-GB" sz="1100" dirty="0"/>
              <a:t>Data Output</a:t>
            </a:r>
          </a:p>
        </p:txBody>
      </p:sp>
      <p:sp>
        <p:nvSpPr>
          <p:cNvPr id="8" name="Rectangle: Rounded Corners 7">
            <a:extLst>
              <a:ext uri="{FF2B5EF4-FFF2-40B4-BE49-F238E27FC236}">
                <a16:creationId xmlns:a16="http://schemas.microsoft.com/office/drawing/2014/main" id="{3EB9D026-5059-C2B3-275E-ADF5C31B2519}"/>
              </a:ext>
            </a:extLst>
          </p:cNvPr>
          <p:cNvSpPr/>
          <p:nvPr/>
        </p:nvSpPr>
        <p:spPr>
          <a:xfrm>
            <a:off x="1204281" y="4148129"/>
            <a:ext cx="1898379"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GCAS Interface</a:t>
            </a:r>
          </a:p>
        </p:txBody>
      </p:sp>
      <p:sp>
        <p:nvSpPr>
          <p:cNvPr id="9" name="Rectangle: Rounded Corners 8">
            <a:extLst>
              <a:ext uri="{FF2B5EF4-FFF2-40B4-BE49-F238E27FC236}">
                <a16:creationId xmlns:a16="http://schemas.microsoft.com/office/drawing/2014/main" id="{F7914995-91B0-989C-2E79-CED2D11F1FF3}"/>
              </a:ext>
            </a:extLst>
          </p:cNvPr>
          <p:cNvSpPr/>
          <p:nvPr/>
        </p:nvSpPr>
        <p:spPr>
          <a:xfrm>
            <a:off x="1204281" y="3339746"/>
            <a:ext cx="1898379"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Aircraft Interface</a:t>
            </a:r>
          </a:p>
        </p:txBody>
      </p:sp>
      <p:sp>
        <p:nvSpPr>
          <p:cNvPr id="10" name="Rectangle: Rounded Corners 9">
            <a:extLst>
              <a:ext uri="{FF2B5EF4-FFF2-40B4-BE49-F238E27FC236}">
                <a16:creationId xmlns:a16="http://schemas.microsoft.com/office/drawing/2014/main" id="{C5154D0A-B759-8C06-3E42-0C75B0FEA090}"/>
              </a:ext>
            </a:extLst>
          </p:cNvPr>
          <p:cNvSpPr/>
          <p:nvPr/>
        </p:nvSpPr>
        <p:spPr>
          <a:xfrm>
            <a:off x="1204281" y="3750564"/>
            <a:ext cx="1898379"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NAV Interface</a:t>
            </a:r>
          </a:p>
        </p:txBody>
      </p:sp>
      <p:sp>
        <p:nvSpPr>
          <p:cNvPr id="14" name="Rectangle: Rounded Corners 13">
            <a:extLst>
              <a:ext uri="{FF2B5EF4-FFF2-40B4-BE49-F238E27FC236}">
                <a16:creationId xmlns:a16="http://schemas.microsoft.com/office/drawing/2014/main" id="{5E75D09B-35AF-B161-9BF9-23508495A134}"/>
              </a:ext>
            </a:extLst>
          </p:cNvPr>
          <p:cNvSpPr/>
          <p:nvPr/>
        </p:nvSpPr>
        <p:spPr>
          <a:xfrm>
            <a:off x="9153925" y="3517187"/>
            <a:ext cx="1898379"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Aircraft Interface</a:t>
            </a:r>
          </a:p>
        </p:txBody>
      </p:sp>
      <p:sp>
        <p:nvSpPr>
          <p:cNvPr id="16" name="Arrow: Right 15">
            <a:extLst>
              <a:ext uri="{FF2B5EF4-FFF2-40B4-BE49-F238E27FC236}">
                <a16:creationId xmlns:a16="http://schemas.microsoft.com/office/drawing/2014/main" id="{AE84E960-C89A-13F8-F571-421FB59EE3E4}"/>
              </a:ext>
            </a:extLst>
          </p:cNvPr>
          <p:cNvSpPr/>
          <p:nvPr/>
        </p:nvSpPr>
        <p:spPr>
          <a:xfrm>
            <a:off x="3226903" y="3750564"/>
            <a:ext cx="430691" cy="3843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2F68941C-5E63-06EE-4E43-6230F4A9B145}"/>
              </a:ext>
            </a:extLst>
          </p:cNvPr>
          <p:cNvSpPr/>
          <p:nvPr/>
        </p:nvSpPr>
        <p:spPr>
          <a:xfrm>
            <a:off x="8613902" y="3720736"/>
            <a:ext cx="430691" cy="3843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492DF3E0-97DF-7058-35DD-5A706D087FD0}"/>
              </a:ext>
            </a:extLst>
          </p:cNvPr>
          <p:cNvSpPr/>
          <p:nvPr/>
        </p:nvSpPr>
        <p:spPr>
          <a:xfrm>
            <a:off x="3756989" y="4886929"/>
            <a:ext cx="4777409" cy="1560434"/>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pPr algn="ctr"/>
            <a:r>
              <a:rPr lang="en-GB" sz="2000" dirty="0"/>
              <a:t>NAV (C)</a:t>
            </a:r>
          </a:p>
        </p:txBody>
      </p:sp>
      <p:sp>
        <p:nvSpPr>
          <p:cNvPr id="29" name="Rectangle 28">
            <a:extLst>
              <a:ext uri="{FF2B5EF4-FFF2-40B4-BE49-F238E27FC236}">
                <a16:creationId xmlns:a16="http://schemas.microsoft.com/office/drawing/2014/main" id="{E02C418E-92FF-851C-E145-70A92FB1E836}"/>
              </a:ext>
            </a:extLst>
          </p:cNvPr>
          <p:cNvSpPr/>
          <p:nvPr/>
        </p:nvSpPr>
        <p:spPr>
          <a:xfrm>
            <a:off x="5446636" y="5344122"/>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NAV-*</a:t>
            </a:r>
          </a:p>
          <a:p>
            <a:pPr algn="ctr"/>
            <a:r>
              <a:rPr lang="en-GB" dirty="0"/>
              <a:t>navigation</a:t>
            </a:r>
          </a:p>
        </p:txBody>
      </p:sp>
      <p:sp>
        <p:nvSpPr>
          <p:cNvPr id="30" name="Rectangle 29">
            <a:extLst>
              <a:ext uri="{FF2B5EF4-FFF2-40B4-BE49-F238E27FC236}">
                <a16:creationId xmlns:a16="http://schemas.microsoft.com/office/drawing/2014/main" id="{31CBD995-8507-A337-66D9-1C5907777A67}"/>
              </a:ext>
            </a:extLst>
          </p:cNvPr>
          <p:cNvSpPr/>
          <p:nvPr/>
        </p:nvSpPr>
        <p:spPr>
          <a:xfrm>
            <a:off x="3876253" y="5344121"/>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NAV-IFACE</a:t>
            </a:r>
          </a:p>
          <a:p>
            <a:pPr algn="ctr"/>
            <a:r>
              <a:rPr lang="en-GB" sz="1100" dirty="0"/>
              <a:t>Data Input</a:t>
            </a:r>
          </a:p>
        </p:txBody>
      </p:sp>
      <p:sp>
        <p:nvSpPr>
          <p:cNvPr id="31" name="Rectangle 30">
            <a:extLst>
              <a:ext uri="{FF2B5EF4-FFF2-40B4-BE49-F238E27FC236}">
                <a16:creationId xmlns:a16="http://schemas.microsoft.com/office/drawing/2014/main" id="{CF8609F9-6816-2998-F7E5-646B5B3F1FFB}"/>
              </a:ext>
            </a:extLst>
          </p:cNvPr>
          <p:cNvSpPr/>
          <p:nvPr/>
        </p:nvSpPr>
        <p:spPr>
          <a:xfrm>
            <a:off x="7017019" y="5344120"/>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NAV-IFACE</a:t>
            </a:r>
          </a:p>
          <a:p>
            <a:pPr algn="ctr"/>
            <a:r>
              <a:rPr lang="en-GB" sz="1100" dirty="0"/>
              <a:t>Data Output</a:t>
            </a:r>
          </a:p>
        </p:txBody>
      </p:sp>
      <p:sp>
        <p:nvSpPr>
          <p:cNvPr id="33" name="Rectangle: Rounded Corners 32">
            <a:extLst>
              <a:ext uri="{FF2B5EF4-FFF2-40B4-BE49-F238E27FC236}">
                <a16:creationId xmlns:a16="http://schemas.microsoft.com/office/drawing/2014/main" id="{ED4F4AE7-1165-0CD4-5C7E-FDFCF179DFD1}"/>
              </a:ext>
            </a:extLst>
          </p:cNvPr>
          <p:cNvSpPr/>
          <p:nvPr/>
        </p:nvSpPr>
        <p:spPr>
          <a:xfrm>
            <a:off x="1204279" y="5433570"/>
            <a:ext cx="1898379"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Aircraft Interface</a:t>
            </a:r>
          </a:p>
        </p:txBody>
      </p:sp>
      <p:sp>
        <p:nvSpPr>
          <p:cNvPr id="34" name="Rectangle: Rounded Corners 33">
            <a:extLst>
              <a:ext uri="{FF2B5EF4-FFF2-40B4-BE49-F238E27FC236}">
                <a16:creationId xmlns:a16="http://schemas.microsoft.com/office/drawing/2014/main" id="{908D3703-733D-46E5-351E-C8E4F0EF3562}"/>
              </a:ext>
            </a:extLst>
          </p:cNvPr>
          <p:cNvSpPr/>
          <p:nvPr/>
        </p:nvSpPr>
        <p:spPr>
          <a:xfrm>
            <a:off x="1204279" y="5837762"/>
            <a:ext cx="1898379"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NAV Interface</a:t>
            </a:r>
          </a:p>
        </p:txBody>
      </p:sp>
      <p:sp>
        <p:nvSpPr>
          <p:cNvPr id="35" name="Rectangle: Rounded Corners 34">
            <a:extLst>
              <a:ext uri="{FF2B5EF4-FFF2-40B4-BE49-F238E27FC236}">
                <a16:creationId xmlns:a16="http://schemas.microsoft.com/office/drawing/2014/main" id="{52172937-F475-6E16-9B0E-C1EAE50AF125}"/>
              </a:ext>
            </a:extLst>
          </p:cNvPr>
          <p:cNvSpPr/>
          <p:nvPr/>
        </p:nvSpPr>
        <p:spPr>
          <a:xfrm>
            <a:off x="9153927" y="5638980"/>
            <a:ext cx="1898379"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NAV Interface</a:t>
            </a:r>
          </a:p>
        </p:txBody>
      </p:sp>
      <p:sp>
        <p:nvSpPr>
          <p:cNvPr id="36" name="Arrow: Right 35">
            <a:extLst>
              <a:ext uri="{FF2B5EF4-FFF2-40B4-BE49-F238E27FC236}">
                <a16:creationId xmlns:a16="http://schemas.microsoft.com/office/drawing/2014/main" id="{20DF3602-D2EC-253C-F194-7537D26EB926}"/>
              </a:ext>
            </a:extLst>
          </p:cNvPr>
          <p:cNvSpPr/>
          <p:nvPr/>
        </p:nvSpPr>
        <p:spPr>
          <a:xfrm>
            <a:off x="3226902" y="5652233"/>
            <a:ext cx="430691" cy="3843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Arrow: Right 36">
            <a:extLst>
              <a:ext uri="{FF2B5EF4-FFF2-40B4-BE49-F238E27FC236}">
                <a16:creationId xmlns:a16="http://schemas.microsoft.com/office/drawing/2014/main" id="{F5A0ACFF-0D29-7EAC-D209-AE30A85D4C36}"/>
              </a:ext>
            </a:extLst>
          </p:cNvPr>
          <p:cNvSpPr/>
          <p:nvPr/>
        </p:nvSpPr>
        <p:spPr>
          <a:xfrm>
            <a:off x="8613901" y="5622405"/>
            <a:ext cx="430691" cy="3843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93E3D3F-4BF5-AAB0-CB90-50CA769D9A0B}"/>
              </a:ext>
            </a:extLst>
          </p:cNvPr>
          <p:cNvSpPr txBox="1"/>
          <p:nvPr/>
        </p:nvSpPr>
        <p:spPr>
          <a:xfrm>
            <a:off x="5954775" y="6419266"/>
            <a:ext cx="381836" cy="369332"/>
          </a:xfrm>
          <a:prstGeom prst="rect">
            <a:avLst/>
          </a:prstGeom>
          <a:noFill/>
        </p:spPr>
        <p:txBody>
          <a:bodyPr wrap="none" rtlCol="0">
            <a:spAutoFit/>
          </a:bodyPr>
          <a:lstStyle/>
          <a:p>
            <a:r>
              <a:rPr lang="en-GB" dirty="0"/>
              <a:t>…</a:t>
            </a:r>
          </a:p>
        </p:txBody>
      </p:sp>
      <p:sp>
        <p:nvSpPr>
          <p:cNvPr id="3" name="Rectangle: Rounded Corners 2">
            <a:extLst>
              <a:ext uri="{FF2B5EF4-FFF2-40B4-BE49-F238E27FC236}">
                <a16:creationId xmlns:a16="http://schemas.microsoft.com/office/drawing/2014/main" id="{B2716F5F-B57B-A002-BF98-07AFEDB664C5}"/>
              </a:ext>
            </a:extLst>
          </p:cNvPr>
          <p:cNvSpPr/>
          <p:nvPr/>
        </p:nvSpPr>
        <p:spPr>
          <a:xfrm>
            <a:off x="1204278" y="4552321"/>
            <a:ext cx="1898379"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AFDS Interface</a:t>
            </a:r>
          </a:p>
        </p:txBody>
      </p:sp>
      <p:sp>
        <p:nvSpPr>
          <p:cNvPr id="7" name="Title 1">
            <a:extLst>
              <a:ext uri="{FF2B5EF4-FFF2-40B4-BE49-F238E27FC236}">
                <a16:creationId xmlns:a16="http://schemas.microsoft.com/office/drawing/2014/main" id="{E50919A6-7077-835C-7DC4-871410EDE43F}"/>
              </a:ext>
            </a:extLst>
          </p:cNvPr>
          <p:cNvSpPr>
            <a:spLocks noGrp="1"/>
          </p:cNvSpPr>
          <p:nvPr>
            <p:ph type="title"/>
          </p:nvPr>
        </p:nvSpPr>
        <p:spPr>
          <a:xfrm>
            <a:off x="838200" y="365125"/>
            <a:ext cx="10515600" cy="562527"/>
          </a:xfrm>
        </p:spPr>
        <p:txBody>
          <a:bodyPr>
            <a:normAutofit fontScale="90000"/>
          </a:bodyPr>
          <a:lstStyle/>
          <a:p>
            <a:r>
              <a:rPr lang="en-GB" dirty="0"/>
              <a:t>Components communication</a:t>
            </a:r>
          </a:p>
        </p:txBody>
      </p:sp>
      <p:sp>
        <p:nvSpPr>
          <p:cNvPr id="11" name="Rectangle: Rounded Corners 10">
            <a:extLst>
              <a:ext uri="{FF2B5EF4-FFF2-40B4-BE49-F238E27FC236}">
                <a16:creationId xmlns:a16="http://schemas.microsoft.com/office/drawing/2014/main" id="{F2F05A48-52A2-9D25-E59F-7A090E1DA632}"/>
              </a:ext>
            </a:extLst>
          </p:cNvPr>
          <p:cNvSpPr/>
          <p:nvPr/>
        </p:nvSpPr>
        <p:spPr>
          <a:xfrm>
            <a:off x="9153925" y="3929666"/>
            <a:ext cx="1898379" cy="3975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AFDS Interface</a:t>
            </a:r>
          </a:p>
        </p:txBody>
      </p:sp>
      <p:sp>
        <p:nvSpPr>
          <p:cNvPr id="12" name="Content Placeholder 2">
            <a:extLst>
              <a:ext uri="{FF2B5EF4-FFF2-40B4-BE49-F238E27FC236}">
                <a16:creationId xmlns:a16="http://schemas.microsoft.com/office/drawing/2014/main" id="{8371745B-AFFF-2B0E-2D21-F676D76EAFA1}"/>
              </a:ext>
            </a:extLst>
          </p:cNvPr>
          <p:cNvSpPr>
            <a:spLocks noGrp="1"/>
          </p:cNvSpPr>
          <p:nvPr>
            <p:ph idx="1"/>
          </p:nvPr>
        </p:nvSpPr>
        <p:spPr>
          <a:xfrm>
            <a:off x="838200" y="1053548"/>
            <a:ext cx="10515600" cy="1560434"/>
          </a:xfrm>
        </p:spPr>
        <p:txBody>
          <a:bodyPr>
            <a:normAutofit/>
          </a:bodyPr>
          <a:lstStyle/>
          <a:p>
            <a:r>
              <a:rPr lang="en-GB" sz="1800" dirty="0"/>
              <a:t>Each component read and write data from to the other components via COMIF</a:t>
            </a:r>
          </a:p>
          <a:p>
            <a:pPr lvl="1"/>
            <a:r>
              <a:rPr lang="en-GB" sz="1400" dirty="0"/>
              <a:t>First, the required component data is read from COMIF in a local copy via the ‘</a:t>
            </a:r>
            <a:r>
              <a:rPr lang="en-GB" sz="1400" dirty="0" err="1"/>
              <a:t>iface</a:t>
            </a:r>
            <a:r>
              <a:rPr lang="en-GB" sz="1400" dirty="0"/>
              <a:t>’ package (e.g. </a:t>
            </a:r>
            <a:r>
              <a:rPr lang="en-GB" sz="1400" dirty="0" err="1"/>
              <a:t>AFDS.iface</a:t>
            </a:r>
            <a:r>
              <a:rPr lang="en-GB" sz="1400" dirty="0"/>
              <a:t>)</a:t>
            </a:r>
          </a:p>
          <a:p>
            <a:pPr lvl="1"/>
            <a:r>
              <a:rPr lang="en-GB" sz="1400" dirty="0"/>
              <a:t>Then, the component function is executed (potentially modifying the local copy of another component data).</a:t>
            </a:r>
          </a:p>
          <a:p>
            <a:pPr lvl="1"/>
            <a:r>
              <a:rPr lang="en-GB" sz="1400" dirty="0"/>
              <a:t>Finally, the required component data is written back to COMIF</a:t>
            </a:r>
            <a:endParaRPr lang="en-GB" sz="1100" dirty="0"/>
          </a:p>
        </p:txBody>
      </p:sp>
    </p:spTree>
    <p:extLst>
      <p:ext uri="{BB962C8B-B14F-4D97-AF65-F5344CB8AC3E}">
        <p14:creationId xmlns:p14="http://schemas.microsoft.com/office/powerpoint/2010/main" val="414580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5D80AEF-451C-D6C0-BAE2-00215057707F}"/>
              </a:ext>
            </a:extLst>
          </p:cNvPr>
          <p:cNvCxnSpPr/>
          <p:nvPr/>
        </p:nvCxnSpPr>
        <p:spPr>
          <a:xfrm>
            <a:off x="1775791" y="1245704"/>
            <a:ext cx="0" cy="5373757"/>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49C9EEC-940C-8ECF-CC88-9D3EC9B8E6AA}"/>
              </a:ext>
            </a:extLst>
          </p:cNvPr>
          <p:cNvCxnSpPr/>
          <p:nvPr/>
        </p:nvCxnSpPr>
        <p:spPr>
          <a:xfrm>
            <a:off x="5877339" y="1199321"/>
            <a:ext cx="0" cy="537375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0BE8AC2-0215-CB03-3BFB-4B14CB9B0E70}"/>
              </a:ext>
            </a:extLst>
          </p:cNvPr>
          <p:cNvCxnSpPr/>
          <p:nvPr/>
        </p:nvCxnSpPr>
        <p:spPr>
          <a:xfrm>
            <a:off x="10316817" y="1199321"/>
            <a:ext cx="0" cy="537375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70F2525-917A-D85E-91FC-C268AB5AC8B9}"/>
              </a:ext>
            </a:extLst>
          </p:cNvPr>
          <p:cNvSpPr txBox="1"/>
          <p:nvPr/>
        </p:nvSpPr>
        <p:spPr>
          <a:xfrm>
            <a:off x="1389306" y="876372"/>
            <a:ext cx="772969" cy="369332"/>
          </a:xfrm>
          <a:prstGeom prst="rect">
            <a:avLst/>
          </a:prstGeom>
          <a:noFill/>
        </p:spPr>
        <p:txBody>
          <a:bodyPr wrap="none" rtlCol="0">
            <a:spAutoFit/>
          </a:bodyPr>
          <a:lstStyle/>
          <a:p>
            <a:r>
              <a:rPr lang="en-GB" dirty="0"/>
              <a:t>GCAS</a:t>
            </a:r>
          </a:p>
        </p:txBody>
      </p:sp>
      <p:sp>
        <p:nvSpPr>
          <p:cNvPr id="9" name="TextBox 8">
            <a:extLst>
              <a:ext uri="{FF2B5EF4-FFF2-40B4-BE49-F238E27FC236}">
                <a16:creationId xmlns:a16="http://schemas.microsoft.com/office/drawing/2014/main" id="{B3624735-39BA-8A80-4C2E-D719045F3571}"/>
              </a:ext>
            </a:extLst>
          </p:cNvPr>
          <p:cNvSpPr txBox="1"/>
          <p:nvPr/>
        </p:nvSpPr>
        <p:spPr>
          <a:xfrm>
            <a:off x="5439334" y="829989"/>
            <a:ext cx="876009" cy="369332"/>
          </a:xfrm>
          <a:prstGeom prst="rect">
            <a:avLst/>
          </a:prstGeom>
          <a:noFill/>
        </p:spPr>
        <p:txBody>
          <a:bodyPr wrap="none" rtlCol="0">
            <a:spAutoFit/>
          </a:bodyPr>
          <a:lstStyle/>
          <a:p>
            <a:r>
              <a:rPr lang="en-GB" dirty="0"/>
              <a:t>COMIF</a:t>
            </a:r>
          </a:p>
        </p:txBody>
      </p:sp>
      <p:sp>
        <p:nvSpPr>
          <p:cNvPr id="10" name="TextBox 9">
            <a:extLst>
              <a:ext uri="{FF2B5EF4-FFF2-40B4-BE49-F238E27FC236}">
                <a16:creationId xmlns:a16="http://schemas.microsoft.com/office/drawing/2014/main" id="{399FC123-B7C3-0EFF-1FEA-ACBA2C1997E6}"/>
              </a:ext>
            </a:extLst>
          </p:cNvPr>
          <p:cNvSpPr txBox="1"/>
          <p:nvPr/>
        </p:nvSpPr>
        <p:spPr>
          <a:xfrm>
            <a:off x="9951172" y="829989"/>
            <a:ext cx="731290" cy="369332"/>
          </a:xfrm>
          <a:prstGeom prst="rect">
            <a:avLst/>
          </a:prstGeom>
          <a:noFill/>
        </p:spPr>
        <p:txBody>
          <a:bodyPr wrap="none" rtlCol="0">
            <a:spAutoFit/>
          </a:bodyPr>
          <a:lstStyle/>
          <a:p>
            <a:r>
              <a:rPr lang="en-GB" dirty="0"/>
              <a:t>AFDS</a:t>
            </a:r>
          </a:p>
        </p:txBody>
      </p:sp>
      <p:sp>
        <p:nvSpPr>
          <p:cNvPr id="11" name="Rectangle: Rounded Corners 10">
            <a:extLst>
              <a:ext uri="{FF2B5EF4-FFF2-40B4-BE49-F238E27FC236}">
                <a16:creationId xmlns:a16="http://schemas.microsoft.com/office/drawing/2014/main" id="{875FEC13-76B1-03D1-53B9-FABC5D6E2131}"/>
              </a:ext>
            </a:extLst>
          </p:cNvPr>
          <p:cNvSpPr/>
          <p:nvPr/>
        </p:nvSpPr>
        <p:spPr>
          <a:xfrm>
            <a:off x="1069666" y="1430369"/>
            <a:ext cx="1467682" cy="36933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1100" dirty="0" err="1"/>
              <a:t>GCAS.iface.aircraft</a:t>
            </a:r>
            <a:endParaRPr lang="en-GB" sz="1100" dirty="0"/>
          </a:p>
        </p:txBody>
      </p:sp>
      <p:sp>
        <p:nvSpPr>
          <p:cNvPr id="12" name="Rectangle: Rounded Corners 11">
            <a:extLst>
              <a:ext uri="{FF2B5EF4-FFF2-40B4-BE49-F238E27FC236}">
                <a16:creationId xmlns:a16="http://schemas.microsoft.com/office/drawing/2014/main" id="{458BC621-0E8A-047E-7D11-440DFBE4E319}"/>
              </a:ext>
            </a:extLst>
          </p:cNvPr>
          <p:cNvSpPr/>
          <p:nvPr/>
        </p:nvSpPr>
        <p:spPr>
          <a:xfrm>
            <a:off x="1069666" y="1799702"/>
            <a:ext cx="1467682" cy="369333"/>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GB" sz="1100" dirty="0" err="1"/>
              <a:t>GCAS.iface.GCAS</a:t>
            </a:r>
            <a:endParaRPr lang="en-GB" sz="1100" dirty="0"/>
          </a:p>
        </p:txBody>
      </p:sp>
      <p:sp>
        <p:nvSpPr>
          <p:cNvPr id="13" name="Rectangle: Rounded Corners 12">
            <a:extLst>
              <a:ext uri="{FF2B5EF4-FFF2-40B4-BE49-F238E27FC236}">
                <a16:creationId xmlns:a16="http://schemas.microsoft.com/office/drawing/2014/main" id="{30ECAEE9-B37B-97DF-546D-42085C054412}"/>
              </a:ext>
            </a:extLst>
          </p:cNvPr>
          <p:cNvSpPr/>
          <p:nvPr/>
        </p:nvSpPr>
        <p:spPr>
          <a:xfrm>
            <a:off x="5143497" y="1430369"/>
            <a:ext cx="1467682" cy="36933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1100" dirty="0" err="1"/>
              <a:t>COMIF.aircraft</a:t>
            </a:r>
            <a:endParaRPr lang="en-GB" sz="1100" dirty="0"/>
          </a:p>
        </p:txBody>
      </p:sp>
      <p:sp>
        <p:nvSpPr>
          <p:cNvPr id="14" name="Rectangle: Rounded Corners 13">
            <a:extLst>
              <a:ext uri="{FF2B5EF4-FFF2-40B4-BE49-F238E27FC236}">
                <a16:creationId xmlns:a16="http://schemas.microsoft.com/office/drawing/2014/main" id="{D9D7917B-AEA9-F66D-A66A-C59317646380}"/>
              </a:ext>
            </a:extLst>
          </p:cNvPr>
          <p:cNvSpPr/>
          <p:nvPr/>
        </p:nvSpPr>
        <p:spPr>
          <a:xfrm>
            <a:off x="5143497" y="1799702"/>
            <a:ext cx="1467682" cy="369333"/>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GB" sz="1100" dirty="0"/>
              <a:t>COMIF.GCAS</a:t>
            </a:r>
          </a:p>
        </p:txBody>
      </p:sp>
      <p:sp>
        <p:nvSpPr>
          <p:cNvPr id="15" name="Rectangle: Rounded Corners 14">
            <a:extLst>
              <a:ext uri="{FF2B5EF4-FFF2-40B4-BE49-F238E27FC236}">
                <a16:creationId xmlns:a16="http://schemas.microsoft.com/office/drawing/2014/main" id="{3AFA8660-3BF6-CDCA-22A4-57EBD2B19B11}"/>
              </a:ext>
            </a:extLst>
          </p:cNvPr>
          <p:cNvSpPr/>
          <p:nvPr/>
        </p:nvSpPr>
        <p:spPr>
          <a:xfrm>
            <a:off x="5143787" y="2538366"/>
            <a:ext cx="1467682" cy="369333"/>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GB" sz="1100" dirty="0"/>
              <a:t>COMIF.GCAS</a:t>
            </a:r>
          </a:p>
        </p:txBody>
      </p:sp>
      <p:sp>
        <p:nvSpPr>
          <p:cNvPr id="16" name="Rectangle: Rounded Corners 15">
            <a:extLst>
              <a:ext uri="{FF2B5EF4-FFF2-40B4-BE49-F238E27FC236}">
                <a16:creationId xmlns:a16="http://schemas.microsoft.com/office/drawing/2014/main" id="{5A852DB4-3DDD-7107-2418-E8964FE8895E}"/>
              </a:ext>
            </a:extLst>
          </p:cNvPr>
          <p:cNvSpPr/>
          <p:nvPr/>
        </p:nvSpPr>
        <p:spPr>
          <a:xfrm>
            <a:off x="1071837" y="2169034"/>
            <a:ext cx="1467682" cy="369333"/>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GB" sz="1100" dirty="0" err="1"/>
              <a:t>GCAS.step</a:t>
            </a:r>
            <a:endParaRPr lang="en-GB" sz="1100" dirty="0"/>
          </a:p>
        </p:txBody>
      </p:sp>
      <p:cxnSp>
        <p:nvCxnSpPr>
          <p:cNvPr id="18" name="Straight Arrow Connector 17">
            <a:extLst>
              <a:ext uri="{FF2B5EF4-FFF2-40B4-BE49-F238E27FC236}">
                <a16:creationId xmlns:a16="http://schemas.microsoft.com/office/drawing/2014/main" id="{E615CF3C-5ED7-9E5E-2970-BAAB16F789D9}"/>
              </a:ext>
            </a:extLst>
          </p:cNvPr>
          <p:cNvCxnSpPr>
            <a:stCxn id="13" idx="1"/>
            <a:endCxn id="11" idx="3"/>
          </p:cNvCxnSpPr>
          <p:nvPr/>
        </p:nvCxnSpPr>
        <p:spPr>
          <a:xfrm flipH="1">
            <a:off x="2537348" y="1615036"/>
            <a:ext cx="2606149" cy="0"/>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cxnSp>
        <p:nvCxnSpPr>
          <p:cNvPr id="19" name="Straight Arrow Connector 18">
            <a:extLst>
              <a:ext uri="{FF2B5EF4-FFF2-40B4-BE49-F238E27FC236}">
                <a16:creationId xmlns:a16="http://schemas.microsoft.com/office/drawing/2014/main" id="{7EE8EF2B-95F0-AF29-24E6-5B01019B94AA}"/>
              </a:ext>
            </a:extLst>
          </p:cNvPr>
          <p:cNvCxnSpPr>
            <a:cxnSpLocks/>
            <a:stCxn id="14" idx="1"/>
            <a:endCxn id="12" idx="3"/>
          </p:cNvCxnSpPr>
          <p:nvPr/>
        </p:nvCxnSpPr>
        <p:spPr>
          <a:xfrm flipH="1">
            <a:off x="2537348" y="1984369"/>
            <a:ext cx="2606149" cy="0"/>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sp>
        <p:nvSpPr>
          <p:cNvPr id="22" name="Rectangle: Rounded Corners 21">
            <a:extLst>
              <a:ext uri="{FF2B5EF4-FFF2-40B4-BE49-F238E27FC236}">
                <a16:creationId xmlns:a16="http://schemas.microsoft.com/office/drawing/2014/main" id="{D37C155B-EC94-BD02-2150-7F3E22085485}"/>
              </a:ext>
            </a:extLst>
          </p:cNvPr>
          <p:cNvSpPr/>
          <p:nvPr/>
        </p:nvSpPr>
        <p:spPr>
          <a:xfrm>
            <a:off x="1069666" y="2538367"/>
            <a:ext cx="1467682" cy="369333"/>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GB" sz="1100" dirty="0" err="1"/>
              <a:t>GCAS.iface.GCAS</a:t>
            </a:r>
            <a:endParaRPr lang="en-GB" sz="1100" dirty="0"/>
          </a:p>
        </p:txBody>
      </p:sp>
      <p:cxnSp>
        <p:nvCxnSpPr>
          <p:cNvPr id="23" name="Straight Arrow Connector 22">
            <a:extLst>
              <a:ext uri="{FF2B5EF4-FFF2-40B4-BE49-F238E27FC236}">
                <a16:creationId xmlns:a16="http://schemas.microsoft.com/office/drawing/2014/main" id="{FB56049D-B84B-5628-7353-622DF4F6C811}"/>
              </a:ext>
            </a:extLst>
          </p:cNvPr>
          <p:cNvCxnSpPr>
            <a:cxnSpLocks/>
            <a:stCxn id="22" idx="3"/>
            <a:endCxn id="15" idx="1"/>
          </p:cNvCxnSpPr>
          <p:nvPr/>
        </p:nvCxnSpPr>
        <p:spPr>
          <a:xfrm flipV="1">
            <a:off x="2537348" y="2723033"/>
            <a:ext cx="2606439" cy="1"/>
          </a:xfrm>
          <a:prstGeom prst="straightConnector1">
            <a:avLst/>
          </a:prstGeom>
          <a:ln w="57150">
            <a:solidFill>
              <a:srgbClr val="FF0000"/>
            </a:solidFill>
            <a:tailEnd type="triangle"/>
          </a:ln>
        </p:spPr>
        <p:style>
          <a:lnRef idx="2">
            <a:schemeClr val="accent6"/>
          </a:lnRef>
          <a:fillRef idx="0">
            <a:schemeClr val="accent6"/>
          </a:fillRef>
          <a:effectRef idx="1">
            <a:schemeClr val="accent6"/>
          </a:effectRef>
          <a:fontRef idx="minor">
            <a:schemeClr val="tx1"/>
          </a:fontRef>
        </p:style>
      </p:cxnSp>
      <p:sp>
        <p:nvSpPr>
          <p:cNvPr id="28" name="Rectangle: Rounded Corners 27">
            <a:extLst>
              <a:ext uri="{FF2B5EF4-FFF2-40B4-BE49-F238E27FC236}">
                <a16:creationId xmlns:a16="http://schemas.microsoft.com/office/drawing/2014/main" id="{2634BCC1-96C4-36DD-27E8-7ECDEF32C86D}"/>
              </a:ext>
            </a:extLst>
          </p:cNvPr>
          <p:cNvSpPr/>
          <p:nvPr/>
        </p:nvSpPr>
        <p:spPr>
          <a:xfrm>
            <a:off x="9592404" y="3120021"/>
            <a:ext cx="1467682" cy="36933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1100" dirty="0" err="1"/>
              <a:t>AFDS.iface.aircraft</a:t>
            </a:r>
            <a:endParaRPr lang="en-GB" sz="1100" dirty="0"/>
          </a:p>
        </p:txBody>
      </p:sp>
      <p:sp>
        <p:nvSpPr>
          <p:cNvPr id="29" name="Rectangle: Rounded Corners 28">
            <a:extLst>
              <a:ext uri="{FF2B5EF4-FFF2-40B4-BE49-F238E27FC236}">
                <a16:creationId xmlns:a16="http://schemas.microsoft.com/office/drawing/2014/main" id="{973E3346-FFF3-6099-BBC8-A3315F175A0A}"/>
              </a:ext>
            </a:extLst>
          </p:cNvPr>
          <p:cNvSpPr/>
          <p:nvPr/>
        </p:nvSpPr>
        <p:spPr>
          <a:xfrm>
            <a:off x="9592404" y="3489353"/>
            <a:ext cx="1467682" cy="36933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GB" sz="1100" dirty="0" err="1"/>
              <a:t>AFDS.iface.AFDS</a:t>
            </a:r>
            <a:endParaRPr lang="en-GB" sz="1100" dirty="0"/>
          </a:p>
        </p:txBody>
      </p:sp>
      <p:sp>
        <p:nvSpPr>
          <p:cNvPr id="30" name="Rectangle: Rounded Corners 29">
            <a:extLst>
              <a:ext uri="{FF2B5EF4-FFF2-40B4-BE49-F238E27FC236}">
                <a16:creationId xmlns:a16="http://schemas.microsoft.com/office/drawing/2014/main" id="{D3895953-DD25-2517-526C-6085A41EA512}"/>
              </a:ext>
            </a:extLst>
          </p:cNvPr>
          <p:cNvSpPr/>
          <p:nvPr/>
        </p:nvSpPr>
        <p:spPr>
          <a:xfrm>
            <a:off x="9592404" y="3856381"/>
            <a:ext cx="1467682" cy="369333"/>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GB" sz="1100" dirty="0" err="1"/>
              <a:t>AFDS.iface.NAV</a:t>
            </a:r>
            <a:endParaRPr lang="en-GB" sz="1100" dirty="0"/>
          </a:p>
        </p:txBody>
      </p:sp>
      <p:sp>
        <p:nvSpPr>
          <p:cNvPr id="31" name="Rectangle: Rounded Corners 30">
            <a:extLst>
              <a:ext uri="{FF2B5EF4-FFF2-40B4-BE49-F238E27FC236}">
                <a16:creationId xmlns:a16="http://schemas.microsoft.com/office/drawing/2014/main" id="{FEB9E551-6BFE-66B4-EEC1-DC21DCA5CF30}"/>
              </a:ext>
            </a:extLst>
          </p:cNvPr>
          <p:cNvSpPr/>
          <p:nvPr/>
        </p:nvSpPr>
        <p:spPr>
          <a:xfrm>
            <a:off x="9592404" y="4223408"/>
            <a:ext cx="1467682" cy="369333"/>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GB" sz="1100" dirty="0" err="1"/>
              <a:t>AFDS.iface.GCAS</a:t>
            </a:r>
            <a:endParaRPr lang="en-GB" sz="1100" dirty="0"/>
          </a:p>
        </p:txBody>
      </p:sp>
      <p:sp>
        <p:nvSpPr>
          <p:cNvPr id="32" name="Rectangle: Rounded Corners 31">
            <a:extLst>
              <a:ext uri="{FF2B5EF4-FFF2-40B4-BE49-F238E27FC236}">
                <a16:creationId xmlns:a16="http://schemas.microsoft.com/office/drawing/2014/main" id="{DB7F044E-5156-9109-4AD7-CBDA1CA2E222}"/>
              </a:ext>
            </a:extLst>
          </p:cNvPr>
          <p:cNvSpPr/>
          <p:nvPr/>
        </p:nvSpPr>
        <p:spPr>
          <a:xfrm>
            <a:off x="5143497" y="3120020"/>
            <a:ext cx="1467682" cy="36933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1100" dirty="0" err="1"/>
              <a:t>COMIF.aircraft</a:t>
            </a:r>
            <a:endParaRPr lang="en-GB" sz="1100" dirty="0"/>
          </a:p>
        </p:txBody>
      </p:sp>
      <p:sp>
        <p:nvSpPr>
          <p:cNvPr id="33" name="Rectangle: Rounded Corners 32">
            <a:extLst>
              <a:ext uri="{FF2B5EF4-FFF2-40B4-BE49-F238E27FC236}">
                <a16:creationId xmlns:a16="http://schemas.microsoft.com/office/drawing/2014/main" id="{4EC22DD6-244B-CCE8-76D1-B98A0CBD7CE5}"/>
              </a:ext>
            </a:extLst>
          </p:cNvPr>
          <p:cNvSpPr/>
          <p:nvPr/>
        </p:nvSpPr>
        <p:spPr>
          <a:xfrm>
            <a:off x="5143497" y="3489352"/>
            <a:ext cx="1467682" cy="36933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GB" sz="1100" dirty="0"/>
              <a:t>COMIF.AFDS</a:t>
            </a:r>
          </a:p>
        </p:txBody>
      </p:sp>
      <p:sp>
        <p:nvSpPr>
          <p:cNvPr id="34" name="Rectangle: Rounded Corners 33">
            <a:extLst>
              <a:ext uri="{FF2B5EF4-FFF2-40B4-BE49-F238E27FC236}">
                <a16:creationId xmlns:a16="http://schemas.microsoft.com/office/drawing/2014/main" id="{37ECC98D-D4E9-83C2-9445-849A0FFAF0BE}"/>
              </a:ext>
            </a:extLst>
          </p:cNvPr>
          <p:cNvSpPr/>
          <p:nvPr/>
        </p:nvSpPr>
        <p:spPr>
          <a:xfrm>
            <a:off x="5143497" y="3856380"/>
            <a:ext cx="1467682" cy="369333"/>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GB" sz="1100" dirty="0"/>
              <a:t>COMIF.NAV</a:t>
            </a:r>
          </a:p>
        </p:txBody>
      </p:sp>
      <p:sp>
        <p:nvSpPr>
          <p:cNvPr id="35" name="Rectangle: Rounded Corners 34">
            <a:extLst>
              <a:ext uri="{FF2B5EF4-FFF2-40B4-BE49-F238E27FC236}">
                <a16:creationId xmlns:a16="http://schemas.microsoft.com/office/drawing/2014/main" id="{8BABD8C3-32B0-81E4-6BC7-D5794EE1EE4D}"/>
              </a:ext>
            </a:extLst>
          </p:cNvPr>
          <p:cNvSpPr/>
          <p:nvPr/>
        </p:nvSpPr>
        <p:spPr>
          <a:xfrm>
            <a:off x="5143497" y="4223407"/>
            <a:ext cx="1467682" cy="369333"/>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GB" sz="1100" dirty="0"/>
              <a:t>COMIF.GCAS</a:t>
            </a:r>
          </a:p>
        </p:txBody>
      </p:sp>
      <p:sp>
        <p:nvSpPr>
          <p:cNvPr id="36" name="Rectangle: Rounded Corners 35">
            <a:extLst>
              <a:ext uri="{FF2B5EF4-FFF2-40B4-BE49-F238E27FC236}">
                <a16:creationId xmlns:a16="http://schemas.microsoft.com/office/drawing/2014/main" id="{2C4CA6F6-B4BA-103C-8A71-DE9FF43350D9}"/>
              </a:ext>
            </a:extLst>
          </p:cNvPr>
          <p:cNvSpPr/>
          <p:nvPr/>
        </p:nvSpPr>
        <p:spPr>
          <a:xfrm>
            <a:off x="5143498" y="4959771"/>
            <a:ext cx="1467682" cy="36933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1100" dirty="0" err="1"/>
              <a:t>COMIF.aircraft</a:t>
            </a:r>
            <a:endParaRPr lang="en-GB" sz="1100" dirty="0"/>
          </a:p>
        </p:txBody>
      </p:sp>
      <p:sp>
        <p:nvSpPr>
          <p:cNvPr id="37" name="Rectangle: Rounded Corners 36">
            <a:extLst>
              <a:ext uri="{FF2B5EF4-FFF2-40B4-BE49-F238E27FC236}">
                <a16:creationId xmlns:a16="http://schemas.microsoft.com/office/drawing/2014/main" id="{64899DF6-FA94-60AB-696F-8081379F664B}"/>
              </a:ext>
            </a:extLst>
          </p:cNvPr>
          <p:cNvSpPr/>
          <p:nvPr/>
        </p:nvSpPr>
        <p:spPr>
          <a:xfrm>
            <a:off x="5143498" y="5329103"/>
            <a:ext cx="1467682" cy="36933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GB" sz="1100" dirty="0"/>
              <a:t>COMIF.AFDS</a:t>
            </a:r>
          </a:p>
        </p:txBody>
      </p:sp>
      <p:sp>
        <p:nvSpPr>
          <p:cNvPr id="38" name="Rectangle: Rounded Corners 37">
            <a:extLst>
              <a:ext uri="{FF2B5EF4-FFF2-40B4-BE49-F238E27FC236}">
                <a16:creationId xmlns:a16="http://schemas.microsoft.com/office/drawing/2014/main" id="{D57DFD1E-38FD-E8EF-71B8-DC686528542E}"/>
              </a:ext>
            </a:extLst>
          </p:cNvPr>
          <p:cNvSpPr/>
          <p:nvPr/>
        </p:nvSpPr>
        <p:spPr>
          <a:xfrm>
            <a:off x="9592404" y="4586977"/>
            <a:ext cx="1467682" cy="369333"/>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GB" sz="1100" dirty="0" err="1"/>
              <a:t>AFDS.step</a:t>
            </a:r>
            <a:endParaRPr lang="en-GB" sz="1100" dirty="0"/>
          </a:p>
        </p:txBody>
      </p:sp>
      <p:sp>
        <p:nvSpPr>
          <p:cNvPr id="39" name="Rectangle: Rounded Corners 38">
            <a:extLst>
              <a:ext uri="{FF2B5EF4-FFF2-40B4-BE49-F238E27FC236}">
                <a16:creationId xmlns:a16="http://schemas.microsoft.com/office/drawing/2014/main" id="{3DCCE1C2-522E-AB7C-451A-E6E33EBC2B52}"/>
              </a:ext>
            </a:extLst>
          </p:cNvPr>
          <p:cNvSpPr/>
          <p:nvPr/>
        </p:nvSpPr>
        <p:spPr>
          <a:xfrm>
            <a:off x="9592404" y="4959771"/>
            <a:ext cx="1467682" cy="36933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1100" dirty="0" err="1"/>
              <a:t>AFDS.iface.aircraft</a:t>
            </a:r>
            <a:endParaRPr lang="en-GB" sz="1100" dirty="0"/>
          </a:p>
        </p:txBody>
      </p:sp>
      <p:sp>
        <p:nvSpPr>
          <p:cNvPr id="40" name="Rectangle: Rounded Corners 39">
            <a:extLst>
              <a:ext uri="{FF2B5EF4-FFF2-40B4-BE49-F238E27FC236}">
                <a16:creationId xmlns:a16="http://schemas.microsoft.com/office/drawing/2014/main" id="{99663952-52AF-578C-AFD9-7C9FB57956D5}"/>
              </a:ext>
            </a:extLst>
          </p:cNvPr>
          <p:cNvSpPr/>
          <p:nvPr/>
        </p:nvSpPr>
        <p:spPr>
          <a:xfrm>
            <a:off x="9592404" y="5329103"/>
            <a:ext cx="1467682" cy="36933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GB" sz="1100" dirty="0" err="1"/>
              <a:t>AFDS.iface.AFDS</a:t>
            </a:r>
            <a:endParaRPr lang="en-GB" sz="1100" dirty="0"/>
          </a:p>
        </p:txBody>
      </p:sp>
      <p:cxnSp>
        <p:nvCxnSpPr>
          <p:cNvPr id="41" name="Straight Arrow Connector 40">
            <a:extLst>
              <a:ext uri="{FF2B5EF4-FFF2-40B4-BE49-F238E27FC236}">
                <a16:creationId xmlns:a16="http://schemas.microsoft.com/office/drawing/2014/main" id="{BC0552CF-E257-A3BD-05A8-E97817D451B4}"/>
              </a:ext>
            </a:extLst>
          </p:cNvPr>
          <p:cNvCxnSpPr>
            <a:cxnSpLocks/>
            <a:stCxn id="32" idx="3"/>
            <a:endCxn id="28" idx="1"/>
          </p:cNvCxnSpPr>
          <p:nvPr/>
        </p:nvCxnSpPr>
        <p:spPr>
          <a:xfrm>
            <a:off x="6611179" y="3304687"/>
            <a:ext cx="2981225" cy="1"/>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cxnSp>
        <p:nvCxnSpPr>
          <p:cNvPr id="44" name="Straight Arrow Connector 43">
            <a:extLst>
              <a:ext uri="{FF2B5EF4-FFF2-40B4-BE49-F238E27FC236}">
                <a16:creationId xmlns:a16="http://schemas.microsoft.com/office/drawing/2014/main" id="{FD92C09F-1849-77D9-0F4C-75AA66AD1639}"/>
              </a:ext>
            </a:extLst>
          </p:cNvPr>
          <p:cNvCxnSpPr>
            <a:cxnSpLocks/>
            <a:stCxn id="33" idx="3"/>
            <a:endCxn id="29" idx="1"/>
          </p:cNvCxnSpPr>
          <p:nvPr/>
        </p:nvCxnSpPr>
        <p:spPr>
          <a:xfrm>
            <a:off x="6611179" y="3674019"/>
            <a:ext cx="2981225" cy="1"/>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cxnSp>
        <p:nvCxnSpPr>
          <p:cNvPr id="47" name="Straight Arrow Connector 46">
            <a:extLst>
              <a:ext uri="{FF2B5EF4-FFF2-40B4-BE49-F238E27FC236}">
                <a16:creationId xmlns:a16="http://schemas.microsoft.com/office/drawing/2014/main" id="{F89FB4B5-C6F1-7162-013B-CC4422C189AB}"/>
              </a:ext>
            </a:extLst>
          </p:cNvPr>
          <p:cNvCxnSpPr>
            <a:cxnSpLocks/>
            <a:stCxn id="34" idx="3"/>
            <a:endCxn id="30" idx="1"/>
          </p:cNvCxnSpPr>
          <p:nvPr/>
        </p:nvCxnSpPr>
        <p:spPr>
          <a:xfrm>
            <a:off x="6611179" y="4041047"/>
            <a:ext cx="2981225" cy="1"/>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cxnSp>
        <p:nvCxnSpPr>
          <p:cNvPr id="50" name="Straight Arrow Connector 49">
            <a:extLst>
              <a:ext uri="{FF2B5EF4-FFF2-40B4-BE49-F238E27FC236}">
                <a16:creationId xmlns:a16="http://schemas.microsoft.com/office/drawing/2014/main" id="{268402F7-9762-70AC-5ADC-31AB479F3C75}"/>
              </a:ext>
            </a:extLst>
          </p:cNvPr>
          <p:cNvCxnSpPr>
            <a:cxnSpLocks/>
            <a:stCxn id="35" idx="3"/>
            <a:endCxn id="31" idx="1"/>
          </p:cNvCxnSpPr>
          <p:nvPr/>
        </p:nvCxnSpPr>
        <p:spPr>
          <a:xfrm>
            <a:off x="6611179" y="4408074"/>
            <a:ext cx="2981225" cy="1"/>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cxnSp>
        <p:nvCxnSpPr>
          <p:cNvPr id="53" name="Straight Arrow Connector 52">
            <a:extLst>
              <a:ext uri="{FF2B5EF4-FFF2-40B4-BE49-F238E27FC236}">
                <a16:creationId xmlns:a16="http://schemas.microsoft.com/office/drawing/2014/main" id="{B23F561A-D182-7358-5B5D-6E26129947E7}"/>
              </a:ext>
            </a:extLst>
          </p:cNvPr>
          <p:cNvCxnSpPr>
            <a:cxnSpLocks/>
            <a:stCxn id="39" idx="1"/>
            <a:endCxn id="36" idx="3"/>
          </p:cNvCxnSpPr>
          <p:nvPr/>
        </p:nvCxnSpPr>
        <p:spPr>
          <a:xfrm flipH="1">
            <a:off x="6611180" y="5144438"/>
            <a:ext cx="2981224" cy="0"/>
          </a:xfrm>
          <a:prstGeom prst="straightConnector1">
            <a:avLst/>
          </a:prstGeom>
          <a:ln w="57150">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56" name="Straight Arrow Connector 55">
            <a:extLst>
              <a:ext uri="{FF2B5EF4-FFF2-40B4-BE49-F238E27FC236}">
                <a16:creationId xmlns:a16="http://schemas.microsoft.com/office/drawing/2014/main" id="{D68AC98D-ED84-2357-09C5-8B2699D8895F}"/>
              </a:ext>
            </a:extLst>
          </p:cNvPr>
          <p:cNvCxnSpPr>
            <a:cxnSpLocks/>
            <a:stCxn id="40" idx="1"/>
            <a:endCxn id="37" idx="3"/>
          </p:cNvCxnSpPr>
          <p:nvPr/>
        </p:nvCxnSpPr>
        <p:spPr>
          <a:xfrm flipH="1">
            <a:off x="6611180" y="5513770"/>
            <a:ext cx="2981224" cy="0"/>
          </a:xfrm>
          <a:prstGeom prst="straightConnector1">
            <a:avLst/>
          </a:prstGeom>
          <a:ln w="57150">
            <a:solidFill>
              <a:srgbClr val="FF0000"/>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05743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CE82-23C3-A885-C0F3-430912E2C428}"/>
              </a:ext>
            </a:extLst>
          </p:cNvPr>
          <p:cNvSpPr>
            <a:spLocks noGrp="1"/>
          </p:cNvSpPr>
          <p:nvPr>
            <p:ph type="title"/>
          </p:nvPr>
        </p:nvSpPr>
        <p:spPr>
          <a:xfrm>
            <a:off x="281608" y="232603"/>
            <a:ext cx="5973418" cy="681797"/>
          </a:xfrm>
        </p:spPr>
        <p:txBody>
          <a:bodyPr>
            <a:normAutofit fontScale="90000"/>
          </a:bodyPr>
          <a:lstStyle/>
          <a:p>
            <a:r>
              <a:rPr lang="en-GB" dirty="0"/>
              <a:t>COMIF allowed data paths</a:t>
            </a:r>
          </a:p>
        </p:txBody>
      </p:sp>
      <p:graphicFrame>
        <p:nvGraphicFramePr>
          <p:cNvPr id="4" name="Table 3">
            <a:extLst>
              <a:ext uri="{FF2B5EF4-FFF2-40B4-BE49-F238E27FC236}">
                <a16:creationId xmlns:a16="http://schemas.microsoft.com/office/drawing/2014/main" id="{8BD0E2A7-1E4F-AB47-8A7B-B05C78C5ECAB}"/>
              </a:ext>
            </a:extLst>
          </p:cNvPr>
          <p:cNvGraphicFramePr>
            <a:graphicFrameLocks noGrp="1"/>
          </p:cNvGraphicFramePr>
          <p:nvPr>
            <p:extLst>
              <p:ext uri="{D42A27DB-BD31-4B8C-83A1-F6EECF244321}">
                <p14:modId xmlns:p14="http://schemas.microsoft.com/office/powerpoint/2010/main" val="3559454979"/>
              </p:ext>
            </p:extLst>
          </p:nvPr>
        </p:nvGraphicFramePr>
        <p:xfrm>
          <a:off x="1932609" y="1612164"/>
          <a:ext cx="8125796" cy="4273752"/>
        </p:xfrm>
        <a:graphic>
          <a:graphicData uri="http://schemas.openxmlformats.org/drawingml/2006/table">
            <a:tbl>
              <a:tblPr firstRow="1" bandRow="1">
                <a:tableStyleId>{D7AC3CCA-C797-4891-BE02-D94E43425B78}</a:tableStyleId>
              </a:tblPr>
              <a:tblGrid>
                <a:gridCol w="1160828">
                  <a:extLst>
                    <a:ext uri="{9D8B030D-6E8A-4147-A177-3AD203B41FA5}">
                      <a16:colId xmlns:a16="http://schemas.microsoft.com/office/drawing/2014/main" val="785058593"/>
                    </a:ext>
                  </a:extLst>
                </a:gridCol>
                <a:gridCol w="1160828">
                  <a:extLst>
                    <a:ext uri="{9D8B030D-6E8A-4147-A177-3AD203B41FA5}">
                      <a16:colId xmlns:a16="http://schemas.microsoft.com/office/drawing/2014/main" val="1608248813"/>
                    </a:ext>
                  </a:extLst>
                </a:gridCol>
                <a:gridCol w="1160828">
                  <a:extLst>
                    <a:ext uri="{9D8B030D-6E8A-4147-A177-3AD203B41FA5}">
                      <a16:colId xmlns:a16="http://schemas.microsoft.com/office/drawing/2014/main" val="1829612826"/>
                    </a:ext>
                  </a:extLst>
                </a:gridCol>
                <a:gridCol w="1160828">
                  <a:extLst>
                    <a:ext uri="{9D8B030D-6E8A-4147-A177-3AD203B41FA5}">
                      <a16:colId xmlns:a16="http://schemas.microsoft.com/office/drawing/2014/main" val="2098040216"/>
                    </a:ext>
                  </a:extLst>
                </a:gridCol>
                <a:gridCol w="1160828">
                  <a:extLst>
                    <a:ext uri="{9D8B030D-6E8A-4147-A177-3AD203B41FA5}">
                      <a16:colId xmlns:a16="http://schemas.microsoft.com/office/drawing/2014/main" val="412626474"/>
                    </a:ext>
                  </a:extLst>
                </a:gridCol>
                <a:gridCol w="1160828">
                  <a:extLst>
                    <a:ext uri="{9D8B030D-6E8A-4147-A177-3AD203B41FA5}">
                      <a16:colId xmlns:a16="http://schemas.microsoft.com/office/drawing/2014/main" val="2433459941"/>
                    </a:ext>
                  </a:extLst>
                </a:gridCol>
                <a:gridCol w="1160828">
                  <a:extLst>
                    <a:ext uri="{9D8B030D-6E8A-4147-A177-3AD203B41FA5}">
                      <a16:colId xmlns:a16="http://schemas.microsoft.com/office/drawing/2014/main" val="2183889457"/>
                    </a:ext>
                  </a:extLst>
                </a:gridCol>
              </a:tblGrid>
              <a:tr h="594323">
                <a:tc>
                  <a:txBody>
                    <a:bodyPr/>
                    <a:lstStyle/>
                    <a:p>
                      <a:pPr algn="ctr"/>
                      <a:endParaRPr lang="en-GB" b="1" dirty="0">
                        <a:solidFill>
                          <a:schemeClr val="bg1"/>
                        </a:solidFill>
                      </a:endParaRPr>
                    </a:p>
                  </a:txBody>
                  <a:tcPr anchor="ctr">
                    <a:solidFill>
                      <a:schemeClr val="accent1"/>
                    </a:solidFill>
                  </a:tcPr>
                </a:tc>
                <a:tc>
                  <a:txBody>
                    <a:bodyPr/>
                    <a:lstStyle/>
                    <a:p>
                      <a:pPr algn="ctr"/>
                      <a:r>
                        <a:rPr lang="en-GB" dirty="0">
                          <a:solidFill>
                            <a:schemeClr val="bg1"/>
                          </a:solidFill>
                        </a:rPr>
                        <a:t>Aircraft</a:t>
                      </a:r>
                    </a:p>
                    <a:p>
                      <a:pPr algn="ctr"/>
                      <a:r>
                        <a:rPr lang="en-GB" dirty="0">
                          <a:solidFill>
                            <a:schemeClr val="bg1"/>
                          </a:solidFill>
                        </a:rPr>
                        <a:t>status</a:t>
                      </a:r>
                    </a:p>
                  </a:txBody>
                  <a:tcPr anchor="ctr">
                    <a:solidFill>
                      <a:schemeClr val="accent1"/>
                    </a:solidFill>
                  </a:tcPr>
                </a:tc>
                <a:tc>
                  <a:txBody>
                    <a:bodyPr/>
                    <a:lstStyle/>
                    <a:p>
                      <a:pPr algn="ctr"/>
                      <a:r>
                        <a:rPr lang="en-GB" dirty="0">
                          <a:solidFill>
                            <a:schemeClr val="bg1"/>
                          </a:solidFill>
                        </a:rPr>
                        <a:t>Aircraft</a:t>
                      </a:r>
                    </a:p>
                    <a:p>
                      <a:pPr algn="ctr"/>
                      <a:r>
                        <a:rPr lang="en-GB" dirty="0">
                          <a:solidFill>
                            <a:schemeClr val="bg1"/>
                          </a:solidFill>
                        </a:rPr>
                        <a:t>control</a:t>
                      </a:r>
                    </a:p>
                  </a:txBody>
                  <a:tcPr anchor="ctr">
                    <a:solidFill>
                      <a:schemeClr val="accent1"/>
                    </a:solidFill>
                  </a:tcPr>
                </a:tc>
                <a:tc>
                  <a:txBody>
                    <a:bodyPr/>
                    <a:lstStyle/>
                    <a:p>
                      <a:pPr algn="ctr"/>
                      <a:r>
                        <a:rPr lang="en-GB" dirty="0">
                          <a:solidFill>
                            <a:schemeClr val="bg1"/>
                          </a:solidFill>
                        </a:rPr>
                        <a:t>AFDS</a:t>
                      </a:r>
                    </a:p>
                  </a:txBody>
                  <a:tcPr anchor="ctr">
                    <a:solidFill>
                      <a:schemeClr val="accent1"/>
                    </a:solidFill>
                  </a:tcPr>
                </a:tc>
                <a:tc>
                  <a:txBody>
                    <a:bodyPr/>
                    <a:lstStyle/>
                    <a:p>
                      <a:pPr algn="ctr"/>
                      <a:r>
                        <a:rPr lang="en-GB" dirty="0">
                          <a:solidFill>
                            <a:schemeClr val="bg1"/>
                          </a:solidFill>
                        </a:rPr>
                        <a:t>GCAS</a:t>
                      </a:r>
                    </a:p>
                  </a:txBody>
                  <a:tcPr anchor="ctr">
                    <a:solidFill>
                      <a:schemeClr val="accent1"/>
                    </a:solidFill>
                  </a:tcPr>
                </a:tc>
                <a:tc>
                  <a:txBody>
                    <a:bodyPr/>
                    <a:lstStyle/>
                    <a:p>
                      <a:pPr algn="ctr"/>
                      <a:r>
                        <a:rPr lang="en-GB" dirty="0">
                          <a:solidFill>
                            <a:schemeClr val="bg1"/>
                          </a:solidFill>
                        </a:rPr>
                        <a:t>NAV</a:t>
                      </a:r>
                    </a:p>
                  </a:txBody>
                  <a:tcPr anchor="ctr">
                    <a:solidFill>
                      <a:schemeClr val="accent1"/>
                    </a:solidFill>
                  </a:tcPr>
                </a:tc>
                <a:tc>
                  <a:txBody>
                    <a:bodyPr/>
                    <a:lstStyle/>
                    <a:p>
                      <a:pPr algn="ctr"/>
                      <a:r>
                        <a:rPr lang="en-GB" dirty="0">
                          <a:solidFill>
                            <a:schemeClr val="bg1"/>
                          </a:solidFill>
                        </a:rPr>
                        <a:t>CDU</a:t>
                      </a:r>
                    </a:p>
                  </a:txBody>
                  <a:tcPr anchor="ctr">
                    <a:solidFill>
                      <a:schemeClr val="accent1"/>
                    </a:solidFill>
                  </a:tcPr>
                </a:tc>
                <a:extLst>
                  <a:ext uri="{0D108BD9-81ED-4DB2-BD59-A6C34878D82A}">
                    <a16:rowId xmlns:a16="http://schemas.microsoft.com/office/drawing/2014/main" val="3133771103"/>
                  </a:ext>
                </a:extLst>
              </a:tr>
              <a:tr h="605612">
                <a:tc>
                  <a:txBody>
                    <a:bodyPr/>
                    <a:lstStyle/>
                    <a:p>
                      <a:pPr algn="ctr"/>
                      <a:r>
                        <a:rPr lang="en-GB" b="1" dirty="0">
                          <a:solidFill>
                            <a:schemeClr val="bg1"/>
                          </a:solidFill>
                        </a:rPr>
                        <a:t>AFDS</a:t>
                      </a:r>
                    </a:p>
                  </a:txBody>
                  <a:tcPr anchor="ctr">
                    <a:solidFill>
                      <a:schemeClr val="accent1"/>
                    </a:solidFill>
                  </a:tcPr>
                </a:tc>
                <a:tc>
                  <a:txBody>
                    <a:bodyPr/>
                    <a:lstStyle/>
                    <a:p>
                      <a:pPr algn="ctr"/>
                      <a:r>
                        <a:rPr lang="en-GB" dirty="0"/>
                        <a:t>R</a:t>
                      </a:r>
                    </a:p>
                  </a:txBody>
                  <a:tcPr anchor="ctr"/>
                </a:tc>
                <a:tc>
                  <a:txBody>
                    <a:bodyPr/>
                    <a:lstStyle/>
                    <a:p>
                      <a:pPr algn="ctr"/>
                      <a:r>
                        <a:rPr lang="en-GB" dirty="0"/>
                        <a:t>RW</a:t>
                      </a:r>
                    </a:p>
                  </a:txBody>
                  <a:tcPr anchor="ctr"/>
                </a:tc>
                <a:tc>
                  <a:txBody>
                    <a:bodyPr/>
                    <a:lstStyle/>
                    <a:p>
                      <a:pPr algn="ctr"/>
                      <a:r>
                        <a:rPr lang="en-GB" dirty="0"/>
                        <a:t>RW</a:t>
                      </a:r>
                    </a:p>
                  </a:txBody>
                  <a:tcPr anchor="ctr"/>
                </a:tc>
                <a:tc>
                  <a:txBody>
                    <a:bodyPr/>
                    <a:lstStyle/>
                    <a:p>
                      <a:pPr algn="ctr"/>
                      <a:r>
                        <a:rPr lang="en-GB" dirty="0"/>
                        <a:t>R</a:t>
                      </a:r>
                    </a:p>
                  </a:txBody>
                  <a:tcPr anchor="ctr"/>
                </a:tc>
                <a:tc>
                  <a:txBody>
                    <a:bodyPr/>
                    <a:lstStyle/>
                    <a:p>
                      <a:pPr algn="ctr"/>
                      <a:r>
                        <a:rPr lang="en-GB" dirty="0"/>
                        <a:t>R</a:t>
                      </a:r>
                    </a:p>
                  </a:txBody>
                  <a:tcPr anchor="ctr"/>
                </a:tc>
                <a:tc>
                  <a:txBody>
                    <a:bodyPr/>
                    <a:lstStyle/>
                    <a:p>
                      <a:pPr algn="ctr"/>
                      <a:r>
                        <a:rPr lang="en-GB" dirty="0"/>
                        <a:t>-</a:t>
                      </a:r>
                    </a:p>
                  </a:txBody>
                  <a:tcPr anchor="ctr"/>
                </a:tc>
                <a:extLst>
                  <a:ext uri="{0D108BD9-81ED-4DB2-BD59-A6C34878D82A}">
                    <a16:rowId xmlns:a16="http://schemas.microsoft.com/office/drawing/2014/main" val="176450463"/>
                  </a:ext>
                </a:extLst>
              </a:tr>
              <a:tr h="605612">
                <a:tc>
                  <a:txBody>
                    <a:bodyPr/>
                    <a:lstStyle/>
                    <a:p>
                      <a:pPr algn="ctr"/>
                      <a:r>
                        <a:rPr lang="en-GB" b="1" dirty="0">
                          <a:solidFill>
                            <a:schemeClr val="bg1"/>
                          </a:solidFill>
                        </a:rPr>
                        <a:t>GCAS</a:t>
                      </a:r>
                    </a:p>
                  </a:txBody>
                  <a:tcPr anchor="ctr">
                    <a:solidFill>
                      <a:schemeClr val="accent1"/>
                    </a:solidFill>
                  </a:tcPr>
                </a:tc>
                <a:tc>
                  <a:txBody>
                    <a:bodyPr/>
                    <a:lstStyle/>
                    <a:p>
                      <a:pPr algn="ctr"/>
                      <a:r>
                        <a:rPr lang="en-GB" dirty="0"/>
                        <a:t>R</a:t>
                      </a:r>
                    </a:p>
                  </a:txBody>
                  <a:tcPr anchor="ctr"/>
                </a:tc>
                <a:tc>
                  <a:txBody>
                    <a:bodyPr/>
                    <a:lstStyle/>
                    <a:p>
                      <a:pPr algn="ctr"/>
                      <a:r>
                        <a:rPr lang="en-GB" dirty="0"/>
                        <a:t>-</a:t>
                      </a:r>
                    </a:p>
                  </a:txBody>
                  <a:tcPr anchor="ctr"/>
                </a:tc>
                <a:tc>
                  <a:txBody>
                    <a:bodyPr/>
                    <a:lstStyle/>
                    <a:p>
                      <a:pPr algn="ctr"/>
                      <a:r>
                        <a:rPr lang="en-GB" dirty="0"/>
                        <a:t>-</a:t>
                      </a:r>
                    </a:p>
                  </a:txBody>
                  <a:tcPr anchor="ctr"/>
                </a:tc>
                <a:tc>
                  <a:txBody>
                    <a:bodyPr/>
                    <a:lstStyle/>
                    <a:p>
                      <a:pPr algn="ctr"/>
                      <a:r>
                        <a:rPr lang="en-GB" dirty="0"/>
                        <a:t>RW</a:t>
                      </a:r>
                    </a:p>
                  </a:txBody>
                  <a:tcPr anchor="ctr"/>
                </a:tc>
                <a:tc>
                  <a:txBody>
                    <a:bodyPr/>
                    <a:lstStyle/>
                    <a:p>
                      <a:pPr algn="ctr"/>
                      <a:r>
                        <a:rPr lang="en-GB" dirty="0"/>
                        <a:t>-</a:t>
                      </a:r>
                    </a:p>
                  </a:txBody>
                  <a:tcPr anchor="ctr"/>
                </a:tc>
                <a:tc>
                  <a:txBody>
                    <a:bodyPr/>
                    <a:lstStyle/>
                    <a:p>
                      <a:pPr algn="ctr"/>
                      <a:r>
                        <a:rPr lang="en-GB" dirty="0"/>
                        <a:t>-</a:t>
                      </a:r>
                    </a:p>
                  </a:txBody>
                  <a:tcPr anchor="ctr"/>
                </a:tc>
                <a:extLst>
                  <a:ext uri="{0D108BD9-81ED-4DB2-BD59-A6C34878D82A}">
                    <a16:rowId xmlns:a16="http://schemas.microsoft.com/office/drawing/2014/main" val="100360519"/>
                  </a:ext>
                </a:extLst>
              </a:tr>
              <a:tr h="605612">
                <a:tc>
                  <a:txBody>
                    <a:bodyPr/>
                    <a:lstStyle/>
                    <a:p>
                      <a:pPr algn="ctr"/>
                      <a:r>
                        <a:rPr lang="en-GB" b="1" dirty="0">
                          <a:solidFill>
                            <a:schemeClr val="bg1"/>
                          </a:solidFill>
                        </a:rPr>
                        <a:t>NAV</a:t>
                      </a:r>
                    </a:p>
                  </a:txBody>
                  <a:tcPr anchor="ctr">
                    <a:solidFill>
                      <a:schemeClr val="accent1"/>
                    </a:solidFill>
                  </a:tcPr>
                </a:tc>
                <a:tc>
                  <a:txBody>
                    <a:bodyPr/>
                    <a:lstStyle/>
                    <a:p>
                      <a:pPr algn="ctr"/>
                      <a:r>
                        <a:rPr lang="en-GB" dirty="0"/>
                        <a:t>R</a:t>
                      </a:r>
                    </a:p>
                  </a:txBody>
                  <a:tcPr anchor="ctr"/>
                </a:tc>
                <a:tc>
                  <a:txBody>
                    <a:bodyPr/>
                    <a:lstStyle/>
                    <a:p>
                      <a:pPr algn="ctr"/>
                      <a:r>
                        <a:rPr lang="en-GB" dirty="0"/>
                        <a:t>-</a:t>
                      </a:r>
                    </a:p>
                  </a:txBody>
                  <a:tcPr anchor="ctr"/>
                </a:tc>
                <a:tc>
                  <a:txBody>
                    <a:bodyPr/>
                    <a:lstStyle/>
                    <a:p>
                      <a:pPr algn="ctr"/>
                      <a:r>
                        <a:rPr lang="en-GB" dirty="0"/>
                        <a:t>-</a:t>
                      </a:r>
                    </a:p>
                  </a:txBody>
                  <a:tcPr anchor="ctr"/>
                </a:tc>
                <a:tc>
                  <a:txBody>
                    <a:bodyPr/>
                    <a:lstStyle/>
                    <a:p>
                      <a:pPr algn="ctr"/>
                      <a:r>
                        <a:rPr lang="en-GB" dirty="0"/>
                        <a:t>-</a:t>
                      </a:r>
                    </a:p>
                  </a:txBody>
                  <a:tcPr anchor="ctr"/>
                </a:tc>
                <a:tc>
                  <a:txBody>
                    <a:bodyPr/>
                    <a:lstStyle/>
                    <a:p>
                      <a:pPr algn="ctr"/>
                      <a:r>
                        <a:rPr lang="en-GB" dirty="0"/>
                        <a:t>RW</a:t>
                      </a:r>
                    </a:p>
                  </a:txBody>
                  <a:tcPr anchor="ctr"/>
                </a:tc>
                <a:tc>
                  <a:txBody>
                    <a:bodyPr/>
                    <a:lstStyle/>
                    <a:p>
                      <a:pPr algn="ctr"/>
                      <a:r>
                        <a:rPr lang="en-GB" dirty="0"/>
                        <a:t>-</a:t>
                      </a:r>
                    </a:p>
                  </a:txBody>
                  <a:tcPr anchor="ctr"/>
                </a:tc>
                <a:extLst>
                  <a:ext uri="{0D108BD9-81ED-4DB2-BD59-A6C34878D82A}">
                    <a16:rowId xmlns:a16="http://schemas.microsoft.com/office/drawing/2014/main" val="238698667"/>
                  </a:ext>
                </a:extLst>
              </a:tr>
              <a:tr h="605612">
                <a:tc>
                  <a:txBody>
                    <a:bodyPr/>
                    <a:lstStyle/>
                    <a:p>
                      <a:pPr algn="ctr"/>
                      <a:r>
                        <a:rPr lang="en-GB" b="1" dirty="0">
                          <a:solidFill>
                            <a:schemeClr val="bg1"/>
                          </a:solidFill>
                        </a:rPr>
                        <a:t>CDU</a:t>
                      </a:r>
                    </a:p>
                  </a:txBody>
                  <a:tcPr anchor="ctr">
                    <a:solidFill>
                      <a:schemeClr val="accent1"/>
                    </a:solidFill>
                  </a:tcPr>
                </a:tc>
                <a:tc>
                  <a:txBody>
                    <a:bodyPr/>
                    <a:lstStyle/>
                    <a:p>
                      <a:pPr algn="ctr"/>
                      <a:r>
                        <a:rPr lang="en-GB" dirty="0"/>
                        <a:t>-</a:t>
                      </a:r>
                    </a:p>
                  </a:txBody>
                  <a:tcPr anchor="ctr"/>
                </a:tc>
                <a:tc>
                  <a:txBody>
                    <a:bodyPr/>
                    <a:lstStyle/>
                    <a:p>
                      <a:pPr algn="ctr"/>
                      <a:r>
                        <a:rPr lang="en-GB" dirty="0"/>
                        <a:t>-</a:t>
                      </a:r>
                    </a:p>
                  </a:txBody>
                  <a:tcPr anchor="ctr"/>
                </a:tc>
                <a:tc>
                  <a:txBody>
                    <a:bodyPr/>
                    <a:lstStyle/>
                    <a:p>
                      <a:pPr algn="ctr"/>
                      <a:r>
                        <a:rPr lang="en-GB" dirty="0"/>
                        <a:t>RW</a:t>
                      </a:r>
                    </a:p>
                  </a:txBody>
                  <a:tcPr anchor="ctr"/>
                </a:tc>
                <a:tc>
                  <a:txBody>
                    <a:bodyPr/>
                    <a:lstStyle/>
                    <a:p>
                      <a:pPr algn="ctr"/>
                      <a:r>
                        <a:rPr lang="en-GB" dirty="0"/>
                        <a:t>RW</a:t>
                      </a:r>
                    </a:p>
                  </a:txBody>
                  <a:tcPr anchor="ctr"/>
                </a:tc>
                <a:tc>
                  <a:txBody>
                    <a:bodyPr/>
                    <a:lstStyle/>
                    <a:p>
                      <a:pPr algn="ctr"/>
                      <a:r>
                        <a:rPr lang="en-GB" dirty="0"/>
                        <a:t>RW</a:t>
                      </a:r>
                    </a:p>
                  </a:txBody>
                  <a:tcPr anchor="ctr"/>
                </a:tc>
                <a:tc>
                  <a:txBody>
                    <a:bodyPr/>
                    <a:lstStyle/>
                    <a:p>
                      <a:pPr algn="ctr"/>
                      <a:r>
                        <a:rPr lang="en-GB" dirty="0"/>
                        <a:t>RW</a:t>
                      </a:r>
                    </a:p>
                  </a:txBody>
                  <a:tcPr anchor="ctr"/>
                </a:tc>
                <a:extLst>
                  <a:ext uri="{0D108BD9-81ED-4DB2-BD59-A6C34878D82A}">
                    <a16:rowId xmlns:a16="http://schemas.microsoft.com/office/drawing/2014/main" val="2615902042"/>
                  </a:ext>
                </a:extLst>
              </a:tr>
              <a:tr h="605612">
                <a:tc>
                  <a:txBody>
                    <a:bodyPr/>
                    <a:lstStyle/>
                    <a:p>
                      <a:pPr algn="ctr"/>
                      <a:r>
                        <a:rPr lang="en-GB" b="1" dirty="0">
                          <a:solidFill>
                            <a:schemeClr val="bg1">
                              <a:lumMod val="75000"/>
                            </a:schemeClr>
                          </a:solidFill>
                        </a:rPr>
                        <a:t>FDM</a:t>
                      </a:r>
                    </a:p>
                  </a:txBody>
                  <a:tcPr anchor="ctr">
                    <a:solidFill>
                      <a:schemeClr val="accent1"/>
                    </a:solidFill>
                  </a:tcPr>
                </a:tc>
                <a:tc>
                  <a:txBody>
                    <a:bodyPr/>
                    <a:lstStyle/>
                    <a:p>
                      <a:pPr algn="ctr"/>
                      <a:r>
                        <a:rPr lang="en-GB" dirty="0">
                          <a:solidFill>
                            <a:schemeClr val="bg1">
                              <a:lumMod val="50000"/>
                            </a:schemeClr>
                          </a:solidFill>
                        </a:rPr>
                        <a:t>RW</a:t>
                      </a:r>
                    </a:p>
                  </a:txBody>
                  <a:tcPr anchor="ctr"/>
                </a:tc>
                <a:tc>
                  <a:txBody>
                    <a:bodyPr/>
                    <a:lstStyle/>
                    <a:p>
                      <a:pPr algn="ctr"/>
                      <a:r>
                        <a:rPr lang="en-GB" dirty="0">
                          <a:solidFill>
                            <a:schemeClr val="bg1">
                              <a:lumMod val="50000"/>
                            </a:schemeClr>
                          </a:solidFill>
                        </a:rPr>
                        <a:t>RW</a:t>
                      </a:r>
                    </a:p>
                  </a:txBody>
                  <a:tcPr anchor="ctr"/>
                </a:tc>
                <a:tc>
                  <a:txBody>
                    <a:bodyPr/>
                    <a:lstStyle/>
                    <a:p>
                      <a:pPr algn="ctr"/>
                      <a:r>
                        <a:rPr lang="en-GB" dirty="0">
                          <a:solidFill>
                            <a:schemeClr val="bg1">
                              <a:lumMod val="50000"/>
                            </a:schemeClr>
                          </a:solidFill>
                        </a:rPr>
                        <a:t>-</a:t>
                      </a:r>
                    </a:p>
                  </a:txBody>
                  <a:tcPr anchor="ctr"/>
                </a:tc>
                <a:tc>
                  <a:txBody>
                    <a:bodyPr/>
                    <a:lstStyle/>
                    <a:p>
                      <a:pPr algn="ctr"/>
                      <a:r>
                        <a:rPr lang="en-GB" dirty="0">
                          <a:solidFill>
                            <a:schemeClr val="bg1">
                              <a:lumMod val="50000"/>
                            </a:schemeClr>
                          </a:solidFill>
                        </a:rPr>
                        <a:t>-</a:t>
                      </a:r>
                    </a:p>
                  </a:txBody>
                  <a:tcPr anchor="ctr"/>
                </a:tc>
                <a:tc>
                  <a:txBody>
                    <a:bodyPr/>
                    <a:lstStyle/>
                    <a:p>
                      <a:pPr algn="ctr"/>
                      <a:r>
                        <a:rPr lang="en-GB" dirty="0">
                          <a:solidFill>
                            <a:schemeClr val="bg1">
                              <a:lumMod val="50000"/>
                            </a:schemeClr>
                          </a:solidFill>
                        </a:rPr>
                        <a:t>-</a:t>
                      </a:r>
                    </a:p>
                  </a:txBody>
                  <a:tcPr anchor="ctr"/>
                </a:tc>
                <a:tc>
                  <a:txBody>
                    <a:bodyPr/>
                    <a:lstStyle/>
                    <a:p>
                      <a:pPr algn="ctr"/>
                      <a:r>
                        <a:rPr lang="en-GB" dirty="0">
                          <a:solidFill>
                            <a:schemeClr val="bg1">
                              <a:lumMod val="50000"/>
                            </a:schemeClr>
                          </a:solidFill>
                        </a:rPr>
                        <a:t>-</a:t>
                      </a:r>
                    </a:p>
                  </a:txBody>
                  <a:tcPr anchor="ctr"/>
                </a:tc>
                <a:extLst>
                  <a:ext uri="{0D108BD9-81ED-4DB2-BD59-A6C34878D82A}">
                    <a16:rowId xmlns:a16="http://schemas.microsoft.com/office/drawing/2014/main" val="337366269"/>
                  </a:ext>
                </a:extLst>
              </a:tr>
              <a:tr h="605612">
                <a:tc>
                  <a:txBody>
                    <a:bodyPr/>
                    <a:lstStyle/>
                    <a:p>
                      <a:pPr algn="ctr"/>
                      <a:r>
                        <a:rPr lang="en-GB" b="1" dirty="0">
                          <a:solidFill>
                            <a:schemeClr val="bg1">
                              <a:lumMod val="75000"/>
                            </a:schemeClr>
                          </a:solidFill>
                        </a:rPr>
                        <a:t>TEST</a:t>
                      </a:r>
                    </a:p>
                  </a:txBody>
                  <a:tcPr anchor="ctr">
                    <a:solidFill>
                      <a:schemeClr val="accent1"/>
                    </a:solidFill>
                  </a:tcPr>
                </a:tc>
                <a:tc>
                  <a:txBody>
                    <a:bodyPr/>
                    <a:lstStyle/>
                    <a:p>
                      <a:pPr algn="ctr"/>
                      <a:r>
                        <a:rPr lang="en-GB" dirty="0">
                          <a:solidFill>
                            <a:schemeClr val="bg1">
                              <a:lumMod val="50000"/>
                            </a:schemeClr>
                          </a:solidFill>
                        </a:rPr>
                        <a:t>RW</a:t>
                      </a:r>
                    </a:p>
                  </a:txBody>
                  <a:tcPr anchor="ctr"/>
                </a:tc>
                <a:tc>
                  <a:txBody>
                    <a:bodyPr/>
                    <a:lstStyle/>
                    <a:p>
                      <a:pPr algn="ctr"/>
                      <a:r>
                        <a:rPr lang="en-GB" dirty="0">
                          <a:solidFill>
                            <a:schemeClr val="bg1">
                              <a:lumMod val="50000"/>
                            </a:schemeClr>
                          </a:solidFill>
                        </a:rPr>
                        <a:t>RW</a:t>
                      </a:r>
                    </a:p>
                  </a:txBody>
                  <a:tcPr anchor="ctr"/>
                </a:tc>
                <a:tc>
                  <a:txBody>
                    <a:bodyPr/>
                    <a:lstStyle/>
                    <a:p>
                      <a:pPr algn="ctr"/>
                      <a:r>
                        <a:rPr lang="en-GB" dirty="0">
                          <a:solidFill>
                            <a:schemeClr val="bg1">
                              <a:lumMod val="50000"/>
                            </a:schemeClr>
                          </a:solidFill>
                        </a:rPr>
                        <a:t>RW</a:t>
                      </a:r>
                    </a:p>
                  </a:txBody>
                  <a:tcPr anchor="ctr"/>
                </a:tc>
                <a:tc>
                  <a:txBody>
                    <a:bodyPr/>
                    <a:lstStyle/>
                    <a:p>
                      <a:pPr algn="ctr"/>
                      <a:r>
                        <a:rPr lang="en-GB" dirty="0">
                          <a:solidFill>
                            <a:schemeClr val="bg1">
                              <a:lumMod val="50000"/>
                            </a:schemeClr>
                          </a:solidFill>
                        </a:rPr>
                        <a:t>RW</a:t>
                      </a:r>
                    </a:p>
                  </a:txBody>
                  <a:tcPr anchor="ctr"/>
                </a:tc>
                <a:tc>
                  <a:txBody>
                    <a:bodyPr/>
                    <a:lstStyle/>
                    <a:p>
                      <a:pPr algn="ctr"/>
                      <a:r>
                        <a:rPr lang="en-GB" dirty="0">
                          <a:solidFill>
                            <a:schemeClr val="bg1">
                              <a:lumMod val="50000"/>
                            </a:schemeClr>
                          </a:solidFill>
                        </a:rPr>
                        <a:t>RW</a:t>
                      </a:r>
                    </a:p>
                  </a:txBody>
                  <a:tcPr anchor="ctr"/>
                </a:tc>
                <a:tc>
                  <a:txBody>
                    <a:bodyPr/>
                    <a:lstStyle/>
                    <a:p>
                      <a:pPr algn="ctr"/>
                      <a:r>
                        <a:rPr lang="en-GB" dirty="0">
                          <a:solidFill>
                            <a:schemeClr val="bg1">
                              <a:lumMod val="50000"/>
                            </a:schemeClr>
                          </a:solidFill>
                        </a:rPr>
                        <a:t>RW</a:t>
                      </a:r>
                    </a:p>
                  </a:txBody>
                  <a:tcPr anchor="ctr"/>
                </a:tc>
                <a:extLst>
                  <a:ext uri="{0D108BD9-81ED-4DB2-BD59-A6C34878D82A}">
                    <a16:rowId xmlns:a16="http://schemas.microsoft.com/office/drawing/2014/main" val="2564887480"/>
                  </a:ext>
                </a:extLst>
              </a:tr>
            </a:tbl>
          </a:graphicData>
        </a:graphic>
      </p:graphicFrame>
    </p:spTree>
    <p:extLst>
      <p:ext uri="{BB962C8B-B14F-4D97-AF65-F5344CB8AC3E}">
        <p14:creationId xmlns:p14="http://schemas.microsoft.com/office/powerpoint/2010/main" val="40353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815C8B-B3DF-FC80-F7E5-6D73F8D4F1AD}"/>
              </a:ext>
            </a:extLst>
          </p:cNvPr>
          <p:cNvSpPr>
            <a:spLocks noGrp="1"/>
          </p:cNvSpPr>
          <p:nvPr>
            <p:ph type="title"/>
          </p:nvPr>
        </p:nvSpPr>
        <p:spPr/>
        <p:txBody>
          <a:bodyPr/>
          <a:lstStyle/>
          <a:p>
            <a:r>
              <a:rPr lang="en-GB" dirty="0"/>
              <a:t>GCAS</a:t>
            </a:r>
          </a:p>
        </p:txBody>
      </p:sp>
      <p:sp>
        <p:nvSpPr>
          <p:cNvPr id="5" name="Text Placeholder 4">
            <a:extLst>
              <a:ext uri="{FF2B5EF4-FFF2-40B4-BE49-F238E27FC236}">
                <a16:creationId xmlns:a16="http://schemas.microsoft.com/office/drawing/2014/main" id="{BB9FAD6E-70B2-2F58-26A5-F3AC0499A6B4}"/>
              </a:ext>
            </a:extLst>
          </p:cNvPr>
          <p:cNvSpPr>
            <a:spLocks noGrp="1"/>
          </p:cNvSpPr>
          <p:nvPr>
            <p:ph type="body" idx="1"/>
          </p:nvPr>
        </p:nvSpPr>
        <p:spPr/>
        <p:txBody>
          <a:bodyPr/>
          <a:lstStyle/>
          <a:p>
            <a:r>
              <a:rPr lang="en-GB" dirty="0"/>
              <a:t>Ground Collision Avoidance System</a:t>
            </a:r>
          </a:p>
        </p:txBody>
      </p:sp>
    </p:spTree>
    <p:extLst>
      <p:ext uri="{BB962C8B-B14F-4D97-AF65-F5344CB8AC3E}">
        <p14:creationId xmlns:p14="http://schemas.microsoft.com/office/powerpoint/2010/main" val="179873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78E82-9D26-6C84-B99F-7ED45FE92994}"/>
              </a:ext>
            </a:extLst>
          </p:cNvPr>
          <p:cNvSpPr>
            <a:spLocks noGrp="1"/>
          </p:cNvSpPr>
          <p:nvPr>
            <p:ph type="title"/>
          </p:nvPr>
        </p:nvSpPr>
        <p:spPr>
          <a:xfrm>
            <a:off x="838200" y="365125"/>
            <a:ext cx="10515600" cy="528803"/>
          </a:xfrm>
        </p:spPr>
        <p:txBody>
          <a:bodyPr>
            <a:normAutofit fontScale="90000"/>
          </a:bodyPr>
          <a:lstStyle/>
          <a:p>
            <a:r>
              <a:rPr lang="en-GB" dirty="0"/>
              <a:t>GCAS</a:t>
            </a:r>
          </a:p>
        </p:txBody>
      </p:sp>
      <p:sp>
        <p:nvSpPr>
          <p:cNvPr id="5" name="Content Placeholder 4">
            <a:extLst>
              <a:ext uri="{FF2B5EF4-FFF2-40B4-BE49-F238E27FC236}">
                <a16:creationId xmlns:a16="http://schemas.microsoft.com/office/drawing/2014/main" id="{B61E349F-D45E-8B29-312A-7BEFB7A07CCE}"/>
              </a:ext>
            </a:extLst>
          </p:cNvPr>
          <p:cNvSpPr>
            <a:spLocks noGrp="1"/>
          </p:cNvSpPr>
          <p:nvPr>
            <p:ph idx="1"/>
          </p:nvPr>
        </p:nvSpPr>
        <p:spPr>
          <a:xfrm>
            <a:off x="838200" y="1023582"/>
            <a:ext cx="10515600" cy="5153381"/>
          </a:xfrm>
        </p:spPr>
        <p:txBody>
          <a:bodyPr/>
          <a:lstStyle/>
          <a:p>
            <a:r>
              <a:rPr lang="en-GB" dirty="0"/>
              <a:t>The GCAS component detect potential ground collision and set the GCAS state accordingly (see next slide)</a:t>
            </a:r>
          </a:p>
          <a:p>
            <a:endParaRPr lang="en-GB" dirty="0"/>
          </a:p>
          <a:p>
            <a:r>
              <a:rPr lang="en-GB" dirty="0"/>
              <a:t>The GCAS state is checked by the AFDS component and the AFDS.GCAS function of this component implements the required manoeuvre.</a:t>
            </a:r>
          </a:p>
        </p:txBody>
      </p:sp>
    </p:spTree>
    <p:extLst>
      <p:ext uri="{BB962C8B-B14F-4D97-AF65-F5344CB8AC3E}">
        <p14:creationId xmlns:p14="http://schemas.microsoft.com/office/powerpoint/2010/main" val="64480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9CF64B-3EFF-A590-EFF2-279B2131A72F}"/>
              </a:ext>
            </a:extLst>
          </p:cNvPr>
          <p:cNvSpPr/>
          <p:nvPr/>
        </p:nvSpPr>
        <p:spPr>
          <a:xfrm>
            <a:off x="3707295" y="474583"/>
            <a:ext cx="4777409" cy="15604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GB" sz="2000" dirty="0"/>
              <a:t>GCAS</a:t>
            </a:r>
          </a:p>
        </p:txBody>
      </p:sp>
      <p:sp>
        <p:nvSpPr>
          <p:cNvPr id="5" name="Rectangle 4">
            <a:extLst>
              <a:ext uri="{FF2B5EF4-FFF2-40B4-BE49-F238E27FC236}">
                <a16:creationId xmlns:a16="http://schemas.microsoft.com/office/drawing/2014/main" id="{A6741F20-9DB9-A130-F066-E4A76DA80ECD}"/>
              </a:ext>
            </a:extLst>
          </p:cNvPr>
          <p:cNvSpPr/>
          <p:nvPr/>
        </p:nvSpPr>
        <p:spPr>
          <a:xfrm>
            <a:off x="5396942" y="931776"/>
            <a:ext cx="1417983" cy="98728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GCAS-IMPL</a:t>
            </a:r>
          </a:p>
        </p:txBody>
      </p:sp>
      <p:sp>
        <p:nvSpPr>
          <p:cNvPr id="6" name="Rectangle 5">
            <a:extLst>
              <a:ext uri="{FF2B5EF4-FFF2-40B4-BE49-F238E27FC236}">
                <a16:creationId xmlns:a16="http://schemas.microsoft.com/office/drawing/2014/main" id="{2E8E28F6-F2FC-47DB-53EE-7D9E16408CA5}"/>
              </a:ext>
            </a:extLst>
          </p:cNvPr>
          <p:cNvSpPr/>
          <p:nvPr/>
        </p:nvSpPr>
        <p:spPr>
          <a:xfrm>
            <a:off x="3826559" y="931775"/>
            <a:ext cx="1461048"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GCAS-IFACE</a:t>
            </a:r>
            <a:endParaRPr lang="en-GB" sz="1100" dirty="0"/>
          </a:p>
          <a:p>
            <a:pPr algn="ctr"/>
            <a:r>
              <a:rPr lang="en-GB" sz="1100" dirty="0"/>
              <a:t>Data Input</a:t>
            </a:r>
          </a:p>
        </p:txBody>
      </p:sp>
      <p:sp>
        <p:nvSpPr>
          <p:cNvPr id="7" name="Rectangle 6">
            <a:extLst>
              <a:ext uri="{FF2B5EF4-FFF2-40B4-BE49-F238E27FC236}">
                <a16:creationId xmlns:a16="http://schemas.microsoft.com/office/drawing/2014/main" id="{6BF8C09B-6E85-5F19-A5F2-6A7FA719E047}"/>
              </a:ext>
            </a:extLst>
          </p:cNvPr>
          <p:cNvSpPr/>
          <p:nvPr/>
        </p:nvSpPr>
        <p:spPr>
          <a:xfrm>
            <a:off x="6924261" y="931774"/>
            <a:ext cx="1461048" cy="9872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GCAS-IFACE</a:t>
            </a:r>
          </a:p>
          <a:p>
            <a:pPr algn="ctr"/>
            <a:r>
              <a:rPr lang="en-GB" sz="1100" dirty="0"/>
              <a:t>Data Output</a:t>
            </a:r>
          </a:p>
        </p:txBody>
      </p:sp>
      <p:sp>
        <p:nvSpPr>
          <p:cNvPr id="8" name="Rectangle: Rounded Corners 7">
            <a:extLst>
              <a:ext uri="{FF2B5EF4-FFF2-40B4-BE49-F238E27FC236}">
                <a16:creationId xmlns:a16="http://schemas.microsoft.com/office/drawing/2014/main" id="{EBC9315B-F62E-C451-4064-95CC5C92E726}"/>
              </a:ext>
            </a:extLst>
          </p:cNvPr>
          <p:cNvSpPr/>
          <p:nvPr/>
        </p:nvSpPr>
        <p:spPr>
          <a:xfrm>
            <a:off x="1156259" y="1444441"/>
            <a:ext cx="1898379" cy="397565"/>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GCAS Interface</a:t>
            </a:r>
          </a:p>
        </p:txBody>
      </p:sp>
      <p:sp>
        <p:nvSpPr>
          <p:cNvPr id="9" name="Rectangle: Rounded Corners 8">
            <a:extLst>
              <a:ext uri="{FF2B5EF4-FFF2-40B4-BE49-F238E27FC236}">
                <a16:creationId xmlns:a16="http://schemas.microsoft.com/office/drawing/2014/main" id="{38735929-E813-313D-8692-DA1C46FBE916}"/>
              </a:ext>
            </a:extLst>
          </p:cNvPr>
          <p:cNvSpPr/>
          <p:nvPr/>
        </p:nvSpPr>
        <p:spPr>
          <a:xfrm>
            <a:off x="1154585" y="1040249"/>
            <a:ext cx="1898379" cy="397565"/>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Aircraft Interface</a:t>
            </a:r>
          </a:p>
        </p:txBody>
      </p:sp>
      <p:sp>
        <p:nvSpPr>
          <p:cNvPr id="10" name="Rectangle: Rounded Corners 9">
            <a:extLst>
              <a:ext uri="{FF2B5EF4-FFF2-40B4-BE49-F238E27FC236}">
                <a16:creationId xmlns:a16="http://schemas.microsoft.com/office/drawing/2014/main" id="{BC693D19-96BE-943B-6BD0-5B01C64310CF}"/>
              </a:ext>
            </a:extLst>
          </p:cNvPr>
          <p:cNvSpPr/>
          <p:nvPr/>
        </p:nvSpPr>
        <p:spPr>
          <a:xfrm>
            <a:off x="9104233" y="1226634"/>
            <a:ext cx="1898379" cy="397565"/>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GCAS Interface</a:t>
            </a:r>
          </a:p>
        </p:txBody>
      </p:sp>
      <p:sp>
        <p:nvSpPr>
          <p:cNvPr id="11" name="Arrow: Right 10">
            <a:extLst>
              <a:ext uri="{FF2B5EF4-FFF2-40B4-BE49-F238E27FC236}">
                <a16:creationId xmlns:a16="http://schemas.microsoft.com/office/drawing/2014/main" id="{B3627525-6D5A-4C56-E171-8C93EB7A6657}"/>
              </a:ext>
            </a:extLst>
          </p:cNvPr>
          <p:cNvSpPr/>
          <p:nvPr/>
        </p:nvSpPr>
        <p:spPr>
          <a:xfrm>
            <a:off x="3177208" y="1239887"/>
            <a:ext cx="430691" cy="38431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97FE958B-6CB7-F7C7-ACDD-B5D5C187A1C8}"/>
              </a:ext>
            </a:extLst>
          </p:cNvPr>
          <p:cNvSpPr/>
          <p:nvPr/>
        </p:nvSpPr>
        <p:spPr>
          <a:xfrm>
            <a:off x="8564207" y="1210059"/>
            <a:ext cx="430691" cy="38431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998A320-6C49-DB3D-61F8-E06D54919A14}"/>
              </a:ext>
            </a:extLst>
          </p:cNvPr>
          <p:cNvSpPr/>
          <p:nvPr/>
        </p:nvSpPr>
        <p:spPr>
          <a:xfrm>
            <a:off x="2408581" y="3750365"/>
            <a:ext cx="1537253" cy="54333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disengaged</a:t>
            </a:r>
          </a:p>
        </p:txBody>
      </p:sp>
      <p:sp>
        <p:nvSpPr>
          <p:cNvPr id="16" name="Rectangle: Rounded Corners 15">
            <a:extLst>
              <a:ext uri="{FF2B5EF4-FFF2-40B4-BE49-F238E27FC236}">
                <a16:creationId xmlns:a16="http://schemas.microsoft.com/office/drawing/2014/main" id="{A726DE8D-C94E-4FDC-8493-49BBDB2E7332}"/>
              </a:ext>
            </a:extLst>
          </p:cNvPr>
          <p:cNvSpPr/>
          <p:nvPr/>
        </p:nvSpPr>
        <p:spPr>
          <a:xfrm>
            <a:off x="5277672" y="2720005"/>
            <a:ext cx="1537253" cy="543339"/>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emergency</a:t>
            </a:r>
          </a:p>
        </p:txBody>
      </p:sp>
      <p:sp>
        <p:nvSpPr>
          <p:cNvPr id="17" name="Rectangle: Rounded Corners 16">
            <a:extLst>
              <a:ext uri="{FF2B5EF4-FFF2-40B4-BE49-F238E27FC236}">
                <a16:creationId xmlns:a16="http://schemas.microsoft.com/office/drawing/2014/main" id="{587D9DC9-2CA3-7D48-37D8-F39E8690DADB}"/>
              </a:ext>
            </a:extLst>
          </p:cNvPr>
          <p:cNvSpPr/>
          <p:nvPr/>
        </p:nvSpPr>
        <p:spPr>
          <a:xfrm>
            <a:off x="8150070" y="3750365"/>
            <a:ext cx="1537253" cy="54333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recovery</a:t>
            </a:r>
          </a:p>
        </p:txBody>
      </p:sp>
      <p:sp>
        <p:nvSpPr>
          <p:cNvPr id="18" name="Rectangle: Rounded Corners 17">
            <a:extLst>
              <a:ext uri="{FF2B5EF4-FFF2-40B4-BE49-F238E27FC236}">
                <a16:creationId xmlns:a16="http://schemas.microsoft.com/office/drawing/2014/main" id="{6F99A7CC-278F-49AB-BEC0-3240196F070A}"/>
              </a:ext>
            </a:extLst>
          </p:cNvPr>
          <p:cNvSpPr/>
          <p:nvPr/>
        </p:nvSpPr>
        <p:spPr>
          <a:xfrm>
            <a:off x="5327372" y="5382885"/>
            <a:ext cx="1537253" cy="54333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dirty="0"/>
              <a:t>stabilize</a:t>
            </a:r>
          </a:p>
        </p:txBody>
      </p:sp>
      <p:sp>
        <p:nvSpPr>
          <p:cNvPr id="19" name="Rectangle: Rounded Corners 18">
            <a:extLst>
              <a:ext uri="{FF2B5EF4-FFF2-40B4-BE49-F238E27FC236}">
                <a16:creationId xmlns:a16="http://schemas.microsoft.com/office/drawing/2014/main" id="{28358A02-5642-E470-5E35-E6FAE4306DE1}"/>
              </a:ext>
            </a:extLst>
          </p:cNvPr>
          <p:cNvSpPr/>
          <p:nvPr/>
        </p:nvSpPr>
        <p:spPr>
          <a:xfrm>
            <a:off x="1278834" y="3902765"/>
            <a:ext cx="233559" cy="2385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1" name="Straight Arrow Connector 20">
            <a:extLst>
              <a:ext uri="{FF2B5EF4-FFF2-40B4-BE49-F238E27FC236}">
                <a16:creationId xmlns:a16="http://schemas.microsoft.com/office/drawing/2014/main" id="{7784086F-9131-3D50-706C-67B8773CAC77}"/>
              </a:ext>
            </a:extLst>
          </p:cNvPr>
          <p:cNvCxnSpPr>
            <a:stCxn id="19" idx="3"/>
            <a:endCxn id="15" idx="1"/>
          </p:cNvCxnSpPr>
          <p:nvPr/>
        </p:nvCxnSpPr>
        <p:spPr>
          <a:xfrm>
            <a:off x="1512393" y="4022034"/>
            <a:ext cx="896188" cy="1"/>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id="{16D95CCA-2F4D-E0A5-9056-C152D2027563}"/>
              </a:ext>
            </a:extLst>
          </p:cNvPr>
          <p:cNvCxnSpPr>
            <a:cxnSpLocks/>
            <a:stCxn id="15" idx="0"/>
            <a:endCxn id="16" idx="1"/>
          </p:cNvCxnSpPr>
          <p:nvPr/>
        </p:nvCxnSpPr>
        <p:spPr>
          <a:xfrm flipV="1">
            <a:off x="3177208" y="2991675"/>
            <a:ext cx="2100464" cy="75869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28CD740-A86A-846A-B336-79223F2DAC78}"/>
              </a:ext>
            </a:extLst>
          </p:cNvPr>
          <p:cNvCxnSpPr>
            <a:cxnSpLocks/>
            <a:stCxn id="16" idx="3"/>
            <a:endCxn id="17" idx="0"/>
          </p:cNvCxnSpPr>
          <p:nvPr/>
        </p:nvCxnSpPr>
        <p:spPr>
          <a:xfrm>
            <a:off x="6814925" y="2991675"/>
            <a:ext cx="2103772" cy="75869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123A1647-CB1B-3B40-DA94-D89F26C7339E}"/>
              </a:ext>
            </a:extLst>
          </p:cNvPr>
          <p:cNvCxnSpPr>
            <a:cxnSpLocks/>
            <a:stCxn id="17" idx="2"/>
            <a:endCxn id="18" idx="3"/>
          </p:cNvCxnSpPr>
          <p:nvPr/>
        </p:nvCxnSpPr>
        <p:spPr>
          <a:xfrm flipH="1">
            <a:off x="6864625" y="4293704"/>
            <a:ext cx="2054072" cy="1360851"/>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63600C65-E2DF-2B2D-650A-1587B45AB3C0}"/>
              </a:ext>
            </a:extLst>
          </p:cNvPr>
          <p:cNvCxnSpPr>
            <a:cxnSpLocks/>
            <a:stCxn id="18" idx="1"/>
            <a:endCxn id="15" idx="2"/>
          </p:cNvCxnSpPr>
          <p:nvPr/>
        </p:nvCxnSpPr>
        <p:spPr>
          <a:xfrm flipH="1" flipV="1">
            <a:off x="3177208" y="4293704"/>
            <a:ext cx="2150164" cy="1360851"/>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37" name="TextBox 36">
            <a:extLst>
              <a:ext uri="{FF2B5EF4-FFF2-40B4-BE49-F238E27FC236}">
                <a16:creationId xmlns:a16="http://schemas.microsoft.com/office/drawing/2014/main" id="{43CCEA19-983C-53D8-C357-CBE49C50F1A3}"/>
              </a:ext>
            </a:extLst>
          </p:cNvPr>
          <p:cNvSpPr txBox="1"/>
          <p:nvPr/>
        </p:nvSpPr>
        <p:spPr>
          <a:xfrm rot="20379495">
            <a:off x="3611984" y="3117233"/>
            <a:ext cx="1284326" cy="253916"/>
          </a:xfrm>
          <a:prstGeom prst="rect">
            <a:avLst/>
          </a:prstGeom>
          <a:noFill/>
        </p:spPr>
        <p:txBody>
          <a:bodyPr wrap="none" rtlCol="0">
            <a:spAutoFit/>
          </a:bodyPr>
          <a:lstStyle/>
          <a:p>
            <a:r>
              <a:rPr lang="en-GB" sz="1050" dirty="0"/>
              <a:t>Collision predicted</a:t>
            </a:r>
          </a:p>
        </p:txBody>
      </p:sp>
      <p:sp>
        <p:nvSpPr>
          <p:cNvPr id="38" name="TextBox 37">
            <a:extLst>
              <a:ext uri="{FF2B5EF4-FFF2-40B4-BE49-F238E27FC236}">
                <a16:creationId xmlns:a16="http://schemas.microsoft.com/office/drawing/2014/main" id="{C0AF6DFC-C08F-6B8F-03E7-126E1BEA26ED}"/>
              </a:ext>
            </a:extLst>
          </p:cNvPr>
          <p:cNvSpPr txBox="1"/>
          <p:nvPr/>
        </p:nvSpPr>
        <p:spPr>
          <a:xfrm>
            <a:off x="7433404" y="2980677"/>
            <a:ext cx="1699504" cy="253916"/>
          </a:xfrm>
          <a:prstGeom prst="rect">
            <a:avLst/>
          </a:prstGeom>
          <a:noFill/>
        </p:spPr>
        <p:txBody>
          <a:bodyPr wrap="none" rtlCol="0">
            <a:spAutoFit/>
          </a:bodyPr>
          <a:lstStyle/>
          <a:p>
            <a:r>
              <a:rPr lang="en-GB" sz="1050" dirty="0"/>
              <a:t>Vertical speed &gt; threshold</a:t>
            </a:r>
          </a:p>
        </p:txBody>
      </p:sp>
      <p:sp>
        <p:nvSpPr>
          <p:cNvPr id="39" name="TextBox 38">
            <a:extLst>
              <a:ext uri="{FF2B5EF4-FFF2-40B4-BE49-F238E27FC236}">
                <a16:creationId xmlns:a16="http://schemas.microsoft.com/office/drawing/2014/main" id="{E3E74C85-DAD2-DD31-9C79-8BB26985CD58}"/>
              </a:ext>
            </a:extLst>
          </p:cNvPr>
          <p:cNvSpPr txBox="1"/>
          <p:nvPr/>
        </p:nvSpPr>
        <p:spPr>
          <a:xfrm>
            <a:off x="7866811" y="4973598"/>
            <a:ext cx="1322798" cy="253916"/>
          </a:xfrm>
          <a:prstGeom prst="rect">
            <a:avLst/>
          </a:prstGeom>
          <a:noFill/>
        </p:spPr>
        <p:txBody>
          <a:bodyPr wrap="none" rtlCol="0">
            <a:spAutoFit/>
          </a:bodyPr>
          <a:lstStyle/>
          <a:p>
            <a:r>
              <a:rPr lang="en-GB" sz="1050" dirty="0"/>
              <a:t>Altitude &gt; threshold</a:t>
            </a:r>
          </a:p>
        </p:txBody>
      </p:sp>
      <p:sp>
        <p:nvSpPr>
          <p:cNvPr id="40" name="TextBox 39">
            <a:extLst>
              <a:ext uri="{FF2B5EF4-FFF2-40B4-BE49-F238E27FC236}">
                <a16:creationId xmlns:a16="http://schemas.microsoft.com/office/drawing/2014/main" id="{F4A25796-A536-C9B9-7A16-D3E9CD3B0AB5}"/>
              </a:ext>
            </a:extLst>
          </p:cNvPr>
          <p:cNvSpPr txBox="1"/>
          <p:nvPr/>
        </p:nvSpPr>
        <p:spPr>
          <a:xfrm>
            <a:off x="3256729" y="5023656"/>
            <a:ext cx="1383712" cy="577081"/>
          </a:xfrm>
          <a:prstGeom prst="rect">
            <a:avLst/>
          </a:prstGeom>
          <a:noFill/>
        </p:spPr>
        <p:txBody>
          <a:bodyPr wrap="none" rtlCol="0">
            <a:spAutoFit/>
          </a:bodyPr>
          <a:lstStyle/>
          <a:p>
            <a:r>
              <a:rPr lang="en-GB" sz="1050" dirty="0"/>
              <a:t>Stable flight</a:t>
            </a:r>
          </a:p>
          <a:p>
            <a:r>
              <a:rPr lang="en-GB" sz="1050" dirty="0"/>
              <a:t>(Pitch, Roll, Velocity)</a:t>
            </a:r>
          </a:p>
          <a:p>
            <a:endParaRPr lang="en-GB" sz="1050" dirty="0"/>
          </a:p>
        </p:txBody>
      </p:sp>
      <p:cxnSp>
        <p:nvCxnSpPr>
          <p:cNvPr id="41" name="Straight Arrow Connector 40">
            <a:extLst>
              <a:ext uri="{FF2B5EF4-FFF2-40B4-BE49-F238E27FC236}">
                <a16:creationId xmlns:a16="http://schemas.microsoft.com/office/drawing/2014/main" id="{C26CFC36-F5C3-E96C-365E-2348EBA0CBE5}"/>
              </a:ext>
            </a:extLst>
          </p:cNvPr>
          <p:cNvCxnSpPr>
            <a:cxnSpLocks/>
            <a:stCxn id="17" idx="1"/>
            <a:endCxn id="16" idx="2"/>
          </p:cNvCxnSpPr>
          <p:nvPr/>
        </p:nvCxnSpPr>
        <p:spPr>
          <a:xfrm flipH="1" flipV="1">
            <a:off x="6046299" y="3263344"/>
            <a:ext cx="2103771" cy="758691"/>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4026901-2045-B7B5-4BD2-B4BF5A4AB1B5}"/>
              </a:ext>
            </a:extLst>
          </p:cNvPr>
          <p:cNvCxnSpPr>
            <a:cxnSpLocks/>
            <a:stCxn id="18" idx="0"/>
            <a:endCxn id="16" idx="2"/>
          </p:cNvCxnSpPr>
          <p:nvPr/>
        </p:nvCxnSpPr>
        <p:spPr>
          <a:xfrm flipH="1" flipV="1">
            <a:off x="6046299" y="3263344"/>
            <a:ext cx="49700" cy="2119541"/>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66B4800-130F-3ECA-AB82-9B332F57A642}"/>
              </a:ext>
            </a:extLst>
          </p:cNvPr>
          <p:cNvSpPr txBox="1"/>
          <p:nvPr/>
        </p:nvSpPr>
        <p:spPr>
          <a:xfrm rot="16200000">
            <a:off x="5277177" y="4109862"/>
            <a:ext cx="1284326" cy="253916"/>
          </a:xfrm>
          <a:prstGeom prst="rect">
            <a:avLst/>
          </a:prstGeom>
          <a:noFill/>
        </p:spPr>
        <p:txBody>
          <a:bodyPr wrap="none" rtlCol="0">
            <a:spAutoFit/>
          </a:bodyPr>
          <a:lstStyle/>
          <a:p>
            <a:r>
              <a:rPr lang="en-GB" sz="1050" dirty="0"/>
              <a:t>Collision predicted</a:t>
            </a:r>
          </a:p>
        </p:txBody>
      </p:sp>
      <p:sp>
        <p:nvSpPr>
          <p:cNvPr id="49" name="TextBox 48">
            <a:extLst>
              <a:ext uri="{FF2B5EF4-FFF2-40B4-BE49-F238E27FC236}">
                <a16:creationId xmlns:a16="http://schemas.microsoft.com/office/drawing/2014/main" id="{6FD70617-0969-4B8D-9BBF-358285E7529B}"/>
              </a:ext>
            </a:extLst>
          </p:cNvPr>
          <p:cNvSpPr txBox="1"/>
          <p:nvPr/>
        </p:nvSpPr>
        <p:spPr>
          <a:xfrm rot="1241175">
            <a:off x="6367012" y="3591463"/>
            <a:ext cx="1284326" cy="253916"/>
          </a:xfrm>
          <a:prstGeom prst="rect">
            <a:avLst/>
          </a:prstGeom>
          <a:noFill/>
        </p:spPr>
        <p:txBody>
          <a:bodyPr wrap="none" rtlCol="0">
            <a:spAutoFit/>
          </a:bodyPr>
          <a:lstStyle/>
          <a:p>
            <a:r>
              <a:rPr lang="en-GB" sz="1050" dirty="0"/>
              <a:t>Collision predicted</a:t>
            </a:r>
          </a:p>
        </p:txBody>
      </p:sp>
    </p:spTree>
    <p:extLst>
      <p:ext uri="{BB962C8B-B14F-4D97-AF65-F5344CB8AC3E}">
        <p14:creationId xmlns:p14="http://schemas.microsoft.com/office/powerpoint/2010/main" val="4292345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481</TotalTime>
  <Words>828</Words>
  <Application>Microsoft Office PowerPoint</Application>
  <PresentationFormat>Widescreen</PresentationFormat>
  <Paragraphs>238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Consolas</vt:lpstr>
      <vt:lpstr>Office Theme</vt:lpstr>
      <vt:lpstr>Sample Application</vt:lpstr>
      <vt:lpstr>Components</vt:lpstr>
      <vt:lpstr>COMIF</vt:lpstr>
      <vt:lpstr>Components communication</vt:lpstr>
      <vt:lpstr>PowerPoint Presentation</vt:lpstr>
      <vt:lpstr>COMIF allowed data paths</vt:lpstr>
      <vt:lpstr>GCAS</vt:lpstr>
      <vt:lpstr>GCAS</vt:lpstr>
      <vt:lpstr>PowerPoint Presentation</vt:lpstr>
      <vt:lpstr>AFDS</vt:lpstr>
      <vt:lpstr>AFDS</vt:lpstr>
      <vt:lpstr>AFDS-* (Autopilot)</vt:lpstr>
      <vt:lpstr>PowerPoint Presentation</vt:lpstr>
      <vt:lpstr>NAV</vt:lpstr>
      <vt:lpstr>NAV</vt:lpstr>
      <vt:lpstr>CDU</vt:lpstr>
      <vt:lpstr>CDU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Antoine Colin</dc:creator>
  <cp:lastModifiedBy>Antoine Colin</cp:lastModifiedBy>
  <cp:revision>16</cp:revision>
  <dcterms:created xsi:type="dcterms:W3CDTF">2024-06-10T09:09:54Z</dcterms:created>
  <dcterms:modified xsi:type="dcterms:W3CDTF">2024-06-17T22:39:17Z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b5e46-1ff9-439a-9dec-3ea741dd4491_Enabled">
    <vt:lpwstr>true</vt:lpwstr>
  </property>
  <property fmtid="{D5CDD505-2E9C-101B-9397-08002B2CF9AE}" pid="3" name="MSIP_Label_e6fb5e46-1ff9-439a-9dec-3ea741dd4491_SetDate">
    <vt:lpwstr>2024-06-10T09:22:13Z</vt:lpwstr>
  </property>
  <property fmtid="{D5CDD505-2E9C-101B-9397-08002B2CF9AE}" pid="4" name="MSIP_Label_e6fb5e46-1ff9-439a-9dec-3ea741dd4491_Method">
    <vt:lpwstr>Standard</vt:lpwstr>
  </property>
  <property fmtid="{D5CDD505-2E9C-101B-9397-08002B2CF9AE}" pid="5" name="MSIP_Label_e6fb5e46-1ff9-439a-9dec-3ea741dd4491_Name">
    <vt:lpwstr>Internal</vt:lpwstr>
  </property>
  <property fmtid="{D5CDD505-2E9C-101B-9397-08002B2CF9AE}" pid="6" name="MSIP_Label_e6fb5e46-1ff9-439a-9dec-3ea741dd4491_SiteId">
    <vt:lpwstr>63a1ab10-c4bd-4b99-881c-0040cec74971</vt:lpwstr>
  </property>
  <property fmtid="{D5CDD505-2E9C-101B-9397-08002B2CF9AE}" pid="7" name="MSIP_Label_e6fb5e46-1ff9-439a-9dec-3ea741dd4491_ActionId">
    <vt:lpwstr>3f74dcf5-8aa5-47ca-adaa-34e6412a9786</vt:lpwstr>
  </property>
  <property fmtid="{D5CDD505-2E9C-101B-9397-08002B2CF9AE}" pid="8" name="MSIP_Label_e6fb5e46-1ff9-439a-9dec-3ea741dd4491_ContentBits">
    <vt:lpwstr>0</vt:lpwstr>
  </property>
</Properties>
</file>