
<file path=[Content_Types].xml><?xml version="1.0" encoding="utf-8"?>
<Types xmlns="http://schemas.openxmlformats.org/package/2006/content-types">
  <Override PartName="/ppt/tags/tag1.xml" ContentType="application/vnd.openxmlformats-officedocument.presentationml.tags+xml"/>
  <Default Extension="rels" ContentType="application/vnd.openxmlformats-package.relationships+xml"/>
  <Override PartName="/ppt/slideLayouts/slideLayout1.xml" ContentType="application/vnd.openxmlformats-officedocument.presentationml.slideLayout+xml"/>
  <Default Extension="png" ContentType="image/png"/>
  <Override PartName="/ppt/slides/slide11.xml" ContentType="application/vnd.openxmlformats-officedocument.presentationml.slide+xml"/>
  <Default Extension="xml" ContentType="application/xml"/>
  <Override PartName="/ppt/slides/slide9.xml" ContentType="application/vnd.openxmlformats-officedocument.presentationml.slide+xml"/>
  <Default Extension="jpeg" ContentType="image/jpeg"/>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notesSlides/notesSlide1.xml" ContentType="application/vnd.openxmlformats-officedocument.presentationml.notesSlide+xml"/>
  <Override PartName="/ppt/slides/slide18.xml" ContentType="application/vnd.openxmlformats-officedocument.presentationml.slide+xml"/>
  <Override PartName="/ppt/slideLayouts/slideLayout6.xml" ContentType="application/vnd.openxmlformats-officedocument.presentationml.slideLayout+xml"/>
  <Override PartName="/ppt/slides/slide5.xml" ContentType="application/vnd.openxmlformats-officedocument.presentationml.slide+xml"/>
  <Override PartName="/ppt/slideLayouts/slideLayout12.xml" ContentType="application/vnd.openxmlformats-officedocument.presentationml.slideLayout+xml"/>
  <Override PartName="/ppt/slides/slide16.xml" ContentType="application/vnd.openxmlformats-officedocument.presentationml.slide+xml"/>
  <Override PartName="/ppt/theme/theme2.xml" ContentType="application/vnd.openxmlformats-officedocument.them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ppt/slides/slide14.xml" ContentType="application/vnd.openxmlformats-officedocument.presentationml.slide+xml"/>
  <Override PartName="/docProps/core.xml" ContentType="application/vnd.openxmlformats-package.core-properties+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Override PartName="/ppt/slides/slide12.xml" ContentType="application/vnd.openxmlformats-officedocument.presentationml.slide+xml"/>
  <Default Extension="bin" ContentType="application/vnd.openxmlformats-officedocument.presentationml.printerSettings"/>
  <Override PartName="/ppt/slides/slide10.xml" ContentType="application/vnd.openxmlformats-officedocument.presentationml.slide+xml"/>
  <Override PartName="/ppt/viewProps.xml" ContentType="application/vnd.openxmlformats-officedocument.presentationml.viewProps+xml"/>
  <Override PartName="/ppt/slides/slide8.xml" ContentType="application/vnd.openxmlformats-officedocument.presentationml.slide+xml"/>
  <Override PartName="/ppt/presentation.xml" ContentType="application/vnd.openxmlformats-officedocument.presentationml.presentation.main+xml"/>
  <Override PartName="/ppt/slideLayouts/slideLayout9.xml" ContentType="application/vnd.openxmlformats-officedocument.presentationml.slideLayout+xml"/>
  <Override PartName="/ppt/notesSlides/notesSlide2.xml" ContentType="application/vnd.openxmlformats-officedocument.presentationml.notesSlide+xml"/>
  <Override PartName="/ppt/slideLayouts/slideLayout7.xml" ContentType="application/vnd.openxmlformats-officedocument.presentationml.slideLayout+xml"/>
  <Override PartName="/ppt/slides/slide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slides/slide15.xml" ContentType="application/vnd.openxmlformats-officedocument.presentationml.slide+xml"/>
  <Override PartName="/ppt/theme/theme1.xml" ContentType="application/vnd.openxmlformats-officedocument.them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Override PartName="/ppt/slides/slide1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48" r:id="rId1"/>
  </p:sldMasterIdLst>
  <p:notesMasterIdLst>
    <p:notesMasterId r:id="rId20"/>
  </p:notesMasterIdLst>
  <p:sldIdLst>
    <p:sldId id="256" r:id="rId2"/>
    <p:sldId id="257" r:id="rId3"/>
    <p:sldId id="279" r:id="rId4"/>
    <p:sldId id="280" r:id="rId5"/>
    <p:sldId id="261" r:id="rId6"/>
    <p:sldId id="268" r:id="rId7"/>
    <p:sldId id="262" r:id="rId8"/>
    <p:sldId id="271" r:id="rId9"/>
    <p:sldId id="273" r:id="rId10"/>
    <p:sldId id="275" r:id="rId11"/>
    <p:sldId id="276" r:id="rId12"/>
    <p:sldId id="277" r:id="rId13"/>
    <p:sldId id="266" r:id="rId14"/>
    <p:sldId id="270" r:id="rId15"/>
    <p:sldId id="263" r:id="rId16"/>
    <p:sldId id="278" r:id="rId17"/>
    <p:sldId id="267" r:id="rId18"/>
    <p:sldId id="281"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showPr showNarration="1">
    <p:present/>
    <p:sldAll/>
    <p:penClr>
      <a:prstClr val="red"/>
    </p:penClr>
    <p:extLst>
      <p:ext uri="{EC167BDD-8182-4AB7-AECC-EB403E3ABB37}">
        <p14:laserClr xmlns:p14="http://schemas.microsoft.com/office/powerpoint/2010/main" xmlns:p="http://schemas.openxmlformats.org/presentationml/2006/main" xmlns:r="http://schemas.openxmlformats.org/officeDocument/2006/relationships" xmlns:a="http://schemas.openxmlformats.org/drawingml/2006/main" xmlns="">
          <a:srgbClr val="FF0000"/>
        </p14:laserClr>
      </p:ext>
      <p:ext uri="{2FDB2607-1784-4EEB-B798-7EB5836EED8A}">
        <p14:showMediaCtrls xmlns:p14="http://schemas.microsoft.com/office/powerpoint/2010/main" xmlns:p="http://schemas.openxmlformats.org/presentationml/2006/main" xmlns:r="http://schemas.openxmlformats.org/officeDocument/2006/relationships" xmlns:a="http://schemas.openxmlformats.org/drawingml/2006/main" xmlns="" val="1"/>
      </p:ext>
    </p:extLst>
  </p:showPr>
  <p:clrMru>
    <a:srgbClr val="FF0080"/>
  </p:clrMru>
  <p:extLst>
    <p:ext uri="{E76CE94A-603C-4142-B9EB-6D1370010A27}">
      <p14:discardImageEditData xmlns:p14="http://schemas.microsoft.com/office/powerpoint/2010/main" xmlns:p="http://schemas.openxmlformats.org/presentationml/2006/main" xmlns:r="http://schemas.openxmlformats.org/officeDocument/2006/relationships" xmlns:a="http://schemas.openxmlformats.org/drawingml/2006/main" xmlns="" val="0"/>
    </p:ext>
    <p:ext uri="{D31A062A-798A-4329-ABDD-BBA856620510}">
      <p14:defaultImageDpi xmlns:p14="http://schemas.microsoft.com/office/powerpoint/2010/main" xmlns:p="http://schemas.openxmlformats.org/presentationml/2006/main" xmlns:r="http://schemas.openxmlformats.org/officeDocument/2006/relationships" xmlns:a="http://schemas.openxmlformats.org/drawingml/2006/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21209" autoAdjust="0"/>
    <p:restoredTop sz="94660"/>
  </p:normalViewPr>
  <p:slideViewPr>
    <p:cSldViewPr>
      <p:cViewPr>
        <p:scale>
          <a:sx n="100" d="100"/>
          <a:sy n="100" d="100"/>
        </p:scale>
        <p:origin x="-240" y="200"/>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6CD0AA-30F7-481C-ABFE-3375F106C37D}" type="datetimeFigureOut">
              <a:rPr lang="en-GB" smtClean="0"/>
              <a:pPr/>
              <a:t>4/9/19</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818D4E-1A5C-4CB0-9CF4-A06FB2CA1B0E}" type="slidenum">
              <a:rPr lang="en-GB" smtClean="0"/>
              <a:pPr/>
              <a:t>‹#›</a:t>
            </a:fld>
            <a:endParaRPr lang="en-GB"/>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1528148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Statistics draws population inferences from a sample, and machine learning finds generalizable predictive patterns</a:t>
            </a:r>
            <a:endParaRPr lang="en-GB" dirty="0"/>
          </a:p>
        </p:txBody>
      </p:sp>
      <p:sp>
        <p:nvSpPr>
          <p:cNvPr id="4" name="Slide Number Placeholder 3"/>
          <p:cNvSpPr>
            <a:spLocks noGrp="1"/>
          </p:cNvSpPr>
          <p:nvPr>
            <p:ph type="sldNum" sz="quarter" idx="10"/>
          </p:nvPr>
        </p:nvSpPr>
        <p:spPr/>
        <p:txBody>
          <a:bodyPr/>
          <a:lstStyle/>
          <a:p>
            <a:fld id="{BCA0AAE3-12CD-F94B-931C-440CE5B1E30F}" type="slidenum">
              <a:rPr lang="en-US" smtClean="0"/>
              <a:pPr/>
              <a:t>2</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36001797"/>
      </p:ext>
    </p:extLst>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 – growth in data (90% of</a:t>
            </a:r>
            <a:r>
              <a:rPr lang="en-US" baseline="0" dirty="0" smtClean="0"/>
              <a:t> total in last 5yrs</a:t>
            </a:r>
            <a:r>
              <a:rPr lang="en-US" dirty="0" smtClean="0"/>
              <a:t>)</a:t>
            </a:r>
          </a:p>
          <a:p>
            <a:r>
              <a:rPr lang="en-US" dirty="0" smtClean="0"/>
              <a:t>2 – inexorable growth of computing</a:t>
            </a:r>
            <a:r>
              <a:rPr lang="en-US" baseline="0" dirty="0" smtClean="0"/>
              <a:t> availability and power</a:t>
            </a:r>
          </a:p>
          <a:p>
            <a:r>
              <a:rPr lang="en-US" baseline="0" dirty="0" smtClean="0"/>
              <a:t>3 – explosion of </a:t>
            </a:r>
            <a:r>
              <a:rPr lang="en-US" baseline="0" dirty="0" err="1" smtClean="0"/>
              <a:t>EHRs</a:t>
            </a:r>
            <a:r>
              <a:rPr lang="en-US" baseline="0" dirty="0" smtClean="0"/>
              <a:t> and ways to glean info from them e.g. NLP etc </a:t>
            </a:r>
          </a:p>
          <a:p>
            <a:r>
              <a:rPr lang="en-US" baseline="0" dirty="0" smtClean="0"/>
              <a:t>4 – transformation agenda in the UK </a:t>
            </a:r>
            <a:endParaRPr lang="en-US" dirty="0"/>
          </a:p>
        </p:txBody>
      </p:sp>
      <p:sp>
        <p:nvSpPr>
          <p:cNvPr id="4" name="Slide Number Placeholder 3"/>
          <p:cNvSpPr>
            <a:spLocks noGrp="1"/>
          </p:cNvSpPr>
          <p:nvPr>
            <p:ph type="sldNum" sz="quarter" idx="10"/>
          </p:nvPr>
        </p:nvSpPr>
        <p:spPr/>
        <p:txBody>
          <a:bodyPr/>
          <a:lstStyle/>
          <a:p>
            <a:fld id="{BCA0AAE3-12CD-F94B-931C-440CE5B1E30F}"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861A368C-C29F-4E0D-9C21-FC96AF9E3C8F}" type="datetimeFigureOut">
              <a:rPr lang="en-GB" smtClean="0"/>
              <a:pPr/>
              <a:t>4/9/19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B6F9215-DE2F-444B-858D-23DBB4D9690D}" type="slidenum">
              <a:rPr lang="en-GB" smtClean="0"/>
              <a:pPr/>
              <a:t>‹#›</a:t>
            </a:fld>
            <a:endParaRPr lang="en-GB"/>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883070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61A368C-C29F-4E0D-9C21-FC96AF9E3C8F}" type="datetimeFigureOut">
              <a:rPr lang="en-GB" smtClean="0"/>
              <a:pPr/>
              <a:t>4/9/19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B6F9215-DE2F-444B-858D-23DBB4D9690D}" type="slidenum">
              <a:rPr lang="en-GB" smtClean="0"/>
              <a:pPr/>
              <a:t>‹#›</a:t>
            </a:fld>
            <a:endParaRPr lang="en-GB"/>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162077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61A368C-C29F-4E0D-9C21-FC96AF9E3C8F}" type="datetimeFigureOut">
              <a:rPr lang="en-GB" smtClean="0"/>
              <a:pPr/>
              <a:t>4/9/19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B6F9215-DE2F-444B-858D-23DBB4D9690D}" type="slidenum">
              <a:rPr lang="en-GB" smtClean="0"/>
              <a:pPr/>
              <a:t>‹#›</a:t>
            </a:fld>
            <a:endParaRPr lang="en-GB"/>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036264233"/>
      </p:ext>
    </p:extLst>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userDrawn="1">
  <p:cSld name="3_Custom Layout">
    <p:spTree>
      <p:nvGrpSpPr>
        <p:cNvPr id="1" name=""/>
        <p:cNvGrpSpPr/>
        <p:nvPr/>
      </p:nvGrpSpPr>
      <p:grpSpPr>
        <a:xfrm>
          <a:off x="0" y="0"/>
          <a:ext cx="0" cy="0"/>
          <a:chOff x="0" y="0"/>
          <a:chExt cx="0" cy="0"/>
        </a:xfrm>
      </p:grpSpPr>
      <p:sp>
        <p:nvSpPr>
          <p:cNvPr id="25" name="Subtitle 2"/>
          <p:cNvSpPr>
            <a:spLocks noGrp="1"/>
          </p:cNvSpPr>
          <p:nvPr>
            <p:ph type="subTitle" idx="1"/>
          </p:nvPr>
        </p:nvSpPr>
        <p:spPr>
          <a:xfrm>
            <a:off x="635043" y="2031225"/>
            <a:ext cx="7880511" cy="461665"/>
          </a:xfrm>
          <a:prstGeom prst="rect">
            <a:avLst/>
          </a:prstGeom>
        </p:spPr>
        <p:txBody>
          <a:bodyPr lIns="0" tIns="0" rIns="0" bIns="0">
            <a:spAutoFit/>
          </a:bodyPr>
          <a:lstStyle>
            <a:lvl1pPr marL="0" indent="0" algn="l">
              <a:spcBef>
                <a:spcPts val="0"/>
              </a:spcBef>
              <a:buNone/>
              <a:defRPr sz="3000" b="1" i="0" baseline="0">
                <a:solidFill>
                  <a:schemeClr val="bg2"/>
                </a:solidFill>
                <a:latin typeface="Arial"/>
              </a:defRPr>
            </a:lvl1pPr>
            <a:lvl2pPr marL="521437" indent="0" algn="ctr">
              <a:buNone/>
              <a:defRPr>
                <a:solidFill>
                  <a:schemeClr val="tx1">
                    <a:tint val="75000"/>
                  </a:schemeClr>
                </a:solidFill>
              </a:defRPr>
            </a:lvl2pPr>
            <a:lvl3pPr marL="1042873" indent="0" algn="ctr">
              <a:buNone/>
              <a:defRPr>
                <a:solidFill>
                  <a:schemeClr val="tx1">
                    <a:tint val="75000"/>
                  </a:schemeClr>
                </a:solidFill>
              </a:defRPr>
            </a:lvl3pPr>
            <a:lvl4pPr marL="1564310" indent="0" algn="ctr">
              <a:buNone/>
              <a:defRPr>
                <a:solidFill>
                  <a:schemeClr val="tx1">
                    <a:tint val="75000"/>
                  </a:schemeClr>
                </a:solidFill>
              </a:defRPr>
            </a:lvl4pPr>
            <a:lvl5pPr marL="2085746" indent="0" algn="ctr">
              <a:buNone/>
              <a:defRPr>
                <a:solidFill>
                  <a:schemeClr val="tx1">
                    <a:tint val="75000"/>
                  </a:schemeClr>
                </a:solidFill>
              </a:defRPr>
            </a:lvl5pPr>
            <a:lvl6pPr marL="2607183" indent="0" algn="ctr">
              <a:buNone/>
              <a:defRPr>
                <a:solidFill>
                  <a:schemeClr val="tx1">
                    <a:tint val="75000"/>
                  </a:schemeClr>
                </a:solidFill>
              </a:defRPr>
            </a:lvl6pPr>
            <a:lvl7pPr marL="3128620" indent="0" algn="ctr">
              <a:buNone/>
              <a:defRPr>
                <a:solidFill>
                  <a:schemeClr val="tx1">
                    <a:tint val="75000"/>
                  </a:schemeClr>
                </a:solidFill>
              </a:defRPr>
            </a:lvl7pPr>
            <a:lvl8pPr marL="3650056" indent="0" algn="ctr">
              <a:buNone/>
              <a:defRPr>
                <a:solidFill>
                  <a:schemeClr val="tx1">
                    <a:tint val="75000"/>
                  </a:schemeClr>
                </a:solidFill>
              </a:defRPr>
            </a:lvl8pPr>
            <a:lvl9pPr marL="4171493" indent="0" algn="ctr">
              <a:buNone/>
              <a:defRPr>
                <a:solidFill>
                  <a:schemeClr val="tx1">
                    <a:tint val="75000"/>
                  </a:schemeClr>
                </a:solidFill>
              </a:defRPr>
            </a:lvl9pPr>
          </a:lstStyle>
          <a:p>
            <a:r>
              <a:rPr lang="en-US" dirty="0"/>
              <a:t>Click to edit Master subtitle style</a:t>
            </a:r>
          </a:p>
        </p:txBody>
      </p:sp>
      <p:sp>
        <p:nvSpPr>
          <p:cNvPr id="23" name="Title 1"/>
          <p:cNvSpPr>
            <a:spLocks noGrp="1"/>
          </p:cNvSpPr>
          <p:nvPr>
            <p:ph type="title"/>
          </p:nvPr>
        </p:nvSpPr>
        <p:spPr>
          <a:xfrm>
            <a:off x="638050" y="1343541"/>
            <a:ext cx="7877504" cy="630942"/>
          </a:xfrm>
          <a:prstGeom prst="rect">
            <a:avLst/>
          </a:prstGeom>
        </p:spPr>
        <p:txBody>
          <a:bodyPr wrap="square" lIns="0" tIns="0" rIns="0" bIns="0">
            <a:spAutoFit/>
          </a:bodyPr>
          <a:lstStyle>
            <a:lvl1pPr algn="l">
              <a:defRPr sz="4100" b="1" i="0" cap="none">
                <a:solidFill>
                  <a:schemeClr val="tx1"/>
                </a:solidFill>
                <a:latin typeface="Arial"/>
                <a:cs typeface="Arial"/>
              </a:defRPr>
            </a:lvl1pPr>
          </a:lstStyle>
          <a:p>
            <a:r>
              <a:rPr lang="en-US" dirty="0"/>
              <a:t>Click to edit Master title style</a:t>
            </a:r>
          </a:p>
        </p:txBody>
      </p:sp>
      <p:sp>
        <p:nvSpPr>
          <p:cNvPr id="33" name="Text Placeholder 32"/>
          <p:cNvSpPr>
            <a:spLocks noGrp="1"/>
          </p:cNvSpPr>
          <p:nvPr>
            <p:ph type="body" sz="quarter" idx="10"/>
          </p:nvPr>
        </p:nvSpPr>
        <p:spPr>
          <a:xfrm>
            <a:off x="634304" y="2540138"/>
            <a:ext cx="7881250" cy="323165"/>
          </a:xfrm>
          <a:prstGeom prst="rect">
            <a:avLst/>
          </a:prstGeom>
        </p:spPr>
        <p:txBody>
          <a:bodyPr vert="horz" wrap="square" lIns="0" tIns="0" rIns="0" bIns="0">
            <a:spAutoFit/>
          </a:bodyPr>
          <a:lstStyle>
            <a:lvl1pPr marL="0" indent="0">
              <a:spcBef>
                <a:spcPts val="0"/>
              </a:spcBef>
              <a:spcAft>
                <a:spcPts val="0"/>
              </a:spcAft>
              <a:buNone/>
              <a:defRPr sz="2100">
                <a:latin typeface="Arial"/>
              </a:defRPr>
            </a:lvl1pPr>
          </a:lstStyle>
          <a:p>
            <a:pPr lvl="0"/>
            <a:r>
              <a:rPr lang="en-US"/>
              <a:t>Click to edit Master text styles</a:t>
            </a:r>
          </a:p>
        </p:txBody>
      </p:sp>
      <p:pic>
        <p:nvPicPr>
          <p:cNvPr id="2" name="Picture 1"/>
          <p:cNvPicPr>
            <a:picLocks noChangeAspect="1"/>
          </p:cNvPicPr>
          <p:nvPr userDrawn="1"/>
        </p:nvPicPr>
        <p:blipFill>
          <a:blip r:embed="rId2">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0" y="5568374"/>
            <a:ext cx="9144000" cy="1289626"/>
          </a:xfrm>
          <a:prstGeom prst="rect">
            <a:avLst/>
          </a:prstGeom>
          <a:noFill/>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744122954"/>
      </p:ext>
    </p:extLst>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61A368C-C29F-4E0D-9C21-FC96AF9E3C8F}" type="datetimeFigureOut">
              <a:rPr lang="en-GB" smtClean="0"/>
              <a:pPr/>
              <a:t>4/9/19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B6F9215-DE2F-444B-858D-23DBB4D9690D}" type="slidenum">
              <a:rPr lang="en-GB" smtClean="0"/>
              <a:pPr/>
              <a:t>‹#›</a:t>
            </a:fld>
            <a:endParaRPr lang="en-GB"/>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901892183"/>
      </p:ext>
    </p:extLst>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1A368C-C29F-4E0D-9C21-FC96AF9E3C8F}" type="datetimeFigureOut">
              <a:rPr lang="en-GB" smtClean="0"/>
              <a:pPr/>
              <a:t>4/9/19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B6F9215-DE2F-444B-858D-23DBB4D9690D}" type="slidenum">
              <a:rPr lang="en-GB" smtClean="0"/>
              <a:pPr/>
              <a:t>‹#›</a:t>
            </a:fld>
            <a:endParaRPr lang="en-GB"/>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134832911"/>
      </p:ext>
    </p:extLst>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861A368C-C29F-4E0D-9C21-FC96AF9E3C8F}" type="datetimeFigureOut">
              <a:rPr lang="en-GB" smtClean="0"/>
              <a:pPr/>
              <a:t>4/9/19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B6F9215-DE2F-444B-858D-23DBB4D9690D}" type="slidenum">
              <a:rPr lang="en-GB" smtClean="0"/>
              <a:pPr/>
              <a:t>‹#›</a:t>
            </a:fld>
            <a:endParaRPr lang="en-GB"/>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173689941"/>
      </p:ext>
    </p:extLst>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861A368C-C29F-4E0D-9C21-FC96AF9E3C8F}" type="datetimeFigureOut">
              <a:rPr lang="en-GB" smtClean="0"/>
              <a:pPr/>
              <a:t>4/9/19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B6F9215-DE2F-444B-858D-23DBB4D9690D}" type="slidenum">
              <a:rPr lang="en-GB" smtClean="0"/>
              <a:pPr/>
              <a:t>‹#›</a:t>
            </a:fld>
            <a:endParaRPr lang="en-GB"/>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510724721"/>
      </p:ext>
    </p:extLst>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861A368C-C29F-4E0D-9C21-FC96AF9E3C8F}" type="datetimeFigureOut">
              <a:rPr lang="en-GB" smtClean="0"/>
              <a:pPr/>
              <a:t>4/9/19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B6F9215-DE2F-444B-858D-23DBB4D9690D}" type="slidenum">
              <a:rPr lang="en-GB" smtClean="0"/>
              <a:pPr/>
              <a:t>‹#›</a:t>
            </a:fld>
            <a:endParaRPr lang="en-GB"/>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167129096"/>
      </p:ext>
    </p:extLst>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1A368C-C29F-4E0D-9C21-FC96AF9E3C8F}" type="datetimeFigureOut">
              <a:rPr lang="en-GB" smtClean="0"/>
              <a:pPr/>
              <a:t>4/9/19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B6F9215-DE2F-444B-858D-23DBB4D9690D}" type="slidenum">
              <a:rPr lang="en-GB" smtClean="0"/>
              <a:pPr/>
              <a:t>‹#›</a:t>
            </a:fld>
            <a:endParaRPr lang="en-GB"/>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626361899"/>
      </p:ext>
    </p:extLst>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1A368C-C29F-4E0D-9C21-FC96AF9E3C8F}" type="datetimeFigureOut">
              <a:rPr lang="en-GB" smtClean="0"/>
              <a:pPr/>
              <a:t>4/9/19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B6F9215-DE2F-444B-858D-23DBB4D9690D}" type="slidenum">
              <a:rPr lang="en-GB" smtClean="0"/>
              <a:pPr/>
              <a:t>‹#›</a:t>
            </a:fld>
            <a:endParaRPr lang="en-GB"/>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015998228"/>
      </p:ext>
    </p:extLst>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1A368C-C29F-4E0D-9C21-FC96AF9E3C8F}" type="datetimeFigureOut">
              <a:rPr lang="en-GB" smtClean="0"/>
              <a:pPr/>
              <a:t>4/9/19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B6F9215-DE2F-444B-858D-23DBB4D9690D}" type="slidenum">
              <a:rPr lang="en-GB" smtClean="0"/>
              <a:pPr/>
              <a:t>‹#›</a:t>
            </a:fld>
            <a:endParaRPr lang="en-GB"/>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30677142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1A368C-C29F-4E0D-9C21-FC96AF9E3C8F}" type="datetimeFigureOut">
              <a:rPr lang="en-GB" smtClean="0"/>
              <a:pPr/>
              <a:t>4/9/19</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F9215-DE2F-444B-858D-23DBB4D9690D}" type="slidenum">
              <a:rPr lang="en-GB" smtClean="0"/>
              <a:pPr/>
              <a:t>‹#›</a:t>
            </a:fld>
            <a:endParaRPr lang="en-GB"/>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4253905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mailto:toates19@gmail.com" TargetMode="Externa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2.png"/><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3.png"/><Relationship Id="rId1" Type="http://schemas.openxmlformats.org/officeDocument/2006/relationships/tags" Target="../tags/tag1.xml"/><Relationship Id="rId2"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1" Type="http://schemas.openxmlformats.org/officeDocument/2006/relationships/slideLayout" Target="../slideLayouts/slideLayout6.xml"/><Relationship Id="rId2"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mailto:toates19@gmail.com" TargetMode="External"/><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jpeg"/><Relationship Id="rId5" Type="http://schemas.openxmlformats.org/officeDocument/2006/relationships/image" Target="../media/image5.jpeg"/><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631744" y="3519606"/>
            <a:ext cx="7880511" cy="461665"/>
          </a:xfrm>
        </p:spPr>
        <p:txBody>
          <a:bodyPr/>
          <a:lstStyle/>
          <a:p>
            <a:pPr algn="ctr"/>
            <a:r>
              <a:rPr lang="en-US" dirty="0">
                <a:solidFill>
                  <a:schemeClr val="tx2"/>
                </a:solidFill>
              </a:rPr>
              <a:t>Tom Oates PhD MRCP</a:t>
            </a:r>
          </a:p>
        </p:txBody>
      </p:sp>
      <p:sp>
        <p:nvSpPr>
          <p:cNvPr id="3" name="Title 2"/>
          <p:cNvSpPr>
            <a:spLocks noGrp="1"/>
          </p:cNvSpPr>
          <p:nvPr>
            <p:ph type="title"/>
          </p:nvPr>
        </p:nvSpPr>
        <p:spPr>
          <a:xfrm>
            <a:off x="633248" y="572393"/>
            <a:ext cx="7877504" cy="2339102"/>
          </a:xfrm>
        </p:spPr>
        <p:txBody>
          <a:bodyPr/>
          <a:lstStyle/>
          <a:p>
            <a:pPr algn="ctr"/>
            <a:r>
              <a:rPr lang="en-US" sz="5400" dirty="0">
                <a:latin typeface="Rockwell" panose="02060603020205020403" pitchFamily="18" charset="0"/>
              </a:rPr>
              <a:t>Machine Learning in Medicine:</a:t>
            </a:r>
            <a:br>
              <a:rPr lang="en-US" sz="5400" dirty="0">
                <a:latin typeface="Rockwell" panose="02060603020205020403" pitchFamily="18" charset="0"/>
              </a:rPr>
            </a:br>
            <a:r>
              <a:rPr lang="en-US" sz="4400" dirty="0">
                <a:latin typeface="Rockwell" panose="02060603020205020403" pitchFamily="18" charset="0"/>
              </a:rPr>
              <a:t>Hype and Reality</a:t>
            </a:r>
            <a:endParaRPr lang="en-US" sz="5400" dirty="0">
              <a:latin typeface="Rockwell" panose="02060603020205020403" pitchFamily="18" charset="0"/>
            </a:endParaRPr>
          </a:p>
        </p:txBody>
      </p:sp>
      <p:sp>
        <p:nvSpPr>
          <p:cNvPr id="4" name="Text Placeholder 3"/>
          <p:cNvSpPr>
            <a:spLocks noGrp="1"/>
          </p:cNvSpPr>
          <p:nvPr>
            <p:ph type="body" sz="quarter" idx="10"/>
          </p:nvPr>
        </p:nvSpPr>
        <p:spPr>
          <a:xfrm>
            <a:off x="631375" y="4131439"/>
            <a:ext cx="7881250" cy="1431161"/>
          </a:xfrm>
        </p:spPr>
        <p:txBody>
          <a:bodyPr/>
          <a:lstStyle/>
          <a:p>
            <a:pPr algn="ctr"/>
            <a:r>
              <a:rPr lang="en-US" sz="2400" dirty="0"/>
              <a:t>Royal London Hospital</a:t>
            </a:r>
          </a:p>
          <a:p>
            <a:pPr algn="ctr"/>
            <a:r>
              <a:rPr lang="en-US" sz="2400" dirty="0"/>
              <a:t>@toates_19</a:t>
            </a:r>
          </a:p>
          <a:p>
            <a:pPr algn="ctr"/>
            <a:r>
              <a:rPr lang="en-US" sz="2400" dirty="0">
                <a:hlinkClick r:id="rId2"/>
              </a:rPr>
              <a:t>toates19@gmail.com</a:t>
            </a:r>
            <a:endParaRPr lang="en-US" sz="2400" dirty="0"/>
          </a:p>
          <a:p>
            <a:pPr algn="ctr"/>
            <a:endParaRPr lang="en-US" dirty="0"/>
          </a:p>
        </p:txBody>
      </p:sp>
      <p:pic>
        <p:nvPicPr>
          <p:cNvPr id="5" name="Picture 2" descr="C:\Users\ms203\Desktop\nexusae0_unnamed13.png"/>
          <p:cNvPicPr>
            <a:picLocks noChangeAspect="1" noChangeArrowheads="1"/>
          </p:cNvPicPr>
          <p:nvPr/>
        </p:nvPicPr>
        <p:blipFill>
          <a:blip r:embed="rId3"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3390900" y="4531790"/>
            <a:ext cx="345010" cy="345010"/>
          </a:xfrm>
          <a:prstGeom prst="rect">
            <a:avLst/>
          </a:prstGeom>
          <a:noFill/>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5173415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fontScale="90000"/>
          </a:bodyPr>
          <a:lstStyle/>
          <a:p>
            <a:r>
              <a:rPr lang="en-US" b="1" dirty="0" smtClean="0">
                <a:latin typeface="Rockwell"/>
                <a:cs typeface="Rockwell"/>
              </a:rPr>
              <a:t>Machine Learning: An </a:t>
            </a:r>
            <a:r>
              <a:rPr lang="en-US" i="1" dirty="0" smtClean="0">
                <a:latin typeface="Rockwell"/>
                <a:cs typeface="Rockwell"/>
              </a:rPr>
              <a:t>Extremely</a:t>
            </a:r>
            <a:r>
              <a:rPr lang="en-US" b="1" dirty="0" smtClean="0">
                <a:latin typeface="Rockwell"/>
                <a:cs typeface="Rockwell"/>
              </a:rPr>
              <a:t> Brief Primer </a:t>
            </a:r>
            <a:endParaRPr lang="en-US" dirty="0">
              <a:latin typeface="Rockwell"/>
              <a:cs typeface="Rockwell"/>
            </a:endParaRPr>
          </a:p>
        </p:txBody>
      </p:sp>
      <p:pic>
        <p:nvPicPr>
          <p:cNvPr id="7" name="Picture 6"/>
          <p:cNvPicPr>
            <a:picLocks noChangeAspect="1"/>
          </p:cNvPicPr>
          <p:nvPr/>
        </p:nvPicPr>
        <p:blipFill>
          <a:blip r:embed="rId2"/>
          <a:stretch>
            <a:fillRect/>
          </a:stretch>
        </p:blipFill>
        <p:spPr>
          <a:xfrm>
            <a:off x="533400" y="1989000"/>
            <a:ext cx="4721173" cy="2880000"/>
          </a:xfrm>
          <a:prstGeom prst="rect">
            <a:avLst/>
          </a:prstGeom>
        </p:spPr>
      </p:pic>
      <p:pic>
        <p:nvPicPr>
          <p:cNvPr id="8" name="Picture 7"/>
          <p:cNvPicPr>
            <a:picLocks noChangeAspect="1"/>
          </p:cNvPicPr>
          <p:nvPr/>
        </p:nvPicPr>
        <p:blipFill>
          <a:blip r:embed="rId3"/>
          <a:stretch>
            <a:fillRect/>
          </a:stretch>
        </p:blipFill>
        <p:spPr>
          <a:xfrm>
            <a:off x="5486400" y="2318385"/>
            <a:ext cx="3194685" cy="1948815"/>
          </a:xfrm>
          <a:prstGeom prst="rect">
            <a:avLst/>
          </a:prstGeom>
        </p:spPr>
      </p:pic>
      <p:sp>
        <p:nvSpPr>
          <p:cNvPr id="9" name="TextBox 8"/>
          <p:cNvSpPr txBox="1"/>
          <p:nvPr/>
        </p:nvSpPr>
        <p:spPr>
          <a:xfrm>
            <a:off x="533400" y="5181600"/>
            <a:ext cx="8077200" cy="1569660"/>
          </a:xfrm>
          <a:prstGeom prst="rect">
            <a:avLst/>
          </a:prstGeom>
          <a:noFill/>
        </p:spPr>
        <p:txBody>
          <a:bodyPr wrap="square" rtlCol="0">
            <a:spAutoFit/>
          </a:bodyPr>
          <a:lstStyle/>
          <a:p>
            <a:pPr algn="ctr"/>
            <a:r>
              <a:rPr lang="en-US" sz="2400" b="1" dirty="0" smtClean="0">
                <a:latin typeface="Rockwell"/>
                <a:cs typeface="Rockwell"/>
              </a:rPr>
              <a:t>Machine Learning</a:t>
            </a:r>
          </a:p>
          <a:p>
            <a:pPr>
              <a:buFont typeface="Arial"/>
              <a:buChar char="•"/>
            </a:pPr>
            <a:r>
              <a:rPr lang="en-US" sz="2400" b="1" dirty="0" smtClean="0">
                <a:latin typeface="Rockwell"/>
                <a:cs typeface="Rockwell"/>
              </a:rPr>
              <a:t> </a:t>
            </a:r>
            <a:r>
              <a:rPr lang="en-US" sz="2400" dirty="0" smtClean="0">
                <a:latin typeface="Rockwell"/>
                <a:cs typeface="Rockwell"/>
              </a:rPr>
              <a:t>Concentrates on prediction</a:t>
            </a:r>
          </a:p>
          <a:p>
            <a:pPr>
              <a:buFont typeface="Arial"/>
              <a:buChar char="•"/>
            </a:pPr>
            <a:r>
              <a:rPr lang="en-US" sz="2400" b="1" dirty="0" smtClean="0">
                <a:latin typeface="Rockwell"/>
                <a:cs typeface="Rockwell"/>
              </a:rPr>
              <a:t> </a:t>
            </a:r>
            <a:r>
              <a:rPr lang="en-US" sz="2400" dirty="0" smtClean="0">
                <a:latin typeface="Rockwell"/>
                <a:cs typeface="Rockwell"/>
              </a:rPr>
              <a:t>Lack of explicit models can be useful in routinely collected data but may be hard to interpret</a:t>
            </a:r>
            <a:endParaRPr lang="en-US" sz="2400" b="1" dirty="0">
              <a:latin typeface="Rockwell"/>
              <a:cs typeface="Rockwell"/>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857567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6" name="Picture 5" descr="noun_1766679_cc.png"/>
          <p:cNvPicPr>
            <a:picLocks noChangeAspect="1"/>
          </p:cNvPicPr>
          <p:nvPr/>
        </p:nvPicPr>
        <p:blipFill>
          <a:blip r:embed="rId3"/>
          <a:srcRect l="11111" t="17778" r="11111" b="30000"/>
          <a:stretch>
            <a:fillRect/>
          </a:stretch>
        </p:blipFill>
        <p:spPr>
          <a:xfrm>
            <a:off x="5410200" y="533400"/>
            <a:ext cx="3111509" cy="2089141"/>
          </a:xfrm>
          <a:prstGeom prst="rect">
            <a:avLst/>
          </a:prstGeom>
        </p:spPr>
      </p:pic>
      <p:pic>
        <p:nvPicPr>
          <p:cNvPr id="7" name="Picture 6" descr="noun_57937_cc.png"/>
          <p:cNvPicPr>
            <a:picLocks noChangeAspect="1"/>
          </p:cNvPicPr>
          <p:nvPr/>
        </p:nvPicPr>
        <p:blipFill>
          <a:blip r:embed="rId4"/>
          <a:srcRect l="4444" t="11111" r="4444" b="24444"/>
          <a:stretch>
            <a:fillRect/>
          </a:stretch>
        </p:blipFill>
        <p:spPr>
          <a:xfrm>
            <a:off x="927064" y="3810000"/>
            <a:ext cx="3644936" cy="2578122"/>
          </a:xfrm>
          <a:prstGeom prst="rect">
            <a:avLst/>
          </a:prstGeom>
        </p:spPr>
      </p:pic>
      <p:pic>
        <p:nvPicPr>
          <p:cNvPr id="8" name="Picture 7" descr="noun_1619759_cc.png"/>
          <p:cNvPicPr>
            <a:picLocks noChangeAspect="1"/>
          </p:cNvPicPr>
          <p:nvPr/>
        </p:nvPicPr>
        <p:blipFill>
          <a:blip r:embed="rId5"/>
          <a:srcRect l="13333" t="4444" r="10000" b="16667"/>
          <a:stretch>
            <a:fillRect/>
          </a:stretch>
        </p:blipFill>
        <p:spPr>
          <a:xfrm>
            <a:off x="533400" y="-152400"/>
            <a:ext cx="3067063" cy="3155954"/>
          </a:xfrm>
          <a:prstGeom prst="rect">
            <a:avLst/>
          </a:prstGeom>
        </p:spPr>
      </p:pic>
      <p:sp>
        <p:nvSpPr>
          <p:cNvPr id="13" name="TextBox 12"/>
          <p:cNvSpPr txBox="1"/>
          <p:nvPr/>
        </p:nvSpPr>
        <p:spPr>
          <a:xfrm>
            <a:off x="1271532" y="2895600"/>
            <a:ext cx="6600936" cy="707886"/>
          </a:xfrm>
          <a:prstGeom prst="rect">
            <a:avLst/>
          </a:prstGeom>
          <a:noFill/>
        </p:spPr>
        <p:txBody>
          <a:bodyPr wrap="none" rtlCol="0">
            <a:spAutoFit/>
          </a:bodyPr>
          <a:lstStyle/>
          <a:p>
            <a:r>
              <a:rPr lang="en-US" sz="4000" b="1" dirty="0" smtClean="0">
                <a:latin typeface="Rockwell"/>
                <a:cs typeface="Rockwell"/>
              </a:rPr>
              <a:t>A New Era in Healthcare?</a:t>
            </a:r>
            <a:endParaRPr lang="en-US" sz="4000" b="1" dirty="0">
              <a:latin typeface="Rockwell"/>
              <a:cs typeface="Rockwell"/>
            </a:endParaRPr>
          </a:p>
        </p:txBody>
      </p:sp>
      <p:sp>
        <p:nvSpPr>
          <p:cNvPr id="17" name="TextBox 16"/>
          <p:cNvSpPr txBox="1"/>
          <p:nvPr/>
        </p:nvSpPr>
        <p:spPr>
          <a:xfrm>
            <a:off x="5562600" y="4080808"/>
            <a:ext cx="2782282" cy="1938992"/>
          </a:xfrm>
          <a:prstGeom prst="rect">
            <a:avLst/>
          </a:prstGeom>
          <a:noFill/>
          <a:ln>
            <a:solidFill>
              <a:schemeClr val="tx1"/>
            </a:solidFill>
          </a:ln>
        </p:spPr>
        <p:txBody>
          <a:bodyPr wrap="none" rtlCol="0">
            <a:spAutoFit/>
          </a:bodyPr>
          <a:lstStyle/>
          <a:p>
            <a:r>
              <a:rPr lang="en-US" sz="2400" dirty="0" smtClean="0">
                <a:latin typeface="Rockwell"/>
                <a:cs typeface="Rockwell"/>
              </a:rPr>
              <a:t>Many Participants</a:t>
            </a:r>
          </a:p>
          <a:p>
            <a:endParaRPr lang="en-US" sz="2400" dirty="0" smtClean="0">
              <a:latin typeface="Rockwell"/>
              <a:cs typeface="Rockwell"/>
            </a:endParaRPr>
          </a:p>
          <a:p>
            <a:r>
              <a:rPr lang="en-US" sz="2400" dirty="0" smtClean="0">
                <a:latin typeface="Rockwell"/>
                <a:cs typeface="Rockwell"/>
              </a:rPr>
              <a:t>Many Predictors</a:t>
            </a:r>
          </a:p>
          <a:p>
            <a:endParaRPr lang="en-US" sz="2400" dirty="0" smtClean="0">
              <a:latin typeface="Rockwell"/>
              <a:cs typeface="Rockwell"/>
            </a:endParaRPr>
          </a:p>
          <a:p>
            <a:r>
              <a:rPr lang="en-US" sz="2400" dirty="0" smtClean="0">
                <a:latin typeface="Rockwell"/>
                <a:cs typeface="Rockwell"/>
              </a:rPr>
              <a:t>New Relationships</a:t>
            </a:r>
            <a:endParaRPr lang="en-US" sz="2400" dirty="0">
              <a:latin typeface="Rockwell"/>
              <a:cs typeface="Rockwe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fontScale="90000"/>
          </a:bodyPr>
          <a:lstStyle/>
          <a:p>
            <a:r>
              <a:rPr lang="en-US" b="1" dirty="0" smtClean="0">
                <a:latin typeface="Rockwell"/>
                <a:cs typeface="Rockwell"/>
              </a:rPr>
              <a:t>Is Machine Learning the Key to a New Era?</a:t>
            </a:r>
            <a:endParaRPr lang="en-US" dirty="0">
              <a:latin typeface="Rockwell"/>
              <a:cs typeface="Rockwell"/>
            </a:endParaRPr>
          </a:p>
        </p:txBody>
      </p:sp>
      <p:pic>
        <p:nvPicPr>
          <p:cNvPr id="7" name="Picture 6"/>
          <p:cNvPicPr>
            <a:picLocks noChangeAspect="1"/>
          </p:cNvPicPr>
          <p:nvPr/>
        </p:nvPicPr>
        <p:blipFill>
          <a:blip r:embed="rId3"/>
          <a:stretch>
            <a:fillRect/>
          </a:stretch>
        </p:blipFill>
        <p:spPr>
          <a:xfrm>
            <a:off x="685800" y="2209800"/>
            <a:ext cx="5901465" cy="3600000"/>
          </a:xfrm>
          <a:prstGeom prst="rect">
            <a:avLst/>
          </a:prstGeom>
        </p:spPr>
      </p:pic>
      <p:pic>
        <p:nvPicPr>
          <p:cNvPr id="8" name="Picture 7"/>
          <p:cNvPicPr>
            <a:picLocks noChangeAspect="1"/>
          </p:cNvPicPr>
          <p:nvPr/>
        </p:nvPicPr>
        <p:blipFill>
          <a:blip r:embed="rId4"/>
          <a:stretch>
            <a:fillRect/>
          </a:stretch>
        </p:blipFill>
        <p:spPr>
          <a:xfrm>
            <a:off x="6580686" y="2647166"/>
            <a:ext cx="2563314" cy="1563667"/>
          </a:xfrm>
          <a:prstGeom prst="rect">
            <a:avLst/>
          </a:prstGeom>
        </p:spPr>
      </p:pic>
      <p:sp>
        <p:nvSpPr>
          <p:cNvPr id="9" name="Rectangle 8"/>
          <p:cNvSpPr/>
          <p:nvPr/>
        </p:nvSpPr>
        <p:spPr>
          <a:xfrm>
            <a:off x="1219200" y="6172200"/>
            <a:ext cx="1850236" cy="461665"/>
          </a:xfrm>
          <a:prstGeom prst="rect">
            <a:avLst/>
          </a:prstGeom>
        </p:spPr>
        <p:txBody>
          <a:bodyPr wrap="none">
            <a:spAutoFit/>
          </a:bodyPr>
          <a:lstStyle/>
          <a:p>
            <a:r>
              <a:rPr lang="en-US" sz="2400" dirty="0" smtClean="0">
                <a:latin typeface="Rockwell"/>
                <a:cs typeface="Rockwell"/>
              </a:rPr>
              <a:t>Participants</a:t>
            </a:r>
          </a:p>
        </p:txBody>
      </p:sp>
      <p:cxnSp>
        <p:nvCxnSpPr>
          <p:cNvPr id="11" name="Straight Arrow Connector 10"/>
          <p:cNvCxnSpPr>
            <a:stCxn id="9" idx="3"/>
          </p:cNvCxnSpPr>
          <p:nvPr/>
        </p:nvCxnSpPr>
        <p:spPr>
          <a:xfrm flipV="1">
            <a:off x="3069436" y="6400801"/>
            <a:ext cx="3407564" cy="2232"/>
          </a:xfrm>
          <a:prstGeom prst="straightConnector1">
            <a:avLst/>
          </a:prstGeom>
          <a:ln w="381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rot="5400000" flipH="1" flipV="1">
            <a:off x="1028303" y="5371703"/>
            <a:ext cx="838200" cy="794"/>
          </a:xfrm>
          <a:prstGeom prst="line">
            <a:avLst/>
          </a:prstGeom>
          <a:ln>
            <a:solidFill>
              <a:srgbClr val="FF0080"/>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flipV="1">
            <a:off x="2324497" y="5371703"/>
            <a:ext cx="838200" cy="794"/>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1219200" y="5791200"/>
            <a:ext cx="1788545" cy="369332"/>
          </a:xfrm>
          <a:prstGeom prst="rect">
            <a:avLst/>
          </a:prstGeom>
          <a:noFill/>
          <a:ln>
            <a:solidFill>
              <a:schemeClr val="tx1"/>
            </a:solidFill>
          </a:ln>
        </p:spPr>
        <p:txBody>
          <a:bodyPr wrap="none" rtlCol="0">
            <a:spAutoFit/>
          </a:bodyPr>
          <a:lstStyle/>
          <a:p>
            <a:r>
              <a:rPr lang="en-US" dirty="0" smtClean="0">
                <a:latin typeface="Rockwell"/>
                <a:cs typeface="Rockwell"/>
              </a:rPr>
              <a:t>Minimum error</a:t>
            </a:r>
            <a:endParaRPr lang="en-US" dirty="0">
              <a:latin typeface="Rockwell"/>
              <a:cs typeface="Rockwell"/>
            </a:endParaRPr>
          </a:p>
        </p:txBody>
      </p:sp>
    </p:spTree>
    <p:custDataLst>
      <p:tags r:id="rId1"/>
    </p:custDataLst>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85756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8" grpId="0" animBg="1"/>
    </p:bld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smtClean="0">
                <a:latin typeface="Rockwell"/>
                <a:cs typeface="Rockwell"/>
              </a:rPr>
              <a:t>Summary </a:t>
            </a:r>
            <a:endParaRPr lang="en-US" b="1" dirty="0">
              <a:latin typeface="Rockwell"/>
              <a:cs typeface="Rockwell"/>
            </a:endParaRPr>
          </a:p>
        </p:txBody>
      </p:sp>
      <p:sp>
        <p:nvSpPr>
          <p:cNvPr id="7" name="Content Placeholder 6"/>
          <p:cNvSpPr>
            <a:spLocks noGrp="1"/>
          </p:cNvSpPr>
          <p:nvPr>
            <p:ph idx="1"/>
          </p:nvPr>
        </p:nvSpPr>
        <p:spPr>
          <a:xfrm>
            <a:off x="457200" y="990600"/>
            <a:ext cx="8229600" cy="5440363"/>
          </a:xfrm>
        </p:spPr>
        <p:txBody>
          <a:bodyPr>
            <a:normAutofit/>
          </a:bodyPr>
          <a:lstStyle/>
          <a:p>
            <a:pPr>
              <a:buNone/>
            </a:pPr>
            <a:endParaRPr lang="en-US" sz="2400" dirty="0" smtClean="0"/>
          </a:p>
          <a:p>
            <a:pPr>
              <a:buNone/>
            </a:pPr>
            <a:r>
              <a:rPr lang="en-US" sz="2400" dirty="0" smtClean="0"/>
              <a:t>AI/ML approaches probably will change how we do highly replicable things</a:t>
            </a:r>
          </a:p>
          <a:p>
            <a:pPr>
              <a:buNone/>
            </a:pPr>
            <a:endParaRPr lang="en-US" sz="2400" dirty="0" smtClean="0"/>
          </a:p>
          <a:p>
            <a:pPr>
              <a:buNone/>
            </a:pPr>
            <a:r>
              <a:rPr lang="en-US" sz="2400" dirty="0" smtClean="0"/>
              <a:t>Advantages of ML over classical statistics probably won’t be </a:t>
            </a:r>
            <a:r>
              <a:rPr lang="en-US" sz="2400" dirty="0" err="1" smtClean="0"/>
              <a:t>realised</a:t>
            </a:r>
            <a:r>
              <a:rPr lang="en-US" sz="2400" dirty="0" smtClean="0"/>
              <a:t> until we address data accessibility and sharing</a:t>
            </a:r>
          </a:p>
          <a:p>
            <a:pPr>
              <a:buNone/>
            </a:pPr>
            <a:endParaRPr lang="en-US" sz="2400" dirty="0" smtClean="0"/>
          </a:p>
          <a:p>
            <a:pPr>
              <a:buNone/>
            </a:pPr>
            <a:r>
              <a:rPr lang="en-US" sz="2400" dirty="0" smtClean="0"/>
              <a:t>Big data usage in healthcare requires statistical </a:t>
            </a:r>
            <a:r>
              <a:rPr lang="en-US" sz="2400" dirty="0" err="1" smtClean="0"/>
              <a:t>rigour</a:t>
            </a:r>
            <a:r>
              <a:rPr lang="en-US" sz="2400" dirty="0" smtClean="0"/>
              <a:t> &amp; methodological honesty </a:t>
            </a:r>
          </a:p>
          <a:p>
            <a:pPr>
              <a:buNone/>
            </a:pPr>
            <a:endParaRPr lang="en-US" sz="1800" i="1" dirty="0" smtClean="0"/>
          </a:p>
          <a:p>
            <a:pPr>
              <a:buNone/>
            </a:pPr>
            <a:endParaRPr lang="en-US" sz="1800" i="1"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4545896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smtClean="0">
                <a:latin typeface="Rockwell"/>
                <a:cs typeface="Rockwell"/>
              </a:rPr>
              <a:t>What Should the NHS do?</a:t>
            </a:r>
            <a:endParaRPr lang="en-US" b="1" dirty="0">
              <a:latin typeface="Rockwell"/>
              <a:cs typeface="Rockwell"/>
            </a:endParaRPr>
          </a:p>
        </p:txBody>
      </p:sp>
      <p:pic>
        <p:nvPicPr>
          <p:cNvPr id="5" name="Picture 4"/>
          <p:cNvPicPr>
            <a:picLocks noChangeAspect="1"/>
          </p:cNvPicPr>
          <p:nvPr/>
        </p:nvPicPr>
        <p:blipFill>
          <a:blip r:embed="rId2"/>
          <a:stretch>
            <a:fillRect/>
          </a:stretch>
        </p:blipFill>
        <p:spPr>
          <a:xfrm>
            <a:off x="2057400" y="1295400"/>
            <a:ext cx="5029200" cy="4800600"/>
          </a:xfrm>
          <a:prstGeom prst="rect">
            <a:avLst/>
          </a:prstGeom>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857567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smtClean="0">
                <a:latin typeface="Rockwell"/>
                <a:cs typeface="Rockwell"/>
              </a:rPr>
              <a:t>What is the NHS doing?</a:t>
            </a:r>
            <a:endParaRPr lang="en-US" b="1" dirty="0">
              <a:latin typeface="Rockwell"/>
              <a:cs typeface="Rockwell"/>
            </a:endParaRPr>
          </a:p>
        </p:txBody>
      </p:sp>
      <p:pic>
        <p:nvPicPr>
          <p:cNvPr id="7" name="Picture 6"/>
          <p:cNvPicPr>
            <a:picLocks noChangeAspect="1"/>
          </p:cNvPicPr>
          <p:nvPr/>
        </p:nvPicPr>
        <p:blipFill>
          <a:blip r:embed="rId2"/>
          <a:stretch>
            <a:fillRect/>
          </a:stretch>
        </p:blipFill>
        <p:spPr>
          <a:xfrm>
            <a:off x="381024" y="1143000"/>
            <a:ext cx="3818314" cy="2124000"/>
          </a:xfrm>
          <a:prstGeom prst="rect">
            <a:avLst/>
          </a:prstGeom>
        </p:spPr>
      </p:pic>
      <p:pic>
        <p:nvPicPr>
          <p:cNvPr id="9" name="Picture 8"/>
          <p:cNvPicPr>
            <a:picLocks noChangeAspect="1"/>
          </p:cNvPicPr>
          <p:nvPr/>
        </p:nvPicPr>
        <p:blipFill>
          <a:blip r:embed="rId3"/>
          <a:stretch>
            <a:fillRect/>
          </a:stretch>
        </p:blipFill>
        <p:spPr>
          <a:xfrm>
            <a:off x="4233246" y="1184200"/>
            <a:ext cx="3721100" cy="4165600"/>
          </a:xfrm>
          <a:prstGeom prst="rect">
            <a:avLst/>
          </a:prstGeom>
        </p:spPr>
      </p:pic>
      <p:pic>
        <p:nvPicPr>
          <p:cNvPr id="11" name="Picture 10"/>
          <p:cNvPicPr>
            <a:picLocks noChangeAspect="1"/>
          </p:cNvPicPr>
          <p:nvPr/>
        </p:nvPicPr>
        <p:blipFill>
          <a:blip r:embed="rId4"/>
          <a:stretch>
            <a:fillRect/>
          </a:stretch>
        </p:blipFill>
        <p:spPr>
          <a:xfrm>
            <a:off x="3061064" y="4466290"/>
            <a:ext cx="1138274" cy="2082800"/>
          </a:xfrm>
          <a:prstGeom prst="rect">
            <a:avLst/>
          </a:prstGeom>
        </p:spPr>
      </p:pic>
      <p:pic>
        <p:nvPicPr>
          <p:cNvPr id="1026" name="Picture 2"/>
          <p:cNvPicPr>
            <a:picLocks noChangeAspect="1" noChangeArrowheads="1"/>
          </p:cNvPicPr>
          <p:nvPr/>
        </p:nvPicPr>
        <p:blipFill rotWithShape="1">
          <a:blip r:embed="rId5"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t="13562" r="1778" b="48214"/>
          <a:stretch/>
        </p:blipFill>
        <p:spPr bwMode="auto">
          <a:xfrm>
            <a:off x="347117" y="3267000"/>
            <a:ext cx="3852221" cy="1199290"/>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chemeClr val="accent1"/>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miter lim="800000"/>
                <a:headEnd/>
                <a:tailEnd/>
              </a14:hiddenLine>
            </a:ext>
          </a:extLst>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5645680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smtClean="0">
                <a:latin typeface="Rockwell"/>
                <a:cs typeface="Rockwell"/>
              </a:rPr>
              <a:t>Summary</a:t>
            </a:r>
            <a:endParaRPr lang="en-US" b="1" dirty="0">
              <a:latin typeface="Rockwell"/>
              <a:cs typeface="Rockwell"/>
            </a:endParaRPr>
          </a:p>
        </p:txBody>
      </p:sp>
      <p:sp>
        <p:nvSpPr>
          <p:cNvPr id="7" name="Content Placeholder 6"/>
          <p:cNvSpPr>
            <a:spLocks noGrp="1"/>
          </p:cNvSpPr>
          <p:nvPr>
            <p:ph idx="1"/>
          </p:nvPr>
        </p:nvSpPr>
        <p:spPr>
          <a:xfrm>
            <a:off x="457200" y="990600"/>
            <a:ext cx="8229600" cy="5440363"/>
          </a:xfrm>
        </p:spPr>
        <p:txBody>
          <a:bodyPr>
            <a:normAutofit/>
          </a:bodyPr>
          <a:lstStyle/>
          <a:p>
            <a:pPr>
              <a:buNone/>
            </a:pPr>
            <a:r>
              <a:rPr lang="en-US" sz="1800" i="1" dirty="0" smtClean="0"/>
              <a:t>“A medical device with a plausible sales pitch is a very hard thing to counter with mere evidence”</a:t>
            </a:r>
            <a:r>
              <a:rPr lang="en-US" sz="1800" dirty="0" smtClean="0"/>
              <a:t> Richard Lehman June 2018</a:t>
            </a:r>
          </a:p>
          <a:p>
            <a:pPr>
              <a:buNone/>
            </a:pPr>
            <a:endParaRPr lang="en-US" sz="1800" dirty="0" smtClean="0"/>
          </a:p>
          <a:p>
            <a:pPr>
              <a:buNone/>
            </a:pPr>
            <a:r>
              <a:rPr lang="en-US" sz="2400" dirty="0" smtClean="0"/>
              <a:t>Many technological advances in healthcare are yet to achieve maturity </a:t>
            </a:r>
          </a:p>
          <a:p>
            <a:pPr>
              <a:buNone/>
            </a:pPr>
            <a:endParaRPr lang="en-US" sz="2400" dirty="0" smtClean="0"/>
          </a:p>
          <a:p>
            <a:pPr>
              <a:buNone/>
            </a:pPr>
            <a:r>
              <a:rPr lang="en-US" sz="2400" dirty="0" smtClean="0"/>
              <a:t>Are small increases in the precision of predictions what you </a:t>
            </a:r>
            <a:r>
              <a:rPr lang="en-US" sz="2400" dirty="0" err="1" smtClean="0"/>
              <a:t>agonise</a:t>
            </a:r>
            <a:r>
              <a:rPr lang="en-US" sz="2400" dirty="0" smtClean="0"/>
              <a:t> over?</a:t>
            </a:r>
          </a:p>
          <a:p>
            <a:pPr>
              <a:buNone/>
            </a:pPr>
            <a:endParaRPr lang="en-US" sz="2400" dirty="0" smtClean="0"/>
          </a:p>
          <a:p>
            <a:pPr>
              <a:buNone/>
            </a:pPr>
            <a:r>
              <a:rPr lang="en-US" sz="2400" dirty="0" smtClean="0"/>
              <a:t>Watch The Social Network </a:t>
            </a:r>
          </a:p>
          <a:p>
            <a:pPr>
              <a:buNone/>
            </a:pPr>
            <a:endParaRPr lang="en-US" sz="1800" i="1" dirty="0" smtClean="0"/>
          </a:p>
          <a:p>
            <a:pPr>
              <a:buNone/>
            </a:pPr>
            <a:endParaRPr lang="en-US" sz="1800" i="1"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4545896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12800" y="1219200"/>
            <a:ext cx="7518400" cy="2651760"/>
          </a:xfrm>
          <a:prstGeom prst="rect">
            <a:avLst/>
          </a:prstGeom>
        </p:spPr>
      </p:pic>
      <p:sp>
        <p:nvSpPr>
          <p:cNvPr id="5" name="Text Placeholder 3"/>
          <p:cNvSpPr txBox="1">
            <a:spLocks/>
          </p:cNvSpPr>
          <p:nvPr/>
        </p:nvSpPr>
        <p:spPr>
          <a:xfrm>
            <a:off x="631375" y="4572000"/>
            <a:ext cx="7881250" cy="1061829"/>
          </a:xfrm>
          <a:prstGeom prst="rect">
            <a:avLst/>
          </a:prstGeom>
        </p:spPr>
        <p:txBody>
          <a:bodyPr vert="horz"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400" b="0" i="0" u="none" strike="noStrike" kern="1200" cap="none" spc="0" normalizeH="0" baseline="0" noProof="0" dirty="0" smtClean="0">
                <a:ln>
                  <a:noFill/>
                </a:ln>
                <a:solidFill>
                  <a:schemeClr val="tx1"/>
                </a:solidFill>
                <a:effectLst/>
                <a:uLnTx/>
                <a:uFillTx/>
                <a:latin typeface="Arial"/>
                <a:ea typeface="+mn-ea"/>
                <a:cs typeface="+mn-cs"/>
              </a:rPr>
              <a:t>@toates_19</a:t>
            </a:r>
          </a:p>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400" b="0" i="0" u="none" strike="noStrike" kern="1200" cap="none" spc="0" normalizeH="0" baseline="0" noProof="0" dirty="0" smtClean="0">
                <a:ln>
                  <a:noFill/>
                </a:ln>
                <a:solidFill>
                  <a:schemeClr val="tx1"/>
                </a:solidFill>
                <a:effectLst/>
                <a:uLnTx/>
                <a:uFillTx/>
                <a:latin typeface="Arial"/>
                <a:ea typeface="+mn-ea"/>
                <a:cs typeface="+mn-cs"/>
                <a:hlinkClick r:id="rId3"/>
              </a:rPr>
              <a:t>toates19@gmail.com</a:t>
            </a:r>
            <a:endParaRPr kumimoji="0" lang="en-US" sz="2400" b="0" i="0" u="none" strike="noStrike" kern="1200" cap="none" spc="0" normalizeH="0" baseline="0" noProof="0" dirty="0" smtClean="0">
              <a:ln>
                <a:noFill/>
              </a:ln>
              <a:solidFill>
                <a:schemeClr val="tx1"/>
              </a:solidFill>
              <a:effectLst/>
              <a:uLnTx/>
              <a:uFillTx/>
              <a:latin typeface="Arial"/>
              <a:ea typeface="+mn-ea"/>
              <a:cs typeface="+mn-cs"/>
            </a:endParaRPr>
          </a:p>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2100" b="0" i="0" u="none" strike="noStrike" kern="1200" cap="none" spc="0" normalizeH="0" baseline="0" noProof="0" dirty="0" smtClean="0">
              <a:ln>
                <a:noFill/>
              </a:ln>
              <a:solidFill>
                <a:schemeClr val="tx1"/>
              </a:solidFill>
              <a:effectLst/>
              <a:uLnTx/>
              <a:uFillTx/>
              <a:latin typeface="Arial"/>
              <a:ea typeface="+mn-ea"/>
              <a:cs typeface="+mn-cs"/>
            </a:endParaRPr>
          </a:p>
        </p:txBody>
      </p:sp>
      <p:pic>
        <p:nvPicPr>
          <p:cNvPr id="6" name="Picture 2" descr="C:\Users\ms203\Desktop\nexusae0_unnamed13.png"/>
          <p:cNvPicPr>
            <a:picLocks noChangeAspect="1" noChangeArrowheads="1"/>
          </p:cNvPicPr>
          <p:nvPr/>
        </p:nvPicPr>
        <p:blipFill>
          <a:blip r:embed="rId4"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3362894" y="4596158"/>
            <a:ext cx="345010" cy="345010"/>
          </a:xfrm>
          <a:prstGeom prst="rect">
            <a:avLst/>
          </a:prstGeom>
          <a:noFill/>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2601779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b="1" dirty="0" smtClean="0">
                <a:latin typeface="Rockwell"/>
                <a:cs typeface="Rockwell"/>
              </a:rPr>
              <a:t>Clinical Medicine isn’t Classification</a:t>
            </a:r>
            <a:endParaRPr lang="en-US" b="1" dirty="0">
              <a:latin typeface="Rockwell"/>
              <a:cs typeface="Rockwell"/>
            </a:endParaRPr>
          </a:p>
        </p:txBody>
      </p:sp>
      <p:sp>
        <p:nvSpPr>
          <p:cNvPr id="11" name="TextBox 10"/>
          <p:cNvSpPr txBox="1"/>
          <p:nvPr/>
        </p:nvSpPr>
        <p:spPr>
          <a:xfrm>
            <a:off x="1109617" y="1143000"/>
            <a:ext cx="6924766" cy="1569660"/>
          </a:xfrm>
          <a:prstGeom prst="rect">
            <a:avLst/>
          </a:prstGeom>
          <a:noFill/>
        </p:spPr>
        <p:txBody>
          <a:bodyPr wrap="square" rtlCol="0">
            <a:spAutoFit/>
          </a:bodyPr>
          <a:lstStyle/>
          <a:p>
            <a:r>
              <a:rPr lang="en-US" sz="2400" dirty="0" smtClean="0"/>
              <a:t>Medical decisions are: </a:t>
            </a:r>
          </a:p>
          <a:p>
            <a:r>
              <a:rPr lang="en-US" sz="2400" dirty="0" smtClean="0"/>
              <a:t>	not classification problems</a:t>
            </a:r>
          </a:p>
          <a:p>
            <a:r>
              <a:rPr lang="en-US" sz="2400" dirty="0" smtClean="0"/>
              <a:t>	made at the point of care</a:t>
            </a:r>
          </a:p>
          <a:p>
            <a:r>
              <a:rPr lang="en-US" sz="2400" dirty="0" smtClean="0"/>
              <a:t>	subject to change</a:t>
            </a:r>
            <a:endParaRPr lang="en-US" sz="2400" dirty="0"/>
          </a:p>
        </p:txBody>
      </p:sp>
      <p:sp>
        <p:nvSpPr>
          <p:cNvPr id="18" name="TextBox 17"/>
          <p:cNvSpPr txBox="1"/>
          <p:nvPr/>
        </p:nvSpPr>
        <p:spPr>
          <a:xfrm>
            <a:off x="152400" y="2895600"/>
            <a:ext cx="3211749" cy="1477328"/>
          </a:xfrm>
          <a:prstGeom prst="rect">
            <a:avLst/>
          </a:prstGeom>
          <a:noFill/>
          <a:ln>
            <a:solidFill>
              <a:schemeClr val="accent2"/>
            </a:solidFill>
          </a:ln>
        </p:spPr>
        <p:txBody>
          <a:bodyPr wrap="none" rtlCol="0">
            <a:spAutoFit/>
          </a:bodyPr>
          <a:lstStyle/>
          <a:p>
            <a:r>
              <a:rPr lang="en-US" dirty="0" smtClean="0"/>
              <a:t>Medical data has:</a:t>
            </a:r>
          </a:p>
          <a:p>
            <a:r>
              <a:rPr lang="en-US" dirty="0" smtClean="0"/>
              <a:t>	Biological variation</a:t>
            </a:r>
          </a:p>
          <a:p>
            <a:r>
              <a:rPr lang="en-US" dirty="0" smtClean="0"/>
              <a:t>	Sampling Variability</a:t>
            </a:r>
          </a:p>
          <a:p>
            <a:r>
              <a:rPr lang="en-US" dirty="0" smtClean="0"/>
              <a:t>	Measurement Errors</a:t>
            </a:r>
          </a:p>
          <a:p>
            <a:r>
              <a:rPr lang="en-US" dirty="0" smtClean="0"/>
              <a:t>	Different Treatments   </a:t>
            </a:r>
            <a:endParaRPr lang="en-US" dirty="0"/>
          </a:p>
        </p:txBody>
      </p:sp>
      <p:pic>
        <p:nvPicPr>
          <p:cNvPr id="19" name="Picture 18"/>
          <p:cNvPicPr>
            <a:picLocks noChangeAspect="1"/>
          </p:cNvPicPr>
          <p:nvPr/>
        </p:nvPicPr>
        <p:blipFill>
          <a:blip r:embed="rId2"/>
          <a:stretch>
            <a:fillRect/>
          </a:stretch>
        </p:blipFill>
        <p:spPr>
          <a:xfrm>
            <a:off x="3429000" y="3429001"/>
            <a:ext cx="5638800" cy="3124835"/>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2286000" y="194310"/>
            <a:ext cx="4572000" cy="6469380"/>
          </a:xfrm>
          <a:prstGeom prst="rect">
            <a:avLst/>
          </a:prstGeom>
        </p:spPr>
      </p:pic>
      <p:pic>
        <p:nvPicPr>
          <p:cNvPr id="1026" name="Picture 2" descr="Image result for eric topol"/>
          <p:cNvPicPr>
            <a:picLocks noChangeAspect="1" noChangeArrowheads="1"/>
          </p:cNvPicPr>
          <p:nvPr/>
        </p:nvPicPr>
        <p:blipFill>
          <a:blip r:embed="rId4">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219075" y="194310"/>
            <a:ext cx="2066925" cy="2057401"/>
          </a:xfrm>
          <a:prstGeom prst="rect">
            <a:avLst/>
          </a:prstGeom>
          <a:noFill/>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pic>
      <p:pic>
        <p:nvPicPr>
          <p:cNvPr id="1028" name="Picture 4" descr="Image result for matt hancock"/>
          <p:cNvPicPr>
            <a:picLocks noChangeAspect="1" noChangeArrowheads="1"/>
          </p:cNvPicPr>
          <p:nvPr/>
        </p:nvPicPr>
        <p:blipFill rotWithShape="1">
          <a:blip r:embed="rId5">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l="12894" r="7107"/>
          <a:stretch/>
        </p:blipFill>
        <p:spPr bwMode="auto">
          <a:xfrm>
            <a:off x="6858001" y="4853939"/>
            <a:ext cx="2286000" cy="1809751"/>
          </a:xfrm>
          <a:prstGeom prst="rect">
            <a:avLst/>
          </a:prstGeom>
          <a:noFill/>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7124568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143250" y="76200"/>
            <a:ext cx="2857500" cy="4140200"/>
          </a:xfrm>
          <a:prstGeom prst="rect">
            <a:avLst/>
          </a:prstGeom>
        </p:spPr>
      </p:pic>
      <p:sp>
        <p:nvSpPr>
          <p:cNvPr id="5" name="TextBox 4"/>
          <p:cNvSpPr txBox="1"/>
          <p:nvPr/>
        </p:nvSpPr>
        <p:spPr>
          <a:xfrm>
            <a:off x="304801" y="4191000"/>
            <a:ext cx="8458199" cy="1785104"/>
          </a:xfrm>
          <a:prstGeom prst="rect">
            <a:avLst/>
          </a:prstGeom>
          <a:noFill/>
        </p:spPr>
        <p:txBody>
          <a:bodyPr wrap="square" rtlCol="0">
            <a:spAutoFit/>
          </a:bodyPr>
          <a:lstStyle/>
          <a:p>
            <a:r>
              <a:rPr lang="en-US" sz="2200" i="1" dirty="0" smtClean="0"/>
              <a:t>“An intellect which at a certain moment would know all forces that set nature in motion, and all positions of all items…were also vast enough to submit these data to analysis…nothing would be uncertain and the future just like the past would be present before its eyes”</a:t>
            </a:r>
            <a:endParaRPr lang="en-US" sz="2200" i="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143250" y="76200"/>
            <a:ext cx="2857500" cy="4140200"/>
          </a:xfrm>
          <a:prstGeom prst="rect">
            <a:avLst/>
          </a:prstGeom>
        </p:spPr>
      </p:pic>
      <p:sp>
        <p:nvSpPr>
          <p:cNvPr id="5" name="TextBox 4"/>
          <p:cNvSpPr txBox="1"/>
          <p:nvPr/>
        </p:nvSpPr>
        <p:spPr>
          <a:xfrm>
            <a:off x="304801" y="4191000"/>
            <a:ext cx="8458199" cy="1785104"/>
          </a:xfrm>
          <a:prstGeom prst="rect">
            <a:avLst/>
          </a:prstGeom>
          <a:noFill/>
        </p:spPr>
        <p:txBody>
          <a:bodyPr wrap="square" rtlCol="0">
            <a:spAutoFit/>
          </a:bodyPr>
          <a:lstStyle/>
          <a:p>
            <a:r>
              <a:rPr lang="en-US" sz="2200" i="1" dirty="0" smtClean="0"/>
              <a:t>“An intellect which at a certain moment would </a:t>
            </a:r>
            <a:r>
              <a:rPr lang="en-US" sz="2200" i="1" dirty="0" smtClean="0">
                <a:solidFill>
                  <a:schemeClr val="accent6">
                    <a:lumMod val="75000"/>
                  </a:schemeClr>
                </a:solidFill>
              </a:rPr>
              <a:t>know all forces that set nature in motion, and all positions of all items</a:t>
            </a:r>
            <a:r>
              <a:rPr lang="en-US" sz="2200" i="1" dirty="0" smtClean="0"/>
              <a:t>…were also vast enough to </a:t>
            </a:r>
            <a:r>
              <a:rPr lang="en-US" sz="2200" i="1" dirty="0" smtClean="0">
                <a:solidFill>
                  <a:srgbClr val="008000"/>
                </a:solidFill>
              </a:rPr>
              <a:t>submit these data to analysis</a:t>
            </a:r>
            <a:r>
              <a:rPr lang="en-US" sz="2200" i="1" dirty="0" smtClean="0"/>
              <a:t>…</a:t>
            </a:r>
            <a:r>
              <a:rPr lang="en-US" sz="2200" i="1" dirty="0" smtClean="0">
                <a:solidFill>
                  <a:srgbClr val="0000FF"/>
                </a:solidFill>
              </a:rPr>
              <a:t>nothing would be uncertain and the future just like the pas</a:t>
            </a:r>
            <a:r>
              <a:rPr lang="en-US" sz="2200" i="1" dirty="0" smtClean="0"/>
              <a:t>t would be present before its eyes”</a:t>
            </a:r>
            <a:endParaRPr lang="en-US" sz="2200" i="1" dirty="0"/>
          </a:p>
        </p:txBody>
      </p:sp>
      <p:sp>
        <p:nvSpPr>
          <p:cNvPr id="7" name="TextBox 6"/>
          <p:cNvSpPr txBox="1"/>
          <p:nvPr/>
        </p:nvSpPr>
        <p:spPr>
          <a:xfrm>
            <a:off x="2148951" y="6019800"/>
            <a:ext cx="4846098" cy="461665"/>
          </a:xfrm>
          <a:prstGeom prst="rect">
            <a:avLst/>
          </a:prstGeom>
          <a:noFill/>
        </p:spPr>
        <p:txBody>
          <a:bodyPr wrap="none" rtlCol="0">
            <a:spAutoFit/>
          </a:bodyPr>
          <a:lstStyle/>
          <a:p>
            <a:r>
              <a:rPr lang="en-US" sz="2400" dirty="0" smtClean="0">
                <a:solidFill>
                  <a:schemeClr val="accent6">
                    <a:lumMod val="75000"/>
                  </a:schemeClr>
                </a:solidFill>
              </a:rPr>
              <a:t>DATA </a:t>
            </a:r>
            <a:r>
              <a:rPr lang="en-US" sz="2400" dirty="0" smtClean="0"/>
              <a:t>+ </a:t>
            </a:r>
            <a:r>
              <a:rPr lang="en-US" sz="2400" dirty="0" smtClean="0">
                <a:solidFill>
                  <a:srgbClr val="008000"/>
                </a:solidFill>
              </a:rPr>
              <a:t>COMPUTATION</a:t>
            </a:r>
            <a:r>
              <a:rPr lang="en-US" sz="2400" dirty="0" smtClean="0"/>
              <a:t> = </a:t>
            </a:r>
            <a:r>
              <a:rPr lang="en-US" sz="2400" dirty="0" smtClean="0">
                <a:solidFill>
                  <a:srgbClr val="0000FF"/>
                </a:solidFill>
              </a:rPr>
              <a:t>PREDICTION</a:t>
            </a:r>
            <a:endParaRPr lang="en-US" sz="2400" dirty="0">
              <a:solidFill>
                <a:schemeClr val="accent6">
                  <a:lumMod val="75000"/>
                </a:schemeClr>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smtClean="0">
                <a:latin typeface="Rockwell"/>
                <a:cs typeface="Rockwell"/>
              </a:rPr>
              <a:t>The Hype Cycle</a:t>
            </a:r>
            <a:endParaRPr lang="en-US" b="1" dirty="0">
              <a:latin typeface="Rockwell"/>
              <a:cs typeface="Rockwell"/>
            </a:endParaRPr>
          </a:p>
        </p:txBody>
      </p:sp>
      <p:pic>
        <p:nvPicPr>
          <p:cNvPr id="5" name="Picture 4"/>
          <p:cNvPicPr>
            <a:picLocks noChangeAspect="1"/>
          </p:cNvPicPr>
          <p:nvPr/>
        </p:nvPicPr>
        <p:blipFill>
          <a:blip r:embed="rId2"/>
          <a:srcRect l="2000" t="11178" r="6000" b="18424"/>
          <a:stretch>
            <a:fillRect/>
          </a:stretch>
        </p:blipFill>
        <p:spPr>
          <a:xfrm>
            <a:off x="716280" y="1257320"/>
            <a:ext cx="7711440" cy="4991080"/>
          </a:xfrm>
          <a:prstGeom prst="rect">
            <a:avLst/>
          </a:prstGeom>
        </p:spPr>
      </p:pic>
      <p:cxnSp>
        <p:nvCxnSpPr>
          <p:cNvPr id="7" name="Straight Arrow Connector 6"/>
          <p:cNvCxnSpPr/>
          <p:nvPr/>
        </p:nvCxnSpPr>
        <p:spPr>
          <a:xfrm rot="10800000" flipV="1">
            <a:off x="3733800" y="1371600"/>
            <a:ext cx="533400" cy="22860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rot="10800000" flipV="1">
            <a:off x="4038600" y="1524000"/>
            <a:ext cx="609600" cy="22860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rot="10800000">
            <a:off x="3962400" y="2362201"/>
            <a:ext cx="609600" cy="76198"/>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6597809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3" name="Picture 2" descr="noun_1482706_cc.png"/>
          <p:cNvPicPr>
            <a:picLocks noChangeAspect="1"/>
          </p:cNvPicPr>
          <p:nvPr/>
        </p:nvPicPr>
        <p:blipFill>
          <a:blip r:embed="rId2"/>
          <a:srcRect b="17778"/>
          <a:stretch>
            <a:fillRect/>
          </a:stretch>
        </p:blipFill>
        <p:spPr>
          <a:xfrm>
            <a:off x="2349500" y="0"/>
            <a:ext cx="4445000" cy="3654768"/>
          </a:xfrm>
          <a:prstGeom prst="rect">
            <a:avLst/>
          </a:prstGeom>
        </p:spPr>
      </p:pic>
      <p:sp>
        <p:nvSpPr>
          <p:cNvPr id="4" name="TextBox 3"/>
          <p:cNvSpPr txBox="1"/>
          <p:nvPr/>
        </p:nvSpPr>
        <p:spPr>
          <a:xfrm>
            <a:off x="304799" y="3657600"/>
            <a:ext cx="8534401" cy="2954655"/>
          </a:xfrm>
          <a:prstGeom prst="rect">
            <a:avLst/>
          </a:prstGeom>
          <a:noFill/>
        </p:spPr>
        <p:txBody>
          <a:bodyPr wrap="square" rtlCol="0">
            <a:spAutoFit/>
          </a:bodyPr>
          <a:lstStyle/>
          <a:p>
            <a:pPr algn="ctr"/>
            <a:r>
              <a:rPr lang="en-US" sz="3600" b="1" dirty="0" smtClean="0">
                <a:latin typeface="Rockwell"/>
                <a:cs typeface="Rockwell"/>
              </a:rPr>
              <a:t>Caution</a:t>
            </a:r>
          </a:p>
          <a:p>
            <a:pPr algn="ctr"/>
            <a:r>
              <a:rPr lang="en-US" sz="3000" dirty="0" smtClean="0">
                <a:latin typeface="Rockwell"/>
                <a:cs typeface="Rockwell"/>
              </a:rPr>
              <a:t>Images of statistical concepts and light mathematics approaching</a:t>
            </a:r>
          </a:p>
          <a:p>
            <a:pPr algn="ctr"/>
            <a:endParaRPr lang="en-US" sz="3000" dirty="0" smtClean="0">
              <a:latin typeface="Rockwell"/>
              <a:cs typeface="Rockwell"/>
            </a:endParaRPr>
          </a:p>
          <a:p>
            <a:pPr algn="ctr"/>
            <a:r>
              <a:rPr lang="en-US" sz="3000" dirty="0" smtClean="0">
                <a:latin typeface="Rockwell"/>
                <a:cs typeface="Rockwell"/>
              </a:rPr>
              <a:t>Viewers of a sensitive disposition are advised to proceed with caution</a:t>
            </a:r>
            <a:endParaRPr lang="en-US" sz="3000" dirty="0">
              <a:latin typeface="Rockwell"/>
              <a:cs typeface="Rockwell"/>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3761013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fontScale="90000"/>
          </a:bodyPr>
          <a:lstStyle/>
          <a:p>
            <a:r>
              <a:rPr lang="en-US" b="1" dirty="0" smtClean="0">
                <a:latin typeface="Rockwell"/>
                <a:cs typeface="Rockwell"/>
              </a:rPr>
              <a:t>Machine Learning: An </a:t>
            </a:r>
            <a:r>
              <a:rPr lang="en-US" i="1" dirty="0" smtClean="0">
                <a:latin typeface="Rockwell"/>
                <a:cs typeface="Rockwell"/>
              </a:rPr>
              <a:t>Extremely</a:t>
            </a:r>
            <a:r>
              <a:rPr lang="en-US" b="1" dirty="0" smtClean="0">
                <a:latin typeface="Rockwell"/>
                <a:cs typeface="Rockwell"/>
              </a:rPr>
              <a:t> Brief Primer </a:t>
            </a:r>
            <a:endParaRPr lang="en-US" dirty="0">
              <a:latin typeface="Rockwell"/>
              <a:cs typeface="Rockwell"/>
            </a:endParaRPr>
          </a:p>
        </p:txBody>
      </p:sp>
      <p:pic>
        <p:nvPicPr>
          <p:cNvPr id="14" name="Picture 13"/>
          <p:cNvPicPr>
            <a:picLocks noChangeAspect="1"/>
          </p:cNvPicPr>
          <p:nvPr/>
        </p:nvPicPr>
        <p:blipFill>
          <a:blip r:embed="rId2"/>
          <a:stretch>
            <a:fillRect/>
          </a:stretch>
        </p:blipFill>
        <p:spPr>
          <a:xfrm>
            <a:off x="2211414" y="1989000"/>
            <a:ext cx="4721172" cy="2880000"/>
          </a:xfrm>
          <a:prstGeom prst="rect">
            <a:avLst/>
          </a:prstGeom>
        </p:spPr>
      </p:pic>
      <p:sp>
        <p:nvSpPr>
          <p:cNvPr id="16" name="TextBox 15"/>
          <p:cNvSpPr txBox="1"/>
          <p:nvPr/>
        </p:nvSpPr>
        <p:spPr>
          <a:xfrm>
            <a:off x="533400" y="5181600"/>
            <a:ext cx="8077200" cy="830997"/>
          </a:xfrm>
          <a:prstGeom prst="rect">
            <a:avLst/>
          </a:prstGeom>
          <a:noFill/>
        </p:spPr>
        <p:txBody>
          <a:bodyPr wrap="square" rtlCol="0">
            <a:spAutoFit/>
          </a:bodyPr>
          <a:lstStyle/>
          <a:p>
            <a:pPr algn="ctr"/>
            <a:r>
              <a:rPr lang="en-US" sz="2400" dirty="0" smtClean="0">
                <a:latin typeface="Rockwell"/>
                <a:cs typeface="Rockwell"/>
              </a:rPr>
              <a:t>Data is collected to examine relationships between predictors and outcomes</a:t>
            </a:r>
            <a:endParaRPr lang="en-US" sz="2400" dirty="0">
              <a:latin typeface="Rockwell"/>
              <a:cs typeface="Rockwell"/>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857567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fontScale="90000"/>
          </a:bodyPr>
          <a:lstStyle/>
          <a:p>
            <a:r>
              <a:rPr lang="en-US" b="1" dirty="0" smtClean="0">
                <a:latin typeface="Rockwell"/>
                <a:cs typeface="Rockwell"/>
              </a:rPr>
              <a:t>Machine Learning: An </a:t>
            </a:r>
            <a:r>
              <a:rPr lang="en-US" i="1" dirty="0" smtClean="0">
                <a:latin typeface="Rockwell"/>
                <a:cs typeface="Rockwell"/>
              </a:rPr>
              <a:t>Extremely</a:t>
            </a:r>
            <a:r>
              <a:rPr lang="en-US" b="1" dirty="0" smtClean="0">
                <a:latin typeface="Rockwell"/>
                <a:cs typeface="Rockwell"/>
              </a:rPr>
              <a:t> Brief Primer </a:t>
            </a:r>
            <a:endParaRPr lang="en-US" dirty="0">
              <a:latin typeface="Rockwell"/>
              <a:cs typeface="Rockwell"/>
            </a:endParaRPr>
          </a:p>
        </p:txBody>
      </p:sp>
      <p:sp>
        <p:nvSpPr>
          <p:cNvPr id="6" name="TextBox 5"/>
          <p:cNvSpPr txBox="1"/>
          <p:nvPr/>
        </p:nvSpPr>
        <p:spPr>
          <a:xfrm>
            <a:off x="533400" y="5181600"/>
            <a:ext cx="8077200" cy="1569660"/>
          </a:xfrm>
          <a:prstGeom prst="rect">
            <a:avLst/>
          </a:prstGeom>
          <a:noFill/>
        </p:spPr>
        <p:txBody>
          <a:bodyPr wrap="square" rtlCol="0">
            <a:spAutoFit/>
          </a:bodyPr>
          <a:lstStyle/>
          <a:p>
            <a:pPr algn="ctr"/>
            <a:r>
              <a:rPr lang="en-US" sz="2400" b="1" dirty="0" smtClean="0">
                <a:latin typeface="Rockwell"/>
                <a:cs typeface="Rockwell"/>
              </a:rPr>
              <a:t>Statistics</a:t>
            </a:r>
          </a:p>
          <a:p>
            <a:pPr>
              <a:buFont typeface="Arial"/>
              <a:buChar char="•"/>
            </a:pPr>
            <a:r>
              <a:rPr lang="en-US" sz="2400" b="1" dirty="0" smtClean="0">
                <a:latin typeface="Rockwell"/>
                <a:cs typeface="Rockwell"/>
              </a:rPr>
              <a:t> </a:t>
            </a:r>
            <a:r>
              <a:rPr lang="en-US" sz="2400" dirty="0" smtClean="0">
                <a:latin typeface="Rockwell"/>
                <a:cs typeface="Rockwell"/>
              </a:rPr>
              <a:t>Build a project specific model</a:t>
            </a:r>
          </a:p>
          <a:p>
            <a:pPr>
              <a:buFont typeface="Arial"/>
              <a:buChar char="•"/>
            </a:pPr>
            <a:r>
              <a:rPr lang="en-US" sz="2400" b="1" dirty="0" smtClean="0">
                <a:latin typeface="Rockwell"/>
                <a:cs typeface="Rockwell"/>
              </a:rPr>
              <a:t> </a:t>
            </a:r>
            <a:r>
              <a:rPr lang="en-US" sz="2400" dirty="0" smtClean="0">
                <a:latin typeface="Rockwell"/>
                <a:cs typeface="Rockwell"/>
              </a:rPr>
              <a:t>Compute measures of confidence in whether the discovered relationship is true</a:t>
            </a:r>
            <a:endParaRPr lang="en-US" sz="2400" b="1" dirty="0">
              <a:latin typeface="Rockwell"/>
              <a:cs typeface="Rockwell"/>
            </a:endParaRPr>
          </a:p>
        </p:txBody>
      </p:sp>
      <p:pic>
        <p:nvPicPr>
          <p:cNvPr id="7" name="Picture 6"/>
          <p:cNvPicPr>
            <a:picLocks noChangeAspect="1"/>
          </p:cNvPicPr>
          <p:nvPr/>
        </p:nvPicPr>
        <p:blipFill>
          <a:blip r:embed="rId2"/>
          <a:stretch>
            <a:fillRect/>
          </a:stretch>
        </p:blipFill>
        <p:spPr>
          <a:xfrm>
            <a:off x="2211413" y="1989000"/>
            <a:ext cx="4721173" cy="2880000"/>
          </a:xfrm>
          <a:prstGeom prst="rect">
            <a:avLst/>
          </a:prstGeom>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857567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fontScale="90000"/>
          </a:bodyPr>
          <a:lstStyle/>
          <a:p>
            <a:r>
              <a:rPr lang="en-US" b="1" dirty="0" smtClean="0">
                <a:latin typeface="Rockwell"/>
                <a:cs typeface="Rockwell"/>
              </a:rPr>
              <a:t>Machine Learning: An </a:t>
            </a:r>
            <a:r>
              <a:rPr lang="en-US" i="1" dirty="0" smtClean="0">
                <a:latin typeface="Rockwell"/>
                <a:cs typeface="Rockwell"/>
              </a:rPr>
              <a:t>Extremely</a:t>
            </a:r>
            <a:r>
              <a:rPr lang="en-US" b="1" dirty="0" smtClean="0">
                <a:latin typeface="Rockwell"/>
                <a:cs typeface="Rockwell"/>
              </a:rPr>
              <a:t> Brief Primer </a:t>
            </a:r>
            <a:endParaRPr lang="en-US" dirty="0">
              <a:latin typeface="Rockwell"/>
              <a:cs typeface="Rockwell"/>
            </a:endParaRPr>
          </a:p>
        </p:txBody>
      </p:sp>
      <p:sp>
        <p:nvSpPr>
          <p:cNvPr id="6" name="TextBox 5"/>
          <p:cNvSpPr txBox="1"/>
          <p:nvPr/>
        </p:nvSpPr>
        <p:spPr>
          <a:xfrm>
            <a:off x="533400" y="5181600"/>
            <a:ext cx="8077200" cy="461665"/>
          </a:xfrm>
          <a:prstGeom prst="rect">
            <a:avLst/>
          </a:prstGeom>
          <a:noFill/>
        </p:spPr>
        <p:txBody>
          <a:bodyPr wrap="square" rtlCol="0">
            <a:spAutoFit/>
          </a:bodyPr>
          <a:lstStyle/>
          <a:p>
            <a:pPr algn="ctr"/>
            <a:r>
              <a:rPr lang="en-US" sz="2400" dirty="0" smtClean="0">
                <a:latin typeface="Rockwell"/>
                <a:cs typeface="Rockwell"/>
              </a:rPr>
              <a:t>Statistical inference may not be that good at prediction</a:t>
            </a:r>
            <a:endParaRPr lang="en-US" sz="2400" dirty="0">
              <a:latin typeface="Rockwell"/>
              <a:cs typeface="Rockwell"/>
            </a:endParaRPr>
          </a:p>
        </p:txBody>
      </p:sp>
      <p:pic>
        <p:nvPicPr>
          <p:cNvPr id="5" name="Picture 4"/>
          <p:cNvPicPr>
            <a:picLocks noChangeAspect="1"/>
          </p:cNvPicPr>
          <p:nvPr/>
        </p:nvPicPr>
        <p:blipFill>
          <a:blip r:embed="rId2"/>
          <a:stretch>
            <a:fillRect/>
          </a:stretch>
        </p:blipFill>
        <p:spPr>
          <a:xfrm>
            <a:off x="533400" y="1989000"/>
            <a:ext cx="4721173" cy="2880000"/>
          </a:xfrm>
          <a:prstGeom prst="rect">
            <a:avLst/>
          </a:prstGeom>
        </p:spPr>
      </p:pic>
      <p:pic>
        <p:nvPicPr>
          <p:cNvPr id="8" name="Picture 7"/>
          <p:cNvPicPr>
            <a:picLocks noChangeAspect="1"/>
          </p:cNvPicPr>
          <p:nvPr/>
        </p:nvPicPr>
        <p:blipFill>
          <a:blip r:embed="rId3"/>
          <a:stretch>
            <a:fillRect/>
          </a:stretch>
        </p:blipFill>
        <p:spPr>
          <a:xfrm>
            <a:off x="5486400" y="2318385"/>
            <a:ext cx="3194685" cy="1948815"/>
          </a:xfrm>
          <a:prstGeom prst="rect">
            <a:avLst/>
          </a:prstGeom>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8575675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IMING" val="|22.5|9.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3697</TotalTime>
  <Words>485</Words>
  <Application>Microsoft Macintosh PowerPoint</Application>
  <PresentationFormat>On-screen Show (4:3)</PresentationFormat>
  <Paragraphs>70</Paragraphs>
  <Slides>18</Slides>
  <Notes>2</Notes>
  <HiddenSlides>0</HiddenSlides>
  <MMClips>0</MMClips>
  <ScaleCrop>false</ScaleCrop>
  <HeadingPairs>
    <vt:vector size="4" baseType="variant">
      <vt:variant>
        <vt:lpstr>Design Template</vt:lpstr>
      </vt:variant>
      <vt:variant>
        <vt:i4>1</vt:i4>
      </vt:variant>
      <vt:variant>
        <vt:lpstr>Slide Titles</vt:lpstr>
      </vt:variant>
      <vt:variant>
        <vt:i4>18</vt:i4>
      </vt:variant>
    </vt:vector>
  </HeadingPairs>
  <TitlesOfParts>
    <vt:vector size="19" baseType="lpstr">
      <vt:lpstr>Office Theme</vt:lpstr>
      <vt:lpstr>Machine Learning in Medicine: Hype and Reality</vt:lpstr>
      <vt:lpstr>Slide 2</vt:lpstr>
      <vt:lpstr>Slide 3</vt:lpstr>
      <vt:lpstr>Slide 4</vt:lpstr>
      <vt:lpstr>The Hype Cycle</vt:lpstr>
      <vt:lpstr>Slide 6</vt:lpstr>
      <vt:lpstr>Machine Learning: An Extremely Brief Primer </vt:lpstr>
      <vt:lpstr>Machine Learning: An Extremely Brief Primer </vt:lpstr>
      <vt:lpstr>Machine Learning: An Extremely Brief Primer </vt:lpstr>
      <vt:lpstr>Machine Learning: An Extremely Brief Primer </vt:lpstr>
      <vt:lpstr>Slide 11</vt:lpstr>
      <vt:lpstr>Is Machine Learning the Key to a New Era?</vt:lpstr>
      <vt:lpstr>Summary </vt:lpstr>
      <vt:lpstr>What Should the NHS do?</vt:lpstr>
      <vt:lpstr>What is the NHS doing?</vt:lpstr>
      <vt:lpstr>Summary</vt:lpstr>
      <vt:lpstr>Slide 17</vt:lpstr>
      <vt:lpstr>Clinical Medicine isn’t Classification</vt:lpstr>
    </vt:vector>
  </TitlesOfParts>
  <Company>Barts Health</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in Medicine: Hype and Reality</dc:title>
  <dc:creator>Oates, Thomas</dc:creator>
  <cp:lastModifiedBy>Thomas Oates</cp:lastModifiedBy>
  <cp:revision>23</cp:revision>
  <dcterms:created xsi:type="dcterms:W3CDTF">2019-04-09T15:13:30Z</dcterms:created>
  <dcterms:modified xsi:type="dcterms:W3CDTF">2019-04-09T17:23:50Z</dcterms:modified>
</cp:coreProperties>
</file>