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74" r:id="rId7"/>
    <p:sldId id="290" r:id="rId8"/>
    <p:sldId id="275" r:id="rId9"/>
    <p:sldId id="273" r:id="rId10"/>
    <p:sldId id="268" r:id="rId11"/>
    <p:sldId id="281" r:id="rId12"/>
    <p:sldId id="293" r:id="rId13"/>
    <p:sldId id="294" r:id="rId14"/>
    <p:sldId id="295" r:id="rId15"/>
    <p:sldId id="296" r:id="rId16"/>
    <p:sldId id="297" r:id="rId17"/>
    <p:sldId id="282" r:id="rId18"/>
    <p:sldId id="264" r:id="rId19"/>
    <p:sldId id="285" r:id="rId20"/>
    <p:sldId id="291" r:id="rId21"/>
    <p:sldId id="292" r:id="rId22"/>
  </p:sldIdLst>
  <p:sldSz cx="12190413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E8E8E6"/>
    <a:srgbClr val="FFFFFF"/>
    <a:srgbClr val="080808"/>
    <a:srgbClr val="9498AE"/>
    <a:srgbClr val="7C819C"/>
    <a:srgbClr val="636883"/>
    <a:srgbClr val="53576D"/>
    <a:srgbClr val="722A2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3" autoAdjust="0"/>
    <p:restoredTop sz="94674" autoAdjust="0"/>
  </p:normalViewPr>
  <p:slideViewPr>
    <p:cSldViewPr>
      <p:cViewPr>
        <p:scale>
          <a:sx n="100" d="100"/>
          <a:sy n="100" d="100"/>
        </p:scale>
        <p:origin x="192" y="6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“毕业论文答辩模版”字体为“</a:t>
            </a:r>
            <a:r>
              <a:rPr lang="en-US" altLang="zh-CN" smtClean="0"/>
              <a:t>MstiffHei HKS</a:t>
            </a:r>
            <a:r>
              <a:rPr lang="zh-CN" altLang="en-US" smtClean="0"/>
              <a:t>”需繁体输入才能正确显示简体中文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8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31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43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55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9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0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88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26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05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64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8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01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42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8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1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1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6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6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1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02918" y="2124337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12111" y="3512290"/>
            <a:ext cx="3275383" cy="1477328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chemeClr val="bg1"/>
                </a:solidFill>
              </a:rPr>
              <a:t>重庆邮电大学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计算机科学与技术学院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信息安全专业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 descr="D:\360data\重要数据\桌面\rolled newspaper (5)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8923"/>
            <a:ext cx="4835066" cy="32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279361" y="2139392"/>
            <a:ext cx="6466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b="1" dirty="0" smtClean="0"/>
              <a:t>具有完整性验证功能的婚车租赁系统设</a:t>
            </a:r>
            <a:r>
              <a:rPr lang="zh-CN" altLang="en-US" sz="4000" dirty="0" smtClean="0"/>
              <a:t>计与实现</a:t>
            </a:r>
            <a:endParaRPr lang="zh-CN" altLang="en-US" sz="4000" dirty="0">
              <a:solidFill>
                <a:schemeClr val="bg1"/>
              </a:solidFill>
              <a:latin typeface="MStiffHei HKS UltraBold" pitchFamily="2" charset="-120"/>
              <a:ea typeface="MStiffHei HKS UltraBold" pitchFamily="2" charset="-12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87094" y="5877272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rgbClr val="414455"/>
                </a:solidFill>
              </a:rPr>
              <a:t>答辩人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陈馨怡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zh-CN" altLang="en-US" sz="2400" b="1" dirty="0" smtClean="0">
                <a:solidFill>
                  <a:srgbClr val="414455"/>
                </a:solidFill>
              </a:rPr>
              <a:t>导师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唐飞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87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7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33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6" grpId="0"/>
          <p:bldP spid="34" grpId="0" animBg="1"/>
          <p:bldP spid="18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7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6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950"/>
                                </p:stCondLst>
                                <p:childTnLst>
                                  <p:par>
                                    <p:cTn id="3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6" grpId="0"/>
          <p:bldP spid="34" grpId="0" animBg="1"/>
          <p:bldP spid="18" grpId="0"/>
          <p:bldP spid="3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离页连接符 3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15412" y="515727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完整性验证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算法设计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6990" y="566388"/>
            <a:ext cx="9793088" cy="6572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位寄存器预置为全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，将此寄存器称为寄存器</a:t>
            </a:r>
            <a:r>
              <a:rPr lang="en-US" altLang="zh-CN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81006" y="555538"/>
            <a:ext cx="97577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1136" y="1318919"/>
            <a:ext cx="9793088" cy="6572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将寄存器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右移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81005" y="1286244"/>
            <a:ext cx="97577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12706" y="2096330"/>
            <a:ext cx="9793088" cy="6572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将信息帧第一个字节构成的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位二进制数据和寄存器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进行异或</a:t>
            </a: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6722" y="2084555"/>
            <a:ext cx="97577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41445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11590" y="2847936"/>
            <a:ext cx="9793088" cy="6572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将寄存器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的内容向右移动一位，并用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填充最高位，最后检查移出位是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5606" y="2836161"/>
            <a:ext cx="97577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41445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12706" y="3626272"/>
            <a:ext cx="9793088" cy="6572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移出位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：重复步骤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。如果移位是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：则将寄存器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和多项式</a:t>
            </a:r>
            <a:r>
              <a:rPr lang="en-US" altLang="zh-CN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A001</a:t>
            </a: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异或</a:t>
            </a: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56722" y="3615422"/>
            <a:ext cx="97577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kern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41445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06852" y="4378803"/>
            <a:ext cx="9793088" cy="6572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重复步骤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，直到右移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次，这样就可以处理完信息帧的第一个</a:t>
            </a: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56721" y="4346128"/>
            <a:ext cx="97577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6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41445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88422" y="5156214"/>
            <a:ext cx="9793088" cy="6572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对于信息帧的下一个字节，重复步骤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32438" y="5144439"/>
            <a:ext cx="97577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kern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41445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88422" y="5932562"/>
            <a:ext cx="9793088" cy="6572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r">
              <a:lnSpc>
                <a:spcPct val="120000"/>
              </a:lnSpc>
            </a:pP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最终寄存器</a:t>
            </a:r>
            <a:r>
              <a:rPr lang="en-US" altLang="zh-CN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中存储的数据就是</a:t>
            </a: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校验码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232438" y="5920787"/>
            <a:ext cx="97577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8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41445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1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55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855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6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005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550"/>
                                </p:stCondLst>
                                <p:childTnLst>
                                  <p:par>
                                    <p:cTn id="7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1550"/>
                                </p:stCondLst>
                                <p:childTnLst>
                                  <p:par>
                                    <p:cTn id="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2050"/>
                                </p:stCondLst>
                                <p:childTnLst>
                                  <p:par>
                                    <p:cTn id="8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3050"/>
                                </p:stCondLst>
                                <p:childTnLst>
                                  <p:par>
                                    <p:cTn id="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7" grpId="0" animBg="1"/>
          <p:bldP spid="8" grpId="0"/>
          <p:bldP spid="10" grpId="0" animBg="1"/>
          <p:bldP spid="11" grpId="0"/>
          <p:bldP spid="13" grpId="0" animBg="1"/>
          <p:bldP spid="14" grpId="0"/>
          <p:bldP spid="16" grpId="0" animBg="1"/>
          <p:bldP spid="17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3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550"/>
                                </p:stCondLst>
                                <p:childTnLst>
                                  <p:par>
                                    <p:cTn id="5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855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6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005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550"/>
                                </p:stCondLst>
                                <p:childTnLst>
                                  <p:par>
                                    <p:cTn id="7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1550"/>
                                </p:stCondLst>
                                <p:childTnLst>
                                  <p:par>
                                    <p:cTn id="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2050"/>
                                </p:stCondLst>
                                <p:childTnLst>
                                  <p:par>
                                    <p:cTn id="8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3050"/>
                                </p:stCondLst>
                                <p:childTnLst>
                                  <p:par>
                                    <p:cTn id="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7" grpId="0" animBg="1"/>
          <p:bldP spid="8" grpId="0"/>
          <p:bldP spid="10" grpId="0" animBg="1"/>
          <p:bldP spid="11" grpId="0"/>
          <p:bldP spid="13" grpId="0" animBg="1"/>
          <p:bldP spid="14" grpId="0"/>
          <p:bldP spid="16" grpId="0" animBg="1"/>
          <p:bldP spid="17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0405" y="3316513"/>
              <a:ext cx="593431" cy="68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216068" y="42217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3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09526" y="476672"/>
            <a:ext cx="1332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606" y="483864"/>
            <a:ext cx="8895566" cy="424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系统注册登录界面，填写相关信息进行登录注册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94" y="908720"/>
            <a:ext cx="2672855" cy="54921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86" y="872716"/>
            <a:ext cx="2698550" cy="55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20249"/>
      </p:ext>
    </p:ext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26926" y="4766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首页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06" y="483864"/>
            <a:ext cx="8895566" cy="424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进入首页会推荐热门婚车。输入婚车订单关键词进行搜索后，系统显示搜索列表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97" y="933500"/>
            <a:ext cx="3254133" cy="58207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597" y="922120"/>
            <a:ext cx="3289101" cy="586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78652"/>
      </p:ext>
    </p:ext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79932" y="476672"/>
            <a:ext cx="991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详情页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06" y="483864"/>
            <a:ext cx="889556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用户点击感兴趣的婚车订单，查看详情。详情页中可以进行价格完整性验证。婚车订单收藏和婚车租赁。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62" y="1207830"/>
            <a:ext cx="3096344" cy="5511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408" y="1181686"/>
            <a:ext cx="3067731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1271"/>
      </p:ext>
    </p:ext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3456" y="476672"/>
            <a:ext cx="150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婚车发布页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06" y="483864"/>
            <a:ext cx="8895566" cy="424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在婚车发布页面，可以填写信息进行婚车订单的发布。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13" y="908720"/>
            <a:ext cx="3265049" cy="58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9930"/>
      </p:ext>
    </p:ext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3459" y="476672"/>
            <a:ext cx="150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个人详情页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606" y="483864"/>
            <a:ext cx="8895566" cy="424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在个人详情页可以看到个人头像，昵称。还有个人的收藏</a:t>
            </a:r>
            <a:r>
              <a:rPr lang="en-US" altLang="zh-CN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en-US" altLang="zh-CN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租赁列表</a:t>
            </a: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6" y="1687364"/>
            <a:ext cx="2490502" cy="4406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878" y="1687363"/>
            <a:ext cx="2560548" cy="45378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942" y="1690935"/>
            <a:ext cx="2587551" cy="4562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3559" y="1687363"/>
            <a:ext cx="2563642" cy="453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862"/>
      </p:ext>
    </p:ext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0405" y="3401388"/>
              <a:ext cx="593431" cy="51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216068" y="425179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系统测试</a:t>
            </a:r>
            <a:endParaRPr lang="zh-CN" altLang="en-US" sz="3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2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0433" y="4766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46734" y="1052736"/>
            <a:ext cx="784887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运行系统</a:t>
            </a:r>
            <a:r>
              <a:rPr lang="en-US" altLang="zh-CN" sz="28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观察系统各个模块的运行情况。经过测试系统基本上满足了用户需求</a:t>
            </a:r>
            <a:r>
              <a:rPr lang="en-US" altLang="zh-CN" sz="28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各个功能模块运行基本正常。</a:t>
            </a:r>
            <a:endParaRPr lang="zh-CN" altLang="en-US" sz="28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146595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  <p:bldP spid="80" grpId="0"/>
          <p:bldP spid="8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  <p:bldP spid="80" grpId="0"/>
          <p:bldP spid="80" grpId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09687" y="3384982"/>
              <a:ext cx="562604" cy="543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216068" y="425179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  <a:endParaRPr lang="zh-CN" altLang="en-US" sz="3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35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342329" y="562313"/>
            <a:ext cx="1658729" cy="1658048"/>
            <a:chOff x="1342329" y="562313"/>
            <a:chExt cx="1658729" cy="1658048"/>
          </a:xfrm>
        </p:grpSpPr>
        <p:sp>
          <p:nvSpPr>
            <p:cNvPr id="41" name="椭圆 64"/>
            <p:cNvSpPr>
              <a:spLocks noChangeArrowheads="1"/>
            </p:cNvSpPr>
            <p:nvPr/>
          </p:nvSpPr>
          <p:spPr bwMode="auto">
            <a:xfrm>
              <a:off x="1342329" y="562313"/>
              <a:ext cx="1658729" cy="1658048"/>
            </a:xfrm>
            <a:prstGeom prst="ellipse">
              <a:avLst/>
            </a:prstGeom>
            <a:solidFill>
              <a:srgbClr val="414455"/>
            </a:solidFill>
            <a:ln w="1905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Box 66"/>
            <p:cNvSpPr>
              <a:spLocks noChangeArrowheads="1"/>
            </p:cNvSpPr>
            <p:nvPr/>
          </p:nvSpPr>
          <p:spPr bwMode="auto">
            <a:xfrm>
              <a:off x="1626212" y="980728"/>
              <a:ext cx="1090962" cy="53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经典繁超宋" panose="02010609000101010101" pitchFamily="49" charset="-122"/>
                </a:rPr>
                <a:t>目录</a:t>
              </a:r>
              <a:endParaRPr lang="zh-CN" altLang="en-US" sz="2800"/>
            </a:p>
          </p:txBody>
        </p:sp>
        <p:sp>
          <p:nvSpPr>
            <p:cNvPr id="44" name="TextBox 179"/>
            <p:cNvSpPr>
              <a:spLocks noChangeArrowheads="1"/>
            </p:cNvSpPr>
            <p:nvPr/>
          </p:nvSpPr>
          <p:spPr bwMode="auto">
            <a:xfrm>
              <a:off x="1452218" y="1412387"/>
              <a:ext cx="1438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400" smtClean="0">
                  <a:solidFill>
                    <a:srgbClr val="FFFFFF"/>
                  </a:solidFill>
                  <a:sym typeface="Arial" panose="020B0604020202020204" pitchFamily="34" charset="0"/>
                </a:rPr>
                <a:t>CONTENTS</a:t>
              </a:r>
              <a:endParaRPr lang="zh-CN" altLang="en-US" sz="1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0" y="2571549"/>
            <a:ext cx="12210757" cy="1409608"/>
          </a:xfrm>
          <a:custGeom>
            <a:avLst/>
            <a:gdLst>
              <a:gd name="connsiteX0" fmla="*/ 0 w 12210757"/>
              <a:gd name="connsiteY0" fmla="*/ 620643 h 1409608"/>
              <a:gd name="connsiteX1" fmla="*/ 3207434 w 12210757"/>
              <a:gd name="connsiteY1" fmla="*/ 1394366 h 1409608"/>
              <a:gd name="connsiteX2" fmla="*/ 8693834 w 12210757"/>
              <a:gd name="connsiteY2" fmla="*/ 1665 h 1409608"/>
              <a:gd name="connsiteX3" fmla="*/ 12210757 w 12210757"/>
              <a:gd name="connsiteY3" fmla="*/ 1169283 h 140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757" h="1409608">
                <a:moveTo>
                  <a:pt x="0" y="620643"/>
                </a:moveTo>
                <a:cubicBezTo>
                  <a:pt x="879231" y="1059086"/>
                  <a:pt x="1758462" y="1497529"/>
                  <a:pt x="3207434" y="1394366"/>
                </a:cubicBezTo>
                <a:cubicBezTo>
                  <a:pt x="4656406" y="1291203"/>
                  <a:pt x="7193280" y="39179"/>
                  <a:pt x="8693834" y="1665"/>
                </a:cubicBezTo>
                <a:cubicBezTo>
                  <a:pt x="10194388" y="-35849"/>
                  <a:pt x="11202572" y="566717"/>
                  <a:pt x="12210757" y="1169283"/>
                </a:cubicBezTo>
              </a:path>
            </a:pathLst>
          </a:cu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952456" y="3368778"/>
            <a:ext cx="877066" cy="877066"/>
            <a:chOff x="952456" y="3218117"/>
            <a:chExt cx="877066" cy="877066"/>
          </a:xfrm>
        </p:grpSpPr>
        <p:sp>
          <p:nvSpPr>
            <p:cNvPr id="34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7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组合 70"/>
          <p:cNvGrpSpPr/>
          <p:nvPr/>
        </p:nvGrpSpPr>
        <p:grpSpPr>
          <a:xfrm>
            <a:off x="4672898" y="3087231"/>
            <a:ext cx="877066" cy="877066"/>
            <a:chOff x="4672898" y="293657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9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组合 69"/>
          <p:cNvGrpSpPr/>
          <p:nvPr/>
        </p:nvGrpSpPr>
        <p:grpSpPr>
          <a:xfrm>
            <a:off x="6533119" y="2436051"/>
            <a:ext cx="877066" cy="877066"/>
            <a:chOff x="6533119" y="2285390"/>
            <a:chExt cx="877066" cy="877066"/>
          </a:xfrm>
        </p:grpSpPr>
        <p:sp>
          <p:nvSpPr>
            <p:cNvPr id="55" name="椭圆 54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30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组合 68"/>
          <p:cNvGrpSpPr/>
          <p:nvPr/>
        </p:nvGrpSpPr>
        <p:grpSpPr>
          <a:xfrm>
            <a:off x="8393340" y="2139501"/>
            <a:ext cx="877066" cy="877066"/>
            <a:chOff x="8393340" y="1988840"/>
            <a:chExt cx="877066" cy="877066"/>
          </a:xfrm>
        </p:grpSpPr>
        <p:sp>
          <p:nvSpPr>
            <p:cNvPr id="59" name="椭圆 58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31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10253559" y="2571549"/>
            <a:ext cx="877066" cy="877066"/>
            <a:chOff x="10253559" y="2420888"/>
            <a:chExt cx="877066" cy="877066"/>
          </a:xfrm>
        </p:grpSpPr>
        <p:sp>
          <p:nvSpPr>
            <p:cNvPr id="63" name="椭圆 62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32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/>
          <p:cNvSpPr txBox="1"/>
          <p:nvPr/>
        </p:nvSpPr>
        <p:spPr>
          <a:xfrm>
            <a:off x="1034895" y="439704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  <a:endParaRPr lang="zh-CN" altLang="en-US" sz="2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06137" y="41166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sz="2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245629" y="1629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系统测试</a:t>
            </a:r>
            <a:endParaRPr lang="zh-CN" altLang="en-US" sz="2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086798" y="35823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  <a:endParaRPr lang="zh-CN" altLang="en-US" sz="2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71"/>
          <p:cNvGrpSpPr/>
          <p:nvPr/>
        </p:nvGrpSpPr>
        <p:grpSpPr>
          <a:xfrm>
            <a:off x="2977995" y="3439644"/>
            <a:ext cx="877066" cy="877066"/>
            <a:chOff x="2812677" y="3391963"/>
            <a:chExt cx="877066" cy="877066"/>
          </a:xfrm>
        </p:grpSpPr>
        <p:sp>
          <p:nvSpPr>
            <p:cNvPr id="3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88"/>
          <p:cNvSpPr txBox="1"/>
          <p:nvPr/>
        </p:nvSpPr>
        <p:spPr>
          <a:xfrm>
            <a:off x="2867493" y="44736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88"/>
          <p:cNvSpPr txBox="1"/>
          <p:nvPr/>
        </p:nvSpPr>
        <p:spPr>
          <a:xfrm>
            <a:off x="6424678" y="34548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sz="2000" b="1" dirty="0">
              <a:solidFill>
                <a:srgbClr val="41445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0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6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8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3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55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7450"/>
                                </p:stCondLst>
                                <p:childTnLst>
                                  <p:par>
                                    <p:cTn id="6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7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2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550"/>
                                </p:stCondLst>
                                <p:childTnLst>
                                  <p:par>
                                    <p:cTn id="7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6" grpId="0"/>
          <p:bldP spid="89" grpId="0"/>
          <p:bldP spid="91" grpId="0"/>
          <p:bldP spid="93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350"/>
                                </p:stCondLst>
                                <p:childTnLst>
                                  <p:par>
                                    <p:cTn id="31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25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6450"/>
                                </p:stCondLst>
                                <p:childTnLst>
                                  <p:par>
                                    <p:cTn id="5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7450"/>
                                </p:stCondLst>
                                <p:childTnLst>
                                  <p:par>
                                    <p:cTn id="6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25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2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9550"/>
                                </p:stCondLst>
                                <p:childTnLst>
                                  <p:par>
                                    <p:cTn id="7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6" grpId="0"/>
          <p:bldP spid="89" grpId="0"/>
          <p:bldP spid="91" grpId="0"/>
          <p:bldP spid="93" grpId="0"/>
          <p:bldP spid="35" grpId="0"/>
          <p:bldP spid="3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70435" y="4766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论文总结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846734" y="1052736"/>
            <a:ext cx="799288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通过这段时间的学习与努力，婚车租赁系统整体的开发已经基本完成。在本婚车租赁系统的设计到开发的过程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中，我也学到了很多东西。比如，更加熟练的用</a:t>
            </a:r>
            <a:r>
              <a:rPr lang="en-US" altLang="zh-CN" sz="2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开发后端项目，学会了用</a:t>
            </a:r>
            <a:r>
              <a:rPr lang="en-US" altLang="zh-CN" sz="2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react-native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开发移动端项目。由于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时间有限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，该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系统的设计和实现存在着许多不完善的地方。项目</a:t>
            </a:r>
            <a:r>
              <a:rPr lang="zh-CN" altLang="en-US" sz="2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中个人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经验不足，水平有限。许多方面仍需要继续学习和进一步提高自己。 </a:t>
            </a:r>
            <a:endParaRPr lang="zh-CN" altLang="en-US" sz="2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94970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  <p:bldP spid="80" grpId="0"/>
          <p:bldP spid="8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2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2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2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2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/>
          <p:bldP spid="80" grpId="0"/>
          <p:bldP spid="80" grpId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001061" y="6206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致谢</a:t>
            </a:r>
            <a:endParaRPr lang="zh-CN" altLang="en-US" sz="4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708920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感谢各位老师给予指导！</a:t>
            </a:r>
            <a:endParaRPr lang="zh-CN" alt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24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616773" y="42517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引言</a:t>
            </a:r>
            <a:endParaRPr lang="zh-CN" altLang="en-US" sz="3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32873" y="2016171"/>
            <a:ext cx="180975" cy="2142753"/>
            <a:chOff x="6032873" y="1880798"/>
            <a:chExt cx="180975" cy="2142753"/>
          </a:xfrm>
        </p:grpSpPr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1" name="椭圆 10"/>
            <p:cNvSpPr>
              <a:spLocks noChangeArrowheads="1"/>
            </p:cNvSpPr>
            <p:nvPr/>
          </p:nvSpPr>
          <p:spPr bwMode="auto">
            <a:xfrm>
              <a:off x="6032873" y="3843507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83238" y="38380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528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4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5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6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7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  <p:bldP spid="50" grpId="0"/>
      <p:bldP spid="50" grpId="1"/>
      <p:bldP spid="65" grpId="0"/>
      <p:bldP spid="6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782838" y="1278711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486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64"/>
          <p:cNvSpPr>
            <a:spLocks noChangeArrowheads="1"/>
          </p:cNvSpPr>
          <p:nvPr/>
        </p:nvSpPr>
        <p:spPr bwMode="auto">
          <a:xfrm>
            <a:off x="1270670" y="948790"/>
            <a:ext cx="1658729" cy="1658048"/>
          </a:xfrm>
          <a:prstGeom prst="ellipse">
            <a:avLst/>
          </a:prstGeom>
          <a:solidFill>
            <a:srgbClr val="414455"/>
          </a:solidFill>
          <a:ln w="190500" cap="sq" cmpd="sng">
            <a:solidFill>
              <a:srgbClr val="C8C6B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选题背景</a:t>
            </a:r>
            <a:endParaRPr lang="zh-CN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7628" y="1445151"/>
            <a:ext cx="590465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婚庆作为朝阳产业，发展迅速。但是婚庆产业如今依然按照传统模式发展。婚车租赁业务，依然依靠婚庆公司作为中介，或者依靠周围的人口口相传。非常不方便。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1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7" grpId="0" animBg="1"/>
          <p:bldP spid="5" grpId="0"/>
          <p:bldP spid="13" grpId="0" animBg="1"/>
          <p:bldP spid="13" grpId="1" animBg="1"/>
          <p:bldP spid="16" grpId="0"/>
          <p:bldP spid="1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7" grpId="0" animBg="1"/>
          <p:bldP spid="5" grpId="0"/>
          <p:bldP spid="13" grpId="0" animBg="1"/>
          <p:bldP spid="13" grpId="1" animBg="1"/>
          <p:bldP spid="16" grpId="0"/>
          <p:bldP spid="16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70432" y="5486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六边形 66"/>
          <p:cNvSpPr/>
          <p:nvPr/>
        </p:nvSpPr>
        <p:spPr>
          <a:xfrm>
            <a:off x="1017202" y="2924944"/>
            <a:ext cx="1587056" cy="1368152"/>
          </a:xfrm>
          <a:prstGeom prst="hexagon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02917" y="4388494"/>
            <a:ext cx="6361113" cy="1442457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718942" y="4583425"/>
            <a:ext cx="604867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价格作为敏感数据，本毕设提供了一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个价格完整性认证方案，保护租赁价格数据。确保租赁者看到的价格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数据在传输过程中未被篡改。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02918" y="1482487"/>
            <a:ext cx="6361113" cy="1442457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86"/>
          <p:cNvSpPr txBox="1"/>
          <p:nvPr/>
        </p:nvSpPr>
        <p:spPr>
          <a:xfrm>
            <a:off x="3659138" y="1772817"/>
            <a:ext cx="604867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为婚车车主和租赁者建立一个平台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。与传统的婚车租赁行业相比，婚车车主和租赁者直接对话，减少了服务成本。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146595"/>
      </p:ext>
    </p:ext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1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89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39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67" grpId="0" animBg="1"/>
          <p:bldP spid="85" grpId="0" animBg="1"/>
          <p:bldP spid="87" grpId="0"/>
          <p:bldP spid="87" grpId="1"/>
          <p:bldP spid="18" grpId="0" animBg="1"/>
          <p:bldP spid="19" grpId="0"/>
          <p:bldP spid="1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1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89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39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1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4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4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4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4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67" grpId="0" animBg="1"/>
          <p:bldP spid="85" grpId="0" animBg="1"/>
          <p:bldP spid="87" grpId="0"/>
          <p:bldP spid="87" grpId="1"/>
          <p:bldP spid="18" grpId="0" animBg="1"/>
          <p:bldP spid="19" grpId="0"/>
          <p:bldP spid="19" grpId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4146" y="3367890"/>
              <a:ext cx="41368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162473" y="43062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3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74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782838" y="1278711"/>
            <a:ext cx="6264696" cy="134065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70432" y="5486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需求描述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64"/>
          <p:cNvSpPr>
            <a:spLocks noChangeArrowheads="1"/>
          </p:cNvSpPr>
          <p:nvPr/>
        </p:nvSpPr>
        <p:spPr bwMode="auto">
          <a:xfrm>
            <a:off x="1270670" y="948790"/>
            <a:ext cx="1658729" cy="1658048"/>
          </a:xfrm>
          <a:prstGeom prst="ellipse">
            <a:avLst/>
          </a:prstGeom>
          <a:solidFill>
            <a:srgbClr val="414455"/>
          </a:solidFill>
          <a:ln w="190500" cap="sq" cmpd="sng">
            <a:solidFill>
              <a:srgbClr val="C8C6BD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anose="02010600030101010101" pitchFamily="2" charset="-122"/>
              </a:rPr>
              <a:t>需求描述</a:t>
            </a:r>
            <a:endParaRPr lang="zh-CN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47628" y="1445151"/>
            <a:ext cx="590465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婚车租赁系统提供一个平台，用户可以发布婚车租赁订单，其他用户看到后订单后可以选择租赁。</a:t>
            </a:r>
            <a:endParaRPr lang="en-US" altLang="zh-CN" sz="16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具体包括：</a:t>
            </a:r>
            <a:endParaRPr lang="en-US" altLang="zh-CN" sz="16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用户注册后，登录平台，进入首页，系统会在首页推荐热门婚车。</a:t>
            </a:r>
            <a:endParaRPr lang="en-US" altLang="zh-CN" sz="16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用户搜索婚车订单信息，平台会显示相关订单列表，用户选择自己感兴趣的订单，查看详情。在详情页，可以进行婚车订单的收藏和婚车租赁。如果用户自己有婚车多余，也可以发布婚车订单，等待其他用户租赁。在个人信息页面，可以看到个人租赁</a:t>
            </a:r>
            <a:r>
              <a:rPr lang="en-US" altLang="zh-CN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收藏</a:t>
            </a:r>
            <a:r>
              <a:rPr lang="en-US" altLang="zh-CN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发布过的订单。</a:t>
            </a:r>
            <a:endParaRPr lang="zh-CN" altLang="en-US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3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7" grpId="0" animBg="1"/>
          <p:bldP spid="5" grpId="0"/>
          <p:bldP spid="13" grpId="0" animBg="1"/>
          <p:bldP spid="13" grpId="1" animBg="1"/>
          <p:bldP spid="16" grpId="0"/>
          <p:bldP spid="1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5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7" grpId="0" animBg="1"/>
          <p:bldP spid="5" grpId="0"/>
          <p:bldP spid="13" grpId="0" animBg="1"/>
          <p:bldP spid="13" grpId="1" animBg="1"/>
          <p:bldP spid="16" grpId="0"/>
          <p:bldP spid="16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0557" y="3384982"/>
              <a:ext cx="560863" cy="543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124006" y="429309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sz="3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219369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功能模块设计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32873" y="2303730"/>
            <a:ext cx="180975" cy="1488517"/>
            <a:chOff x="6032873" y="1880798"/>
            <a:chExt cx="180975" cy="1488517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>
              <a:off x="6123362" y="1897849"/>
              <a:ext cx="0" cy="1471466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383238" y="34713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完整性验证算法设计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685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4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5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6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7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1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  <p:bldP spid="50" grpId="0"/>
      <p:bldP spid="50" grpId="1"/>
      <p:bldP spid="66" grpId="0"/>
      <p:bldP spid="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70437" y="47667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功能模块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2678" y="0"/>
            <a:ext cx="9433048" cy="72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379987"/>
      </p:ext>
    </p:extLst>
  </p:cSld>
  <p:clrMapOvr>
    <a:masterClrMapping/>
  </p:clrMapOvr>
  <p:transition spd="slow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748</Words>
  <Application>Microsoft Macintosh PowerPoint</Application>
  <PresentationFormat>自定义</PresentationFormat>
  <Paragraphs>94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Calibri</vt:lpstr>
      <vt:lpstr>MStiffHei HKS UltraBold</vt:lpstr>
      <vt:lpstr>经典繁超宋</vt:lpstr>
      <vt:lpstr>宋体</vt:lpstr>
      <vt:lpstr>微软雅黑</vt:lpstr>
      <vt:lpstr>造字工房悦黑体验版纤细体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falsh</dc:title>
  <dc:creator>Administrator</dc:creator>
  <cp:lastModifiedBy>Microsoft Office 用户</cp:lastModifiedBy>
  <cp:revision>145</cp:revision>
  <dcterms:created xsi:type="dcterms:W3CDTF">2014-05-15T03:15:25Z</dcterms:created>
  <dcterms:modified xsi:type="dcterms:W3CDTF">2019-06-02T14:43:03Z</dcterms:modified>
</cp:coreProperties>
</file>