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90" r:id="rId1"/>
  </p:sldMasterIdLst>
  <p:notesMasterIdLst>
    <p:notesMasterId r:id="rId63"/>
  </p:notesMasterIdLst>
  <p:sldIdLst>
    <p:sldId id="256" r:id="rId2"/>
    <p:sldId id="257" r:id="rId3"/>
    <p:sldId id="774" r:id="rId4"/>
    <p:sldId id="259" r:id="rId5"/>
    <p:sldId id="262" r:id="rId6"/>
    <p:sldId id="263" r:id="rId7"/>
    <p:sldId id="266" r:id="rId8"/>
    <p:sldId id="569" r:id="rId9"/>
    <p:sldId id="724" r:id="rId10"/>
    <p:sldId id="727" r:id="rId11"/>
    <p:sldId id="726" r:id="rId12"/>
    <p:sldId id="729" r:id="rId13"/>
    <p:sldId id="730" r:id="rId14"/>
    <p:sldId id="731" r:id="rId15"/>
    <p:sldId id="732" r:id="rId16"/>
    <p:sldId id="728" r:id="rId17"/>
    <p:sldId id="733" r:id="rId18"/>
    <p:sldId id="704" r:id="rId19"/>
    <p:sldId id="650" r:id="rId20"/>
    <p:sldId id="735" r:id="rId21"/>
    <p:sldId id="737" r:id="rId22"/>
    <p:sldId id="738" r:id="rId23"/>
    <p:sldId id="739" r:id="rId24"/>
    <p:sldId id="740" r:id="rId25"/>
    <p:sldId id="741" r:id="rId26"/>
    <p:sldId id="775" r:id="rId27"/>
    <p:sldId id="742" r:id="rId28"/>
    <p:sldId id="743" r:id="rId29"/>
    <p:sldId id="744" r:id="rId30"/>
    <p:sldId id="745" r:id="rId31"/>
    <p:sldId id="746" r:id="rId32"/>
    <p:sldId id="747" r:id="rId33"/>
    <p:sldId id="748" r:id="rId34"/>
    <p:sldId id="749" r:id="rId35"/>
    <p:sldId id="750" r:id="rId36"/>
    <p:sldId id="751" r:id="rId37"/>
    <p:sldId id="755" r:id="rId38"/>
    <p:sldId id="756" r:id="rId39"/>
    <p:sldId id="757" r:id="rId40"/>
    <p:sldId id="758" r:id="rId41"/>
    <p:sldId id="759" r:id="rId42"/>
    <p:sldId id="760" r:id="rId43"/>
    <p:sldId id="752" r:id="rId44"/>
    <p:sldId id="753" r:id="rId45"/>
    <p:sldId id="761" r:id="rId46"/>
    <p:sldId id="762" r:id="rId47"/>
    <p:sldId id="763" r:id="rId48"/>
    <p:sldId id="764" r:id="rId49"/>
    <p:sldId id="765" r:id="rId50"/>
    <p:sldId id="766" r:id="rId51"/>
    <p:sldId id="767" r:id="rId52"/>
    <p:sldId id="768" r:id="rId53"/>
    <p:sldId id="769" r:id="rId54"/>
    <p:sldId id="770" r:id="rId55"/>
    <p:sldId id="771" r:id="rId56"/>
    <p:sldId id="772" r:id="rId57"/>
    <p:sldId id="773" r:id="rId58"/>
    <p:sldId id="622" r:id="rId59"/>
    <p:sldId id="351" r:id="rId60"/>
    <p:sldId id="289" r:id="rId61"/>
    <p:sldId id="290" r:id="rId62"/>
  </p:sldIdLst>
  <p:sldSz cx="9144000" cy="5143500" type="screen16x9"/>
  <p:notesSz cx="7104063" cy="10234613"/>
  <p:embeddedFontLst>
    <p:embeddedFont>
      <p:font typeface="Consolas" panose="020B0609020204030204" pitchFamily="49" charset="0"/>
      <p:regular r:id="rId64"/>
      <p:bold r:id="rId65"/>
      <p:italic r:id="rId66"/>
      <p:boldItalic r:id="rId67"/>
    </p:embeddedFont>
    <p:embeddedFont>
      <p:font typeface="Roboto" panose="02000000000000000000" pitchFamily="2" charset="0"/>
      <p:regular r:id="rId68"/>
      <p:bold r:id="rId69"/>
      <p:italic r:id="rId70"/>
      <p:boldItalic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999999"/>
    <a:srgbClr val="FFD966"/>
    <a:srgbClr val="FFCC01"/>
    <a:srgbClr val="FF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DB6F75-BDE1-4A7C-89EC-F796261E69D0}">
  <a:tblStyle styleId="{D8DB6F75-BDE1-4A7C-89EC-F796261E69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346" y="77"/>
      </p:cViewPr>
      <p:guideLst>
        <p:guide pos="5533"/>
        <p:guide pos="1002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3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1.fntdata"/><Relationship Id="rId69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7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2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p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2039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0182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2370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7177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901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995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5740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90976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013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540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e823becd0_0_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1043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61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094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92090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4447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8762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3225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3080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71667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634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8162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9339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7187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29758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3886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18804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4018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9580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7271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5376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e823becd0_0_24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75630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33864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48317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9065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86267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46129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32195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47373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63348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8847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e823becd0_0_54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65083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27435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8438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36949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721292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948237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86127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36561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e04b8b6756_0_36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4884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f29b9fb24_0_34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853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f29b9fb24_0_34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e04b8b6756_0_36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04b8b675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04b8b6756_0_49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20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7167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8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png"/><Relationship Id="rId5" Type="http://schemas.openxmlformats.org/officeDocument/2006/relationships/image" Target="../media/image11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1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2.png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43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5.png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0.png"/><Relationship Id="rId4" Type="http://schemas.openxmlformats.org/officeDocument/2006/relationships/image" Target="../media/image1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4" name="Google Shape;70;p16">
            <a:extLst>
              <a:ext uri="{FF2B5EF4-FFF2-40B4-BE49-F238E27FC236}">
                <a16:creationId xmlns:a16="http://schemas.microsoft.com/office/drawing/2014/main" id="{541E288B-D0C7-F98A-42F1-2F5547D8AF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4649" y="1097280"/>
            <a:ext cx="7966021" cy="2843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Алгоритмы и структуры данных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 sz="3600" dirty="0"/>
            </a:br>
            <a:r>
              <a:rPr lang="ru" sz="3600" dirty="0"/>
              <a:t>Алгебраические алгоритмы</a:t>
            </a:r>
            <a:endParaRPr dirty="0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3EAC590C-314B-8EE6-DAFA-0AED048DAC86}"/>
              </a:ext>
            </a:extLst>
          </p:cNvPr>
          <p:cNvSpPr/>
          <p:nvPr/>
        </p:nvSpPr>
        <p:spPr>
          <a:xfrm>
            <a:off x="6945893" y="771799"/>
            <a:ext cx="1964777" cy="376200"/>
          </a:xfrm>
          <a:prstGeom prst="roundRect">
            <a:avLst>
              <a:gd name="adj" fmla="val 25294"/>
            </a:avLst>
          </a:pr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CF7A3ED-13EC-47CC-9ABF-E3DB5CAA6625}" type="datetime1">
              <a:rPr lang="ru-RU" sz="16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13.11.2024</a:t>
            </a:fld>
            <a:endParaRPr lang="ru-RU" sz="16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10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317;p58">
            <a:extLst>
              <a:ext uri="{FF2B5EF4-FFF2-40B4-BE49-F238E27FC236}">
                <a16:creationId xmlns:a16="http://schemas.microsoft.com/office/drawing/2014/main" id="{9B01919F-931D-0016-57BE-E05438675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Алгоритм Евклида</a:t>
            </a:r>
            <a:endParaRPr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4436A417-2223-19A7-7EDD-51A922569574}"/>
              </a:ext>
            </a:extLst>
          </p:cNvPr>
          <p:cNvGrpSpPr/>
          <p:nvPr/>
        </p:nvGrpSpPr>
        <p:grpSpPr>
          <a:xfrm>
            <a:off x="8020545" y="330724"/>
            <a:ext cx="605245" cy="620718"/>
            <a:chOff x="4280260" y="1356202"/>
            <a:chExt cx="380573" cy="376200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6244021D-9EAE-823F-47D4-B85A750F6C93}"/>
                </a:ext>
              </a:extLst>
            </p:cNvPr>
            <p:cNvSpPr/>
            <p:nvPr/>
          </p:nvSpPr>
          <p:spPr>
            <a:xfrm>
              <a:off x="4280260" y="1356202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FC6DC434-84F3-8384-8093-45351FC97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5726" y="1461623"/>
              <a:ext cx="319431" cy="161640"/>
            </a:xfrm>
            <a:prstGeom prst="rect">
              <a:avLst/>
            </a:prstGeom>
          </p:spPr>
        </p:pic>
      </p:grpSp>
      <p:graphicFrame>
        <p:nvGraphicFramePr>
          <p:cNvPr id="9" name="Google Shape;283;p53">
            <a:extLst>
              <a:ext uri="{FF2B5EF4-FFF2-40B4-BE49-F238E27FC236}">
                <a16:creationId xmlns:a16="http://schemas.microsoft.com/office/drawing/2014/main" id="{A9409CC5-1E7C-40D0-6F03-18AE0E7856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2216347"/>
              </p:ext>
            </p:extLst>
          </p:nvPr>
        </p:nvGraphicFramePr>
        <p:xfrm>
          <a:off x="952490" y="1271984"/>
          <a:ext cx="7239000" cy="1575776"/>
        </p:xfrm>
        <a:graphic>
          <a:graphicData uri="http://schemas.openxmlformats.org/drawingml/2006/table">
            <a:tbl>
              <a:tblPr>
                <a:noFill/>
                <a:tableStyleId>{D8DB6F75-BDE1-4A7C-89EC-F796261E69D0}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6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Если числа 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6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и 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6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равны, то данное значение и есть их НОД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6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Найти модуль разности чисел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|m – n|</a:t>
                      </a:r>
                      <a:endParaRPr lang="ru-RU" sz="1600" b="1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43883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6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Найти НОД для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|m – n| 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и наименьшего из чисел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и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lang="ru-RU" sz="16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1389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6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Повторить шаги 1-3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749220"/>
                  </a:ext>
                </a:extLst>
              </a:tr>
            </a:tbl>
          </a:graphicData>
        </a:graphic>
      </p:graphicFrame>
      <p:pic>
        <p:nvPicPr>
          <p:cNvPr id="12" name="Google Shape;597;p84">
            <a:extLst>
              <a:ext uri="{FF2B5EF4-FFF2-40B4-BE49-F238E27FC236}">
                <a16:creationId xmlns:a16="http://schemas.microsoft.com/office/drawing/2014/main" id="{C7B8D5DA-76F4-79D3-97C7-9D735BF1B04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490" y="3255813"/>
            <a:ext cx="620719" cy="620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99;p55">
            <a:extLst>
              <a:ext uri="{FF2B5EF4-FFF2-40B4-BE49-F238E27FC236}">
                <a16:creationId xmlns:a16="http://schemas.microsoft.com/office/drawing/2014/main" id="{5FF9637D-2058-BE7D-3913-96A2597EDDD1}"/>
              </a:ext>
            </a:extLst>
          </p:cNvPr>
          <p:cNvSpPr txBox="1">
            <a:spLocks/>
          </p:cNvSpPr>
          <p:nvPr/>
        </p:nvSpPr>
        <p:spPr>
          <a:xfrm>
            <a:off x="1659876" y="3343306"/>
            <a:ext cx="6965913" cy="445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ru-RU" sz="1600" dirty="0">
                <a:solidFill>
                  <a:schemeClr val="tx1"/>
                </a:solidFill>
              </a:rPr>
              <a:t>Вычислите на калькуляторе </a:t>
            </a:r>
            <a:r>
              <a:rPr lang="ru-RU" sz="1600" b="1" dirty="0">
                <a:solidFill>
                  <a:schemeClr val="tx1"/>
                </a:solidFill>
              </a:rPr>
              <a:t>НОД(125, 50)</a:t>
            </a:r>
            <a:r>
              <a:rPr lang="ru-RU" sz="1600" dirty="0">
                <a:solidFill>
                  <a:schemeClr val="tx1"/>
                </a:solidFill>
              </a:rPr>
              <a:t>, ответ запишите в чат</a:t>
            </a:r>
            <a:endParaRPr lang="ru-RU" sz="1600" b="1" dirty="0">
              <a:solidFill>
                <a:schemeClr val="tx1"/>
              </a:solidFill>
            </a:endParaRPr>
          </a:p>
          <a:p>
            <a:pPr marL="0" indent="0">
              <a:buFont typeface="Roboto"/>
              <a:buNone/>
            </a:pPr>
            <a:endParaRPr lang="ru-RU" sz="1600" b="1" dirty="0">
              <a:solidFill>
                <a:schemeClr val="tx1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5D76F30-200B-E455-9DED-D0F4418A217F}"/>
              </a:ext>
            </a:extLst>
          </p:cNvPr>
          <p:cNvGrpSpPr/>
          <p:nvPr/>
        </p:nvGrpSpPr>
        <p:grpSpPr>
          <a:xfrm>
            <a:off x="952490" y="4153959"/>
            <a:ext cx="7673299" cy="610483"/>
            <a:chOff x="952490" y="4153959"/>
            <a:chExt cx="7673299" cy="610483"/>
          </a:xfrm>
        </p:grpSpPr>
        <p:sp>
          <p:nvSpPr>
            <p:cNvPr id="7" name="Google Shape;299;p55">
              <a:extLst>
                <a:ext uri="{FF2B5EF4-FFF2-40B4-BE49-F238E27FC236}">
                  <a16:creationId xmlns:a16="http://schemas.microsoft.com/office/drawing/2014/main" id="{74D3C057-8803-0292-7A63-940F554C3710}"/>
                </a:ext>
              </a:extLst>
            </p:cNvPr>
            <p:cNvSpPr txBox="1">
              <a:spLocks/>
            </p:cNvSpPr>
            <p:nvPr/>
          </p:nvSpPr>
          <p:spPr>
            <a:xfrm>
              <a:off x="1659876" y="4208474"/>
              <a:ext cx="6965913" cy="5014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65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oboto"/>
                <a:buChar char="●"/>
                <a:defRPr sz="1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238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Roboto"/>
                <a:buChar char="○"/>
                <a:defRPr sz="15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■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●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○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■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●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○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■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 algn="just">
                <a:buFont typeface="Roboto"/>
                <a:buNone/>
              </a:pPr>
              <a:r>
                <a:rPr lang="ru-RU" sz="1600" dirty="0">
                  <a:solidFill>
                    <a:schemeClr val="tx1"/>
                  </a:solidFill>
                </a:rPr>
                <a:t>Запишите код предложенного алгоритма</a:t>
              </a:r>
            </a:p>
          </p:txBody>
        </p:sp>
        <p:pic>
          <p:nvPicPr>
            <p:cNvPr id="11" name="Google Shape;300;p55">
              <a:extLst>
                <a:ext uri="{FF2B5EF4-FFF2-40B4-BE49-F238E27FC236}">
                  <a16:creationId xmlns:a16="http://schemas.microsoft.com/office/drawing/2014/main" id="{4F73D8BE-F0A7-F40B-1098-80336BAA98AA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52490" y="4153959"/>
              <a:ext cx="620719" cy="61048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3157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11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317;p58">
            <a:extLst>
              <a:ext uri="{FF2B5EF4-FFF2-40B4-BE49-F238E27FC236}">
                <a16:creationId xmlns:a16="http://schemas.microsoft.com/office/drawing/2014/main" id="{9B01919F-931D-0016-57BE-E05438675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Алгоритм Евклида</a:t>
            </a:r>
            <a:endParaRPr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4436A417-2223-19A7-7EDD-51A922569574}"/>
              </a:ext>
            </a:extLst>
          </p:cNvPr>
          <p:cNvGrpSpPr/>
          <p:nvPr/>
        </p:nvGrpSpPr>
        <p:grpSpPr>
          <a:xfrm>
            <a:off x="8020545" y="330724"/>
            <a:ext cx="605245" cy="620718"/>
            <a:chOff x="4280260" y="1356202"/>
            <a:chExt cx="380573" cy="376200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6244021D-9EAE-823F-47D4-B85A750F6C93}"/>
                </a:ext>
              </a:extLst>
            </p:cNvPr>
            <p:cNvSpPr/>
            <p:nvPr/>
          </p:nvSpPr>
          <p:spPr>
            <a:xfrm>
              <a:off x="4280260" y="1356202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FC6DC434-84F3-8384-8093-45351FC97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5726" y="1461623"/>
              <a:ext cx="319431" cy="161640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773CD7E-B0A9-7DBB-6DAE-9BC321DE7A79}"/>
              </a:ext>
            </a:extLst>
          </p:cNvPr>
          <p:cNvSpPr txBox="1"/>
          <p:nvPr/>
        </p:nvSpPr>
        <p:spPr>
          <a:xfrm>
            <a:off x="500550" y="1078360"/>
            <a:ext cx="81252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run();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run()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 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Stopwatch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Stopwatch();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sw.Start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nod = </a:t>
            </a:r>
            <a:r>
              <a:rPr lang="en-US" dirty="0">
                <a:latin typeface="Consolas" panose="020B0609020204030204" pitchFamily="49" charset="0"/>
              </a:rPr>
              <a:t>GCD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(m, n);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sw.Stop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(nod);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Время выполнения: 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sw.ElapsedTicks.ToString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932297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12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317;p58">
            <a:extLst>
              <a:ext uri="{FF2B5EF4-FFF2-40B4-BE49-F238E27FC236}">
                <a16:creationId xmlns:a16="http://schemas.microsoft.com/office/drawing/2014/main" id="{9B01919F-931D-0016-57BE-E05438675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Алгоритм Евклида</a:t>
            </a:r>
            <a:endParaRPr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4436A417-2223-19A7-7EDD-51A922569574}"/>
              </a:ext>
            </a:extLst>
          </p:cNvPr>
          <p:cNvGrpSpPr/>
          <p:nvPr/>
        </p:nvGrpSpPr>
        <p:grpSpPr>
          <a:xfrm>
            <a:off x="8020545" y="330724"/>
            <a:ext cx="605245" cy="620718"/>
            <a:chOff x="4280260" y="1356202"/>
            <a:chExt cx="380573" cy="376200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6244021D-9EAE-823F-47D4-B85A750F6C93}"/>
                </a:ext>
              </a:extLst>
            </p:cNvPr>
            <p:cNvSpPr/>
            <p:nvPr/>
          </p:nvSpPr>
          <p:spPr>
            <a:xfrm>
              <a:off x="4280260" y="1356202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FC6DC434-84F3-8384-8093-45351FC97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5726" y="1461623"/>
              <a:ext cx="319431" cy="161640"/>
            </a:xfrm>
            <a:prstGeom prst="rect">
              <a:avLst/>
            </a:prstGeom>
          </p:spPr>
        </p:pic>
      </p:grp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FB1057-8DE9-E704-507E-D61D324F8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990" y="2969794"/>
            <a:ext cx="5204460" cy="144018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EA3FA21-50B3-E9F4-A3E8-E1989ABD5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8990" y="2969793"/>
            <a:ext cx="5204460" cy="14401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A8F595-6A54-DABB-517C-B8505E3352F3}"/>
              </a:ext>
            </a:extLst>
          </p:cNvPr>
          <p:cNvSpPr txBox="1"/>
          <p:nvPr/>
        </p:nvSpPr>
        <p:spPr>
          <a:xfrm>
            <a:off x="500549" y="1135924"/>
            <a:ext cx="648069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GCD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((n == 0) </a:t>
            </a:r>
            <a:r>
              <a:rPr lang="en-US" dirty="0">
                <a:latin typeface="Consolas" panose="020B0609020204030204" pitchFamily="49" charset="0"/>
              </a:rPr>
              <a:t>||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(m == 0))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(m == n)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(m &gt; n)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GCD(m - n, n);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GC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D(n - m, m);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57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13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317;p58">
            <a:extLst>
              <a:ext uri="{FF2B5EF4-FFF2-40B4-BE49-F238E27FC236}">
                <a16:creationId xmlns:a16="http://schemas.microsoft.com/office/drawing/2014/main" id="{9B01919F-931D-0016-57BE-E05438675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Алгоритм Евклида</a:t>
            </a:r>
            <a:endParaRPr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4436A417-2223-19A7-7EDD-51A922569574}"/>
              </a:ext>
            </a:extLst>
          </p:cNvPr>
          <p:cNvGrpSpPr/>
          <p:nvPr/>
        </p:nvGrpSpPr>
        <p:grpSpPr>
          <a:xfrm>
            <a:off x="8020545" y="330724"/>
            <a:ext cx="605245" cy="620718"/>
            <a:chOff x="4280260" y="1356202"/>
            <a:chExt cx="380573" cy="376200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6244021D-9EAE-823F-47D4-B85A750F6C93}"/>
                </a:ext>
              </a:extLst>
            </p:cNvPr>
            <p:cNvSpPr/>
            <p:nvPr/>
          </p:nvSpPr>
          <p:spPr>
            <a:xfrm>
              <a:off x="4280260" y="1356202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FC6DC434-84F3-8384-8093-45351FC97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5726" y="1461623"/>
              <a:ext cx="319431" cy="16164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0B385EE-7C9D-E7D1-F93E-9442CFFD4054}"/>
              </a:ext>
            </a:extLst>
          </p:cNvPr>
          <p:cNvSpPr txBox="1"/>
          <p:nvPr/>
        </p:nvSpPr>
        <p:spPr>
          <a:xfrm>
            <a:off x="500550" y="1363016"/>
            <a:ext cx="81252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Thread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Thread(run, 200000000);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thread.Start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thread.IsAlive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(100);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A495F6-AAC1-E2C3-2E6B-919ACB6AA0AA}"/>
              </a:ext>
            </a:extLst>
          </p:cNvPr>
          <p:cNvSpPr txBox="1"/>
          <p:nvPr/>
        </p:nvSpPr>
        <p:spPr>
          <a:xfrm>
            <a:off x="715236" y="1019756"/>
            <a:ext cx="4296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</a:rPr>
              <a:t>Исправление ошибки переполнения стека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3563EC1-FE9C-8BCF-8F40-0710C7048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232" y="2982245"/>
            <a:ext cx="5204460" cy="1440180"/>
          </a:xfrm>
          <a:prstGeom prst="rect">
            <a:avLst/>
          </a:prstGeom>
        </p:spPr>
      </p:pic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84746C3B-EECE-C367-E7D9-3C75C7A45796}"/>
              </a:ext>
            </a:extLst>
          </p:cNvPr>
          <p:cNvGrpSpPr/>
          <p:nvPr/>
        </p:nvGrpSpPr>
        <p:grpSpPr>
          <a:xfrm>
            <a:off x="952491" y="4331597"/>
            <a:ext cx="7673299" cy="610483"/>
            <a:chOff x="952491" y="4331597"/>
            <a:chExt cx="7673299" cy="610483"/>
          </a:xfrm>
        </p:grpSpPr>
        <p:sp>
          <p:nvSpPr>
            <p:cNvPr id="15" name="Google Shape;299;p55">
              <a:extLst>
                <a:ext uri="{FF2B5EF4-FFF2-40B4-BE49-F238E27FC236}">
                  <a16:creationId xmlns:a16="http://schemas.microsoft.com/office/drawing/2014/main" id="{3EC6EE00-3E47-263D-6801-9A765BE93C8D}"/>
                </a:ext>
              </a:extLst>
            </p:cNvPr>
            <p:cNvSpPr txBox="1">
              <a:spLocks/>
            </p:cNvSpPr>
            <p:nvPr/>
          </p:nvSpPr>
          <p:spPr>
            <a:xfrm>
              <a:off x="1659877" y="4386112"/>
              <a:ext cx="6965913" cy="5014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65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oboto"/>
                <a:buChar char="●"/>
                <a:defRPr sz="1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238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Roboto"/>
                <a:buChar char="○"/>
                <a:defRPr sz="15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■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●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○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■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●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○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■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 algn="just">
                <a:buFont typeface="Roboto"/>
                <a:buNone/>
              </a:pPr>
              <a:r>
                <a:rPr lang="ru-RU" sz="1600" dirty="0">
                  <a:solidFill>
                    <a:schemeClr val="tx1"/>
                  </a:solidFill>
                </a:rPr>
                <a:t>Как можно улучшить предложенный алгоритм?</a:t>
              </a:r>
            </a:p>
          </p:txBody>
        </p:sp>
        <p:pic>
          <p:nvPicPr>
            <p:cNvPr id="17" name="Google Shape;300;p55">
              <a:extLst>
                <a:ext uri="{FF2B5EF4-FFF2-40B4-BE49-F238E27FC236}">
                  <a16:creationId xmlns:a16="http://schemas.microsoft.com/office/drawing/2014/main" id="{073CDBDB-7900-6490-74BD-78DCCE06FF3A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52491" y="4331597"/>
              <a:ext cx="620719" cy="61048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3316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14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317;p58">
            <a:extLst>
              <a:ext uri="{FF2B5EF4-FFF2-40B4-BE49-F238E27FC236}">
                <a16:creationId xmlns:a16="http://schemas.microsoft.com/office/drawing/2014/main" id="{9B01919F-931D-0016-57BE-E05438675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Алгоритм Евклида</a:t>
            </a:r>
            <a:endParaRPr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4436A417-2223-19A7-7EDD-51A922569574}"/>
              </a:ext>
            </a:extLst>
          </p:cNvPr>
          <p:cNvGrpSpPr/>
          <p:nvPr/>
        </p:nvGrpSpPr>
        <p:grpSpPr>
          <a:xfrm>
            <a:off x="8020545" y="330724"/>
            <a:ext cx="605245" cy="620718"/>
            <a:chOff x="4280260" y="1356202"/>
            <a:chExt cx="380573" cy="376200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6244021D-9EAE-823F-47D4-B85A750F6C93}"/>
                </a:ext>
              </a:extLst>
            </p:cNvPr>
            <p:cNvSpPr/>
            <p:nvPr/>
          </p:nvSpPr>
          <p:spPr>
            <a:xfrm>
              <a:off x="4280260" y="1356202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FC6DC434-84F3-8384-8093-45351FC97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5726" y="1461623"/>
              <a:ext cx="319431" cy="161640"/>
            </a:xfrm>
            <a:prstGeom prst="rect">
              <a:avLst/>
            </a:prstGeom>
          </p:spPr>
        </p:pic>
      </p:grpSp>
      <p:pic>
        <p:nvPicPr>
          <p:cNvPr id="5" name="Google Shape;599;p84">
            <a:extLst>
              <a:ext uri="{FF2B5EF4-FFF2-40B4-BE49-F238E27FC236}">
                <a16:creationId xmlns:a16="http://schemas.microsoft.com/office/drawing/2014/main" id="{59317370-1AE8-8BBE-D027-7A9D2E54DC8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550" y="1118649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99;p55">
            <a:extLst>
              <a:ext uri="{FF2B5EF4-FFF2-40B4-BE49-F238E27FC236}">
                <a16:creationId xmlns:a16="http://schemas.microsoft.com/office/drawing/2014/main" id="{52DBE4F6-3111-4A9D-18A5-ECC783402596}"/>
              </a:ext>
            </a:extLst>
          </p:cNvPr>
          <p:cNvSpPr txBox="1">
            <a:spLocks/>
          </p:cNvSpPr>
          <p:nvPr/>
        </p:nvSpPr>
        <p:spPr>
          <a:xfrm>
            <a:off x="1228871" y="1068835"/>
            <a:ext cx="7396919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ru-RU" sz="1600" dirty="0">
                <a:solidFill>
                  <a:schemeClr val="tx1"/>
                </a:solidFill>
              </a:rPr>
              <a:t>Будем использовать остаток от деления вместо вычитания</a:t>
            </a:r>
          </a:p>
          <a:p>
            <a:pPr marL="0" indent="0">
              <a:buFont typeface="Roboto"/>
              <a:buNone/>
            </a:pPr>
            <a:endParaRPr lang="ru-RU" sz="1600" b="1" dirty="0">
              <a:solidFill>
                <a:schemeClr val="tx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BB5CD32-2209-2E5C-305B-AD86556E1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1449" y="3559685"/>
            <a:ext cx="5204460" cy="14401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62FA5A8-75C6-C30F-E310-7AB2D26B9226}"/>
              </a:ext>
            </a:extLst>
          </p:cNvPr>
          <p:cNvSpPr txBox="1"/>
          <p:nvPr/>
        </p:nvSpPr>
        <p:spPr>
          <a:xfrm>
            <a:off x="1228871" y="1594607"/>
            <a:ext cx="520446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GCD(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(n == 0)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(m == 0)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(m == n)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(m &gt; n)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GCD(m % n, n);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GC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D(n % m, m);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801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15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317;p58">
            <a:extLst>
              <a:ext uri="{FF2B5EF4-FFF2-40B4-BE49-F238E27FC236}">
                <a16:creationId xmlns:a16="http://schemas.microsoft.com/office/drawing/2014/main" id="{9B01919F-931D-0016-57BE-E05438675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Алгоритм </a:t>
            </a:r>
            <a:r>
              <a:rPr lang="ru-RU" dirty="0" err="1"/>
              <a:t>Стейнца</a:t>
            </a:r>
            <a:endParaRPr lang="ru-RU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4436A417-2223-19A7-7EDD-51A922569574}"/>
              </a:ext>
            </a:extLst>
          </p:cNvPr>
          <p:cNvGrpSpPr/>
          <p:nvPr/>
        </p:nvGrpSpPr>
        <p:grpSpPr>
          <a:xfrm>
            <a:off x="8020545" y="330724"/>
            <a:ext cx="605245" cy="620718"/>
            <a:chOff x="4280260" y="1356202"/>
            <a:chExt cx="380573" cy="376200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6244021D-9EAE-823F-47D4-B85A750F6C93}"/>
                </a:ext>
              </a:extLst>
            </p:cNvPr>
            <p:cNvSpPr/>
            <p:nvPr/>
          </p:nvSpPr>
          <p:spPr>
            <a:xfrm>
              <a:off x="4280260" y="1356202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FC6DC434-84F3-8384-8093-45351FC97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5726" y="1461623"/>
              <a:ext cx="319431" cy="161640"/>
            </a:xfrm>
            <a:prstGeom prst="rect">
              <a:avLst/>
            </a:prstGeom>
          </p:spPr>
        </p:pic>
      </p:grpSp>
      <p:sp>
        <p:nvSpPr>
          <p:cNvPr id="9" name="Google Shape;299;p55">
            <a:extLst>
              <a:ext uri="{FF2B5EF4-FFF2-40B4-BE49-F238E27FC236}">
                <a16:creationId xmlns:a16="http://schemas.microsoft.com/office/drawing/2014/main" id="{CDCDBA95-B117-5952-7DFA-BE93974A77E5}"/>
              </a:ext>
            </a:extLst>
          </p:cNvPr>
          <p:cNvSpPr txBox="1">
            <a:spLocks/>
          </p:cNvSpPr>
          <p:nvPr/>
        </p:nvSpPr>
        <p:spPr>
          <a:xfrm>
            <a:off x="1305384" y="1341023"/>
            <a:ext cx="7279572" cy="181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lnSpc>
                <a:spcPct val="100000"/>
              </a:lnSpc>
              <a:buFont typeface="Roboto"/>
              <a:buNone/>
            </a:pPr>
            <a:r>
              <a:rPr lang="ru-RU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Алгоритм </a:t>
            </a:r>
            <a:r>
              <a:rPr lang="ru-RU" sz="18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Стейнца</a:t>
            </a:r>
            <a:r>
              <a:rPr lang="ru-RU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ru-RU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нахождения НОД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основан на следующих правилах</a:t>
            </a:r>
            <a:r>
              <a:rPr lang="ru-RU" sz="1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BE108284-DA0D-B0C1-16F1-587F0B36FF9C}"/>
              </a:ext>
            </a:extLst>
          </p:cNvPr>
          <p:cNvSpPr/>
          <p:nvPr/>
        </p:nvSpPr>
        <p:spPr>
          <a:xfrm>
            <a:off x="513161" y="1483687"/>
            <a:ext cx="620719" cy="610483"/>
          </a:xfrm>
          <a:prstGeom prst="roundRect">
            <a:avLst>
              <a:gd name="adj" fmla="val 25294"/>
            </a:avLst>
          </a:pr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6762758-C72B-284E-1E80-BED87054F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63" y="1598524"/>
            <a:ext cx="368476" cy="383454"/>
          </a:xfrm>
          <a:prstGeom prst="rect">
            <a:avLst/>
          </a:prstGeom>
        </p:spPr>
      </p:pic>
      <p:graphicFrame>
        <p:nvGraphicFramePr>
          <p:cNvPr id="19" name="Google Shape;283;p53">
            <a:extLst>
              <a:ext uri="{FF2B5EF4-FFF2-40B4-BE49-F238E27FC236}">
                <a16:creationId xmlns:a16="http://schemas.microsoft.com/office/drawing/2014/main" id="{9B3D5A20-3478-FA07-9AF9-EEC73A63FD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3073945"/>
              </p:ext>
            </p:extLst>
          </p:nvPr>
        </p:nvGraphicFramePr>
        <p:xfrm>
          <a:off x="1345956" y="2111047"/>
          <a:ext cx="7279572" cy="1904950"/>
        </p:xfrm>
        <a:graphic>
          <a:graphicData uri="http://schemas.openxmlformats.org/drawingml/2006/table">
            <a:tbl>
              <a:tblPr>
                <a:noFill/>
                <a:tableStyleId>{D8DB6F75-BDE1-4A7C-89EC-F796261E69D0}</a:tableStyleId>
              </a:tblPr>
              <a:tblGrid>
                <a:gridCol w="49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7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6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Если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чётные, то 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НОД(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m, n) = 2·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НОД(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m/2, n/2)</a:t>
                      </a:r>
                      <a:endParaRPr lang="ru-RU" sz="1600" b="1" dirty="0"/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6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Если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– чётное,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нечётные, то 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НОД(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m, n) = 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НОД(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m/2, n)</a:t>
                      </a:r>
                      <a:endParaRPr lang="ru-RU" sz="1600" b="1" dirty="0"/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43883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6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Если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– нечётное,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чётные, то 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НОД(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m, n) = 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НОД(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m, n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/2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1600" b="1" dirty="0"/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1389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6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Если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нечётные,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 &gt; n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 то 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НОД(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m, n) = 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НОД(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(m-n)/2, n)</a:t>
                      </a:r>
                      <a:endParaRPr lang="ru-RU" sz="1600" b="1" dirty="0"/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74922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6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Если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нечётные,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n &gt; m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 то 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НОД(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m, n) = 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НОД(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m, (n-m)/2)</a:t>
                      </a:r>
                      <a:endParaRPr lang="ru-RU" sz="1600" b="1" dirty="0"/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37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626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16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317;p58">
            <a:extLst>
              <a:ext uri="{FF2B5EF4-FFF2-40B4-BE49-F238E27FC236}">
                <a16:creationId xmlns:a16="http://schemas.microsoft.com/office/drawing/2014/main" id="{9B01919F-931D-0016-57BE-E05438675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Алгоритм </a:t>
            </a:r>
            <a:r>
              <a:rPr lang="ru-RU" dirty="0" err="1"/>
              <a:t>Стейнца</a:t>
            </a:r>
            <a:endParaRPr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4436A417-2223-19A7-7EDD-51A922569574}"/>
              </a:ext>
            </a:extLst>
          </p:cNvPr>
          <p:cNvGrpSpPr/>
          <p:nvPr/>
        </p:nvGrpSpPr>
        <p:grpSpPr>
          <a:xfrm>
            <a:off x="8020545" y="330724"/>
            <a:ext cx="605245" cy="620718"/>
            <a:chOff x="4280260" y="1356202"/>
            <a:chExt cx="380573" cy="376200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6244021D-9EAE-823F-47D4-B85A750F6C93}"/>
                </a:ext>
              </a:extLst>
            </p:cNvPr>
            <p:cNvSpPr/>
            <p:nvPr/>
          </p:nvSpPr>
          <p:spPr>
            <a:xfrm>
              <a:off x="4280260" y="1356202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FC6DC434-84F3-8384-8093-45351FC97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5726" y="1461623"/>
              <a:ext cx="319431" cy="16164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5D130D7-B990-6347-8019-464A978DC0DA}"/>
              </a:ext>
            </a:extLst>
          </p:cNvPr>
          <p:cNvSpPr txBox="1"/>
          <p:nvPr/>
        </p:nvSpPr>
        <p:spPr>
          <a:xfrm>
            <a:off x="518210" y="932514"/>
            <a:ext cx="8066746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GCD(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((n == 0) || (m == 0))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(m == n)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(((m % 2) == 0) &amp;&amp; ((n % 2) == 0))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2 * GCD(m/2, n/2);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(((m </a:t>
            </a:r>
            <a:r>
              <a:rPr lang="en-US" dirty="0">
                <a:latin typeface="Consolas" panose="020B0609020204030204" pitchFamily="49" charset="0"/>
              </a:rPr>
              <a:t>% 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== 1) &amp;&amp; ((n % 2) == 1))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(m &gt; n)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GCD(n, (m - n)/2);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GCD(m, (n - m)/2);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((m % 2) == 1)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GCD(m, n/2);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((n % 2) == 1)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GCD(m/2, n);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CEF68C0-94C3-D178-7617-6FD50FF1D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640" y="2838610"/>
            <a:ext cx="34861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07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17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317;p58">
            <a:extLst>
              <a:ext uri="{FF2B5EF4-FFF2-40B4-BE49-F238E27FC236}">
                <a16:creationId xmlns:a16="http://schemas.microsoft.com/office/drawing/2014/main" id="{9B01919F-931D-0016-57BE-E05438675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Наименьшее общее кратное</a:t>
            </a:r>
            <a:endParaRPr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4436A417-2223-19A7-7EDD-51A922569574}"/>
              </a:ext>
            </a:extLst>
          </p:cNvPr>
          <p:cNvGrpSpPr/>
          <p:nvPr/>
        </p:nvGrpSpPr>
        <p:grpSpPr>
          <a:xfrm>
            <a:off x="8020545" y="330724"/>
            <a:ext cx="605245" cy="620718"/>
            <a:chOff x="4280260" y="1356202"/>
            <a:chExt cx="380573" cy="376200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6244021D-9EAE-823F-47D4-B85A750F6C93}"/>
                </a:ext>
              </a:extLst>
            </p:cNvPr>
            <p:cNvSpPr/>
            <p:nvPr/>
          </p:nvSpPr>
          <p:spPr>
            <a:xfrm>
              <a:off x="4280260" y="1356202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FC6DC434-84F3-8384-8093-45351FC97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5726" y="1461623"/>
              <a:ext cx="319431" cy="161640"/>
            </a:xfrm>
            <a:prstGeom prst="rect">
              <a:avLst/>
            </a:prstGeom>
          </p:spPr>
        </p:pic>
      </p:grpSp>
      <p:sp>
        <p:nvSpPr>
          <p:cNvPr id="11" name="Google Shape;299;p55">
            <a:extLst>
              <a:ext uri="{FF2B5EF4-FFF2-40B4-BE49-F238E27FC236}">
                <a16:creationId xmlns:a16="http://schemas.microsoft.com/office/drawing/2014/main" id="{8DE07A09-5C4C-450A-BB53-0FA9668FB332}"/>
              </a:ext>
            </a:extLst>
          </p:cNvPr>
          <p:cNvSpPr txBox="1">
            <a:spLocks/>
          </p:cNvSpPr>
          <p:nvPr/>
        </p:nvSpPr>
        <p:spPr>
          <a:xfrm>
            <a:off x="1305384" y="1341023"/>
            <a:ext cx="7320406" cy="181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lnSpc>
                <a:spcPct val="100000"/>
              </a:lnSpc>
              <a:buFont typeface="Roboto"/>
              <a:buNone/>
            </a:pPr>
            <a:r>
              <a:rPr lang="ru-RU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Наименьшее общее кратное</a:t>
            </a:r>
            <a:r>
              <a:rPr lang="en-US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ru-RU" sz="18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двух натуральных чисел </a:t>
            </a:r>
            <a:r>
              <a:rPr lang="en-US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</a:t>
            </a:r>
            <a:r>
              <a:rPr lang="en-US" sz="18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ru-RU" sz="18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и </a:t>
            </a:r>
            <a:r>
              <a:rPr lang="en-US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</a:t>
            </a:r>
            <a:r>
              <a:rPr lang="en-US" sz="18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LCM(m, n)</a:t>
            </a:r>
            <a:r>
              <a:rPr lang="ru-RU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ru-RU" sz="18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– 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это самое маленькое число, которое можно разделить и на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, и на 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C0C0851-C388-08F9-F1E7-FF0D61FBB74C}"/>
              </a:ext>
            </a:extLst>
          </p:cNvPr>
          <p:cNvSpPr/>
          <p:nvPr/>
        </p:nvSpPr>
        <p:spPr>
          <a:xfrm>
            <a:off x="513161" y="1483687"/>
            <a:ext cx="620719" cy="610483"/>
          </a:xfrm>
          <a:prstGeom prst="roundRect">
            <a:avLst>
              <a:gd name="adj" fmla="val 25294"/>
            </a:avLst>
          </a:pr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7330D9D-A42B-AB19-7698-3F025374E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63" y="1598524"/>
            <a:ext cx="368476" cy="383454"/>
          </a:xfrm>
          <a:prstGeom prst="rect">
            <a:avLst/>
          </a:prstGeom>
        </p:spPr>
      </p:pic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62A2A995-D10B-111F-53C7-B090F35D6558}"/>
              </a:ext>
            </a:extLst>
          </p:cNvPr>
          <p:cNvGrpSpPr/>
          <p:nvPr/>
        </p:nvGrpSpPr>
        <p:grpSpPr>
          <a:xfrm>
            <a:off x="3045348" y="2571750"/>
            <a:ext cx="2922443" cy="834880"/>
            <a:chOff x="3045348" y="2571750"/>
            <a:chExt cx="2922443" cy="83488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77BF90-B38A-49A3-A402-7812C8FC75B0}"/>
                </a:ext>
              </a:extLst>
            </p:cNvPr>
            <p:cNvSpPr txBox="1"/>
            <p:nvPr/>
          </p:nvSpPr>
          <p:spPr>
            <a:xfrm>
              <a:off x="3045348" y="2806465"/>
              <a:ext cx="16754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b="1" dirty="0">
                  <a:latin typeface="Roboto" panose="02000000000000000000" pitchFamily="2" charset="0"/>
                  <a:ea typeface="Roboto" panose="02000000000000000000" pitchFamily="2" charset="0"/>
                </a:rPr>
                <a:t>НОК(</a:t>
              </a:r>
              <a:r>
                <a:rPr lang="en-US" sz="2000" b="1" dirty="0">
                  <a:latin typeface="Roboto" panose="02000000000000000000" pitchFamily="2" charset="0"/>
                  <a:ea typeface="Roboto" panose="02000000000000000000" pitchFamily="2" charset="0"/>
                </a:rPr>
                <a:t>m, n) = </a:t>
              </a:r>
              <a:endParaRPr lang="ru-RU" sz="20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692A5A-DD53-38B0-5954-696275AEBB99}"/>
                </a:ext>
              </a:extLst>
            </p:cNvPr>
            <p:cNvSpPr txBox="1"/>
            <p:nvPr/>
          </p:nvSpPr>
          <p:spPr>
            <a:xfrm>
              <a:off x="4571424" y="2571750"/>
              <a:ext cx="13963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Roboto" panose="02000000000000000000" pitchFamily="2" charset="0"/>
                  <a:ea typeface="Roboto" panose="02000000000000000000" pitchFamily="2" charset="0"/>
                </a:rPr>
                <a:t>m · n </a:t>
              </a:r>
              <a:endParaRPr lang="ru-RU" sz="20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0460E1B-9F6F-10DE-F243-75543D72BE33}"/>
                </a:ext>
              </a:extLst>
            </p:cNvPr>
            <p:cNvSpPr txBox="1"/>
            <p:nvPr/>
          </p:nvSpPr>
          <p:spPr>
            <a:xfrm>
              <a:off x="4571425" y="3006520"/>
              <a:ext cx="13963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b="1" dirty="0">
                  <a:latin typeface="Roboto" panose="02000000000000000000" pitchFamily="2" charset="0"/>
                  <a:ea typeface="Roboto" panose="02000000000000000000" pitchFamily="2" charset="0"/>
                </a:rPr>
                <a:t>НОД(</a:t>
              </a:r>
              <a:r>
                <a:rPr lang="en-US" sz="2000" b="1" dirty="0">
                  <a:latin typeface="Roboto" panose="02000000000000000000" pitchFamily="2" charset="0"/>
                  <a:ea typeface="Roboto" panose="02000000000000000000" pitchFamily="2" charset="0"/>
                </a:rPr>
                <a:t>m</a:t>
              </a:r>
              <a:r>
                <a:rPr lang="ru-RU" sz="2000" b="1" dirty="0">
                  <a:latin typeface="Roboto" panose="02000000000000000000" pitchFamily="2" charset="0"/>
                  <a:ea typeface="Roboto" panose="02000000000000000000" pitchFamily="2" charset="0"/>
                </a:rPr>
                <a:t>,</a:t>
              </a:r>
              <a:r>
                <a:rPr lang="en-US" sz="2000" b="1" dirty="0">
                  <a:latin typeface="Roboto" panose="02000000000000000000" pitchFamily="2" charset="0"/>
                  <a:ea typeface="Roboto" panose="02000000000000000000" pitchFamily="2" charset="0"/>
                </a:rPr>
                <a:t> n</a:t>
              </a:r>
              <a:r>
                <a:rPr lang="ru-RU" sz="2000" b="1" dirty="0">
                  <a:latin typeface="Roboto" panose="02000000000000000000" pitchFamily="2" charset="0"/>
                  <a:ea typeface="Roboto" panose="02000000000000000000" pitchFamily="2" charset="0"/>
                </a:rPr>
                <a:t>)</a:t>
              </a:r>
              <a:r>
                <a:rPr lang="en-US" sz="2000" b="1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endParaRPr lang="ru-RU" sz="20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EA3B5A4F-1984-C366-6D6A-F23ECA45EA5F}"/>
                </a:ext>
              </a:extLst>
            </p:cNvPr>
            <p:cNvCxnSpPr/>
            <p:nvPr/>
          </p:nvCxnSpPr>
          <p:spPr>
            <a:xfrm>
              <a:off x="4635034" y="2971860"/>
              <a:ext cx="12330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85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>
                <a:solidFill>
                  <a:schemeClr val="bg1"/>
                </a:solidFill>
              </a:rPr>
              <a:t>Возведение в степень</a:t>
            </a:r>
            <a:endParaRPr lang="ru-RU" sz="3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2C0AD515-A32F-3AA6-7A64-2AE18E89B0A1}"/>
              </a:ext>
            </a:extLst>
          </p:cNvPr>
          <p:cNvGrpSpPr/>
          <p:nvPr/>
        </p:nvGrpSpPr>
        <p:grpSpPr>
          <a:xfrm>
            <a:off x="8020545" y="330724"/>
            <a:ext cx="605245" cy="620718"/>
            <a:chOff x="4280260" y="1929228"/>
            <a:chExt cx="380573" cy="37620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C3DD2EE5-4DC0-0284-6CE6-97DDA14D7C8E}"/>
                </a:ext>
              </a:extLst>
            </p:cNvPr>
            <p:cNvSpPr/>
            <p:nvPr/>
          </p:nvSpPr>
          <p:spPr>
            <a:xfrm>
              <a:off x="4280260" y="1929228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70A4FC55-8937-3D57-75D2-D2BFF7C12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5978" y="2014563"/>
              <a:ext cx="203973" cy="2039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5754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19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317;p58">
            <a:extLst>
              <a:ext uri="{FF2B5EF4-FFF2-40B4-BE49-F238E27FC236}">
                <a16:creationId xmlns:a16="http://schemas.microsoft.com/office/drawing/2014/main" id="{9B01919F-931D-0016-57BE-E05438675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Возведение в степень</a:t>
            </a:r>
            <a:endParaRPr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1ED996BC-89D2-E479-A418-7DEFCAD23972}"/>
              </a:ext>
            </a:extLst>
          </p:cNvPr>
          <p:cNvGrpSpPr/>
          <p:nvPr/>
        </p:nvGrpSpPr>
        <p:grpSpPr>
          <a:xfrm>
            <a:off x="8020545" y="330724"/>
            <a:ext cx="605245" cy="620718"/>
            <a:chOff x="4280260" y="1929228"/>
            <a:chExt cx="380573" cy="376200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0DF87007-1404-55AF-5DB8-2E0F65C8EC10}"/>
                </a:ext>
              </a:extLst>
            </p:cNvPr>
            <p:cNvSpPr/>
            <p:nvPr/>
          </p:nvSpPr>
          <p:spPr>
            <a:xfrm>
              <a:off x="4280260" y="1929228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D8528BC1-A8AB-C92B-4F8A-D16444212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5978" y="2014563"/>
              <a:ext cx="203973" cy="203973"/>
            </a:xfrm>
            <a:prstGeom prst="rect">
              <a:avLst/>
            </a:prstGeom>
          </p:spPr>
        </p:pic>
      </p:grpSp>
      <p:pic>
        <p:nvPicPr>
          <p:cNvPr id="9" name="Google Shape;597;p84">
            <a:extLst>
              <a:ext uri="{FF2B5EF4-FFF2-40B4-BE49-F238E27FC236}">
                <a16:creationId xmlns:a16="http://schemas.microsoft.com/office/drawing/2014/main" id="{380A60B2-7DED-DA18-56F5-0B47B5B1B9B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9471" y="1257074"/>
            <a:ext cx="620719" cy="620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99;p55">
            <a:extLst>
              <a:ext uri="{FF2B5EF4-FFF2-40B4-BE49-F238E27FC236}">
                <a16:creationId xmlns:a16="http://schemas.microsoft.com/office/drawing/2014/main" id="{1019BAA8-D57D-FE88-D675-4BE159F6AEEA}"/>
              </a:ext>
            </a:extLst>
          </p:cNvPr>
          <p:cNvSpPr txBox="1">
            <a:spLocks/>
          </p:cNvSpPr>
          <p:nvPr/>
        </p:nvSpPr>
        <p:spPr>
          <a:xfrm>
            <a:off x="1354301" y="1218501"/>
            <a:ext cx="6813097" cy="445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buFont typeface="Roboto"/>
              <a:buNone/>
            </a:pPr>
            <a:r>
              <a:rPr lang="ru-RU" sz="1600" dirty="0">
                <a:solidFill>
                  <a:schemeClr val="tx1"/>
                </a:solidFill>
              </a:rPr>
              <a:t>Напишите в чат код функции, которая возводит число </a:t>
            </a:r>
            <a:r>
              <a:rPr lang="en-US" sz="1600" b="1" dirty="0">
                <a:solidFill>
                  <a:schemeClr val="tx1"/>
                </a:solidFill>
              </a:rPr>
              <a:t>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в целую неотрицательную степень </a:t>
            </a:r>
            <a:r>
              <a:rPr lang="en-US" sz="1600" b="1" dirty="0">
                <a:solidFill>
                  <a:schemeClr val="tx1"/>
                </a:solidFill>
              </a:rPr>
              <a:t>n</a:t>
            </a:r>
            <a:r>
              <a:rPr lang="ru-RU" sz="1600" dirty="0">
                <a:solidFill>
                  <a:schemeClr val="tx1"/>
                </a:solidFill>
              </a:rPr>
              <a:t>.</a:t>
            </a:r>
            <a:endParaRPr lang="ru-RU" sz="1600" b="1" dirty="0">
              <a:solidFill>
                <a:schemeClr val="tx1"/>
              </a:solidFill>
            </a:endParaRPr>
          </a:p>
          <a:p>
            <a:pPr marL="0" indent="0">
              <a:buFont typeface="Roboto"/>
              <a:buNone/>
            </a:pPr>
            <a:endParaRPr lang="ru-RU" sz="1600" b="1" dirty="0">
              <a:solidFill>
                <a:schemeClr val="tx1"/>
              </a:solidFill>
            </a:endParaRPr>
          </a:p>
        </p:txBody>
      </p:sp>
      <p:pic>
        <p:nvPicPr>
          <p:cNvPr id="12" name="Google Shape;391;p69">
            <a:extLst>
              <a:ext uri="{FF2B5EF4-FFF2-40B4-BE49-F238E27FC236}">
                <a16:creationId xmlns:a16="http://schemas.microsoft.com/office/drawing/2014/main" id="{CA5C0014-6653-8FDF-FC05-868D776F296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2934" y="3924999"/>
            <a:ext cx="457256" cy="45723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392;p69">
            <a:extLst>
              <a:ext uri="{FF2B5EF4-FFF2-40B4-BE49-F238E27FC236}">
                <a16:creationId xmlns:a16="http://schemas.microsoft.com/office/drawing/2014/main" id="{5C5E139C-3817-3022-9B33-86420C4FEDF2}"/>
              </a:ext>
            </a:extLst>
          </p:cNvPr>
          <p:cNvSpPr txBox="1"/>
          <p:nvPr/>
        </p:nvSpPr>
        <p:spPr>
          <a:xfrm>
            <a:off x="1354301" y="3919064"/>
            <a:ext cx="5559000" cy="51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 sz="16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Сроки выполнения: </a:t>
            </a:r>
            <a:r>
              <a:rPr lang="ru-RU" sz="16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ru" sz="16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 минуты</a:t>
            </a:r>
            <a:endParaRPr sz="1600" b="1" dirty="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" name="Google Shape;599;p84">
            <a:extLst>
              <a:ext uri="{FF2B5EF4-FFF2-40B4-BE49-F238E27FC236}">
                <a16:creationId xmlns:a16="http://schemas.microsoft.com/office/drawing/2014/main" id="{4395634A-50D3-44FC-6F30-04F1B2DA5D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9190" y="2066826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299;p55">
            <a:extLst>
              <a:ext uri="{FF2B5EF4-FFF2-40B4-BE49-F238E27FC236}">
                <a16:creationId xmlns:a16="http://schemas.microsoft.com/office/drawing/2014/main" id="{5A92B0A1-8866-802C-C1B3-9C0FA79A96E2}"/>
              </a:ext>
            </a:extLst>
          </p:cNvPr>
          <p:cNvSpPr txBox="1">
            <a:spLocks/>
          </p:cNvSpPr>
          <p:nvPr/>
        </p:nvSpPr>
        <p:spPr>
          <a:xfrm>
            <a:off x="1354301" y="2129373"/>
            <a:ext cx="4556097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ru-RU" sz="1600" dirty="0">
                <a:solidFill>
                  <a:schemeClr val="tx1"/>
                </a:solidFill>
              </a:rPr>
              <a:t>Не использовать библиотечные функции</a:t>
            </a:r>
          </a:p>
          <a:p>
            <a:pPr marL="0" indent="0">
              <a:buFont typeface="Roboto"/>
              <a:buNone/>
            </a:pPr>
            <a:endParaRPr lang="ru-RU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83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7"/>
          <p:cNvSpPr txBox="1">
            <a:spLocks noGrp="1"/>
          </p:cNvSpPr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Проверить, идет ли запись</a:t>
            </a:r>
            <a:endParaRPr sz="2100"/>
          </a:p>
        </p:txBody>
      </p:sp>
      <p:sp>
        <p:nvSpPr>
          <p:cNvPr id="196" name="Google Shape;196;p4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 dirty="0"/>
              <a:t>Меня хорошо видно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 dirty="0"/>
              <a:t>&amp; слышно?</a:t>
            </a:r>
            <a:endParaRPr sz="4000" dirty="0"/>
          </a:p>
        </p:txBody>
      </p:sp>
      <p:pic>
        <p:nvPicPr>
          <p:cNvPr id="197" name="Google Shape;197;p47"/>
          <p:cNvPicPr preferRelativeResize="0"/>
          <p:nvPr/>
        </p:nvPicPr>
        <p:blipFill rotWithShape="1">
          <a:blip r:embed="rId3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7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Ставим «+», если все хорошо</a:t>
            </a:r>
            <a:b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«-», если есть проблемы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3350951E-070F-D836-1F66-90EC35A08066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2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20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317;p58">
            <a:extLst>
              <a:ext uri="{FF2B5EF4-FFF2-40B4-BE49-F238E27FC236}">
                <a16:creationId xmlns:a16="http://schemas.microsoft.com/office/drawing/2014/main" id="{9B01919F-931D-0016-57BE-E05438675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Возведение в степень</a:t>
            </a:r>
            <a:endParaRPr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1ED996BC-89D2-E479-A418-7DEFCAD23972}"/>
              </a:ext>
            </a:extLst>
          </p:cNvPr>
          <p:cNvGrpSpPr/>
          <p:nvPr/>
        </p:nvGrpSpPr>
        <p:grpSpPr>
          <a:xfrm>
            <a:off x="8020545" y="330724"/>
            <a:ext cx="605245" cy="620718"/>
            <a:chOff x="4280260" y="1929228"/>
            <a:chExt cx="380573" cy="376200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0DF87007-1404-55AF-5DB8-2E0F65C8EC10}"/>
                </a:ext>
              </a:extLst>
            </p:cNvPr>
            <p:cNvSpPr/>
            <p:nvPr/>
          </p:nvSpPr>
          <p:spPr>
            <a:xfrm>
              <a:off x="4280260" y="1929228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D8528BC1-A8AB-C92B-4F8A-D16444212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5978" y="2014563"/>
              <a:ext cx="203973" cy="203973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494E8E5-062C-DB8E-DF50-0B40B77869FF}"/>
              </a:ext>
            </a:extLst>
          </p:cNvPr>
          <p:cNvSpPr txBox="1"/>
          <p:nvPr/>
        </p:nvSpPr>
        <p:spPr>
          <a:xfrm>
            <a:off x="500550" y="1092241"/>
            <a:ext cx="81252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pow(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(n == 0)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1.0;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 = 1.0;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i=0; i&lt;n; i++)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 *= a;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run();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5795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21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317;p58">
            <a:extLst>
              <a:ext uri="{FF2B5EF4-FFF2-40B4-BE49-F238E27FC236}">
                <a16:creationId xmlns:a16="http://schemas.microsoft.com/office/drawing/2014/main" id="{9B01919F-931D-0016-57BE-E05438675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Возведение в степень</a:t>
            </a:r>
            <a:endParaRPr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1ED996BC-89D2-E479-A418-7DEFCAD23972}"/>
              </a:ext>
            </a:extLst>
          </p:cNvPr>
          <p:cNvGrpSpPr/>
          <p:nvPr/>
        </p:nvGrpSpPr>
        <p:grpSpPr>
          <a:xfrm>
            <a:off x="8020545" y="330724"/>
            <a:ext cx="605245" cy="620718"/>
            <a:chOff x="4280260" y="1929228"/>
            <a:chExt cx="380573" cy="376200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0DF87007-1404-55AF-5DB8-2E0F65C8EC10}"/>
                </a:ext>
              </a:extLst>
            </p:cNvPr>
            <p:cNvSpPr/>
            <p:nvPr/>
          </p:nvSpPr>
          <p:spPr>
            <a:xfrm>
              <a:off x="4280260" y="1929228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D8528BC1-A8AB-C92B-4F8A-D16444212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5978" y="2014563"/>
              <a:ext cx="203973" cy="203973"/>
            </a:xfrm>
            <a:prstGeom prst="rect">
              <a:avLst/>
            </a:prstGeom>
          </p:spPr>
        </p:pic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0672BBFD-5D14-5607-0E2F-EAE5B5BBE29E}"/>
              </a:ext>
            </a:extLst>
          </p:cNvPr>
          <p:cNvGrpSpPr/>
          <p:nvPr/>
        </p:nvGrpSpPr>
        <p:grpSpPr>
          <a:xfrm>
            <a:off x="499471" y="4152589"/>
            <a:ext cx="7673299" cy="610483"/>
            <a:chOff x="952490" y="4153959"/>
            <a:chExt cx="7673299" cy="610483"/>
          </a:xfrm>
        </p:grpSpPr>
        <p:sp>
          <p:nvSpPr>
            <p:cNvPr id="15" name="Google Shape;299;p55">
              <a:extLst>
                <a:ext uri="{FF2B5EF4-FFF2-40B4-BE49-F238E27FC236}">
                  <a16:creationId xmlns:a16="http://schemas.microsoft.com/office/drawing/2014/main" id="{F9D40EA9-5760-FBFB-DA0F-5C939E2D36EA}"/>
                </a:ext>
              </a:extLst>
            </p:cNvPr>
            <p:cNvSpPr txBox="1">
              <a:spLocks/>
            </p:cNvSpPr>
            <p:nvPr/>
          </p:nvSpPr>
          <p:spPr>
            <a:xfrm>
              <a:off x="1659876" y="4208474"/>
              <a:ext cx="6965913" cy="5014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65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oboto"/>
                <a:buChar char="●"/>
                <a:defRPr sz="1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238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Roboto"/>
                <a:buChar char="○"/>
                <a:defRPr sz="15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■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●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○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■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●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○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■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 algn="just">
                <a:buFont typeface="Roboto"/>
                <a:buNone/>
              </a:pPr>
              <a:r>
                <a:rPr lang="ru-RU" sz="1600" dirty="0">
                  <a:solidFill>
                    <a:schemeClr val="tx1"/>
                  </a:solidFill>
                </a:rPr>
                <a:t>Какова сложность данного алгоритма?</a:t>
              </a:r>
            </a:p>
          </p:txBody>
        </p:sp>
        <p:pic>
          <p:nvPicPr>
            <p:cNvPr id="16" name="Google Shape;300;p55">
              <a:extLst>
                <a:ext uri="{FF2B5EF4-FFF2-40B4-BE49-F238E27FC236}">
                  <a16:creationId xmlns:a16="http://schemas.microsoft.com/office/drawing/2014/main" id="{E1E20729-FFBE-903A-203A-9CDE2A859DC7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52490" y="4153959"/>
              <a:ext cx="620719" cy="61048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22499156-CF27-5648-851A-32C2FF9A2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4990" y="3282609"/>
            <a:ext cx="2590800" cy="119634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3540AE0-DFFC-5C53-33EE-61472B04BD21}"/>
              </a:ext>
            </a:extLst>
          </p:cNvPr>
          <p:cNvSpPr txBox="1"/>
          <p:nvPr/>
        </p:nvSpPr>
        <p:spPr>
          <a:xfrm>
            <a:off x="499471" y="1060076"/>
            <a:ext cx="814397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static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run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CultureInfo</a:t>
            </a:r>
            <a:r>
              <a:rPr lang="en-US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CurrentCulture</a:t>
            </a:r>
            <a:r>
              <a:rPr lang="en-US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NumberFormat</a:t>
            </a:r>
            <a:r>
              <a:rPr lang="en-US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NumberDecimalSeparator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","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"."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pow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WriteLine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"F11"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kern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"."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kern="0" dirty="0">
              <a:solidFill>
                <a:srgbClr val="5B5B5B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5B5B5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82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22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317;p58">
            <a:extLst>
              <a:ext uri="{FF2B5EF4-FFF2-40B4-BE49-F238E27FC236}">
                <a16:creationId xmlns:a16="http://schemas.microsoft.com/office/drawing/2014/main" id="{9B01919F-931D-0016-57BE-E05438675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Возведение в степень</a:t>
            </a:r>
            <a:endParaRPr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1ED996BC-89D2-E479-A418-7DEFCAD23972}"/>
              </a:ext>
            </a:extLst>
          </p:cNvPr>
          <p:cNvGrpSpPr/>
          <p:nvPr/>
        </p:nvGrpSpPr>
        <p:grpSpPr>
          <a:xfrm>
            <a:off x="8020545" y="330724"/>
            <a:ext cx="605245" cy="620718"/>
            <a:chOff x="4280260" y="1929228"/>
            <a:chExt cx="380573" cy="376200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0DF87007-1404-55AF-5DB8-2E0F65C8EC10}"/>
                </a:ext>
              </a:extLst>
            </p:cNvPr>
            <p:cNvSpPr/>
            <p:nvPr/>
          </p:nvSpPr>
          <p:spPr>
            <a:xfrm>
              <a:off x="4280260" y="1929228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D8528BC1-A8AB-C92B-4F8A-D16444212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5978" y="2014563"/>
              <a:ext cx="203973" cy="203973"/>
            </a:xfrm>
            <a:prstGeom prst="rect">
              <a:avLst/>
            </a:prstGeom>
          </p:spPr>
        </p:pic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0672BBFD-5D14-5607-0E2F-EAE5B5BBE29E}"/>
              </a:ext>
            </a:extLst>
          </p:cNvPr>
          <p:cNvGrpSpPr/>
          <p:nvPr/>
        </p:nvGrpSpPr>
        <p:grpSpPr>
          <a:xfrm>
            <a:off x="499471" y="1193067"/>
            <a:ext cx="7673299" cy="610483"/>
            <a:chOff x="952490" y="4153959"/>
            <a:chExt cx="7673299" cy="610483"/>
          </a:xfrm>
        </p:grpSpPr>
        <p:sp>
          <p:nvSpPr>
            <p:cNvPr id="15" name="Google Shape;299;p55">
              <a:extLst>
                <a:ext uri="{FF2B5EF4-FFF2-40B4-BE49-F238E27FC236}">
                  <a16:creationId xmlns:a16="http://schemas.microsoft.com/office/drawing/2014/main" id="{F9D40EA9-5760-FBFB-DA0F-5C939E2D36EA}"/>
                </a:ext>
              </a:extLst>
            </p:cNvPr>
            <p:cNvSpPr txBox="1">
              <a:spLocks/>
            </p:cNvSpPr>
            <p:nvPr/>
          </p:nvSpPr>
          <p:spPr>
            <a:xfrm>
              <a:off x="1659876" y="4208474"/>
              <a:ext cx="6965913" cy="5014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65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oboto"/>
                <a:buChar char="●"/>
                <a:defRPr sz="1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238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Roboto"/>
                <a:buChar char="○"/>
                <a:defRPr sz="15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■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●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○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■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●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○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■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 algn="just">
                <a:buFont typeface="Roboto"/>
                <a:buNone/>
              </a:pPr>
              <a:r>
                <a:rPr lang="ru-RU" sz="1600" dirty="0">
                  <a:solidFill>
                    <a:schemeClr val="tx1"/>
                  </a:solidFill>
                </a:rPr>
                <a:t>Чему будет равно значение выражения</a:t>
              </a:r>
            </a:p>
          </p:txBody>
        </p:sp>
        <p:pic>
          <p:nvPicPr>
            <p:cNvPr id="16" name="Google Shape;300;p55">
              <a:extLst>
                <a:ext uri="{FF2B5EF4-FFF2-40B4-BE49-F238E27FC236}">
                  <a16:creationId xmlns:a16="http://schemas.microsoft.com/office/drawing/2014/main" id="{E1E20729-FFBE-903A-203A-9CDE2A859DC7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52490" y="4153959"/>
              <a:ext cx="620719" cy="6104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970E7D4-0678-96E3-2898-4A132937EE9D}"/>
              </a:ext>
            </a:extLst>
          </p:cNvPr>
          <p:cNvSpPr txBox="1"/>
          <p:nvPr/>
        </p:nvSpPr>
        <p:spPr>
          <a:xfrm>
            <a:off x="3873724" y="1925039"/>
            <a:ext cx="1632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1,001</a:t>
            </a:r>
            <a:r>
              <a:rPr lang="ru-RU" sz="20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1000</a:t>
            </a:r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 = ?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EC7B46-2E13-5EF3-CD9A-822B03DD4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110" y="2888254"/>
            <a:ext cx="2773680" cy="1440180"/>
          </a:xfrm>
          <a:prstGeom prst="rect">
            <a:avLst/>
          </a:prstGeom>
        </p:spPr>
      </p:pic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C4BFF969-1639-B787-4B2D-9C46AEBDE6F6}"/>
              </a:ext>
            </a:extLst>
          </p:cNvPr>
          <p:cNvGrpSpPr/>
          <p:nvPr/>
        </p:nvGrpSpPr>
        <p:grpSpPr>
          <a:xfrm>
            <a:off x="1120190" y="2888254"/>
            <a:ext cx="4179938" cy="1356350"/>
            <a:chOff x="931612" y="2609614"/>
            <a:chExt cx="4179938" cy="1356350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C662BB6C-E8DA-79C9-44CC-C2005C460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5648" y="2899336"/>
              <a:ext cx="2312320" cy="813710"/>
            </a:xfrm>
            <a:prstGeom prst="rect">
              <a:avLst/>
            </a:prstGeom>
          </p:spPr>
        </p:pic>
        <p:graphicFrame>
          <p:nvGraphicFramePr>
            <p:cNvPr id="12" name="Google Shape;283;p53">
              <a:extLst>
                <a:ext uri="{FF2B5EF4-FFF2-40B4-BE49-F238E27FC236}">
                  <a16:creationId xmlns:a16="http://schemas.microsoft.com/office/drawing/2014/main" id="{17FFAB5E-DD76-517C-172B-1C48487F33D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44052735"/>
                </p:ext>
              </p:extLst>
            </p:nvPr>
          </p:nvGraphicFramePr>
          <p:xfrm>
            <a:off x="931612" y="2609614"/>
            <a:ext cx="4179938" cy="1356350"/>
          </p:xfrm>
          <a:graphic>
            <a:graphicData uri="http://schemas.openxmlformats.org/drawingml/2006/table">
              <a:tbl>
                <a:tblPr>
                  <a:noFill/>
                  <a:tableStyleId>{D8DB6F75-BDE1-4A7C-89EC-F796261E69D0}</a:tableStyleId>
                </a:tblPr>
                <a:tblGrid>
                  <a:gridCol w="3148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86511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85750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198000" marR="91425" marT="68575" marB="68575">
                      <a:lnL w="9525" cap="flat" cmpd="sng">
                        <a:solidFill>
                          <a:srgbClr val="BFC1F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BFC1F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just"/>
                        <a:r>
                          <a:rPr lang="ru-RU" sz="1600" dirty="0">
                            <a:solidFill>
                              <a:schemeClr val="tx1"/>
                            </a:solidFill>
                          </a:rPr>
                          <a:t>Второй замечательный предел</a:t>
                        </a:r>
                      </a:p>
                      <a:p>
                        <a:pPr algn="just"/>
                        <a:endParaRPr lang="ru-RU" sz="1600" dirty="0">
                          <a:solidFill>
                            <a:schemeClr val="tx1"/>
                          </a:solidFill>
                        </a:endParaRPr>
                      </a:p>
                      <a:p>
                        <a:pPr algn="just"/>
                        <a:endParaRPr lang="ru-RU" sz="1600" dirty="0">
                          <a:solidFill>
                            <a:schemeClr val="tx1"/>
                          </a:solidFill>
                        </a:endParaRPr>
                      </a:p>
                      <a:p>
                        <a:pPr algn="just"/>
                        <a:endParaRPr lang="ru-RU" sz="1600" dirty="0">
                          <a:solidFill>
                            <a:schemeClr val="tx1"/>
                          </a:solidFill>
                        </a:endParaRPr>
                      </a:p>
                      <a:p>
                        <a:pPr algn="just"/>
                        <a:endParaRPr lang="ru-RU" sz="1600" dirty="0"/>
                      </a:p>
                    </a:txBody>
                    <a:tcPr marL="198000" marR="91425" marT="68575" marB="68575">
                      <a:lnL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C1F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BFC1F0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E9E9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pic>
          <p:nvPicPr>
            <p:cNvPr id="13" name="Google Shape;507;p54">
              <a:extLst>
                <a:ext uri="{FF2B5EF4-FFF2-40B4-BE49-F238E27FC236}">
                  <a16:creationId xmlns:a16="http://schemas.microsoft.com/office/drawing/2014/main" id="{DFF9545E-58C8-C626-8181-BB38FB5C8DE4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98407" y="2688459"/>
              <a:ext cx="243565" cy="24356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4913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23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317;p58">
            <a:extLst>
              <a:ext uri="{FF2B5EF4-FFF2-40B4-BE49-F238E27FC236}">
                <a16:creationId xmlns:a16="http://schemas.microsoft.com/office/drawing/2014/main" id="{9B01919F-931D-0016-57BE-E05438675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Возведение в степень</a:t>
            </a:r>
            <a:endParaRPr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1ED996BC-89D2-E479-A418-7DEFCAD23972}"/>
              </a:ext>
            </a:extLst>
          </p:cNvPr>
          <p:cNvGrpSpPr/>
          <p:nvPr/>
        </p:nvGrpSpPr>
        <p:grpSpPr>
          <a:xfrm>
            <a:off x="8020545" y="330724"/>
            <a:ext cx="605245" cy="620718"/>
            <a:chOff x="4280260" y="1929228"/>
            <a:chExt cx="380573" cy="376200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0DF87007-1404-55AF-5DB8-2E0F65C8EC10}"/>
                </a:ext>
              </a:extLst>
            </p:cNvPr>
            <p:cNvSpPr/>
            <p:nvPr/>
          </p:nvSpPr>
          <p:spPr>
            <a:xfrm>
              <a:off x="4280260" y="1929228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D8528BC1-A8AB-C92B-4F8A-D16444212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5978" y="2014563"/>
              <a:ext cx="203973" cy="203973"/>
            </a:xfrm>
            <a:prstGeom prst="rect">
              <a:avLst/>
            </a:prstGeom>
          </p:spPr>
        </p:pic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0672BBFD-5D14-5607-0E2F-EAE5B5BBE29E}"/>
              </a:ext>
            </a:extLst>
          </p:cNvPr>
          <p:cNvGrpSpPr/>
          <p:nvPr/>
        </p:nvGrpSpPr>
        <p:grpSpPr>
          <a:xfrm>
            <a:off x="499471" y="1193067"/>
            <a:ext cx="7673299" cy="610483"/>
            <a:chOff x="952490" y="4153959"/>
            <a:chExt cx="7673299" cy="610483"/>
          </a:xfrm>
        </p:grpSpPr>
        <p:sp>
          <p:nvSpPr>
            <p:cNvPr id="15" name="Google Shape;299;p55">
              <a:extLst>
                <a:ext uri="{FF2B5EF4-FFF2-40B4-BE49-F238E27FC236}">
                  <a16:creationId xmlns:a16="http://schemas.microsoft.com/office/drawing/2014/main" id="{F9D40EA9-5760-FBFB-DA0F-5C939E2D36EA}"/>
                </a:ext>
              </a:extLst>
            </p:cNvPr>
            <p:cNvSpPr txBox="1">
              <a:spLocks/>
            </p:cNvSpPr>
            <p:nvPr/>
          </p:nvSpPr>
          <p:spPr>
            <a:xfrm>
              <a:off x="1659876" y="4208474"/>
              <a:ext cx="6965913" cy="5014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65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oboto"/>
                <a:buChar char="●"/>
                <a:defRPr sz="1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238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Roboto"/>
                <a:buChar char="○"/>
                <a:defRPr sz="15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■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●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○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■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●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○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■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 algn="just">
                <a:buFont typeface="Roboto"/>
                <a:buNone/>
              </a:pPr>
              <a:r>
                <a:rPr lang="ru-RU" sz="1600" dirty="0">
                  <a:solidFill>
                    <a:schemeClr val="tx1"/>
                  </a:solidFill>
                </a:rPr>
                <a:t>Как улучшить алгоритм возведения в степень?</a:t>
              </a:r>
            </a:p>
          </p:txBody>
        </p:sp>
        <p:pic>
          <p:nvPicPr>
            <p:cNvPr id="16" name="Google Shape;300;p55">
              <a:extLst>
                <a:ext uri="{FF2B5EF4-FFF2-40B4-BE49-F238E27FC236}">
                  <a16:creationId xmlns:a16="http://schemas.microsoft.com/office/drawing/2014/main" id="{E1E20729-FFBE-903A-203A-9CDE2A859DC7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52490" y="4153959"/>
              <a:ext cx="620719" cy="610483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18" name="Google Shape;283;p53">
            <a:extLst>
              <a:ext uri="{FF2B5EF4-FFF2-40B4-BE49-F238E27FC236}">
                <a16:creationId xmlns:a16="http://schemas.microsoft.com/office/drawing/2014/main" id="{A3D76667-6B82-D3F9-AEE8-9BBEFAA305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5264119"/>
              </p:ext>
            </p:extLst>
          </p:nvPr>
        </p:nvGraphicFramePr>
        <p:xfrm>
          <a:off x="1258159" y="2045173"/>
          <a:ext cx="6965913" cy="779252"/>
        </p:xfrm>
        <a:graphic>
          <a:graphicData uri="http://schemas.openxmlformats.org/drawingml/2006/table">
            <a:tbl>
              <a:tblPr>
                <a:noFill/>
                <a:tableStyleId>{D8DB6F75-BDE1-4A7C-89EC-F796261E69D0}</a:tableStyleId>
              </a:tblPr>
              <a:tblGrid>
                <a:gridCol w="189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9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</a:t>
                      </a:r>
                      <a:r>
                        <a:rPr lang="en-US" sz="1600" b="1" baseline="300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y</a:t>
                      </a:r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= </a:t>
                      </a:r>
                      <a:r>
                        <a:rPr lang="en-US" sz="16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</a:t>
                      </a:r>
                      <a:r>
                        <a:rPr lang="en-US" sz="1600" b="1" baseline="300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y</a:t>
                      </a:r>
                      <a:r>
                        <a:rPr lang="en-US" sz="1600" b="1" baseline="300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/2 </a:t>
                      </a:r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· </a:t>
                      </a:r>
                      <a:r>
                        <a:rPr lang="en-US" sz="16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</a:t>
                      </a:r>
                      <a:r>
                        <a:rPr lang="en-US" sz="1600" b="1" baseline="300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y</a:t>
                      </a:r>
                      <a:r>
                        <a:rPr lang="en-US" sz="1600" b="1" baseline="300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/2</a:t>
                      </a:r>
                      <a:endParaRPr lang="ru-RU" sz="16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– </a:t>
                      </a:r>
                      <a:r>
                        <a:rPr lang="ru-RU" sz="16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чётное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</a:t>
                      </a:r>
                      <a:r>
                        <a:rPr lang="en-US" sz="1600" b="1" baseline="300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y</a:t>
                      </a:r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= </a:t>
                      </a:r>
                      <a:r>
                        <a:rPr lang="en-US" sz="16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</a:t>
                      </a:r>
                      <a:r>
                        <a:rPr lang="en-US" sz="1600" b="1" baseline="300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y</a:t>
                      </a:r>
                      <a:r>
                        <a:rPr lang="en-US" sz="1600" b="1" baseline="300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/2 </a:t>
                      </a:r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· </a:t>
                      </a:r>
                      <a:r>
                        <a:rPr lang="en-US" sz="16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</a:t>
                      </a:r>
                      <a:r>
                        <a:rPr lang="en-US" sz="1600" b="1" baseline="300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y</a:t>
                      </a:r>
                      <a:r>
                        <a:rPr lang="en-US" sz="1600" b="1" baseline="300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/2 </a:t>
                      </a:r>
                      <a:r>
                        <a:rPr lang="en-US" sz="16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· x</a:t>
                      </a:r>
                      <a:endParaRPr lang="ru-RU" sz="16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- 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нечётное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43883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1C3C4CB-276E-8456-FE98-05BFD117911E}"/>
              </a:ext>
            </a:extLst>
          </p:cNvPr>
          <p:cNvSpPr txBox="1"/>
          <p:nvPr/>
        </p:nvSpPr>
        <p:spPr>
          <a:xfrm>
            <a:off x="1206857" y="3233756"/>
            <a:ext cx="17972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ru-RU" sz="20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 = 2</a:t>
            </a:r>
            <a:r>
              <a:rPr lang="ru-RU" sz="20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 · 2</a:t>
            </a:r>
            <a:r>
              <a:rPr lang="ru-RU" sz="20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</a:p>
          <a:p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ru-RU" sz="20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  = 2</a:t>
            </a:r>
            <a:r>
              <a:rPr lang="ru-RU" sz="20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2 </a:t>
            </a:r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· 2</a:t>
            </a:r>
            <a:r>
              <a:rPr lang="ru-RU" sz="20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 · 2</a:t>
            </a:r>
          </a:p>
          <a:p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ru-RU" sz="20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  = 2</a:t>
            </a:r>
            <a:r>
              <a:rPr lang="ru-RU" sz="20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1 </a:t>
            </a:r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· 2</a:t>
            </a:r>
            <a:r>
              <a:rPr lang="ru-RU" sz="20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F7625C-9145-5043-41BF-CA64BC0BAC74}"/>
              </a:ext>
            </a:extLst>
          </p:cNvPr>
          <p:cNvSpPr txBox="1"/>
          <p:nvPr/>
        </p:nvSpPr>
        <p:spPr>
          <a:xfrm>
            <a:off x="4741115" y="3233756"/>
            <a:ext cx="25074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ru-RU" sz="20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 = 4</a:t>
            </a:r>
            <a:endParaRPr lang="ru-RU" sz="2000" b="1" baseline="30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ru-RU" sz="20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  = 4</a:t>
            </a:r>
            <a:r>
              <a:rPr lang="ru-RU" sz="20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· 4 · 2 = 32</a:t>
            </a:r>
          </a:p>
          <a:p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ru-RU" sz="20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  = 32</a:t>
            </a:r>
            <a:r>
              <a:rPr lang="ru-RU" sz="20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· 32 = 1024</a:t>
            </a:r>
            <a:endParaRPr lang="ru-RU" sz="2000" b="1" baseline="30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8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24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317;p58">
            <a:extLst>
              <a:ext uri="{FF2B5EF4-FFF2-40B4-BE49-F238E27FC236}">
                <a16:creationId xmlns:a16="http://schemas.microsoft.com/office/drawing/2014/main" id="{9B01919F-931D-0016-57BE-E05438675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Возведение в степень: степень 2</a:t>
            </a:r>
            <a:endParaRPr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1ED996BC-89D2-E479-A418-7DEFCAD23972}"/>
              </a:ext>
            </a:extLst>
          </p:cNvPr>
          <p:cNvGrpSpPr/>
          <p:nvPr/>
        </p:nvGrpSpPr>
        <p:grpSpPr>
          <a:xfrm>
            <a:off x="8020545" y="330724"/>
            <a:ext cx="605245" cy="620718"/>
            <a:chOff x="4280260" y="1929228"/>
            <a:chExt cx="380573" cy="376200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0DF87007-1404-55AF-5DB8-2E0F65C8EC10}"/>
                </a:ext>
              </a:extLst>
            </p:cNvPr>
            <p:cNvSpPr/>
            <p:nvPr/>
          </p:nvSpPr>
          <p:spPr>
            <a:xfrm>
              <a:off x="4280260" y="1929228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D8528BC1-A8AB-C92B-4F8A-D16444212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5978" y="2014563"/>
              <a:ext cx="203973" cy="203973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102BFE1-57D3-0146-AE3A-2B302C4B21D3}"/>
              </a:ext>
            </a:extLst>
          </p:cNvPr>
          <p:cNvSpPr txBox="1"/>
          <p:nvPr/>
        </p:nvSpPr>
        <p:spPr>
          <a:xfrm>
            <a:off x="500550" y="1043361"/>
            <a:ext cx="457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two_pow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1.0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1.0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solidFill>
                  <a:srgbClr val="5B5B5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2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two_pow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two_pow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kern="0" dirty="0" err="1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53273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25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317;p58">
            <a:extLst>
              <a:ext uri="{FF2B5EF4-FFF2-40B4-BE49-F238E27FC236}">
                <a16:creationId xmlns:a16="http://schemas.microsoft.com/office/drawing/2014/main" id="{9B01919F-931D-0016-57BE-E05438675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Возведение в степень: бинарный</a:t>
            </a:r>
            <a:endParaRPr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1ED996BC-89D2-E479-A418-7DEFCAD23972}"/>
              </a:ext>
            </a:extLst>
          </p:cNvPr>
          <p:cNvGrpSpPr/>
          <p:nvPr/>
        </p:nvGrpSpPr>
        <p:grpSpPr>
          <a:xfrm>
            <a:off x="8020545" y="330724"/>
            <a:ext cx="605245" cy="620718"/>
            <a:chOff x="4280260" y="1929228"/>
            <a:chExt cx="380573" cy="376200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0DF87007-1404-55AF-5DB8-2E0F65C8EC10}"/>
                </a:ext>
              </a:extLst>
            </p:cNvPr>
            <p:cNvSpPr/>
            <p:nvPr/>
          </p:nvSpPr>
          <p:spPr>
            <a:xfrm>
              <a:off x="4280260" y="1929228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D8528BC1-A8AB-C92B-4F8A-D16444212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5978" y="2014563"/>
              <a:ext cx="203973" cy="203973"/>
            </a:xfrm>
            <a:prstGeom prst="rect">
              <a:avLst/>
            </a:prstGeom>
          </p:spPr>
        </p:pic>
      </p:grpSp>
      <p:sp>
        <p:nvSpPr>
          <p:cNvPr id="5" name="Google Shape;299;p55">
            <a:extLst>
              <a:ext uri="{FF2B5EF4-FFF2-40B4-BE49-F238E27FC236}">
                <a16:creationId xmlns:a16="http://schemas.microsoft.com/office/drawing/2014/main" id="{8B5D3636-585D-1983-0C7E-26AB038EC5DB}"/>
              </a:ext>
            </a:extLst>
          </p:cNvPr>
          <p:cNvSpPr txBox="1">
            <a:spLocks/>
          </p:cNvSpPr>
          <p:nvPr/>
        </p:nvSpPr>
        <p:spPr>
          <a:xfrm>
            <a:off x="1305384" y="1341023"/>
            <a:ext cx="7320406" cy="181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lnSpc>
                <a:spcPct val="100000"/>
              </a:lnSpc>
              <a:buFont typeface="Roboto"/>
              <a:buNone/>
            </a:pPr>
            <a:r>
              <a:rPr lang="ru-RU" sz="18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Данный алгоритм основан на двоичной записи показателя степени и свойстве возведения в квадрат, что позволяет ускорить вычисления при работе с большими числами. </a:t>
            </a:r>
          </a:p>
          <a:p>
            <a:pPr marL="0" indent="0" algn="just">
              <a:lnSpc>
                <a:spcPct val="100000"/>
              </a:lnSpc>
              <a:buFont typeface="Roboto"/>
              <a:buNone/>
            </a:pPr>
            <a:r>
              <a:rPr lang="ru-RU" sz="18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За счет использования двоичной записи показателя степени, бинарное возведение позволяет провести минимально возможное количество операций умножения, вследствие чего время вычисления степени существенно сокращается. 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18463E9-F71B-F6F6-65C9-BFAA4F49B0F9}"/>
              </a:ext>
            </a:extLst>
          </p:cNvPr>
          <p:cNvSpPr/>
          <p:nvPr/>
        </p:nvSpPr>
        <p:spPr>
          <a:xfrm>
            <a:off x="513161" y="1483687"/>
            <a:ext cx="620719" cy="610483"/>
          </a:xfrm>
          <a:prstGeom prst="roundRect">
            <a:avLst>
              <a:gd name="adj" fmla="val 25294"/>
            </a:avLst>
          </a:pr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71E06C4-C3EF-1D56-BD36-62A25BB8F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63" y="1598524"/>
            <a:ext cx="368476" cy="3834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8A0A72-9641-3B17-1C50-021112F7A036}"/>
              </a:ext>
            </a:extLst>
          </p:cNvPr>
          <p:cNvSpPr txBox="1"/>
          <p:nvPr/>
        </p:nvSpPr>
        <p:spPr>
          <a:xfrm>
            <a:off x="1650570" y="3665349"/>
            <a:ext cx="2696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n = (</a:t>
            </a:r>
            <a:r>
              <a:rPr lang="en-US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m</a:t>
            </a:r>
            <a:r>
              <a:rPr lang="en-US" sz="2000" b="1" baseline="-25000" dirty="0" err="1">
                <a:latin typeface="Roboto" panose="02000000000000000000" pitchFamily="2" charset="0"/>
                <a:ea typeface="Roboto" panose="02000000000000000000" pitchFamily="2" charset="0"/>
              </a:rPr>
              <a:t>k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 m</a:t>
            </a:r>
            <a:r>
              <a:rPr lang="en-US" sz="20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k-1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… m</a:t>
            </a:r>
            <a:r>
              <a:rPr lang="en-US" sz="20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 m</a:t>
            </a:r>
            <a:r>
              <a:rPr lang="en-US" sz="20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en-US" sz="20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ru-RU" sz="2000" b="1" baseline="-25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CCB663-FD89-E41E-26C3-E6BA4C14F04D}"/>
              </a:ext>
            </a:extLst>
          </p:cNvPr>
          <p:cNvSpPr txBox="1"/>
          <p:nvPr/>
        </p:nvSpPr>
        <p:spPr>
          <a:xfrm>
            <a:off x="5638392" y="366534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m</a:t>
            </a:r>
            <a:r>
              <a:rPr lang="en-US" sz="20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 = {0, 1}</a:t>
            </a:r>
            <a:endParaRPr lang="ru-RU" sz="2000" b="1" baseline="-25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FBCAC3-3C83-4BFE-5F32-CF58456AC684}"/>
              </a:ext>
            </a:extLst>
          </p:cNvPr>
          <p:cNvSpPr txBox="1"/>
          <p:nvPr/>
        </p:nvSpPr>
        <p:spPr>
          <a:xfrm>
            <a:off x="1363851" y="4163402"/>
            <a:ext cx="7261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sz="20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n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 = (((1 · </a:t>
            </a:r>
            <a:r>
              <a:rPr lang="en-US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en-US" sz="2000" b="1" baseline="30000" dirty="0" err="1">
                <a:latin typeface="Roboto" panose="02000000000000000000" pitchFamily="2" charset="0"/>
                <a:ea typeface="Roboto" panose="02000000000000000000" pitchFamily="2" charset="0"/>
              </a:rPr>
              <a:t>mk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en-US" sz="20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 · a</a:t>
            </a:r>
            <a:r>
              <a:rPr lang="en-US" sz="20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mk-1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en-US" sz="20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 · … · a</a:t>
            </a:r>
            <a:r>
              <a:rPr lang="en-US" sz="20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m1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en-US" sz="20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 · a</a:t>
            </a:r>
            <a:r>
              <a:rPr lang="en-US" sz="20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m0</a:t>
            </a:r>
            <a:endParaRPr lang="ru-RU" sz="2000" b="1" baseline="-25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065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26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317;p58">
            <a:extLst>
              <a:ext uri="{FF2B5EF4-FFF2-40B4-BE49-F238E27FC236}">
                <a16:creationId xmlns:a16="http://schemas.microsoft.com/office/drawing/2014/main" id="{9B01919F-931D-0016-57BE-E05438675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Возведение в степень: бинарный</a:t>
            </a:r>
            <a:endParaRPr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1ED996BC-89D2-E479-A418-7DEFCAD23972}"/>
              </a:ext>
            </a:extLst>
          </p:cNvPr>
          <p:cNvGrpSpPr/>
          <p:nvPr/>
        </p:nvGrpSpPr>
        <p:grpSpPr>
          <a:xfrm>
            <a:off x="8020545" y="330724"/>
            <a:ext cx="605245" cy="620718"/>
            <a:chOff x="4280260" y="1929228"/>
            <a:chExt cx="380573" cy="376200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0DF87007-1404-55AF-5DB8-2E0F65C8EC10}"/>
                </a:ext>
              </a:extLst>
            </p:cNvPr>
            <p:cNvSpPr/>
            <p:nvPr/>
          </p:nvSpPr>
          <p:spPr>
            <a:xfrm>
              <a:off x="4280260" y="1929228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D8528BC1-A8AB-C92B-4F8A-D16444212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5978" y="2014563"/>
              <a:ext cx="203973" cy="203973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3B30B62-B960-8917-69CB-411679DBDF7B}"/>
              </a:ext>
            </a:extLst>
          </p:cNvPr>
          <p:cNvSpPr txBox="1"/>
          <p:nvPr/>
        </p:nvSpPr>
        <p:spPr>
          <a:xfrm>
            <a:off x="854491" y="1426624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ru-RU" sz="20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 =  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1024		10</a:t>
            </a:r>
            <a:r>
              <a:rPr lang="en-US" sz="20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= 1010</a:t>
            </a:r>
            <a:r>
              <a:rPr lang="en-US" sz="20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ru-RU" sz="2000" b="1" baseline="-25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5E320C-95BB-AFC6-1B91-002DEE8BE684}"/>
              </a:ext>
            </a:extLst>
          </p:cNvPr>
          <p:cNvSpPr txBox="1"/>
          <p:nvPr/>
        </p:nvSpPr>
        <p:spPr>
          <a:xfrm>
            <a:off x="854491" y="2122414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ru-RU" sz="20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= (((2</a:t>
            </a:r>
            <a:r>
              <a:rPr lang="en-US" sz="20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en-US" sz="20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 ·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n-US" sz="20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en-US" sz="20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 ·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n-US" sz="20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en-US" sz="20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ru-RU" sz="2000" b="1" dirty="0">
                <a:latin typeface="Roboto" panose="02000000000000000000" pitchFamily="2" charset="0"/>
                <a:ea typeface="Roboto" panose="02000000000000000000" pitchFamily="2" charset="0"/>
              </a:rPr>
              <a:t> ·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n-US" sz="20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0 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= 32</a:t>
            </a:r>
            <a:r>
              <a:rPr lang="en-US" sz="20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2 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= 1024</a:t>
            </a:r>
            <a:endParaRPr lang="ru-RU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398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27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317;p58">
            <a:extLst>
              <a:ext uri="{FF2B5EF4-FFF2-40B4-BE49-F238E27FC236}">
                <a16:creationId xmlns:a16="http://schemas.microsoft.com/office/drawing/2014/main" id="{9B01919F-931D-0016-57BE-E05438675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Возведение в степень: бинарный</a:t>
            </a:r>
            <a:endParaRPr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1ED996BC-89D2-E479-A418-7DEFCAD23972}"/>
              </a:ext>
            </a:extLst>
          </p:cNvPr>
          <p:cNvGrpSpPr/>
          <p:nvPr/>
        </p:nvGrpSpPr>
        <p:grpSpPr>
          <a:xfrm>
            <a:off x="8020545" y="330724"/>
            <a:ext cx="605245" cy="620718"/>
            <a:chOff x="4280260" y="1929228"/>
            <a:chExt cx="380573" cy="376200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0DF87007-1404-55AF-5DB8-2E0F65C8EC10}"/>
                </a:ext>
              </a:extLst>
            </p:cNvPr>
            <p:cNvSpPr/>
            <p:nvPr/>
          </p:nvSpPr>
          <p:spPr>
            <a:xfrm>
              <a:off x="4280260" y="1929228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D8528BC1-A8AB-C92B-4F8A-D16444212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5978" y="2014563"/>
              <a:ext cx="203973" cy="20397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7E4D8B6-F778-6B82-D78D-1B62DC42E73C}"/>
              </a:ext>
            </a:extLst>
          </p:cNvPr>
          <p:cNvSpPr txBox="1"/>
          <p:nvPr/>
        </p:nvSpPr>
        <p:spPr>
          <a:xfrm>
            <a:off x="500550" y="987937"/>
            <a:ext cx="81252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bin_pow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1.0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mask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0x80000000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mask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mask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1.0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mask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mask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kern="0" dirty="0" err="1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22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>
                <a:solidFill>
                  <a:schemeClr val="bg1"/>
                </a:solidFill>
              </a:rPr>
              <a:t>Числа Фибоначчи</a:t>
            </a:r>
            <a:endParaRPr lang="ru-RU" sz="3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1544543E-D0A9-52F8-749B-F561DF38D4BA}"/>
              </a:ext>
            </a:extLst>
          </p:cNvPr>
          <p:cNvGrpSpPr/>
          <p:nvPr/>
        </p:nvGrpSpPr>
        <p:grpSpPr>
          <a:xfrm>
            <a:off x="8020545" y="324588"/>
            <a:ext cx="605245" cy="620717"/>
            <a:chOff x="4283261" y="2505972"/>
            <a:chExt cx="380573" cy="37620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2DEA745-2BDD-0150-BF84-F687D5A8ECD6}"/>
                </a:ext>
              </a:extLst>
            </p:cNvPr>
            <p:cNvSpPr/>
            <p:nvPr/>
          </p:nvSpPr>
          <p:spPr>
            <a:xfrm>
              <a:off x="4283261" y="2505972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4F64B977-5D56-898E-A6EB-DC12503D8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4195" y="2553632"/>
              <a:ext cx="287001" cy="287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2159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29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317;p58">
            <a:extLst>
              <a:ext uri="{FF2B5EF4-FFF2-40B4-BE49-F238E27FC236}">
                <a16:creationId xmlns:a16="http://schemas.microsoft.com/office/drawing/2014/main" id="{9B01919F-931D-0016-57BE-E05438675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Числа Фибоначчи</a:t>
            </a:r>
            <a:endParaRPr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456FE6E-77B3-9C9D-1A53-FA0F94FB38F1}"/>
              </a:ext>
            </a:extLst>
          </p:cNvPr>
          <p:cNvGrpSpPr/>
          <p:nvPr/>
        </p:nvGrpSpPr>
        <p:grpSpPr>
          <a:xfrm>
            <a:off x="8020545" y="324588"/>
            <a:ext cx="605245" cy="620717"/>
            <a:chOff x="4283261" y="2505972"/>
            <a:chExt cx="380573" cy="37620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BB726345-620E-C97F-99AF-AFFA3B58B865}"/>
                </a:ext>
              </a:extLst>
            </p:cNvPr>
            <p:cNvSpPr/>
            <p:nvPr/>
          </p:nvSpPr>
          <p:spPr>
            <a:xfrm>
              <a:off x="4283261" y="2505972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3309D934-6EAD-09AB-A96A-63022A3DF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4195" y="2553632"/>
              <a:ext cx="287001" cy="287001"/>
            </a:xfrm>
            <a:prstGeom prst="rect">
              <a:avLst/>
            </a:prstGeom>
          </p:spPr>
        </p:pic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8B3A847-50E4-AE83-A1FD-F15726E8E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811" y="1255363"/>
            <a:ext cx="3220405" cy="3220405"/>
          </a:xfrm>
          <a:prstGeom prst="rect">
            <a:avLst/>
          </a:prstGeom>
        </p:spPr>
      </p:pic>
      <p:sp>
        <p:nvSpPr>
          <p:cNvPr id="13" name="Google Shape;299;p55">
            <a:extLst>
              <a:ext uri="{FF2B5EF4-FFF2-40B4-BE49-F238E27FC236}">
                <a16:creationId xmlns:a16="http://schemas.microsoft.com/office/drawing/2014/main" id="{473BD874-2251-F23B-E994-8A66D342D37B}"/>
              </a:ext>
            </a:extLst>
          </p:cNvPr>
          <p:cNvSpPr txBox="1">
            <a:spLocks/>
          </p:cNvSpPr>
          <p:nvPr/>
        </p:nvSpPr>
        <p:spPr>
          <a:xfrm>
            <a:off x="1305384" y="1341023"/>
            <a:ext cx="4235493" cy="181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lnSpc>
                <a:spcPct val="100000"/>
              </a:lnSpc>
              <a:buFont typeface="Roboto"/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Числа Фибоначчи – это последовательность чисел, которые задаются по определённому правилу.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8B6714D6-168F-268C-6996-FFBBB50AA988}"/>
              </a:ext>
            </a:extLst>
          </p:cNvPr>
          <p:cNvSpPr/>
          <p:nvPr/>
        </p:nvSpPr>
        <p:spPr>
          <a:xfrm>
            <a:off x="513161" y="1483687"/>
            <a:ext cx="620719" cy="610483"/>
          </a:xfrm>
          <a:prstGeom prst="roundRect">
            <a:avLst>
              <a:gd name="adj" fmla="val 25294"/>
            </a:avLst>
          </a:pr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1E79000-A84D-DE75-57BA-3467CCCD0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363" y="1598524"/>
            <a:ext cx="368476" cy="3834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E159466-3EA9-96B1-CC68-EC8D7B443EF6}"/>
              </a:ext>
            </a:extLst>
          </p:cNvPr>
          <p:cNvSpPr txBox="1"/>
          <p:nvPr/>
        </p:nvSpPr>
        <p:spPr>
          <a:xfrm>
            <a:off x="5727308" y="4475768"/>
            <a:ext cx="31074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Леонардо Пизанский (Фибоначчи)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0" name="Google Shape;283;p53">
            <a:extLst>
              <a:ext uri="{FF2B5EF4-FFF2-40B4-BE49-F238E27FC236}">
                <a16:creationId xmlns:a16="http://schemas.microsoft.com/office/drawing/2014/main" id="{35AEE3D5-F2EA-B926-AD0D-7E9021505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8287101"/>
              </p:ext>
            </p:extLst>
          </p:nvPr>
        </p:nvGraphicFramePr>
        <p:xfrm>
          <a:off x="1392852" y="2634467"/>
          <a:ext cx="4060556" cy="1059668"/>
        </p:xfrm>
        <a:graphic>
          <a:graphicData uri="http://schemas.openxmlformats.org/drawingml/2006/table">
            <a:tbl>
              <a:tblPr>
                <a:noFill/>
                <a:tableStyleId>{D8DB6F75-BDE1-4A7C-89EC-F796261E69D0}</a:tableStyleId>
              </a:tblPr>
              <a:tblGrid>
                <a:gridCol w="46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3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Первые два числа равны 1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Каждое следующее число равно сумме двух предыдущих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438833"/>
                  </a:ext>
                </a:extLst>
              </a:tr>
            </a:tbl>
          </a:graphicData>
        </a:graphic>
      </p:graphicFrame>
      <p:pic>
        <p:nvPicPr>
          <p:cNvPr id="21" name="Google Shape;507;p54">
            <a:extLst>
              <a:ext uri="{FF2B5EF4-FFF2-40B4-BE49-F238E27FC236}">
                <a16:creationId xmlns:a16="http://schemas.microsoft.com/office/drawing/2014/main" id="{AB78EE63-51C2-3DAE-CA76-254929E152A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92852" y="2707632"/>
            <a:ext cx="243565" cy="243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507;p54">
            <a:extLst>
              <a:ext uri="{FF2B5EF4-FFF2-40B4-BE49-F238E27FC236}">
                <a16:creationId xmlns:a16="http://schemas.microsoft.com/office/drawing/2014/main" id="{CBD050A9-FD39-E747-E807-C3C099B6777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92852" y="3125499"/>
            <a:ext cx="243565" cy="24356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7877A06-A34C-61CC-B7CB-4E27CB2EB175}"/>
              </a:ext>
            </a:extLst>
          </p:cNvPr>
          <p:cNvSpPr txBox="1"/>
          <p:nvPr/>
        </p:nvSpPr>
        <p:spPr>
          <a:xfrm>
            <a:off x="1305384" y="3868438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F</a:t>
            </a:r>
            <a:r>
              <a:rPr lang="en-US" sz="20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 = 1</a:t>
            </a:r>
            <a:endParaRPr lang="ru-RU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437559-4B08-19EC-AB5C-2A76FBFD7C70}"/>
              </a:ext>
            </a:extLst>
          </p:cNvPr>
          <p:cNvSpPr txBox="1"/>
          <p:nvPr/>
        </p:nvSpPr>
        <p:spPr>
          <a:xfrm>
            <a:off x="2396291" y="3868438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F</a:t>
            </a:r>
            <a:r>
              <a:rPr lang="en-US" sz="20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 = 1</a:t>
            </a:r>
            <a:endParaRPr lang="ru-RU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F72D15-D629-489C-E386-F74A971AB86F}"/>
              </a:ext>
            </a:extLst>
          </p:cNvPr>
          <p:cNvSpPr txBox="1"/>
          <p:nvPr/>
        </p:nvSpPr>
        <p:spPr>
          <a:xfrm>
            <a:off x="3487198" y="3868438"/>
            <a:ext cx="159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F</a:t>
            </a:r>
            <a:r>
              <a:rPr lang="en-US" sz="20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 = F</a:t>
            </a:r>
            <a:r>
              <a:rPr lang="en-US" sz="20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i-1 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+ F</a:t>
            </a:r>
            <a:r>
              <a:rPr lang="en-US" sz="20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i-2</a:t>
            </a:r>
            <a:endParaRPr lang="ru-RU" sz="2000" b="1" baseline="-25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94E877-9E1B-6A08-E4C5-7F0D8E273A03}"/>
              </a:ext>
            </a:extLst>
          </p:cNvPr>
          <p:cNvSpPr txBox="1"/>
          <p:nvPr/>
        </p:nvSpPr>
        <p:spPr>
          <a:xfrm>
            <a:off x="1034000" y="4450016"/>
            <a:ext cx="4665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i="0" dirty="0">
                <a:solidFill>
                  <a:schemeClr val="accent4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1, 1, 2, 3, 5, 8, 13, 21, 34, 55, 89, 144</a:t>
            </a:r>
            <a:r>
              <a:rPr lang="en-US" sz="2000" b="1" i="0" dirty="0">
                <a:solidFill>
                  <a:schemeClr val="accent4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…</a:t>
            </a:r>
            <a:endParaRPr lang="ru-RU" sz="2000" b="1" baseline="-25000" dirty="0">
              <a:solidFill>
                <a:schemeClr val="accent4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1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Алгебраические алгоритмы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Тема вебинара</a:t>
            </a:r>
            <a:endParaRPr/>
          </a:p>
        </p:txBody>
      </p:sp>
      <p:sp>
        <p:nvSpPr>
          <p:cNvPr id="6" name="Google Shape;88;p18">
            <a:extLst>
              <a:ext uri="{FF2B5EF4-FFF2-40B4-BE49-F238E27FC236}">
                <a16:creationId xmlns:a16="http://schemas.microsoft.com/office/drawing/2014/main" id="{4DB1D349-8AD8-ECF9-2E38-162DB435F66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135425" y="1796194"/>
            <a:ext cx="5253300" cy="2170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 dirty="0"/>
              <a:t>Об опыте: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b="0" dirty="0"/>
              <a:t>Кандидат технических наук, доцент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b="0" dirty="0"/>
              <a:t>19 лет опыта преподавания в Южно-Уральском государственном университете</a:t>
            </a:r>
            <a:r>
              <a:rPr lang="en-US" sz="1200" b="0" dirty="0"/>
              <a:t> (</a:t>
            </a:r>
            <a:r>
              <a:rPr lang="ru-RU" sz="1200" b="0" dirty="0"/>
              <a:t>г. Челябинск)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b="0" dirty="0"/>
              <a:t>более 50 проектов с программным обеспечением для микроконтроллеров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b="0" dirty="0"/>
              <a:t>Персональный сайт</a:t>
            </a:r>
            <a:r>
              <a:rPr lang="en-US" sz="1200" b="0" dirty="0"/>
              <a:t>:</a:t>
            </a:r>
            <a:r>
              <a:rPr lang="ru-RU" sz="1200" b="0" dirty="0"/>
              <a:t> </a:t>
            </a:r>
            <a:r>
              <a:rPr lang="en-US" sz="1200" b="0" dirty="0"/>
              <a:t>  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https://prog-cpp.ru</a:t>
            </a:r>
            <a:endParaRPr lang="ru-RU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   vk.com/</a:t>
            </a:r>
            <a:r>
              <a:rPr lang="en-US" sz="1200" dirty="0" err="1"/>
              <a:t>elena_vstavskaya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  @ElenaVstavskaya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7" name="Google Shape;89;p18">
            <a:extLst>
              <a:ext uri="{FF2B5EF4-FFF2-40B4-BE49-F238E27FC236}">
                <a16:creationId xmlns:a16="http://schemas.microsoft.com/office/drawing/2014/main" id="{3522AE0A-1C71-43B1-E6E6-8266D0F4180D}"/>
              </a:ext>
            </a:extLst>
          </p:cNvPr>
          <p:cNvSpPr txBox="1"/>
          <p:nvPr/>
        </p:nvSpPr>
        <p:spPr>
          <a:xfrm>
            <a:off x="3135425" y="1588805"/>
            <a:ext cx="4400492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Вставская Елена</a:t>
            </a:r>
            <a:endParaRPr sz="15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0C3A196-058A-3C81-13A8-9560C098D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439" y="4222998"/>
            <a:ext cx="333804" cy="19074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DE70F49-CD26-CFFC-0DB6-F56667827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439" y="4607490"/>
            <a:ext cx="229847" cy="19074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86AE329-6174-F519-8586-3AAE78D5C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213" y="3015004"/>
            <a:ext cx="1447321" cy="1447321"/>
          </a:xfrm>
          <a:prstGeom prst="rect">
            <a:avLst/>
          </a:prstGeom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8A571C10-7D78-1670-A171-578B60EFCA8B}"/>
              </a:ext>
            </a:extLst>
          </p:cNvPr>
          <p:cNvGrpSpPr/>
          <p:nvPr/>
        </p:nvGrpSpPr>
        <p:grpSpPr>
          <a:xfrm>
            <a:off x="1069674" y="2953925"/>
            <a:ext cx="1508400" cy="1508400"/>
            <a:chOff x="630000" y="1133626"/>
            <a:chExt cx="1508400" cy="1508400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09FF140-5AF8-DAD3-75CC-2370ADC6E2EF}"/>
                </a:ext>
              </a:extLst>
            </p:cNvPr>
            <p:cNvSpPr/>
            <p:nvPr/>
          </p:nvSpPr>
          <p:spPr>
            <a:xfrm>
              <a:off x="630000" y="1133626"/>
              <a:ext cx="1508400" cy="1508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3426B460-F169-EB4F-EE0C-2AF6AC4BB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0539" y="1194705"/>
              <a:ext cx="1447321" cy="1447321"/>
            </a:xfrm>
            <a:prstGeom prst="rect">
              <a:avLst/>
            </a:prstGeom>
          </p:spPr>
        </p:pic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35429F-641D-55F6-42E5-F9B0CDCE3C69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3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30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317;p58">
            <a:extLst>
              <a:ext uri="{FF2B5EF4-FFF2-40B4-BE49-F238E27FC236}">
                <a16:creationId xmlns:a16="http://schemas.microsoft.com/office/drawing/2014/main" id="{9B01919F-931D-0016-57BE-E05438675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Задача о размножении кроликов</a:t>
            </a:r>
            <a:endParaRPr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456FE6E-77B3-9C9D-1A53-FA0F94FB38F1}"/>
              </a:ext>
            </a:extLst>
          </p:cNvPr>
          <p:cNvGrpSpPr/>
          <p:nvPr/>
        </p:nvGrpSpPr>
        <p:grpSpPr>
          <a:xfrm>
            <a:off x="8020545" y="324588"/>
            <a:ext cx="605245" cy="620717"/>
            <a:chOff x="4283261" y="2505972"/>
            <a:chExt cx="380573" cy="37620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BB726345-620E-C97F-99AF-AFFA3B58B865}"/>
                </a:ext>
              </a:extLst>
            </p:cNvPr>
            <p:cNvSpPr/>
            <p:nvPr/>
          </p:nvSpPr>
          <p:spPr>
            <a:xfrm>
              <a:off x="4283261" y="2505972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3309D934-6EAD-09AB-A96A-63022A3DF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4195" y="2553632"/>
              <a:ext cx="287001" cy="287001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E0491D1-F517-FE11-C4AF-56C05E879D76}"/>
              </a:ext>
            </a:extLst>
          </p:cNvPr>
          <p:cNvSpPr txBox="1"/>
          <p:nvPr/>
        </p:nvSpPr>
        <p:spPr>
          <a:xfrm>
            <a:off x="1325104" y="1237969"/>
            <a:ext cx="73006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В огороженный загон посадили двух кроликов — самку и самца. </a:t>
            </a:r>
          </a:p>
          <a:p>
            <a:r>
              <a:rPr lang="ru-RU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Каждый месяц пара являет миру ещё одну пару кроликов. </a:t>
            </a:r>
          </a:p>
          <a:p>
            <a:endParaRPr lang="ru-RU" sz="1600" b="1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Вопрос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сколько пар кроликов будет в загоне через заданный период, если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2D9B7CB-5E12-E992-01B0-ABFB21FA246D}"/>
              </a:ext>
            </a:extLst>
          </p:cNvPr>
          <p:cNvSpPr/>
          <p:nvPr/>
        </p:nvSpPr>
        <p:spPr>
          <a:xfrm>
            <a:off x="497686" y="1237969"/>
            <a:ext cx="620719" cy="610483"/>
          </a:xfrm>
          <a:prstGeom prst="roundRect">
            <a:avLst>
              <a:gd name="adj" fmla="val 25294"/>
            </a:avLst>
          </a:pr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16E21A3-1072-14AF-1041-23519AA3E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54" y="1335383"/>
            <a:ext cx="408233" cy="408233"/>
          </a:xfrm>
          <a:prstGeom prst="rect">
            <a:avLst/>
          </a:prstGeom>
        </p:spPr>
      </p:pic>
      <p:graphicFrame>
        <p:nvGraphicFramePr>
          <p:cNvPr id="11" name="Google Shape;283;p53">
            <a:extLst>
              <a:ext uri="{FF2B5EF4-FFF2-40B4-BE49-F238E27FC236}">
                <a16:creationId xmlns:a16="http://schemas.microsoft.com/office/drawing/2014/main" id="{DF7237FC-1A59-592D-D380-E5DFD2F8F2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2977789"/>
              </p:ext>
            </p:extLst>
          </p:nvPr>
        </p:nvGraphicFramePr>
        <p:xfrm>
          <a:off x="1400461" y="2617277"/>
          <a:ext cx="7279572" cy="1523960"/>
        </p:xfrm>
        <a:graphic>
          <a:graphicData uri="http://schemas.openxmlformats.org/drawingml/2006/table">
            <a:tbl>
              <a:tblPr>
                <a:noFill/>
                <a:tableStyleId>{D8DB6F75-BDE1-4A7C-89EC-F796261E69D0}</a:tableStyleId>
              </a:tblPr>
              <a:tblGrid>
                <a:gridCol w="49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7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6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кролики не могут умереть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6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они достигают половой зрелости за месяц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43883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6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самки беременны ровно месяц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1389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6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кролики всегда рождаются парами: самка + самец</a:t>
                      </a:r>
                      <a:endParaRPr lang="ru-RU" sz="1600" b="1" dirty="0"/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749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317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31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317;p58">
            <a:extLst>
              <a:ext uri="{FF2B5EF4-FFF2-40B4-BE49-F238E27FC236}">
                <a16:creationId xmlns:a16="http://schemas.microsoft.com/office/drawing/2014/main" id="{9B01919F-931D-0016-57BE-E05438675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Задача о размножении кроликов</a:t>
            </a:r>
            <a:endParaRPr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456FE6E-77B3-9C9D-1A53-FA0F94FB38F1}"/>
              </a:ext>
            </a:extLst>
          </p:cNvPr>
          <p:cNvGrpSpPr/>
          <p:nvPr/>
        </p:nvGrpSpPr>
        <p:grpSpPr>
          <a:xfrm>
            <a:off x="8020545" y="324588"/>
            <a:ext cx="605245" cy="620717"/>
            <a:chOff x="4283261" y="2505972"/>
            <a:chExt cx="380573" cy="37620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BB726345-620E-C97F-99AF-AFFA3B58B865}"/>
                </a:ext>
              </a:extLst>
            </p:cNvPr>
            <p:cNvSpPr/>
            <p:nvPr/>
          </p:nvSpPr>
          <p:spPr>
            <a:xfrm>
              <a:off x="4283261" y="2505972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3309D934-6EAD-09AB-A96A-63022A3DF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4195" y="2553632"/>
              <a:ext cx="287001" cy="287001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142E62-684D-0A5F-6E85-7280CFDA2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19" y="634946"/>
            <a:ext cx="6366224" cy="474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315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32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317;p58">
            <a:extLst>
              <a:ext uri="{FF2B5EF4-FFF2-40B4-BE49-F238E27FC236}">
                <a16:creationId xmlns:a16="http://schemas.microsoft.com/office/drawing/2014/main" id="{9B01919F-931D-0016-57BE-E05438675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Числа Фибоначчи</a:t>
            </a:r>
            <a:endParaRPr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456FE6E-77B3-9C9D-1A53-FA0F94FB38F1}"/>
              </a:ext>
            </a:extLst>
          </p:cNvPr>
          <p:cNvGrpSpPr/>
          <p:nvPr/>
        </p:nvGrpSpPr>
        <p:grpSpPr>
          <a:xfrm>
            <a:off x="8020545" y="324588"/>
            <a:ext cx="605245" cy="620717"/>
            <a:chOff x="4283261" y="2505972"/>
            <a:chExt cx="380573" cy="37620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BB726345-620E-C97F-99AF-AFFA3B58B865}"/>
                </a:ext>
              </a:extLst>
            </p:cNvPr>
            <p:cNvSpPr/>
            <p:nvPr/>
          </p:nvSpPr>
          <p:spPr>
            <a:xfrm>
              <a:off x="4283261" y="2505972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3309D934-6EAD-09AB-A96A-63022A3DF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4195" y="2553632"/>
              <a:ext cx="287001" cy="287001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CE4EC82-987C-CE48-BE52-22A261B0F1FE}"/>
              </a:ext>
            </a:extLst>
          </p:cNvPr>
          <p:cNvSpPr txBox="1"/>
          <p:nvPr/>
        </p:nvSpPr>
        <p:spPr>
          <a:xfrm>
            <a:off x="500550" y="931761"/>
            <a:ext cx="812524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Program</a:t>
            </a:r>
            <a:endParaRPr lang="ru-RU" sz="18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18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ulong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Fibonacci</a:t>
            </a:r>
            <a:r>
              <a:rPr lang="en-US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8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18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Fibonacci</a:t>
            </a:r>
            <a:r>
              <a:rPr lang="en-US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Fibonacci</a:t>
            </a:r>
            <a:r>
              <a:rPr lang="en-US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8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8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ru-RU" sz="18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run</a:t>
            </a:r>
            <a:r>
              <a:rPr lang="en-US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8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18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en-US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1400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US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ru-RU" sz="18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Stopwatch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Stopwatch</a:t>
            </a:r>
            <a:r>
              <a:rPr lang="en-US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sz="18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en-US" sz="1400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sz="18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ulong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fib </a:t>
            </a:r>
            <a:r>
              <a:rPr lang="en-US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Fibonacci</a:t>
            </a:r>
            <a:r>
              <a:rPr lang="en-US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8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en-US" sz="1400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lang="en-US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sz="18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1400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WriteLine</a:t>
            </a:r>
            <a:r>
              <a:rPr lang="en-US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</a:t>
            </a:r>
            <a:r>
              <a:rPr lang="en-US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8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1400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WriteLine</a:t>
            </a:r>
            <a:r>
              <a:rPr lang="en-US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sz="1400" kern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Время выполнения</a:t>
            </a:r>
            <a:r>
              <a:rPr lang="en-US" sz="1400" kern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en-US" sz="1400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ElapsedTicks</a:t>
            </a:r>
            <a:r>
              <a:rPr lang="en-US" sz="1400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ru-RU" sz="18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8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340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33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317;p58">
            <a:extLst>
              <a:ext uri="{FF2B5EF4-FFF2-40B4-BE49-F238E27FC236}">
                <a16:creationId xmlns:a16="http://schemas.microsoft.com/office/drawing/2014/main" id="{9B01919F-931D-0016-57BE-E05438675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Числа Фибоначчи</a:t>
            </a:r>
            <a:endParaRPr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456FE6E-77B3-9C9D-1A53-FA0F94FB38F1}"/>
              </a:ext>
            </a:extLst>
          </p:cNvPr>
          <p:cNvGrpSpPr/>
          <p:nvPr/>
        </p:nvGrpSpPr>
        <p:grpSpPr>
          <a:xfrm>
            <a:off x="8020545" y="324588"/>
            <a:ext cx="605245" cy="620717"/>
            <a:chOff x="4283261" y="2505972"/>
            <a:chExt cx="380573" cy="37620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BB726345-620E-C97F-99AF-AFFA3B58B865}"/>
                </a:ext>
              </a:extLst>
            </p:cNvPr>
            <p:cNvSpPr/>
            <p:nvPr/>
          </p:nvSpPr>
          <p:spPr>
            <a:xfrm>
              <a:off x="4283261" y="2505972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3309D934-6EAD-09AB-A96A-63022A3DF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4195" y="2553632"/>
              <a:ext cx="287001" cy="287001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CE4EC82-987C-CE48-BE52-22A261B0F1FE}"/>
              </a:ext>
            </a:extLst>
          </p:cNvPr>
          <p:cNvSpPr txBox="1"/>
          <p:nvPr/>
        </p:nvSpPr>
        <p:spPr>
          <a:xfrm>
            <a:off x="500550" y="931761"/>
            <a:ext cx="81252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8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18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Thread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Thread</a:t>
            </a:r>
            <a:r>
              <a:rPr lang="en-US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200000000</a:t>
            </a:r>
            <a:r>
              <a:rPr lang="en-US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8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sz="1400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sz="18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sz="1400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IsAlive</a:t>
            </a:r>
            <a:r>
              <a:rPr lang="en-US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8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ru-RU" sz="14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ru-RU" sz="1400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4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  <a:r>
              <a:rPr lang="ru-RU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ru-RU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8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14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ru-RU" sz="1400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4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ReadKey</a:t>
            </a:r>
            <a:r>
              <a:rPr lang="ru-RU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sz="18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8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8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E3D4DE-C40E-8DB3-8AF8-71A7C4287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1754" y="1720390"/>
            <a:ext cx="3832860" cy="1440180"/>
          </a:xfrm>
          <a:prstGeom prst="rect">
            <a:avLst/>
          </a:pr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7653CE69-FBC3-10AF-3E7D-BCA20253E89B}"/>
              </a:ext>
            </a:extLst>
          </p:cNvPr>
          <p:cNvGrpSpPr/>
          <p:nvPr/>
        </p:nvGrpSpPr>
        <p:grpSpPr>
          <a:xfrm>
            <a:off x="509380" y="3936383"/>
            <a:ext cx="4053790" cy="610483"/>
            <a:chOff x="952490" y="4153959"/>
            <a:chExt cx="4053790" cy="610483"/>
          </a:xfrm>
        </p:grpSpPr>
        <p:sp>
          <p:nvSpPr>
            <p:cNvPr id="12" name="Google Shape;299;p55">
              <a:extLst>
                <a:ext uri="{FF2B5EF4-FFF2-40B4-BE49-F238E27FC236}">
                  <a16:creationId xmlns:a16="http://schemas.microsoft.com/office/drawing/2014/main" id="{FB2E7C27-8D82-3BC4-01DA-1E7B1D661D51}"/>
                </a:ext>
              </a:extLst>
            </p:cNvPr>
            <p:cNvSpPr txBox="1">
              <a:spLocks/>
            </p:cNvSpPr>
            <p:nvPr/>
          </p:nvSpPr>
          <p:spPr>
            <a:xfrm>
              <a:off x="1642216" y="4208474"/>
              <a:ext cx="3364064" cy="5014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65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oboto"/>
                <a:buChar char="●"/>
                <a:defRPr sz="1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238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Roboto"/>
                <a:buChar char="○"/>
                <a:defRPr sz="15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■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●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○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■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●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○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■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>
                <a:buFont typeface="Roboto"/>
                <a:buNone/>
              </a:pPr>
              <a:r>
                <a:rPr lang="ru-RU" sz="1600" dirty="0">
                  <a:solidFill>
                    <a:schemeClr val="tx1"/>
                  </a:solidFill>
                </a:rPr>
                <a:t>Как улучшить алгоритм?</a:t>
              </a:r>
            </a:p>
          </p:txBody>
        </p:sp>
        <p:pic>
          <p:nvPicPr>
            <p:cNvPr id="13" name="Google Shape;300;p55">
              <a:extLst>
                <a:ext uri="{FF2B5EF4-FFF2-40B4-BE49-F238E27FC236}">
                  <a16:creationId xmlns:a16="http://schemas.microsoft.com/office/drawing/2014/main" id="{FB209345-528A-BF8B-97A5-176C89B479F5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52490" y="4153959"/>
              <a:ext cx="620719" cy="61048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DCE600D-E1C7-694C-33CB-CDF428FCBF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1754" y="3270637"/>
            <a:ext cx="3832860" cy="144018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E816142-6516-FB93-526D-ACD4FFF797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1754" y="3276233"/>
            <a:ext cx="3832860" cy="14401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CEBA4C7-0204-65D8-AEC6-4E397159EFB2}"/>
              </a:ext>
            </a:extLst>
          </p:cNvPr>
          <p:cNvSpPr txBox="1"/>
          <p:nvPr/>
        </p:nvSpPr>
        <p:spPr>
          <a:xfrm>
            <a:off x="1859833" y="3492095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O(2</a:t>
            </a:r>
            <a:r>
              <a:rPr lang="en-US" sz="20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n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ru-RU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1B4F0CB8-AA26-4484-4DA4-CDF50891118D}"/>
              </a:ext>
            </a:extLst>
          </p:cNvPr>
          <p:cNvGrpSpPr/>
          <p:nvPr/>
        </p:nvGrpSpPr>
        <p:grpSpPr>
          <a:xfrm>
            <a:off x="509380" y="2953640"/>
            <a:ext cx="4053790" cy="610483"/>
            <a:chOff x="952490" y="4153959"/>
            <a:chExt cx="4053790" cy="610483"/>
          </a:xfrm>
        </p:grpSpPr>
        <p:sp>
          <p:nvSpPr>
            <p:cNvPr id="22" name="Google Shape;299;p55">
              <a:extLst>
                <a:ext uri="{FF2B5EF4-FFF2-40B4-BE49-F238E27FC236}">
                  <a16:creationId xmlns:a16="http://schemas.microsoft.com/office/drawing/2014/main" id="{D5A4FB4F-EE14-9A4C-CCD6-BA81FD5F2144}"/>
                </a:ext>
              </a:extLst>
            </p:cNvPr>
            <p:cNvSpPr txBox="1">
              <a:spLocks/>
            </p:cNvSpPr>
            <p:nvPr/>
          </p:nvSpPr>
          <p:spPr>
            <a:xfrm>
              <a:off x="1642216" y="4208474"/>
              <a:ext cx="3364064" cy="5014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65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oboto"/>
                <a:buChar char="●"/>
                <a:defRPr sz="1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238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Roboto"/>
                <a:buChar char="○"/>
                <a:defRPr sz="15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■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●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○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■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●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○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■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>
                <a:buFont typeface="Roboto"/>
                <a:buNone/>
              </a:pPr>
              <a:r>
                <a:rPr lang="ru-RU" sz="1600" dirty="0">
                  <a:solidFill>
                    <a:schemeClr val="tx1"/>
                  </a:solidFill>
                </a:rPr>
                <a:t>Какова сложность алгоритма?</a:t>
              </a:r>
            </a:p>
          </p:txBody>
        </p:sp>
        <p:pic>
          <p:nvPicPr>
            <p:cNvPr id="23" name="Google Shape;300;p55">
              <a:extLst>
                <a:ext uri="{FF2B5EF4-FFF2-40B4-BE49-F238E27FC236}">
                  <a16:creationId xmlns:a16="http://schemas.microsoft.com/office/drawing/2014/main" id="{37F4E70C-8C16-8459-D11E-ED6228E3AF2A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52490" y="4153959"/>
              <a:ext cx="620719" cy="61048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58890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34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317;p58">
            <a:extLst>
              <a:ext uri="{FF2B5EF4-FFF2-40B4-BE49-F238E27FC236}">
                <a16:creationId xmlns:a16="http://schemas.microsoft.com/office/drawing/2014/main" id="{9B01919F-931D-0016-57BE-E05438675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Числа Фибоначчи</a:t>
            </a:r>
            <a:r>
              <a:rPr lang="en-US" dirty="0"/>
              <a:t>: </a:t>
            </a:r>
            <a:r>
              <a:rPr lang="ru-RU" dirty="0"/>
              <a:t>итерационный</a:t>
            </a:r>
            <a:endParaRPr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456FE6E-77B3-9C9D-1A53-FA0F94FB38F1}"/>
              </a:ext>
            </a:extLst>
          </p:cNvPr>
          <p:cNvGrpSpPr/>
          <p:nvPr/>
        </p:nvGrpSpPr>
        <p:grpSpPr>
          <a:xfrm>
            <a:off x="8020545" y="324588"/>
            <a:ext cx="605245" cy="620717"/>
            <a:chOff x="4283261" y="2505972"/>
            <a:chExt cx="380573" cy="37620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BB726345-620E-C97F-99AF-AFFA3B58B865}"/>
                </a:ext>
              </a:extLst>
            </p:cNvPr>
            <p:cNvSpPr/>
            <p:nvPr/>
          </p:nvSpPr>
          <p:spPr>
            <a:xfrm>
              <a:off x="4283261" y="2505972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3309D934-6EAD-09AB-A96A-63022A3DF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4195" y="2553632"/>
              <a:ext cx="287001" cy="287001"/>
            </a:xfrm>
            <a:prstGeom prst="rect">
              <a:avLst/>
            </a:prstGeom>
          </p:spPr>
        </p:pic>
      </p:grp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1B0A8F1-99BF-12EB-0342-8AAE278C6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930" y="1190930"/>
            <a:ext cx="3832860" cy="144018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DDAA1DE-5865-0D9C-F4A2-53B2D9B02E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136" y="2759135"/>
            <a:ext cx="3832860" cy="14401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D9A48B-E865-8310-E752-A09607E61314}"/>
              </a:ext>
            </a:extLst>
          </p:cNvPr>
          <p:cNvSpPr txBox="1"/>
          <p:nvPr/>
        </p:nvSpPr>
        <p:spPr>
          <a:xfrm>
            <a:off x="518210" y="1055459"/>
            <a:ext cx="4572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ulong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Fibonacci_iter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ulong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f1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f2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ulong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f3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f2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f1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f1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f2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f2 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f3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kern="0" dirty="0" err="1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f2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7D59E55-79E4-A1CE-8E74-6F2ED83B7C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2930" y="2759135"/>
            <a:ext cx="3832860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4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35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317;p58">
            <a:extLst>
              <a:ext uri="{FF2B5EF4-FFF2-40B4-BE49-F238E27FC236}">
                <a16:creationId xmlns:a16="http://schemas.microsoft.com/office/drawing/2014/main" id="{9B01919F-931D-0016-57BE-E05438675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Золотое сечение</a:t>
            </a:r>
            <a:endParaRPr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456FE6E-77B3-9C9D-1A53-FA0F94FB38F1}"/>
              </a:ext>
            </a:extLst>
          </p:cNvPr>
          <p:cNvGrpSpPr/>
          <p:nvPr/>
        </p:nvGrpSpPr>
        <p:grpSpPr>
          <a:xfrm>
            <a:off x="8020545" y="324588"/>
            <a:ext cx="605245" cy="620717"/>
            <a:chOff x="4283261" y="2505972"/>
            <a:chExt cx="380573" cy="37620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BB726345-620E-C97F-99AF-AFFA3B58B865}"/>
                </a:ext>
              </a:extLst>
            </p:cNvPr>
            <p:cNvSpPr/>
            <p:nvPr/>
          </p:nvSpPr>
          <p:spPr>
            <a:xfrm>
              <a:off x="4283261" y="2505972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3309D934-6EAD-09AB-A96A-63022A3DF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4195" y="2553632"/>
              <a:ext cx="287001" cy="287001"/>
            </a:xfrm>
            <a:prstGeom prst="rect">
              <a:avLst/>
            </a:prstGeom>
          </p:spPr>
        </p:pic>
      </p:grpSp>
      <p:sp>
        <p:nvSpPr>
          <p:cNvPr id="2" name="Google Shape;299;p55">
            <a:extLst>
              <a:ext uri="{FF2B5EF4-FFF2-40B4-BE49-F238E27FC236}">
                <a16:creationId xmlns:a16="http://schemas.microsoft.com/office/drawing/2014/main" id="{31C082F1-8148-F05D-F70C-9BED4A695352}"/>
              </a:ext>
            </a:extLst>
          </p:cNvPr>
          <p:cNvSpPr txBox="1">
            <a:spLocks/>
          </p:cNvSpPr>
          <p:nvPr/>
        </p:nvSpPr>
        <p:spPr>
          <a:xfrm>
            <a:off x="1305384" y="1341023"/>
            <a:ext cx="7320406" cy="181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lnSpc>
                <a:spcPct val="100000"/>
              </a:lnSpc>
              <a:buFont typeface="Roboto"/>
              <a:buNone/>
            </a:pPr>
            <a:r>
              <a:rPr lang="ru-RU" sz="18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Золотое сечение </a:t>
            </a:r>
            <a:r>
              <a:rPr lang="ru-RU"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– это соотношение двух неравных чисел, при котором большее так же относится к меньшему, как сумма этих чисел к большему.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5F62A8F-CA0D-507D-0D45-27D40D81768A}"/>
              </a:ext>
            </a:extLst>
          </p:cNvPr>
          <p:cNvSpPr/>
          <p:nvPr/>
        </p:nvSpPr>
        <p:spPr>
          <a:xfrm>
            <a:off x="513161" y="1483687"/>
            <a:ext cx="620719" cy="610483"/>
          </a:xfrm>
          <a:prstGeom prst="roundRect">
            <a:avLst>
              <a:gd name="adj" fmla="val 25294"/>
            </a:avLst>
          </a:pr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3DCFAE9-1B5F-EA9A-5468-B3C0BFB67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63" y="1598524"/>
            <a:ext cx="368476" cy="383454"/>
          </a:xfrm>
          <a:prstGeom prst="rect">
            <a:avLst/>
          </a:prstGeom>
        </p:spPr>
      </p:pic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A054AE17-CF3D-3599-41BF-BDFCB48D7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609714"/>
              </p:ext>
            </p:extLst>
          </p:nvPr>
        </p:nvGraphicFramePr>
        <p:xfrm>
          <a:off x="5086768" y="2069576"/>
          <a:ext cx="3542464" cy="2743200"/>
        </p:xfrm>
        <a:graphic>
          <a:graphicData uri="http://schemas.openxmlformats.org/drawingml/2006/table">
            <a:tbl>
              <a:tblPr firstRow="1" bandRow="1">
                <a:tableStyleId>{D8DB6F75-BDE1-4A7C-89EC-F796261E69D0}</a:tableStyleId>
              </a:tblPr>
              <a:tblGrid>
                <a:gridCol w="885616">
                  <a:extLst>
                    <a:ext uri="{9D8B030D-6E8A-4147-A177-3AD203B41FA5}">
                      <a16:colId xmlns:a16="http://schemas.microsoft.com/office/drawing/2014/main" val="1082001894"/>
                    </a:ext>
                  </a:extLst>
                </a:gridCol>
                <a:gridCol w="885616">
                  <a:extLst>
                    <a:ext uri="{9D8B030D-6E8A-4147-A177-3AD203B41FA5}">
                      <a16:colId xmlns:a16="http://schemas.microsoft.com/office/drawing/2014/main" val="2311017260"/>
                    </a:ext>
                  </a:extLst>
                </a:gridCol>
                <a:gridCol w="885616">
                  <a:extLst>
                    <a:ext uri="{9D8B030D-6E8A-4147-A177-3AD203B41FA5}">
                      <a16:colId xmlns:a16="http://schemas.microsoft.com/office/drawing/2014/main" val="2222579792"/>
                    </a:ext>
                  </a:extLst>
                </a:gridCol>
                <a:gridCol w="885616">
                  <a:extLst>
                    <a:ext uri="{9D8B030D-6E8A-4147-A177-3AD203B41FA5}">
                      <a16:colId xmlns:a16="http://schemas.microsoft.com/office/drawing/2014/main" val="449886590"/>
                    </a:ext>
                  </a:extLst>
                </a:gridCol>
              </a:tblGrid>
              <a:tr h="2880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</a:t>
                      </a:r>
                      <a:endParaRPr lang="ru-RU" sz="14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</a:t>
                      </a:r>
                      <a:r>
                        <a:rPr lang="en-US" sz="1400" b="1" baseline="-250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N-1</a:t>
                      </a:r>
                      <a:endParaRPr lang="ru-RU" sz="1400" b="1" baseline="-250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</a:t>
                      </a:r>
                      <a:r>
                        <a:rPr lang="en-US" sz="1400" b="1" baseline="-250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N-2</a:t>
                      </a:r>
                      <a:endParaRPr lang="ru-RU" sz="1400" b="1" baseline="-250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</a:t>
                      </a:r>
                      <a:r>
                        <a:rPr lang="en-US" sz="1400" b="1" baseline="-250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N-1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/F</a:t>
                      </a:r>
                      <a:r>
                        <a:rPr lang="en-US" sz="1400" b="1" baseline="-250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N-2</a:t>
                      </a:r>
                      <a:endParaRPr lang="ru-RU" sz="1400" b="1" baseline="-250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638833"/>
                  </a:ext>
                </a:extLst>
              </a:tr>
              <a:tr h="28802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u-RU" sz="14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u-RU" sz="14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u-RU" sz="14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2,000</a:t>
                      </a:r>
                      <a:endParaRPr lang="ru-RU" sz="14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046005"/>
                  </a:ext>
                </a:extLst>
              </a:tr>
              <a:tr h="28802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u-RU" sz="14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u-RU" sz="14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u-RU" sz="14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1,5000</a:t>
                      </a:r>
                      <a:endParaRPr lang="ru-RU" sz="14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796543"/>
                  </a:ext>
                </a:extLst>
              </a:tr>
              <a:tr h="2880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u-RU" sz="14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u-RU" sz="14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u-RU" sz="14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1,6667</a:t>
                      </a:r>
                      <a:endParaRPr lang="ru-RU" sz="14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94478"/>
                  </a:ext>
                </a:extLst>
              </a:tr>
              <a:tr h="2880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</a:t>
                      </a:r>
                      <a:endParaRPr lang="ru-RU" sz="14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u-RU" sz="14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ru-RU" sz="14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1,6000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908926"/>
                  </a:ext>
                </a:extLst>
              </a:tr>
              <a:tr h="28802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  <a:endParaRPr lang="ru-RU" sz="14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13</a:t>
                      </a:r>
                      <a:endParaRPr lang="ru-RU" sz="14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u-RU" sz="14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1,6250</a:t>
                      </a:r>
                      <a:endParaRPr lang="ru-RU" sz="14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727669"/>
                  </a:ext>
                </a:extLst>
              </a:tr>
              <a:tr h="28802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ru-RU" sz="14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u-RU" sz="14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13</a:t>
                      </a:r>
                      <a:endParaRPr lang="ru-RU" sz="14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1,6154</a:t>
                      </a:r>
                      <a:endParaRPr lang="ru-RU" sz="14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836865"/>
                  </a:ext>
                </a:extLst>
              </a:tr>
              <a:tr h="28802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  <a:endParaRPr lang="ru-RU" sz="14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34</a:t>
                      </a:r>
                      <a:endParaRPr lang="ru-RU" sz="14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ru-RU" sz="14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1,6190</a:t>
                      </a:r>
                      <a:endParaRPr lang="ru-RU" sz="14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253204"/>
                  </a:ext>
                </a:extLst>
              </a:tr>
              <a:tr h="28802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</a:t>
                      </a:r>
                      <a:endParaRPr lang="ru-RU" sz="14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55</a:t>
                      </a:r>
                      <a:endParaRPr lang="ru-RU" sz="14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34</a:t>
                      </a:r>
                      <a:endParaRPr lang="ru-RU" sz="14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1,6176</a:t>
                      </a:r>
                      <a:endParaRPr lang="ru-RU" sz="14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12112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DADD70-9D0B-FD70-4B49-B303F6B64089}"/>
              </a:ext>
            </a:extLst>
          </p:cNvPr>
          <p:cNvSpPr txBox="1"/>
          <p:nvPr/>
        </p:nvSpPr>
        <p:spPr>
          <a:xfrm>
            <a:off x="1301942" y="2436923"/>
            <a:ext cx="33894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00000"/>
              </a:lnSpc>
              <a:buFont typeface="Roboto"/>
              <a:buNone/>
            </a:pPr>
            <a:r>
              <a:rPr lang="ru-RU" sz="1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Золотое сечение равно примерно </a:t>
            </a:r>
            <a:r>
              <a:rPr lang="ru-RU" sz="16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1,618</a:t>
            </a:r>
            <a:r>
              <a:rPr lang="ru-RU" sz="1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и обозначается греческой буквой </a:t>
            </a:r>
            <a:r>
              <a:rPr lang="ru-RU" sz="16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φ</a:t>
            </a:r>
            <a:endParaRPr lang="ru-RU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91CA61-0D59-BE82-CEF1-C0C1E6251718}"/>
              </a:ext>
            </a:extLst>
          </p:cNvPr>
          <p:cNvSpPr txBox="1"/>
          <p:nvPr/>
        </p:nvSpPr>
        <p:spPr>
          <a:xfrm>
            <a:off x="1301942" y="4163402"/>
            <a:ext cx="36755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</a:rPr>
              <a:t>1,6180339887498948482045868343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57AB827-3880-0616-2A37-ABCF5D2183E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45378" y="3356529"/>
            <a:ext cx="1355125" cy="62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575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36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317;p58">
            <a:extLst>
              <a:ext uri="{FF2B5EF4-FFF2-40B4-BE49-F238E27FC236}">
                <a16:creationId xmlns:a16="http://schemas.microsoft.com/office/drawing/2014/main" id="{9B01919F-931D-0016-57BE-E05438675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Золотое сечение</a:t>
            </a:r>
            <a:endParaRPr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456FE6E-77B3-9C9D-1A53-FA0F94FB38F1}"/>
              </a:ext>
            </a:extLst>
          </p:cNvPr>
          <p:cNvGrpSpPr/>
          <p:nvPr/>
        </p:nvGrpSpPr>
        <p:grpSpPr>
          <a:xfrm>
            <a:off x="8020545" y="324588"/>
            <a:ext cx="605245" cy="620717"/>
            <a:chOff x="4283261" y="2505972"/>
            <a:chExt cx="380573" cy="37620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BB726345-620E-C97F-99AF-AFFA3B58B865}"/>
                </a:ext>
              </a:extLst>
            </p:cNvPr>
            <p:cNvSpPr/>
            <p:nvPr/>
          </p:nvSpPr>
          <p:spPr>
            <a:xfrm>
              <a:off x="4283261" y="2505972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3309D934-6EAD-09AB-A96A-63022A3DF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4195" y="2553632"/>
              <a:ext cx="287001" cy="287001"/>
            </a:xfrm>
            <a:prstGeom prst="rect">
              <a:avLst/>
            </a:prstGeom>
          </p:spPr>
        </p:pic>
      </p:grpSp>
      <p:sp>
        <p:nvSpPr>
          <p:cNvPr id="2" name="Google Shape;299;p55">
            <a:extLst>
              <a:ext uri="{FF2B5EF4-FFF2-40B4-BE49-F238E27FC236}">
                <a16:creationId xmlns:a16="http://schemas.microsoft.com/office/drawing/2014/main" id="{31C082F1-8148-F05D-F70C-9BED4A695352}"/>
              </a:ext>
            </a:extLst>
          </p:cNvPr>
          <p:cNvSpPr txBox="1">
            <a:spLocks/>
          </p:cNvSpPr>
          <p:nvPr/>
        </p:nvSpPr>
        <p:spPr>
          <a:xfrm>
            <a:off x="500550" y="1920985"/>
            <a:ext cx="2493103" cy="181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lnSpc>
                <a:spcPct val="100000"/>
              </a:lnSpc>
              <a:buFont typeface="Roboto"/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Пример золотого се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-</a:t>
            </a:r>
            <a:r>
              <a:rPr lang="ru-RU" sz="18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чения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– это прямо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-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угольник с </a:t>
            </a:r>
            <a:r>
              <a:rPr lang="ru-RU" sz="18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соотноше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-</a:t>
            </a:r>
            <a:r>
              <a:rPr lang="ru-RU" sz="18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нием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сторон, </a:t>
            </a:r>
            <a:r>
              <a:rPr lang="ru-RU" sz="18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соот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-</a:t>
            </a:r>
            <a:r>
              <a:rPr lang="ru-RU" sz="18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ветствующим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числам Фибоначчи, и </a:t>
            </a:r>
            <a:r>
              <a:rPr lang="ru-RU" sz="18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постро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-</a:t>
            </a:r>
            <a:r>
              <a:rPr lang="ru-RU" sz="18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енная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в нём спираль.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5F62A8F-CA0D-507D-0D45-27D40D81768A}"/>
              </a:ext>
            </a:extLst>
          </p:cNvPr>
          <p:cNvSpPr/>
          <p:nvPr/>
        </p:nvSpPr>
        <p:spPr>
          <a:xfrm>
            <a:off x="513161" y="1218602"/>
            <a:ext cx="620719" cy="610483"/>
          </a:xfrm>
          <a:prstGeom prst="roundRect">
            <a:avLst>
              <a:gd name="adj" fmla="val 25294"/>
            </a:avLst>
          </a:pr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3DCFAE9-1B5F-EA9A-5468-B3C0BFB67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63" y="1333439"/>
            <a:ext cx="368476" cy="38345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36ACE4B-2C59-CCD9-CA37-42EFF4844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1353" y="1305881"/>
            <a:ext cx="5272097" cy="328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822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37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317;p58">
            <a:extLst>
              <a:ext uri="{FF2B5EF4-FFF2-40B4-BE49-F238E27FC236}">
                <a16:creationId xmlns:a16="http://schemas.microsoft.com/office/drawing/2014/main" id="{9B01919F-931D-0016-57BE-E05438675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Золотое сечение</a:t>
            </a:r>
            <a:endParaRPr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456FE6E-77B3-9C9D-1A53-FA0F94FB38F1}"/>
              </a:ext>
            </a:extLst>
          </p:cNvPr>
          <p:cNvGrpSpPr/>
          <p:nvPr/>
        </p:nvGrpSpPr>
        <p:grpSpPr>
          <a:xfrm>
            <a:off x="8020545" y="324588"/>
            <a:ext cx="605245" cy="620717"/>
            <a:chOff x="4283261" y="2505972"/>
            <a:chExt cx="380573" cy="37620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BB726345-620E-C97F-99AF-AFFA3B58B865}"/>
                </a:ext>
              </a:extLst>
            </p:cNvPr>
            <p:cNvSpPr/>
            <p:nvPr/>
          </p:nvSpPr>
          <p:spPr>
            <a:xfrm>
              <a:off x="4283261" y="2505972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3309D934-6EAD-09AB-A96A-63022A3DF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4195" y="2553632"/>
              <a:ext cx="287001" cy="287001"/>
            </a:xfrm>
            <a:prstGeom prst="rect">
              <a:avLst/>
            </a:prstGeom>
          </p:spPr>
        </p:pic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EEC019B-9F80-4EAC-2386-40190A073CC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92154" y="2066614"/>
            <a:ext cx="1257476" cy="58301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48CE096-A9AD-AE21-D694-8C6DB6D59DA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58549" y="2019774"/>
            <a:ext cx="1777613" cy="743054"/>
          </a:xfrm>
          <a:prstGeom prst="rect">
            <a:avLst/>
          </a:prstGeom>
        </p:spPr>
      </p:pic>
      <p:sp>
        <p:nvSpPr>
          <p:cNvPr id="16" name="Google Shape;299;p55">
            <a:extLst>
              <a:ext uri="{FF2B5EF4-FFF2-40B4-BE49-F238E27FC236}">
                <a16:creationId xmlns:a16="http://schemas.microsoft.com/office/drawing/2014/main" id="{0A5F5C6B-BCF9-7F50-4C46-693F41422BD8}"/>
              </a:ext>
            </a:extLst>
          </p:cNvPr>
          <p:cNvSpPr txBox="1">
            <a:spLocks/>
          </p:cNvSpPr>
          <p:nvPr/>
        </p:nvSpPr>
        <p:spPr>
          <a:xfrm>
            <a:off x="1305384" y="1271282"/>
            <a:ext cx="7320406" cy="181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lnSpc>
                <a:spcPct val="100000"/>
              </a:lnSpc>
              <a:buFont typeface="Roboto"/>
              <a:buNone/>
            </a:pPr>
            <a:r>
              <a:rPr lang="ru-RU"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Используя формулу золотого сечения, можно посчитать следующее число Фибоначчи по формуле: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0986C718-A568-1CC7-FED4-2622A4EB0FF9}"/>
              </a:ext>
            </a:extLst>
          </p:cNvPr>
          <p:cNvSpPr/>
          <p:nvPr/>
        </p:nvSpPr>
        <p:spPr>
          <a:xfrm>
            <a:off x="513161" y="1390699"/>
            <a:ext cx="620719" cy="610483"/>
          </a:xfrm>
          <a:prstGeom prst="roundRect">
            <a:avLst>
              <a:gd name="adj" fmla="val 25294"/>
            </a:avLst>
          </a:pr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9896405-8B29-2806-7192-3E6CAF3AC1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363" y="1505536"/>
            <a:ext cx="368476" cy="3834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B7D335-2643-E1F0-12E0-8DF5DA4EADCF}"/>
              </a:ext>
            </a:extLst>
          </p:cNvPr>
          <p:cNvSpPr txBox="1"/>
          <p:nvPr/>
        </p:nvSpPr>
        <p:spPr>
          <a:xfrm>
            <a:off x="500550" y="2717250"/>
            <a:ext cx="812524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ulong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Fibonacci_gold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en-US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2.0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ulong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en-US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Floor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en-US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en-US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1.0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2.0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167FF9B-382D-A808-475E-B92D7858AEBD}"/>
              </a:ext>
            </a:extLst>
          </p:cNvPr>
          <p:cNvGrpSpPr/>
          <p:nvPr/>
        </p:nvGrpSpPr>
        <p:grpSpPr>
          <a:xfrm>
            <a:off x="500550" y="4202293"/>
            <a:ext cx="5065362" cy="610483"/>
            <a:chOff x="952490" y="4153959"/>
            <a:chExt cx="5065362" cy="610483"/>
          </a:xfrm>
        </p:grpSpPr>
        <p:sp>
          <p:nvSpPr>
            <p:cNvPr id="8" name="Google Shape;299;p55">
              <a:extLst>
                <a:ext uri="{FF2B5EF4-FFF2-40B4-BE49-F238E27FC236}">
                  <a16:creationId xmlns:a16="http://schemas.microsoft.com/office/drawing/2014/main" id="{47A8B0D2-E22C-D3E2-A2D4-B595621DBA74}"/>
                </a:ext>
              </a:extLst>
            </p:cNvPr>
            <p:cNvSpPr txBox="1">
              <a:spLocks/>
            </p:cNvSpPr>
            <p:nvPr/>
          </p:nvSpPr>
          <p:spPr>
            <a:xfrm>
              <a:off x="1642215" y="4208474"/>
              <a:ext cx="4375637" cy="5014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65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oboto"/>
                <a:buChar char="●"/>
                <a:defRPr sz="1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238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Roboto"/>
                <a:buChar char="○"/>
                <a:defRPr sz="15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■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●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○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■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●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○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■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>
                <a:buFont typeface="Roboto"/>
                <a:buNone/>
              </a:pPr>
              <a:r>
                <a:rPr lang="ru-RU" sz="1600" dirty="0">
                  <a:solidFill>
                    <a:schemeClr val="tx1"/>
                  </a:solidFill>
                </a:rPr>
                <a:t>Какие недостатки у такого решения?</a:t>
              </a:r>
            </a:p>
          </p:txBody>
        </p:sp>
        <p:pic>
          <p:nvPicPr>
            <p:cNvPr id="11" name="Google Shape;300;p55">
              <a:extLst>
                <a:ext uri="{FF2B5EF4-FFF2-40B4-BE49-F238E27FC236}">
                  <a16:creationId xmlns:a16="http://schemas.microsoft.com/office/drawing/2014/main" id="{67302EEC-027D-3212-81C1-F7DA87116357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52490" y="4153959"/>
              <a:ext cx="620719" cy="61048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4833F18-1089-2CAB-0F31-F0ADD16066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2570" y="3764697"/>
            <a:ext cx="2903220" cy="105156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E0BA0F06-ED45-7216-0FFC-4298E65F68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4950" y="3776258"/>
            <a:ext cx="2918460" cy="10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4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38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317;p58">
            <a:extLst>
              <a:ext uri="{FF2B5EF4-FFF2-40B4-BE49-F238E27FC236}">
                <a16:creationId xmlns:a16="http://schemas.microsoft.com/office/drawing/2014/main" id="{9B01919F-931D-0016-57BE-E05438675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Матричный алгоритм</a:t>
            </a:r>
            <a:endParaRPr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456FE6E-77B3-9C9D-1A53-FA0F94FB38F1}"/>
              </a:ext>
            </a:extLst>
          </p:cNvPr>
          <p:cNvGrpSpPr/>
          <p:nvPr/>
        </p:nvGrpSpPr>
        <p:grpSpPr>
          <a:xfrm>
            <a:off x="8020545" y="324588"/>
            <a:ext cx="605245" cy="620717"/>
            <a:chOff x="4283261" y="2505972"/>
            <a:chExt cx="380573" cy="37620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BB726345-620E-C97F-99AF-AFFA3B58B865}"/>
                </a:ext>
              </a:extLst>
            </p:cNvPr>
            <p:cNvSpPr/>
            <p:nvPr/>
          </p:nvSpPr>
          <p:spPr>
            <a:xfrm>
              <a:off x="4283261" y="2505972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3309D934-6EAD-09AB-A96A-63022A3DF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4195" y="2553632"/>
              <a:ext cx="287001" cy="287001"/>
            </a:xfrm>
            <a:prstGeom prst="rect">
              <a:avLst/>
            </a:prstGeom>
          </p:spPr>
        </p:pic>
      </p:grpSp>
      <p:sp>
        <p:nvSpPr>
          <p:cNvPr id="16" name="Google Shape;299;p55">
            <a:extLst>
              <a:ext uri="{FF2B5EF4-FFF2-40B4-BE49-F238E27FC236}">
                <a16:creationId xmlns:a16="http://schemas.microsoft.com/office/drawing/2014/main" id="{0A5F5C6B-BCF9-7F50-4C46-693F41422BD8}"/>
              </a:ext>
            </a:extLst>
          </p:cNvPr>
          <p:cNvSpPr txBox="1">
            <a:spLocks/>
          </p:cNvSpPr>
          <p:nvPr/>
        </p:nvSpPr>
        <p:spPr>
          <a:xfrm>
            <a:off x="1305384" y="1341023"/>
            <a:ext cx="7320406" cy="181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lnSpc>
                <a:spcPct val="100000"/>
              </a:lnSpc>
              <a:buFont typeface="Roboto"/>
              <a:buNone/>
            </a:pPr>
            <a:r>
              <a:rPr lang="ru-RU"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 основе матричного алгоритма нахождения чисел Фибоначчи лежит формула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0986C718-A568-1CC7-FED4-2622A4EB0FF9}"/>
              </a:ext>
            </a:extLst>
          </p:cNvPr>
          <p:cNvSpPr/>
          <p:nvPr/>
        </p:nvSpPr>
        <p:spPr>
          <a:xfrm>
            <a:off x="513161" y="1483687"/>
            <a:ext cx="620719" cy="610483"/>
          </a:xfrm>
          <a:prstGeom prst="roundRect">
            <a:avLst>
              <a:gd name="adj" fmla="val 25294"/>
            </a:avLst>
          </a:pr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9896405-8B29-2806-7192-3E6CAF3AC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63" y="1598524"/>
            <a:ext cx="368476" cy="383454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9F9F2E7-F7EE-20B8-7A11-EAF225EBDBD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5349" y="2042533"/>
            <a:ext cx="2777878" cy="78878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564B6AC-AC19-90F4-91DF-913F43F3046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8966" y="3047746"/>
            <a:ext cx="2757872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499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39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317;p58">
            <a:extLst>
              <a:ext uri="{FF2B5EF4-FFF2-40B4-BE49-F238E27FC236}">
                <a16:creationId xmlns:a16="http://schemas.microsoft.com/office/drawing/2014/main" id="{9B01919F-931D-0016-57BE-E05438675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Матричный алгоритм</a:t>
            </a:r>
            <a:endParaRPr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456FE6E-77B3-9C9D-1A53-FA0F94FB38F1}"/>
              </a:ext>
            </a:extLst>
          </p:cNvPr>
          <p:cNvGrpSpPr/>
          <p:nvPr/>
        </p:nvGrpSpPr>
        <p:grpSpPr>
          <a:xfrm>
            <a:off x="8020545" y="324588"/>
            <a:ext cx="605245" cy="620717"/>
            <a:chOff x="4283261" y="2505972"/>
            <a:chExt cx="380573" cy="37620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BB726345-620E-C97F-99AF-AFFA3B58B865}"/>
                </a:ext>
              </a:extLst>
            </p:cNvPr>
            <p:cNvSpPr/>
            <p:nvPr/>
          </p:nvSpPr>
          <p:spPr>
            <a:xfrm>
              <a:off x="4283261" y="2505972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3309D934-6EAD-09AB-A96A-63022A3DF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4195" y="2553632"/>
              <a:ext cx="287001" cy="287001"/>
            </a:xfrm>
            <a:prstGeom prst="rect">
              <a:avLst/>
            </a:prstGeom>
          </p:spPr>
        </p:pic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1481AC-1A89-CA6D-50F8-E75A4237993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9531" y="1185699"/>
            <a:ext cx="6397883" cy="72019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96FCB4D-35F1-07B9-00FF-E3E0EACDC45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9530" y="2040674"/>
            <a:ext cx="6397883" cy="72019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104E71D-4BDB-0D2C-3B91-EBFB5D72D89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9530" y="2957582"/>
            <a:ext cx="6401693" cy="75067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D3CC79C-3439-487A-D725-3A505C5E2D46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2796" y="3895661"/>
            <a:ext cx="8378407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4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/>
              <a:t>Правила вебинара</a:t>
            </a:r>
            <a:endParaRPr sz="3200" b="1"/>
          </a:p>
        </p:txBody>
      </p:sp>
      <p:pic>
        <p:nvPicPr>
          <p:cNvPr id="215" name="Google Shape;215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027556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281613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2157040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9"/>
          <p:cNvSpPr txBox="1"/>
          <p:nvPr/>
        </p:nvSpPr>
        <p:spPr>
          <a:xfrm>
            <a:off x="1654525" y="12522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9"/>
          <p:cNvSpPr txBox="1"/>
          <p:nvPr/>
        </p:nvSpPr>
        <p:spPr>
          <a:xfrm>
            <a:off x="1654525" y="2162053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чат или голосом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49"/>
          <p:cNvSpPr txBox="1"/>
          <p:nvPr/>
        </p:nvSpPr>
        <p:spPr>
          <a:xfrm>
            <a:off x="1654525" y="3051334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Номер слайда 3">
            <a:extLst>
              <a:ext uri="{FF2B5EF4-FFF2-40B4-BE49-F238E27FC236}">
                <a16:creationId xmlns:a16="http://schemas.microsoft.com/office/drawing/2014/main" id="{2889F08B-F584-ECCE-2C69-6B198647D636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4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Google Shape;458;p53">
            <a:extLst>
              <a:ext uri="{FF2B5EF4-FFF2-40B4-BE49-F238E27FC236}">
                <a16:creationId xmlns:a16="http://schemas.microsoft.com/office/drawing/2014/main" id="{40874B90-D4A3-B017-EC5D-F3F960DD355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70024" y="2115933"/>
            <a:ext cx="692621" cy="6926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20;p49">
            <a:extLst>
              <a:ext uri="{FF2B5EF4-FFF2-40B4-BE49-F238E27FC236}">
                <a16:creationId xmlns:a16="http://schemas.microsoft.com/office/drawing/2014/main" id="{A365F95A-6955-1B17-C582-A2B1D311FC2B}"/>
              </a:ext>
            </a:extLst>
          </p:cNvPr>
          <p:cNvSpPr txBox="1"/>
          <p:nvPr/>
        </p:nvSpPr>
        <p:spPr>
          <a:xfrm>
            <a:off x="5308125" y="2116971"/>
            <a:ext cx="2862901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latin typeface="Roboto"/>
                <a:ea typeface="Roboto"/>
                <a:cs typeface="Roboto"/>
                <a:sym typeface="Roboto"/>
              </a:rPr>
              <a:t>Примеры кода привожу</a:t>
            </a:r>
            <a:br>
              <a:rPr lang="ru-RU" sz="1500" dirty="0">
                <a:latin typeface="Roboto"/>
                <a:ea typeface="Roboto"/>
                <a:cs typeface="Roboto"/>
                <a:sym typeface="Roboto"/>
              </a:rPr>
            </a:br>
            <a:r>
              <a:rPr lang="ru-RU" sz="1500" dirty="0">
                <a:latin typeface="Roboto"/>
                <a:ea typeface="Roboto"/>
                <a:cs typeface="Roboto"/>
                <a:sym typeface="Roboto"/>
              </a:rPr>
              <a:t>на языке </a:t>
            </a:r>
            <a:r>
              <a:rPr lang="en-US" sz="1500" b="1" dirty="0">
                <a:latin typeface="Roboto"/>
                <a:ea typeface="Roboto"/>
                <a:cs typeface="Roboto"/>
                <a:sym typeface="Roboto"/>
              </a:rPr>
              <a:t>C#</a:t>
            </a:r>
            <a:endParaRPr sz="15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Google Shape;436;p53">
            <a:extLst>
              <a:ext uri="{FF2B5EF4-FFF2-40B4-BE49-F238E27FC236}">
                <a16:creationId xmlns:a16="http://schemas.microsoft.com/office/drawing/2014/main" id="{5EEE7197-09FD-3FE0-4A41-D29536FEA22E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70024" y="1261954"/>
            <a:ext cx="692621" cy="68443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18;p49">
            <a:extLst>
              <a:ext uri="{FF2B5EF4-FFF2-40B4-BE49-F238E27FC236}">
                <a16:creationId xmlns:a16="http://schemas.microsoft.com/office/drawing/2014/main" id="{71D1F785-D45B-6B9B-5DD9-7A0A2CF5EED8}"/>
              </a:ext>
            </a:extLst>
          </p:cNvPr>
          <p:cNvSpPr txBox="1"/>
          <p:nvPr/>
        </p:nvSpPr>
        <p:spPr>
          <a:xfrm>
            <a:off x="5283800" y="1261954"/>
            <a:ext cx="24753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latin typeface="Roboto"/>
                <a:ea typeface="Roboto"/>
                <a:cs typeface="Roboto"/>
                <a:sym typeface="Roboto"/>
              </a:rPr>
              <a:t>Если не знаем ответ на вопрос, ставим </a:t>
            </a:r>
            <a:r>
              <a:rPr lang="ru-RU" sz="1500" b="1" dirty="0">
                <a:latin typeface="Roboto"/>
                <a:ea typeface="Roboto"/>
                <a:cs typeface="Roboto"/>
                <a:sym typeface="Roboto"/>
              </a:rPr>
              <a:t>«–»</a:t>
            </a:r>
            <a:r>
              <a:rPr lang="ru-RU" sz="1500" dirty="0">
                <a:latin typeface="Roboto"/>
                <a:ea typeface="Roboto"/>
                <a:cs typeface="Roboto"/>
                <a:sym typeface="Roboto"/>
              </a:rPr>
              <a:t> в чат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6F397966-08CD-8FC5-77FF-AD30C8C57A45}"/>
              </a:ext>
            </a:extLst>
          </p:cNvPr>
          <p:cNvCxnSpPr/>
          <p:nvPr/>
        </p:nvCxnSpPr>
        <p:spPr>
          <a:xfrm>
            <a:off x="4723012" y="1702721"/>
            <a:ext cx="1621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40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317;p58">
            <a:extLst>
              <a:ext uri="{FF2B5EF4-FFF2-40B4-BE49-F238E27FC236}">
                <a16:creationId xmlns:a16="http://schemas.microsoft.com/office/drawing/2014/main" id="{9B01919F-931D-0016-57BE-E05438675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Матричный алгоритм</a:t>
            </a:r>
            <a:endParaRPr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456FE6E-77B3-9C9D-1A53-FA0F94FB38F1}"/>
              </a:ext>
            </a:extLst>
          </p:cNvPr>
          <p:cNvGrpSpPr/>
          <p:nvPr/>
        </p:nvGrpSpPr>
        <p:grpSpPr>
          <a:xfrm>
            <a:off x="8020545" y="324588"/>
            <a:ext cx="605245" cy="620717"/>
            <a:chOff x="4283261" y="2505972"/>
            <a:chExt cx="380573" cy="37620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BB726345-620E-C97F-99AF-AFFA3B58B865}"/>
                </a:ext>
              </a:extLst>
            </p:cNvPr>
            <p:cNvSpPr/>
            <p:nvPr/>
          </p:nvSpPr>
          <p:spPr>
            <a:xfrm>
              <a:off x="4283261" y="2505972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3309D934-6EAD-09AB-A96A-63022A3DF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4195" y="2553632"/>
              <a:ext cx="287001" cy="28700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DC5F5F7-D3C4-B20C-01CF-8A9C30D492D9}"/>
              </a:ext>
            </a:extLst>
          </p:cNvPr>
          <p:cNvSpPr txBox="1"/>
          <p:nvPr/>
        </p:nvSpPr>
        <p:spPr>
          <a:xfrm>
            <a:off x="482890" y="945305"/>
            <a:ext cx="814290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ulong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[,]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matr_mult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ulong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[,]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ulong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[,]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GetLength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GetLength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ulong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[,]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ulong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GetLength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GetLength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GetLength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GetLength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ulong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GetLength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c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res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1406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41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317;p58">
            <a:extLst>
              <a:ext uri="{FF2B5EF4-FFF2-40B4-BE49-F238E27FC236}">
                <a16:creationId xmlns:a16="http://schemas.microsoft.com/office/drawing/2014/main" id="{9B01919F-931D-0016-57BE-E05438675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Матричный алгоритм</a:t>
            </a:r>
            <a:endParaRPr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456FE6E-77B3-9C9D-1A53-FA0F94FB38F1}"/>
              </a:ext>
            </a:extLst>
          </p:cNvPr>
          <p:cNvGrpSpPr/>
          <p:nvPr/>
        </p:nvGrpSpPr>
        <p:grpSpPr>
          <a:xfrm>
            <a:off x="8020545" y="324588"/>
            <a:ext cx="605245" cy="620717"/>
            <a:chOff x="4283261" y="2505972"/>
            <a:chExt cx="380573" cy="37620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BB726345-620E-C97F-99AF-AFFA3B58B865}"/>
                </a:ext>
              </a:extLst>
            </p:cNvPr>
            <p:cNvSpPr/>
            <p:nvPr/>
          </p:nvSpPr>
          <p:spPr>
            <a:xfrm>
              <a:off x="4283261" y="2505972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3309D934-6EAD-09AB-A96A-63022A3DF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4195" y="2553632"/>
              <a:ext cx="287001" cy="28700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DC5F5F7-D3C4-B20C-01CF-8A9C30D492D9}"/>
              </a:ext>
            </a:extLst>
          </p:cNvPr>
          <p:cNvSpPr txBox="1"/>
          <p:nvPr/>
        </p:nvSpPr>
        <p:spPr>
          <a:xfrm>
            <a:off x="482890" y="1136136"/>
            <a:ext cx="81429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ulong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[,]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matr_pow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ulong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[,]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% 2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ulong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[,]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matr_pow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matr_mult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matr_mult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ulong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[,]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matr_pow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matr_mult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0622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42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317;p58">
            <a:extLst>
              <a:ext uri="{FF2B5EF4-FFF2-40B4-BE49-F238E27FC236}">
                <a16:creationId xmlns:a16="http://schemas.microsoft.com/office/drawing/2014/main" id="{9B01919F-931D-0016-57BE-E05438675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Матричный алгоритм</a:t>
            </a:r>
            <a:endParaRPr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456FE6E-77B3-9C9D-1A53-FA0F94FB38F1}"/>
              </a:ext>
            </a:extLst>
          </p:cNvPr>
          <p:cNvGrpSpPr/>
          <p:nvPr/>
        </p:nvGrpSpPr>
        <p:grpSpPr>
          <a:xfrm>
            <a:off x="8020545" y="324588"/>
            <a:ext cx="605245" cy="620717"/>
            <a:chOff x="4283261" y="2505972"/>
            <a:chExt cx="380573" cy="37620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BB726345-620E-C97F-99AF-AFFA3B58B865}"/>
                </a:ext>
              </a:extLst>
            </p:cNvPr>
            <p:cNvSpPr/>
            <p:nvPr/>
          </p:nvSpPr>
          <p:spPr>
            <a:xfrm>
              <a:off x="4283261" y="2505972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3309D934-6EAD-09AB-A96A-63022A3DF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4195" y="2553632"/>
              <a:ext cx="287001" cy="28700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DC5F5F7-D3C4-B20C-01CF-8A9C30D492D9}"/>
              </a:ext>
            </a:extLst>
          </p:cNvPr>
          <p:cNvSpPr txBox="1"/>
          <p:nvPr/>
        </p:nvSpPr>
        <p:spPr>
          <a:xfrm>
            <a:off x="482890" y="945305"/>
            <a:ext cx="81429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ulong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Fibonacci_matr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ulong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[,]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ulong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ulong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[,]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matr_pow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kern="0" dirty="0" err="1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251E532-93A6-132F-1146-A8E67C34D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930" y="1851660"/>
            <a:ext cx="3832860" cy="144018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E86F55E-6AB5-79CB-950E-357F4CC3EF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2930" y="3372596"/>
            <a:ext cx="3832860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82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Простые числа</a:t>
            </a:r>
            <a:endParaRPr lang="ru-RU" sz="3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CEC1CA95-2ECC-0D96-EE5A-82A9BCA8C0EE}"/>
              </a:ext>
            </a:extLst>
          </p:cNvPr>
          <p:cNvGrpSpPr/>
          <p:nvPr/>
        </p:nvGrpSpPr>
        <p:grpSpPr>
          <a:xfrm>
            <a:off x="8020545" y="324587"/>
            <a:ext cx="605245" cy="620717"/>
            <a:chOff x="4283261" y="3080092"/>
            <a:chExt cx="380573" cy="376200"/>
          </a:xfrm>
        </p:grpSpPr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AA291A51-FB3F-70D6-039B-74AD2FA15993}"/>
                </a:ext>
              </a:extLst>
            </p:cNvPr>
            <p:cNvSpPr/>
            <p:nvPr/>
          </p:nvSpPr>
          <p:spPr>
            <a:xfrm>
              <a:off x="4283261" y="3080092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6D4DB928-0F73-2789-1FFE-6AB88A050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289" y="3126171"/>
              <a:ext cx="290002" cy="2900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1508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44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317;p58">
            <a:extLst>
              <a:ext uri="{FF2B5EF4-FFF2-40B4-BE49-F238E27FC236}">
                <a16:creationId xmlns:a16="http://schemas.microsoft.com/office/drawing/2014/main" id="{9B01919F-931D-0016-57BE-E05438675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Простые числа</a:t>
            </a:r>
            <a:endParaRPr dirty="0"/>
          </a:p>
        </p:txBody>
      </p:sp>
      <p:sp>
        <p:nvSpPr>
          <p:cNvPr id="2" name="Google Shape;299;p55">
            <a:extLst>
              <a:ext uri="{FF2B5EF4-FFF2-40B4-BE49-F238E27FC236}">
                <a16:creationId xmlns:a16="http://schemas.microsoft.com/office/drawing/2014/main" id="{31C082F1-8148-F05D-F70C-9BED4A695352}"/>
              </a:ext>
            </a:extLst>
          </p:cNvPr>
          <p:cNvSpPr txBox="1">
            <a:spLocks/>
          </p:cNvSpPr>
          <p:nvPr/>
        </p:nvSpPr>
        <p:spPr>
          <a:xfrm>
            <a:off x="1305384" y="1341023"/>
            <a:ext cx="7320406" cy="181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lnSpc>
                <a:spcPct val="100000"/>
              </a:lnSpc>
              <a:buFont typeface="Roboto"/>
              <a:buNone/>
            </a:pPr>
            <a:r>
              <a:rPr lang="ru-RU" sz="18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Простым числом </a:t>
            </a:r>
            <a:r>
              <a:rPr lang="en-US" sz="18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</a:t>
            </a:r>
            <a:r>
              <a:rPr lang="ru-RU" sz="18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называется такое натуральное число, которое имеет только два делителя</a:t>
            </a:r>
            <a:r>
              <a:rPr lang="en-US"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ru-RU"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ru-RU"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en-US" sz="18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5F62A8F-CA0D-507D-0D45-27D40D81768A}"/>
              </a:ext>
            </a:extLst>
          </p:cNvPr>
          <p:cNvSpPr/>
          <p:nvPr/>
        </p:nvSpPr>
        <p:spPr>
          <a:xfrm>
            <a:off x="513161" y="1483687"/>
            <a:ext cx="620719" cy="610483"/>
          </a:xfrm>
          <a:prstGeom prst="roundRect">
            <a:avLst>
              <a:gd name="adj" fmla="val 25294"/>
            </a:avLst>
          </a:pr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3DCFAE9-1B5F-EA9A-5468-B3C0BFB67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63" y="1598524"/>
            <a:ext cx="368476" cy="383454"/>
          </a:xfrm>
          <a:prstGeom prst="rect">
            <a:avLst/>
          </a:prstGeom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84AEF74-A0AF-03DB-A129-AFFE62D7DF9B}"/>
              </a:ext>
            </a:extLst>
          </p:cNvPr>
          <p:cNvGrpSpPr/>
          <p:nvPr/>
        </p:nvGrpSpPr>
        <p:grpSpPr>
          <a:xfrm>
            <a:off x="8020545" y="324587"/>
            <a:ext cx="605245" cy="620717"/>
            <a:chOff x="4283261" y="3080092"/>
            <a:chExt cx="380573" cy="376200"/>
          </a:xfrm>
        </p:grpSpPr>
        <p:sp>
          <p:nvSpPr>
            <p:cNvPr id="11" name="Прямоугольник: скругленные углы 10">
              <a:extLst>
                <a:ext uri="{FF2B5EF4-FFF2-40B4-BE49-F238E27FC236}">
                  <a16:creationId xmlns:a16="http://schemas.microsoft.com/office/drawing/2014/main" id="{ED309BE6-ADB0-67CA-DD40-1F574D008C2D}"/>
                </a:ext>
              </a:extLst>
            </p:cNvPr>
            <p:cNvSpPr/>
            <p:nvPr/>
          </p:nvSpPr>
          <p:spPr>
            <a:xfrm>
              <a:off x="4283261" y="3080092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A3FDD2F7-3CB1-ED5D-6E68-FDDD1ED48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9289" y="3126171"/>
              <a:ext cx="290002" cy="290002"/>
            </a:xfrm>
            <a:prstGeom prst="rect">
              <a:avLst/>
            </a:prstGeom>
          </p:spPr>
        </p:pic>
      </p:grpSp>
      <p:pic>
        <p:nvPicPr>
          <p:cNvPr id="15" name="Google Shape;597;p84">
            <a:extLst>
              <a:ext uri="{FF2B5EF4-FFF2-40B4-BE49-F238E27FC236}">
                <a16:creationId xmlns:a16="http://schemas.microsoft.com/office/drawing/2014/main" id="{2F1BFCCA-B80B-6ABE-1836-D2181544D95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0550" y="2842752"/>
            <a:ext cx="620719" cy="620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299;p55">
            <a:extLst>
              <a:ext uri="{FF2B5EF4-FFF2-40B4-BE49-F238E27FC236}">
                <a16:creationId xmlns:a16="http://schemas.microsoft.com/office/drawing/2014/main" id="{923D5790-C2DB-E6C6-C4AA-13BD1A056CF1}"/>
              </a:ext>
            </a:extLst>
          </p:cNvPr>
          <p:cNvSpPr txBox="1">
            <a:spLocks/>
          </p:cNvSpPr>
          <p:nvPr/>
        </p:nvSpPr>
        <p:spPr>
          <a:xfrm>
            <a:off x="1305384" y="2930245"/>
            <a:ext cx="6860514" cy="445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buFont typeface="Roboto"/>
              <a:buNone/>
            </a:pPr>
            <a:r>
              <a:rPr lang="ru-RU" sz="1600" dirty="0">
                <a:solidFill>
                  <a:schemeClr val="tx1"/>
                </a:solidFill>
              </a:rPr>
              <a:t>Напишите в чат код функции, которая проверит, является ли введённое число </a:t>
            </a:r>
            <a:r>
              <a:rPr lang="en-US" sz="1600" b="1" dirty="0">
                <a:solidFill>
                  <a:schemeClr val="tx1"/>
                </a:solidFill>
              </a:rPr>
              <a:t>N </a:t>
            </a:r>
            <a:r>
              <a:rPr lang="ru-RU" sz="1600" dirty="0">
                <a:solidFill>
                  <a:schemeClr val="tx1"/>
                </a:solidFill>
              </a:rPr>
              <a:t>простым.</a:t>
            </a:r>
          </a:p>
          <a:p>
            <a:pPr marL="0" indent="0">
              <a:buFont typeface="Roboto"/>
              <a:buNone/>
            </a:pPr>
            <a:endParaRPr lang="ru-RU" sz="1600" b="1" dirty="0">
              <a:solidFill>
                <a:schemeClr val="tx1"/>
              </a:solidFill>
            </a:endParaRPr>
          </a:p>
        </p:txBody>
      </p:sp>
      <p:pic>
        <p:nvPicPr>
          <p:cNvPr id="18" name="Google Shape;391;p69">
            <a:extLst>
              <a:ext uri="{FF2B5EF4-FFF2-40B4-BE49-F238E27FC236}">
                <a16:creationId xmlns:a16="http://schemas.microsoft.com/office/drawing/2014/main" id="{06E16271-5E94-89AD-291A-07CF7B27EE69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4013" y="3983416"/>
            <a:ext cx="457256" cy="45723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392;p69">
            <a:extLst>
              <a:ext uri="{FF2B5EF4-FFF2-40B4-BE49-F238E27FC236}">
                <a16:creationId xmlns:a16="http://schemas.microsoft.com/office/drawing/2014/main" id="{38834ABE-46E4-9151-7616-4B26FA1162B8}"/>
              </a:ext>
            </a:extLst>
          </p:cNvPr>
          <p:cNvSpPr txBox="1"/>
          <p:nvPr/>
        </p:nvSpPr>
        <p:spPr>
          <a:xfrm>
            <a:off x="1355380" y="3977481"/>
            <a:ext cx="5559000" cy="51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 sz="16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Сроки выполнения: 3 минуты</a:t>
            </a:r>
            <a:endParaRPr sz="1600" b="1" dirty="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593366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45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317;p58">
            <a:extLst>
              <a:ext uri="{FF2B5EF4-FFF2-40B4-BE49-F238E27FC236}">
                <a16:creationId xmlns:a16="http://schemas.microsoft.com/office/drawing/2014/main" id="{9B01919F-931D-0016-57BE-E05438675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Простые числа</a:t>
            </a:r>
            <a:endParaRPr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84AEF74-A0AF-03DB-A129-AFFE62D7DF9B}"/>
              </a:ext>
            </a:extLst>
          </p:cNvPr>
          <p:cNvGrpSpPr/>
          <p:nvPr/>
        </p:nvGrpSpPr>
        <p:grpSpPr>
          <a:xfrm>
            <a:off x="8020545" y="324587"/>
            <a:ext cx="605245" cy="620717"/>
            <a:chOff x="4283261" y="3080092"/>
            <a:chExt cx="380573" cy="376200"/>
          </a:xfrm>
        </p:grpSpPr>
        <p:sp>
          <p:nvSpPr>
            <p:cNvPr id="11" name="Прямоугольник: скругленные углы 10">
              <a:extLst>
                <a:ext uri="{FF2B5EF4-FFF2-40B4-BE49-F238E27FC236}">
                  <a16:creationId xmlns:a16="http://schemas.microsoft.com/office/drawing/2014/main" id="{ED309BE6-ADB0-67CA-DD40-1F574D008C2D}"/>
                </a:ext>
              </a:extLst>
            </p:cNvPr>
            <p:cNvSpPr/>
            <p:nvPr/>
          </p:nvSpPr>
          <p:spPr>
            <a:xfrm>
              <a:off x="4283261" y="3080092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A3FDD2F7-3CB1-ED5D-6E68-FDDD1ED48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289" y="3126171"/>
              <a:ext cx="290002" cy="290002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7C2528C-1D41-2D8B-0D5A-BA23636CF9E7}"/>
              </a:ext>
            </a:extLst>
          </p:cNvPr>
          <p:cNvSpPr txBox="1"/>
          <p:nvPr/>
        </p:nvSpPr>
        <p:spPr>
          <a:xfrm>
            <a:off x="500550" y="945304"/>
            <a:ext cx="814290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Program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WriteLine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isPrime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ReadKey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isPrime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 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count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9381DE1-FDE5-4446-A37C-681CCCECF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675" y="3166970"/>
            <a:ext cx="39147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171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46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317;p58">
            <a:extLst>
              <a:ext uri="{FF2B5EF4-FFF2-40B4-BE49-F238E27FC236}">
                <a16:creationId xmlns:a16="http://schemas.microsoft.com/office/drawing/2014/main" id="{9B01919F-931D-0016-57BE-E05438675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Простые числа</a:t>
            </a:r>
            <a:endParaRPr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84AEF74-A0AF-03DB-A129-AFFE62D7DF9B}"/>
              </a:ext>
            </a:extLst>
          </p:cNvPr>
          <p:cNvGrpSpPr/>
          <p:nvPr/>
        </p:nvGrpSpPr>
        <p:grpSpPr>
          <a:xfrm>
            <a:off x="8020545" y="324587"/>
            <a:ext cx="605245" cy="620717"/>
            <a:chOff x="4283261" y="3080092"/>
            <a:chExt cx="380573" cy="376200"/>
          </a:xfrm>
        </p:grpSpPr>
        <p:sp>
          <p:nvSpPr>
            <p:cNvPr id="11" name="Прямоугольник: скругленные углы 10">
              <a:extLst>
                <a:ext uri="{FF2B5EF4-FFF2-40B4-BE49-F238E27FC236}">
                  <a16:creationId xmlns:a16="http://schemas.microsoft.com/office/drawing/2014/main" id="{ED309BE6-ADB0-67CA-DD40-1F574D008C2D}"/>
                </a:ext>
              </a:extLst>
            </p:cNvPr>
            <p:cNvSpPr/>
            <p:nvPr/>
          </p:nvSpPr>
          <p:spPr>
            <a:xfrm>
              <a:off x="4283261" y="3080092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A3FDD2F7-3CB1-ED5D-6E68-FDDD1ED48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289" y="3126171"/>
              <a:ext cx="290002" cy="29000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9C5C634-8B20-38AB-1250-B49CBE120822}"/>
              </a:ext>
            </a:extLst>
          </p:cNvPr>
          <p:cNvSpPr txBox="1"/>
          <p:nvPr/>
        </p:nvSpPr>
        <p:spPr>
          <a:xfrm>
            <a:off x="1221410" y="1402628"/>
            <a:ext cx="74043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Посчитать количество простых чисел в диапазоне до введенног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о числа 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96478C55-6617-2490-CF26-3385A2751BC8}"/>
              </a:ext>
            </a:extLst>
          </p:cNvPr>
          <p:cNvSpPr/>
          <p:nvPr/>
        </p:nvSpPr>
        <p:spPr>
          <a:xfrm>
            <a:off x="497686" y="1237969"/>
            <a:ext cx="620719" cy="610483"/>
          </a:xfrm>
          <a:prstGeom prst="roundRect">
            <a:avLst>
              <a:gd name="adj" fmla="val 25294"/>
            </a:avLst>
          </a:pr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4DD05A-C5B1-2FB4-1DFC-542BD300E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54" y="1335383"/>
            <a:ext cx="408233" cy="4082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5C49557-5B2B-2F6D-2A49-B9938C80E94E}"/>
              </a:ext>
            </a:extLst>
          </p:cNvPr>
          <p:cNvSpPr txBox="1"/>
          <p:nvPr/>
        </p:nvSpPr>
        <p:spPr>
          <a:xfrm>
            <a:off x="1221410" y="2115248"/>
            <a:ext cx="73335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</a:rPr>
              <a:t>Начальные данные: 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число N.</a:t>
            </a:r>
          </a:p>
          <a:p>
            <a:r>
              <a:rPr lang="ru-RU" sz="1600" b="1" dirty="0">
                <a:latin typeface="Roboto" panose="02000000000000000000" pitchFamily="2" charset="0"/>
                <a:ea typeface="Roboto" panose="02000000000000000000" pitchFamily="2" charset="0"/>
              </a:rPr>
              <a:t>Вывод результата: 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количество простых чисел в диапазоне от 2 до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N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0904490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47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317;p58">
            <a:extLst>
              <a:ext uri="{FF2B5EF4-FFF2-40B4-BE49-F238E27FC236}">
                <a16:creationId xmlns:a16="http://schemas.microsoft.com/office/drawing/2014/main" id="{9B01919F-931D-0016-57BE-E05438675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Простые числа</a:t>
            </a:r>
            <a:endParaRPr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84AEF74-A0AF-03DB-A129-AFFE62D7DF9B}"/>
              </a:ext>
            </a:extLst>
          </p:cNvPr>
          <p:cNvGrpSpPr/>
          <p:nvPr/>
        </p:nvGrpSpPr>
        <p:grpSpPr>
          <a:xfrm>
            <a:off x="8020545" y="324587"/>
            <a:ext cx="605245" cy="620717"/>
            <a:chOff x="4283261" y="3080092"/>
            <a:chExt cx="380573" cy="376200"/>
          </a:xfrm>
        </p:grpSpPr>
        <p:sp>
          <p:nvSpPr>
            <p:cNvPr id="11" name="Прямоугольник: скругленные углы 10">
              <a:extLst>
                <a:ext uri="{FF2B5EF4-FFF2-40B4-BE49-F238E27FC236}">
                  <a16:creationId xmlns:a16="http://schemas.microsoft.com/office/drawing/2014/main" id="{ED309BE6-ADB0-67CA-DD40-1F574D008C2D}"/>
                </a:ext>
              </a:extLst>
            </p:cNvPr>
            <p:cNvSpPr/>
            <p:nvPr/>
          </p:nvSpPr>
          <p:spPr>
            <a:xfrm>
              <a:off x="4283261" y="3080092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A3FDD2F7-3CB1-ED5D-6E68-FDDD1ED48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289" y="3126171"/>
              <a:ext cx="290002" cy="290002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A296A4D-E99D-B9E1-43CA-E6C77B0F6CD6}"/>
              </a:ext>
            </a:extLst>
          </p:cNvPr>
          <p:cNvSpPr txBox="1"/>
          <p:nvPr/>
        </p:nvSpPr>
        <p:spPr>
          <a:xfrm>
            <a:off x="500550" y="987937"/>
            <a:ext cx="81429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static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 Main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string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[]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args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)</a:t>
            </a:r>
            <a:endParaRPr lang="ru-RU" kern="100" dirty="0">
              <a:effectLst/>
              <a:latin typeface="Consolas" panose="020B0609020204030204" pitchFamily="49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{</a:t>
            </a:r>
            <a:endParaRPr lang="ru-RU" kern="100" dirty="0">
              <a:effectLst/>
              <a:latin typeface="Consolas" panose="020B0609020204030204" pitchFamily="49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    Stopwatch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sw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new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 Stopwatch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();</a:t>
            </a:r>
            <a:endParaRPr lang="ru-RU" kern="100" dirty="0">
              <a:effectLst/>
              <a:latin typeface="Consolas" panose="020B0609020204030204" pitchFamily="49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for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 N</a:t>
            </a:r>
            <a:r>
              <a:rPr lang="en-US" kern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=</a:t>
            </a:r>
            <a:r>
              <a:rPr lang="en-US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100</a:t>
            </a:r>
            <a:r>
              <a:rPr lang="en-US" kern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;</a:t>
            </a:r>
            <a:r>
              <a:rPr lang="en-US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N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&lt;=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1000000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;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 N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*=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10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)</a:t>
            </a:r>
            <a:endParaRPr lang="ru-RU" kern="100" dirty="0">
              <a:effectLst/>
              <a:latin typeface="Consolas" panose="020B0609020204030204" pitchFamily="49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{</a:t>
            </a:r>
            <a:endParaRPr lang="ru-RU" kern="100" dirty="0">
              <a:effectLst/>
              <a:latin typeface="Consolas" panose="020B0609020204030204" pitchFamily="49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       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 count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 0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       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sw</a:t>
            </a:r>
            <a:r>
              <a:rPr lang="en-US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.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Start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();</a:t>
            </a:r>
            <a:endParaRPr lang="ru-RU" kern="100" dirty="0">
              <a:effectLst/>
              <a:latin typeface="Consolas" panose="020B0609020204030204" pitchFamily="49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       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for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 p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2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;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 p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&lt;=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N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;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 p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++)</a:t>
            </a:r>
            <a:endParaRPr lang="ru-RU" kern="100" dirty="0">
              <a:effectLst/>
              <a:latin typeface="Consolas" panose="020B0609020204030204" pitchFamily="49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       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{</a:t>
            </a:r>
            <a:endParaRPr lang="ru-RU" kern="100" dirty="0">
              <a:effectLst/>
              <a:latin typeface="Consolas" panose="020B0609020204030204" pitchFamily="49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           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if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(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isPrime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p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))</a:t>
            </a:r>
            <a:endParaRPr lang="ru-RU" kern="100" dirty="0">
              <a:effectLst/>
              <a:latin typeface="Consolas" panose="020B0609020204030204" pitchFamily="49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                count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++;</a:t>
            </a:r>
            <a:endParaRPr lang="ru-RU" kern="100" dirty="0">
              <a:effectLst/>
              <a:latin typeface="Consolas" panose="020B0609020204030204" pitchFamily="49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       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}</a:t>
            </a:r>
            <a:endParaRPr lang="ru-RU" kern="100" dirty="0">
              <a:effectLst/>
              <a:latin typeface="Consolas" panose="020B0609020204030204" pitchFamily="49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       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sw</a:t>
            </a:r>
            <a:r>
              <a:rPr lang="en-US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.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Stop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();</a:t>
            </a:r>
            <a:endParaRPr lang="ru-RU" kern="100" dirty="0">
              <a:effectLst/>
              <a:latin typeface="Consolas" panose="020B0609020204030204" pitchFamily="49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       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Console</a:t>
            </a:r>
            <a:r>
              <a:rPr lang="en-US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.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WriteLine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(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N</a:t>
            </a:r>
            <a:r>
              <a:rPr lang="en-US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.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ToString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()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+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"\t\t"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+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 count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+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"\t"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+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				 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sw</a:t>
            </a:r>
            <a:r>
              <a:rPr lang="en-US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.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ElapsedMilliseconds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+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" </a:t>
            </a:r>
            <a:r>
              <a:rPr lang="ru-RU" kern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мс</a:t>
            </a:r>
            <a:r>
              <a:rPr lang="en-US" kern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"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);</a:t>
            </a:r>
            <a:endParaRPr lang="ru-RU" kern="100" dirty="0">
              <a:effectLst/>
              <a:latin typeface="Consolas" panose="020B0609020204030204" pitchFamily="49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    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}</a:t>
            </a:r>
            <a:endParaRPr lang="ru-RU" kern="100" dirty="0">
              <a:effectLst/>
              <a:latin typeface="Consolas" panose="020B0609020204030204" pitchFamily="49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    </a:t>
            </a:r>
            <a:r>
              <a:rPr lang="ru-RU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Console</a:t>
            </a:r>
            <a:r>
              <a:rPr lang="ru-RU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.</a:t>
            </a:r>
            <a:r>
              <a:rPr lang="ru-RU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ReadKey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();</a:t>
            </a:r>
            <a:endParaRPr lang="ru-RU" kern="100" dirty="0">
              <a:effectLst/>
              <a:latin typeface="Consolas" panose="020B0609020204030204" pitchFamily="49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Times New Roman" panose="02020603050405020304" pitchFamily="18" charset="0"/>
              </a:rPr>
              <a:t>}</a:t>
            </a:r>
            <a:endParaRPr lang="ru-RU" kern="100" dirty="0">
              <a:effectLst/>
              <a:latin typeface="Consolas" panose="020B0609020204030204" pitchFamily="49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0845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48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317;p58">
            <a:extLst>
              <a:ext uri="{FF2B5EF4-FFF2-40B4-BE49-F238E27FC236}">
                <a16:creationId xmlns:a16="http://schemas.microsoft.com/office/drawing/2014/main" id="{9B01919F-931D-0016-57BE-E05438675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Простые числа</a:t>
            </a:r>
            <a:endParaRPr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84AEF74-A0AF-03DB-A129-AFFE62D7DF9B}"/>
              </a:ext>
            </a:extLst>
          </p:cNvPr>
          <p:cNvGrpSpPr/>
          <p:nvPr/>
        </p:nvGrpSpPr>
        <p:grpSpPr>
          <a:xfrm>
            <a:off x="8020545" y="324587"/>
            <a:ext cx="605245" cy="620717"/>
            <a:chOff x="4283261" y="3080092"/>
            <a:chExt cx="380573" cy="376200"/>
          </a:xfrm>
        </p:grpSpPr>
        <p:sp>
          <p:nvSpPr>
            <p:cNvPr id="11" name="Прямоугольник: скругленные углы 10">
              <a:extLst>
                <a:ext uri="{FF2B5EF4-FFF2-40B4-BE49-F238E27FC236}">
                  <a16:creationId xmlns:a16="http://schemas.microsoft.com/office/drawing/2014/main" id="{ED309BE6-ADB0-67CA-DD40-1F574D008C2D}"/>
                </a:ext>
              </a:extLst>
            </p:cNvPr>
            <p:cNvSpPr/>
            <p:nvPr/>
          </p:nvSpPr>
          <p:spPr>
            <a:xfrm>
              <a:off x="4283261" y="3080092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A3FDD2F7-3CB1-ED5D-6E68-FDDD1ED48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289" y="3126171"/>
              <a:ext cx="290002" cy="290002"/>
            </a:xfrm>
            <a:prstGeom prst="rect">
              <a:avLst/>
            </a:prstGeom>
          </p:spPr>
        </p:pic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45C38B15-E08E-814F-2FAA-867B106CBAEB}"/>
              </a:ext>
            </a:extLst>
          </p:cNvPr>
          <p:cNvGrpSpPr/>
          <p:nvPr/>
        </p:nvGrpSpPr>
        <p:grpSpPr>
          <a:xfrm>
            <a:off x="500550" y="3945478"/>
            <a:ext cx="8125240" cy="610483"/>
            <a:chOff x="952490" y="4153959"/>
            <a:chExt cx="8125240" cy="610483"/>
          </a:xfrm>
        </p:grpSpPr>
        <p:sp>
          <p:nvSpPr>
            <p:cNvPr id="6" name="Google Shape;299;p55">
              <a:extLst>
                <a:ext uri="{FF2B5EF4-FFF2-40B4-BE49-F238E27FC236}">
                  <a16:creationId xmlns:a16="http://schemas.microsoft.com/office/drawing/2014/main" id="{0BB57E26-67EA-288C-C57D-FE5E8413C4CD}"/>
                </a:ext>
              </a:extLst>
            </p:cNvPr>
            <p:cNvSpPr txBox="1">
              <a:spLocks/>
            </p:cNvSpPr>
            <p:nvPr/>
          </p:nvSpPr>
          <p:spPr>
            <a:xfrm>
              <a:off x="1642215" y="4208474"/>
              <a:ext cx="7435515" cy="5014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65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oboto"/>
                <a:buChar char="●"/>
                <a:defRPr sz="1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238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Roboto"/>
                <a:buChar char="○"/>
                <a:defRPr sz="15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■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●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○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■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●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○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■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>
                <a:buFont typeface="Roboto"/>
                <a:buNone/>
              </a:pPr>
              <a:r>
                <a:rPr lang="ru-RU" sz="1600" dirty="0">
                  <a:solidFill>
                    <a:schemeClr val="tx1"/>
                  </a:solidFill>
                </a:rPr>
                <a:t>Как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ru-RU" sz="1600" dirty="0">
                  <a:solidFill>
                    <a:schemeClr val="tx1"/>
                  </a:solidFill>
                </a:rPr>
                <a:t>можно улучшить алгоритм определения простого числа?</a:t>
              </a:r>
            </a:p>
          </p:txBody>
        </p:sp>
        <p:pic>
          <p:nvPicPr>
            <p:cNvPr id="8" name="Google Shape;300;p55">
              <a:extLst>
                <a:ext uri="{FF2B5EF4-FFF2-40B4-BE49-F238E27FC236}">
                  <a16:creationId xmlns:a16="http://schemas.microsoft.com/office/drawing/2014/main" id="{D4BA6BB7-CF53-0B08-7DB1-C792A997FA9F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52490" y="4153959"/>
              <a:ext cx="620719" cy="61048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07E926F-3405-EDD2-6D5C-26CAF2901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550" y="1125623"/>
            <a:ext cx="4747260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9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49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317;p58">
            <a:extLst>
              <a:ext uri="{FF2B5EF4-FFF2-40B4-BE49-F238E27FC236}">
                <a16:creationId xmlns:a16="http://schemas.microsoft.com/office/drawing/2014/main" id="{9B01919F-931D-0016-57BE-E05438675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Простые числа</a:t>
            </a:r>
            <a:endParaRPr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84AEF74-A0AF-03DB-A129-AFFE62D7DF9B}"/>
              </a:ext>
            </a:extLst>
          </p:cNvPr>
          <p:cNvGrpSpPr/>
          <p:nvPr/>
        </p:nvGrpSpPr>
        <p:grpSpPr>
          <a:xfrm>
            <a:off x="8020545" y="324587"/>
            <a:ext cx="605245" cy="620717"/>
            <a:chOff x="4283261" y="3080092"/>
            <a:chExt cx="380573" cy="376200"/>
          </a:xfrm>
        </p:grpSpPr>
        <p:sp>
          <p:nvSpPr>
            <p:cNvPr id="11" name="Прямоугольник: скругленные углы 10">
              <a:extLst>
                <a:ext uri="{FF2B5EF4-FFF2-40B4-BE49-F238E27FC236}">
                  <a16:creationId xmlns:a16="http://schemas.microsoft.com/office/drawing/2014/main" id="{ED309BE6-ADB0-67CA-DD40-1F574D008C2D}"/>
                </a:ext>
              </a:extLst>
            </p:cNvPr>
            <p:cNvSpPr/>
            <p:nvPr/>
          </p:nvSpPr>
          <p:spPr>
            <a:xfrm>
              <a:off x="4283261" y="3080092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A3FDD2F7-3CB1-ED5D-6E68-FDDD1ED48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289" y="3126171"/>
              <a:ext cx="290002" cy="290002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D6DDB61-ADDD-8DC8-C032-93D124628002}"/>
              </a:ext>
            </a:extLst>
          </p:cNvPr>
          <p:cNvSpPr txBox="1"/>
          <p:nvPr/>
        </p:nvSpPr>
        <p:spPr>
          <a:xfrm>
            <a:off x="1184362" y="1426624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static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isPrime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 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count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7B51D10-B937-0E35-E4F9-B511992E0983}"/>
              </a:ext>
            </a:extLst>
          </p:cNvPr>
          <p:cNvSpPr/>
          <p:nvPr/>
        </p:nvSpPr>
        <p:spPr>
          <a:xfrm>
            <a:off x="500550" y="1426624"/>
            <a:ext cx="479271" cy="47927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CC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ru-RU" sz="2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4F0240-F3C0-FBC3-434B-EC088402CF6C}"/>
              </a:ext>
            </a:extLst>
          </p:cNvPr>
          <p:cNvSpPr txBox="1"/>
          <p:nvPr/>
        </p:nvSpPr>
        <p:spPr>
          <a:xfrm>
            <a:off x="500550" y="995128"/>
            <a:ext cx="3281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Предложенный ранее алгоритм</a:t>
            </a:r>
            <a:endParaRPr lang="ru-RU" sz="1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6B10C1-0029-0F05-805C-6F0F9C517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530" y="3224032"/>
            <a:ext cx="4747260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3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Маршрут вебинара</a:t>
            </a:r>
            <a:endParaRPr dirty="0"/>
          </a:p>
        </p:txBody>
      </p:sp>
      <p:sp>
        <p:nvSpPr>
          <p:cNvPr id="269" name="Google Shape;269;p52"/>
          <p:cNvSpPr/>
          <p:nvPr/>
        </p:nvSpPr>
        <p:spPr>
          <a:xfrm>
            <a:off x="787125" y="308307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Простые числа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3" name="Google Shape;273;p52"/>
          <p:cNvCxnSpPr>
            <a:cxnSpLocks/>
            <a:stCxn id="24" idx="1"/>
            <a:endCxn id="26" idx="1"/>
          </p:cNvCxnSpPr>
          <p:nvPr/>
        </p:nvCxnSpPr>
        <p:spPr>
          <a:xfrm rot="10800000" flipH="1" flipV="1">
            <a:off x="786525" y="2121045"/>
            <a:ext cx="600" cy="577101"/>
          </a:xfrm>
          <a:prstGeom prst="curvedConnector3">
            <a:avLst>
              <a:gd name="adj1" fmla="val -381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74" name="Google Shape;274;p52"/>
          <p:cNvCxnSpPr>
            <a:cxnSpLocks/>
            <a:stCxn id="26" idx="1"/>
            <a:endCxn id="269" idx="1"/>
          </p:cNvCxnSpPr>
          <p:nvPr/>
        </p:nvCxnSpPr>
        <p:spPr>
          <a:xfrm rot="10800000" flipV="1">
            <a:off x="787125" y="2698147"/>
            <a:ext cx="12700" cy="573026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77" name="Google Shape;277;p52"/>
          <p:cNvCxnSpPr>
            <a:cxnSpLocks/>
            <a:stCxn id="269" idx="1"/>
            <a:endCxn id="10" idx="1"/>
          </p:cNvCxnSpPr>
          <p:nvPr/>
        </p:nvCxnSpPr>
        <p:spPr>
          <a:xfrm rot="10800000" flipV="1">
            <a:off x="786525" y="3271172"/>
            <a:ext cx="600" cy="574035"/>
          </a:xfrm>
          <a:prstGeom prst="curvedConnector3">
            <a:avLst>
              <a:gd name="adj1" fmla="val 382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20FB68B4-14AD-F9E4-2C06-53DBC07E2CFC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5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272;p52">
            <a:extLst>
              <a:ext uri="{FF2B5EF4-FFF2-40B4-BE49-F238E27FC236}">
                <a16:creationId xmlns:a16="http://schemas.microsoft.com/office/drawing/2014/main" id="{88A89FEE-E987-C819-B40F-DD45341796DB}"/>
              </a:ext>
            </a:extLst>
          </p:cNvPr>
          <p:cNvSpPr/>
          <p:nvPr/>
        </p:nvSpPr>
        <p:spPr>
          <a:xfrm>
            <a:off x="786525" y="3657108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Вопросы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" name="Google Shape;416;p52">
            <a:extLst>
              <a:ext uri="{FF2B5EF4-FFF2-40B4-BE49-F238E27FC236}">
                <a16:creationId xmlns:a16="http://schemas.microsoft.com/office/drawing/2014/main" id="{AD7FB739-64DB-9C88-2D4C-34628A4DE16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7261" y="3651922"/>
            <a:ext cx="386573" cy="38657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92082C15-618C-4EF4-0CDA-6D39A07720DE}"/>
              </a:ext>
            </a:extLst>
          </p:cNvPr>
          <p:cNvSpPr/>
          <p:nvPr/>
        </p:nvSpPr>
        <p:spPr>
          <a:xfrm>
            <a:off x="4283261" y="2505972"/>
            <a:ext cx="380573" cy="376200"/>
          </a:xfrm>
          <a:prstGeom prst="roundRect">
            <a:avLst>
              <a:gd name="adj" fmla="val 25294"/>
            </a:avLst>
          </a:pr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D15F3B8F-D95B-79B6-A6E3-832F1D9C0DAD}"/>
              </a:ext>
            </a:extLst>
          </p:cNvPr>
          <p:cNvSpPr/>
          <p:nvPr/>
        </p:nvSpPr>
        <p:spPr>
          <a:xfrm>
            <a:off x="4283261" y="3080092"/>
            <a:ext cx="380573" cy="376200"/>
          </a:xfrm>
          <a:prstGeom prst="roundRect">
            <a:avLst>
              <a:gd name="adj" fmla="val 25294"/>
            </a:avLst>
          </a:pr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6133271-79CE-79C2-A6A7-062F2F584144}"/>
              </a:ext>
            </a:extLst>
          </p:cNvPr>
          <p:cNvSpPr/>
          <p:nvPr/>
        </p:nvSpPr>
        <p:spPr>
          <a:xfrm>
            <a:off x="4280260" y="1929228"/>
            <a:ext cx="380573" cy="376200"/>
          </a:xfrm>
          <a:prstGeom prst="roundRect">
            <a:avLst>
              <a:gd name="adj" fmla="val 25294"/>
            </a:avLst>
          </a:pr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Google Shape;267;p52">
            <a:extLst>
              <a:ext uri="{FF2B5EF4-FFF2-40B4-BE49-F238E27FC236}">
                <a16:creationId xmlns:a16="http://schemas.microsoft.com/office/drawing/2014/main" id="{BC92A079-6850-88D2-7B41-423A96DF6FA3}"/>
              </a:ext>
            </a:extLst>
          </p:cNvPr>
          <p:cNvSpPr/>
          <p:nvPr/>
        </p:nvSpPr>
        <p:spPr>
          <a:xfrm>
            <a:off x="786525" y="1356203"/>
            <a:ext cx="3384900" cy="351368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Наибольший общий делитель</a:t>
            </a:r>
          </a:p>
        </p:txBody>
      </p:sp>
      <p:cxnSp>
        <p:nvCxnSpPr>
          <p:cNvPr id="14" name="Google Shape;273;p52">
            <a:extLst>
              <a:ext uri="{FF2B5EF4-FFF2-40B4-BE49-F238E27FC236}">
                <a16:creationId xmlns:a16="http://schemas.microsoft.com/office/drawing/2014/main" id="{96F4BA8F-A49B-08C5-F025-3A69D911D173}"/>
              </a:ext>
            </a:extLst>
          </p:cNvPr>
          <p:cNvCxnSpPr>
            <a:cxnSpLocks/>
            <a:stCxn id="6" idx="1"/>
            <a:endCxn id="24" idx="1"/>
          </p:cNvCxnSpPr>
          <p:nvPr/>
        </p:nvCxnSpPr>
        <p:spPr>
          <a:xfrm rot="10800000" flipV="1">
            <a:off x="786525" y="1531886"/>
            <a:ext cx="12700" cy="589159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D69E8C42-FF08-2C09-F8E6-DF29249B12EF}"/>
              </a:ext>
            </a:extLst>
          </p:cNvPr>
          <p:cNvSpPr/>
          <p:nvPr/>
        </p:nvSpPr>
        <p:spPr>
          <a:xfrm>
            <a:off x="4280260" y="1356202"/>
            <a:ext cx="380573" cy="376200"/>
          </a:xfrm>
          <a:prstGeom prst="roundRect">
            <a:avLst>
              <a:gd name="adj" fmla="val 25294"/>
            </a:avLst>
          </a:pr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Google Shape;268;p52">
            <a:extLst>
              <a:ext uri="{FF2B5EF4-FFF2-40B4-BE49-F238E27FC236}">
                <a16:creationId xmlns:a16="http://schemas.microsoft.com/office/drawing/2014/main" id="{BD750B9F-702A-9B2C-B03A-32534AA701DD}"/>
              </a:ext>
            </a:extLst>
          </p:cNvPr>
          <p:cNvSpPr/>
          <p:nvPr/>
        </p:nvSpPr>
        <p:spPr>
          <a:xfrm>
            <a:off x="786525" y="1932946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Возведение в степень</a:t>
            </a:r>
          </a:p>
        </p:txBody>
      </p:sp>
      <p:sp>
        <p:nvSpPr>
          <p:cNvPr id="26" name="Google Shape;269;p52">
            <a:extLst>
              <a:ext uri="{FF2B5EF4-FFF2-40B4-BE49-F238E27FC236}">
                <a16:creationId xmlns:a16="http://schemas.microsoft.com/office/drawing/2014/main" id="{D1CB783C-15E6-BDBB-6A99-FAECB0C9881A}"/>
              </a:ext>
            </a:extLst>
          </p:cNvPr>
          <p:cNvSpPr/>
          <p:nvPr/>
        </p:nvSpPr>
        <p:spPr>
          <a:xfrm>
            <a:off x="787125" y="251004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Числа Фибоначчи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CB538337-3241-2E11-6E4E-B6A628A5A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726" y="1461623"/>
            <a:ext cx="319431" cy="161640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CA2D3FE-47F9-9D33-5C05-498427FF5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978" y="2014563"/>
            <a:ext cx="203973" cy="203973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909500A-0601-61F3-A39F-3F0B58E83B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4195" y="2553632"/>
            <a:ext cx="287001" cy="287001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8C27DF5-BE32-8172-7957-C948350196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9289" y="3126171"/>
            <a:ext cx="290002" cy="290002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50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317;p58">
            <a:extLst>
              <a:ext uri="{FF2B5EF4-FFF2-40B4-BE49-F238E27FC236}">
                <a16:creationId xmlns:a16="http://schemas.microsoft.com/office/drawing/2014/main" id="{9B01919F-931D-0016-57BE-E05438675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Простые числа</a:t>
            </a:r>
            <a:endParaRPr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84AEF74-A0AF-03DB-A129-AFFE62D7DF9B}"/>
              </a:ext>
            </a:extLst>
          </p:cNvPr>
          <p:cNvGrpSpPr/>
          <p:nvPr/>
        </p:nvGrpSpPr>
        <p:grpSpPr>
          <a:xfrm>
            <a:off x="8020545" y="324587"/>
            <a:ext cx="605245" cy="620717"/>
            <a:chOff x="4283261" y="3080092"/>
            <a:chExt cx="380573" cy="376200"/>
          </a:xfrm>
        </p:grpSpPr>
        <p:sp>
          <p:nvSpPr>
            <p:cNvPr id="11" name="Прямоугольник: скругленные углы 10">
              <a:extLst>
                <a:ext uri="{FF2B5EF4-FFF2-40B4-BE49-F238E27FC236}">
                  <a16:creationId xmlns:a16="http://schemas.microsoft.com/office/drawing/2014/main" id="{ED309BE6-ADB0-67CA-DD40-1F574D008C2D}"/>
                </a:ext>
              </a:extLst>
            </p:cNvPr>
            <p:cNvSpPr/>
            <p:nvPr/>
          </p:nvSpPr>
          <p:spPr>
            <a:xfrm>
              <a:off x="4283261" y="3080092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A3FDD2F7-3CB1-ED5D-6E68-FDDD1ED48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289" y="3126171"/>
              <a:ext cx="290002" cy="290002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D6DDB61-ADDD-8DC8-C032-93D124628002}"/>
              </a:ext>
            </a:extLst>
          </p:cNvPr>
          <p:cNvSpPr txBox="1"/>
          <p:nvPr/>
        </p:nvSpPr>
        <p:spPr>
          <a:xfrm>
            <a:off x="1184362" y="1426624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isPrime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kern="0" dirty="0" err="1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0" dirty="0" err="1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3C8EF-618D-D4A3-7545-EFBC5E2FC28F}"/>
              </a:ext>
            </a:extLst>
          </p:cNvPr>
          <p:cNvSpPr txBox="1"/>
          <p:nvPr/>
        </p:nvSpPr>
        <p:spPr>
          <a:xfrm>
            <a:off x="500550" y="995128"/>
            <a:ext cx="5501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Прекращаем проверку если найден делитель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1 &lt; 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p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&lt; N</a:t>
            </a:r>
            <a:endParaRPr lang="ru-RU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7B51D10-B937-0E35-E4F9-B511992E0983}"/>
              </a:ext>
            </a:extLst>
          </p:cNvPr>
          <p:cNvSpPr/>
          <p:nvPr/>
        </p:nvSpPr>
        <p:spPr>
          <a:xfrm>
            <a:off x="500550" y="1426624"/>
            <a:ext cx="479271" cy="47927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CC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ru-RU" sz="2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10E1283-6213-F25A-0351-AF6F842EC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530" y="3224032"/>
            <a:ext cx="4747260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256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51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317;p58">
            <a:extLst>
              <a:ext uri="{FF2B5EF4-FFF2-40B4-BE49-F238E27FC236}">
                <a16:creationId xmlns:a16="http://schemas.microsoft.com/office/drawing/2014/main" id="{9B01919F-931D-0016-57BE-E05438675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Простые числа</a:t>
            </a:r>
            <a:endParaRPr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84AEF74-A0AF-03DB-A129-AFFE62D7DF9B}"/>
              </a:ext>
            </a:extLst>
          </p:cNvPr>
          <p:cNvGrpSpPr/>
          <p:nvPr/>
        </p:nvGrpSpPr>
        <p:grpSpPr>
          <a:xfrm>
            <a:off x="8020545" y="324587"/>
            <a:ext cx="605245" cy="620717"/>
            <a:chOff x="4283261" y="3080092"/>
            <a:chExt cx="380573" cy="376200"/>
          </a:xfrm>
        </p:grpSpPr>
        <p:sp>
          <p:nvSpPr>
            <p:cNvPr id="11" name="Прямоугольник: скругленные углы 10">
              <a:extLst>
                <a:ext uri="{FF2B5EF4-FFF2-40B4-BE49-F238E27FC236}">
                  <a16:creationId xmlns:a16="http://schemas.microsoft.com/office/drawing/2014/main" id="{ED309BE6-ADB0-67CA-DD40-1F574D008C2D}"/>
                </a:ext>
              </a:extLst>
            </p:cNvPr>
            <p:cNvSpPr/>
            <p:nvPr/>
          </p:nvSpPr>
          <p:spPr>
            <a:xfrm>
              <a:off x="4283261" y="3080092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A3FDD2F7-3CB1-ED5D-6E68-FDDD1ED48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289" y="3126171"/>
              <a:ext cx="290002" cy="290002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C23C8EF-618D-D4A3-7545-EFBC5E2FC28F}"/>
              </a:ext>
            </a:extLst>
          </p:cNvPr>
          <p:cNvSpPr txBox="1"/>
          <p:nvPr/>
        </p:nvSpPr>
        <p:spPr>
          <a:xfrm>
            <a:off x="500550" y="995128"/>
            <a:ext cx="3615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Поиск только нечётных делителей</a:t>
            </a:r>
            <a:endParaRPr lang="ru-RU" sz="1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7B51D10-B937-0E35-E4F9-B511992E0983}"/>
              </a:ext>
            </a:extLst>
          </p:cNvPr>
          <p:cNvSpPr/>
          <p:nvPr/>
        </p:nvSpPr>
        <p:spPr>
          <a:xfrm>
            <a:off x="500550" y="1426624"/>
            <a:ext cx="479271" cy="47927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CC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ru-RU" sz="2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B82E43-E634-CC78-D2E4-B102B5C649E0}"/>
              </a:ext>
            </a:extLst>
          </p:cNvPr>
          <p:cNvSpPr txBox="1"/>
          <p:nvPr/>
        </p:nvSpPr>
        <p:spPr>
          <a:xfrm>
            <a:off x="1184362" y="1426624"/>
            <a:ext cx="4572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isPrime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kern="0" dirty="0" err="1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0" dirty="0" err="1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kern="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kern="0" dirty="0" err="1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ru-RU" dirty="0">
                <a:solidFill>
                  <a:srgbClr val="5B5B5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2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0" dirty="0" err="1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0" dirty="0" err="1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kern="0" dirty="0" err="1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kern="0" dirty="0" err="1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ru-RU" kern="0" dirty="0" err="1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0" dirty="0" err="1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kern="0" dirty="0" err="1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0" dirty="0" err="1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3C0977F-473A-EC56-706D-9D3D0ACA5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530" y="3224032"/>
            <a:ext cx="4747260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912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52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317;p58">
            <a:extLst>
              <a:ext uri="{FF2B5EF4-FFF2-40B4-BE49-F238E27FC236}">
                <a16:creationId xmlns:a16="http://schemas.microsoft.com/office/drawing/2014/main" id="{9B01919F-931D-0016-57BE-E05438675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Простые числа</a:t>
            </a:r>
            <a:endParaRPr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84AEF74-A0AF-03DB-A129-AFFE62D7DF9B}"/>
              </a:ext>
            </a:extLst>
          </p:cNvPr>
          <p:cNvGrpSpPr/>
          <p:nvPr/>
        </p:nvGrpSpPr>
        <p:grpSpPr>
          <a:xfrm>
            <a:off x="8020545" y="324587"/>
            <a:ext cx="605245" cy="620717"/>
            <a:chOff x="4283261" y="3080092"/>
            <a:chExt cx="380573" cy="376200"/>
          </a:xfrm>
        </p:grpSpPr>
        <p:sp>
          <p:nvSpPr>
            <p:cNvPr id="11" name="Прямоугольник: скругленные углы 10">
              <a:extLst>
                <a:ext uri="{FF2B5EF4-FFF2-40B4-BE49-F238E27FC236}">
                  <a16:creationId xmlns:a16="http://schemas.microsoft.com/office/drawing/2014/main" id="{ED309BE6-ADB0-67CA-DD40-1F574D008C2D}"/>
                </a:ext>
              </a:extLst>
            </p:cNvPr>
            <p:cNvSpPr/>
            <p:nvPr/>
          </p:nvSpPr>
          <p:spPr>
            <a:xfrm>
              <a:off x="4283261" y="3080092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A3FDD2F7-3CB1-ED5D-6E68-FDDD1ED48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289" y="3126171"/>
              <a:ext cx="290002" cy="290002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C23C8EF-618D-D4A3-7545-EFBC5E2FC28F}"/>
              </a:ext>
            </a:extLst>
          </p:cNvPr>
          <p:cNvSpPr txBox="1"/>
          <p:nvPr/>
        </p:nvSpPr>
        <p:spPr>
          <a:xfrm>
            <a:off x="500550" y="995128"/>
            <a:ext cx="2202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Поиск делителей до</a:t>
            </a:r>
            <a:endParaRPr lang="ru-RU" sz="1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7B51D10-B937-0E35-E4F9-B511992E0983}"/>
              </a:ext>
            </a:extLst>
          </p:cNvPr>
          <p:cNvSpPr/>
          <p:nvPr/>
        </p:nvSpPr>
        <p:spPr>
          <a:xfrm>
            <a:off x="500550" y="1426624"/>
            <a:ext cx="479271" cy="47927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CC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endParaRPr lang="ru-RU" sz="2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AD7325E-D3AD-F952-75C4-23A4638B3D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3493" y="945304"/>
            <a:ext cx="491924" cy="3486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4BADF02-68B6-3E8D-ADF3-5D3E496E54A2}"/>
              </a:ext>
            </a:extLst>
          </p:cNvPr>
          <p:cNvSpPr txBox="1"/>
          <p:nvPr/>
        </p:nvSpPr>
        <p:spPr>
          <a:xfrm>
            <a:off x="1184362" y="1426624"/>
            <a:ext cx="457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isPrime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2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sqrt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en-US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sqrt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kern="0" dirty="0" err="1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0" dirty="0" err="1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44B56B-E6B9-E419-71AC-5F05BCA565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8530" y="3224032"/>
            <a:ext cx="4747260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413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53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317;p58">
            <a:extLst>
              <a:ext uri="{FF2B5EF4-FFF2-40B4-BE49-F238E27FC236}">
                <a16:creationId xmlns:a16="http://schemas.microsoft.com/office/drawing/2014/main" id="{9B01919F-931D-0016-57BE-E05438675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Решето Эратосфена</a:t>
            </a:r>
            <a:endParaRPr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84AEF74-A0AF-03DB-A129-AFFE62D7DF9B}"/>
              </a:ext>
            </a:extLst>
          </p:cNvPr>
          <p:cNvGrpSpPr/>
          <p:nvPr/>
        </p:nvGrpSpPr>
        <p:grpSpPr>
          <a:xfrm>
            <a:off x="8020545" y="324587"/>
            <a:ext cx="605245" cy="620717"/>
            <a:chOff x="4283261" y="3080092"/>
            <a:chExt cx="380573" cy="376200"/>
          </a:xfrm>
        </p:grpSpPr>
        <p:sp>
          <p:nvSpPr>
            <p:cNvPr id="11" name="Прямоугольник: скругленные углы 10">
              <a:extLst>
                <a:ext uri="{FF2B5EF4-FFF2-40B4-BE49-F238E27FC236}">
                  <a16:creationId xmlns:a16="http://schemas.microsoft.com/office/drawing/2014/main" id="{ED309BE6-ADB0-67CA-DD40-1F574D008C2D}"/>
                </a:ext>
              </a:extLst>
            </p:cNvPr>
            <p:cNvSpPr/>
            <p:nvPr/>
          </p:nvSpPr>
          <p:spPr>
            <a:xfrm>
              <a:off x="4283261" y="3080092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A3FDD2F7-3CB1-ED5D-6E68-FDDD1ED48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289" y="3126171"/>
              <a:ext cx="290002" cy="290002"/>
            </a:xfrm>
            <a:prstGeom prst="rect">
              <a:avLst/>
            </a:prstGeom>
          </p:spPr>
        </p:pic>
      </p:grpSp>
      <p:sp>
        <p:nvSpPr>
          <p:cNvPr id="2" name="Google Shape;299;p55">
            <a:extLst>
              <a:ext uri="{FF2B5EF4-FFF2-40B4-BE49-F238E27FC236}">
                <a16:creationId xmlns:a16="http://schemas.microsoft.com/office/drawing/2014/main" id="{E8AE7C41-3C1D-4F36-F543-29B453E1606A}"/>
              </a:ext>
            </a:extLst>
          </p:cNvPr>
          <p:cNvSpPr txBox="1">
            <a:spLocks/>
          </p:cNvSpPr>
          <p:nvPr/>
        </p:nvSpPr>
        <p:spPr>
          <a:xfrm>
            <a:off x="1305384" y="1341023"/>
            <a:ext cx="4540470" cy="3002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lnSpc>
                <a:spcPct val="100000"/>
              </a:lnSpc>
              <a:buFont typeface="Roboto"/>
              <a:buNone/>
            </a:pPr>
            <a:r>
              <a:rPr lang="ru-RU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Решето Эратосфена </a:t>
            </a:r>
            <a:r>
              <a:rPr lang="ru-RU" sz="18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— алгоритм нахождения всех простых чисел до некоторого целого числа </a:t>
            </a:r>
            <a:r>
              <a:rPr lang="en-US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N</a:t>
            </a:r>
            <a:r>
              <a:rPr lang="en-US" sz="18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 algn="just">
              <a:lnSpc>
                <a:spcPct val="100000"/>
              </a:lnSpc>
              <a:buFont typeface="Roboto"/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just">
              <a:lnSpc>
                <a:spcPct val="100000"/>
              </a:lnSpc>
              <a:buFont typeface="Roboto"/>
              <a:buNone/>
            </a:pP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Алгоритм осуществляет фильтрацию списка чисел от </a:t>
            </a:r>
            <a:r>
              <a:rPr lang="ru-RU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до </a:t>
            </a:r>
            <a:r>
              <a:rPr lang="en-US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just">
              <a:lnSpc>
                <a:spcPct val="100000"/>
              </a:lnSpc>
              <a:buFont typeface="Roboto"/>
              <a:buNone/>
            </a:pP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 мере прохождения списка состав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ru-RU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ные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числа исключаются, а простые остаются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ru-RU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1C497ABD-0ACC-30C9-0453-98BC5386BA57}"/>
              </a:ext>
            </a:extLst>
          </p:cNvPr>
          <p:cNvSpPr/>
          <p:nvPr/>
        </p:nvSpPr>
        <p:spPr>
          <a:xfrm>
            <a:off x="513161" y="1483687"/>
            <a:ext cx="620719" cy="610483"/>
          </a:xfrm>
          <a:prstGeom prst="roundRect">
            <a:avLst>
              <a:gd name="adj" fmla="val 25294"/>
            </a:avLst>
          </a:pr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64A9C0-08F2-2869-AC04-107819F26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63" y="1598524"/>
            <a:ext cx="368476" cy="38345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DFD5DD5-2D6A-5AE4-69AF-49E4FD0B8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1539" y="1197908"/>
            <a:ext cx="2124251" cy="314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88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54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317;p58">
            <a:extLst>
              <a:ext uri="{FF2B5EF4-FFF2-40B4-BE49-F238E27FC236}">
                <a16:creationId xmlns:a16="http://schemas.microsoft.com/office/drawing/2014/main" id="{9B01919F-931D-0016-57BE-E05438675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Решето Эратосфена</a:t>
            </a:r>
            <a:endParaRPr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84AEF74-A0AF-03DB-A129-AFFE62D7DF9B}"/>
              </a:ext>
            </a:extLst>
          </p:cNvPr>
          <p:cNvGrpSpPr/>
          <p:nvPr/>
        </p:nvGrpSpPr>
        <p:grpSpPr>
          <a:xfrm>
            <a:off x="8020545" y="324587"/>
            <a:ext cx="605245" cy="620717"/>
            <a:chOff x="4283261" y="3080092"/>
            <a:chExt cx="380573" cy="376200"/>
          </a:xfrm>
        </p:grpSpPr>
        <p:sp>
          <p:nvSpPr>
            <p:cNvPr id="11" name="Прямоугольник: скругленные углы 10">
              <a:extLst>
                <a:ext uri="{FF2B5EF4-FFF2-40B4-BE49-F238E27FC236}">
                  <a16:creationId xmlns:a16="http://schemas.microsoft.com/office/drawing/2014/main" id="{ED309BE6-ADB0-67CA-DD40-1F574D008C2D}"/>
                </a:ext>
              </a:extLst>
            </p:cNvPr>
            <p:cNvSpPr/>
            <p:nvPr/>
          </p:nvSpPr>
          <p:spPr>
            <a:xfrm>
              <a:off x="4283261" y="3080092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A3FDD2F7-3CB1-ED5D-6E68-FDDD1ED48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289" y="3126171"/>
              <a:ext cx="290002" cy="290002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280C9D2-CD6C-5735-766E-2D1073D8AF4D}"/>
              </a:ext>
            </a:extLst>
          </p:cNvPr>
          <p:cNvSpPr txBox="1"/>
          <p:nvPr/>
        </p:nvSpPr>
        <p:spPr>
          <a:xfrm>
            <a:off x="1523438" y="101876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62D2D7-6CD8-3A89-8C99-85A6DD08EFB4}"/>
              </a:ext>
            </a:extLst>
          </p:cNvPr>
          <p:cNvSpPr txBox="1"/>
          <p:nvPr/>
        </p:nvSpPr>
        <p:spPr>
          <a:xfrm>
            <a:off x="2034882" y="101876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400E31-EBD8-ED97-E8CD-B964D81FCFEC}"/>
              </a:ext>
            </a:extLst>
          </p:cNvPr>
          <p:cNvSpPr txBox="1"/>
          <p:nvPr/>
        </p:nvSpPr>
        <p:spPr>
          <a:xfrm>
            <a:off x="2546326" y="101876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E31C0-F960-4C3C-9A76-91357D491D98}"/>
              </a:ext>
            </a:extLst>
          </p:cNvPr>
          <p:cNvSpPr txBox="1"/>
          <p:nvPr/>
        </p:nvSpPr>
        <p:spPr>
          <a:xfrm>
            <a:off x="3057770" y="101876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0C37A8-4402-E9FC-79CC-163C0C6C10F0}"/>
              </a:ext>
            </a:extLst>
          </p:cNvPr>
          <p:cNvSpPr txBox="1"/>
          <p:nvPr/>
        </p:nvSpPr>
        <p:spPr>
          <a:xfrm>
            <a:off x="3569214" y="101876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6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B9D92B-8CB4-01B6-B3CA-B9CBD185EAB9}"/>
              </a:ext>
            </a:extLst>
          </p:cNvPr>
          <p:cNvSpPr txBox="1"/>
          <p:nvPr/>
        </p:nvSpPr>
        <p:spPr>
          <a:xfrm>
            <a:off x="4080658" y="101876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7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8FE51E-8372-D1BD-BBD6-CA1FC4A7B876}"/>
              </a:ext>
            </a:extLst>
          </p:cNvPr>
          <p:cNvSpPr txBox="1"/>
          <p:nvPr/>
        </p:nvSpPr>
        <p:spPr>
          <a:xfrm>
            <a:off x="4587224" y="101876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8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8C5DDA-5C28-AD19-E6BE-95E612801598}"/>
              </a:ext>
            </a:extLst>
          </p:cNvPr>
          <p:cNvSpPr txBox="1"/>
          <p:nvPr/>
        </p:nvSpPr>
        <p:spPr>
          <a:xfrm>
            <a:off x="5101539" y="101876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9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2275E1-FF95-AFEE-991D-527E75C32876}"/>
              </a:ext>
            </a:extLst>
          </p:cNvPr>
          <p:cNvSpPr txBox="1"/>
          <p:nvPr/>
        </p:nvSpPr>
        <p:spPr>
          <a:xfrm>
            <a:off x="500550" y="141887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43367A-4447-E772-73B3-BE95DC95727E}"/>
              </a:ext>
            </a:extLst>
          </p:cNvPr>
          <p:cNvSpPr txBox="1"/>
          <p:nvPr/>
        </p:nvSpPr>
        <p:spPr>
          <a:xfrm>
            <a:off x="1523438" y="141887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D73A8A-FA6E-E725-6324-BCCB7911A328}"/>
              </a:ext>
            </a:extLst>
          </p:cNvPr>
          <p:cNvSpPr txBox="1"/>
          <p:nvPr/>
        </p:nvSpPr>
        <p:spPr>
          <a:xfrm>
            <a:off x="2034882" y="141887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13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ED6A2B-BD70-A3C3-65C6-C9703A708124}"/>
              </a:ext>
            </a:extLst>
          </p:cNvPr>
          <p:cNvSpPr txBox="1"/>
          <p:nvPr/>
        </p:nvSpPr>
        <p:spPr>
          <a:xfrm>
            <a:off x="2546326" y="141887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14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79896C-AC4C-E9F7-F897-F54469EB1B1A}"/>
              </a:ext>
            </a:extLst>
          </p:cNvPr>
          <p:cNvSpPr txBox="1"/>
          <p:nvPr/>
        </p:nvSpPr>
        <p:spPr>
          <a:xfrm>
            <a:off x="3057770" y="141887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15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B6137A-1D1D-22EA-80D2-7C5208192EF1}"/>
              </a:ext>
            </a:extLst>
          </p:cNvPr>
          <p:cNvSpPr txBox="1"/>
          <p:nvPr/>
        </p:nvSpPr>
        <p:spPr>
          <a:xfrm>
            <a:off x="3569214" y="141887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16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4B76BA-CE90-29F1-B6B0-FF374A27D720}"/>
              </a:ext>
            </a:extLst>
          </p:cNvPr>
          <p:cNvSpPr txBox="1"/>
          <p:nvPr/>
        </p:nvSpPr>
        <p:spPr>
          <a:xfrm>
            <a:off x="4080658" y="141887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17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E27360-BBCD-1E01-3A1C-083D068D02EF}"/>
              </a:ext>
            </a:extLst>
          </p:cNvPr>
          <p:cNvSpPr txBox="1"/>
          <p:nvPr/>
        </p:nvSpPr>
        <p:spPr>
          <a:xfrm>
            <a:off x="4587224" y="141887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18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4BD3A9-8C56-EB8F-BBE5-429F90536EEB}"/>
              </a:ext>
            </a:extLst>
          </p:cNvPr>
          <p:cNvSpPr txBox="1"/>
          <p:nvPr/>
        </p:nvSpPr>
        <p:spPr>
          <a:xfrm>
            <a:off x="5101539" y="141887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19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67ED46-D616-2F83-1FE3-68902E214EC8}"/>
              </a:ext>
            </a:extLst>
          </p:cNvPr>
          <p:cNvSpPr txBox="1"/>
          <p:nvPr/>
        </p:nvSpPr>
        <p:spPr>
          <a:xfrm>
            <a:off x="1011994" y="141887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11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D042F9-6039-7070-0172-8350C7EB2CD1}"/>
              </a:ext>
            </a:extLst>
          </p:cNvPr>
          <p:cNvSpPr txBox="1"/>
          <p:nvPr/>
        </p:nvSpPr>
        <p:spPr>
          <a:xfrm>
            <a:off x="500550" y="181898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FA261F-B43B-0D55-4BE4-FFFC413739D5}"/>
              </a:ext>
            </a:extLst>
          </p:cNvPr>
          <p:cNvSpPr txBox="1"/>
          <p:nvPr/>
        </p:nvSpPr>
        <p:spPr>
          <a:xfrm>
            <a:off x="1523438" y="181898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22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331CD6-EB2C-61C8-06DA-34A40F30B123}"/>
              </a:ext>
            </a:extLst>
          </p:cNvPr>
          <p:cNvSpPr txBox="1"/>
          <p:nvPr/>
        </p:nvSpPr>
        <p:spPr>
          <a:xfrm>
            <a:off x="2034882" y="181898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23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4DF599-C9CD-42AB-AE1A-C9886ED934AC}"/>
              </a:ext>
            </a:extLst>
          </p:cNvPr>
          <p:cNvSpPr txBox="1"/>
          <p:nvPr/>
        </p:nvSpPr>
        <p:spPr>
          <a:xfrm>
            <a:off x="2546326" y="181898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24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C14B29-D6F1-AED8-959F-F14525B472BC}"/>
              </a:ext>
            </a:extLst>
          </p:cNvPr>
          <p:cNvSpPr txBox="1"/>
          <p:nvPr/>
        </p:nvSpPr>
        <p:spPr>
          <a:xfrm>
            <a:off x="3057770" y="181898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25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1C8A0E-BB3C-4F25-A8C6-83FCFF5B6338}"/>
              </a:ext>
            </a:extLst>
          </p:cNvPr>
          <p:cNvSpPr txBox="1"/>
          <p:nvPr/>
        </p:nvSpPr>
        <p:spPr>
          <a:xfrm>
            <a:off x="3569214" y="181898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26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9F4930-D32A-A5F5-AEDF-ED252F6CB279}"/>
              </a:ext>
            </a:extLst>
          </p:cNvPr>
          <p:cNvSpPr txBox="1"/>
          <p:nvPr/>
        </p:nvSpPr>
        <p:spPr>
          <a:xfrm>
            <a:off x="4080658" y="181898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27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B4FB92-B33F-3DDB-4925-D1A450254007}"/>
              </a:ext>
            </a:extLst>
          </p:cNvPr>
          <p:cNvSpPr txBox="1"/>
          <p:nvPr/>
        </p:nvSpPr>
        <p:spPr>
          <a:xfrm>
            <a:off x="4587224" y="181898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28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367750-E3A0-506A-6F23-82DA9959EE95}"/>
              </a:ext>
            </a:extLst>
          </p:cNvPr>
          <p:cNvSpPr txBox="1"/>
          <p:nvPr/>
        </p:nvSpPr>
        <p:spPr>
          <a:xfrm>
            <a:off x="5101539" y="181898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29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A5F0A1-3349-5B84-6D9E-3C79674905CD}"/>
              </a:ext>
            </a:extLst>
          </p:cNvPr>
          <p:cNvSpPr txBox="1"/>
          <p:nvPr/>
        </p:nvSpPr>
        <p:spPr>
          <a:xfrm>
            <a:off x="1011994" y="181898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21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0CE9B8-0E73-8257-F5A4-9414C05A66A8}"/>
              </a:ext>
            </a:extLst>
          </p:cNvPr>
          <p:cNvSpPr txBox="1"/>
          <p:nvPr/>
        </p:nvSpPr>
        <p:spPr>
          <a:xfrm>
            <a:off x="500550" y="221909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30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9EC346-DEDD-288D-8BAC-8042014ACED7}"/>
              </a:ext>
            </a:extLst>
          </p:cNvPr>
          <p:cNvSpPr txBox="1"/>
          <p:nvPr/>
        </p:nvSpPr>
        <p:spPr>
          <a:xfrm>
            <a:off x="1523438" y="221909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32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2BF0CD-62D5-3BA2-DBB7-3190ACE18400}"/>
              </a:ext>
            </a:extLst>
          </p:cNvPr>
          <p:cNvSpPr txBox="1"/>
          <p:nvPr/>
        </p:nvSpPr>
        <p:spPr>
          <a:xfrm>
            <a:off x="2034882" y="221909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33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AF5537-4D85-E8A3-8334-ADFFA36023CC}"/>
              </a:ext>
            </a:extLst>
          </p:cNvPr>
          <p:cNvSpPr txBox="1"/>
          <p:nvPr/>
        </p:nvSpPr>
        <p:spPr>
          <a:xfrm>
            <a:off x="2546326" y="221909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34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34EB7E-FE36-E112-15A7-B8C1299E8F90}"/>
              </a:ext>
            </a:extLst>
          </p:cNvPr>
          <p:cNvSpPr txBox="1"/>
          <p:nvPr/>
        </p:nvSpPr>
        <p:spPr>
          <a:xfrm>
            <a:off x="3057770" y="221909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35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1C2771-F66D-87C0-2E3D-A4969516468A}"/>
              </a:ext>
            </a:extLst>
          </p:cNvPr>
          <p:cNvSpPr txBox="1"/>
          <p:nvPr/>
        </p:nvSpPr>
        <p:spPr>
          <a:xfrm>
            <a:off x="3569214" y="221909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36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73C79C-2C37-64A0-1C4E-FAB2419356B0}"/>
              </a:ext>
            </a:extLst>
          </p:cNvPr>
          <p:cNvSpPr txBox="1"/>
          <p:nvPr/>
        </p:nvSpPr>
        <p:spPr>
          <a:xfrm>
            <a:off x="4080658" y="221909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37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05E1709-2CDC-D944-6969-1FB33517EDEF}"/>
              </a:ext>
            </a:extLst>
          </p:cNvPr>
          <p:cNvSpPr txBox="1"/>
          <p:nvPr/>
        </p:nvSpPr>
        <p:spPr>
          <a:xfrm>
            <a:off x="4587224" y="221909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38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751CA19-7E10-6951-163F-63E41799413E}"/>
              </a:ext>
            </a:extLst>
          </p:cNvPr>
          <p:cNvSpPr txBox="1"/>
          <p:nvPr/>
        </p:nvSpPr>
        <p:spPr>
          <a:xfrm>
            <a:off x="5101539" y="221909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39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FBE102-F3A8-E06D-D04D-20215C51DCC5}"/>
              </a:ext>
            </a:extLst>
          </p:cNvPr>
          <p:cNvSpPr txBox="1"/>
          <p:nvPr/>
        </p:nvSpPr>
        <p:spPr>
          <a:xfrm>
            <a:off x="1011994" y="221909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31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D37EBA8-8544-5B67-B47B-F989036B1DB9}"/>
              </a:ext>
            </a:extLst>
          </p:cNvPr>
          <p:cNvSpPr txBox="1"/>
          <p:nvPr/>
        </p:nvSpPr>
        <p:spPr>
          <a:xfrm>
            <a:off x="500550" y="2622956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40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39E788-269E-F436-4FA8-522479CAD07B}"/>
              </a:ext>
            </a:extLst>
          </p:cNvPr>
          <p:cNvSpPr txBox="1"/>
          <p:nvPr/>
        </p:nvSpPr>
        <p:spPr>
          <a:xfrm>
            <a:off x="1523438" y="2622956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8F0C5C-E2E5-4EE5-723F-416B3D59BCDA}"/>
              </a:ext>
            </a:extLst>
          </p:cNvPr>
          <p:cNvSpPr txBox="1"/>
          <p:nvPr/>
        </p:nvSpPr>
        <p:spPr>
          <a:xfrm>
            <a:off x="2034882" y="2622956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43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F7F0D8B-86CA-4076-73DB-5E2EE4DEF46F}"/>
              </a:ext>
            </a:extLst>
          </p:cNvPr>
          <p:cNvSpPr txBox="1"/>
          <p:nvPr/>
        </p:nvSpPr>
        <p:spPr>
          <a:xfrm>
            <a:off x="2546326" y="2622956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44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233986-155B-CE76-EBF5-E77B71F9F909}"/>
              </a:ext>
            </a:extLst>
          </p:cNvPr>
          <p:cNvSpPr txBox="1"/>
          <p:nvPr/>
        </p:nvSpPr>
        <p:spPr>
          <a:xfrm>
            <a:off x="3057770" y="2622956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45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3C73C58-0F39-1057-0668-5BF95BAB5A1B}"/>
              </a:ext>
            </a:extLst>
          </p:cNvPr>
          <p:cNvSpPr txBox="1"/>
          <p:nvPr/>
        </p:nvSpPr>
        <p:spPr>
          <a:xfrm>
            <a:off x="3569214" y="2622956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46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AEA2E5-F41E-656A-5E87-82E1AFFC9192}"/>
              </a:ext>
            </a:extLst>
          </p:cNvPr>
          <p:cNvSpPr txBox="1"/>
          <p:nvPr/>
        </p:nvSpPr>
        <p:spPr>
          <a:xfrm>
            <a:off x="4080658" y="2622956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47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BB4204-1057-7825-3340-01D2A366694D}"/>
              </a:ext>
            </a:extLst>
          </p:cNvPr>
          <p:cNvSpPr txBox="1"/>
          <p:nvPr/>
        </p:nvSpPr>
        <p:spPr>
          <a:xfrm>
            <a:off x="4587224" y="2622956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48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31A0E7-0242-3850-7E13-D5C3455E587F}"/>
              </a:ext>
            </a:extLst>
          </p:cNvPr>
          <p:cNvSpPr txBox="1"/>
          <p:nvPr/>
        </p:nvSpPr>
        <p:spPr>
          <a:xfrm>
            <a:off x="5101539" y="2622956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49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5688CBD-A6CF-B220-18A7-64B7129FD48A}"/>
              </a:ext>
            </a:extLst>
          </p:cNvPr>
          <p:cNvSpPr txBox="1"/>
          <p:nvPr/>
        </p:nvSpPr>
        <p:spPr>
          <a:xfrm>
            <a:off x="1011994" y="2622956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41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FA2597B-7ECA-66D9-CE26-67C483C99DAC}"/>
              </a:ext>
            </a:extLst>
          </p:cNvPr>
          <p:cNvSpPr txBox="1"/>
          <p:nvPr/>
        </p:nvSpPr>
        <p:spPr>
          <a:xfrm>
            <a:off x="500550" y="301931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50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7628A0B-C3D5-2E8D-589A-4F3333BB5047}"/>
              </a:ext>
            </a:extLst>
          </p:cNvPr>
          <p:cNvSpPr txBox="1"/>
          <p:nvPr/>
        </p:nvSpPr>
        <p:spPr>
          <a:xfrm>
            <a:off x="1523438" y="301931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52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2CE3000-7AA3-953A-0B13-EBB70BE92338}"/>
              </a:ext>
            </a:extLst>
          </p:cNvPr>
          <p:cNvSpPr txBox="1"/>
          <p:nvPr/>
        </p:nvSpPr>
        <p:spPr>
          <a:xfrm>
            <a:off x="2034882" y="301931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53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14FBC43-1AED-B493-FB80-E03D05DF3CC7}"/>
              </a:ext>
            </a:extLst>
          </p:cNvPr>
          <p:cNvSpPr txBox="1"/>
          <p:nvPr/>
        </p:nvSpPr>
        <p:spPr>
          <a:xfrm>
            <a:off x="2546326" y="301931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54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7565211-6AC2-41B1-5B76-A0FC524230B7}"/>
              </a:ext>
            </a:extLst>
          </p:cNvPr>
          <p:cNvSpPr txBox="1"/>
          <p:nvPr/>
        </p:nvSpPr>
        <p:spPr>
          <a:xfrm>
            <a:off x="3057770" y="301931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55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9E2E02C-E3D8-3B1D-9284-FA1010C2C09F}"/>
              </a:ext>
            </a:extLst>
          </p:cNvPr>
          <p:cNvSpPr txBox="1"/>
          <p:nvPr/>
        </p:nvSpPr>
        <p:spPr>
          <a:xfrm>
            <a:off x="3569214" y="301931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56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D33F6-3614-8C58-ED8B-58CFAF77F5BC}"/>
              </a:ext>
            </a:extLst>
          </p:cNvPr>
          <p:cNvSpPr txBox="1"/>
          <p:nvPr/>
        </p:nvSpPr>
        <p:spPr>
          <a:xfrm>
            <a:off x="4080658" y="301931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57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2526042-A24C-0356-DFF7-4A5B6E8C1EBD}"/>
              </a:ext>
            </a:extLst>
          </p:cNvPr>
          <p:cNvSpPr txBox="1"/>
          <p:nvPr/>
        </p:nvSpPr>
        <p:spPr>
          <a:xfrm>
            <a:off x="4587224" y="301931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58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7164E22-A31D-2999-85E5-1BD8782430F9}"/>
              </a:ext>
            </a:extLst>
          </p:cNvPr>
          <p:cNvSpPr txBox="1"/>
          <p:nvPr/>
        </p:nvSpPr>
        <p:spPr>
          <a:xfrm>
            <a:off x="5101539" y="301931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59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8171E3-1DC4-C4D5-E124-7B105F29AE38}"/>
              </a:ext>
            </a:extLst>
          </p:cNvPr>
          <p:cNvSpPr txBox="1"/>
          <p:nvPr/>
        </p:nvSpPr>
        <p:spPr>
          <a:xfrm>
            <a:off x="1011994" y="301931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51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A9DAAD-4B04-35FE-A56D-3C1EA42658F0}"/>
              </a:ext>
            </a:extLst>
          </p:cNvPr>
          <p:cNvSpPr txBox="1"/>
          <p:nvPr/>
        </p:nvSpPr>
        <p:spPr>
          <a:xfrm>
            <a:off x="500550" y="341942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60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9F6806-83BD-49CD-CE59-5BF7B0C36B53}"/>
              </a:ext>
            </a:extLst>
          </p:cNvPr>
          <p:cNvSpPr txBox="1"/>
          <p:nvPr/>
        </p:nvSpPr>
        <p:spPr>
          <a:xfrm>
            <a:off x="1523438" y="341942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62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C69F9E5-1996-6C22-9250-3E1C51B73894}"/>
              </a:ext>
            </a:extLst>
          </p:cNvPr>
          <p:cNvSpPr txBox="1"/>
          <p:nvPr/>
        </p:nvSpPr>
        <p:spPr>
          <a:xfrm>
            <a:off x="2034882" y="341942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63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8BA20E6-8D7C-6FEA-5C6A-B40960986AB4}"/>
              </a:ext>
            </a:extLst>
          </p:cNvPr>
          <p:cNvSpPr txBox="1"/>
          <p:nvPr/>
        </p:nvSpPr>
        <p:spPr>
          <a:xfrm>
            <a:off x="2546326" y="341942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64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5005E47-F7D3-5089-6137-FFC6C6C3FEE9}"/>
              </a:ext>
            </a:extLst>
          </p:cNvPr>
          <p:cNvSpPr txBox="1"/>
          <p:nvPr/>
        </p:nvSpPr>
        <p:spPr>
          <a:xfrm>
            <a:off x="3057770" y="341942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65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B052521-10F7-8427-A10D-C0E1DF949AD4}"/>
              </a:ext>
            </a:extLst>
          </p:cNvPr>
          <p:cNvSpPr txBox="1"/>
          <p:nvPr/>
        </p:nvSpPr>
        <p:spPr>
          <a:xfrm>
            <a:off x="3569214" y="341942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66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6044922-7ED3-D0CE-6D0E-3426505332BB}"/>
              </a:ext>
            </a:extLst>
          </p:cNvPr>
          <p:cNvSpPr txBox="1"/>
          <p:nvPr/>
        </p:nvSpPr>
        <p:spPr>
          <a:xfrm>
            <a:off x="4080658" y="341942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67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BB2E2F9-8632-3F6B-8125-92BADCBE9CAF}"/>
              </a:ext>
            </a:extLst>
          </p:cNvPr>
          <p:cNvSpPr txBox="1"/>
          <p:nvPr/>
        </p:nvSpPr>
        <p:spPr>
          <a:xfrm>
            <a:off x="4587224" y="341942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68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1B59A7B-4F03-7D73-330C-8919C5811CCC}"/>
              </a:ext>
            </a:extLst>
          </p:cNvPr>
          <p:cNvSpPr txBox="1"/>
          <p:nvPr/>
        </p:nvSpPr>
        <p:spPr>
          <a:xfrm>
            <a:off x="5101539" y="341942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69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9AA119-0A5B-A30C-D9C7-ECB3F8B98AD9}"/>
              </a:ext>
            </a:extLst>
          </p:cNvPr>
          <p:cNvSpPr txBox="1"/>
          <p:nvPr/>
        </p:nvSpPr>
        <p:spPr>
          <a:xfrm>
            <a:off x="1011994" y="341942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61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0284C06-40E0-F0DC-7B7C-F229FFA058C6}"/>
              </a:ext>
            </a:extLst>
          </p:cNvPr>
          <p:cNvSpPr txBox="1"/>
          <p:nvPr/>
        </p:nvSpPr>
        <p:spPr>
          <a:xfrm>
            <a:off x="500550" y="381953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70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D4ADA90-137F-FD3A-D0DA-9912AAD6F15A}"/>
              </a:ext>
            </a:extLst>
          </p:cNvPr>
          <p:cNvSpPr txBox="1"/>
          <p:nvPr/>
        </p:nvSpPr>
        <p:spPr>
          <a:xfrm>
            <a:off x="1523438" y="381953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72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86121CF-636A-47C6-57E2-ABB8C7A24A69}"/>
              </a:ext>
            </a:extLst>
          </p:cNvPr>
          <p:cNvSpPr txBox="1"/>
          <p:nvPr/>
        </p:nvSpPr>
        <p:spPr>
          <a:xfrm>
            <a:off x="2034882" y="381953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73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0B73A1C-6CE6-AD68-BAC7-5D824D997CF9}"/>
              </a:ext>
            </a:extLst>
          </p:cNvPr>
          <p:cNvSpPr txBox="1"/>
          <p:nvPr/>
        </p:nvSpPr>
        <p:spPr>
          <a:xfrm>
            <a:off x="2546326" y="381953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74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F2AF0E7-2EBF-EBF1-2955-45B01B4F3C98}"/>
              </a:ext>
            </a:extLst>
          </p:cNvPr>
          <p:cNvSpPr txBox="1"/>
          <p:nvPr/>
        </p:nvSpPr>
        <p:spPr>
          <a:xfrm>
            <a:off x="3057770" y="381953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75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129B432-8FC5-5A76-C094-878B082357D4}"/>
              </a:ext>
            </a:extLst>
          </p:cNvPr>
          <p:cNvSpPr txBox="1"/>
          <p:nvPr/>
        </p:nvSpPr>
        <p:spPr>
          <a:xfrm>
            <a:off x="3569214" y="381953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76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23ADF95-D466-BA53-BB0E-CB8D1255A40D}"/>
              </a:ext>
            </a:extLst>
          </p:cNvPr>
          <p:cNvSpPr txBox="1"/>
          <p:nvPr/>
        </p:nvSpPr>
        <p:spPr>
          <a:xfrm>
            <a:off x="4080658" y="381953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77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D4CCD05-2CA4-281A-1895-1017550170D4}"/>
              </a:ext>
            </a:extLst>
          </p:cNvPr>
          <p:cNvSpPr txBox="1"/>
          <p:nvPr/>
        </p:nvSpPr>
        <p:spPr>
          <a:xfrm>
            <a:off x="4587224" y="381953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78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809CD29-B673-78A3-9BE7-40554EBF2F5F}"/>
              </a:ext>
            </a:extLst>
          </p:cNvPr>
          <p:cNvSpPr txBox="1"/>
          <p:nvPr/>
        </p:nvSpPr>
        <p:spPr>
          <a:xfrm>
            <a:off x="5101539" y="381953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79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3068498-4D9A-E235-F3C5-2D983866C70F}"/>
              </a:ext>
            </a:extLst>
          </p:cNvPr>
          <p:cNvSpPr txBox="1"/>
          <p:nvPr/>
        </p:nvSpPr>
        <p:spPr>
          <a:xfrm>
            <a:off x="1011994" y="381953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71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4E2735F-678D-1883-B67B-7C908B86B411}"/>
              </a:ext>
            </a:extLst>
          </p:cNvPr>
          <p:cNvSpPr txBox="1"/>
          <p:nvPr/>
        </p:nvSpPr>
        <p:spPr>
          <a:xfrm>
            <a:off x="500550" y="421964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80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9A0674E-A5D7-96B5-C7D7-30BC9C6D5CA8}"/>
              </a:ext>
            </a:extLst>
          </p:cNvPr>
          <p:cNvSpPr txBox="1"/>
          <p:nvPr/>
        </p:nvSpPr>
        <p:spPr>
          <a:xfrm>
            <a:off x="1523438" y="421964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82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217FBAF-38C6-96BB-443C-9022F8F7DF79}"/>
              </a:ext>
            </a:extLst>
          </p:cNvPr>
          <p:cNvSpPr txBox="1"/>
          <p:nvPr/>
        </p:nvSpPr>
        <p:spPr>
          <a:xfrm>
            <a:off x="2034882" y="421964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83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D690CD9-92DB-EB15-EAA6-465F61778C21}"/>
              </a:ext>
            </a:extLst>
          </p:cNvPr>
          <p:cNvSpPr txBox="1"/>
          <p:nvPr/>
        </p:nvSpPr>
        <p:spPr>
          <a:xfrm>
            <a:off x="2546326" y="421964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84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32A37B6-DAAB-461E-0ACE-3517EFE54CE7}"/>
              </a:ext>
            </a:extLst>
          </p:cNvPr>
          <p:cNvSpPr txBox="1"/>
          <p:nvPr/>
        </p:nvSpPr>
        <p:spPr>
          <a:xfrm>
            <a:off x="3057770" y="421964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85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4739DBA-3FB5-272A-DEB3-B6740C30B3FE}"/>
              </a:ext>
            </a:extLst>
          </p:cNvPr>
          <p:cNvSpPr txBox="1"/>
          <p:nvPr/>
        </p:nvSpPr>
        <p:spPr>
          <a:xfrm>
            <a:off x="3569214" y="421964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86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BCBF3CE-7B9D-F7AD-241F-75A24DE5D110}"/>
              </a:ext>
            </a:extLst>
          </p:cNvPr>
          <p:cNvSpPr txBox="1"/>
          <p:nvPr/>
        </p:nvSpPr>
        <p:spPr>
          <a:xfrm>
            <a:off x="4080658" y="421964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87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D016E5C-5919-0F9E-F864-D08D950B4E59}"/>
              </a:ext>
            </a:extLst>
          </p:cNvPr>
          <p:cNvSpPr txBox="1"/>
          <p:nvPr/>
        </p:nvSpPr>
        <p:spPr>
          <a:xfrm>
            <a:off x="4587224" y="421964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88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A2C3702-D96E-F963-5B96-B852915CA615}"/>
              </a:ext>
            </a:extLst>
          </p:cNvPr>
          <p:cNvSpPr txBox="1"/>
          <p:nvPr/>
        </p:nvSpPr>
        <p:spPr>
          <a:xfrm>
            <a:off x="5101539" y="421964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89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905EEBD-7C65-1E06-CF78-885900459B8C}"/>
              </a:ext>
            </a:extLst>
          </p:cNvPr>
          <p:cNvSpPr txBox="1"/>
          <p:nvPr/>
        </p:nvSpPr>
        <p:spPr>
          <a:xfrm>
            <a:off x="1011994" y="421964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81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ADA6508-2156-FFC9-72E7-83FB8E1BEF5B}"/>
              </a:ext>
            </a:extLst>
          </p:cNvPr>
          <p:cNvSpPr txBox="1"/>
          <p:nvPr/>
        </p:nvSpPr>
        <p:spPr>
          <a:xfrm>
            <a:off x="500550" y="461975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90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BEE3455-F7A8-066B-846A-974A9D2DC486}"/>
              </a:ext>
            </a:extLst>
          </p:cNvPr>
          <p:cNvSpPr txBox="1"/>
          <p:nvPr/>
        </p:nvSpPr>
        <p:spPr>
          <a:xfrm>
            <a:off x="1523438" y="461975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92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FAB6CC5-47D8-BBDF-AE23-DBB2E1458996}"/>
              </a:ext>
            </a:extLst>
          </p:cNvPr>
          <p:cNvSpPr txBox="1"/>
          <p:nvPr/>
        </p:nvSpPr>
        <p:spPr>
          <a:xfrm>
            <a:off x="2034882" y="461975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93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9138263-C2F6-904C-2FD3-9993B8C193B4}"/>
              </a:ext>
            </a:extLst>
          </p:cNvPr>
          <p:cNvSpPr txBox="1"/>
          <p:nvPr/>
        </p:nvSpPr>
        <p:spPr>
          <a:xfrm>
            <a:off x="2546326" y="461975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94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84875E5-E4B7-CEA7-33E3-1D1ED619E555}"/>
              </a:ext>
            </a:extLst>
          </p:cNvPr>
          <p:cNvSpPr txBox="1"/>
          <p:nvPr/>
        </p:nvSpPr>
        <p:spPr>
          <a:xfrm>
            <a:off x="3057770" y="461975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95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E0F63DB-DDB4-27FE-3CDD-50F098758BBE}"/>
              </a:ext>
            </a:extLst>
          </p:cNvPr>
          <p:cNvSpPr txBox="1"/>
          <p:nvPr/>
        </p:nvSpPr>
        <p:spPr>
          <a:xfrm>
            <a:off x="3569214" y="461975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96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7DFE359-07EF-59FD-EC33-E7BF73CF4140}"/>
              </a:ext>
            </a:extLst>
          </p:cNvPr>
          <p:cNvSpPr txBox="1"/>
          <p:nvPr/>
        </p:nvSpPr>
        <p:spPr>
          <a:xfrm>
            <a:off x="4080658" y="461975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97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DD617F6-0DF2-9521-4CED-BBDEB710302B}"/>
              </a:ext>
            </a:extLst>
          </p:cNvPr>
          <p:cNvSpPr txBox="1"/>
          <p:nvPr/>
        </p:nvSpPr>
        <p:spPr>
          <a:xfrm>
            <a:off x="4587224" y="461975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98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F5125EE-AA13-B102-E7B9-5F9F9535298E}"/>
              </a:ext>
            </a:extLst>
          </p:cNvPr>
          <p:cNvSpPr txBox="1"/>
          <p:nvPr/>
        </p:nvSpPr>
        <p:spPr>
          <a:xfrm>
            <a:off x="5101539" y="461975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99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A67339-EF30-2AB2-9114-67A84BBA5ADF}"/>
              </a:ext>
            </a:extLst>
          </p:cNvPr>
          <p:cNvSpPr txBox="1"/>
          <p:nvPr/>
        </p:nvSpPr>
        <p:spPr>
          <a:xfrm>
            <a:off x="1011994" y="4619755"/>
            <a:ext cx="511444" cy="400110"/>
          </a:xfrm>
          <a:prstGeom prst="rect">
            <a:avLst/>
          </a:prstGeom>
          <a:solidFill>
            <a:srgbClr val="D9D9D9">
              <a:alpha val="50196"/>
            </a:srgb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99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91</a:t>
            </a:r>
            <a:endParaRPr lang="ru-RU" sz="2000" b="1" dirty="0">
              <a:solidFill>
                <a:srgbClr val="99999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B38AAB3-7E51-3616-4E08-0F9F2BB73DD9}"/>
              </a:ext>
            </a:extLst>
          </p:cNvPr>
          <p:cNvSpPr txBox="1"/>
          <p:nvPr/>
        </p:nvSpPr>
        <p:spPr>
          <a:xfrm>
            <a:off x="1528607" y="1023934"/>
            <a:ext cx="511444" cy="40011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ru-RU" sz="2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DD4075C-97ED-1251-EE2D-9D677270C472}"/>
              </a:ext>
            </a:extLst>
          </p:cNvPr>
          <p:cNvSpPr txBox="1"/>
          <p:nvPr/>
        </p:nvSpPr>
        <p:spPr>
          <a:xfrm>
            <a:off x="2040051" y="1023934"/>
            <a:ext cx="511444" cy="40011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ru-RU" sz="2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1136674-3BF8-BD9A-C0C8-989C6F8D44FE}"/>
              </a:ext>
            </a:extLst>
          </p:cNvPr>
          <p:cNvSpPr txBox="1"/>
          <p:nvPr/>
        </p:nvSpPr>
        <p:spPr>
          <a:xfrm>
            <a:off x="3062939" y="1023934"/>
            <a:ext cx="511444" cy="40011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endParaRPr lang="ru-RU" sz="2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C0DDB98-B27F-6E5F-F045-8FBE3B2EF853}"/>
              </a:ext>
            </a:extLst>
          </p:cNvPr>
          <p:cNvSpPr txBox="1"/>
          <p:nvPr/>
        </p:nvSpPr>
        <p:spPr>
          <a:xfrm>
            <a:off x="4085827" y="1023934"/>
            <a:ext cx="511444" cy="40011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7</a:t>
            </a:r>
            <a:endParaRPr lang="ru-RU" sz="2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AD227E-3A06-FB26-1D18-DE19B3106598}"/>
              </a:ext>
            </a:extLst>
          </p:cNvPr>
          <p:cNvSpPr txBox="1"/>
          <p:nvPr/>
        </p:nvSpPr>
        <p:spPr>
          <a:xfrm>
            <a:off x="2040051" y="1424044"/>
            <a:ext cx="511444" cy="40011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13</a:t>
            </a:r>
            <a:endParaRPr lang="ru-RU" sz="2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AC65D1B-76C3-8F96-2A93-CF4388D59BCC}"/>
              </a:ext>
            </a:extLst>
          </p:cNvPr>
          <p:cNvSpPr txBox="1"/>
          <p:nvPr/>
        </p:nvSpPr>
        <p:spPr>
          <a:xfrm>
            <a:off x="4085827" y="1424044"/>
            <a:ext cx="511444" cy="40011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17</a:t>
            </a:r>
            <a:endParaRPr lang="ru-RU" sz="2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639C3BD-BC48-395D-7F04-2560F573AEA4}"/>
              </a:ext>
            </a:extLst>
          </p:cNvPr>
          <p:cNvSpPr txBox="1"/>
          <p:nvPr/>
        </p:nvSpPr>
        <p:spPr>
          <a:xfrm>
            <a:off x="5106708" y="1424044"/>
            <a:ext cx="511444" cy="40011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19</a:t>
            </a:r>
            <a:endParaRPr lang="ru-RU" sz="2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0414AD8-4847-80EC-0C9A-770CB0DCD4F1}"/>
              </a:ext>
            </a:extLst>
          </p:cNvPr>
          <p:cNvSpPr txBox="1"/>
          <p:nvPr/>
        </p:nvSpPr>
        <p:spPr>
          <a:xfrm>
            <a:off x="1017163" y="1424044"/>
            <a:ext cx="511444" cy="40011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11</a:t>
            </a:r>
            <a:endParaRPr lang="ru-RU" sz="2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C44B9FB-2A7B-6395-C32F-CF715F35A05E}"/>
              </a:ext>
            </a:extLst>
          </p:cNvPr>
          <p:cNvSpPr txBox="1"/>
          <p:nvPr/>
        </p:nvSpPr>
        <p:spPr>
          <a:xfrm>
            <a:off x="2040051" y="1824154"/>
            <a:ext cx="511444" cy="40011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23</a:t>
            </a:r>
            <a:endParaRPr lang="ru-RU" sz="2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6CE333F-3359-8C2F-8280-C1B32156446E}"/>
              </a:ext>
            </a:extLst>
          </p:cNvPr>
          <p:cNvSpPr txBox="1"/>
          <p:nvPr/>
        </p:nvSpPr>
        <p:spPr>
          <a:xfrm>
            <a:off x="5106708" y="1824154"/>
            <a:ext cx="511444" cy="40011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29</a:t>
            </a:r>
            <a:endParaRPr lang="ru-RU" sz="2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F2C7469-D37B-95C2-2F84-2E0AD7CB960C}"/>
              </a:ext>
            </a:extLst>
          </p:cNvPr>
          <p:cNvSpPr txBox="1"/>
          <p:nvPr/>
        </p:nvSpPr>
        <p:spPr>
          <a:xfrm>
            <a:off x="4085827" y="2224264"/>
            <a:ext cx="511444" cy="40011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37</a:t>
            </a:r>
            <a:endParaRPr lang="ru-RU" sz="2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DAC447F-7F69-FF9F-22B2-5DA0D57FA515}"/>
              </a:ext>
            </a:extLst>
          </p:cNvPr>
          <p:cNvSpPr txBox="1"/>
          <p:nvPr/>
        </p:nvSpPr>
        <p:spPr>
          <a:xfrm>
            <a:off x="1017163" y="2224264"/>
            <a:ext cx="511444" cy="40011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31</a:t>
            </a:r>
            <a:endParaRPr lang="ru-RU" sz="2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0E5A013-42E0-BE9D-5264-EF54BB3D4750}"/>
              </a:ext>
            </a:extLst>
          </p:cNvPr>
          <p:cNvSpPr txBox="1"/>
          <p:nvPr/>
        </p:nvSpPr>
        <p:spPr>
          <a:xfrm>
            <a:off x="2040051" y="2628125"/>
            <a:ext cx="511444" cy="40011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43</a:t>
            </a:r>
            <a:endParaRPr lang="ru-RU" sz="2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AFEA14B-1C83-BBB9-AEFC-4E402C2AF51C}"/>
              </a:ext>
            </a:extLst>
          </p:cNvPr>
          <p:cNvSpPr txBox="1"/>
          <p:nvPr/>
        </p:nvSpPr>
        <p:spPr>
          <a:xfrm>
            <a:off x="4085827" y="2628125"/>
            <a:ext cx="511444" cy="40011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47</a:t>
            </a:r>
            <a:endParaRPr lang="ru-RU" sz="2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8E88083-DECC-46F8-49E7-C75249137E6E}"/>
              </a:ext>
            </a:extLst>
          </p:cNvPr>
          <p:cNvSpPr txBox="1"/>
          <p:nvPr/>
        </p:nvSpPr>
        <p:spPr>
          <a:xfrm>
            <a:off x="1017163" y="2628125"/>
            <a:ext cx="511444" cy="40011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41</a:t>
            </a:r>
            <a:endParaRPr lang="ru-RU" sz="2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BBF39AC-A35A-10B6-6D40-13E2737A75C6}"/>
              </a:ext>
            </a:extLst>
          </p:cNvPr>
          <p:cNvSpPr txBox="1"/>
          <p:nvPr/>
        </p:nvSpPr>
        <p:spPr>
          <a:xfrm>
            <a:off x="2040051" y="3024484"/>
            <a:ext cx="511444" cy="40011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53</a:t>
            </a:r>
            <a:endParaRPr lang="ru-RU" sz="2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F26134E-22BA-F5F2-AA5C-C73EAD0FCD8E}"/>
              </a:ext>
            </a:extLst>
          </p:cNvPr>
          <p:cNvSpPr txBox="1"/>
          <p:nvPr/>
        </p:nvSpPr>
        <p:spPr>
          <a:xfrm>
            <a:off x="5106708" y="3024484"/>
            <a:ext cx="511444" cy="40011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59</a:t>
            </a:r>
            <a:endParaRPr lang="ru-RU" sz="2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1F7E1BB-DCFF-2290-D664-7AFEFAED2788}"/>
              </a:ext>
            </a:extLst>
          </p:cNvPr>
          <p:cNvSpPr txBox="1"/>
          <p:nvPr/>
        </p:nvSpPr>
        <p:spPr>
          <a:xfrm>
            <a:off x="4085827" y="3424594"/>
            <a:ext cx="511444" cy="40011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67</a:t>
            </a:r>
            <a:endParaRPr lang="ru-RU" sz="2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ADE8156-2286-5EF7-3067-0F017401F3AB}"/>
              </a:ext>
            </a:extLst>
          </p:cNvPr>
          <p:cNvSpPr txBox="1"/>
          <p:nvPr/>
        </p:nvSpPr>
        <p:spPr>
          <a:xfrm>
            <a:off x="1017163" y="3424594"/>
            <a:ext cx="511444" cy="40011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61</a:t>
            </a:r>
            <a:endParaRPr lang="ru-RU" sz="2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659612C-FDF5-43A3-BE30-2425ADA3E7DE}"/>
              </a:ext>
            </a:extLst>
          </p:cNvPr>
          <p:cNvSpPr txBox="1"/>
          <p:nvPr/>
        </p:nvSpPr>
        <p:spPr>
          <a:xfrm>
            <a:off x="2040051" y="3824704"/>
            <a:ext cx="511444" cy="40011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73</a:t>
            </a:r>
            <a:endParaRPr lang="ru-RU" sz="2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BDCC498-9CBC-971A-CFED-BEDA56F729E1}"/>
              </a:ext>
            </a:extLst>
          </p:cNvPr>
          <p:cNvSpPr txBox="1"/>
          <p:nvPr/>
        </p:nvSpPr>
        <p:spPr>
          <a:xfrm>
            <a:off x="5106708" y="3824704"/>
            <a:ext cx="511444" cy="40011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79</a:t>
            </a:r>
            <a:endParaRPr lang="ru-RU" sz="2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AC1C691-0AF8-9DE2-86BB-DF212E510C11}"/>
              </a:ext>
            </a:extLst>
          </p:cNvPr>
          <p:cNvSpPr txBox="1"/>
          <p:nvPr/>
        </p:nvSpPr>
        <p:spPr>
          <a:xfrm>
            <a:off x="1017163" y="3824704"/>
            <a:ext cx="511444" cy="40011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71</a:t>
            </a:r>
            <a:endParaRPr lang="ru-RU" sz="2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5378F54-DCBE-94C5-5520-BEB83516AE37}"/>
              </a:ext>
            </a:extLst>
          </p:cNvPr>
          <p:cNvSpPr txBox="1"/>
          <p:nvPr/>
        </p:nvSpPr>
        <p:spPr>
          <a:xfrm>
            <a:off x="2040051" y="4224814"/>
            <a:ext cx="511444" cy="40011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83</a:t>
            </a:r>
            <a:endParaRPr lang="ru-RU" sz="2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B842858A-D6C9-4220-9534-AABD8494D4D6}"/>
              </a:ext>
            </a:extLst>
          </p:cNvPr>
          <p:cNvSpPr txBox="1"/>
          <p:nvPr/>
        </p:nvSpPr>
        <p:spPr>
          <a:xfrm>
            <a:off x="5106708" y="4224814"/>
            <a:ext cx="511444" cy="40011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89</a:t>
            </a:r>
            <a:endParaRPr lang="ru-RU" sz="2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12" name="Группа 211">
            <a:extLst>
              <a:ext uri="{FF2B5EF4-FFF2-40B4-BE49-F238E27FC236}">
                <a16:creationId xmlns:a16="http://schemas.microsoft.com/office/drawing/2014/main" id="{043A0170-E50C-6211-2793-0E162376DAA8}"/>
              </a:ext>
            </a:extLst>
          </p:cNvPr>
          <p:cNvGrpSpPr/>
          <p:nvPr/>
        </p:nvGrpSpPr>
        <p:grpSpPr>
          <a:xfrm>
            <a:off x="3062939" y="1824154"/>
            <a:ext cx="511444" cy="3200880"/>
            <a:chOff x="3062939" y="1824154"/>
            <a:chExt cx="511444" cy="3200880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C37255C-55EC-6D96-9622-81EA42B82BA3}"/>
                </a:ext>
              </a:extLst>
            </p:cNvPr>
            <p:cNvSpPr txBox="1"/>
            <p:nvPr/>
          </p:nvSpPr>
          <p:spPr>
            <a:xfrm>
              <a:off x="3062939" y="182415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25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4B75335-FB3C-5E44-E4A2-6C5895DE4D0A}"/>
                </a:ext>
              </a:extLst>
            </p:cNvPr>
            <p:cNvSpPr txBox="1"/>
            <p:nvPr/>
          </p:nvSpPr>
          <p:spPr>
            <a:xfrm>
              <a:off x="3062939" y="222426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35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AD704920-7AF7-0596-5033-416221BF2926}"/>
                </a:ext>
              </a:extLst>
            </p:cNvPr>
            <p:cNvSpPr txBox="1"/>
            <p:nvPr/>
          </p:nvSpPr>
          <p:spPr>
            <a:xfrm>
              <a:off x="3062939" y="302448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55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8ABD1DBC-922C-9817-1FD3-831464304716}"/>
                </a:ext>
              </a:extLst>
            </p:cNvPr>
            <p:cNvSpPr txBox="1"/>
            <p:nvPr/>
          </p:nvSpPr>
          <p:spPr>
            <a:xfrm>
              <a:off x="3062939" y="342459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65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BA885D21-9A31-0368-C526-C6BDF4D409DA}"/>
                </a:ext>
              </a:extLst>
            </p:cNvPr>
            <p:cNvSpPr txBox="1"/>
            <p:nvPr/>
          </p:nvSpPr>
          <p:spPr>
            <a:xfrm>
              <a:off x="3062939" y="422481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85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6F6D5F49-6CC3-FE50-C878-04B329FEACB5}"/>
                </a:ext>
              </a:extLst>
            </p:cNvPr>
            <p:cNvSpPr txBox="1"/>
            <p:nvPr/>
          </p:nvSpPr>
          <p:spPr>
            <a:xfrm>
              <a:off x="3062939" y="462492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95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B16E9E6A-8E61-CF90-E6EB-F129E02F2390}"/>
              </a:ext>
            </a:extLst>
          </p:cNvPr>
          <p:cNvSpPr txBox="1"/>
          <p:nvPr/>
        </p:nvSpPr>
        <p:spPr>
          <a:xfrm>
            <a:off x="4085827" y="4624924"/>
            <a:ext cx="511444" cy="40011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97</a:t>
            </a:r>
            <a:endParaRPr lang="ru-RU" sz="2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09" name="Группа 208">
            <a:extLst>
              <a:ext uri="{FF2B5EF4-FFF2-40B4-BE49-F238E27FC236}">
                <a16:creationId xmlns:a16="http://schemas.microsoft.com/office/drawing/2014/main" id="{5851E4E3-41D4-E386-8FAC-67562709F58C}"/>
              </a:ext>
            </a:extLst>
          </p:cNvPr>
          <p:cNvGrpSpPr/>
          <p:nvPr/>
        </p:nvGrpSpPr>
        <p:grpSpPr>
          <a:xfrm>
            <a:off x="505719" y="1023934"/>
            <a:ext cx="4598118" cy="4001100"/>
            <a:chOff x="505719" y="1023934"/>
            <a:chExt cx="4598118" cy="4001100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F668D35-8D63-E837-2C90-57C99BB822A0}"/>
                </a:ext>
              </a:extLst>
            </p:cNvPr>
            <p:cNvSpPr txBox="1"/>
            <p:nvPr/>
          </p:nvSpPr>
          <p:spPr>
            <a:xfrm>
              <a:off x="2551495" y="102393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4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49CA8C9-4BBE-000B-AEBB-53981BC94BDC}"/>
                </a:ext>
              </a:extLst>
            </p:cNvPr>
            <p:cNvSpPr txBox="1"/>
            <p:nvPr/>
          </p:nvSpPr>
          <p:spPr>
            <a:xfrm>
              <a:off x="3574383" y="102393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6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1C4217-4DE7-F5DB-7927-26D10EBCFE68}"/>
                </a:ext>
              </a:extLst>
            </p:cNvPr>
            <p:cNvSpPr txBox="1"/>
            <p:nvPr/>
          </p:nvSpPr>
          <p:spPr>
            <a:xfrm>
              <a:off x="4592393" y="102393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8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4096CDB-E17A-7864-D1B1-EABCAC9158AD}"/>
                </a:ext>
              </a:extLst>
            </p:cNvPr>
            <p:cNvSpPr txBox="1"/>
            <p:nvPr/>
          </p:nvSpPr>
          <p:spPr>
            <a:xfrm>
              <a:off x="505719" y="142404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10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9C1C20-023D-7190-2397-10060C221921}"/>
                </a:ext>
              </a:extLst>
            </p:cNvPr>
            <p:cNvSpPr txBox="1"/>
            <p:nvPr/>
          </p:nvSpPr>
          <p:spPr>
            <a:xfrm>
              <a:off x="1528607" y="142404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12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CF691F1-9345-4B3B-0552-E1BB8C6B53AB}"/>
                </a:ext>
              </a:extLst>
            </p:cNvPr>
            <p:cNvSpPr txBox="1"/>
            <p:nvPr/>
          </p:nvSpPr>
          <p:spPr>
            <a:xfrm>
              <a:off x="2551495" y="142404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14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909E1C5-6E28-FF5A-DEEA-86807D62802B}"/>
                </a:ext>
              </a:extLst>
            </p:cNvPr>
            <p:cNvSpPr txBox="1"/>
            <p:nvPr/>
          </p:nvSpPr>
          <p:spPr>
            <a:xfrm>
              <a:off x="3574383" y="142404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16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A37E07A-B165-366F-2555-5AA63FCD4CE1}"/>
                </a:ext>
              </a:extLst>
            </p:cNvPr>
            <p:cNvSpPr txBox="1"/>
            <p:nvPr/>
          </p:nvSpPr>
          <p:spPr>
            <a:xfrm>
              <a:off x="4592393" y="142404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18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D02F4DF-9567-FA05-0EDF-A04B65902254}"/>
                </a:ext>
              </a:extLst>
            </p:cNvPr>
            <p:cNvSpPr txBox="1"/>
            <p:nvPr/>
          </p:nvSpPr>
          <p:spPr>
            <a:xfrm>
              <a:off x="505719" y="182415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20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7117F00-993A-4A9A-68E7-04974A5F95C7}"/>
                </a:ext>
              </a:extLst>
            </p:cNvPr>
            <p:cNvSpPr txBox="1"/>
            <p:nvPr/>
          </p:nvSpPr>
          <p:spPr>
            <a:xfrm>
              <a:off x="1528607" y="182415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22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E7459F3-F367-F054-B302-BD176EB74757}"/>
                </a:ext>
              </a:extLst>
            </p:cNvPr>
            <p:cNvSpPr txBox="1"/>
            <p:nvPr/>
          </p:nvSpPr>
          <p:spPr>
            <a:xfrm>
              <a:off x="2551495" y="182415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24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798F635-3BA8-3857-C3A4-9E0DA038E3B7}"/>
                </a:ext>
              </a:extLst>
            </p:cNvPr>
            <p:cNvSpPr txBox="1"/>
            <p:nvPr/>
          </p:nvSpPr>
          <p:spPr>
            <a:xfrm>
              <a:off x="3574383" y="182415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26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80114EBC-9E29-A60C-5D37-A9360BBC653C}"/>
                </a:ext>
              </a:extLst>
            </p:cNvPr>
            <p:cNvSpPr txBox="1"/>
            <p:nvPr/>
          </p:nvSpPr>
          <p:spPr>
            <a:xfrm>
              <a:off x="4592393" y="182415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28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A1DA504-AE8C-9A7F-3403-C9DD76A1ECEA}"/>
                </a:ext>
              </a:extLst>
            </p:cNvPr>
            <p:cNvSpPr txBox="1"/>
            <p:nvPr/>
          </p:nvSpPr>
          <p:spPr>
            <a:xfrm>
              <a:off x="505719" y="222426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30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4147D2D-F263-FAFC-13C5-61578F8A547D}"/>
                </a:ext>
              </a:extLst>
            </p:cNvPr>
            <p:cNvSpPr txBox="1"/>
            <p:nvPr/>
          </p:nvSpPr>
          <p:spPr>
            <a:xfrm>
              <a:off x="1528607" y="222426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32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BCEF1AF-DC51-6677-8387-802CADE44321}"/>
                </a:ext>
              </a:extLst>
            </p:cNvPr>
            <p:cNvSpPr txBox="1"/>
            <p:nvPr/>
          </p:nvSpPr>
          <p:spPr>
            <a:xfrm>
              <a:off x="2551495" y="222426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34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033BD07-0402-C62F-17F3-0A511035ABB9}"/>
                </a:ext>
              </a:extLst>
            </p:cNvPr>
            <p:cNvSpPr txBox="1"/>
            <p:nvPr/>
          </p:nvSpPr>
          <p:spPr>
            <a:xfrm>
              <a:off x="3574383" y="222426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36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256785B-A361-316E-21B0-469DD5FEE60D}"/>
                </a:ext>
              </a:extLst>
            </p:cNvPr>
            <p:cNvSpPr txBox="1"/>
            <p:nvPr/>
          </p:nvSpPr>
          <p:spPr>
            <a:xfrm>
              <a:off x="4592393" y="222426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38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4B00400-1427-6AB8-EFE4-A18857C82D67}"/>
                </a:ext>
              </a:extLst>
            </p:cNvPr>
            <p:cNvSpPr txBox="1"/>
            <p:nvPr/>
          </p:nvSpPr>
          <p:spPr>
            <a:xfrm>
              <a:off x="505719" y="2628125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40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7776A86-881A-F253-DB8F-13913769CE61}"/>
                </a:ext>
              </a:extLst>
            </p:cNvPr>
            <p:cNvSpPr txBox="1"/>
            <p:nvPr/>
          </p:nvSpPr>
          <p:spPr>
            <a:xfrm>
              <a:off x="1528607" y="2628125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42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62D7B40E-1F64-701F-CF91-E782ABF744B8}"/>
                </a:ext>
              </a:extLst>
            </p:cNvPr>
            <p:cNvSpPr txBox="1"/>
            <p:nvPr/>
          </p:nvSpPr>
          <p:spPr>
            <a:xfrm>
              <a:off x="2551495" y="2628125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44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0DE7D21-0F47-7B4E-6409-5C5360845C78}"/>
                </a:ext>
              </a:extLst>
            </p:cNvPr>
            <p:cNvSpPr txBox="1"/>
            <p:nvPr/>
          </p:nvSpPr>
          <p:spPr>
            <a:xfrm>
              <a:off x="3574383" y="2628125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46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853FE491-B6D7-33B7-6812-37030AD358B4}"/>
                </a:ext>
              </a:extLst>
            </p:cNvPr>
            <p:cNvSpPr txBox="1"/>
            <p:nvPr/>
          </p:nvSpPr>
          <p:spPr>
            <a:xfrm>
              <a:off x="4592393" y="2628125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48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2E33892-7C0B-3E82-FFB1-913F0D388651}"/>
                </a:ext>
              </a:extLst>
            </p:cNvPr>
            <p:cNvSpPr txBox="1"/>
            <p:nvPr/>
          </p:nvSpPr>
          <p:spPr>
            <a:xfrm>
              <a:off x="505719" y="302448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50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F2D4C6EC-F50B-B1A7-2476-882944C4111D}"/>
                </a:ext>
              </a:extLst>
            </p:cNvPr>
            <p:cNvSpPr txBox="1"/>
            <p:nvPr/>
          </p:nvSpPr>
          <p:spPr>
            <a:xfrm>
              <a:off x="1528607" y="302448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52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4D85291-F1B5-F1C6-E839-3061D20B4746}"/>
                </a:ext>
              </a:extLst>
            </p:cNvPr>
            <p:cNvSpPr txBox="1"/>
            <p:nvPr/>
          </p:nvSpPr>
          <p:spPr>
            <a:xfrm>
              <a:off x="2551495" y="302448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54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149E6155-865B-BA6E-ED3F-D080515DF81E}"/>
                </a:ext>
              </a:extLst>
            </p:cNvPr>
            <p:cNvSpPr txBox="1"/>
            <p:nvPr/>
          </p:nvSpPr>
          <p:spPr>
            <a:xfrm>
              <a:off x="3574383" y="302448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56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75BB2960-3426-52A9-190A-CA23DC5E8187}"/>
                </a:ext>
              </a:extLst>
            </p:cNvPr>
            <p:cNvSpPr txBox="1"/>
            <p:nvPr/>
          </p:nvSpPr>
          <p:spPr>
            <a:xfrm>
              <a:off x="4592393" y="302448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58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6D9CB48-8443-D21A-49DD-6EB2C32B16B7}"/>
                </a:ext>
              </a:extLst>
            </p:cNvPr>
            <p:cNvSpPr txBox="1"/>
            <p:nvPr/>
          </p:nvSpPr>
          <p:spPr>
            <a:xfrm>
              <a:off x="505719" y="342459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60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843EF3FD-FE68-C228-759F-804DD3F7F25D}"/>
                </a:ext>
              </a:extLst>
            </p:cNvPr>
            <p:cNvSpPr txBox="1"/>
            <p:nvPr/>
          </p:nvSpPr>
          <p:spPr>
            <a:xfrm>
              <a:off x="1528607" y="342459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62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63E663DD-ADE2-025B-E147-9CED722423E1}"/>
                </a:ext>
              </a:extLst>
            </p:cNvPr>
            <p:cNvSpPr txBox="1"/>
            <p:nvPr/>
          </p:nvSpPr>
          <p:spPr>
            <a:xfrm>
              <a:off x="2551495" y="342459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64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0AF823B-F83D-95BB-C144-23339ACA6C35}"/>
                </a:ext>
              </a:extLst>
            </p:cNvPr>
            <p:cNvSpPr txBox="1"/>
            <p:nvPr/>
          </p:nvSpPr>
          <p:spPr>
            <a:xfrm>
              <a:off x="3574383" y="342459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66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566CF0BD-4F73-4788-60EE-7AA9C60DD165}"/>
                </a:ext>
              </a:extLst>
            </p:cNvPr>
            <p:cNvSpPr txBox="1"/>
            <p:nvPr/>
          </p:nvSpPr>
          <p:spPr>
            <a:xfrm>
              <a:off x="4592393" y="342459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68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ACBAC4BD-9F5A-C224-0BA2-7BE977A90A3B}"/>
                </a:ext>
              </a:extLst>
            </p:cNvPr>
            <p:cNvSpPr txBox="1"/>
            <p:nvPr/>
          </p:nvSpPr>
          <p:spPr>
            <a:xfrm>
              <a:off x="505719" y="382470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70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1970A46-C14F-7A26-ABEC-DC8E1C5A6C06}"/>
                </a:ext>
              </a:extLst>
            </p:cNvPr>
            <p:cNvSpPr txBox="1"/>
            <p:nvPr/>
          </p:nvSpPr>
          <p:spPr>
            <a:xfrm>
              <a:off x="1528607" y="382470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72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19E1743-666D-69EC-A718-F8A98E353257}"/>
                </a:ext>
              </a:extLst>
            </p:cNvPr>
            <p:cNvSpPr txBox="1"/>
            <p:nvPr/>
          </p:nvSpPr>
          <p:spPr>
            <a:xfrm>
              <a:off x="2551495" y="382470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74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1B583A76-3B63-2264-FBB3-AD85EEBBBFCC}"/>
                </a:ext>
              </a:extLst>
            </p:cNvPr>
            <p:cNvSpPr txBox="1"/>
            <p:nvPr/>
          </p:nvSpPr>
          <p:spPr>
            <a:xfrm>
              <a:off x="3574383" y="382470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76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32028457-E15F-6825-9E2C-793294D42983}"/>
                </a:ext>
              </a:extLst>
            </p:cNvPr>
            <p:cNvSpPr txBox="1"/>
            <p:nvPr/>
          </p:nvSpPr>
          <p:spPr>
            <a:xfrm>
              <a:off x="4592393" y="382470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78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3DD9C98-BC93-80E3-6702-AAB652773A64}"/>
                </a:ext>
              </a:extLst>
            </p:cNvPr>
            <p:cNvSpPr txBox="1"/>
            <p:nvPr/>
          </p:nvSpPr>
          <p:spPr>
            <a:xfrm>
              <a:off x="505719" y="422481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80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5C9F9D6-FB9B-008B-B51F-E242473EDA88}"/>
                </a:ext>
              </a:extLst>
            </p:cNvPr>
            <p:cNvSpPr txBox="1"/>
            <p:nvPr/>
          </p:nvSpPr>
          <p:spPr>
            <a:xfrm>
              <a:off x="1528607" y="422481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82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6DB15DA0-9F8D-82AC-B99F-6DB32D88B756}"/>
                </a:ext>
              </a:extLst>
            </p:cNvPr>
            <p:cNvSpPr txBox="1"/>
            <p:nvPr/>
          </p:nvSpPr>
          <p:spPr>
            <a:xfrm>
              <a:off x="2551495" y="422481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84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2FCCA247-77A5-F16A-5B5C-F65E347D9B31}"/>
                </a:ext>
              </a:extLst>
            </p:cNvPr>
            <p:cNvSpPr txBox="1"/>
            <p:nvPr/>
          </p:nvSpPr>
          <p:spPr>
            <a:xfrm>
              <a:off x="3574383" y="422481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86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2449C581-FFBE-5970-4D04-86745B8E4D29}"/>
                </a:ext>
              </a:extLst>
            </p:cNvPr>
            <p:cNvSpPr txBox="1"/>
            <p:nvPr/>
          </p:nvSpPr>
          <p:spPr>
            <a:xfrm>
              <a:off x="4592393" y="422481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88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363C17E4-5619-7D2F-E4BB-87E001AA42EC}"/>
                </a:ext>
              </a:extLst>
            </p:cNvPr>
            <p:cNvSpPr txBox="1"/>
            <p:nvPr/>
          </p:nvSpPr>
          <p:spPr>
            <a:xfrm>
              <a:off x="505719" y="462492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90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FA01A72F-95DE-D9FC-102E-94751268EAD8}"/>
                </a:ext>
              </a:extLst>
            </p:cNvPr>
            <p:cNvSpPr txBox="1"/>
            <p:nvPr/>
          </p:nvSpPr>
          <p:spPr>
            <a:xfrm>
              <a:off x="1528607" y="462492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92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2AEB1800-E34B-DB15-591B-88E4CAED1357}"/>
                </a:ext>
              </a:extLst>
            </p:cNvPr>
            <p:cNvSpPr txBox="1"/>
            <p:nvPr/>
          </p:nvSpPr>
          <p:spPr>
            <a:xfrm>
              <a:off x="2551495" y="462492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94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272C8D9-E6DD-00D9-7B1F-A6C043D57EF4}"/>
                </a:ext>
              </a:extLst>
            </p:cNvPr>
            <p:cNvSpPr txBox="1"/>
            <p:nvPr/>
          </p:nvSpPr>
          <p:spPr>
            <a:xfrm>
              <a:off x="3574383" y="462492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96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1BF7CE8A-FBEE-611F-A431-404A10A5B541}"/>
                </a:ext>
              </a:extLst>
            </p:cNvPr>
            <p:cNvSpPr txBox="1"/>
            <p:nvPr/>
          </p:nvSpPr>
          <p:spPr>
            <a:xfrm>
              <a:off x="4592393" y="462492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98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210" name="Группа 209">
            <a:extLst>
              <a:ext uri="{FF2B5EF4-FFF2-40B4-BE49-F238E27FC236}">
                <a16:creationId xmlns:a16="http://schemas.microsoft.com/office/drawing/2014/main" id="{4575A024-3B02-62EA-3B20-712D859D9DF5}"/>
              </a:ext>
            </a:extLst>
          </p:cNvPr>
          <p:cNvGrpSpPr/>
          <p:nvPr/>
        </p:nvGrpSpPr>
        <p:grpSpPr>
          <a:xfrm>
            <a:off x="1017163" y="1023934"/>
            <a:ext cx="4600989" cy="4001100"/>
            <a:chOff x="1017163" y="1023934"/>
            <a:chExt cx="4600989" cy="4001100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3F635C0-AF53-1C6E-3B18-9BAC3F9D8841}"/>
                </a:ext>
              </a:extLst>
            </p:cNvPr>
            <p:cNvSpPr txBox="1"/>
            <p:nvPr/>
          </p:nvSpPr>
          <p:spPr>
            <a:xfrm>
              <a:off x="5106708" y="102393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9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362FAE0C-323A-D763-8B83-E20AAD1CA942}"/>
                </a:ext>
              </a:extLst>
            </p:cNvPr>
            <p:cNvSpPr txBox="1"/>
            <p:nvPr/>
          </p:nvSpPr>
          <p:spPr>
            <a:xfrm>
              <a:off x="3062939" y="142404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15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836D76C-D8CF-3EEE-2EA6-85A1BFAC394B}"/>
                </a:ext>
              </a:extLst>
            </p:cNvPr>
            <p:cNvSpPr txBox="1"/>
            <p:nvPr/>
          </p:nvSpPr>
          <p:spPr>
            <a:xfrm>
              <a:off x="4085827" y="182415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27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EB0A1FB-2801-AD59-03F3-F666BCDAF8F9}"/>
                </a:ext>
              </a:extLst>
            </p:cNvPr>
            <p:cNvSpPr txBox="1"/>
            <p:nvPr/>
          </p:nvSpPr>
          <p:spPr>
            <a:xfrm>
              <a:off x="1017163" y="182415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21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5F3592F4-7F8D-40C4-2512-39107F4C4EFA}"/>
                </a:ext>
              </a:extLst>
            </p:cNvPr>
            <p:cNvSpPr txBox="1"/>
            <p:nvPr/>
          </p:nvSpPr>
          <p:spPr>
            <a:xfrm>
              <a:off x="2040051" y="222426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33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2DD542AA-E30A-F20F-17D7-5DAE9720CC93}"/>
                </a:ext>
              </a:extLst>
            </p:cNvPr>
            <p:cNvSpPr txBox="1"/>
            <p:nvPr/>
          </p:nvSpPr>
          <p:spPr>
            <a:xfrm>
              <a:off x="5106708" y="222426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39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1DE05DC6-A5B9-DAF9-2587-56A4E19C092A}"/>
                </a:ext>
              </a:extLst>
            </p:cNvPr>
            <p:cNvSpPr txBox="1"/>
            <p:nvPr/>
          </p:nvSpPr>
          <p:spPr>
            <a:xfrm>
              <a:off x="3062939" y="2628125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45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9F73332-6066-F593-4676-5C2016746E59}"/>
                </a:ext>
              </a:extLst>
            </p:cNvPr>
            <p:cNvSpPr txBox="1"/>
            <p:nvPr/>
          </p:nvSpPr>
          <p:spPr>
            <a:xfrm>
              <a:off x="4085827" y="302448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57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68FB110-DDC0-605F-B4B3-393E06FC59B6}"/>
                </a:ext>
              </a:extLst>
            </p:cNvPr>
            <p:cNvSpPr txBox="1"/>
            <p:nvPr/>
          </p:nvSpPr>
          <p:spPr>
            <a:xfrm>
              <a:off x="1017163" y="302448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51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FCF4AC6-0009-236A-5135-437D1CEF847A}"/>
                </a:ext>
              </a:extLst>
            </p:cNvPr>
            <p:cNvSpPr txBox="1"/>
            <p:nvPr/>
          </p:nvSpPr>
          <p:spPr>
            <a:xfrm>
              <a:off x="2040051" y="342459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63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1F514CC-B929-C833-25C6-40C21297CFB8}"/>
                </a:ext>
              </a:extLst>
            </p:cNvPr>
            <p:cNvSpPr txBox="1"/>
            <p:nvPr/>
          </p:nvSpPr>
          <p:spPr>
            <a:xfrm>
              <a:off x="5106708" y="342459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69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ABAD3F86-03EA-6FD3-3AE1-F4CEB946E3F6}"/>
                </a:ext>
              </a:extLst>
            </p:cNvPr>
            <p:cNvSpPr txBox="1"/>
            <p:nvPr/>
          </p:nvSpPr>
          <p:spPr>
            <a:xfrm>
              <a:off x="3062939" y="382470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75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8C34011-7903-3005-2C62-07405CEAB168}"/>
                </a:ext>
              </a:extLst>
            </p:cNvPr>
            <p:cNvSpPr txBox="1"/>
            <p:nvPr/>
          </p:nvSpPr>
          <p:spPr>
            <a:xfrm>
              <a:off x="4085827" y="422481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87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D63BF0C3-A04C-FFF4-D945-C3FF06E5FFB5}"/>
                </a:ext>
              </a:extLst>
            </p:cNvPr>
            <p:cNvSpPr txBox="1"/>
            <p:nvPr/>
          </p:nvSpPr>
          <p:spPr>
            <a:xfrm>
              <a:off x="1017163" y="422481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81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4298DD00-F60A-FAF0-F6CF-1DDF69759500}"/>
                </a:ext>
              </a:extLst>
            </p:cNvPr>
            <p:cNvSpPr txBox="1"/>
            <p:nvPr/>
          </p:nvSpPr>
          <p:spPr>
            <a:xfrm>
              <a:off x="2040051" y="462492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93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139C9FDB-3332-D331-F2F6-35D3D737F5F9}"/>
                </a:ext>
              </a:extLst>
            </p:cNvPr>
            <p:cNvSpPr txBox="1"/>
            <p:nvPr/>
          </p:nvSpPr>
          <p:spPr>
            <a:xfrm>
              <a:off x="5106708" y="462492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99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213" name="Группа 212">
            <a:extLst>
              <a:ext uri="{FF2B5EF4-FFF2-40B4-BE49-F238E27FC236}">
                <a16:creationId xmlns:a16="http://schemas.microsoft.com/office/drawing/2014/main" id="{1418D604-0330-B349-EBE7-1BBAD7663F73}"/>
              </a:ext>
            </a:extLst>
          </p:cNvPr>
          <p:cNvGrpSpPr/>
          <p:nvPr/>
        </p:nvGrpSpPr>
        <p:grpSpPr>
          <a:xfrm>
            <a:off x="1017163" y="2628125"/>
            <a:ext cx="4600989" cy="2396909"/>
            <a:chOff x="1017163" y="2628125"/>
            <a:chExt cx="4600989" cy="2396909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EE78C775-1B7A-7571-843C-6B978302607C}"/>
                </a:ext>
              </a:extLst>
            </p:cNvPr>
            <p:cNvSpPr txBox="1"/>
            <p:nvPr/>
          </p:nvSpPr>
          <p:spPr>
            <a:xfrm>
              <a:off x="5106708" y="2628125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49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63771BD8-4A94-C7F5-084F-AEFF1B584851}"/>
                </a:ext>
              </a:extLst>
            </p:cNvPr>
            <p:cNvSpPr txBox="1"/>
            <p:nvPr/>
          </p:nvSpPr>
          <p:spPr>
            <a:xfrm>
              <a:off x="4085827" y="382470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77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7F65E9C6-CF36-2934-C74F-6E832D9785D0}"/>
                </a:ext>
              </a:extLst>
            </p:cNvPr>
            <p:cNvSpPr txBox="1"/>
            <p:nvPr/>
          </p:nvSpPr>
          <p:spPr>
            <a:xfrm>
              <a:off x="1017163" y="4624924"/>
              <a:ext cx="511444" cy="400110"/>
            </a:xfrm>
            <a:prstGeom prst="rect">
              <a:avLst/>
            </a:prstGeom>
            <a:solidFill>
              <a:srgbClr val="D9D9D9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91</a:t>
              </a:r>
              <a:endParaRPr lang="ru-RU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65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1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1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1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1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1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1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1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1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1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1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1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1"/>
                                      </p:to>
                                    </p:animClr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1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1"/>
                                      </p:to>
                                    </p:animClr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1"/>
                                      </p:to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1"/>
                                      </p:to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1"/>
                                      </p:to>
                                    </p:animClr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1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1"/>
                                      </p:to>
                                    </p:animClr>
                                    <p:set>
                                      <p:cBhvr>
                                        <p:cTn id="159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1"/>
                                      </p:to>
                                    </p:animClr>
                                    <p:set>
                                      <p:cBhvr>
                                        <p:cTn id="165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1"/>
                                      </p:to>
                                    </p:animClr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55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317;p58">
            <a:extLst>
              <a:ext uri="{FF2B5EF4-FFF2-40B4-BE49-F238E27FC236}">
                <a16:creationId xmlns:a16="http://schemas.microsoft.com/office/drawing/2014/main" id="{9B01919F-931D-0016-57BE-E05438675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Решето Эратосфена</a:t>
            </a:r>
            <a:endParaRPr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84AEF74-A0AF-03DB-A129-AFFE62D7DF9B}"/>
              </a:ext>
            </a:extLst>
          </p:cNvPr>
          <p:cNvGrpSpPr/>
          <p:nvPr/>
        </p:nvGrpSpPr>
        <p:grpSpPr>
          <a:xfrm>
            <a:off x="8020545" y="324587"/>
            <a:ext cx="605245" cy="620717"/>
            <a:chOff x="4283261" y="3080092"/>
            <a:chExt cx="380573" cy="376200"/>
          </a:xfrm>
        </p:grpSpPr>
        <p:sp>
          <p:nvSpPr>
            <p:cNvPr id="11" name="Прямоугольник: скругленные углы 10">
              <a:extLst>
                <a:ext uri="{FF2B5EF4-FFF2-40B4-BE49-F238E27FC236}">
                  <a16:creationId xmlns:a16="http://schemas.microsoft.com/office/drawing/2014/main" id="{ED309BE6-ADB0-67CA-DD40-1F574D008C2D}"/>
                </a:ext>
              </a:extLst>
            </p:cNvPr>
            <p:cNvSpPr/>
            <p:nvPr/>
          </p:nvSpPr>
          <p:spPr>
            <a:xfrm>
              <a:off x="4283261" y="3080092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A3FDD2F7-3CB1-ED5D-6E68-FDDD1ED48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289" y="3126171"/>
              <a:ext cx="290002" cy="290002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E752A37-ACF8-72D7-E8E8-6E6D75FD79A7}"/>
              </a:ext>
            </a:extLst>
          </p:cNvPr>
          <p:cNvSpPr txBox="1"/>
          <p:nvPr/>
        </p:nvSpPr>
        <p:spPr>
          <a:xfrm>
            <a:off x="1184362" y="968459"/>
            <a:ext cx="45720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Eratosphen</a:t>
            </a:r>
            <a:r>
              <a:rPr lang="en-US" kern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kern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kern="100" dirty="0">
              <a:effectLst/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kern="100" dirty="0">
              <a:effectLst/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en-US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prime </a:t>
            </a:r>
            <a:r>
              <a:rPr lang="en-US" kern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8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kern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kern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kern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ru-RU" kern="100" dirty="0">
              <a:effectLst/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en-US" kern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kern="100" dirty="0">
              <a:effectLst/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8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kern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kern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kern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kern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kern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ru-RU" kern="100" dirty="0">
              <a:effectLst/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kern="100" dirty="0">
              <a:effectLst/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kern="0" dirty="0">
                <a:solidFill>
                  <a:srgbClr val="8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kern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prime</a:t>
            </a:r>
            <a:r>
              <a:rPr lang="en-US" kern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kern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8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kern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kern="100" dirty="0">
              <a:effectLst/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kern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kern="100" dirty="0">
              <a:effectLst/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kern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ru-RU" kern="100" dirty="0">
              <a:effectLst/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kern="0" dirty="0">
                <a:solidFill>
                  <a:srgbClr val="8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kern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kern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kern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kern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kern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kern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kern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US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kern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kern="100" dirty="0">
              <a:effectLst/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prime</a:t>
            </a:r>
            <a:r>
              <a:rPr lang="en-US" kern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kern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8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kern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kern="100" dirty="0">
              <a:effectLst/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kern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kern="100" dirty="0">
              <a:effectLst/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kern="100" dirty="0">
              <a:effectLst/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8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kern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kern="100" dirty="0">
              <a:effectLst/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5B5B5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kern="100" dirty="0">
              <a:effectLst/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483E3F0E-8D33-32CB-06DA-EBCE81520F0A}"/>
              </a:ext>
            </a:extLst>
          </p:cNvPr>
          <p:cNvSpPr/>
          <p:nvPr/>
        </p:nvSpPr>
        <p:spPr>
          <a:xfrm>
            <a:off x="500550" y="968459"/>
            <a:ext cx="479271" cy="47927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CC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endParaRPr lang="ru-RU" sz="2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1672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56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317;p58">
            <a:extLst>
              <a:ext uri="{FF2B5EF4-FFF2-40B4-BE49-F238E27FC236}">
                <a16:creationId xmlns:a16="http://schemas.microsoft.com/office/drawing/2014/main" id="{9B01919F-931D-0016-57BE-E05438675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Решето Эратосфена</a:t>
            </a:r>
            <a:endParaRPr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84AEF74-A0AF-03DB-A129-AFFE62D7DF9B}"/>
              </a:ext>
            </a:extLst>
          </p:cNvPr>
          <p:cNvGrpSpPr/>
          <p:nvPr/>
        </p:nvGrpSpPr>
        <p:grpSpPr>
          <a:xfrm>
            <a:off x="8020545" y="324587"/>
            <a:ext cx="605245" cy="620717"/>
            <a:chOff x="4283261" y="3080092"/>
            <a:chExt cx="380573" cy="376200"/>
          </a:xfrm>
        </p:grpSpPr>
        <p:sp>
          <p:nvSpPr>
            <p:cNvPr id="11" name="Прямоугольник: скругленные углы 10">
              <a:extLst>
                <a:ext uri="{FF2B5EF4-FFF2-40B4-BE49-F238E27FC236}">
                  <a16:creationId xmlns:a16="http://schemas.microsoft.com/office/drawing/2014/main" id="{ED309BE6-ADB0-67CA-DD40-1F574D008C2D}"/>
                </a:ext>
              </a:extLst>
            </p:cNvPr>
            <p:cNvSpPr/>
            <p:nvPr/>
          </p:nvSpPr>
          <p:spPr>
            <a:xfrm>
              <a:off x="4283261" y="3080092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A3FDD2F7-3CB1-ED5D-6E68-FDDD1ED48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289" y="3126171"/>
              <a:ext cx="290002" cy="290002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4454315-AF70-1C22-138E-4FB93732ABA4}"/>
              </a:ext>
            </a:extLst>
          </p:cNvPr>
          <p:cNvSpPr txBox="1"/>
          <p:nvPr/>
        </p:nvSpPr>
        <p:spPr>
          <a:xfrm>
            <a:off x="500550" y="945304"/>
            <a:ext cx="812524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Stopwatch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Stopwatch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8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kern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kern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1000000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en-US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count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Eratosphen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en-US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WriteLine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"\t\t"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"\t"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     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en-US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ElapsedMilliseconds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ru-RU" kern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мс</a:t>
            </a:r>
            <a:r>
              <a:rPr lang="en-US" kern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ru-RU" kern="0" dirty="0" err="1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ReadKey</a:t>
            </a:r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5B5B5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D118569-953E-E6FA-232E-C91B0CC0E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530" y="3373636"/>
            <a:ext cx="4747260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245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57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317;p58">
            <a:extLst>
              <a:ext uri="{FF2B5EF4-FFF2-40B4-BE49-F238E27FC236}">
                <a16:creationId xmlns:a16="http://schemas.microsoft.com/office/drawing/2014/main" id="{9B01919F-931D-0016-57BE-E05438675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Сравнение алгоритмов</a:t>
            </a:r>
            <a:endParaRPr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84AEF74-A0AF-03DB-A129-AFFE62D7DF9B}"/>
              </a:ext>
            </a:extLst>
          </p:cNvPr>
          <p:cNvGrpSpPr/>
          <p:nvPr/>
        </p:nvGrpSpPr>
        <p:grpSpPr>
          <a:xfrm>
            <a:off x="8020545" y="324587"/>
            <a:ext cx="605245" cy="620717"/>
            <a:chOff x="4283261" y="3080092"/>
            <a:chExt cx="380573" cy="376200"/>
          </a:xfrm>
        </p:grpSpPr>
        <p:sp>
          <p:nvSpPr>
            <p:cNvPr id="11" name="Прямоугольник: скругленные углы 10">
              <a:extLst>
                <a:ext uri="{FF2B5EF4-FFF2-40B4-BE49-F238E27FC236}">
                  <a16:creationId xmlns:a16="http://schemas.microsoft.com/office/drawing/2014/main" id="{ED309BE6-ADB0-67CA-DD40-1F574D008C2D}"/>
                </a:ext>
              </a:extLst>
            </p:cNvPr>
            <p:cNvSpPr/>
            <p:nvPr/>
          </p:nvSpPr>
          <p:spPr>
            <a:xfrm>
              <a:off x="4283261" y="3080092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A3FDD2F7-3CB1-ED5D-6E68-FDDD1ED48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9289" y="3126171"/>
              <a:ext cx="290002" cy="290002"/>
            </a:xfrm>
            <a:prstGeom prst="rect">
              <a:avLst/>
            </a:prstGeom>
          </p:spPr>
        </p:pic>
      </p:grp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F8D60B30-A044-E28E-A04A-FFDAEAF11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525069"/>
              </p:ext>
            </p:extLst>
          </p:nvPr>
        </p:nvGraphicFramePr>
        <p:xfrm>
          <a:off x="423862" y="1199854"/>
          <a:ext cx="8201928" cy="2595880"/>
        </p:xfrm>
        <a:graphic>
          <a:graphicData uri="http://schemas.openxmlformats.org/drawingml/2006/table">
            <a:tbl>
              <a:tblPr firstRow="1" bandRow="1">
                <a:tableStyleId>{D8DB6F75-BDE1-4A7C-89EC-F796261E69D0}</a:tableStyleId>
              </a:tblPr>
              <a:tblGrid>
                <a:gridCol w="1110470">
                  <a:extLst>
                    <a:ext uri="{9D8B030D-6E8A-4147-A177-3AD203B41FA5}">
                      <a16:colId xmlns:a16="http://schemas.microsoft.com/office/drawing/2014/main" val="610418333"/>
                    </a:ext>
                  </a:extLst>
                </a:gridCol>
                <a:gridCol w="1866006">
                  <a:extLst>
                    <a:ext uri="{9D8B030D-6E8A-4147-A177-3AD203B41FA5}">
                      <a16:colId xmlns:a16="http://schemas.microsoft.com/office/drawing/2014/main" val="3866489120"/>
                    </a:ext>
                  </a:extLst>
                </a:gridCol>
                <a:gridCol w="1005838">
                  <a:extLst>
                    <a:ext uri="{9D8B030D-6E8A-4147-A177-3AD203B41FA5}">
                      <a16:colId xmlns:a16="http://schemas.microsoft.com/office/drawing/2014/main" val="1978112483"/>
                    </a:ext>
                  </a:extLst>
                </a:gridCol>
                <a:gridCol w="1005838">
                  <a:extLst>
                    <a:ext uri="{9D8B030D-6E8A-4147-A177-3AD203B41FA5}">
                      <a16:colId xmlns:a16="http://schemas.microsoft.com/office/drawing/2014/main" val="3029923295"/>
                    </a:ext>
                  </a:extLst>
                </a:gridCol>
                <a:gridCol w="1005838">
                  <a:extLst>
                    <a:ext uri="{9D8B030D-6E8A-4147-A177-3AD203B41FA5}">
                      <a16:colId xmlns:a16="http://schemas.microsoft.com/office/drawing/2014/main" val="1678089345"/>
                    </a:ext>
                  </a:extLst>
                </a:gridCol>
                <a:gridCol w="1005838">
                  <a:extLst>
                    <a:ext uri="{9D8B030D-6E8A-4147-A177-3AD203B41FA5}">
                      <a16:colId xmlns:a16="http://schemas.microsoft.com/office/drawing/2014/main" val="3638835726"/>
                    </a:ext>
                  </a:extLst>
                </a:gridCol>
                <a:gridCol w="1202100">
                  <a:extLst>
                    <a:ext uri="{9D8B030D-6E8A-4147-A177-3AD203B41FA5}">
                      <a16:colId xmlns:a16="http://schemas.microsoft.com/office/drawing/2014/main" val="366838103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</a:t>
                      </a:r>
                      <a:endParaRPr lang="ru-RU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D96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Количество простых чисел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D966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Алгоритм </a:t>
                      </a:r>
                      <a:r>
                        <a:rPr lang="en-US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[</a:t>
                      </a:r>
                      <a:r>
                        <a:rPr lang="ru-RU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мс</a:t>
                      </a:r>
                      <a:r>
                        <a:rPr lang="en-US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]</a:t>
                      </a:r>
                      <a:endParaRPr lang="ru-RU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953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ru-RU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u-RU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ru-RU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ru-RU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u-RU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Эратосфен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9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100</a:t>
                      </a:r>
                      <a:endParaRPr lang="ru-RU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25</a:t>
                      </a:r>
                      <a:endParaRPr lang="ru-RU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lang="ru-RU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lang="ru-RU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lang="ru-RU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lang="ru-RU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lang="ru-RU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3575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1000</a:t>
                      </a:r>
                      <a:endParaRPr lang="ru-RU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168</a:t>
                      </a:r>
                      <a:endParaRPr lang="ru-RU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ru-RU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lang="ru-RU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lang="ru-RU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lang="ru-RU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lang="ru-RU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9938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10000</a:t>
                      </a:r>
                      <a:endParaRPr lang="ru-RU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1229</a:t>
                      </a:r>
                      <a:endParaRPr lang="ru-RU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95</a:t>
                      </a:r>
                      <a:endParaRPr lang="ru-RU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  <a:endParaRPr lang="ru-RU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u-RU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lang="ru-RU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lang="ru-RU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22779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9592</a:t>
                      </a:r>
                      <a:endParaRPr lang="ru-RU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9385</a:t>
                      </a:r>
                      <a:endParaRPr lang="ru-RU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754</a:t>
                      </a:r>
                      <a:endParaRPr lang="ru-RU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373</a:t>
                      </a:r>
                      <a:endParaRPr lang="ru-RU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ru-RU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lang="ru-RU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64978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1000000</a:t>
                      </a:r>
                      <a:endParaRPr lang="ru-RU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78498</a:t>
                      </a:r>
                      <a:endParaRPr lang="ru-RU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951046</a:t>
                      </a:r>
                      <a:endParaRPr lang="ru-RU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57138</a:t>
                      </a:r>
                      <a:endParaRPr lang="ru-RU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28622</a:t>
                      </a:r>
                      <a:endParaRPr lang="ru-RU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75</a:t>
                      </a:r>
                      <a:endParaRPr lang="ru-RU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</a:t>
                      </a:r>
                      <a:endParaRPr lang="ru-RU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811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3453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9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800" dirty="0"/>
              <a:t>Вопросы</a:t>
            </a:r>
            <a:endParaRPr sz="3800" dirty="0"/>
          </a:p>
        </p:txBody>
      </p:sp>
      <p:pic>
        <p:nvPicPr>
          <p:cNvPr id="5" name="Google Shape;416;p52">
            <a:extLst>
              <a:ext uri="{FF2B5EF4-FFF2-40B4-BE49-F238E27FC236}">
                <a16:creationId xmlns:a16="http://schemas.microsoft.com/office/drawing/2014/main" id="{D3A3CB3E-FEE5-2A29-C4D0-452A58E1E3A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2727" y="330442"/>
            <a:ext cx="621000" cy="620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31829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Повторим цели вебинара</a:t>
            </a:r>
            <a:endParaRPr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7F0599-9CEC-2DEC-3DE6-EC8378FD8C85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59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5" name="Google Shape;283;p53">
            <a:extLst>
              <a:ext uri="{FF2B5EF4-FFF2-40B4-BE49-F238E27FC236}">
                <a16:creationId xmlns:a16="http://schemas.microsoft.com/office/drawing/2014/main" id="{065712C3-56F5-657B-6EF7-4C11118F83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4241048"/>
              </p:ext>
            </p:extLst>
          </p:nvPr>
        </p:nvGraphicFramePr>
        <p:xfrm>
          <a:off x="952500" y="1544194"/>
          <a:ext cx="7239000" cy="1819616"/>
        </p:xfrm>
        <a:graphic>
          <a:graphicData uri="http://schemas.openxmlformats.org/drawingml/2006/table">
            <a:tbl>
              <a:tblPr>
                <a:noFill/>
                <a:tableStyleId>{D8DB6F75-BDE1-4A7C-89EC-F796261E69D0}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6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Алгоритмы определения наибольшего общего делителя и наименьшего общего кратного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6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Алгоритмы возведения числа в целую неотрицательную степень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43883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6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Алгоритмы вычисления чисел Фибоначчи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1389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6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Алгоритмы определения простых чисел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749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292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sp>
        <p:nvSpPr>
          <p:cNvPr id="285" name="Google Shape;285;p5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9900"/>
                </a:solidFill>
              </a:rPr>
              <a:t>К концу занятия вы узнаете</a:t>
            </a:r>
            <a:endParaRPr sz="1500" b="1" dirty="0">
              <a:solidFill>
                <a:srgbClr val="FF9900"/>
              </a:solidFill>
            </a:endParaRPr>
          </a:p>
        </p:txBody>
      </p:sp>
      <p:graphicFrame>
        <p:nvGraphicFramePr>
          <p:cNvPr id="2" name="Google Shape;283;p53">
            <a:extLst>
              <a:ext uri="{FF2B5EF4-FFF2-40B4-BE49-F238E27FC236}">
                <a16:creationId xmlns:a16="http://schemas.microsoft.com/office/drawing/2014/main" id="{962BEA1D-54AF-10B9-8113-3153D9CE63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6341773"/>
              </p:ext>
            </p:extLst>
          </p:nvPr>
        </p:nvGraphicFramePr>
        <p:xfrm>
          <a:off x="952500" y="1544194"/>
          <a:ext cx="7239000" cy="1819616"/>
        </p:xfrm>
        <a:graphic>
          <a:graphicData uri="http://schemas.openxmlformats.org/drawingml/2006/table">
            <a:tbl>
              <a:tblPr>
                <a:noFill/>
                <a:tableStyleId>{D8DB6F75-BDE1-4A7C-89EC-F796261E69D0}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6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Алгоритмы определения наибольшего общего делителя и наименьшего общего кратного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6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Алгоритмы возведения числа в целую неотрицательную степень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43883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6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Алгоритмы вычисления чисел Фибоначчи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1389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6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Алгоритмы определения простых чисел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749220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7F0599-9CEC-2DEC-3DE6-EC8378FD8C85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6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9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800" dirty="0"/>
              <a:t>Дайте пожалуйста </a:t>
            </a:r>
            <a:br>
              <a:rPr lang="ru-RU" sz="3800" dirty="0"/>
            </a:br>
            <a:r>
              <a:rPr lang="ru-RU" sz="3800" dirty="0"/>
              <a:t>обратную связь о занятии</a:t>
            </a:r>
            <a:endParaRPr sz="3800" dirty="0"/>
          </a:p>
        </p:txBody>
      </p:sp>
      <p:pic>
        <p:nvPicPr>
          <p:cNvPr id="3" name="Google Shape;609;p84">
            <a:extLst>
              <a:ext uri="{FF2B5EF4-FFF2-40B4-BE49-F238E27FC236}">
                <a16:creationId xmlns:a16="http://schemas.microsoft.com/office/drawing/2014/main" id="{9159CBEC-1D4E-728F-683E-2B58D822378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2727" y="330443"/>
            <a:ext cx="621000" cy="6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0"/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13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Приходите на следующие вебинары</a:t>
            </a:r>
            <a:endParaRPr dirty="0"/>
          </a:p>
        </p:txBody>
      </p:sp>
      <p:sp>
        <p:nvSpPr>
          <p:cNvPr id="481" name="Google Shape;481;p80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17" name="Google Shape;204;p48">
            <a:extLst>
              <a:ext uri="{FF2B5EF4-FFF2-40B4-BE49-F238E27FC236}">
                <a16:creationId xmlns:a16="http://schemas.microsoft.com/office/drawing/2014/main" id="{EF2F82B2-2879-0380-F8F7-8281FB390041}"/>
              </a:ext>
            </a:extLst>
          </p:cNvPr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88;p18">
            <a:extLst>
              <a:ext uri="{FF2B5EF4-FFF2-40B4-BE49-F238E27FC236}">
                <a16:creationId xmlns:a16="http://schemas.microsoft.com/office/drawing/2014/main" id="{DDB867BF-0331-BAEE-00AD-12E1ED863458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135425" y="1887857"/>
            <a:ext cx="5253300" cy="2053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   vk.com/</a:t>
            </a:r>
            <a:r>
              <a:rPr lang="en-US" sz="1200" dirty="0" err="1"/>
              <a:t>elena_vstavskaya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  @ElenaVstavskaya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9" name="Google Shape;89;p18">
            <a:extLst>
              <a:ext uri="{FF2B5EF4-FFF2-40B4-BE49-F238E27FC236}">
                <a16:creationId xmlns:a16="http://schemas.microsoft.com/office/drawing/2014/main" id="{74D7FCE9-D145-4530-CC97-82679E4DF4A4}"/>
              </a:ext>
            </a:extLst>
          </p:cNvPr>
          <p:cNvSpPr txBox="1"/>
          <p:nvPr/>
        </p:nvSpPr>
        <p:spPr>
          <a:xfrm>
            <a:off x="3135425" y="3487116"/>
            <a:ext cx="4400492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Вставская Елена</a:t>
            </a:r>
            <a:endParaRPr sz="15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B1B948D-5853-A317-97D9-D514F52F3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439" y="4181015"/>
            <a:ext cx="333804" cy="19074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7D780F6-AF0D-CB37-3152-2C2636065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439" y="4565507"/>
            <a:ext cx="229847" cy="19074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1450CA3-0634-6461-5BFA-98FC48471E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213" y="3015004"/>
            <a:ext cx="1447321" cy="1447321"/>
          </a:xfrm>
          <a:prstGeom prst="rect">
            <a:avLst/>
          </a:prstGeom>
        </p:spPr>
      </p:pic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9AD6C1A3-3AF3-D7F6-1703-9739852EB936}"/>
              </a:ext>
            </a:extLst>
          </p:cNvPr>
          <p:cNvGrpSpPr/>
          <p:nvPr/>
        </p:nvGrpSpPr>
        <p:grpSpPr>
          <a:xfrm>
            <a:off x="1069674" y="2953925"/>
            <a:ext cx="1508400" cy="1508400"/>
            <a:chOff x="630000" y="1133626"/>
            <a:chExt cx="1508400" cy="1508400"/>
          </a:xfrm>
        </p:grpSpPr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D81863F-AE5D-5032-3D3A-B7F6AE5E55D5}"/>
                </a:ext>
              </a:extLst>
            </p:cNvPr>
            <p:cNvSpPr/>
            <p:nvPr/>
          </p:nvSpPr>
          <p:spPr>
            <a:xfrm>
              <a:off x="630000" y="1133626"/>
              <a:ext cx="1508400" cy="1508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4B78089D-9B5B-5051-8887-81BE4BD80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0539" y="1194705"/>
              <a:ext cx="1447321" cy="1447321"/>
            </a:xfrm>
            <a:prstGeom prst="rect">
              <a:avLst/>
            </a:prstGeom>
          </p:spPr>
        </p:pic>
      </p:grpSp>
      <p:sp>
        <p:nvSpPr>
          <p:cNvPr id="29" name="Номер слайда 3">
            <a:extLst>
              <a:ext uri="{FF2B5EF4-FFF2-40B4-BE49-F238E27FC236}">
                <a16:creationId xmlns:a16="http://schemas.microsoft.com/office/drawing/2014/main" id="{688CB7E3-4093-0E3B-F01E-F9A76F269AC0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61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>
                <a:solidFill>
                  <a:schemeClr val="bg1"/>
                </a:solidFill>
              </a:rPr>
              <a:t>Наибольший общий делитель</a:t>
            </a:r>
            <a:endParaRPr lang="ru-RU" sz="3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146CF7EE-E1E8-301F-48FD-80763B928557}"/>
              </a:ext>
            </a:extLst>
          </p:cNvPr>
          <p:cNvGrpSpPr/>
          <p:nvPr/>
        </p:nvGrpSpPr>
        <p:grpSpPr>
          <a:xfrm>
            <a:off x="8020545" y="330724"/>
            <a:ext cx="605245" cy="620718"/>
            <a:chOff x="4280260" y="1356202"/>
            <a:chExt cx="380573" cy="376200"/>
          </a:xfrm>
        </p:grpSpPr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C210183E-7F11-8967-FA72-42DC9A0F9520}"/>
                </a:ext>
              </a:extLst>
            </p:cNvPr>
            <p:cNvSpPr/>
            <p:nvPr/>
          </p:nvSpPr>
          <p:spPr>
            <a:xfrm>
              <a:off x="4280260" y="1356202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AB80EBE6-6576-7FA0-190F-88A83F522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5726" y="1461623"/>
              <a:ext cx="319431" cy="1616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8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317;p58">
            <a:extLst>
              <a:ext uri="{FF2B5EF4-FFF2-40B4-BE49-F238E27FC236}">
                <a16:creationId xmlns:a16="http://schemas.microsoft.com/office/drawing/2014/main" id="{9B01919F-931D-0016-57BE-E05438675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Наибольший общий делитель</a:t>
            </a:r>
            <a:endParaRPr dirty="0"/>
          </a:p>
        </p:txBody>
      </p:sp>
      <p:sp>
        <p:nvSpPr>
          <p:cNvPr id="5" name="Google Shape;299;p55">
            <a:extLst>
              <a:ext uri="{FF2B5EF4-FFF2-40B4-BE49-F238E27FC236}">
                <a16:creationId xmlns:a16="http://schemas.microsoft.com/office/drawing/2014/main" id="{25FEFAE6-37BE-AE70-F530-F71EAF8CEFE7}"/>
              </a:ext>
            </a:extLst>
          </p:cNvPr>
          <p:cNvSpPr txBox="1">
            <a:spLocks/>
          </p:cNvSpPr>
          <p:nvPr/>
        </p:nvSpPr>
        <p:spPr>
          <a:xfrm>
            <a:off x="1305384" y="1369870"/>
            <a:ext cx="7320406" cy="181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buFont typeface="Roboto"/>
              <a:buNone/>
            </a:pPr>
            <a:r>
              <a:rPr lang="ru-RU" sz="1800" b="1" dirty="0">
                <a:solidFill>
                  <a:schemeClr val="tx1"/>
                </a:solidFill>
              </a:rPr>
              <a:t>Наибольшим общим делителем </a:t>
            </a:r>
            <a:r>
              <a:rPr lang="ru-RU" sz="1800" dirty="0">
                <a:solidFill>
                  <a:schemeClr val="tx1"/>
                </a:solidFill>
              </a:rPr>
              <a:t>(НОД) для двух натуральных чисел </a:t>
            </a:r>
            <a:r>
              <a:rPr lang="ru-RU" sz="1800" b="1" dirty="0">
                <a:solidFill>
                  <a:schemeClr val="tx1"/>
                </a:solidFill>
              </a:rPr>
              <a:t>m</a:t>
            </a:r>
            <a:r>
              <a:rPr lang="ru-RU" sz="1800" dirty="0">
                <a:solidFill>
                  <a:schemeClr val="tx1"/>
                </a:solidFill>
              </a:rPr>
              <a:t> и </a:t>
            </a:r>
            <a:r>
              <a:rPr lang="ru-RU" sz="1800" b="1" dirty="0">
                <a:solidFill>
                  <a:schemeClr val="tx1"/>
                </a:solidFill>
              </a:rPr>
              <a:t>n</a:t>
            </a:r>
            <a:r>
              <a:rPr lang="ru-RU" sz="1800" dirty="0">
                <a:solidFill>
                  <a:schemeClr val="tx1"/>
                </a:solidFill>
              </a:rPr>
              <a:t> называется наибольшее число, на которое делятся числа </a:t>
            </a:r>
            <a:r>
              <a:rPr lang="ru-RU" sz="1800" b="1" dirty="0">
                <a:solidFill>
                  <a:schemeClr val="tx1"/>
                </a:solidFill>
              </a:rPr>
              <a:t>m</a:t>
            </a:r>
            <a:r>
              <a:rPr lang="ru-RU" sz="1800" dirty="0">
                <a:solidFill>
                  <a:schemeClr val="tx1"/>
                </a:solidFill>
              </a:rPr>
              <a:t> и </a:t>
            </a:r>
            <a:r>
              <a:rPr lang="ru-RU" sz="1800" b="1" dirty="0">
                <a:solidFill>
                  <a:schemeClr val="tx1"/>
                </a:solidFill>
              </a:rPr>
              <a:t>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ru-RU" sz="1800" dirty="0">
                <a:solidFill>
                  <a:schemeClr val="tx1"/>
                </a:solidFill>
              </a:rPr>
              <a:t>без остатка.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EBE976EE-2583-B0BF-AD17-86632E8A9B5F}"/>
              </a:ext>
            </a:extLst>
          </p:cNvPr>
          <p:cNvSpPr/>
          <p:nvPr/>
        </p:nvSpPr>
        <p:spPr>
          <a:xfrm>
            <a:off x="513161" y="1483687"/>
            <a:ext cx="620719" cy="610483"/>
          </a:xfrm>
          <a:prstGeom prst="roundRect">
            <a:avLst>
              <a:gd name="adj" fmla="val 25294"/>
            </a:avLst>
          </a:pr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22A60E-B337-80BB-8806-507DA52BA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63" y="1598524"/>
            <a:ext cx="368476" cy="383454"/>
          </a:xfrm>
          <a:prstGeom prst="rect">
            <a:avLst/>
          </a:prstGeom>
        </p:spPr>
      </p:pic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4436A417-2223-19A7-7EDD-51A922569574}"/>
              </a:ext>
            </a:extLst>
          </p:cNvPr>
          <p:cNvGrpSpPr/>
          <p:nvPr/>
        </p:nvGrpSpPr>
        <p:grpSpPr>
          <a:xfrm>
            <a:off x="8020545" y="330724"/>
            <a:ext cx="605245" cy="620718"/>
            <a:chOff x="4280260" y="1356202"/>
            <a:chExt cx="380573" cy="376200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6244021D-9EAE-823F-47D4-B85A750F6C93}"/>
                </a:ext>
              </a:extLst>
            </p:cNvPr>
            <p:cNvSpPr/>
            <p:nvPr/>
          </p:nvSpPr>
          <p:spPr>
            <a:xfrm>
              <a:off x="4280260" y="1356202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FC6DC434-84F3-8384-8093-45351FC97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15726" y="1461623"/>
              <a:ext cx="319431" cy="161640"/>
            </a:xfrm>
            <a:prstGeom prst="rect">
              <a:avLst/>
            </a:prstGeom>
          </p:spPr>
        </p:pic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047C644-D414-D667-08A8-0C1FE4F30E32}"/>
              </a:ext>
            </a:extLst>
          </p:cNvPr>
          <p:cNvGrpSpPr/>
          <p:nvPr/>
        </p:nvGrpSpPr>
        <p:grpSpPr>
          <a:xfrm>
            <a:off x="513161" y="4051745"/>
            <a:ext cx="7673299" cy="610483"/>
            <a:chOff x="952490" y="4153959"/>
            <a:chExt cx="7673299" cy="610483"/>
          </a:xfrm>
        </p:grpSpPr>
        <p:sp>
          <p:nvSpPr>
            <p:cNvPr id="11" name="Google Shape;299;p55">
              <a:extLst>
                <a:ext uri="{FF2B5EF4-FFF2-40B4-BE49-F238E27FC236}">
                  <a16:creationId xmlns:a16="http://schemas.microsoft.com/office/drawing/2014/main" id="{93C828C7-73DC-DFDA-1659-CDF657ADFCAB}"/>
                </a:ext>
              </a:extLst>
            </p:cNvPr>
            <p:cNvSpPr txBox="1">
              <a:spLocks/>
            </p:cNvSpPr>
            <p:nvPr/>
          </p:nvSpPr>
          <p:spPr>
            <a:xfrm>
              <a:off x="1659876" y="4208474"/>
              <a:ext cx="6965913" cy="5014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65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oboto"/>
                <a:buChar char="●"/>
                <a:defRPr sz="1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238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Roboto"/>
                <a:buChar char="○"/>
                <a:defRPr sz="15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■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●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○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■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●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○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■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 algn="just">
                <a:buFont typeface="Roboto"/>
                <a:buNone/>
              </a:pPr>
              <a:r>
                <a:rPr lang="ru-RU" sz="1600" dirty="0">
                  <a:solidFill>
                    <a:schemeClr val="tx1"/>
                  </a:solidFill>
                </a:rPr>
                <a:t>Как найти НОД двух натуральных чисел?</a:t>
              </a:r>
            </a:p>
          </p:txBody>
        </p:sp>
        <p:pic>
          <p:nvPicPr>
            <p:cNvPr id="12" name="Google Shape;300;p55">
              <a:extLst>
                <a:ext uri="{FF2B5EF4-FFF2-40B4-BE49-F238E27FC236}">
                  <a16:creationId xmlns:a16="http://schemas.microsoft.com/office/drawing/2014/main" id="{52956A8F-E956-FC4F-35A5-92A5851A79E9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52490" y="4153959"/>
              <a:ext cx="620719" cy="6104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299;p55">
            <a:extLst>
              <a:ext uri="{FF2B5EF4-FFF2-40B4-BE49-F238E27FC236}">
                <a16:creationId xmlns:a16="http://schemas.microsoft.com/office/drawing/2014/main" id="{B0935C4E-1021-A0AA-F2D4-43A29FF0CDCC}"/>
              </a:ext>
            </a:extLst>
          </p:cNvPr>
          <p:cNvSpPr txBox="1">
            <a:spLocks/>
          </p:cNvSpPr>
          <p:nvPr/>
        </p:nvSpPr>
        <p:spPr>
          <a:xfrm>
            <a:off x="1305384" y="2694338"/>
            <a:ext cx="7320406" cy="181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buFont typeface="Roboto"/>
              <a:buNone/>
            </a:pPr>
            <a:r>
              <a:rPr lang="ru-RU" sz="1800" dirty="0">
                <a:solidFill>
                  <a:schemeClr val="tx1"/>
                </a:solidFill>
              </a:rPr>
              <a:t>Два натуральных числа, для которых НОД = 1, называются </a:t>
            </a:r>
            <a:r>
              <a:rPr lang="ru-RU" sz="1800" b="1" dirty="0">
                <a:solidFill>
                  <a:schemeClr val="tx1"/>
                </a:solidFill>
              </a:rPr>
              <a:t>взаимно простыми</a:t>
            </a:r>
            <a:r>
              <a:rPr lang="ru-RU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7095E3CD-3040-61AA-0C94-DBEF36A16495}"/>
              </a:ext>
            </a:extLst>
          </p:cNvPr>
          <p:cNvSpPr/>
          <p:nvPr/>
        </p:nvSpPr>
        <p:spPr>
          <a:xfrm>
            <a:off x="513161" y="2779308"/>
            <a:ext cx="620719" cy="610483"/>
          </a:xfrm>
          <a:prstGeom prst="roundRect">
            <a:avLst>
              <a:gd name="adj" fmla="val 25294"/>
            </a:avLst>
          </a:pr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E18DB3F-FC44-DF56-8B97-230B09533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63" y="2894145"/>
            <a:ext cx="368476" cy="38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9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9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317;p58">
            <a:extLst>
              <a:ext uri="{FF2B5EF4-FFF2-40B4-BE49-F238E27FC236}">
                <a16:creationId xmlns:a16="http://schemas.microsoft.com/office/drawing/2014/main" id="{9B01919F-931D-0016-57BE-E05438675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Алгоритм Евклида</a:t>
            </a:r>
            <a:endParaRPr dirty="0"/>
          </a:p>
        </p:txBody>
      </p:sp>
      <p:sp>
        <p:nvSpPr>
          <p:cNvPr id="5" name="Google Shape;299;p55">
            <a:extLst>
              <a:ext uri="{FF2B5EF4-FFF2-40B4-BE49-F238E27FC236}">
                <a16:creationId xmlns:a16="http://schemas.microsoft.com/office/drawing/2014/main" id="{25FEFAE6-37BE-AE70-F530-F71EAF8CEFE7}"/>
              </a:ext>
            </a:extLst>
          </p:cNvPr>
          <p:cNvSpPr txBox="1">
            <a:spLocks/>
          </p:cNvSpPr>
          <p:nvPr/>
        </p:nvSpPr>
        <p:spPr>
          <a:xfrm>
            <a:off x="1305384" y="1341023"/>
            <a:ext cx="4540470" cy="181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lnSpc>
                <a:spcPct val="100000"/>
              </a:lnSpc>
              <a:buFont typeface="Roboto"/>
              <a:buNone/>
            </a:pPr>
            <a:r>
              <a:rPr lang="ru-RU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Алгоритм Евклида </a:t>
            </a:r>
            <a:r>
              <a:rPr lang="ru-RU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был придуман в Древней Греции более 2000 лет назад и основан на следующем правиле</a:t>
            </a:r>
            <a:r>
              <a:rPr lang="ru-RU" sz="1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EBE976EE-2583-B0BF-AD17-86632E8A9B5F}"/>
              </a:ext>
            </a:extLst>
          </p:cNvPr>
          <p:cNvSpPr/>
          <p:nvPr/>
        </p:nvSpPr>
        <p:spPr>
          <a:xfrm>
            <a:off x="513161" y="1483687"/>
            <a:ext cx="620719" cy="610483"/>
          </a:xfrm>
          <a:prstGeom prst="roundRect">
            <a:avLst>
              <a:gd name="adj" fmla="val 25294"/>
            </a:avLst>
          </a:pr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22A60E-B337-80BB-8806-507DA52BA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63" y="1598524"/>
            <a:ext cx="368476" cy="383454"/>
          </a:xfrm>
          <a:prstGeom prst="rect">
            <a:avLst/>
          </a:prstGeom>
        </p:spPr>
      </p:pic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4436A417-2223-19A7-7EDD-51A922569574}"/>
              </a:ext>
            </a:extLst>
          </p:cNvPr>
          <p:cNvGrpSpPr/>
          <p:nvPr/>
        </p:nvGrpSpPr>
        <p:grpSpPr>
          <a:xfrm>
            <a:off x="8020545" y="330724"/>
            <a:ext cx="605245" cy="620718"/>
            <a:chOff x="4280260" y="1356202"/>
            <a:chExt cx="380573" cy="376200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6244021D-9EAE-823F-47D4-B85A750F6C93}"/>
                </a:ext>
              </a:extLst>
            </p:cNvPr>
            <p:cNvSpPr/>
            <p:nvPr/>
          </p:nvSpPr>
          <p:spPr>
            <a:xfrm>
              <a:off x="4280260" y="1356202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FC6DC434-84F3-8384-8093-45351FC97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15726" y="1461623"/>
              <a:ext cx="319431" cy="161640"/>
            </a:xfrm>
            <a:prstGeom prst="rect">
              <a:avLst/>
            </a:prstGeom>
          </p:spPr>
        </p:pic>
      </p:grpSp>
      <p:graphicFrame>
        <p:nvGraphicFramePr>
          <p:cNvPr id="14" name="Google Shape;283;p53">
            <a:extLst>
              <a:ext uri="{FF2B5EF4-FFF2-40B4-BE49-F238E27FC236}">
                <a16:creationId xmlns:a16="http://schemas.microsoft.com/office/drawing/2014/main" id="{EC71E6E7-6DEB-7D2D-8A64-82B6AA4F45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8575534"/>
              </p:ext>
            </p:extLst>
          </p:nvPr>
        </p:nvGraphicFramePr>
        <p:xfrm>
          <a:off x="500550" y="2506096"/>
          <a:ext cx="5345304" cy="868670"/>
        </p:xfrm>
        <a:graphic>
          <a:graphicData uri="http://schemas.openxmlformats.org/drawingml/2006/table">
            <a:tbl>
              <a:tblPr>
                <a:noFill/>
                <a:tableStyleId>{D8DB6F75-BDE1-4A7C-89EC-F796261E69D0}</a:tableStyleId>
              </a:tblPr>
              <a:tblGrid>
                <a:gridCol w="584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1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если большее из двух чисел делится на меньшее — наименьшее число и будет их наибольшим общим делителем.</a:t>
                      </a:r>
                      <a:endParaRPr lang="ru-RU" sz="1600" dirty="0"/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5" name="Google Shape;507;p54">
            <a:extLst>
              <a:ext uri="{FF2B5EF4-FFF2-40B4-BE49-F238E27FC236}">
                <a16:creationId xmlns:a16="http://schemas.microsoft.com/office/drawing/2014/main" id="{53C11915-56F6-7A6D-DE9E-9FDF63E8F77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0315" y="2606850"/>
            <a:ext cx="243565" cy="243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E9782AC-72D5-0750-C1FC-68670063A8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8493" y="1261410"/>
            <a:ext cx="2427297" cy="317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19916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11499</TotalTime>
  <Words>3777</Words>
  <Application>Microsoft Office PowerPoint</Application>
  <PresentationFormat>Экран (16:9)</PresentationFormat>
  <Paragraphs>884</Paragraphs>
  <Slides>61</Slides>
  <Notes>61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61</vt:i4>
      </vt:variant>
    </vt:vector>
  </HeadingPairs>
  <TitlesOfParts>
    <vt:vector size="65" baseType="lpstr">
      <vt:lpstr>Consolas</vt:lpstr>
      <vt:lpstr>Arial</vt:lpstr>
      <vt:lpstr>Roboto</vt:lpstr>
      <vt:lpstr>Светлая тема</vt:lpstr>
      <vt:lpstr>Алгоритмы и структуры данных  Алгебраические алгоритмы</vt:lpstr>
      <vt:lpstr>Проверить, идет ли запись</vt:lpstr>
      <vt:lpstr>Алгебраические алгоритмы </vt:lpstr>
      <vt:lpstr>Правила вебинара</vt:lpstr>
      <vt:lpstr>Маршрут вебинара</vt:lpstr>
      <vt:lpstr>Цели вебинара</vt:lpstr>
      <vt:lpstr>Наибольший общий делитель</vt:lpstr>
      <vt:lpstr>Наибольший общий делитель</vt:lpstr>
      <vt:lpstr>Алгоритм Евклида</vt:lpstr>
      <vt:lpstr>Алгоритм Евклида</vt:lpstr>
      <vt:lpstr>Алгоритм Евклида</vt:lpstr>
      <vt:lpstr>Алгоритм Евклида</vt:lpstr>
      <vt:lpstr>Алгоритм Евклида</vt:lpstr>
      <vt:lpstr>Алгоритм Евклида</vt:lpstr>
      <vt:lpstr>Алгоритм Стейнца</vt:lpstr>
      <vt:lpstr>Алгоритм Стейнца</vt:lpstr>
      <vt:lpstr>Наименьшее общее кратное</vt:lpstr>
      <vt:lpstr>Возведение в степень</vt:lpstr>
      <vt:lpstr>Возведение в степень</vt:lpstr>
      <vt:lpstr>Возведение в степень</vt:lpstr>
      <vt:lpstr>Возведение в степень</vt:lpstr>
      <vt:lpstr>Возведение в степень</vt:lpstr>
      <vt:lpstr>Возведение в степень</vt:lpstr>
      <vt:lpstr>Возведение в степень: степень 2</vt:lpstr>
      <vt:lpstr>Возведение в степень: бинарный</vt:lpstr>
      <vt:lpstr>Возведение в степень: бинарный</vt:lpstr>
      <vt:lpstr>Возведение в степень: бинарный</vt:lpstr>
      <vt:lpstr>Числа Фибоначчи</vt:lpstr>
      <vt:lpstr>Числа Фибоначчи</vt:lpstr>
      <vt:lpstr>Задача о размножении кроликов</vt:lpstr>
      <vt:lpstr>Задача о размножении кроликов</vt:lpstr>
      <vt:lpstr>Числа Фибоначчи</vt:lpstr>
      <vt:lpstr>Числа Фибоначчи</vt:lpstr>
      <vt:lpstr>Числа Фибоначчи: итерационный</vt:lpstr>
      <vt:lpstr>Золотое сечение</vt:lpstr>
      <vt:lpstr>Золотое сечение</vt:lpstr>
      <vt:lpstr>Золотое сечение</vt:lpstr>
      <vt:lpstr>Матричный алгоритм</vt:lpstr>
      <vt:lpstr>Матричный алгоритм</vt:lpstr>
      <vt:lpstr>Матричный алгоритм</vt:lpstr>
      <vt:lpstr>Матричный алгоритм</vt:lpstr>
      <vt:lpstr>Матричный алгоритм</vt:lpstr>
      <vt:lpstr>Простые числа</vt:lpstr>
      <vt:lpstr>Простые числа</vt:lpstr>
      <vt:lpstr>Простые числа</vt:lpstr>
      <vt:lpstr>Простые числа</vt:lpstr>
      <vt:lpstr>Простые числа</vt:lpstr>
      <vt:lpstr>Простые числа</vt:lpstr>
      <vt:lpstr>Простые числа</vt:lpstr>
      <vt:lpstr>Простые числа</vt:lpstr>
      <vt:lpstr>Простые числа</vt:lpstr>
      <vt:lpstr>Простые числа</vt:lpstr>
      <vt:lpstr>Решето Эратосфена</vt:lpstr>
      <vt:lpstr>Решето Эратосфена</vt:lpstr>
      <vt:lpstr>Решето Эратосфена</vt:lpstr>
      <vt:lpstr>Решето Эратосфена</vt:lpstr>
      <vt:lpstr>Сравнение алгоритмов</vt:lpstr>
      <vt:lpstr>Вопросы</vt:lpstr>
      <vt:lpstr>Повторим цели вебинара</vt:lpstr>
      <vt:lpstr>Дайте пожалуйста  обратную связь о занятии</vt:lpstr>
      <vt:lpstr>Приходите на следующие вебинары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 название темы вебинара</dc:title>
  <dc:creator>Elena Vstavskaya</dc:creator>
  <cp:lastModifiedBy>Elena Vstavskaya</cp:lastModifiedBy>
  <cp:revision>377</cp:revision>
  <cp:lastPrinted>2024-04-24T16:40:12Z</cp:lastPrinted>
  <dcterms:modified xsi:type="dcterms:W3CDTF">2024-11-12T19:56:24Z</dcterms:modified>
</cp:coreProperties>
</file>