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0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6" r:id="rId9"/>
    <p:sldId id="341" r:id="rId10"/>
    <p:sldId id="333" r:id="rId11"/>
    <p:sldId id="342" r:id="rId12"/>
    <p:sldId id="391" r:id="rId13"/>
    <p:sldId id="392" r:id="rId14"/>
    <p:sldId id="394" r:id="rId15"/>
    <p:sldId id="334" r:id="rId16"/>
    <p:sldId id="335" r:id="rId17"/>
    <p:sldId id="336" r:id="rId18"/>
    <p:sldId id="337" r:id="rId19"/>
    <p:sldId id="338" r:id="rId20"/>
    <p:sldId id="339" r:id="rId21"/>
    <p:sldId id="397" r:id="rId22"/>
    <p:sldId id="398" r:id="rId23"/>
    <p:sldId id="396" r:id="rId24"/>
    <p:sldId id="399" r:id="rId25"/>
    <p:sldId id="400" r:id="rId26"/>
    <p:sldId id="401" r:id="rId27"/>
    <p:sldId id="305" r:id="rId28"/>
    <p:sldId id="347" r:id="rId29"/>
    <p:sldId id="346" r:id="rId30"/>
    <p:sldId id="348" r:id="rId31"/>
    <p:sldId id="345" r:id="rId32"/>
    <p:sldId id="349" r:id="rId33"/>
    <p:sldId id="350" r:id="rId34"/>
    <p:sldId id="340" r:id="rId35"/>
    <p:sldId id="402" r:id="rId36"/>
    <p:sldId id="403" r:id="rId37"/>
    <p:sldId id="406" r:id="rId38"/>
    <p:sldId id="404" r:id="rId39"/>
    <p:sldId id="405" r:id="rId40"/>
    <p:sldId id="407" r:id="rId41"/>
    <p:sldId id="408" r:id="rId42"/>
    <p:sldId id="352" r:id="rId43"/>
    <p:sldId id="409" r:id="rId44"/>
    <p:sldId id="412" r:id="rId45"/>
    <p:sldId id="410" r:id="rId46"/>
    <p:sldId id="411" r:id="rId47"/>
    <p:sldId id="413" r:id="rId48"/>
    <p:sldId id="414" r:id="rId49"/>
    <p:sldId id="415" r:id="rId50"/>
    <p:sldId id="395" r:id="rId51"/>
    <p:sldId id="366" r:id="rId52"/>
    <p:sldId id="416" r:id="rId53"/>
    <p:sldId id="417" r:id="rId54"/>
    <p:sldId id="418" r:id="rId55"/>
    <p:sldId id="421" r:id="rId56"/>
    <p:sldId id="419" r:id="rId57"/>
    <p:sldId id="420" r:id="rId58"/>
    <p:sldId id="329" r:id="rId59"/>
    <p:sldId id="284" r:id="rId60"/>
    <p:sldId id="289" r:id="rId61"/>
    <p:sldId id="290" r:id="rId6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4"/>
      <p:bold r:id="rId65"/>
      <p:italic r:id="rId66"/>
      <p:boldItalic r:id="rId67"/>
    </p:embeddedFont>
    <p:embeddedFont>
      <p:font typeface="Roboto" panose="02000000000000000000" pitchFamily="2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1"/>
    <a:srgbClr val="006600"/>
    <a:srgbClr val="0000FF"/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DB6F75-BDE1-4A7C-89EC-F796261E69D0}">
  <a:tblStyle styleId="{D8DB6F75-BDE1-4A7C-89EC-F796261E69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3" autoAdjust="0"/>
    <p:restoredTop sz="94660"/>
  </p:normalViewPr>
  <p:slideViewPr>
    <p:cSldViewPr snapToGrid="0">
      <p:cViewPr>
        <p:scale>
          <a:sx n="100" d="100"/>
          <a:sy n="100" d="100"/>
        </p:scale>
        <p:origin x="58" y="365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421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747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87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8298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096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733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096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053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216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55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744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10A526E3-EA3B-48C0-484C-F548C5840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>
            <a:extLst>
              <a:ext uri="{FF2B5EF4-FFF2-40B4-BE49-F238E27FC236}">
                <a16:creationId xmlns:a16="http://schemas.microsoft.com/office/drawing/2014/main" id="{C65B2238-F243-160B-91A1-3105511788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>
            <a:extLst>
              <a:ext uri="{FF2B5EF4-FFF2-40B4-BE49-F238E27FC236}">
                <a16:creationId xmlns:a16="http://schemas.microsoft.com/office/drawing/2014/main" id="{E25694DB-BE71-1EB4-CA7D-E375A4ED3D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354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DC749723-8B0F-BEEB-4F88-F27FE7559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>
            <a:extLst>
              <a:ext uri="{FF2B5EF4-FFF2-40B4-BE49-F238E27FC236}">
                <a16:creationId xmlns:a16="http://schemas.microsoft.com/office/drawing/2014/main" id="{F9564B53-2F58-59F3-3769-795721BA73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>
            <a:extLst>
              <a:ext uri="{FF2B5EF4-FFF2-40B4-BE49-F238E27FC236}">
                <a16:creationId xmlns:a16="http://schemas.microsoft.com/office/drawing/2014/main" id="{C407AA12-AB87-6457-77A0-5059735B33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623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34BE635A-D6BD-D613-31DB-8E7D4F4D3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>
            <a:extLst>
              <a:ext uri="{FF2B5EF4-FFF2-40B4-BE49-F238E27FC236}">
                <a16:creationId xmlns:a16="http://schemas.microsoft.com/office/drawing/2014/main" id="{64436182-2476-2DB7-CC6C-789F7640E2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>
            <a:extLst>
              <a:ext uri="{FF2B5EF4-FFF2-40B4-BE49-F238E27FC236}">
                <a16:creationId xmlns:a16="http://schemas.microsoft.com/office/drawing/2014/main" id="{9F495192-4264-8C78-6EA8-304E37C37E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676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6CA3567F-7359-2769-50AC-23C382FF3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>
            <a:extLst>
              <a:ext uri="{FF2B5EF4-FFF2-40B4-BE49-F238E27FC236}">
                <a16:creationId xmlns:a16="http://schemas.microsoft.com/office/drawing/2014/main" id="{810293DA-E5E9-B7CD-1940-71CF8F904D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>
            <a:extLst>
              <a:ext uri="{FF2B5EF4-FFF2-40B4-BE49-F238E27FC236}">
                <a16:creationId xmlns:a16="http://schemas.microsoft.com/office/drawing/2014/main" id="{B6572336-077F-0E50-6B50-0A458542ED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452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4F1FF7FF-1322-96C6-A888-9CC3F67A8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>
            <a:extLst>
              <a:ext uri="{FF2B5EF4-FFF2-40B4-BE49-F238E27FC236}">
                <a16:creationId xmlns:a16="http://schemas.microsoft.com/office/drawing/2014/main" id="{979FA152-19A1-AFC5-9586-BFAB63EB37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>
            <a:extLst>
              <a:ext uri="{FF2B5EF4-FFF2-40B4-BE49-F238E27FC236}">
                <a16:creationId xmlns:a16="http://schemas.microsoft.com/office/drawing/2014/main" id="{EAECC74B-1555-60EC-E7C2-A58FAB3640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506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8355AE8E-552D-1F84-20FC-DF828F0C4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>
            <a:extLst>
              <a:ext uri="{FF2B5EF4-FFF2-40B4-BE49-F238E27FC236}">
                <a16:creationId xmlns:a16="http://schemas.microsoft.com/office/drawing/2014/main" id="{7DA4F218-5010-0AA3-EEBA-3610BC539A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>
            <a:extLst>
              <a:ext uri="{FF2B5EF4-FFF2-40B4-BE49-F238E27FC236}">
                <a16:creationId xmlns:a16="http://schemas.microsoft.com/office/drawing/2014/main" id="{DFA2144B-C45F-732B-AFAD-18DB580426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7997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5571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719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77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189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1825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593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7442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635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4225E5F8-A554-21CE-5A50-578B0105D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2111E00C-7695-646B-6F1A-38F962113C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37066AE2-AFEE-4C80-23B8-AD6C783E10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4919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27E4926C-8CF3-468F-4874-9B87735D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3BF330AB-19CC-2BF5-35DA-19285C20A6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F1F6337C-3F59-083E-44B4-D2AA27A4DF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5211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51BDBC28-5470-7C06-3224-033F842AC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2B53BB07-0975-07B5-A9AE-453557E46A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DBA3DA51-4EC9-B02B-283A-5174C50BF8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8593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8DC5A73D-728D-9971-E251-47AA2D828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BC83D818-17A6-1B20-C7AF-8125733B1E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EE0E1876-6C6F-4A41-5DCE-424E36575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3581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066B3DCF-79E2-FD75-EA15-8D9CBD371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7D11DC2F-92C7-4B71-7BAD-168837FF71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64855976-E3A2-7D1F-663F-427B9D2C4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39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7007A1F0-BFFC-3048-A0BB-9085252D5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23984C09-F95A-8B04-1982-4895161082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54177A0C-0557-6EFA-0620-928517E572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128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E72D100F-48AF-75B6-6F2D-C6FA2C127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CA9D5C9B-A630-A1F2-535F-52A4CBDBEB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1869BA20-8D04-D3DE-3F81-B81AE1074C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8456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2505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43687176-2CF1-3735-17B2-3DDBD8182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4DA80FAB-C30B-1581-BE98-35E080CC5A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EC574F50-C1BD-2431-1825-B4826B558B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6088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717E4AAC-0344-FCD1-A479-51317E126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CBF52720-B24C-B5A7-2616-5FEC8357AA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0CF604CD-DC56-2268-7E83-E2762DA6D7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9798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1E5A2A3F-980D-DE52-3530-D0FC7D657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0F90AB15-E03B-4094-7A67-437CB58BBE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3A1DB0F7-DB84-F2FD-052D-CA0AF2FBD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182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2EF434A5-951A-9F39-97BB-4A2C65EED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3520556D-9D0E-2CC5-9B3B-97A4C7B95C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7C32E0F7-3455-246E-3A19-BBA6C8F1F3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187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FAE04FE0-511B-3B6E-FA75-B7C2822F3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2DFD5247-9DBC-631A-1C78-00819C0C99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BA1E67BF-4664-E9F2-B746-628278058D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6864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9366D9DA-AA83-BE49-77B9-0276AE52C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9E44A212-8EA5-02F6-C053-8A980D434B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D7796EAD-584F-F93C-F9B7-1C8D7D99B9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7067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9396FD8F-36F4-D9A7-2F52-C63D82056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C9C6F763-24FB-AAFE-7839-290DD712E3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A0A6A451-EF1D-6372-639F-829DA8D63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03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3387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3240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0DB6FCBB-40C7-65C9-27C1-67BBA804E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AE5D4BAE-2AE4-7AB5-9C5E-F6B61E55CB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47A2FC62-5B42-442F-D66F-919C7E06D0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2898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8B0E797B-49D8-AA23-0E19-40E48FBCF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675FC5BA-DF11-5353-66F8-AE18DB4C1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4614C5A9-8047-1ED3-B3DF-BFD5F5AC6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0189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312BBA66-AEDC-623F-5EA7-4B98556B6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51565405-A708-6CD1-4E38-7C5FE35DE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15B4BCD5-1C2D-3365-59EB-5E3F176189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5709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D5B27A27-14D2-12ED-F7AB-DC0076DB5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C06CE76C-ED8C-06A0-48F3-3044869C9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B9687A09-F034-1BDC-C7B6-DE5DC9266E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8268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FEBBC0E3-A8BF-4558-24C1-DBDC68F9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DC86D0B2-2AFE-0689-9A2B-B30C660D0E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5BF9731B-C8E1-4C61-1E82-624E435529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2971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5FDC51D0-AFB1-63A0-6BED-6D4ED6668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8740951071_0_77:notes">
            <a:extLst>
              <a:ext uri="{FF2B5EF4-FFF2-40B4-BE49-F238E27FC236}">
                <a16:creationId xmlns:a16="http://schemas.microsoft.com/office/drawing/2014/main" id="{5F64F633-4D1C-22AE-9D0C-8A19882B04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8740951071_0_77:notes">
            <a:extLst>
              <a:ext uri="{FF2B5EF4-FFF2-40B4-BE49-F238E27FC236}">
                <a16:creationId xmlns:a16="http://schemas.microsoft.com/office/drawing/2014/main" id="{25DEEEF3-BBAE-52BE-BCF5-B208F3942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8995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2301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f6222e6a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f6222e6a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7409510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87409510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323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16.pn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Relationship Id="rId9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4" name="Google Shape;70;p16">
            <a:extLst>
              <a:ext uri="{FF2B5EF4-FFF2-40B4-BE49-F238E27FC236}">
                <a16:creationId xmlns:a16="http://schemas.microsoft.com/office/drawing/2014/main" id="{541E288B-D0C7-F98A-42F1-2F5547D8A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4650" y="1565161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Алгоритмы и структуры данных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ru" sz="3600" dirty="0"/>
            </a:br>
            <a:r>
              <a:rPr lang="ru" sz="3600" dirty="0"/>
              <a:t>Представление чисел</a:t>
            </a:r>
            <a:endParaRPr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6821110E-BA57-EEC5-8C0D-2A03F6E35C41}"/>
              </a:ext>
            </a:extLst>
          </p:cNvPr>
          <p:cNvSpPr/>
          <p:nvPr/>
        </p:nvSpPr>
        <p:spPr>
          <a:xfrm>
            <a:off x="6945893" y="771799"/>
            <a:ext cx="1964777" cy="376200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5FBABF2B-3A1B-4C21-9AB0-6FB86572BD9C}" type="datetime1">
              <a:rPr lang="ru-RU" sz="1600" b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13.02.2025</a:t>
            </a:fld>
            <a:endParaRPr lang="ru-RU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10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1E3EED91-3C4C-1CA4-248C-2DBD85673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33688"/>
              </p:ext>
            </p:extLst>
          </p:nvPr>
        </p:nvGraphicFramePr>
        <p:xfrm>
          <a:off x="2125425" y="3143313"/>
          <a:ext cx="4063998" cy="856071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477991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365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188396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763039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109503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1447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992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66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B56D1D-1D75-FE77-329E-EFF3B2F28B6E}"/>
              </a:ext>
            </a:extLst>
          </p:cNvPr>
          <p:cNvSpPr txBox="1"/>
          <p:nvPr/>
        </p:nvSpPr>
        <p:spPr>
          <a:xfrm>
            <a:off x="1358988" y="1665119"/>
            <a:ext cx="4572000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29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pic>
        <p:nvPicPr>
          <p:cNvPr id="13" name="Google Shape;580;p83">
            <a:extLst>
              <a:ext uri="{FF2B5EF4-FFF2-40B4-BE49-F238E27FC236}">
                <a16:creationId xmlns:a16="http://schemas.microsoft.com/office/drawing/2014/main" id="{5862617D-D869-5315-4A9F-4A078E4748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99;p55">
            <a:extLst>
              <a:ext uri="{FF2B5EF4-FFF2-40B4-BE49-F238E27FC236}">
                <a16:creationId xmlns:a16="http://schemas.microsoft.com/office/drawing/2014/main" id="{EA4B1617-E131-37C6-6F76-44B12D0BDD64}"/>
              </a:ext>
            </a:extLst>
          </p:cNvPr>
          <p:cNvSpPr txBox="1">
            <a:spLocks/>
          </p:cNvSpPr>
          <p:nvPr/>
        </p:nvSpPr>
        <p:spPr>
          <a:xfrm>
            <a:off x="500550" y="2220394"/>
            <a:ext cx="7678600" cy="75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600" dirty="0">
                <a:solidFill>
                  <a:schemeClr val="tx1"/>
                </a:solidFill>
              </a:rPr>
              <a:t>Выполняем целочисленное деление с остатком на требуемое основание системы счисления и записываем остатки отделения в обратном порядке</a:t>
            </a:r>
          </a:p>
          <a:p>
            <a:pPr marL="0" indent="0">
              <a:buFont typeface="Roboto"/>
              <a:buNone/>
            </a:pP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32BCE02-5CF9-AD21-1C9C-451DC3C9AE36}"/>
              </a:ext>
            </a:extLst>
          </p:cNvPr>
          <p:cNvCxnSpPr>
            <a:cxnSpLocks/>
          </p:cNvCxnSpPr>
          <p:nvPr/>
        </p:nvCxnSpPr>
        <p:spPr>
          <a:xfrm flipH="1">
            <a:off x="2459421" y="4187318"/>
            <a:ext cx="3424270" cy="0"/>
          </a:xfrm>
          <a:prstGeom prst="straightConnector1">
            <a:avLst/>
          </a:prstGeom>
          <a:ln w="38100">
            <a:solidFill>
              <a:srgbClr val="FFCC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99FB244-6054-3E9A-4FCC-075C8B108F9B}"/>
              </a:ext>
            </a:extLst>
          </p:cNvPr>
          <p:cNvSpPr txBox="1"/>
          <p:nvPr/>
        </p:nvSpPr>
        <p:spPr>
          <a:xfrm>
            <a:off x="1358988" y="4375253"/>
            <a:ext cx="4572000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29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11101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7" name="Google Shape;317;p58">
            <a:extLst>
              <a:ext uri="{FF2B5EF4-FFF2-40B4-BE49-F238E27FC236}">
                <a16:creationId xmlns:a16="http://schemas.microsoft.com/office/drawing/2014/main" id="{A0A12C8F-C1F7-D011-955A-54DB8215E3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Перевод целого десятичного числа </a:t>
            </a:r>
            <a:br>
              <a:rPr lang="ru" dirty="0"/>
            </a:br>
            <a:r>
              <a:rPr lang="ru" dirty="0"/>
              <a:t>в двоичную  систему счисления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87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11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Google Shape;580;p83">
            <a:extLst>
              <a:ext uri="{FF2B5EF4-FFF2-40B4-BE49-F238E27FC236}">
                <a16:creationId xmlns:a16="http://schemas.microsoft.com/office/drawing/2014/main" id="{5862617D-D869-5315-4A9F-4A078E4748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99;p55">
            <a:extLst>
              <a:ext uri="{FF2B5EF4-FFF2-40B4-BE49-F238E27FC236}">
                <a16:creationId xmlns:a16="http://schemas.microsoft.com/office/drawing/2014/main" id="{EA4B1617-E131-37C6-6F76-44B12D0BDD64}"/>
              </a:ext>
            </a:extLst>
          </p:cNvPr>
          <p:cNvSpPr txBox="1">
            <a:spLocks/>
          </p:cNvSpPr>
          <p:nvPr/>
        </p:nvSpPr>
        <p:spPr>
          <a:xfrm>
            <a:off x="500550" y="1545158"/>
            <a:ext cx="7678600" cy="75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800" dirty="0">
                <a:solidFill>
                  <a:schemeClr val="tx1"/>
                </a:solidFill>
              </a:rPr>
              <a:t>на калькуляторе</a:t>
            </a:r>
          </a:p>
          <a:p>
            <a:pPr marL="0" indent="0">
              <a:buFont typeface="Roboto"/>
              <a:buNone/>
            </a:pPr>
            <a:endParaRPr lang="ru-RU" sz="13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FB244-6054-3E9A-4FCC-075C8B108F9B}"/>
              </a:ext>
            </a:extLst>
          </p:cNvPr>
          <p:cNvSpPr txBox="1"/>
          <p:nvPr/>
        </p:nvSpPr>
        <p:spPr>
          <a:xfrm>
            <a:off x="500550" y="2108310"/>
            <a:ext cx="4572000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29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7" name="Google Shape;317;p58">
            <a:extLst>
              <a:ext uri="{FF2B5EF4-FFF2-40B4-BE49-F238E27FC236}">
                <a16:creationId xmlns:a16="http://schemas.microsoft.com/office/drawing/2014/main" id="{A0A12C8F-C1F7-D011-955A-54DB8215E3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Перевод целого десятичного числа </a:t>
            </a:r>
            <a:br>
              <a:rPr lang="ru" dirty="0"/>
            </a:br>
            <a:r>
              <a:rPr lang="ru" dirty="0"/>
              <a:t>в двоичную  систему счисления</a:t>
            </a:r>
            <a:endParaRPr dirty="0"/>
          </a:p>
        </p:txBody>
      </p:sp>
      <p:sp>
        <p:nvSpPr>
          <p:cNvPr id="2" name="Google Shape;299;p55">
            <a:extLst>
              <a:ext uri="{FF2B5EF4-FFF2-40B4-BE49-F238E27FC236}">
                <a16:creationId xmlns:a16="http://schemas.microsoft.com/office/drawing/2014/main" id="{5509F0BA-8279-467C-B519-11027EBB96E5}"/>
              </a:ext>
            </a:extLst>
          </p:cNvPr>
          <p:cNvSpPr txBox="1">
            <a:spLocks/>
          </p:cNvSpPr>
          <p:nvPr/>
        </p:nvSpPr>
        <p:spPr>
          <a:xfrm>
            <a:off x="1307569" y="2998912"/>
            <a:ext cx="7335881" cy="123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Font typeface="Roboto"/>
              <a:buNone/>
            </a:pPr>
            <a:r>
              <a:rPr lang="ru-RU" sz="1400" dirty="0">
                <a:solidFill>
                  <a:schemeClr val="tx1"/>
                </a:solidFill>
              </a:rPr>
              <a:t>Проверяем, если число чётное, записываем справа 0, если нечётное, записываем справа 1. </a:t>
            </a:r>
          </a:p>
          <a:p>
            <a:pPr marL="0" indent="0" algn="just">
              <a:buFont typeface="Roboto"/>
              <a:buNone/>
            </a:pPr>
            <a:r>
              <a:rPr lang="ru-RU" sz="1400" dirty="0">
                <a:solidFill>
                  <a:schemeClr val="tx1"/>
                </a:solidFill>
              </a:rPr>
              <a:t>Делим число на 2, дробную часть игнорируем.</a:t>
            </a:r>
          </a:p>
          <a:p>
            <a:pPr marL="0" indent="0" algn="just">
              <a:buFont typeface="Roboto"/>
              <a:buNone/>
            </a:pPr>
            <a:r>
              <a:rPr lang="ru-RU" sz="1400" dirty="0">
                <a:solidFill>
                  <a:schemeClr val="tx1"/>
                </a:solidFill>
              </a:rPr>
              <a:t>Выполняем для следующего разряда справа, пока целая часть числа больше 0.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07592B8-AA3A-179D-EAB8-C70C5411BB51}"/>
              </a:ext>
            </a:extLst>
          </p:cNvPr>
          <p:cNvSpPr/>
          <p:nvPr/>
        </p:nvSpPr>
        <p:spPr>
          <a:xfrm>
            <a:off x="515346" y="3008603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0D6A3D-5601-FA0A-2F16-01372C257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48" y="3123440"/>
            <a:ext cx="368476" cy="3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0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12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Google Shape;580;p83">
            <a:extLst>
              <a:ext uri="{FF2B5EF4-FFF2-40B4-BE49-F238E27FC236}">
                <a16:creationId xmlns:a16="http://schemas.microsoft.com/office/drawing/2014/main" id="{5862617D-D869-5315-4A9F-4A078E4748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17;p58">
            <a:extLst>
              <a:ext uri="{FF2B5EF4-FFF2-40B4-BE49-F238E27FC236}">
                <a16:creationId xmlns:a16="http://schemas.microsoft.com/office/drawing/2014/main" id="{A0A12C8F-C1F7-D011-955A-54DB8215E3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Фокус программиста</a:t>
            </a:r>
            <a:endParaRPr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7733F43-8EF8-D7E5-9A1C-DC66882A9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28575"/>
              </p:ext>
            </p:extLst>
          </p:nvPr>
        </p:nvGraphicFramePr>
        <p:xfrm>
          <a:off x="708655" y="1055810"/>
          <a:ext cx="2211120" cy="1813560"/>
        </p:xfrm>
        <a:graphic>
          <a:graphicData uri="http://schemas.openxmlformats.org/drawingml/2006/table">
            <a:tbl>
              <a:tblPr firstRow="1" bandRow="1">
                <a:tableStyleId>{D8DB6F75-BDE1-4A7C-89EC-F796261E69D0}</a:tableStyleId>
              </a:tblPr>
              <a:tblGrid>
                <a:gridCol w="442224">
                  <a:extLst>
                    <a:ext uri="{9D8B030D-6E8A-4147-A177-3AD203B41FA5}">
                      <a16:colId xmlns:a16="http://schemas.microsoft.com/office/drawing/2014/main" val="1970373501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384488489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763952776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2641105125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356757203"/>
                    </a:ext>
                  </a:extLst>
                </a:gridCol>
              </a:tblGrid>
              <a:tr h="223028">
                <a:tc gridSpan="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99478075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2126269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1689329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0924212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794681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3985840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37716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7DBBA85F-C16F-3393-CFE9-375B9376D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589631"/>
              </p:ext>
            </p:extLst>
          </p:nvPr>
        </p:nvGraphicFramePr>
        <p:xfrm>
          <a:off x="3508611" y="1055810"/>
          <a:ext cx="2211120" cy="1813560"/>
        </p:xfrm>
        <a:graphic>
          <a:graphicData uri="http://schemas.openxmlformats.org/drawingml/2006/table">
            <a:tbl>
              <a:tblPr firstRow="1" bandRow="1">
                <a:tableStyleId>{D8DB6F75-BDE1-4A7C-89EC-F796261E69D0}</a:tableStyleId>
              </a:tblPr>
              <a:tblGrid>
                <a:gridCol w="442224">
                  <a:extLst>
                    <a:ext uri="{9D8B030D-6E8A-4147-A177-3AD203B41FA5}">
                      <a16:colId xmlns:a16="http://schemas.microsoft.com/office/drawing/2014/main" val="1970373501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384488489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763952776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2641105125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356757203"/>
                    </a:ext>
                  </a:extLst>
                </a:gridCol>
              </a:tblGrid>
              <a:tr h="223028">
                <a:tc gridSpan="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99478075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2126269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1689329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0924212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794681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3985840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37716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6C2F16D5-5D0D-E8FF-34AA-0D23710D4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626165"/>
              </p:ext>
            </p:extLst>
          </p:nvPr>
        </p:nvGraphicFramePr>
        <p:xfrm>
          <a:off x="6297929" y="1055810"/>
          <a:ext cx="2211120" cy="1813560"/>
        </p:xfrm>
        <a:graphic>
          <a:graphicData uri="http://schemas.openxmlformats.org/drawingml/2006/table">
            <a:tbl>
              <a:tblPr firstRow="1" bandRow="1">
                <a:tableStyleId>{D8DB6F75-BDE1-4A7C-89EC-F796261E69D0}</a:tableStyleId>
              </a:tblPr>
              <a:tblGrid>
                <a:gridCol w="442224">
                  <a:extLst>
                    <a:ext uri="{9D8B030D-6E8A-4147-A177-3AD203B41FA5}">
                      <a16:colId xmlns:a16="http://schemas.microsoft.com/office/drawing/2014/main" val="1970373501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384488489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763952776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2641105125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356757203"/>
                    </a:ext>
                  </a:extLst>
                </a:gridCol>
              </a:tblGrid>
              <a:tr h="223028">
                <a:tc gridSpan="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99478075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2126269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1689329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0924212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794681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3985840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37716"/>
                  </a:ext>
                </a:extLst>
              </a:tr>
            </a:tbl>
          </a:graphicData>
        </a:graphic>
      </p:graphicFrame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8940DA76-5FD1-A2F4-156E-EF3C16084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83253"/>
              </p:ext>
            </p:extLst>
          </p:nvPr>
        </p:nvGraphicFramePr>
        <p:xfrm>
          <a:off x="708655" y="2967686"/>
          <a:ext cx="2211120" cy="1813560"/>
        </p:xfrm>
        <a:graphic>
          <a:graphicData uri="http://schemas.openxmlformats.org/drawingml/2006/table">
            <a:tbl>
              <a:tblPr firstRow="1" bandRow="1">
                <a:tableStyleId>{D8DB6F75-BDE1-4A7C-89EC-F796261E69D0}</a:tableStyleId>
              </a:tblPr>
              <a:tblGrid>
                <a:gridCol w="442224">
                  <a:extLst>
                    <a:ext uri="{9D8B030D-6E8A-4147-A177-3AD203B41FA5}">
                      <a16:colId xmlns:a16="http://schemas.microsoft.com/office/drawing/2014/main" val="1970373501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384488489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763952776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2641105125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356757203"/>
                    </a:ext>
                  </a:extLst>
                </a:gridCol>
              </a:tblGrid>
              <a:tr h="223028">
                <a:tc gridSpan="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99478075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2126269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1689329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0924212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794681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3985840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3771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E14ED5A8-5C40-C54F-B869-480F37CA3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33091"/>
              </p:ext>
            </p:extLst>
          </p:nvPr>
        </p:nvGraphicFramePr>
        <p:xfrm>
          <a:off x="3508611" y="2967686"/>
          <a:ext cx="2211120" cy="1813560"/>
        </p:xfrm>
        <a:graphic>
          <a:graphicData uri="http://schemas.openxmlformats.org/drawingml/2006/table">
            <a:tbl>
              <a:tblPr firstRow="1" bandRow="1">
                <a:tableStyleId>{D8DB6F75-BDE1-4A7C-89EC-F796261E69D0}</a:tableStyleId>
              </a:tblPr>
              <a:tblGrid>
                <a:gridCol w="442224">
                  <a:extLst>
                    <a:ext uri="{9D8B030D-6E8A-4147-A177-3AD203B41FA5}">
                      <a16:colId xmlns:a16="http://schemas.microsoft.com/office/drawing/2014/main" val="1970373501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384488489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763952776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2641105125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356757203"/>
                    </a:ext>
                  </a:extLst>
                </a:gridCol>
              </a:tblGrid>
              <a:tr h="223028">
                <a:tc gridSpan="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99478075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2126269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1689329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0924212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794681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3985840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37716"/>
                  </a:ext>
                </a:extLst>
              </a:tr>
            </a:tbl>
          </a:graphicData>
        </a:graphic>
      </p:graphicFrame>
      <p:graphicFrame>
        <p:nvGraphicFramePr>
          <p:cNvPr id="23" name="Таблица 22">
            <a:extLst>
              <a:ext uri="{FF2B5EF4-FFF2-40B4-BE49-F238E27FC236}">
                <a16:creationId xmlns:a16="http://schemas.microsoft.com/office/drawing/2014/main" id="{E5B8D6D5-5640-FDA8-3D38-7A35FBF01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94765"/>
              </p:ext>
            </p:extLst>
          </p:nvPr>
        </p:nvGraphicFramePr>
        <p:xfrm>
          <a:off x="6297929" y="2967686"/>
          <a:ext cx="2211120" cy="1813560"/>
        </p:xfrm>
        <a:graphic>
          <a:graphicData uri="http://schemas.openxmlformats.org/drawingml/2006/table">
            <a:tbl>
              <a:tblPr firstRow="1" bandRow="1">
                <a:tableStyleId>{D8DB6F75-BDE1-4A7C-89EC-F796261E69D0}</a:tableStyleId>
              </a:tblPr>
              <a:tblGrid>
                <a:gridCol w="442224">
                  <a:extLst>
                    <a:ext uri="{9D8B030D-6E8A-4147-A177-3AD203B41FA5}">
                      <a16:colId xmlns:a16="http://schemas.microsoft.com/office/drawing/2014/main" val="1970373501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384488489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763952776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2641105125"/>
                    </a:ext>
                  </a:extLst>
                </a:gridCol>
                <a:gridCol w="442224">
                  <a:extLst>
                    <a:ext uri="{9D8B030D-6E8A-4147-A177-3AD203B41FA5}">
                      <a16:colId xmlns:a16="http://schemas.microsoft.com/office/drawing/2014/main" val="3356757203"/>
                    </a:ext>
                  </a:extLst>
                </a:gridCol>
              </a:tblGrid>
              <a:tr h="223028">
                <a:tc gridSpan="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99478075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32126269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21689329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0924212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4794681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3985840"/>
                  </a:ext>
                </a:extLst>
              </a:tr>
              <a:tr h="223028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3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98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13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Google Shape;318;p58">
            <a:extLst>
              <a:ext uri="{FF2B5EF4-FFF2-40B4-BE49-F238E27FC236}">
                <a16:creationId xmlns:a16="http://schemas.microsoft.com/office/drawing/2014/main" id="{30917425-8E47-CCF1-C9A9-F00C88273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394044"/>
              </p:ext>
            </p:extLst>
          </p:nvPr>
        </p:nvGraphicFramePr>
        <p:xfrm>
          <a:off x="1884716" y="1105439"/>
          <a:ext cx="2271074" cy="3107148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839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Степень</a:t>
                      </a:r>
                      <a:endParaRPr sz="13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Значение</a:t>
                      </a:r>
                      <a:endParaRPr sz="13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65071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463188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32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1824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64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412666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128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25667"/>
                  </a:ext>
                </a:extLst>
              </a:tr>
            </a:tbl>
          </a:graphicData>
        </a:graphic>
      </p:graphicFrame>
      <p:pic>
        <p:nvPicPr>
          <p:cNvPr id="7" name="Google Shape;580;p83">
            <a:extLst>
              <a:ext uri="{FF2B5EF4-FFF2-40B4-BE49-F238E27FC236}">
                <a16:creationId xmlns:a16="http://schemas.microsoft.com/office/drawing/2014/main" id="{B5161DE7-497B-DA55-44ED-6B53A840BF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Таблица степеней 2</a:t>
            </a:r>
            <a:endParaRPr dirty="0"/>
          </a:p>
        </p:txBody>
      </p:sp>
      <p:graphicFrame>
        <p:nvGraphicFramePr>
          <p:cNvPr id="2" name="Google Shape;318;p58">
            <a:extLst>
              <a:ext uri="{FF2B5EF4-FFF2-40B4-BE49-F238E27FC236}">
                <a16:creationId xmlns:a16="http://schemas.microsoft.com/office/drawing/2014/main" id="{BBBAF117-33BC-5927-C4E0-7A37B5F0E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282793"/>
              </p:ext>
            </p:extLst>
          </p:nvPr>
        </p:nvGraphicFramePr>
        <p:xfrm>
          <a:off x="4823409" y="1105439"/>
          <a:ext cx="2271074" cy="3449268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839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Степень</a:t>
                      </a:r>
                      <a:endParaRPr sz="13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Значение</a:t>
                      </a:r>
                      <a:endParaRPr sz="13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256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9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512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1024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2048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65071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4096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463188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8192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1824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16384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412666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32768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25667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65536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90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1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14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Google Shape;580;p83">
            <a:extLst>
              <a:ext uri="{FF2B5EF4-FFF2-40B4-BE49-F238E27FC236}">
                <a16:creationId xmlns:a16="http://schemas.microsoft.com/office/drawing/2014/main" id="{5862617D-D869-5315-4A9F-4A078E4748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17;p58">
            <a:extLst>
              <a:ext uri="{FF2B5EF4-FFF2-40B4-BE49-F238E27FC236}">
                <a16:creationId xmlns:a16="http://schemas.microsoft.com/office/drawing/2014/main" id="{A0A12C8F-C1F7-D011-955A-54DB8215E3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Перевод целого десятичного числа </a:t>
            </a:r>
            <a:br>
              <a:rPr lang="ru" dirty="0"/>
            </a:br>
            <a:r>
              <a:rPr lang="ru" dirty="0"/>
              <a:t>в двоичную  систему счисления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9FB244-6054-3E9A-4FCC-075C8B108F9B}"/>
              </a:ext>
            </a:extLst>
          </p:cNvPr>
          <p:cNvSpPr txBox="1"/>
          <p:nvPr/>
        </p:nvSpPr>
        <p:spPr>
          <a:xfrm>
            <a:off x="500550" y="1886078"/>
            <a:ext cx="5414672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29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16 + 8 + 4 + 1 = 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+ 2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+ 2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+ 2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11101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ru-RU" sz="1800" b="1" baseline="-25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Google Shape;299;p55">
            <a:extLst>
              <a:ext uri="{FF2B5EF4-FFF2-40B4-BE49-F238E27FC236}">
                <a16:creationId xmlns:a16="http://schemas.microsoft.com/office/drawing/2014/main" id="{5509F0BA-8279-467C-B519-11027EBB96E5}"/>
              </a:ext>
            </a:extLst>
          </p:cNvPr>
          <p:cNvSpPr txBox="1">
            <a:spLocks/>
          </p:cNvSpPr>
          <p:nvPr/>
        </p:nvSpPr>
        <p:spPr>
          <a:xfrm>
            <a:off x="1307569" y="3716877"/>
            <a:ext cx="7335881" cy="66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Font typeface="Roboto"/>
              <a:buNone/>
            </a:pPr>
            <a:r>
              <a:rPr lang="ru-RU" sz="1400" dirty="0">
                <a:solidFill>
                  <a:schemeClr val="tx1"/>
                </a:solidFill>
              </a:rPr>
              <a:t>Раскладываем число на сумму степеней 2.</a:t>
            </a:r>
          </a:p>
          <a:p>
            <a:pPr marL="0" indent="0" algn="just">
              <a:buFont typeface="Roboto"/>
              <a:buNone/>
            </a:pPr>
            <a:r>
              <a:rPr lang="ru-RU" sz="1400" dirty="0">
                <a:solidFill>
                  <a:schemeClr val="tx1"/>
                </a:solidFill>
              </a:rPr>
              <a:t>Каждый раз вычитаем из числа максимально возможную степень 2.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07592B8-AA3A-179D-EAB8-C70C5411BB51}"/>
              </a:ext>
            </a:extLst>
          </p:cNvPr>
          <p:cNvSpPr/>
          <p:nvPr/>
        </p:nvSpPr>
        <p:spPr>
          <a:xfrm>
            <a:off x="515346" y="3776023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0D6A3D-5601-FA0A-2F16-01372C257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48" y="3890860"/>
            <a:ext cx="368476" cy="3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8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15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Google Shape;317;p58">
            <a:extLst>
              <a:ext uri="{FF2B5EF4-FFF2-40B4-BE49-F238E27FC236}">
                <a16:creationId xmlns:a16="http://schemas.microsoft.com/office/drawing/2014/main" id="{9B6389B8-855C-E5AC-1F80-C7FCD2B70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Перевод целого </a:t>
            </a:r>
            <a:r>
              <a:rPr lang="ru-RU" dirty="0"/>
              <a:t>двоичного </a:t>
            </a:r>
            <a:r>
              <a:rPr lang="ru" dirty="0"/>
              <a:t>числа </a:t>
            </a:r>
            <a:br>
              <a:rPr lang="ru" dirty="0"/>
            </a:br>
            <a:r>
              <a:rPr lang="ru" dirty="0"/>
              <a:t>в десятичную систему счисления</a:t>
            </a:r>
            <a:endParaRPr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2AE3DF9-5292-F166-FB8E-5197E3790FBB}"/>
              </a:ext>
            </a:extLst>
          </p:cNvPr>
          <p:cNvGraphicFramePr>
            <a:graphicFrameLocks noGrp="1"/>
          </p:cNvGraphicFramePr>
          <p:nvPr/>
        </p:nvGraphicFramePr>
        <p:xfrm>
          <a:off x="1419128" y="2222613"/>
          <a:ext cx="5418664" cy="856071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477991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365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188396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763039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109503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46749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144409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1447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992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66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61BD1F-C762-A693-FA1B-FD0C73F7E8D7}"/>
              </a:ext>
            </a:extLst>
          </p:cNvPr>
          <p:cNvSpPr txBox="1"/>
          <p:nvPr/>
        </p:nvSpPr>
        <p:spPr>
          <a:xfrm>
            <a:off x="1358988" y="1665119"/>
            <a:ext cx="4572000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11101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endParaRPr lang="ru-RU" sz="1800" b="1" baseline="-25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F43287F-A22C-E4BA-8ABB-7741FE791BB1}"/>
              </a:ext>
            </a:extLst>
          </p:cNvPr>
          <p:cNvGrpSpPr/>
          <p:nvPr/>
        </p:nvGrpSpPr>
        <p:grpSpPr>
          <a:xfrm>
            <a:off x="1358987" y="3327924"/>
            <a:ext cx="5478803" cy="832669"/>
            <a:chOff x="1358987" y="3327924"/>
            <a:chExt cx="5478803" cy="8326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6CB9C4-A1E4-8FE1-EC9A-ED85F404DBDD}"/>
                </a:ext>
              </a:extLst>
            </p:cNvPr>
            <p:cNvSpPr txBox="1"/>
            <p:nvPr/>
          </p:nvSpPr>
          <p:spPr>
            <a:xfrm>
              <a:off x="1358987" y="3327924"/>
              <a:ext cx="5478803" cy="3889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11101</a:t>
              </a:r>
              <a:r>
                <a:rPr lang="ru-RU" sz="1800" b="1" baseline="-250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 =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1·2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4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+ 1·2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3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+ 1·2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2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1·2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  <a:endPara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61B9EA-2281-C772-B525-26291A6C4645}"/>
                </a:ext>
              </a:extLst>
            </p:cNvPr>
            <p:cNvSpPr txBox="1"/>
            <p:nvPr/>
          </p:nvSpPr>
          <p:spPr>
            <a:xfrm>
              <a:off x="1358987" y="3771640"/>
              <a:ext cx="5478803" cy="3889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11101</a:t>
              </a:r>
              <a:r>
                <a:rPr lang="ru-RU" sz="1800" b="1" baseline="-250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 =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16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+ 8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+ 4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 = 29</a:t>
              </a:r>
              <a:r>
                <a:rPr lang="en-US" sz="1800" b="1" baseline="-25000" dirty="0">
                  <a:latin typeface="Roboto" panose="02000000000000000000" pitchFamily="2" charset="0"/>
                  <a:ea typeface="Roboto" panose="02000000000000000000" pitchFamily="2" charset="0"/>
                </a:rPr>
                <a:t>10</a:t>
              </a:r>
              <a:endPara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9" name="Google Shape;580;p83">
            <a:extLst>
              <a:ext uri="{FF2B5EF4-FFF2-40B4-BE49-F238E27FC236}">
                <a16:creationId xmlns:a16="http://schemas.microsoft.com/office/drawing/2014/main" id="{938D0F15-31E4-C33D-B5E2-EC12CA8CA5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86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16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Google Shape;317;p58">
            <a:extLst>
              <a:ext uri="{FF2B5EF4-FFF2-40B4-BE49-F238E27FC236}">
                <a16:creationId xmlns:a16="http://schemas.microsoft.com/office/drawing/2014/main" id="{D8A78750-31EF-9C5A-E58A-F777136CB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Перевод целого шестнадцатеричного</a:t>
            </a:r>
            <a:r>
              <a:rPr lang="ru-RU" dirty="0"/>
              <a:t> </a:t>
            </a:r>
            <a:br>
              <a:rPr lang="ru-RU" dirty="0"/>
            </a:br>
            <a:r>
              <a:rPr lang="ru" dirty="0"/>
              <a:t>числа в десятичную систему счисления</a:t>
            </a:r>
            <a:endParaRPr dirty="0"/>
          </a:p>
        </p:txBody>
      </p:sp>
      <p:pic>
        <p:nvPicPr>
          <p:cNvPr id="3" name="Google Shape;580;p83">
            <a:extLst>
              <a:ext uri="{FF2B5EF4-FFF2-40B4-BE49-F238E27FC236}">
                <a16:creationId xmlns:a16="http://schemas.microsoft.com/office/drawing/2014/main" id="{65851856-299E-CB2C-2CE9-7B39459EC9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2899485-DDC4-7B6D-808E-96894A4F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579446"/>
              </p:ext>
            </p:extLst>
          </p:nvPr>
        </p:nvGraphicFramePr>
        <p:xfrm>
          <a:off x="3632572" y="2221896"/>
          <a:ext cx="1346784" cy="856071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673392">
                  <a:extLst>
                    <a:ext uri="{9D8B030D-6E8A-4147-A177-3AD203B41FA5}">
                      <a16:colId xmlns:a16="http://schemas.microsoft.com/office/drawing/2014/main" val="1814440996"/>
                    </a:ext>
                  </a:extLst>
                </a:gridCol>
                <a:gridCol w="673392">
                  <a:extLst>
                    <a:ext uri="{9D8B030D-6E8A-4147-A177-3AD203B41FA5}">
                      <a16:colId xmlns:a16="http://schemas.microsoft.com/office/drawing/2014/main" val="181447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992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66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AC37E7-B055-FF25-B2BA-1155A4DD9402}"/>
              </a:ext>
            </a:extLst>
          </p:cNvPr>
          <p:cNvSpPr txBox="1"/>
          <p:nvPr/>
        </p:nvSpPr>
        <p:spPr>
          <a:xfrm>
            <a:off x="1358988" y="1665119"/>
            <a:ext cx="4572000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endParaRPr lang="ru-RU" sz="1800" b="1" baseline="-25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513B2C5-004A-B0A5-9B6B-B5140A1B0FC5}"/>
              </a:ext>
            </a:extLst>
          </p:cNvPr>
          <p:cNvGrpSpPr/>
          <p:nvPr/>
        </p:nvGrpSpPr>
        <p:grpSpPr>
          <a:xfrm>
            <a:off x="1381847" y="3327924"/>
            <a:ext cx="5478803" cy="832669"/>
            <a:chOff x="1381847" y="3327924"/>
            <a:chExt cx="5478803" cy="8326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50810F-A40D-5AF8-A31F-99C1F99B2198}"/>
                </a:ext>
              </a:extLst>
            </p:cNvPr>
            <p:cNvSpPr txBox="1"/>
            <p:nvPr/>
          </p:nvSpPr>
          <p:spPr>
            <a:xfrm>
              <a:off x="1381847" y="3327924"/>
              <a:ext cx="5478803" cy="3889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  <a:r>
                <a:rPr lang="en-US" sz="1800" b="1" baseline="-25000" dirty="0">
                  <a:latin typeface="Roboto" panose="02000000000000000000" pitchFamily="2" charset="0"/>
                  <a:ea typeface="Roboto" panose="02000000000000000000" pitchFamily="2" charset="0"/>
                </a:rPr>
                <a:t>16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 =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1·16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1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+ 13·16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0 </a:t>
              </a:r>
              <a:endPara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91AA59-E7C7-D93A-B596-9CD066F2974A}"/>
                </a:ext>
              </a:extLst>
            </p:cNvPr>
            <p:cNvSpPr txBox="1"/>
            <p:nvPr/>
          </p:nvSpPr>
          <p:spPr>
            <a:xfrm>
              <a:off x="1381847" y="3771640"/>
              <a:ext cx="5478803" cy="3889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D</a:t>
              </a:r>
              <a:r>
                <a:rPr lang="en-US" sz="1800" b="1" baseline="-25000" dirty="0">
                  <a:latin typeface="Roboto" panose="02000000000000000000" pitchFamily="2" charset="0"/>
                  <a:ea typeface="Roboto" panose="02000000000000000000" pitchFamily="2" charset="0"/>
                </a:rPr>
                <a:t>16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 =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16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+ 13 = 29</a:t>
              </a:r>
              <a:r>
                <a:rPr lang="en-US" sz="1800" b="1" baseline="-25000" dirty="0">
                  <a:latin typeface="Roboto" panose="02000000000000000000" pitchFamily="2" charset="0"/>
                  <a:ea typeface="Roboto" panose="02000000000000000000" pitchFamily="2" charset="0"/>
                </a:rPr>
                <a:t>10</a:t>
              </a:r>
              <a:endPara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760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17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Google Shape;317;p58">
            <a:extLst>
              <a:ext uri="{FF2B5EF4-FFF2-40B4-BE49-F238E27FC236}">
                <a16:creationId xmlns:a16="http://schemas.microsoft.com/office/drawing/2014/main" id="{ADEDF65C-62B0-9298-59AC-8357BC6F49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Перевод целого восьмеричного</a:t>
            </a:r>
            <a:r>
              <a:rPr lang="ru-RU" dirty="0"/>
              <a:t> </a:t>
            </a:r>
            <a:r>
              <a:rPr lang="ru" dirty="0"/>
              <a:t>числа </a:t>
            </a:r>
            <a:br>
              <a:rPr lang="ru" dirty="0"/>
            </a:br>
            <a:r>
              <a:rPr lang="ru" dirty="0"/>
              <a:t>в десятичную систему счисления</a:t>
            </a:r>
            <a:endParaRPr dirty="0"/>
          </a:p>
        </p:txBody>
      </p:sp>
      <p:pic>
        <p:nvPicPr>
          <p:cNvPr id="3" name="Google Shape;580;p83">
            <a:extLst>
              <a:ext uri="{FF2B5EF4-FFF2-40B4-BE49-F238E27FC236}">
                <a16:creationId xmlns:a16="http://schemas.microsoft.com/office/drawing/2014/main" id="{AEC00060-5CA3-610A-D5FD-76C7473C46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0F5BBDA-04A2-1F20-0496-B10CD71F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332818"/>
              </p:ext>
            </p:extLst>
          </p:nvPr>
        </p:nvGraphicFramePr>
        <p:xfrm>
          <a:off x="3632572" y="2221896"/>
          <a:ext cx="1346784" cy="856071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673392">
                  <a:extLst>
                    <a:ext uri="{9D8B030D-6E8A-4147-A177-3AD203B41FA5}">
                      <a16:colId xmlns:a16="http://schemas.microsoft.com/office/drawing/2014/main" val="1814440996"/>
                    </a:ext>
                  </a:extLst>
                </a:gridCol>
                <a:gridCol w="673392">
                  <a:extLst>
                    <a:ext uri="{9D8B030D-6E8A-4147-A177-3AD203B41FA5}">
                      <a16:colId xmlns:a16="http://schemas.microsoft.com/office/drawing/2014/main" val="181447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992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66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988CA0-D071-8F0F-F1B6-F4CF0D5AD37A}"/>
              </a:ext>
            </a:extLst>
          </p:cNvPr>
          <p:cNvSpPr txBox="1"/>
          <p:nvPr/>
        </p:nvSpPr>
        <p:spPr>
          <a:xfrm>
            <a:off x="1358988" y="1665119"/>
            <a:ext cx="4572000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35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endParaRPr lang="ru-RU" sz="1800" b="1" baseline="-25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0E35CA9-EAFB-5E41-7448-599D761F9E33}"/>
              </a:ext>
            </a:extLst>
          </p:cNvPr>
          <p:cNvGrpSpPr/>
          <p:nvPr/>
        </p:nvGrpSpPr>
        <p:grpSpPr>
          <a:xfrm>
            <a:off x="1381847" y="3327924"/>
            <a:ext cx="5478803" cy="832669"/>
            <a:chOff x="1381847" y="3327924"/>
            <a:chExt cx="5478803" cy="8326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FC2D96-0E3C-31A4-3FF6-CD8DC1E14D8C}"/>
                </a:ext>
              </a:extLst>
            </p:cNvPr>
            <p:cNvSpPr txBox="1"/>
            <p:nvPr/>
          </p:nvSpPr>
          <p:spPr>
            <a:xfrm>
              <a:off x="1381847" y="3327924"/>
              <a:ext cx="5478803" cy="3889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35</a:t>
              </a:r>
              <a:r>
                <a:rPr lang="ru-RU" sz="1800" b="1" baseline="-25000" dirty="0">
                  <a:latin typeface="Roboto" panose="02000000000000000000" pitchFamily="2" charset="0"/>
                  <a:ea typeface="Roboto" panose="02000000000000000000" pitchFamily="2" charset="0"/>
                </a:rPr>
                <a:t>8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 = 3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·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8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1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+ 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5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·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8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0 </a:t>
              </a:r>
              <a:endPara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E50EBA-CB72-6C8D-6B77-5F418B83C63E}"/>
                </a:ext>
              </a:extLst>
            </p:cNvPr>
            <p:cNvSpPr txBox="1"/>
            <p:nvPr/>
          </p:nvSpPr>
          <p:spPr>
            <a:xfrm>
              <a:off x="1381847" y="3771640"/>
              <a:ext cx="5478803" cy="3889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35</a:t>
              </a:r>
              <a:r>
                <a:rPr lang="ru-RU" sz="1800" b="1" baseline="-25000" dirty="0">
                  <a:latin typeface="Roboto" panose="02000000000000000000" pitchFamily="2" charset="0"/>
                  <a:ea typeface="Roboto" panose="02000000000000000000" pitchFamily="2" charset="0"/>
                </a:rPr>
                <a:t>8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 = 24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+ 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5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 = 29</a:t>
              </a:r>
              <a:r>
                <a:rPr lang="en-US" sz="1800" b="1" baseline="-25000" dirty="0">
                  <a:latin typeface="Roboto" panose="02000000000000000000" pitchFamily="2" charset="0"/>
                  <a:ea typeface="Roboto" panose="02000000000000000000" pitchFamily="2" charset="0"/>
                </a:rPr>
                <a:t>10</a:t>
              </a:r>
              <a:endPara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90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18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Google Shape;604;p84">
            <a:extLst>
              <a:ext uri="{FF2B5EF4-FFF2-40B4-BE49-F238E27FC236}">
                <a16:creationId xmlns:a16="http://schemas.microsoft.com/office/drawing/2014/main" id="{327E8249-2B53-C6DD-D88E-167D389FDC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3261457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17;p58">
            <a:extLst>
              <a:ext uri="{FF2B5EF4-FFF2-40B4-BE49-F238E27FC236}">
                <a16:creationId xmlns:a16="http://schemas.microsoft.com/office/drawing/2014/main" id="{0B066E05-9F93-D2FD-26CF-87F55A4ED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Двоично-шестнадцатеричные</a:t>
            </a:r>
            <a:br>
              <a:rPr lang="ru-RU" dirty="0"/>
            </a:br>
            <a:r>
              <a:rPr lang="ru-RU" dirty="0"/>
              <a:t>преобразования</a:t>
            </a:r>
            <a:endParaRPr dirty="0"/>
          </a:p>
        </p:txBody>
      </p:sp>
      <p:pic>
        <p:nvPicPr>
          <p:cNvPr id="5" name="Google Shape;580;p83">
            <a:extLst>
              <a:ext uri="{FF2B5EF4-FFF2-40B4-BE49-F238E27FC236}">
                <a16:creationId xmlns:a16="http://schemas.microsoft.com/office/drawing/2014/main" id="{A0A8FB29-2A00-E275-F9C7-B5C48CF557F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129D7E-C586-8726-AB6D-7E77CF6BDF50}"/>
              </a:ext>
            </a:extLst>
          </p:cNvPr>
          <p:cNvSpPr txBox="1"/>
          <p:nvPr/>
        </p:nvSpPr>
        <p:spPr>
          <a:xfrm>
            <a:off x="1358988" y="1665119"/>
            <a:ext cx="4572000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D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0001 1101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53F099-E3B3-A98A-69C9-849A3103A540}"/>
              </a:ext>
            </a:extLst>
          </p:cNvPr>
          <p:cNvSpPr txBox="1"/>
          <p:nvPr/>
        </p:nvSpPr>
        <p:spPr>
          <a:xfrm>
            <a:off x="1805939" y="3232870"/>
            <a:ext cx="62167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Чтобы преобразовать двоичное число в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16-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ричное, </a:t>
            </a: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нужно объединить двоичные цифры в группы по 4 разряда (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тетрады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), начиная от разделителя целой и дробной части</a:t>
            </a:r>
          </a:p>
          <a:p>
            <a:endParaRPr lang="ru-RU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Каждой тетраде поставить в соответствие 16-ричную цифру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990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19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Google Shape;604;p84">
            <a:extLst>
              <a:ext uri="{FF2B5EF4-FFF2-40B4-BE49-F238E27FC236}">
                <a16:creationId xmlns:a16="http://schemas.microsoft.com/office/drawing/2014/main" id="{355D867C-CF1C-1184-E807-FE578ACF78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3261457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17;p58">
            <a:extLst>
              <a:ext uri="{FF2B5EF4-FFF2-40B4-BE49-F238E27FC236}">
                <a16:creationId xmlns:a16="http://schemas.microsoft.com/office/drawing/2014/main" id="{84AF9CD1-3D12-0860-2801-B82E68E21C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Двоично-восьмеричные</a:t>
            </a:r>
            <a:br>
              <a:rPr lang="ru-RU" dirty="0"/>
            </a:br>
            <a:r>
              <a:rPr lang="ru-RU" dirty="0"/>
              <a:t>преобразования</a:t>
            </a:r>
            <a:endParaRPr dirty="0"/>
          </a:p>
        </p:txBody>
      </p:sp>
      <p:pic>
        <p:nvPicPr>
          <p:cNvPr id="5" name="Google Shape;580;p83">
            <a:extLst>
              <a:ext uri="{FF2B5EF4-FFF2-40B4-BE49-F238E27FC236}">
                <a16:creationId xmlns:a16="http://schemas.microsoft.com/office/drawing/2014/main" id="{3AC8ACC3-4EA3-1055-0286-4CFE517DFF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943A61-D632-A130-7A48-53F1DEE73FBF}"/>
              </a:ext>
            </a:extLst>
          </p:cNvPr>
          <p:cNvSpPr txBox="1"/>
          <p:nvPr/>
        </p:nvSpPr>
        <p:spPr>
          <a:xfrm>
            <a:off x="1358988" y="1665119"/>
            <a:ext cx="4572000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35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00 011 101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74DEE-87C5-286E-8F07-E0B577F0A4D1}"/>
              </a:ext>
            </a:extLst>
          </p:cNvPr>
          <p:cNvSpPr txBox="1"/>
          <p:nvPr/>
        </p:nvSpPr>
        <p:spPr>
          <a:xfrm>
            <a:off x="1805939" y="3232870"/>
            <a:ext cx="62167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Чтобы преобразовать двоичное число в 8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-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ричное, </a:t>
            </a: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нужно объединить двоичные цифры в группы по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разряда (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триады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), начиная от разделителя целой и дробной части</a:t>
            </a:r>
          </a:p>
          <a:p>
            <a:endParaRPr lang="ru-RU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Каждой триаде поставить в соответствие 8-ричную цифру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1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dirty="0"/>
              <a:t>Меня хорошо видно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&amp; слышно?</a:t>
            </a:r>
            <a:endParaRPr sz="4000" dirty="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«+», если все хорошо</a:t>
            </a:r>
            <a:b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«-», если есть проблемы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3350951E-070F-D836-1F66-90EC35A08066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20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Google Shape;317;p58">
            <a:extLst>
              <a:ext uri="{FF2B5EF4-FFF2-40B4-BE49-F238E27FC236}">
                <a16:creationId xmlns:a16="http://schemas.microsoft.com/office/drawing/2014/main" id="{84AF9CD1-3D12-0860-2801-B82E68E21C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Преобразования между системами</a:t>
            </a:r>
            <a:br>
              <a:rPr lang="ru-RU" dirty="0"/>
            </a:br>
            <a:r>
              <a:rPr lang="ru-RU" dirty="0"/>
              <a:t>счисления</a:t>
            </a:r>
            <a:endParaRPr dirty="0"/>
          </a:p>
        </p:txBody>
      </p:sp>
      <p:pic>
        <p:nvPicPr>
          <p:cNvPr id="5" name="Google Shape;580;p83">
            <a:extLst>
              <a:ext uri="{FF2B5EF4-FFF2-40B4-BE49-F238E27FC236}">
                <a16:creationId xmlns:a16="http://schemas.microsoft.com/office/drawing/2014/main" id="{3AC8ACC3-4EA3-1055-0286-4CFE517DFF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CF62AC-0A91-0EAA-D924-6331592E28FE}"/>
              </a:ext>
            </a:extLst>
          </p:cNvPr>
          <p:cNvSpPr txBox="1"/>
          <p:nvPr/>
        </p:nvSpPr>
        <p:spPr>
          <a:xfrm>
            <a:off x="1346376" y="1569393"/>
            <a:ext cx="4572000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64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0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11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0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1F003-7EEC-FB2A-A2B9-179807016C9D}"/>
              </a:ext>
            </a:extLst>
          </p:cNvPr>
          <p:cNvSpPr txBox="1"/>
          <p:nvPr/>
        </p:nvSpPr>
        <p:spPr>
          <a:xfrm>
            <a:off x="1346376" y="1997885"/>
            <a:ext cx="4572000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1 1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0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= 144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endParaRPr lang="ru-RU" sz="1800" b="1" baseline="-25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AF7FF26-36D8-320B-E248-75AEDB694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36765"/>
              </p:ext>
            </p:extLst>
          </p:nvPr>
        </p:nvGraphicFramePr>
        <p:xfrm>
          <a:off x="1406517" y="2571750"/>
          <a:ext cx="5418664" cy="856071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4779910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31365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188396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763039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109503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46749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1444099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1447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992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6664"/>
                  </a:ext>
                </a:extLst>
              </a:tr>
            </a:tbl>
          </a:graphicData>
        </a:graphic>
      </p:graphicFrame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FF707AA-6034-5024-95C3-C48956F79C0B}"/>
              </a:ext>
            </a:extLst>
          </p:cNvPr>
          <p:cNvGrpSpPr/>
          <p:nvPr/>
        </p:nvGrpSpPr>
        <p:grpSpPr>
          <a:xfrm>
            <a:off x="1346376" y="3677061"/>
            <a:ext cx="5478803" cy="832669"/>
            <a:chOff x="1358987" y="3327924"/>
            <a:chExt cx="5478803" cy="832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960C2C-6201-3C0E-773E-62FA6CC901E1}"/>
                </a:ext>
              </a:extLst>
            </p:cNvPr>
            <p:cNvSpPr txBox="1"/>
            <p:nvPr/>
          </p:nvSpPr>
          <p:spPr>
            <a:xfrm>
              <a:off x="1358987" y="3327924"/>
              <a:ext cx="5478803" cy="3889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01100100</a:t>
              </a:r>
              <a:r>
                <a:rPr lang="ru-RU" sz="1800" b="1" baseline="-250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 =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1·2</a:t>
              </a:r>
              <a:r>
                <a:rPr lang="ru-RU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6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+ 1·2</a:t>
              </a:r>
              <a:r>
                <a:rPr lang="ru-RU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5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+ 1·2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9A7205-DF21-B73B-CF0A-D04235D8E290}"/>
                </a:ext>
              </a:extLst>
            </p:cNvPr>
            <p:cNvSpPr txBox="1"/>
            <p:nvPr/>
          </p:nvSpPr>
          <p:spPr>
            <a:xfrm>
              <a:off x="1358987" y="3771640"/>
              <a:ext cx="5478803" cy="3889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1100100</a:t>
              </a:r>
              <a:r>
                <a:rPr lang="ru-RU" sz="1800" b="1" baseline="-250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 = 64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+ 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32</a:t>
              </a:r>
              <a:r>
                <a:rPr lang="en-US" sz="1800" b="1" baseline="30000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+ 4 = 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100</a:t>
              </a:r>
              <a:r>
                <a:rPr lang="en-US" sz="1800" b="1" baseline="-25000" dirty="0">
                  <a:latin typeface="Roboto" panose="02000000000000000000" pitchFamily="2" charset="0"/>
                  <a:ea typeface="Roboto" panose="02000000000000000000" pitchFamily="2" charset="0"/>
                </a:rPr>
                <a:t>10</a:t>
              </a:r>
              <a:endPara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8EA41F-CCD7-12F6-10F7-EB10A23FA94D}"/>
              </a:ext>
            </a:extLst>
          </p:cNvPr>
          <p:cNvSpPr txBox="1"/>
          <p:nvPr/>
        </p:nvSpPr>
        <p:spPr>
          <a:xfrm>
            <a:off x="1346376" y="4523567"/>
            <a:ext cx="5478803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64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6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·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+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·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96 + 4 = 100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endParaRPr lang="ru-RU" sz="1800" b="1" baseline="-25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1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B6219591-7246-B4A3-B7A2-51E7FB716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9455B1-E831-C241-ACC8-8E1D677ACAFA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21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4F5CBE4-7F64-9A8D-90AA-C612AA759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42472"/>
              </p:ext>
            </p:extLst>
          </p:nvPr>
        </p:nvGraphicFramePr>
        <p:xfrm>
          <a:off x="576227" y="3100750"/>
          <a:ext cx="7678605" cy="1274391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698055">
                  <a:extLst>
                    <a:ext uri="{9D8B030D-6E8A-4147-A177-3AD203B41FA5}">
                      <a16:colId xmlns:a16="http://schemas.microsoft.com/office/drawing/2014/main" val="1477991071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631365586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418839672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576303984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910950324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2309850784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558316268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852735786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3320347541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2122356905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81447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0,3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0,6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0,2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0,4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0,8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0,6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0,2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0,4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0,8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0,6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0,2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992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0,6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1,2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0,4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0,8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1,6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1,2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0,4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0,8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1,6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1,2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0,4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6664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0…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658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8FD990-82E7-0AB8-8044-BA520463970A}"/>
              </a:ext>
            </a:extLst>
          </p:cNvPr>
          <p:cNvSpPr txBox="1"/>
          <p:nvPr/>
        </p:nvSpPr>
        <p:spPr>
          <a:xfrm>
            <a:off x="1358988" y="1665119"/>
            <a:ext cx="4572000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0,3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pic>
        <p:nvPicPr>
          <p:cNvPr id="13" name="Google Shape;580;p83">
            <a:extLst>
              <a:ext uri="{FF2B5EF4-FFF2-40B4-BE49-F238E27FC236}">
                <a16:creationId xmlns:a16="http://schemas.microsoft.com/office/drawing/2014/main" id="{5D5AD714-DF6F-D671-9CA0-A982F44618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99;p55">
            <a:extLst>
              <a:ext uri="{FF2B5EF4-FFF2-40B4-BE49-F238E27FC236}">
                <a16:creationId xmlns:a16="http://schemas.microsoft.com/office/drawing/2014/main" id="{7440D240-9BCB-91C3-38B4-699C6C063CD1}"/>
              </a:ext>
            </a:extLst>
          </p:cNvPr>
          <p:cNvSpPr txBox="1">
            <a:spLocks/>
          </p:cNvSpPr>
          <p:nvPr/>
        </p:nvSpPr>
        <p:spPr>
          <a:xfrm>
            <a:off x="500550" y="2043821"/>
            <a:ext cx="7678600" cy="98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Font typeface="Roboto"/>
              <a:buNone/>
            </a:pPr>
            <a:r>
              <a:rPr lang="ru-RU" sz="1600" dirty="0">
                <a:solidFill>
                  <a:schemeClr val="tx1"/>
                </a:solidFill>
              </a:rPr>
              <a:t>Выполняем умножение на требуемое основание системы счисления и записываем получившуюся целую часть, затем её отнимаем из полученного числа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9C9E6-B6A4-1B7B-69F0-2099175B0571}"/>
              </a:ext>
            </a:extLst>
          </p:cNvPr>
          <p:cNvSpPr txBox="1"/>
          <p:nvPr/>
        </p:nvSpPr>
        <p:spPr>
          <a:xfrm>
            <a:off x="4503426" y="1653798"/>
            <a:ext cx="3751406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0,3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0,01001100110…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7" name="Google Shape;317;p58">
            <a:extLst>
              <a:ext uri="{FF2B5EF4-FFF2-40B4-BE49-F238E27FC236}">
                <a16:creationId xmlns:a16="http://schemas.microsoft.com/office/drawing/2014/main" id="{2A05AE7C-3AE4-5445-DA1A-FAEE0DD13B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Перевод </a:t>
            </a:r>
            <a:r>
              <a:rPr lang="ru-RU" dirty="0"/>
              <a:t>дробного</a:t>
            </a:r>
            <a:r>
              <a:rPr lang="ru" dirty="0"/>
              <a:t> десятичного числа </a:t>
            </a:r>
            <a:br>
              <a:rPr lang="ru" dirty="0"/>
            </a:br>
            <a:r>
              <a:rPr lang="ru" dirty="0"/>
              <a:t>в двоичную  систему счисления</a:t>
            </a:r>
            <a:endParaRPr dirty="0"/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7D50C5D3-EE89-00B7-35B0-1F04112212CD}"/>
              </a:ext>
            </a:extLst>
          </p:cNvPr>
          <p:cNvCxnSpPr>
            <a:cxnSpLocks/>
          </p:cNvCxnSpPr>
          <p:nvPr/>
        </p:nvCxnSpPr>
        <p:spPr>
          <a:xfrm flipH="1">
            <a:off x="947530" y="4578303"/>
            <a:ext cx="7003774" cy="0"/>
          </a:xfrm>
          <a:prstGeom prst="straightConnector1">
            <a:avLst/>
          </a:prstGeom>
          <a:ln w="38100">
            <a:solidFill>
              <a:srgbClr val="FFCC0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2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9330D700-3D7E-422F-F4C4-EF44FEEEC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1812A0-1781-1E96-04F2-4B76995FD346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22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1D575C-AFE5-A141-9E7E-FB7EC46A0A32}"/>
              </a:ext>
            </a:extLst>
          </p:cNvPr>
          <p:cNvSpPr txBox="1"/>
          <p:nvPr/>
        </p:nvSpPr>
        <p:spPr>
          <a:xfrm>
            <a:off x="1358988" y="1665119"/>
            <a:ext cx="4572000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29,3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pic>
        <p:nvPicPr>
          <p:cNvPr id="13" name="Google Shape;580;p83">
            <a:extLst>
              <a:ext uri="{FF2B5EF4-FFF2-40B4-BE49-F238E27FC236}">
                <a16:creationId xmlns:a16="http://schemas.microsoft.com/office/drawing/2014/main" id="{1704DB55-1F5E-AB4B-3B65-2651D875EA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99;p55">
            <a:extLst>
              <a:ext uri="{FF2B5EF4-FFF2-40B4-BE49-F238E27FC236}">
                <a16:creationId xmlns:a16="http://schemas.microsoft.com/office/drawing/2014/main" id="{46164442-AA28-3339-450C-D23EAF877594}"/>
              </a:ext>
            </a:extLst>
          </p:cNvPr>
          <p:cNvSpPr txBox="1">
            <a:spLocks/>
          </p:cNvSpPr>
          <p:nvPr/>
        </p:nvSpPr>
        <p:spPr>
          <a:xfrm>
            <a:off x="500550" y="2043821"/>
            <a:ext cx="7678600" cy="98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>
              <a:buFont typeface="Roboto"/>
              <a:buNone/>
            </a:pPr>
            <a:r>
              <a:rPr lang="ru-RU" sz="1600" dirty="0">
                <a:solidFill>
                  <a:schemeClr val="tx1"/>
                </a:solidFill>
              </a:rPr>
              <a:t>Любое число можно представить в виде суммы целой и дробной части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F6A05-160B-4ABC-2F90-7563AFA4FC7E}"/>
              </a:ext>
            </a:extLst>
          </p:cNvPr>
          <p:cNvSpPr txBox="1"/>
          <p:nvPr/>
        </p:nvSpPr>
        <p:spPr>
          <a:xfrm>
            <a:off x="599147" y="3405387"/>
            <a:ext cx="3751406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0,3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0,01001100110…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7" name="Google Shape;317;p58">
            <a:extLst>
              <a:ext uri="{FF2B5EF4-FFF2-40B4-BE49-F238E27FC236}">
                <a16:creationId xmlns:a16="http://schemas.microsoft.com/office/drawing/2014/main" id="{45D248FF-DB54-9F4F-E85E-1DAFF2724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Перевод произвольного десятичного </a:t>
            </a:r>
            <a:br>
              <a:rPr lang="ru" dirty="0"/>
            </a:br>
            <a:r>
              <a:rPr lang="ru" dirty="0"/>
              <a:t>числа в двоичную  систему счисления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1501D-DA16-957F-C565-32254CCB9CF0}"/>
              </a:ext>
            </a:extLst>
          </p:cNvPr>
          <p:cNvSpPr txBox="1"/>
          <p:nvPr/>
        </p:nvSpPr>
        <p:spPr>
          <a:xfrm>
            <a:off x="2474850" y="25352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29,3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29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+ 0,3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endParaRPr lang="ru-R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C9750-A07E-87F7-DC0B-30E502DC3162}"/>
              </a:ext>
            </a:extLst>
          </p:cNvPr>
          <p:cNvSpPr txBox="1"/>
          <p:nvPr/>
        </p:nvSpPr>
        <p:spPr>
          <a:xfrm>
            <a:off x="577109" y="2999972"/>
            <a:ext cx="4572000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29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11101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6640A-2278-C012-ACEF-C443E68C915A}"/>
              </a:ext>
            </a:extLst>
          </p:cNvPr>
          <p:cNvSpPr txBox="1"/>
          <p:nvPr/>
        </p:nvSpPr>
        <p:spPr>
          <a:xfrm>
            <a:off x="2474850" y="39833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29,3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11101,01001100110…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182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4859FF6A-3645-D461-4D77-9FB36536F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830ACB-CC34-6BD1-39F1-39F90A32D21B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23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Google Shape;580;p83">
            <a:extLst>
              <a:ext uri="{FF2B5EF4-FFF2-40B4-BE49-F238E27FC236}">
                <a16:creationId xmlns:a16="http://schemas.microsoft.com/office/drawing/2014/main" id="{A7E35911-BD40-A8E7-3CEE-50F8233D55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17;p58">
            <a:extLst>
              <a:ext uri="{FF2B5EF4-FFF2-40B4-BE49-F238E27FC236}">
                <a16:creationId xmlns:a16="http://schemas.microsoft.com/office/drawing/2014/main" id="{479B8661-4D24-D75F-7E0B-60F4D0CABE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Перевод дробного двоичного числа </a:t>
            </a:r>
            <a:br>
              <a:rPr lang="ru" dirty="0"/>
            </a:br>
            <a:r>
              <a:rPr lang="ru" dirty="0"/>
              <a:t>в десятичную систему счисления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37265-3DDB-EECE-F907-EADF0483509E}"/>
              </a:ext>
            </a:extLst>
          </p:cNvPr>
          <p:cNvSpPr txBox="1"/>
          <p:nvPr/>
        </p:nvSpPr>
        <p:spPr>
          <a:xfrm>
            <a:off x="1946736" y="4212062"/>
            <a:ext cx="4906611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0,01001100110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0,2998046875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≈ 0,3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A9F17C3C-BDAE-84F9-AD57-933483936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652805"/>
              </p:ext>
            </p:extLst>
          </p:nvPr>
        </p:nvGraphicFramePr>
        <p:xfrm>
          <a:off x="732697" y="2230293"/>
          <a:ext cx="7678605" cy="856071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698055">
                  <a:extLst>
                    <a:ext uri="{9D8B030D-6E8A-4147-A177-3AD203B41FA5}">
                      <a16:colId xmlns:a16="http://schemas.microsoft.com/office/drawing/2014/main" val="1477991071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631365586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418839672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576303984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910950324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2309850784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558316268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852735786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3320347541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2122356905"/>
                    </a:ext>
                  </a:extLst>
                </a:gridCol>
                <a:gridCol w="698055">
                  <a:extLst>
                    <a:ext uri="{9D8B030D-6E8A-4147-A177-3AD203B41FA5}">
                      <a16:colId xmlns:a16="http://schemas.microsoft.com/office/drawing/2014/main" val="181447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</a:t>
                      </a:r>
                      <a:endParaRPr sz="1800" b="1" baseline="30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-2</a:t>
                      </a: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-3</a:t>
                      </a: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-4</a:t>
                      </a: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-5</a:t>
                      </a: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-6</a:t>
                      </a: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-7</a:t>
                      </a: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-8</a:t>
                      </a: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-9</a:t>
                      </a: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-10</a:t>
                      </a: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-RU" sz="1800" b="1" baseline="30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-11</a:t>
                      </a: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992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36585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A377319-FED9-6E94-9EE0-0503B150FB6A}"/>
              </a:ext>
            </a:extLst>
          </p:cNvPr>
          <p:cNvSpPr txBox="1"/>
          <p:nvPr/>
        </p:nvSpPr>
        <p:spPr>
          <a:xfrm>
            <a:off x="1358988" y="3343608"/>
            <a:ext cx="6082108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300"/>
              </a:spcBef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0,01001100110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1·2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-2</a:t>
            </a:r>
            <a:r>
              <a:rPr lang="en-US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+ 1·2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-5</a:t>
            </a:r>
            <a:r>
              <a:rPr lang="en-US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+ 1·2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-6</a:t>
            </a:r>
            <a:r>
              <a:rPr lang="en-US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1·2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-9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+</a:t>
            </a:r>
            <a:r>
              <a:rPr lang="en-US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1·2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-10</a:t>
            </a:r>
            <a:endParaRPr 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53650-85EF-F7BA-7E79-E76A77A5279D}"/>
              </a:ext>
            </a:extLst>
          </p:cNvPr>
          <p:cNvSpPr txBox="1"/>
          <p:nvPr/>
        </p:nvSpPr>
        <p:spPr>
          <a:xfrm>
            <a:off x="477077" y="3805786"/>
            <a:ext cx="8355497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300"/>
              </a:spcBef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0,01001100110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0,25</a:t>
            </a:r>
            <a:r>
              <a:rPr lang="en-US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+ 0,03125 + 0,015625 +</a:t>
            </a:r>
            <a:r>
              <a:rPr lang="en-US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0,001953125 +</a:t>
            </a:r>
            <a:r>
              <a:rPr lang="en-US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0,0009765625</a:t>
            </a:r>
            <a:endParaRPr lang="ru-RU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53DEDB-E0BF-E1A5-D81B-F9877F4494FF}"/>
              </a:ext>
            </a:extLst>
          </p:cNvPr>
          <p:cNvSpPr txBox="1"/>
          <p:nvPr/>
        </p:nvSpPr>
        <p:spPr>
          <a:xfrm>
            <a:off x="967409" y="1558557"/>
            <a:ext cx="8120785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300"/>
              </a:spcBef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0,01001100110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?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363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3C2BFF93-15BD-7B66-73EC-0175C777F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1E9792-F87D-4EE0-2F7D-B17C066AA009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24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Google Shape;604;p84">
            <a:extLst>
              <a:ext uri="{FF2B5EF4-FFF2-40B4-BE49-F238E27FC236}">
                <a16:creationId xmlns:a16="http://schemas.microsoft.com/office/drawing/2014/main" id="{1A9AF2DE-B3A6-ED12-6D3A-A017A0F991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2075386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17;p58">
            <a:extLst>
              <a:ext uri="{FF2B5EF4-FFF2-40B4-BE49-F238E27FC236}">
                <a16:creationId xmlns:a16="http://schemas.microsoft.com/office/drawing/2014/main" id="{0C248771-A3F0-D7C6-D8D5-49E0E29B9A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2-16 </a:t>
            </a:r>
            <a:r>
              <a:rPr lang="ru-RU" dirty="0"/>
              <a:t>и 2-8 преобразования</a:t>
            </a:r>
            <a:endParaRPr dirty="0"/>
          </a:p>
        </p:txBody>
      </p:sp>
      <p:pic>
        <p:nvPicPr>
          <p:cNvPr id="5" name="Google Shape;580;p83">
            <a:extLst>
              <a:ext uri="{FF2B5EF4-FFF2-40B4-BE49-F238E27FC236}">
                <a16:creationId xmlns:a16="http://schemas.microsoft.com/office/drawing/2014/main" id="{D794F9A4-08D3-88FB-5C5C-864D866A45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A2A4B-9352-5DE8-F023-999FE3E6DF19}"/>
              </a:ext>
            </a:extLst>
          </p:cNvPr>
          <p:cNvSpPr txBox="1"/>
          <p:nvPr/>
        </p:nvSpPr>
        <p:spPr>
          <a:xfrm>
            <a:off x="1805939" y="2046799"/>
            <a:ext cx="62167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Чтобы преобразовать двоичное число в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16-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ричное, </a:t>
            </a: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нужно объединить двоичные цифры в группы по 4 разряда (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тетрады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), начиная от разделителя целой и дробной части</a:t>
            </a:r>
          </a:p>
          <a:p>
            <a:endParaRPr lang="ru-RU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Каждой тетраде поставить в соответствие 16-ричную цифру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5F63A-3702-D46C-92FF-52459ED2EE77}"/>
              </a:ext>
            </a:extLst>
          </p:cNvPr>
          <p:cNvSpPr txBox="1"/>
          <p:nvPr/>
        </p:nvSpPr>
        <p:spPr>
          <a:xfrm>
            <a:off x="1573211" y="1512711"/>
            <a:ext cx="639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29,3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11101,01001100110…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D,4CC…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35,2314…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endParaRPr lang="ru-RU" sz="1800" baseline="-25000" dirty="0"/>
          </a:p>
        </p:txBody>
      </p:sp>
      <p:pic>
        <p:nvPicPr>
          <p:cNvPr id="10" name="Google Shape;604;p84">
            <a:extLst>
              <a:ext uri="{FF2B5EF4-FFF2-40B4-BE49-F238E27FC236}">
                <a16:creationId xmlns:a16="http://schemas.microsoft.com/office/drawing/2014/main" id="{65E88988-6B1B-1D6B-E868-E325D02539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3513245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0709FC-1E39-7521-696B-11841F4CE578}"/>
              </a:ext>
            </a:extLst>
          </p:cNvPr>
          <p:cNvSpPr txBox="1"/>
          <p:nvPr/>
        </p:nvSpPr>
        <p:spPr>
          <a:xfrm>
            <a:off x="1805939" y="3484658"/>
            <a:ext cx="62167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Чтобы преобразовать двоичное число в 8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-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ричное, </a:t>
            </a:r>
          </a:p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нужно объединить двоичные цифры в группы по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разряда (</a:t>
            </a:r>
            <a:r>
              <a:rPr lang="ru-RU" sz="14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триады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), начиная от разделителя целой и дробной части</a:t>
            </a:r>
          </a:p>
          <a:p>
            <a:endParaRPr lang="ru-RU" sz="1400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Каждой триаде поставить в соответствие 8-ричную цифру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32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F7D3FF29-6992-A34F-4DFA-9E1842980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E1E953-485C-B1C1-A5FC-F4D1CEDC8B4B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25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Google Shape;317;p58">
            <a:extLst>
              <a:ext uri="{FF2B5EF4-FFF2-40B4-BE49-F238E27FC236}">
                <a16:creationId xmlns:a16="http://schemas.microsoft.com/office/drawing/2014/main" id="{13589002-C1B8-E996-EDBD-0CF1ED3C89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Смешанные системы счисления</a:t>
            </a:r>
            <a:endParaRPr dirty="0"/>
          </a:p>
        </p:txBody>
      </p:sp>
      <p:pic>
        <p:nvPicPr>
          <p:cNvPr id="5" name="Google Shape;580;p83">
            <a:extLst>
              <a:ext uri="{FF2B5EF4-FFF2-40B4-BE49-F238E27FC236}">
                <a16:creationId xmlns:a16="http://schemas.microsoft.com/office/drawing/2014/main" id="{CEFB5D53-D6D7-1FE8-CC4B-F6B0A36D98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A33BEF1-1ACA-44B0-2E24-2F3BEE013B67}"/>
              </a:ext>
            </a:extLst>
          </p:cNvPr>
          <p:cNvSpPr/>
          <p:nvPr/>
        </p:nvSpPr>
        <p:spPr>
          <a:xfrm>
            <a:off x="513161" y="1278281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AB4C93-0910-667B-C9B1-2210721FE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3" y="1393118"/>
            <a:ext cx="368476" cy="3834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D3E3E5-7B45-1625-6382-A886DACD3E5D}"/>
              </a:ext>
            </a:extLst>
          </p:cNvPr>
          <p:cNvSpPr txBox="1"/>
          <p:nvPr/>
        </p:nvSpPr>
        <p:spPr>
          <a:xfrm>
            <a:off x="1352680" y="1213251"/>
            <a:ext cx="72300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1600" b="1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Смешанной 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называется такая система счисления, в которой числа, заданные в некоторой системе счисления с основанием </a:t>
            </a:r>
            <a:r>
              <a:rPr lang="ru-RU" sz="1600" b="1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, изображаются с помощью цифр другой системы счисления с основанием </a:t>
            </a:r>
            <a:r>
              <a:rPr lang="ru-RU" sz="1600" b="1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, где </a:t>
            </a:r>
            <a:r>
              <a:rPr lang="ru-RU" sz="1600" b="1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 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&lt; </a:t>
            </a:r>
            <a:r>
              <a:rPr lang="ru-RU" sz="1600" b="1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algn="just" fontAlgn="base"/>
            <a:endParaRPr lang="ru-RU" sz="1600" dirty="0">
              <a:solidFill>
                <a:schemeClr val="tx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В такой системе </a:t>
            </a:r>
            <a:r>
              <a:rPr lang="ru-RU" sz="1600" b="1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называется старшим основанием, </a:t>
            </a:r>
            <a:r>
              <a:rPr lang="ru-RU" sz="1600" b="1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— младшим основанием, а сама система счисления называется </a:t>
            </a:r>
            <a:r>
              <a:rPr lang="ru-RU" sz="1600" b="1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Q-P-</a:t>
            </a:r>
            <a:r>
              <a:rPr lang="ru-RU" sz="1600" b="1" dirty="0" err="1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ичной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15" name="Google Shape;604;p84">
            <a:extLst>
              <a:ext uri="{FF2B5EF4-FFF2-40B4-BE49-F238E27FC236}">
                <a16:creationId xmlns:a16="http://schemas.microsoft.com/office/drawing/2014/main" id="{5F8E34DC-A4AF-4F48-095E-E2B3761B8E9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231" y="3719637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7F0831-611A-CAB3-E209-33F036CCBA66}"/>
              </a:ext>
            </a:extLst>
          </p:cNvPr>
          <p:cNvSpPr txBox="1"/>
          <p:nvPr/>
        </p:nvSpPr>
        <p:spPr>
          <a:xfrm>
            <a:off x="1352680" y="3691050"/>
            <a:ext cx="72300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Для отображения любой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P-</a:t>
            </a:r>
            <a:r>
              <a:rPr lang="ru-RU" sz="1400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ичной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ци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фры отводится одно и то же количество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Q-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ичных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разрядов, минимально достаточное для представления любой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P-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ичной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цифры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Q-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ичной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системе счисления.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8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FFC4DDD5-6830-787F-DC8A-30A8BD351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1B449E-ED7D-F18B-E26E-26489C320CE3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26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Google Shape;317;p58">
            <a:extLst>
              <a:ext uri="{FF2B5EF4-FFF2-40B4-BE49-F238E27FC236}">
                <a16:creationId xmlns:a16="http://schemas.microsoft.com/office/drawing/2014/main" id="{E646A293-347E-CA0C-F392-91DF855BCB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Смешанные системы счисления</a:t>
            </a:r>
            <a:endParaRPr dirty="0"/>
          </a:p>
        </p:txBody>
      </p:sp>
      <p:pic>
        <p:nvPicPr>
          <p:cNvPr id="5" name="Google Shape;580;p83">
            <a:extLst>
              <a:ext uri="{FF2B5EF4-FFF2-40B4-BE49-F238E27FC236}">
                <a16:creationId xmlns:a16="http://schemas.microsoft.com/office/drawing/2014/main" id="{8148F2EC-A3B3-23B0-1CD4-F8097F6A60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1159F35-851F-0C60-6E88-15752420EF36}"/>
              </a:ext>
            </a:extLst>
          </p:cNvPr>
          <p:cNvSpPr/>
          <p:nvPr/>
        </p:nvSpPr>
        <p:spPr>
          <a:xfrm>
            <a:off x="513161" y="1278281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91A551-0B6B-1DF3-512F-A08A54F19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3" y="1393118"/>
            <a:ext cx="368476" cy="3834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80F28D-F65F-81AB-1686-0686A07A35F0}"/>
              </a:ext>
            </a:extLst>
          </p:cNvPr>
          <p:cNvSpPr txBox="1"/>
          <p:nvPr/>
        </p:nvSpPr>
        <p:spPr>
          <a:xfrm>
            <a:off x="1352680" y="1213251"/>
            <a:ext cx="51143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Наиболее распространённой смешанной системой счисления является </a:t>
            </a:r>
            <a:r>
              <a:rPr lang="ru-RU" sz="1600" b="1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двоично-десятичная система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 fontAlgn="base"/>
            <a:endParaRPr lang="ru-RU" sz="1600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just" fontAlgn="base"/>
            <a:endParaRPr lang="ru-RU" sz="1600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831C7-8F2B-EA4C-F18C-6546C637606F}"/>
              </a:ext>
            </a:extLst>
          </p:cNvPr>
          <p:cNvSpPr txBox="1"/>
          <p:nvPr/>
        </p:nvSpPr>
        <p:spPr>
          <a:xfrm>
            <a:off x="2089048" y="2182797"/>
            <a:ext cx="4013577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925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1001 0010 0101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2-10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925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747C232-D49A-C1EC-D8CE-E4AF181EC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98567"/>
              </p:ext>
            </p:extLst>
          </p:nvPr>
        </p:nvGraphicFramePr>
        <p:xfrm>
          <a:off x="6932172" y="1021388"/>
          <a:ext cx="1690903" cy="3791388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625154">
                  <a:extLst>
                    <a:ext uri="{9D8B030D-6E8A-4147-A177-3AD203B41FA5}">
                      <a16:colId xmlns:a16="http://schemas.microsoft.com/office/drawing/2014/main" val="350102647"/>
                    </a:ext>
                  </a:extLst>
                </a:gridCol>
                <a:gridCol w="1065749">
                  <a:extLst>
                    <a:ext uri="{9D8B030D-6E8A-4147-A177-3AD203B41FA5}">
                      <a16:colId xmlns:a16="http://schemas.microsoft.com/office/drawing/2014/main" val="19114917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583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0000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1816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0001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365386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0010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057505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0011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70633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0100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34244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0101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26657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0110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232226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0111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37560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24423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150415"/>
                  </a:ext>
                </a:extLst>
              </a:tr>
            </a:tbl>
          </a:graphicData>
        </a:graphic>
      </p:graphicFrame>
      <p:pic>
        <p:nvPicPr>
          <p:cNvPr id="8" name="Google Shape;604;p84">
            <a:extLst>
              <a:ext uri="{FF2B5EF4-FFF2-40B4-BE49-F238E27FC236}">
                <a16:creationId xmlns:a16="http://schemas.microsoft.com/office/drawing/2014/main" id="{4250D022-A158-A174-8325-EF2E09F4017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9231" y="2775100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E624D-2176-80A3-B1FD-FC036F05D845}"/>
              </a:ext>
            </a:extLst>
          </p:cNvPr>
          <p:cNvSpPr txBox="1"/>
          <p:nvPr/>
        </p:nvSpPr>
        <p:spPr>
          <a:xfrm>
            <a:off x="1352680" y="2916183"/>
            <a:ext cx="5114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1600" b="1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Не путать с двоичной системой счисления!</a:t>
            </a:r>
            <a:endParaRPr lang="ru-RU" sz="1600" b="1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03EB-7EF7-915C-CF5A-BAF55F25ABBA}"/>
              </a:ext>
            </a:extLst>
          </p:cNvPr>
          <p:cNvSpPr txBox="1"/>
          <p:nvPr/>
        </p:nvSpPr>
        <p:spPr>
          <a:xfrm>
            <a:off x="2313898" y="3344714"/>
            <a:ext cx="3616449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925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1110011101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=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39D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16</a:t>
            </a:r>
            <a:endParaRPr lang="ru-RU" sz="1800" b="1" baseline="-25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09281E-B424-7214-6F83-CA1D9429A8FA}"/>
              </a:ext>
            </a:extLst>
          </p:cNvPr>
          <p:cNvSpPr txBox="1"/>
          <p:nvPr/>
        </p:nvSpPr>
        <p:spPr>
          <a:xfrm>
            <a:off x="1352680" y="3930249"/>
            <a:ext cx="51143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dirty="0">
                <a:solidFill>
                  <a:schemeClr val="tx1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Двоично-десятичная система счисления используется для отображения хранящихся двоичных данных в удобном пользователю десятичном виде.</a:t>
            </a:r>
            <a:endParaRPr lang="ru-RU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19" name="Google Shape;597;p84">
            <a:extLst>
              <a:ext uri="{FF2B5EF4-FFF2-40B4-BE49-F238E27FC236}">
                <a16:creationId xmlns:a16="http://schemas.microsoft.com/office/drawing/2014/main" id="{203ADB63-4760-6B3B-7DE9-ABF3B9EFD56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9231" y="3930249"/>
            <a:ext cx="620719" cy="620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2014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1122504"/>
            <a:ext cx="7706100" cy="3364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Знаковые и беззнаковые числа</a:t>
            </a:r>
            <a:endParaRPr sz="3600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088F8CA1-E27B-AA3E-9AB0-C059F505B6A5}"/>
              </a:ext>
            </a:extLst>
          </p:cNvPr>
          <p:cNvGrpSpPr/>
          <p:nvPr/>
        </p:nvGrpSpPr>
        <p:grpSpPr>
          <a:xfrm>
            <a:off x="8022729" y="330724"/>
            <a:ext cx="620721" cy="620718"/>
            <a:chOff x="4236397" y="1924814"/>
            <a:chExt cx="380573" cy="376200"/>
          </a:xfrm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3F226BF-98B4-5D71-D658-D76589532E3D}"/>
                </a:ext>
              </a:extLst>
            </p:cNvPr>
            <p:cNvSpPr/>
            <p:nvPr/>
          </p:nvSpPr>
          <p:spPr>
            <a:xfrm>
              <a:off x="4236397" y="1924814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82121EC-FECF-AE19-FB4C-B9327D168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782" y="1983150"/>
              <a:ext cx="304452" cy="263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8763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28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317;p58">
            <a:extLst>
              <a:ext uri="{FF2B5EF4-FFF2-40B4-BE49-F238E27FC236}">
                <a16:creationId xmlns:a16="http://schemas.microsoft.com/office/drawing/2014/main" id="{DAB18E70-25ED-9083-D131-B3F1547C80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Знаковые и беззнаковые числа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186E8-76A8-11A9-3FC8-8E30E9266E09}"/>
              </a:ext>
            </a:extLst>
          </p:cNvPr>
          <p:cNvSpPr txBox="1"/>
          <p:nvPr/>
        </p:nvSpPr>
        <p:spPr>
          <a:xfrm>
            <a:off x="1352680" y="1496540"/>
            <a:ext cx="7230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16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Беззнаковые целые числа </a:t>
            </a: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представляются в виде последовательности битов в диапазоне от </a:t>
            </a:r>
            <a:r>
              <a:rPr lang="ru-RU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0</a:t>
            </a: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до </a:t>
            </a:r>
            <a:r>
              <a:rPr lang="ru-RU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</a:t>
            </a:r>
            <a:r>
              <a:rPr lang="ru-RU" sz="1600" b="1" i="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</a:t>
            </a:r>
            <a:r>
              <a:rPr lang="ru-RU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-1</a:t>
            </a: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где </a:t>
            </a:r>
            <a:r>
              <a:rPr lang="ru-RU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 </a:t>
            </a: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количество занимаемых битов.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699AA3D-70E4-6833-4219-15AE06A86D61}"/>
              </a:ext>
            </a:extLst>
          </p:cNvPr>
          <p:cNvSpPr/>
          <p:nvPr/>
        </p:nvSpPr>
        <p:spPr>
          <a:xfrm>
            <a:off x="513161" y="1483687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C5B9F8-BA80-5D4D-5757-DDC764BBD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3" y="1598524"/>
            <a:ext cx="368476" cy="383454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49B2174-EF43-5CA7-29FF-93B508407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77559"/>
              </p:ext>
            </p:extLst>
          </p:nvPr>
        </p:nvGraphicFramePr>
        <p:xfrm>
          <a:off x="1586126" y="2571750"/>
          <a:ext cx="5971747" cy="856071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903227">
                  <a:extLst>
                    <a:ext uri="{9D8B030D-6E8A-4147-A177-3AD203B41FA5}">
                      <a16:colId xmlns:a16="http://schemas.microsoft.com/office/drawing/2014/main" val="1477991071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3129741725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1631365586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1418839672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576303984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1910950324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224674976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1814440996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181447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Биты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992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66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324C90-E849-4D1A-65F0-8519195E9E23}"/>
              </a:ext>
            </a:extLst>
          </p:cNvPr>
          <p:cNvSpPr txBox="1"/>
          <p:nvPr/>
        </p:nvSpPr>
        <p:spPr>
          <a:xfrm>
            <a:off x="1532408" y="3754591"/>
            <a:ext cx="6325126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Диапазон представления чисел: 	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0… 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4336D-DC58-EF3D-B7F5-756B19494743}"/>
              </a:ext>
            </a:extLst>
          </p:cNvPr>
          <p:cNvSpPr txBox="1"/>
          <p:nvPr/>
        </p:nvSpPr>
        <p:spPr>
          <a:xfrm>
            <a:off x="1532408" y="4143544"/>
            <a:ext cx="6325126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0… 255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5088AC9-4B46-32D2-3A14-8BC18478EE8A}"/>
              </a:ext>
            </a:extLst>
          </p:cNvPr>
          <p:cNvGrpSpPr/>
          <p:nvPr/>
        </p:nvGrpSpPr>
        <p:grpSpPr>
          <a:xfrm>
            <a:off x="8022729" y="330724"/>
            <a:ext cx="620721" cy="620718"/>
            <a:chOff x="4236397" y="1924814"/>
            <a:chExt cx="380573" cy="37620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E3724234-04A9-5B5F-E292-EC09A4605A08}"/>
                </a:ext>
              </a:extLst>
            </p:cNvPr>
            <p:cNvSpPr/>
            <p:nvPr/>
          </p:nvSpPr>
          <p:spPr>
            <a:xfrm>
              <a:off x="4236397" y="1924814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3144000F-1697-7EB0-E2FF-8608217F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782" y="1983150"/>
              <a:ext cx="304452" cy="263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98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29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317;p58">
            <a:extLst>
              <a:ext uri="{FF2B5EF4-FFF2-40B4-BE49-F238E27FC236}">
                <a16:creationId xmlns:a16="http://schemas.microsoft.com/office/drawing/2014/main" id="{DAB18E70-25ED-9083-D131-B3F1547C80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Знаковые и беззнаковые числа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186E8-76A8-11A9-3FC8-8E30E9266E09}"/>
              </a:ext>
            </a:extLst>
          </p:cNvPr>
          <p:cNvSpPr txBox="1"/>
          <p:nvPr/>
        </p:nvSpPr>
        <p:spPr>
          <a:xfrm>
            <a:off x="1352680" y="1213251"/>
            <a:ext cx="72300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1600" b="1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Знаковые целые числа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 </a:t>
            </a:r>
            <a:r>
              <a:rPr lang="ru-RU" sz="1600" dirty="0">
                <a:highlight>
                  <a:srgbClr val="FFFFFF"/>
                </a:highlight>
                <a:latin typeface="Arial" panose="020B0604020202020204" pitchFamily="34" charset="0"/>
              </a:rPr>
              <a:t>представляются в диапазоне </a:t>
            </a:r>
            <a:r>
              <a:rPr lang="ru-RU" sz="1600" b="1" dirty="0">
                <a:highlight>
                  <a:srgbClr val="FFFFFF"/>
                </a:highlight>
                <a:latin typeface="Arial" panose="020B0604020202020204" pitchFamily="34" charset="0"/>
              </a:rPr>
              <a:t>-2</a:t>
            </a:r>
            <a:r>
              <a:rPr lang="ru-RU" sz="1600" b="1" baseline="30000" dirty="0">
                <a:highlight>
                  <a:srgbClr val="FFFFFF"/>
                </a:highlight>
                <a:latin typeface="Arial" panose="020B0604020202020204" pitchFamily="34" charset="0"/>
              </a:rPr>
              <a:t>n-1</a:t>
            </a:r>
            <a:r>
              <a:rPr lang="ru-RU" sz="1600" b="1" dirty="0">
                <a:highlight>
                  <a:srgbClr val="FFFFFF"/>
                </a:highlight>
                <a:latin typeface="Arial" panose="020B0604020202020204" pitchFamily="34" charset="0"/>
              </a:rPr>
              <a:t>…+2</a:t>
            </a:r>
            <a:r>
              <a:rPr lang="ru-RU" sz="1600" b="1" baseline="30000" dirty="0">
                <a:highlight>
                  <a:srgbClr val="FFFFFF"/>
                </a:highlight>
                <a:latin typeface="Arial" panose="020B0604020202020204" pitchFamily="34" charset="0"/>
              </a:rPr>
              <a:t>n-1</a:t>
            </a:r>
            <a:r>
              <a:rPr lang="ru-RU" sz="1600" b="1" dirty="0">
                <a:highlight>
                  <a:srgbClr val="FFFFFF"/>
                </a:highlight>
                <a:latin typeface="Arial" panose="020B0604020202020204" pitchFamily="34" charset="0"/>
              </a:rPr>
              <a:t>-1</a:t>
            </a:r>
            <a:r>
              <a:rPr lang="ru-RU" sz="1600" dirty="0">
                <a:highlight>
                  <a:srgbClr val="FFFFFF"/>
                </a:highlight>
                <a:latin typeface="Arial" panose="020B0604020202020204" pitchFamily="34" charset="0"/>
              </a:rPr>
              <a:t>. При этом старший бит данного отводится под знак числа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1600" b="1" dirty="0">
                <a:highlight>
                  <a:srgbClr val="FFFFFF"/>
                </a:highlight>
                <a:latin typeface="Arial" panose="020B0604020202020204" pitchFamily="34" charset="0"/>
              </a:rPr>
              <a:t>0</a:t>
            </a:r>
            <a:r>
              <a:rPr lang="ru-RU" sz="1600" dirty="0">
                <a:highlight>
                  <a:srgbClr val="FFFFFF"/>
                </a:highlight>
                <a:latin typeface="Arial" panose="020B0604020202020204" pitchFamily="34" charset="0"/>
              </a:rPr>
              <a:t> для положительного числа,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sz="1600" b="1" dirty="0">
                <a:highlight>
                  <a:srgbClr val="FFFFFF"/>
                </a:highlight>
                <a:latin typeface="Arial" panose="020B0604020202020204" pitchFamily="34" charset="0"/>
              </a:rPr>
              <a:t>1</a:t>
            </a:r>
            <a:r>
              <a:rPr lang="ru-RU" sz="1600" dirty="0">
                <a:highlight>
                  <a:srgbClr val="FFFFFF"/>
                </a:highlight>
                <a:latin typeface="Arial" panose="020B0604020202020204" pitchFamily="34" charset="0"/>
              </a:rPr>
              <a:t> для отрицательного числа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699AA3D-70E4-6833-4219-15AE06A86D61}"/>
              </a:ext>
            </a:extLst>
          </p:cNvPr>
          <p:cNvSpPr/>
          <p:nvPr/>
        </p:nvSpPr>
        <p:spPr>
          <a:xfrm>
            <a:off x="513161" y="1200398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C5B9F8-BA80-5D4D-5757-DDC764BBD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3" y="1315235"/>
            <a:ext cx="368476" cy="383454"/>
          </a:xfrm>
          <a:prstGeom prst="rect">
            <a:avLst/>
          </a:prstGeom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49B2174-EF43-5CA7-29FF-93B508407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026620"/>
              </p:ext>
            </p:extLst>
          </p:nvPr>
        </p:nvGraphicFramePr>
        <p:xfrm>
          <a:off x="1586126" y="2684406"/>
          <a:ext cx="5971747" cy="856071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903227">
                  <a:extLst>
                    <a:ext uri="{9D8B030D-6E8A-4147-A177-3AD203B41FA5}">
                      <a16:colId xmlns:a16="http://schemas.microsoft.com/office/drawing/2014/main" val="1477991071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3129741725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1631365586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1418839672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576303984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1910950324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224674976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1814440996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181447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Биты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992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66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324C90-E849-4D1A-65F0-8519195E9E23}"/>
              </a:ext>
            </a:extLst>
          </p:cNvPr>
          <p:cNvSpPr txBox="1"/>
          <p:nvPr/>
        </p:nvSpPr>
        <p:spPr>
          <a:xfrm>
            <a:off x="1532407" y="3754591"/>
            <a:ext cx="7050337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Диапазон представления чисел в 1 байте: 	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-2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… 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7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-1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4336D-DC58-EF3D-B7F5-756B19494743}"/>
              </a:ext>
            </a:extLst>
          </p:cNvPr>
          <p:cNvSpPr txBox="1"/>
          <p:nvPr/>
        </p:nvSpPr>
        <p:spPr>
          <a:xfrm>
            <a:off x="2526537" y="4081936"/>
            <a:ext cx="5614776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				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-128… 127</a:t>
            </a:r>
            <a:endParaRPr lang="en-US" sz="18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B6F48C0-201B-8722-CBE0-8E5F532CB301}"/>
              </a:ext>
            </a:extLst>
          </p:cNvPr>
          <p:cNvGrpSpPr/>
          <p:nvPr/>
        </p:nvGrpSpPr>
        <p:grpSpPr>
          <a:xfrm>
            <a:off x="2526537" y="2339645"/>
            <a:ext cx="5031334" cy="1200832"/>
            <a:chOff x="2526537" y="2263973"/>
            <a:chExt cx="5031334" cy="1200832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5E0885CE-5541-7364-8C91-CF39CD9A510D}"/>
                </a:ext>
              </a:extLst>
            </p:cNvPr>
            <p:cNvCxnSpPr>
              <a:cxnSpLocks/>
            </p:cNvCxnSpPr>
            <p:nvPr/>
          </p:nvCxnSpPr>
          <p:spPr>
            <a:xfrm>
              <a:off x="3121572" y="2264666"/>
              <a:ext cx="0" cy="1200139"/>
            </a:xfrm>
            <a:prstGeom prst="line">
              <a:avLst/>
            </a:prstGeom>
            <a:ln w="38100">
              <a:solidFill>
                <a:srgbClr val="FFCC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E7F15D-DE29-EDA8-269E-F25A5481EDF4}"/>
                </a:ext>
              </a:extLst>
            </p:cNvPr>
            <p:cNvSpPr txBox="1"/>
            <p:nvPr/>
          </p:nvSpPr>
          <p:spPr>
            <a:xfrm>
              <a:off x="2526537" y="2263973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Знак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42789A-0AE0-2A12-D2C4-60B9247ED468}"/>
                </a:ext>
              </a:extLst>
            </p:cNvPr>
            <p:cNvSpPr txBox="1"/>
            <p:nvPr/>
          </p:nvSpPr>
          <p:spPr>
            <a:xfrm>
              <a:off x="3121572" y="2263973"/>
              <a:ext cx="4436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Разряды числа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CB9112EB-DCD8-2A20-EFE2-48A3EB2A9BC7}"/>
              </a:ext>
            </a:extLst>
          </p:cNvPr>
          <p:cNvGrpSpPr/>
          <p:nvPr/>
        </p:nvGrpSpPr>
        <p:grpSpPr>
          <a:xfrm>
            <a:off x="8022729" y="330724"/>
            <a:ext cx="620721" cy="620718"/>
            <a:chOff x="4236397" y="1924814"/>
            <a:chExt cx="380573" cy="376200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358FF9A-2FE1-B0B7-9919-D7D54B91ECF6}"/>
                </a:ext>
              </a:extLst>
            </p:cNvPr>
            <p:cNvSpPr/>
            <p:nvPr/>
          </p:nvSpPr>
          <p:spPr>
            <a:xfrm>
              <a:off x="4236397" y="1924814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93DE08CF-7A56-6E0E-6447-077E2531B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782" y="1983150"/>
              <a:ext cx="304452" cy="263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59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Битовая арифметика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 вебинара</a:t>
            </a:r>
            <a:endParaRPr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6AE329-6174-F519-8586-3AAE78D5C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13" y="3015004"/>
            <a:ext cx="1447321" cy="1447321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A571C10-7D78-1670-A171-578B60EFCA8B}"/>
              </a:ext>
            </a:extLst>
          </p:cNvPr>
          <p:cNvGrpSpPr/>
          <p:nvPr/>
        </p:nvGrpSpPr>
        <p:grpSpPr>
          <a:xfrm>
            <a:off x="1069674" y="2953925"/>
            <a:ext cx="1508400" cy="1508400"/>
            <a:chOff x="630000" y="1133626"/>
            <a:chExt cx="1508400" cy="15084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709FF140-5AF8-DAD3-75CC-2370ADC6E2EF}"/>
                </a:ext>
              </a:extLst>
            </p:cNvPr>
            <p:cNvSpPr/>
            <p:nvPr/>
          </p:nvSpPr>
          <p:spPr>
            <a:xfrm>
              <a:off x="630000" y="1133626"/>
              <a:ext cx="1508400" cy="1508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3426B460-F169-EB4F-EE0C-2AF6AC4BB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539" y="1194705"/>
              <a:ext cx="1447321" cy="1447321"/>
            </a:xfrm>
            <a:prstGeom prst="rect">
              <a:avLst/>
            </a:prstGeom>
          </p:spPr>
        </p:pic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5429F-641D-55F6-42E5-F9B0CDCE3C69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Google Shape;88;p18">
            <a:extLst>
              <a:ext uri="{FF2B5EF4-FFF2-40B4-BE49-F238E27FC236}">
                <a16:creationId xmlns:a16="http://schemas.microsoft.com/office/drawing/2014/main" id="{C39F96F5-3CED-D54C-3735-37CD34A6D8E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135425" y="1796194"/>
            <a:ext cx="5253300" cy="2170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 dirty="0"/>
              <a:t>Об опыте: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0" dirty="0"/>
              <a:t>Кандидат технических наук, доцент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0" dirty="0"/>
              <a:t>19 лет опыта преподавания в Южно-Уральском государственном университете</a:t>
            </a:r>
            <a:r>
              <a:rPr lang="en-US" sz="1200" b="0" dirty="0"/>
              <a:t> (</a:t>
            </a:r>
            <a:r>
              <a:rPr lang="ru-RU" sz="1200" b="0" dirty="0"/>
              <a:t>г. Челябинск)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0" dirty="0"/>
              <a:t>более 50 проектов с программным обеспечением для микроконтроллеров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0" dirty="0"/>
              <a:t>Персональный сайт</a:t>
            </a:r>
            <a:r>
              <a:rPr lang="en-US" sz="1200" b="0" dirty="0"/>
              <a:t>:</a:t>
            </a:r>
            <a:r>
              <a:rPr lang="ru-RU" sz="1200" b="0" dirty="0"/>
              <a:t> </a:t>
            </a:r>
            <a:r>
              <a:rPr lang="en-US" sz="1200" b="0" dirty="0"/>
              <a:t>  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https://prog-cpp.ru</a:t>
            </a:r>
            <a:endParaRPr lang="ru-RU" sz="1200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vk.com/</a:t>
            </a:r>
            <a:r>
              <a:rPr lang="en-US" sz="1200" dirty="0" err="1"/>
              <a:t>elena_vstavskaya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@ElenaVstavskaya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8" name="Google Shape;89;p18">
            <a:extLst>
              <a:ext uri="{FF2B5EF4-FFF2-40B4-BE49-F238E27FC236}">
                <a16:creationId xmlns:a16="http://schemas.microsoft.com/office/drawing/2014/main" id="{5F091A84-C849-E245-8D50-C6A5E187F367}"/>
              </a:ext>
            </a:extLst>
          </p:cNvPr>
          <p:cNvSpPr txBox="1"/>
          <p:nvPr/>
        </p:nvSpPr>
        <p:spPr>
          <a:xfrm>
            <a:off x="3135425" y="1588805"/>
            <a:ext cx="440049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Вставская Елена</a:t>
            </a:r>
            <a:endParaRPr sz="15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8EEE9A-0999-D2F2-325E-E67639318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439" y="4222998"/>
            <a:ext cx="333804" cy="19074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A0F5F6-7214-E75E-D457-C18F71DC4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439" y="4607490"/>
            <a:ext cx="229847" cy="19074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30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317;p58">
            <a:extLst>
              <a:ext uri="{FF2B5EF4-FFF2-40B4-BE49-F238E27FC236}">
                <a16:creationId xmlns:a16="http://schemas.microsoft.com/office/drawing/2014/main" id="{DAB18E70-25ED-9083-D131-B3F1547C80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Дополнительный код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186E8-76A8-11A9-3FC8-8E30E9266E09}"/>
              </a:ext>
            </a:extLst>
          </p:cNvPr>
          <p:cNvSpPr txBox="1"/>
          <p:nvPr/>
        </p:nvSpPr>
        <p:spPr>
          <a:xfrm>
            <a:off x="1355835" y="1463608"/>
            <a:ext cx="7287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Для наглядности представления всего диапазона чисел примем, что сетка представления чисел 4-разрядная, где старший разряд (3) — знаковый, а 0-2 разряды содержат значение числа.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D903C5A-7AFA-EBED-E6AA-69864E68E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941601"/>
              </p:ext>
            </p:extLst>
          </p:nvPr>
        </p:nvGraphicFramePr>
        <p:xfrm>
          <a:off x="2941961" y="2867285"/>
          <a:ext cx="3437487" cy="856071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903227">
                  <a:extLst>
                    <a:ext uri="{9D8B030D-6E8A-4147-A177-3AD203B41FA5}">
                      <a16:colId xmlns:a16="http://schemas.microsoft.com/office/drawing/2014/main" val="1477991071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3129741725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1631365586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1418839672"/>
                    </a:ext>
                  </a:extLst>
                </a:gridCol>
                <a:gridCol w="633565">
                  <a:extLst>
                    <a:ext uri="{9D8B030D-6E8A-4147-A177-3AD203B41FA5}">
                      <a16:colId xmlns:a16="http://schemas.microsoft.com/office/drawing/2014/main" val="576303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Биты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992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8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706664"/>
                  </a:ext>
                </a:extLst>
              </a:tr>
            </a:tbl>
          </a:graphicData>
        </a:graphic>
      </p:graphicFrame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E68BF52-8D1D-184F-CD0C-3482CC86186F}"/>
              </a:ext>
            </a:extLst>
          </p:cNvPr>
          <p:cNvGrpSpPr/>
          <p:nvPr/>
        </p:nvGrpSpPr>
        <p:grpSpPr>
          <a:xfrm>
            <a:off x="3882372" y="2522524"/>
            <a:ext cx="2497076" cy="1200832"/>
            <a:chOff x="2526537" y="2263973"/>
            <a:chExt cx="2497076" cy="1200832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C0A90A03-ABA8-8B46-D66C-A299249387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1572" y="2264666"/>
              <a:ext cx="0" cy="1200139"/>
            </a:xfrm>
            <a:prstGeom prst="line">
              <a:avLst/>
            </a:prstGeom>
            <a:ln w="38100">
              <a:solidFill>
                <a:srgbClr val="FFCC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5BD157-20FE-8B06-B936-54A8B1F197F4}"/>
                </a:ext>
              </a:extLst>
            </p:cNvPr>
            <p:cNvSpPr txBox="1"/>
            <p:nvPr/>
          </p:nvSpPr>
          <p:spPr>
            <a:xfrm>
              <a:off x="2526537" y="2263973"/>
              <a:ext cx="5950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Знак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60AC49-373C-A74A-A89E-F9B61419C1D3}"/>
                </a:ext>
              </a:extLst>
            </p:cNvPr>
            <p:cNvSpPr txBox="1"/>
            <p:nvPr/>
          </p:nvSpPr>
          <p:spPr>
            <a:xfrm>
              <a:off x="3121573" y="2263973"/>
              <a:ext cx="1902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Разряды числа</a:t>
              </a:r>
            </a:p>
          </p:txBody>
        </p:sp>
      </p:grpSp>
      <p:pic>
        <p:nvPicPr>
          <p:cNvPr id="15" name="Google Shape;604;p84">
            <a:extLst>
              <a:ext uri="{FF2B5EF4-FFF2-40B4-BE49-F238E27FC236}">
                <a16:creationId xmlns:a16="http://schemas.microsoft.com/office/drawing/2014/main" id="{3E0C1CD9-7EDE-0CE5-1318-694CE343D3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550" y="1522580"/>
            <a:ext cx="620721" cy="6207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C2FBAE3-EF85-DC3E-770C-6E1A2BC08A47}"/>
              </a:ext>
            </a:extLst>
          </p:cNvPr>
          <p:cNvGrpSpPr/>
          <p:nvPr/>
        </p:nvGrpSpPr>
        <p:grpSpPr>
          <a:xfrm>
            <a:off x="8022729" y="330724"/>
            <a:ext cx="620721" cy="620718"/>
            <a:chOff x="4236397" y="1924814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E4F67EE1-9A8C-711C-D96F-415C24F9D4DF}"/>
                </a:ext>
              </a:extLst>
            </p:cNvPr>
            <p:cNvSpPr/>
            <p:nvPr/>
          </p:nvSpPr>
          <p:spPr>
            <a:xfrm>
              <a:off x="4236397" y="1924814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797E7F38-9A04-F98B-76EE-DA0C4BF96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782" y="1983150"/>
              <a:ext cx="304452" cy="263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035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31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317;p58">
            <a:extLst>
              <a:ext uri="{FF2B5EF4-FFF2-40B4-BE49-F238E27FC236}">
                <a16:creationId xmlns:a16="http://schemas.microsoft.com/office/drawing/2014/main" id="{DAB18E70-25ED-9083-D131-B3F1547C80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Дополнительный код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186E8-76A8-11A9-3FC8-8E30E9266E09}"/>
              </a:ext>
            </a:extLst>
          </p:cNvPr>
          <p:cNvSpPr txBox="1"/>
          <p:nvPr/>
        </p:nvSpPr>
        <p:spPr>
          <a:xfrm>
            <a:off x="1340069" y="1226630"/>
            <a:ext cx="72300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16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Прямой код</a:t>
            </a:r>
            <a:r>
              <a:rPr lang="ru-RU" sz="16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представляет собой одинаковое представление значимой части числа для положительных и отрицательных чисел и отличается только знаковым битом.</a:t>
            </a:r>
          </a:p>
          <a:p>
            <a:pPr algn="just" fontAlgn="base"/>
            <a:endParaRPr lang="ru-RU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r>
              <a:rPr lang="ru-RU" sz="16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Обратный код</a:t>
            </a:r>
            <a:r>
              <a:rPr lang="ru-RU" sz="16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для положительных чисел имеет тот же вид, что и прямой код, а для отрицательных чисел образуется из прямого кода положительного числа путем инвертирования всех значащих разрядов прямого кода. </a:t>
            </a:r>
          </a:p>
          <a:p>
            <a:pPr algn="just" fontAlgn="base"/>
            <a:endParaRPr lang="ru-RU" sz="1600" dirty="0"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r>
              <a:rPr lang="ru-RU" sz="16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Дополнительный код</a:t>
            </a:r>
            <a:r>
              <a:rPr lang="ru-RU" sz="16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для положительных чисел имеет тот же вид, что и прямой код, а для отрицательных чисел образуется путем прибавления 1 к обратному коду.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699AA3D-70E4-6833-4219-15AE06A86D61}"/>
              </a:ext>
            </a:extLst>
          </p:cNvPr>
          <p:cNvSpPr/>
          <p:nvPr/>
        </p:nvSpPr>
        <p:spPr>
          <a:xfrm>
            <a:off x="500550" y="1283693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C5B9F8-BA80-5D4D-5757-DDC764BBD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2" y="1398530"/>
            <a:ext cx="368476" cy="383454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12EF3CA-E1A6-47C8-94FD-DC57CD43789C}"/>
              </a:ext>
            </a:extLst>
          </p:cNvPr>
          <p:cNvGrpSpPr/>
          <p:nvPr/>
        </p:nvGrpSpPr>
        <p:grpSpPr>
          <a:xfrm>
            <a:off x="8022729" y="330724"/>
            <a:ext cx="620721" cy="620718"/>
            <a:chOff x="4236397" y="1924814"/>
            <a:chExt cx="380573" cy="376200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0AFA5B5-413A-0467-7116-05370BAEB54A}"/>
                </a:ext>
              </a:extLst>
            </p:cNvPr>
            <p:cNvSpPr/>
            <p:nvPr/>
          </p:nvSpPr>
          <p:spPr>
            <a:xfrm>
              <a:off x="4236397" y="1924814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3D49F2D-1C6E-971F-9DBC-6EF857792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782" y="1983150"/>
              <a:ext cx="304452" cy="263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5386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32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317;p58">
            <a:extLst>
              <a:ext uri="{FF2B5EF4-FFF2-40B4-BE49-F238E27FC236}">
                <a16:creationId xmlns:a16="http://schemas.microsoft.com/office/drawing/2014/main" id="{DAB18E70-25ED-9083-D131-B3F1547C80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Дополнительный код</a:t>
            </a:r>
            <a:endParaRPr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4D03CE2-B2D5-BB40-1BBB-113A57A39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027624"/>
              </p:ext>
            </p:extLst>
          </p:nvPr>
        </p:nvGraphicFramePr>
        <p:xfrm>
          <a:off x="613050" y="1280507"/>
          <a:ext cx="3794988" cy="3281754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644500">
                  <a:extLst>
                    <a:ext uri="{9D8B030D-6E8A-4147-A177-3AD203B41FA5}">
                      <a16:colId xmlns:a16="http://schemas.microsoft.com/office/drawing/2014/main" val="20727074"/>
                    </a:ext>
                  </a:extLst>
                </a:gridCol>
                <a:gridCol w="724250">
                  <a:extLst>
                    <a:ext uri="{9D8B030D-6E8A-4147-A177-3AD203B41FA5}">
                      <a16:colId xmlns:a16="http://schemas.microsoft.com/office/drawing/2014/main" val="237450388"/>
                    </a:ext>
                  </a:extLst>
                </a:gridCol>
                <a:gridCol w="905313">
                  <a:extLst>
                    <a:ext uri="{9D8B030D-6E8A-4147-A177-3AD203B41FA5}">
                      <a16:colId xmlns:a16="http://schemas.microsoft.com/office/drawing/2014/main" val="2874395542"/>
                    </a:ext>
                  </a:extLst>
                </a:gridCol>
                <a:gridCol w="1520925">
                  <a:extLst>
                    <a:ext uri="{9D8B030D-6E8A-4147-A177-3AD203B41FA5}">
                      <a16:colId xmlns:a16="http://schemas.microsoft.com/office/drawing/2014/main" val="2349180262"/>
                    </a:ext>
                  </a:extLst>
                </a:gridCol>
              </a:tblGrid>
              <a:tr h="30709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Число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Прямой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Обратный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Дополнительный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10433"/>
                  </a:ext>
                </a:extLst>
              </a:tr>
              <a:tr h="2953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-8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873307"/>
                  </a:ext>
                </a:extLst>
              </a:tr>
              <a:tr h="2953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-7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658791"/>
                  </a:ext>
                </a:extLst>
              </a:tr>
              <a:tr h="2953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-6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1010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34474"/>
                  </a:ext>
                </a:extLst>
              </a:tr>
              <a:tr h="2953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-5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1101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1010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1011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23068"/>
                  </a:ext>
                </a:extLst>
              </a:tr>
              <a:tr h="2953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-4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1100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1011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1100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32865"/>
                  </a:ext>
                </a:extLst>
              </a:tr>
              <a:tr h="2953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-3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1011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1100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1101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025079"/>
                  </a:ext>
                </a:extLst>
              </a:tr>
              <a:tr h="2953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-2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1010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1101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41696"/>
                  </a:ext>
                </a:extLst>
              </a:tr>
              <a:tr h="2953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621114"/>
                  </a:ext>
                </a:extLst>
              </a:tr>
              <a:tr h="2953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2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0000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307140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0D2506F-9548-5F48-45E5-EA52A06DF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09522"/>
              </p:ext>
            </p:extLst>
          </p:nvPr>
        </p:nvGraphicFramePr>
        <p:xfrm>
          <a:off x="4657255" y="1280507"/>
          <a:ext cx="2910316" cy="3375498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1370374">
                  <a:extLst>
                    <a:ext uri="{9D8B030D-6E8A-4147-A177-3AD203B41FA5}">
                      <a16:colId xmlns:a16="http://schemas.microsoft.com/office/drawing/2014/main" val="20727074"/>
                    </a:ext>
                  </a:extLst>
                </a:gridCol>
                <a:gridCol w="1539942">
                  <a:extLst>
                    <a:ext uri="{9D8B030D-6E8A-4147-A177-3AD203B41FA5}">
                      <a16:colId xmlns:a16="http://schemas.microsoft.com/office/drawing/2014/main" val="237450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Число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Прямой, Обратный, Дополнительный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510433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0000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873307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0001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658791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+2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0010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34474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+3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0011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023068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+4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0100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932865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+5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0101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02507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+6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0110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41696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+7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0111</a:t>
                      </a:r>
                      <a:endParaRPr sz="1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6211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111767-B987-2657-08ED-E07DC018FBE1}"/>
              </a:ext>
            </a:extLst>
          </p:cNvPr>
          <p:cNvSpPr txBox="1"/>
          <p:nvPr/>
        </p:nvSpPr>
        <p:spPr>
          <a:xfrm>
            <a:off x="613050" y="972730"/>
            <a:ext cx="2089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Отрицательные числа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F2250-73D5-14D3-1923-B42702209266}"/>
              </a:ext>
            </a:extLst>
          </p:cNvPr>
          <p:cNvSpPr txBox="1"/>
          <p:nvPr/>
        </p:nvSpPr>
        <p:spPr>
          <a:xfrm>
            <a:off x="4657255" y="972730"/>
            <a:ext cx="2153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Положительные числа</a:t>
            </a:r>
          </a:p>
        </p:txBody>
      </p:sp>
      <p:sp>
        <p:nvSpPr>
          <p:cNvPr id="9" name="Google Shape;444;p76">
            <a:extLst>
              <a:ext uri="{FF2B5EF4-FFF2-40B4-BE49-F238E27FC236}">
                <a16:creationId xmlns:a16="http://schemas.microsoft.com/office/drawing/2014/main" id="{04CAC823-E911-0AE0-A544-E7D8A8378A96}"/>
              </a:ext>
            </a:extLst>
          </p:cNvPr>
          <p:cNvSpPr/>
          <p:nvPr/>
        </p:nvSpPr>
        <p:spPr>
          <a:xfrm>
            <a:off x="735163" y="4710017"/>
            <a:ext cx="2947662" cy="320041"/>
          </a:xfrm>
          <a:prstGeom prst="wedgeRectCallout">
            <a:avLst>
              <a:gd name="adj1" fmla="val 42162"/>
              <a:gd name="adj2" fmla="val -114210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Выход за пределы разрядной сетки</a:t>
            </a:r>
            <a:endParaRPr sz="1100" dirty="0">
              <a:solidFill>
                <a:schemeClr val="dk1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DD87384-CD9D-239F-884F-C864A42DEFE1}"/>
              </a:ext>
            </a:extLst>
          </p:cNvPr>
          <p:cNvSpPr/>
          <p:nvPr/>
        </p:nvSpPr>
        <p:spPr>
          <a:xfrm>
            <a:off x="3512557" y="4281914"/>
            <a:ext cx="384679" cy="214412"/>
          </a:xfrm>
          <a:prstGeom prst="rect">
            <a:avLst/>
          </a:prstGeom>
          <a:noFill/>
          <a:ln>
            <a:solidFill>
              <a:srgbClr val="FFCC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08F0E20-B84A-0E82-1E84-7D039FF038A5}"/>
              </a:ext>
            </a:extLst>
          </p:cNvPr>
          <p:cNvGrpSpPr/>
          <p:nvPr/>
        </p:nvGrpSpPr>
        <p:grpSpPr>
          <a:xfrm>
            <a:off x="8022729" y="330724"/>
            <a:ext cx="620721" cy="620718"/>
            <a:chOff x="4236397" y="1924814"/>
            <a:chExt cx="380573" cy="376200"/>
          </a:xfrm>
        </p:grpSpPr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3E0E09F5-A53B-E95F-EB33-E08751892A4C}"/>
                </a:ext>
              </a:extLst>
            </p:cNvPr>
            <p:cNvSpPr/>
            <p:nvPr/>
          </p:nvSpPr>
          <p:spPr>
            <a:xfrm>
              <a:off x="4236397" y="1924814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F9B2AE31-0BDB-E39E-132E-AC08ED091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782" y="1983150"/>
              <a:ext cx="304452" cy="263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9254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33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317;p58">
            <a:extLst>
              <a:ext uri="{FF2B5EF4-FFF2-40B4-BE49-F238E27FC236}">
                <a16:creationId xmlns:a16="http://schemas.microsoft.com/office/drawing/2014/main" id="{DAB18E70-25ED-9083-D131-B3F1547C80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Дополнительный код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D668B-C9FB-E4A1-F919-A2DAFB06DED1}"/>
              </a:ext>
            </a:extLst>
          </p:cNvPr>
          <p:cNvSpPr txBox="1"/>
          <p:nvPr/>
        </p:nvSpPr>
        <p:spPr>
          <a:xfrm>
            <a:off x="1340069" y="1226630"/>
            <a:ext cx="72300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16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Дополнительный код</a:t>
            </a:r>
            <a:r>
              <a:rPr lang="ru-RU" sz="16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 </a:t>
            </a: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для положительных чисел имеет тот же вид, что и прямой код, а для отрицательных чисел образуется путем прибавления 1 к обратному коду.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783ADF1-9777-AEB0-5739-B2674B810F76}"/>
              </a:ext>
            </a:extLst>
          </p:cNvPr>
          <p:cNvSpPr/>
          <p:nvPr/>
        </p:nvSpPr>
        <p:spPr>
          <a:xfrm>
            <a:off x="500550" y="1283693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257DCD-71CF-BC35-EF5F-4BBB25734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2" y="1398530"/>
            <a:ext cx="368476" cy="3834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6970B7-174E-F6F8-F472-217CD4F20FEA}"/>
              </a:ext>
            </a:extLst>
          </p:cNvPr>
          <p:cNvSpPr txBox="1"/>
          <p:nvPr/>
        </p:nvSpPr>
        <p:spPr>
          <a:xfrm>
            <a:off x="1340069" y="2263635"/>
            <a:ext cx="3654028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a = 17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= 0001 0001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BA6B9-190E-4269-76D5-E72EBB8916EC}"/>
              </a:ext>
            </a:extLst>
          </p:cNvPr>
          <p:cNvSpPr txBox="1"/>
          <p:nvPr/>
        </p:nvSpPr>
        <p:spPr>
          <a:xfrm>
            <a:off x="1340069" y="2708262"/>
            <a:ext cx="3654028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-a = -17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= ?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83410-79E7-6D11-75FA-A3BF4AA5F7B9}"/>
              </a:ext>
            </a:extLst>
          </p:cNvPr>
          <p:cNvSpPr txBox="1"/>
          <p:nvPr/>
        </p:nvSpPr>
        <p:spPr>
          <a:xfrm>
            <a:off x="1340068" y="3233454"/>
            <a:ext cx="7179617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-a = -17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= (~(0001 0001)+1)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= (1110 1110 + 1)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= 1110 1111</a:t>
            </a:r>
            <a:r>
              <a: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7C6B8F5-3872-88F5-A601-6532D9EE4415}"/>
              </a:ext>
            </a:extLst>
          </p:cNvPr>
          <p:cNvGrpSpPr/>
          <p:nvPr/>
        </p:nvGrpSpPr>
        <p:grpSpPr>
          <a:xfrm>
            <a:off x="1620694" y="3709782"/>
            <a:ext cx="2125193" cy="1102994"/>
            <a:chOff x="1299751" y="2635630"/>
            <a:chExt cx="2125193" cy="11029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50F615-E8D0-6A87-925C-2BD7BF472445}"/>
                </a:ext>
              </a:extLst>
            </p:cNvPr>
            <p:cNvSpPr txBox="1"/>
            <p:nvPr/>
          </p:nvSpPr>
          <p:spPr>
            <a:xfrm>
              <a:off x="1583530" y="2635630"/>
              <a:ext cx="1841414" cy="11029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    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000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0</a:t>
              </a:r>
              <a:r>
                <a:rPr lang="ru-RU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>
                <a:lnSpc>
                  <a:spcPct val="115000"/>
                </a:lnSpc>
                <a:spcBef>
                  <a:spcPts val="300"/>
                </a:spcBef>
              </a:pP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    1110 1111</a:t>
              </a:r>
              <a:endParaRPr lang="en-US" sz="1800" b="1" baseline="-25000" dirty="0"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>
                <a:lnSpc>
                  <a:spcPct val="115000"/>
                </a:lnSpc>
                <a:spcBef>
                  <a:spcPts val="300"/>
                </a:spcBef>
              </a:pPr>
              <a:r>
                <a:rPr lang="en-US" sz="18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r>
                <a:rPr lang="en-US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  0000 0000</a:t>
              </a:r>
              <a:endPara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8BA0B8-9AB7-37A9-DD01-29C8BC779B71}"/>
                </a:ext>
              </a:extLst>
            </p:cNvPr>
            <p:cNvSpPr txBox="1"/>
            <p:nvPr/>
          </p:nvSpPr>
          <p:spPr>
            <a:xfrm>
              <a:off x="1299751" y="2804116"/>
              <a:ext cx="485577" cy="3889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C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+</a:t>
              </a:r>
            </a:p>
          </p:txBody>
        </p: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928FED96-50CC-5776-70F1-96E2E7467E63}"/>
                </a:ext>
              </a:extLst>
            </p:cNvPr>
            <p:cNvCxnSpPr>
              <a:cxnSpLocks/>
            </p:cNvCxnSpPr>
            <p:nvPr/>
          </p:nvCxnSpPr>
          <p:spPr>
            <a:xfrm>
              <a:off x="1646594" y="3361208"/>
              <a:ext cx="1406284" cy="0"/>
            </a:xfrm>
            <a:prstGeom prst="line">
              <a:avLst/>
            </a:prstGeom>
            <a:ln w="19050">
              <a:solidFill>
                <a:srgbClr val="FFCC0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D63A7B-8779-D8AA-08B2-B2156D7A7FFC}"/>
              </a:ext>
            </a:extLst>
          </p:cNvPr>
          <p:cNvGrpSpPr/>
          <p:nvPr/>
        </p:nvGrpSpPr>
        <p:grpSpPr>
          <a:xfrm>
            <a:off x="8022729" y="330724"/>
            <a:ext cx="620721" cy="620718"/>
            <a:chOff x="4236397" y="1924814"/>
            <a:chExt cx="380573" cy="376200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530B049D-8F49-774F-6AE1-00D86B2D3F84}"/>
                </a:ext>
              </a:extLst>
            </p:cNvPr>
            <p:cNvSpPr/>
            <p:nvPr/>
          </p:nvSpPr>
          <p:spPr>
            <a:xfrm>
              <a:off x="4236397" y="1924814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E90B3157-1ABD-2730-37DF-0025740CB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782" y="1983150"/>
              <a:ext cx="304452" cy="263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837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Числа с плавающей точкой</a:t>
            </a:r>
            <a:endParaRPr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F92E015-8073-ADB4-E9C2-C32E5C3128B5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E161E50-B37D-15CF-E428-37F286191EB8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58B22C78-15E9-47CF-3FF1-AD60390A1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7945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933E66FA-F40D-A9DC-1A72-C6778CFB3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CF496EFA-E9FA-4EBC-E9F3-44A7861441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Числа с плавающей точкой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696522-CC0E-2C35-3CB8-9BDA98FEFD0C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35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15D148-52BB-8DED-6D8F-208416F1E180}"/>
              </a:ext>
            </a:extLst>
          </p:cNvPr>
          <p:cNvSpPr txBox="1"/>
          <p:nvPr/>
        </p:nvSpPr>
        <p:spPr>
          <a:xfrm>
            <a:off x="1352680" y="1496540"/>
            <a:ext cx="72300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2000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Для представления чисел с плавающей точкой используется стандарт </a:t>
            </a:r>
            <a:r>
              <a:rPr lang="en-US" sz="2000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IEEE-754</a:t>
            </a:r>
            <a:r>
              <a:rPr lang="ru-RU" sz="2000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(актуальная редакция от 2019 года), согласно которому существует 3 формы представления таких чисел</a:t>
            </a:r>
            <a:endParaRPr lang="ru-RU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endParaRPr lang="ru-RU" sz="2000" dirty="0"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A913415-F4D2-2700-4B61-3E4DD44C4921}"/>
              </a:ext>
            </a:extLst>
          </p:cNvPr>
          <p:cNvSpPr/>
          <p:nvPr/>
        </p:nvSpPr>
        <p:spPr>
          <a:xfrm>
            <a:off x="513161" y="1483687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5B9EC0B-5B3E-D05E-E968-1E58C7CEF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3" y="1598524"/>
            <a:ext cx="368476" cy="383454"/>
          </a:xfrm>
          <a:prstGeom prst="rect">
            <a:avLst/>
          </a:prstGeom>
        </p:spPr>
      </p:pic>
      <p:graphicFrame>
        <p:nvGraphicFramePr>
          <p:cNvPr id="15" name="Google Shape;390;p69">
            <a:extLst>
              <a:ext uri="{FF2B5EF4-FFF2-40B4-BE49-F238E27FC236}">
                <a16:creationId xmlns:a16="http://schemas.microsoft.com/office/drawing/2014/main" id="{87DE2E54-6FD7-93B6-B41B-5B3D37009D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499518"/>
              </p:ext>
            </p:extLst>
          </p:nvPr>
        </p:nvGraphicFramePr>
        <p:xfrm>
          <a:off x="1400528" y="2980336"/>
          <a:ext cx="7230067" cy="1194786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1347633">
                  <a:extLst>
                    <a:ext uri="{9D8B030D-6E8A-4147-A177-3AD203B41FA5}">
                      <a16:colId xmlns:a16="http://schemas.microsoft.com/office/drawing/2014/main" val="225203174"/>
                    </a:ext>
                  </a:extLst>
                </a:gridCol>
                <a:gridCol w="120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606">
                  <a:extLst>
                    <a:ext uri="{9D8B030D-6E8A-4147-A177-3AD203B41FA5}">
                      <a16:colId xmlns:a16="http://schemas.microsoft.com/office/drawing/2014/main" val="1628365691"/>
                    </a:ext>
                  </a:extLst>
                </a:gridCol>
                <a:gridCol w="1276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binary32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6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i="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Одинарная точность</a:t>
                      </a:r>
                      <a:endParaRPr sz="1600" i="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 </a:t>
                      </a:r>
                      <a:r>
                        <a:rPr lang="ru-RU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бит</a:t>
                      </a:r>
                      <a:endParaRPr sz="1600" i="0" baseline="-25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binary64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"/>
                          <a:cs typeface="Roboto"/>
                          <a:sym typeface="Roboto"/>
                        </a:rPr>
                        <a:t>double</a:t>
                      </a:r>
                      <a:endParaRPr sz="16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i="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Двойная точность</a:t>
                      </a:r>
                      <a:endParaRPr lang="en-US" sz="1600" i="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64 </a:t>
                      </a:r>
                      <a:r>
                        <a:rPr lang="ru-RU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бит</a:t>
                      </a:r>
                      <a:endParaRPr lang="en-US" sz="1600" i="0" baseline="-25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binary128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i="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Четверная точность</a:t>
                      </a:r>
                      <a:endParaRPr lang="en-US" sz="1600" i="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i="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128 бит</a:t>
                      </a:r>
                      <a:endParaRPr lang="en-US" sz="1600" i="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028934"/>
                  </a:ext>
                </a:extLst>
              </a:tr>
            </a:tbl>
          </a:graphicData>
        </a:graphic>
      </p:graphicFrame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9C2E2D3-83BF-6EE4-B19D-81B95776E96C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EC8DF2-F2C1-0C63-5D40-67D6E2ADBEA5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69307DD2-DED8-5826-1969-520409DBF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9266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71BADDCF-9FF3-6A52-BA48-81862AD8C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2057EDAD-E7F3-0FA4-95B4-D0308F69F9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Нормированная форма чисел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039A0C-277B-26F6-B3E6-29A1C031F4E6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36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AAB30-968C-8735-5BC1-1DD4D5502543}"/>
              </a:ext>
            </a:extLst>
          </p:cNvPr>
          <p:cNvSpPr txBox="1"/>
          <p:nvPr/>
        </p:nvSpPr>
        <p:spPr>
          <a:xfrm>
            <a:off x="1352680" y="1496540"/>
            <a:ext cx="723006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2000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Числа представляются в разрядной сетке в </a:t>
            </a:r>
            <a:r>
              <a:rPr lang="ru-RU" sz="2000" b="1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нормированной форме</a:t>
            </a:r>
          </a:p>
          <a:p>
            <a:pPr algn="just" fontAlgn="base"/>
            <a:endParaRPr lang="ru-RU" sz="2000" b="1" dirty="0"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r>
              <a:rPr lang="ru-RU" sz="2000" b="1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Нормированная форма представления числа </a:t>
            </a:r>
            <a:r>
              <a:rPr lang="ru-RU" sz="2000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содержит 1 ненулевой значащий разряд до разделителя целой и дробной части и умножается на основание системы счисления в соответствующей степени.</a:t>
            </a:r>
            <a:endParaRPr lang="ru-RU" sz="2000" b="1" dirty="0"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endParaRPr lang="ru-RU" sz="20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endParaRPr lang="ru-RU" sz="2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endParaRPr lang="ru-RU" sz="2000" dirty="0"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44612F4-F713-6CF1-CA68-81B8C30B04EE}"/>
              </a:ext>
            </a:extLst>
          </p:cNvPr>
          <p:cNvSpPr/>
          <p:nvPr/>
        </p:nvSpPr>
        <p:spPr>
          <a:xfrm>
            <a:off x="513161" y="1483687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53BA145-ADA9-222F-D4D8-94F97B00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3" y="1598524"/>
            <a:ext cx="368476" cy="383454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FCFDF9D-40C9-51CC-D228-EA8748B56CBF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2AAEA29-F153-F248-C688-E25AFEEFE4F2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4DAAA999-A7A5-D272-041A-44301DBD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  <p:pic>
        <p:nvPicPr>
          <p:cNvPr id="3" name="Google Shape;597;p84">
            <a:extLst>
              <a:ext uri="{FF2B5EF4-FFF2-40B4-BE49-F238E27FC236}">
                <a16:creationId xmlns:a16="http://schemas.microsoft.com/office/drawing/2014/main" id="{A298231D-BA72-95E3-F8A1-45191D0730D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0550" y="2518892"/>
            <a:ext cx="620719" cy="6207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5D0E90-905D-8494-8826-A87976370D9B}"/>
              </a:ext>
            </a:extLst>
          </p:cNvPr>
          <p:cNvSpPr txBox="1"/>
          <p:nvPr/>
        </p:nvSpPr>
        <p:spPr>
          <a:xfrm>
            <a:off x="3319669" y="3891338"/>
            <a:ext cx="333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12345,678 = 1,2345678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·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99CED-EA0F-C2D4-C102-FF256DA8B9BD}"/>
              </a:ext>
            </a:extLst>
          </p:cNvPr>
          <p:cNvSpPr txBox="1"/>
          <p:nvPr/>
        </p:nvSpPr>
        <p:spPr>
          <a:xfrm>
            <a:off x="3650974" y="4300692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0,009876 = 9,876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·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18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i="0" baseline="300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-3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409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4F144A64-F0DF-1E04-F91C-197BD510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34250E0E-6DA8-A927-7192-32F2127AC0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Нормированная форма чисел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4CD085-B673-D72B-FD4C-F0BC8BA2DF8D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37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1C7A283-8EAF-8094-CD56-E57844D20261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CC9F0CA2-85F5-015C-3613-4BE33398194F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DC71F2F2-885A-2B40-E10A-E468523C0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  <p:sp>
        <p:nvSpPr>
          <p:cNvPr id="5" name="Google Shape;299;p55">
            <a:extLst>
              <a:ext uri="{FF2B5EF4-FFF2-40B4-BE49-F238E27FC236}">
                <a16:creationId xmlns:a16="http://schemas.microsoft.com/office/drawing/2014/main" id="{B9081375-5127-7FB6-465A-0C3FD5D8C92A}"/>
              </a:ext>
            </a:extLst>
          </p:cNvPr>
          <p:cNvSpPr txBox="1">
            <a:spLocks/>
          </p:cNvSpPr>
          <p:nvPr/>
        </p:nvSpPr>
        <p:spPr>
          <a:xfrm>
            <a:off x="2598544" y="1603900"/>
            <a:ext cx="6125700" cy="1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2000" dirty="0">
                <a:solidFill>
                  <a:schemeClr val="tx1"/>
                </a:solidFill>
              </a:rPr>
              <a:t>Какой ненулевой значащий разряд может быть в нормированной форме в двоичной системе счисления?</a:t>
            </a:r>
          </a:p>
          <a:p>
            <a:pPr marL="0" indent="0">
              <a:buFont typeface="Roboto"/>
              <a:buNone/>
            </a:pPr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1" name="Google Shape;300;p55">
            <a:extLst>
              <a:ext uri="{FF2B5EF4-FFF2-40B4-BE49-F238E27FC236}">
                <a16:creationId xmlns:a16="http://schemas.microsoft.com/office/drawing/2014/main" id="{4C8190C9-9D6E-C183-DD9B-CF88C6D1E7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97;p84">
            <a:extLst>
              <a:ext uri="{FF2B5EF4-FFF2-40B4-BE49-F238E27FC236}">
                <a16:creationId xmlns:a16="http://schemas.microsoft.com/office/drawing/2014/main" id="{1A34790E-EC70-159C-FB29-37D18C2A31C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490" y="3152938"/>
            <a:ext cx="620719" cy="62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99;p55">
            <a:extLst>
              <a:ext uri="{FF2B5EF4-FFF2-40B4-BE49-F238E27FC236}">
                <a16:creationId xmlns:a16="http://schemas.microsoft.com/office/drawing/2014/main" id="{1F0D7538-DC47-57C8-196D-009548C4669C}"/>
              </a:ext>
            </a:extLst>
          </p:cNvPr>
          <p:cNvSpPr txBox="1">
            <a:spLocks/>
          </p:cNvSpPr>
          <p:nvPr/>
        </p:nvSpPr>
        <p:spPr>
          <a:xfrm>
            <a:off x="1659877" y="3240431"/>
            <a:ext cx="6125700" cy="44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300" dirty="0">
                <a:solidFill>
                  <a:schemeClr val="tx1"/>
                </a:solidFill>
              </a:rPr>
              <a:t>Ответ напишите в чат, если не знаете – напишите «-»</a:t>
            </a:r>
          </a:p>
          <a:p>
            <a:pPr marL="0" indent="0">
              <a:buFont typeface="Roboto"/>
              <a:buNone/>
            </a:pPr>
            <a:endParaRPr lang="ru-RU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712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560BE64F-760A-4883-71DE-54E069944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F6CD266E-7821-F7B9-CEE8-F421EB0E3B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Нормированная форма чисел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ED2F8C-EB80-B871-C265-38FF2E366B65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38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D572704-6598-809B-1DD0-55F79F4B53CD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6DED0E6-C0EE-F6B5-CDF6-3B71CCD6FAD3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690BDFCD-BD9E-298A-44D7-D166D54B2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  <p:sp>
        <p:nvSpPr>
          <p:cNvPr id="5" name="Google Shape;299;p55">
            <a:extLst>
              <a:ext uri="{FF2B5EF4-FFF2-40B4-BE49-F238E27FC236}">
                <a16:creationId xmlns:a16="http://schemas.microsoft.com/office/drawing/2014/main" id="{A2EC5178-0A25-4B7F-619D-618F10659E8B}"/>
              </a:ext>
            </a:extLst>
          </p:cNvPr>
          <p:cNvSpPr txBox="1">
            <a:spLocks/>
          </p:cNvSpPr>
          <p:nvPr/>
        </p:nvSpPr>
        <p:spPr>
          <a:xfrm>
            <a:off x="2598544" y="1603900"/>
            <a:ext cx="6125700" cy="1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2000" dirty="0">
                <a:solidFill>
                  <a:schemeClr val="tx1"/>
                </a:solidFill>
              </a:rPr>
              <a:t>Какое число нельзя представить в нормированной форме?</a:t>
            </a:r>
          </a:p>
          <a:p>
            <a:pPr marL="0" indent="0">
              <a:buFont typeface="Roboto"/>
              <a:buNone/>
            </a:pPr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1" name="Google Shape;300;p55">
            <a:extLst>
              <a:ext uri="{FF2B5EF4-FFF2-40B4-BE49-F238E27FC236}">
                <a16:creationId xmlns:a16="http://schemas.microsoft.com/office/drawing/2014/main" id="{89222E36-E2C7-FE6D-1175-40B6402BC16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597;p84">
            <a:extLst>
              <a:ext uri="{FF2B5EF4-FFF2-40B4-BE49-F238E27FC236}">
                <a16:creationId xmlns:a16="http://schemas.microsoft.com/office/drawing/2014/main" id="{8F6FFCD5-F8CD-3546-4D9A-1D95892871C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2490" y="3152938"/>
            <a:ext cx="620719" cy="62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99;p55">
            <a:extLst>
              <a:ext uri="{FF2B5EF4-FFF2-40B4-BE49-F238E27FC236}">
                <a16:creationId xmlns:a16="http://schemas.microsoft.com/office/drawing/2014/main" id="{2DBC765A-86FB-97EA-17EA-D0709BEC3747}"/>
              </a:ext>
            </a:extLst>
          </p:cNvPr>
          <p:cNvSpPr txBox="1">
            <a:spLocks/>
          </p:cNvSpPr>
          <p:nvPr/>
        </p:nvSpPr>
        <p:spPr>
          <a:xfrm>
            <a:off x="1659877" y="3240431"/>
            <a:ext cx="6125700" cy="44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300" dirty="0">
                <a:solidFill>
                  <a:schemeClr val="tx1"/>
                </a:solidFill>
              </a:rPr>
              <a:t>Ответ напишите в чат, если не знаете – напишите «-»</a:t>
            </a:r>
          </a:p>
          <a:p>
            <a:pPr marL="0" indent="0">
              <a:buFont typeface="Roboto"/>
              <a:buNone/>
            </a:pPr>
            <a:endParaRPr lang="ru-RU" sz="13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2BF46E64-219C-33D1-81E2-EF531B96D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D937FE47-FB63-E509-9D6E-00661D34B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Формат представления чисел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0FD574-BD35-A3C9-9A16-F791E219F88A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39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8043900-C66C-F2C5-2C54-773A7D85F7ED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B16EA59-9974-9900-7F40-36BC48E21CD9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44E5981E-605A-2F03-4670-870DF3FEC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E3ADB7D-BBF2-F221-B9F1-EE9CA82B6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101664"/>
              </p:ext>
            </p:extLst>
          </p:nvPr>
        </p:nvGraphicFramePr>
        <p:xfrm>
          <a:off x="723406" y="1049842"/>
          <a:ext cx="7030075" cy="856071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824766">
                  <a:extLst>
                    <a:ext uri="{9D8B030D-6E8A-4147-A177-3AD203B41FA5}">
                      <a16:colId xmlns:a16="http://schemas.microsoft.com/office/drawing/2014/main" val="314598707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489781185"/>
                    </a:ext>
                  </a:extLst>
                </a:gridCol>
                <a:gridCol w="863951">
                  <a:extLst>
                    <a:ext uri="{9D8B030D-6E8A-4147-A177-3AD203B41FA5}">
                      <a16:colId xmlns:a16="http://schemas.microsoft.com/office/drawing/2014/main" val="4281215967"/>
                    </a:ext>
                  </a:extLst>
                </a:gridCol>
                <a:gridCol w="3695438">
                  <a:extLst>
                    <a:ext uri="{9D8B030D-6E8A-4147-A177-3AD203B41FA5}">
                      <a16:colId xmlns:a16="http://schemas.microsoft.com/office/drawing/2014/main" val="490512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Знак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Степень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Целое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Мантисса</a:t>
                      </a:r>
                      <a:endParaRPr sz="18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29154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8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33085"/>
                  </a:ext>
                </a:extLst>
              </a:tr>
            </a:tbl>
          </a:graphicData>
        </a:graphic>
      </p:graphicFrame>
      <p:graphicFrame>
        <p:nvGraphicFramePr>
          <p:cNvPr id="8" name="Google Shape;390;p69">
            <a:extLst>
              <a:ext uri="{FF2B5EF4-FFF2-40B4-BE49-F238E27FC236}">
                <a16:creationId xmlns:a16="http://schemas.microsoft.com/office/drawing/2014/main" id="{C9FA3A5D-96C2-8D0B-387B-19E6AC79E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016243"/>
              </p:ext>
            </p:extLst>
          </p:nvPr>
        </p:nvGraphicFramePr>
        <p:xfrm>
          <a:off x="723406" y="2009180"/>
          <a:ext cx="7998078" cy="2859746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1543615">
                  <a:extLst>
                    <a:ext uri="{9D8B030D-6E8A-4147-A177-3AD203B41FA5}">
                      <a16:colId xmlns:a16="http://schemas.microsoft.com/office/drawing/2014/main" val="225203174"/>
                    </a:ext>
                  </a:extLst>
                </a:gridCol>
                <a:gridCol w="6454463">
                  <a:extLst>
                    <a:ext uri="{9D8B030D-6E8A-4147-A177-3AD203B41FA5}">
                      <a16:colId xmlns:a16="http://schemas.microsoft.com/office/drawing/2014/main" val="162836569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Знак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i="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Знак числа (1 бит) 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i="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 для положительных чисел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i="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1 для отрицательных чисел</a:t>
                      </a:r>
                      <a:endParaRPr sz="1200" i="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Степень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Порядок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i="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Степень, в которую нужно возвести 2 для нормированной формы представления числа</a:t>
                      </a:r>
                      <a:endParaRPr lang="en-US" sz="1600" i="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Целое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i="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Ненулевой значащий разряд до разделителя целой и дробной части (всегда равен 1, поэтому опускается из разрядной сетки)</a:t>
                      </a:r>
                      <a:endParaRPr lang="en-US" sz="1600" i="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0289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Мантисса</a:t>
                      </a:r>
                      <a:endParaRPr sz="16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i="0" baseline="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Значащие разряды после разделителя целой и дробной части в нормированной форме представления числа</a:t>
                      </a:r>
                      <a:endParaRPr lang="en-US" sz="1600" i="0" baseline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36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97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2889F08B-F584-ECCE-2C69-6B198647D636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Google Shape;215;p49">
            <a:extLst>
              <a:ext uri="{FF2B5EF4-FFF2-40B4-BE49-F238E27FC236}">
                <a16:creationId xmlns:a16="http://schemas.microsoft.com/office/drawing/2014/main" id="{AA1E8680-7116-1633-E99D-E089ADC7F4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027556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6;p49">
            <a:extLst>
              <a:ext uri="{FF2B5EF4-FFF2-40B4-BE49-F238E27FC236}">
                <a16:creationId xmlns:a16="http://schemas.microsoft.com/office/drawing/2014/main" id="{A36C20A2-6D74-92C2-80E3-9097EC38852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7;p49">
            <a:extLst>
              <a:ext uri="{FF2B5EF4-FFF2-40B4-BE49-F238E27FC236}">
                <a16:creationId xmlns:a16="http://schemas.microsoft.com/office/drawing/2014/main" id="{19C27BAA-B3DF-5196-5679-E3DEECE6714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157040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18;p49">
            <a:extLst>
              <a:ext uri="{FF2B5EF4-FFF2-40B4-BE49-F238E27FC236}">
                <a16:creationId xmlns:a16="http://schemas.microsoft.com/office/drawing/2014/main" id="{5228B649-BE94-12FF-31FF-327E67E096B2}"/>
              </a:ext>
            </a:extLst>
          </p:cNvPr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219;p49">
            <a:extLst>
              <a:ext uri="{FF2B5EF4-FFF2-40B4-BE49-F238E27FC236}">
                <a16:creationId xmlns:a16="http://schemas.microsoft.com/office/drawing/2014/main" id="{C2E691C1-C585-1D2E-2896-46169AE44A33}"/>
              </a:ext>
            </a:extLst>
          </p:cNvPr>
          <p:cNvSpPr txBox="1"/>
          <p:nvPr/>
        </p:nvSpPr>
        <p:spPr>
          <a:xfrm>
            <a:off x="1654525" y="2162053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220;p49">
            <a:extLst>
              <a:ext uri="{FF2B5EF4-FFF2-40B4-BE49-F238E27FC236}">
                <a16:creationId xmlns:a16="http://schemas.microsoft.com/office/drawing/2014/main" id="{A47931EA-5EE4-ADC8-FDD2-4B8E6FC0A5A4}"/>
              </a:ext>
            </a:extLst>
          </p:cNvPr>
          <p:cNvSpPr txBox="1"/>
          <p:nvPr/>
        </p:nvSpPr>
        <p:spPr>
          <a:xfrm>
            <a:off x="1654525" y="3051334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" name="Google Shape;458;p53">
            <a:extLst>
              <a:ext uri="{FF2B5EF4-FFF2-40B4-BE49-F238E27FC236}">
                <a16:creationId xmlns:a16="http://schemas.microsoft.com/office/drawing/2014/main" id="{3B8ECB7C-6072-3915-60D4-A2ADB027734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70024" y="211593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220;p49">
            <a:extLst>
              <a:ext uri="{FF2B5EF4-FFF2-40B4-BE49-F238E27FC236}">
                <a16:creationId xmlns:a16="http://schemas.microsoft.com/office/drawing/2014/main" id="{737A359A-7407-B9EE-A3E9-A179F072065F}"/>
              </a:ext>
            </a:extLst>
          </p:cNvPr>
          <p:cNvSpPr txBox="1"/>
          <p:nvPr/>
        </p:nvSpPr>
        <p:spPr>
          <a:xfrm>
            <a:off x="5308125" y="2116971"/>
            <a:ext cx="2862901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latin typeface="Roboto"/>
                <a:ea typeface="Roboto"/>
                <a:cs typeface="Roboto"/>
                <a:sym typeface="Roboto"/>
              </a:rPr>
              <a:t>Примеры кода привожу</a:t>
            </a:r>
            <a:br>
              <a:rPr lang="ru-RU" sz="1500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1500" dirty="0">
                <a:latin typeface="Roboto"/>
                <a:ea typeface="Roboto"/>
                <a:cs typeface="Roboto"/>
                <a:sym typeface="Roboto"/>
              </a:rPr>
              <a:t>на языке 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C#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" name="Google Shape;436;p53">
            <a:extLst>
              <a:ext uri="{FF2B5EF4-FFF2-40B4-BE49-F238E27FC236}">
                <a16:creationId xmlns:a16="http://schemas.microsoft.com/office/drawing/2014/main" id="{B5598994-44B9-F05A-9A94-0FF3226CD0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70024" y="1261954"/>
            <a:ext cx="692621" cy="68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18;p49">
            <a:extLst>
              <a:ext uri="{FF2B5EF4-FFF2-40B4-BE49-F238E27FC236}">
                <a16:creationId xmlns:a16="http://schemas.microsoft.com/office/drawing/2014/main" id="{E8739BB8-486B-0D4B-F836-00D21938BFF0}"/>
              </a:ext>
            </a:extLst>
          </p:cNvPr>
          <p:cNvSpPr txBox="1"/>
          <p:nvPr/>
        </p:nvSpPr>
        <p:spPr>
          <a:xfrm>
            <a:off x="5283800" y="1261954"/>
            <a:ext cx="24753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>
                <a:latin typeface="Roboto"/>
                <a:ea typeface="Roboto"/>
                <a:cs typeface="Roboto"/>
                <a:sym typeface="Roboto"/>
              </a:rPr>
              <a:t>Если не знаем ответ на вопрос, ставим </a:t>
            </a:r>
            <a:r>
              <a:rPr lang="ru-RU" sz="1500" b="1" dirty="0">
                <a:latin typeface="Roboto"/>
                <a:ea typeface="Roboto"/>
                <a:cs typeface="Roboto"/>
                <a:sym typeface="Roboto"/>
              </a:rPr>
              <a:t>«–»</a:t>
            </a:r>
            <a:r>
              <a:rPr lang="ru-RU" sz="1500" dirty="0">
                <a:latin typeface="Roboto"/>
                <a:ea typeface="Roboto"/>
                <a:cs typeface="Roboto"/>
                <a:sym typeface="Roboto"/>
              </a:rPr>
              <a:t> 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E99055C-A5C6-35C9-1E63-51AAA406C277}"/>
              </a:ext>
            </a:extLst>
          </p:cNvPr>
          <p:cNvCxnSpPr/>
          <p:nvPr/>
        </p:nvCxnSpPr>
        <p:spPr>
          <a:xfrm>
            <a:off x="4723012" y="1702721"/>
            <a:ext cx="1621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3BEF5A98-1EF3-C7F5-41A8-DBD978C16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85959FAD-6AE4-DD90-4A55-57FE7E5D9A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Формат представления чисел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5E93A0-70A5-7C75-FF23-6134E2498F01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40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FC7F6C0-7BAB-CD14-4A8E-B83FA9D0D9E5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DE28E249-1C58-A871-E3D9-E8E089244C2E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D38F9BFE-DEEE-9F05-3B19-86E0D0413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2D5B467-30C7-630E-79D6-40AC83242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26560"/>
              </p:ext>
            </p:extLst>
          </p:nvPr>
        </p:nvGraphicFramePr>
        <p:xfrm>
          <a:off x="952490" y="1426624"/>
          <a:ext cx="7229455" cy="1477192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1653877">
                  <a:extLst>
                    <a:ext uri="{9D8B030D-6E8A-4147-A177-3AD203B41FA5}">
                      <a16:colId xmlns:a16="http://schemas.microsoft.com/office/drawing/2014/main" val="3462769133"/>
                    </a:ext>
                  </a:extLst>
                </a:gridCol>
                <a:gridCol w="1858526">
                  <a:extLst>
                    <a:ext uri="{9D8B030D-6E8A-4147-A177-3AD203B41FA5}">
                      <a16:colId xmlns:a16="http://schemas.microsoft.com/office/drawing/2014/main" val="3030881366"/>
                    </a:ext>
                  </a:extLst>
                </a:gridCol>
                <a:gridCol w="2121437">
                  <a:extLst>
                    <a:ext uri="{9D8B030D-6E8A-4147-A177-3AD203B41FA5}">
                      <a16:colId xmlns:a16="http://schemas.microsoft.com/office/drawing/2014/main" val="45048368"/>
                    </a:ext>
                  </a:extLst>
                </a:gridCol>
                <a:gridCol w="1595615">
                  <a:extLst>
                    <a:ext uri="{9D8B030D-6E8A-4147-A177-3AD203B41FA5}">
                      <a16:colId xmlns:a16="http://schemas.microsoft.com/office/drawing/2014/main" val="728229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Формат</a:t>
                      </a:r>
                      <a:endParaRPr sz="16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Разряды степени</a:t>
                      </a:r>
                      <a:endParaRPr sz="16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Разряды мантиссы</a:t>
                      </a:r>
                      <a:endParaRPr sz="16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Сдвиг</a:t>
                      </a:r>
                      <a:endParaRPr sz="16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55121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binary32 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dirty="0"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float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30…23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22…0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127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02010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binary64 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dirty="0"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double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62…52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51…0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1023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05311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binary128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127…112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111…0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16383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22359"/>
                  </a:ext>
                </a:extLst>
              </a:tr>
            </a:tbl>
          </a:graphicData>
        </a:graphic>
      </p:graphicFrame>
      <p:pic>
        <p:nvPicPr>
          <p:cNvPr id="9" name="Google Shape;597;p84">
            <a:extLst>
              <a:ext uri="{FF2B5EF4-FFF2-40B4-BE49-F238E27FC236}">
                <a16:creationId xmlns:a16="http://schemas.microsoft.com/office/drawing/2014/main" id="{9C9204F2-28BD-2AA6-C909-6D2527B219E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490" y="3449096"/>
            <a:ext cx="620719" cy="62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99;p55">
            <a:extLst>
              <a:ext uri="{FF2B5EF4-FFF2-40B4-BE49-F238E27FC236}">
                <a16:creationId xmlns:a16="http://schemas.microsoft.com/office/drawing/2014/main" id="{5EF76DAF-E789-FC87-6E9D-7555BD7C83CB}"/>
              </a:ext>
            </a:extLst>
          </p:cNvPr>
          <p:cNvSpPr txBox="1">
            <a:spLocks/>
          </p:cNvSpPr>
          <p:nvPr/>
        </p:nvSpPr>
        <p:spPr>
          <a:xfrm>
            <a:off x="1659877" y="3366325"/>
            <a:ext cx="6979652" cy="44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600" b="1" dirty="0">
                <a:solidFill>
                  <a:schemeClr val="tx1"/>
                </a:solidFill>
              </a:rPr>
              <a:t>Сдвиг</a:t>
            </a:r>
            <a:r>
              <a:rPr lang="ru-RU" sz="1600" dirty="0">
                <a:solidFill>
                  <a:schemeClr val="tx1"/>
                </a:solidFill>
              </a:rPr>
              <a:t> – значение степени, соответствующее 2</a:t>
            </a:r>
            <a:r>
              <a:rPr lang="ru-RU" sz="1600" baseline="30000" dirty="0">
                <a:solidFill>
                  <a:schemeClr val="tx1"/>
                </a:solidFill>
              </a:rPr>
              <a:t>0</a:t>
            </a:r>
            <a:r>
              <a:rPr lang="ru-RU" sz="1600" dirty="0">
                <a:solidFill>
                  <a:schemeClr val="tx1"/>
                </a:solidFill>
              </a:rPr>
              <a:t> для нормированного представления числа</a:t>
            </a:r>
            <a:endParaRPr lang="ru-RU" sz="1600" baseline="30000" dirty="0">
              <a:solidFill>
                <a:schemeClr val="tx1"/>
              </a:solidFill>
            </a:endParaRPr>
          </a:p>
          <a:p>
            <a:pPr marL="0" indent="0">
              <a:buFont typeface="Roboto"/>
              <a:buNone/>
            </a:pPr>
            <a:endParaRPr lang="ru-R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027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783C2EAF-6D53-A22D-D195-233B8A85B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1C67CACE-4155-2A19-B87A-9D71EE3825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Представление в разрядной сетке </a:t>
            </a:r>
            <a:r>
              <a:rPr lang="en-US" dirty="0"/>
              <a:t>float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BB9625-2EA4-3278-4303-9E6D08BA7AA4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41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BB2535F-AFBC-BDD9-D4E3-0DCB521A4051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53CF1DB-51FD-6101-3453-A3E0C4C9B16C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66EC6C3C-73FD-B40F-F5EF-9C0579B9E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B412889-EB5E-A0C8-9591-E1FFDE81669A}"/>
              </a:ext>
            </a:extLst>
          </p:cNvPr>
          <p:cNvSpPr txBox="1"/>
          <p:nvPr/>
        </p:nvSpPr>
        <p:spPr>
          <a:xfrm>
            <a:off x="1335328" y="1107761"/>
            <a:ext cx="6473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29,3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11101,01001100110…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= 1,110101001100110…·2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4 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sz="1800" baseline="300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C321CD70-6498-EFED-E486-997AD74E5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92658"/>
              </p:ext>
            </p:extLst>
          </p:nvPr>
        </p:nvGraphicFramePr>
        <p:xfrm>
          <a:off x="423880" y="1854596"/>
          <a:ext cx="8215648" cy="775814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256739">
                  <a:extLst>
                    <a:ext uri="{9D8B030D-6E8A-4147-A177-3AD203B41FA5}">
                      <a16:colId xmlns:a16="http://schemas.microsoft.com/office/drawing/2014/main" val="100410982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6493479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09752906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94160195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72835180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29812380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94363657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90099784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77788035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00861766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66596039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08638666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8905123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44631414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86156633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57544011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668158449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94688026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8366251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70579280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50024720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36004996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57809576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364190427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55997258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195441363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17152661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9233213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11391401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96730747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9217700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785899204"/>
                    </a:ext>
                  </a:extLst>
                </a:gridCol>
              </a:tblGrid>
              <a:tr h="38797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46853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859518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6E21B33D-D3B4-C62D-9465-4965B2A03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05487"/>
              </p:ext>
            </p:extLst>
          </p:nvPr>
        </p:nvGraphicFramePr>
        <p:xfrm>
          <a:off x="2734531" y="2242570"/>
          <a:ext cx="5904997" cy="387840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256739">
                  <a:extLst>
                    <a:ext uri="{9D8B030D-6E8A-4147-A177-3AD203B41FA5}">
                      <a16:colId xmlns:a16="http://schemas.microsoft.com/office/drawing/2014/main" val="75146741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953206749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546384549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14980635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21340719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13767938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1460553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215595887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6958895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60325570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086020225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784988947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14379605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177233383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97847328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861471049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667808417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02191484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3359574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95829407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568573197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18717938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21863848"/>
                    </a:ext>
                  </a:extLst>
                </a:gridCol>
              </a:tblGrid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878431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7C749F84-CA4E-9C5E-9818-E4C828FF0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00065"/>
              </p:ext>
            </p:extLst>
          </p:nvPr>
        </p:nvGraphicFramePr>
        <p:xfrm>
          <a:off x="682983" y="2242570"/>
          <a:ext cx="2053912" cy="387840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256739">
                  <a:extLst>
                    <a:ext uri="{9D8B030D-6E8A-4147-A177-3AD203B41FA5}">
                      <a16:colId xmlns:a16="http://schemas.microsoft.com/office/drawing/2014/main" val="30694435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19864579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823197539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733576117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06222023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69107465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929047635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95547432"/>
                    </a:ext>
                  </a:extLst>
                </a:gridCol>
              </a:tblGrid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631330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B2101C48-2DCA-E4A2-D982-8F12BF4DB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967826"/>
              </p:ext>
            </p:extLst>
          </p:nvPr>
        </p:nvGraphicFramePr>
        <p:xfrm>
          <a:off x="423880" y="2244670"/>
          <a:ext cx="256739" cy="387840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256739">
                  <a:extLst>
                    <a:ext uri="{9D8B030D-6E8A-4147-A177-3AD203B41FA5}">
                      <a16:colId xmlns:a16="http://schemas.microsoft.com/office/drawing/2014/main" val="3614481173"/>
                    </a:ext>
                  </a:extLst>
                </a:gridCol>
              </a:tblGrid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631330"/>
                  </a:ext>
                </a:extLst>
              </a:tr>
            </a:tbl>
          </a:graphicData>
        </a:graphic>
      </p:graphicFrame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78C8605-FD65-E57E-DC74-76F20979B2F9}"/>
              </a:ext>
            </a:extLst>
          </p:cNvPr>
          <p:cNvCxnSpPr>
            <a:cxnSpLocks/>
          </p:cNvCxnSpPr>
          <p:nvPr/>
        </p:nvCxnSpPr>
        <p:spPr>
          <a:xfrm>
            <a:off x="674765" y="1603192"/>
            <a:ext cx="0" cy="1016706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BCE8D29-8E8A-99E1-8059-6AAC768F0C4C}"/>
              </a:ext>
            </a:extLst>
          </p:cNvPr>
          <p:cNvCxnSpPr>
            <a:cxnSpLocks/>
          </p:cNvCxnSpPr>
          <p:nvPr/>
        </p:nvCxnSpPr>
        <p:spPr>
          <a:xfrm>
            <a:off x="2736895" y="1603192"/>
            <a:ext cx="0" cy="1016706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306162-107E-C733-C1C0-F80CAABADA7B}"/>
              </a:ext>
            </a:extLst>
          </p:cNvPr>
          <p:cNvSpPr txBox="1"/>
          <p:nvPr/>
        </p:nvSpPr>
        <p:spPr>
          <a:xfrm>
            <a:off x="1120916" y="3641337"/>
            <a:ext cx="6473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127 + 4 = 131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1000 0011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ru-RU" sz="1800" baseline="30000" dirty="0"/>
          </a:p>
        </p:txBody>
      </p:sp>
      <p:sp>
        <p:nvSpPr>
          <p:cNvPr id="19" name="Правая фигурная скобка 18">
            <a:extLst>
              <a:ext uri="{FF2B5EF4-FFF2-40B4-BE49-F238E27FC236}">
                <a16:creationId xmlns:a16="http://schemas.microsoft.com/office/drawing/2014/main" id="{E5C2385A-7FFB-825F-0AA8-4D2BC7CC5853}"/>
              </a:ext>
            </a:extLst>
          </p:cNvPr>
          <p:cNvSpPr/>
          <p:nvPr/>
        </p:nvSpPr>
        <p:spPr>
          <a:xfrm rot="5400000">
            <a:off x="1308791" y="1834459"/>
            <a:ext cx="228601" cy="1845085"/>
          </a:xfrm>
          <a:prstGeom prst="rightBrace">
            <a:avLst>
              <a:gd name="adj1" fmla="val 72101"/>
              <a:gd name="adj2" fmla="val 50000"/>
            </a:avLst>
          </a:prstGeom>
          <a:ln w="190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авая фигурная скобка 22">
            <a:extLst>
              <a:ext uri="{FF2B5EF4-FFF2-40B4-BE49-F238E27FC236}">
                <a16:creationId xmlns:a16="http://schemas.microsoft.com/office/drawing/2014/main" id="{AAE0DAE2-1DCA-A926-2DF2-FAB644CF8351}"/>
              </a:ext>
            </a:extLst>
          </p:cNvPr>
          <p:cNvSpPr/>
          <p:nvPr/>
        </p:nvSpPr>
        <p:spPr>
          <a:xfrm rot="5400000">
            <a:off x="3409260" y="1834459"/>
            <a:ext cx="228601" cy="1845085"/>
          </a:xfrm>
          <a:prstGeom prst="rightBrace">
            <a:avLst>
              <a:gd name="adj1" fmla="val 72101"/>
              <a:gd name="adj2" fmla="val 50000"/>
            </a:avLst>
          </a:prstGeom>
          <a:ln w="190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авая фигурная скобка 23">
            <a:extLst>
              <a:ext uri="{FF2B5EF4-FFF2-40B4-BE49-F238E27FC236}">
                <a16:creationId xmlns:a16="http://schemas.microsoft.com/office/drawing/2014/main" id="{2D22A430-E7D6-C2CA-77DC-EC0A3608C2CF}"/>
              </a:ext>
            </a:extLst>
          </p:cNvPr>
          <p:cNvSpPr/>
          <p:nvPr/>
        </p:nvSpPr>
        <p:spPr>
          <a:xfrm rot="5400000">
            <a:off x="5436843" y="1834459"/>
            <a:ext cx="228601" cy="1845085"/>
          </a:xfrm>
          <a:prstGeom prst="rightBrace">
            <a:avLst>
              <a:gd name="adj1" fmla="val 72101"/>
              <a:gd name="adj2" fmla="val 50000"/>
            </a:avLst>
          </a:prstGeom>
          <a:ln w="190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авая фигурная скобка 24">
            <a:extLst>
              <a:ext uri="{FF2B5EF4-FFF2-40B4-BE49-F238E27FC236}">
                <a16:creationId xmlns:a16="http://schemas.microsoft.com/office/drawing/2014/main" id="{B9045773-7759-D809-08A7-A6E2FB0371F9}"/>
              </a:ext>
            </a:extLst>
          </p:cNvPr>
          <p:cNvSpPr/>
          <p:nvPr/>
        </p:nvSpPr>
        <p:spPr>
          <a:xfrm rot="5400000">
            <a:off x="7479960" y="1834459"/>
            <a:ext cx="228601" cy="1845085"/>
          </a:xfrm>
          <a:prstGeom prst="rightBrace">
            <a:avLst>
              <a:gd name="adj1" fmla="val 72101"/>
              <a:gd name="adj2" fmla="val 50000"/>
            </a:avLst>
          </a:prstGeom>
          <a:ln w="190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70E230-4BE0-E80E-3283-BEB818F0CD74}"/>
              </a:ext>
            </a:extLst>
          </p:cNvPr>
          <p:cNvSpPr txBox="1"/>
          <p:nvPr/>
        </p:nvSpPr>
        <p:spPr>
          <a:xfrm>
            <a:off x="423880" y="2963642"/>
            <a:ext cx="205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0x41</a:t>
            </a:r>
            <a:endParaRPr lang="ru-RU" sz="1800" baseline="30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B9472-2BB6-0FD6-AF59-E2C7F6107413}"/>
              </a:ext>
            </a:extLst>
          </p:cNvPr>
          <p:cNvSpPr txBox="1"/>
          <p:nvPr/>
        </p:nvSpPr>
        <p:spPr>
          <a:xfrm>
            <a:off x="2496604" y="2963642"/>
            <a:ext cx="205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0xEA</a:t>
            </a:r>
            <a:endParaRPr lang="ru-RU" sz="1800" baseline="30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D4DC6-2922-4E9E-D791-F3CF877FCF2C}"/>
              </a:ext>
            </a:extLst>
          </p:cNvPr>
          <p:cNvSpPr txBox="1"/>
          <p:nvPr/>
        </p:nvSpPr>
        <p:spPr>
          <a:xfrm>
            <a:off x="4550516" y="2963642"/>
            <a:ext cx="205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0x66</a:t>
            </a:r>
            <a:endParaRPr lang="ru-RU" sz="1800" baseline="30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63CFC4-330D-701D-496E-3565C7572ED7}"/>
              </a:ext>
            </a:extLst>
          </p:cNvPr>
          <p:cNvSpPr txBox="1"/>
          <p:nvPr/>
        </p:nvSpPr>
        <p:spPr>
          <a:xfrm>
            <a:off x="6625628" y="2963642"/>
            <a:ext cx="205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0x66</a:t>
            </a:r>
            <a:endParaRPr lang="ru-RU" sz="1800" baseline="30000" dirty="0"/>
          </a:p>
        </p:txBody>
      </p:sp>
    </p:spTree>
    <p:extLst>
      <p:ext uri="{BB962C8B-B14F-4D97-AF65-F5344CB8AC3E}">
        <p14:creationId xmlns:p14="http://schemas.microsoft.com/office/powerpoint/2010/main" val="307444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7" grpId="0"/>
      <p:bldP spid="28" grpId="0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Специальные значения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457AF8-5B47-F550-2FFF-0E1CE7A9F8B2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42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2386FA6-B8B8-AED0-72A8-6C4AF41DA808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4437FB2-99EE-6DE1-4361-7A464137E73D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CC788F23-06FB-752C-BE6C-3C9EF0376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4C93812-C329-CE6D-0F86-0D113DA00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02654"/>
              </p:ext>
            </p:extLst>
          </p:nvPr>
        </p:nvGraphicFramePr>
        <p:xfrm>
          <a:off x="423863" y="1288015"/>
          <a:ext cx="8215665" cy="2906632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1159772">
                  <a:extLst>
                    <a:ext uri="{9D8B030D-6E8A-4147-A177-3AD203B41FA5}">
                      <a16:colId xmlns:a16="http://schemas.microsoft.com/office/drawing/2014/main" val="933446249"/>
                    </a:ext>
                  </a:extLst>
                </a:gridCol>
                <a:gridCol w="934278">
                  <a:extLst>
                    <a:ext uri="{9D8B030D-6E8A-4147-A177-3AD203B41FA5}">
                      <a16:colId xmlns:a16="http://schemas.microsoft.com/office/drawing/2014/main" val="2658099140"/>
                    </a:ext>
                  </a:extLst>
                </a:gridCol>
                <a:gridCol w="2193235">
                  <a:extLst>
                    <a:ext uri="{9D8B030D-6E8A-4147-A177-3AD203B41FA5}">
                      <a16:colId xmlns:a16="http://schemas.microsoft.com/office/drawing/2014/main" val="1360317786"/>
                    </a:ext>
                  </a:extLst>
                </a:gridCol>
                <a:gridCol w="3928380">
                  <a:extLst>
                    <a:ext uri="{9D8B030D-6E8A-4147-A177-3AD203B41FA5}">
                      <a16:colId xmlns:a16="http://schemas.microsoft.com/office/drawing/2014/main" val="434706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Значение</a:t>
                      </a:r>
                      <a:endParaRPr sz="16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Знак</a:t>
                      </a:r>
                      <a:endParaRPr sz="16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Разряды степени</a:t>
                      </a:r>
                      <a:endParaRPr sz="16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Разряды мантиссы</a:t>
                      </a:r>
                      <a:endParaRPr sz="16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59546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4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…</a:t>
                      </a:r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852523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+∞</a:t>
                      </a:r>
                      <a:endParaRPr sz="1400" b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11…11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00…00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50225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-∞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11…11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00…00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23463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sz="14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ε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00…00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00…01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37590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11…10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11…11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633534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11…10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11…11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74226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11…11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**…** ≠ 0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654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180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6439AF27-A692-69E1-02FA-B9FFC805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ADDBA94-6F12-9626-4BD0-01CE7BD3D4E8}"/>
              </a:ext>
            </a:extLst>
          </p:cNvPr>
          <p:cNvSpPr/>
          <p:nvPr/>
        </p:nvSpPr>
        <p:spPr>
          <a:xfrm>
            <a:off x="1991302" y="3637722"/>
            <a:ext cx="2146848" cy="510206"/>
          </a:xfrm>
          <a:prstGeom prst="rect">
            <a:avLst/>
          </a:prstGeom>
          <a:solidFill>
            <a:srgbClr val="FFCC0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7D073C45-2D94-63A0-2342-74F994A03E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Диапазоны представления чисел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24B559-5198-F413-2644-E73689FDD9C9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43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D5FF028-3F43-9DDD-4E4D-AB5C40A39D47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A518ABA-9337-0687-D394-441C9A6043E3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E25C5680-8BD6-8A96-E334-409DC490A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37634D2-E1B0-C212-D64B-FDFD663F5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741489"/>
              </p:ext>
            </p:extLst>
          </p:nvPr>
        </p:nvGraphicFramePr>
        <p:xfrm>
          <a:off x="1159450" y="1426624"/>
          <a:ext cx="6945807" cy="1119832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1267249">
                  <a:extLst>
                    <a:ext uri="{9D8B030D-6E8A-4147-A177-3AD203B41FA5}">
                      <a16:colId xmlns:a16="http://schemas.microsoft.com/office/drawing/2014/main" val="3462769133"/>
                    </a:ext>
                  </a:extLst>
                </a:gridCol>
                <a:gridCol w="2839279">
                  <a:extLst>
                    <a:ext uri="{9D8B030D-6E8A-4147-A177-3AD203B41FA5}">
                      <a16:colId xmlns:a16="http://schemas.microsoft.com/office/drawing/2014/main" val="3030881366"/>
                    </a:ext>
                  </a:extLst>
                </a:gridCol>
                <a:gridCol w="2839279">
                  <a:extLst>
                    <a:ext uri="{9D8B030D-6E8A-4147-A177-3AD203B41FA5}">
                      <a16:colId xmlns:a16="http://schemas.microsoft.com/office/drawing/2014/main" val="728229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Формат</a:t>
                      </a:r>
                      <a:endParaRPr sz="16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+</a:t>
                      </a:r>
                      <a:endParaRPr sz="16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r>
                        <a:rPr lang="ru-RU" sz="16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+</a:t>
                      </a:r>
                      <a:endParaRPr sz="16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55121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  <a:ea typeface="Roboto" panose="02000000000000000000" pitchFamily="2" charset="0"/>
                        </a:rPr>
                        <a:t>float</a:t>
                      </a:r>
                      <a:endParaRPr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401298·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en-US" sz="1400" b="0" i="0" u="none" strike="noStrike" cap="none" baseline="300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-45</a:t>
                      </a:r>
                      <a:endParaRPr sz="1400" baseline="30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40282347·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en-US" sz="1400" b="0" i="0" u="none" strike="noStrike" cap="none" baseline="300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+38</a:t>
                      </a:r>
                      <a:endParaRPr sz="1400" baseline="30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902010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Roboto"/>
                          <a:cs typeface="Roboto"/>
                          <a:sym typeface="Roboto"/>
                        </a:rPr>
                        <a:t>double</a:t>
                      </a:r>
                    </a:p>
                  </a:txBody>
                  <a:tcPr marL="72000" marR="72000"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4,94065645841247·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en-US" sz="1400" b="0" i="0" u="none" strike="noStrike" cap="none" baseline="300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-324</a:t>
                      </a:r>
                      <a:endParaRPr sz="1400" baseline="30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1,7976931348623157·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en-US" sz="1400" b="0" i="0" u="none" strike="noStrike" cap="none" baseline="3000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+308</a:t>
                      </a:r>
                      <a:endParaRPr sz="1400" baseline="300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22359"/>
                  </a:ext>
                </a:extLst>
              </a:tr>
            </a:tbl>
          </a:graphicData>
        </a:graphic>
      </p:graphicFrame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2CA4260-4E60-EE68-1A3E-709298EF26CF}"/>
              </a:ext>
            </a:extLst>
          </p:cNvPr>
          <p:cNvCxnSpPr/>
          <p:nvPr/>
        </p:nvCxnSpPr>
        <p:spPr>
          <a:xfrm>
            <a:off x="1636643" y="3637722"/>
            <a:ext cx="56851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0378B90-35C4-2212-BF71-7A1D805042CD}"/>
              </a:ext>
            </a:extLst>
          </p:cNvPr>
          <p:cNvCxnSpPr/>
          <p:nvPr/>
        </p:nvCxnSpPr>
        <p:spPr>
          <a:xfrm>
            <a:off x="1636643" y="4147930"/>
            <a:ext cx="56851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44DBBCD-6437-F577-3EBB-0EDBA8E3EDA8}"/>
              </a:ext>
            </a:extLst>
          </p:cNvPr>
          <p:cNvCxnSpPr>
            <a:cxnSpLocks/>
          </p:cNvCxnSpPr>
          <p:nvPr/>
        </p:nvCxnSpPr>
        <p:spPr>
          <a:xfrm>
            <a:off x="4492808" y="3405809"/>
            <a:ext cx="0" cy="742121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76716D6-11E1-2D0B-C079-94EBE831AEEB}"/>
              </a:ext>
            </a:extLst>
          </p:cNvPr>
          <p:cNvSpPr/>
          <p:nvPr/>
        </p:nvSpPr>
        <p:spPr>
          <a:xfrm>
            <a:off x="4833893" y="3637722"/>
            <a:ext cx="2146848" cy="510206"/>
          </a:xfrm>
          <a:prstGeom prst="rect">
            <a:avLst/>
          </a:prstGeom>
          <a:solidFill>
            <a:srgbClr val="FFCC0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50245-A73E-21A5-E464-BD227BC16BD3}"/>
              </a:ext>
            </a:extLst>
          </p:cNvPr>
          <p:cNvSpPr txBox="1"/>
          <p:nvPr/>
        </p:nvSpPr>
        <p:spPr>
          <a:xfrm>
            <a:off x="4192124" y="2967768"/>
            <a:ext cx="601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0</a:t>
            </a:r>
            <a:endParaRPr lang="ru-RU" sz="18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42B1ED-8839-0799-8092-265CA597C0EB}"/>
              </a:ext>
            </a:extLst>
          </p:cNvPr>
          <p:cNvSpPr txBox="1"/>
          <p:nvPr/>
        </p:nvSpPr>
        <p:spPr>
          <a:xfrm>
            <a:off x="4359966" y="3329943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1,401·10</a:t>
            </a:r>
            <a:r>
              <a:rPr lang="en-US" sz="14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-45</a:t>
            </a:r>
            <a:endParaRPr lang="en-US" sz="1400" baseline="30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F7D837-C4A5-CC52-E3A7-E562241A6D69}"/>
              </a:ext>
            </a:extLst>
          </p:cNvPr>
          <p:cNvSpPr txBox="1"/>
          <p:nvPr/>
        </p:nvSpPr>
        <p:spPr>
          <a:xfrm>
            <a:off x="6169208" y="3329943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3,403·10</a:t>
            </a:r>
            <a:r>
              <a:rPr lang="en-US" sz="14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+38</a:t>
            </a:r>
            <a:endParaRPr lang="en-US" sz="1400" baseline="30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08530E-53EE-E1BC-338C-9F8A6EA24842}"/>
              </a:ext>
            </a:extLst>
          </p:cNvPr>
          <p:cNvSpPr txBox="1"/>
          <p:nvPr/>
        </p:nvSpPr>
        <p:spPr>
          <a:xfrm>
            <a:off x="2949249" y="3329943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-1,401·10</a:t>
            </a:r>
            <a:r>
              <a:rPr lang="en-US" sz="14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-45</a:t>
            </a:r>
            <a:endParaRPr lang="en-US" sz="1400" baseline="30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F25000-4E84-ABBC-80D6-AA2B3EDB79F1}"/>
              </a:ext>
            </a:extLst>
          </p:cNvPr>
          <p:cNvSpPr txBox="1"/>
          <p:nvPr/>
        </p:nvSpPr>
        <p:spPr>
          <a:xfrm>
            <a:off x="1403155" y="3329943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-3,403·10</a:t>
            </a:r>
            <a:r>
              <a:rPr lang="en-US" sz="1400" b="0" i="0" u="none" strike="noStrike" cap="none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+38</a:t>
            </a:r>
            <a:endParaRPr lang="en-US" sz="1400" baseline="30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02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A722FBBE-4D8B-117A-6E63-A6A99EA12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F4DB391D-E48D-ADF8-3FA8-043B560B1B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Диапазоны представления чисел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C24D2A-BD45-8C3C-A041-91747E65BAF5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44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E3081D7-BDC3-99D6-DC2E-5FAE45D9DD11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32547B4-596E-C364-9A0F-CF0FA7F1A05A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DEF77D87-CADA-DE40-BB6F-C4FF302A5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4DBEBDB-B9F0-803B-3724-6E9C4B72D670}"/>
              </a:ext>
            </a:extLst>
          </p:cNvPr>
          <p:cNvSpPr txBox="1"/>
          <p:nvPr/>
        </p:nvSpPr>
        <p:spPr>
          <a:xfrm>
            <a:off x="500550" y="1032339"/>
            <a:ext cx="44511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System.Runtime.InteropServices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NumberOne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StructLayout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LayoutKind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.Explicit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union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FieldOffset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FieldOffset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i32;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FieldOffset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UInt32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ui32;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CDF4F-D6F2-AE5B-9E8C-CE8D8C47B54D}"/>
              </a:ext>
            </a:extLst>
          </p:cNvPr>
          <p:cNvSpPr txBox="1"/>
          <p:nvPr/>
        </p:nvSpPr>
        <p:spPr>
          <a:xfrm>
            <a:off x="4542424" y="1041790"/>
            <a:ext cx="34763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FieldOffset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byte0;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FieldOffset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byte1;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FieldOffset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byte2;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FieldOffset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(3)]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byte3;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FieldOffset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Int16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i16_1;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[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FieldOffset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(2)]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Int16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i16_2;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52328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F0E64D7F-DDD7-804C-57FE-0363B4A03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97CECB97-B725-0CC8-BAFD-F3FE4A487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Диапазоны представления чисел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355744-A720-08A7-5AF9-14C328E92E4C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45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AFE116C-7F8C-9E4C-F092-9EC3783BD962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44941FC-8792-C6A8-92A8-FF532A91EA3C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B4C5B45E-AF45-02F9-E572-65E5D20CD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06F79F-B294-9B3F-F8AF-EF2BCD947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213" y="2924357"/>
            <a:ext cx="2520315" cy="11601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FA1DC4-6CD8-DFE2-02D8-5CE04E4C1064}"/>
              </a:ext>
            </a:extLst>
          </p:cNvPr>
          <p:cNvSpPr txBox="1"/>
          <p:nvPr/>
        </p:nvSpPr>
        <p:spPr>
          <a:xfrm>
            <a:off x="500550" y="1014531"/>
            <a:ext cx="813897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union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uni.f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29.3f;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"float:</a:t>
            </a:r>
            <a:r>
              <a:rPr lang="en-US" sz="1400" dirty="0">
                <a:solidFill>
                  <a:srgbClr val="9E5B71"/>
                </a:solidFill>
                <a:latin typeface="Consolas" panose="020B0609020204030204" pitchFamily="49" charset="0"/>
              </a:rPr>
              <a:t>\t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uni.f.ToString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"0.000000000"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"bytes:</a:t>
            </a:r>
            <a:r>
              <a:rPr lang="en-US" sz="1400" dirty="0">
                <a:solidFill>
                  <a:srgbClr val="9E5B71"/>
                </a:solidFill>
                <a:latin typeface="Consolas" panose="020B0609020204030204" pitchFamily="49" charset="0"/>
              </a:rPr>
              <a:t>\t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(uni.byte3, 16)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(uni.byte2, 16)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(uni.byte1, 16) +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(uni.byte0, 16));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33A480BE-A9EC-A089-FA73-5AA4BD851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40346"/>
              </p:ext>
            </p:extLst>
          </p:nvPr>
        </p:nvGraphicFramePr>
        <p:xfrm>
          <a:off x="423880" y="4186166"/>
          <a:ext cx="8215648" cy="387840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256739">
                  <a:extLst>
                    <a:ext uri="{9D8B030D-6E8A-4147-A177-3AD203B41FA5}">
                      <a16:colId xmlns:a16="http://schemas.microsoft.com/office/drawing/2014/main" val="100410982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6493479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09752906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94160195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72835180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29812380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94363657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90099784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77788035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00861766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66596039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08638666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8905123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44631414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86156633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57544011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668158449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94688026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8366251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70579280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50024720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36004996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57809576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364190427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55997258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195441363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17152661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9233213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11391401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96730747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9217700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785899204"/>
                    </a:ext>
                  </a:extLst>
                </a:gridCol>
              </a:tblGrid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859518"/>
                  </a:ext>
                </a:extLst>
              </a:tr>
            </a:tbl>
          </a:graphicData>
        </a:graphic>
      </p:graphicFrame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E5F893F-C595-9484-9DC1-744C1CE895F3}"/>
              </a:ext>
            </a:extLst>
          </p:cNvPr>
          <p:cNvCxnSpPr>
            <a:cxnSpLocks/>
          </p:cNvCxnSpPr>
          <p:nvPr/>
        </p:nvCxnSpPr>
        <p:spPr>
          <a:xfrm>
            <a:off x="674765" y="4186166"/>
            <a:ext cx="0" cy="51757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87AEA924-A322-50ED-ED12-038E16660362}"/>
              </a:ext>
            </a:extLst>
          </p:cNvPr>
          <p:cNvCxnSpPr>
            <a:cxnSpLocks/>
          </p:cNvCxnSpPr>
          <p:nvPr/>
        </p:nvCxnSpPr>
        <p:spPr>
          <a:xfrm>
            <a:off x="2736895" y="4186166"/>
            <a:ext cx="0" cy="533068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39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9F472231-9588-18E9-044E-0697ED813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A948E205-7214-807D-3035-B9BFAF2FC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Машинный эпсилон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87CA61-BB36-7806-9F00-61DF6E3E2A40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46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98829-8EF5-499E-88A5-6300DCA11687}"/>
              </a:ext>
            </a:extLst>
          </p:cNvPr>
          <p:cNvSpPr txBox="1"/>
          <p:nvPr/>
        </p:nvSpPr>
        <p:spPr>
          <a:xfrm>
            <a:off x="1352680" y="1109090"/>
            <a:ext cx="72300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2000" b="1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Машинный эпсилон </a:t>
            </a:r>
            <a:r>
              <a:rPr lang="ru-RU" sz="2000" dirty="0"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– минимальное значение, которое может быть представлено в разрядной сетке числа.</a:t>
            </a:r>
            <a:endParaRPr lang="ru-RU" sz="2000" b="1" dirty="0"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DA2014D-6327-FA45-17FD-96D98AB9924F}"/>
              </a:ext>
            </a:extLst>
          </p:cNvPr>
          <p:cNvSpPr/>
          <p:nvPr/>
        </p:nvSpPr>
        <p:spPr>
          <a:xfrm>
            <a:off x="513161" y="1096237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183A68A-BBA4-227C-1447-EBF57B3F2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3" y="1211074"/>
            <a:ext cx="368476" cy="383454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AEFF256-65EF-9C15-DEE1-E8872FBDA370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B3B9B30F-8E63-5688-6336-19DFDFC8C362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7CEED9DF-5CCA-1A12-5B78-19CD8C235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BE7CCC-DC72-4FDF-2177-B99E292C6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205" y="2715210"/>
            <a:ext cx="2860358" cy="713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E76B0D-CAC2-FB89-C3FA-1511627E7187}"/>
              </a:ext>
            </a:extLst>
          </p:cNvPr>
          <p:cNvSpPr txBox="1"/>
          <p:nvPr/>
        </p:nvSpPr>
        <p:spPr>
          <a:xfrm>
            <a:off x="500550" y="1902215"/>
            <a:ext cx="67216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1.0f,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x_old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iter =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x_old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10.0f;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iter++;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x_old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(iter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x_new.ToString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"0.000000000"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92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644E2C6B-014F-ADB8-D26F-0B37983C7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5CBAAE90-5A19-DEE0-DD63-EDACEC0E5A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Ограничения разрядной сетки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C1F7D6-4E03-839E-19FF-EA85BEE301E1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47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DD237F4-2FB9-C798-2117-0EDBE320C6E0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F54A225-A85F-BC54-F4BF-10CB9AC889FB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5080E115-B573-1274-81AD-59FF10171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A960C1B-67ED-8E99-F76D-523E5C770A31}"/>
              </a:ext>
            </a:extLst>
          </p:cNvPr>
          <p:cNvSpPr txBox="1"/>
          <p:nvPr/>
        </p:nvSpPr>
        <p:spPr>
          <a:xfrm>
            <a:off x="473745" y="1212175"/>
            <a:ext cx="650049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20000.0f;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0.002f;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a + b;</a:t>
            </a:r>
          </a:p>
          <a:p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it-IT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.WriteLine(a.ToString(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"0.0000"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it-IT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+ "</a:t>
            </a:r>
            <a:r>
              <a:rPr lang="it-IT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+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=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"0.0000"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7A23662-FD2A-FE60-D720-01A6A2F1D8E5}"/>
              </a:ext>
            </a:extLst>
          </p:cNvPr>
          <p:cNvGrpSpPr/>
          <p:nvPr/>
        </p:nvGrpSpPr>
        <p:grpSpPr>
          <a:xfrm>
            <a:off x="513161" y="4051745"/>
            <a:ext cx="7673299" cy="610483"/>
            <a:chOff x="952490" y="4153959"/>
            <a:chExt cx="7673299" cy="610483"/>
          </a:xfrm>
        </p:grpSpPr>
        <p:sp>
          <p:nvSpPr>
            <p:cNvPr id="16" name="Google Shape;299;p55">
              <a:extLst>
                <a:ext uri="{FF2B5EF4-FFF2-40B4-BE49-F238E27FC236}">
                  <a16:creationId xmlns:a16="http://schemas.microsoft.com/office/drawing/2014/main" id="{A417D8D3-B671-1FD5-552C-1EE4A8E14864}"/>
                </a:ext>
              </a:extLst>
            </p:cNvPr>
            <p:cNvSpPr txBox="1">
              <a:spLocks/>
            </p:cNvSpPr>
            <p:nvPr/>
          </p:nvSpPr>
          <p:spPr>
            <a:xfrm>
              <a:off x="1659876" y="4208474"/>
              <a:ext cx="6965913" cy="501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boto"/>
                <a:buChar char="●"/>
                <a:defRPr sz="1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238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○"/>
                <a:defRPr sz="15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ru-RU" sz="1600" dirty="0">
                  <a:solidFill>
                    <a:schemeClr val="tx1"/>
                  </a:solidFill>
                </a:rPr>
                <a:t>Что выведется в консоль?</a:t>
              </a:r>
            </a:p>
          </p:txBody>
        </p:sp>
        <p:pic>
          <p:nvPicPr>
            <p:cNvPr id="17" name="Google Shape;300;p55">
              <a:extLst>
                <a:ext uri="{FF2B5EF4-FFF2-40B4-BE49-F238E27FC236}">
                  <a16:creationId xmlns:a16="http://schemas.microsoft.com/office/drawing/2014/main" id="{D60D4063-25FF-D6DC-3551-C3192E8AD8A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2490" y="4153959"/>
              <a:ext cx="620719" cy="6104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6A073DF-00FD-2986-631F-E240CAA05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749" y="3231025"/>
            <a:ext cx="338709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5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A3A45DFE-860E-F4B3-8CD6-80A586188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A02CF99F-1C5A-3823-8E43-81CFC8FF9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Ограничения разрядной сетки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B40DD4-4833-288E-2342-4BE51127A3A8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48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C5056F9-7113-9D33-2456-376068054E61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5A86115-103A-8B7F-F3ED-1FD2A647C1DB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0C937D6C-5010-A33A-70CE-FF0FA67EE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423A14C-95F2-D505-3DD9-3808523A408D}"/>
              </a:ext>
            </a:extLst>
          </p:cNvPr>
          <p:cNvSpPr txBox="1"/>
          <p:nvPr/>
        </p:nvSpPr>
        <p:spPr>
          <a:xfrm>
            <a:off x="2189787" y="1139361"/>
            <a:ext cx="5462797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20000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100111000100000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= 1, 001110001·2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14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ru-RU" sz="1800" b="1" baseline="-25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7D57682-A7FB-75D9-594E-09C25C8AC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5473"/>
              </p:ext>
            </p:extLst>
          </p:nvPr>
        </p:nvGraphicFramePr>
        <p:xfrm>
          <a:off x="423880" y="1792604"/>
          <a:ext cx="8215648" cy="775814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256739">
                  <a:extLst>
                    <a:ext uri="{9D8B030D-6E8A-4147-A177-3AD203B41FA5}">
                      <a16:colId xmlns:a16="http://schemas.microsoft.com/office/drawing/2014/main" val="100410982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6493479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09752906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94160195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72835180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29812380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94363657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90099784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77788035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00861766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66596039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08638666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8905123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44631414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86156633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57544011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668158449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94688026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8366251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70579280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50024720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36004996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57809576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364190427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55997258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195441363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17152661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9233213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11391401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96730747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9217700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785899204"/>
                    </a:ext>
                  </a:extLst>
                </a:gridCol>
              </a:tblGrid>
              <a:tr h="38797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46853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859518"/>
                  </a:ext>
                </a:extLst>
              </a:tr>
            </a:tbl>
          </a:graphicData>
        </a:graphic>
      </p:graphicFrame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074121A-CD5E-E015-2E80-CB68C43B2F1D}"/>
              </a:ext>
            </a:extLst>
          </p:cNvPr>
          <p:cNvCxnSpPr>
            <a:cxnSpLocks/>
          </p:cNvCxnSpPr>
          <p:nvPr/>
        </p:nvCxnSpPr>
        <p:spPr>
          <a:xfrm>
            <a:off x="674765" y="1541200"/>
            <a:ext cx="0" cy="1016706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E312E-7FE2-FE18-6513-D749F47DDBD6}"/>
              </a:ext>
            </a:extLst>
          </p:cNvPr>
          <p:cNvCxnSpPr>
            <a:cxnSpLocks/>
          </p:cNvCxnSpPr>
          <p:nvPr/>
        </p:nvCxnSpPr>
        <p:spPr>
          <a:xfrm>
            <a:off x="2736895" y="1541200"/>
            <a:ext cx="0" cy="1016706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675833-8F60-E01D-3D5D-191EF2AC8231}"/>
              </a:ext>
            </a:extLst>
          </p:cNvPr>
          <p:cNvSpPr txBox="1"/>
          <p:nvPr/>
        </p:nvSpPr>
        <p:spPr>
          <a:xfrm>
            <a:off x="500551" y="2739921"/>
            <a:ext cx="8063416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0,002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0,00000001000001100010010011011101001…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45838B-B59C-3F23-4631-5B037AA35C03}"/>
              </a:ext>
            </a:extLst>
          </p:cNvPr>
          <p:cNvSpPr txBox="1"/>
          <p:nvPr/>
        </p:nvSpPr>
        <p:spPr>
          <a:xfrm>
            <a:off x="500551" y="3151459"/>
            <a:ext cx="8063416" cy="388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0,002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10</a:t>
            </a:r>
            <a:r>
              <a:rPr lang="ru-RU" sz="1800" b="1" dirty="0">
                <a:latin typeface="Roboto" panose="02000000000000000000" pitchFamily="2" charset="0"/>
                <a:ea typeface="Roboto" panose="02000000000000000000" pitchFamily="2" charset="0"/>
              </a:rPr>
              <a:t> = 1,000001100010010011011101…·2</a:t>
            </a:r>
            <a:r>
              <a:rPr lang="ru-RU" sz="1800" b="1" baseline="30000" dirty="0">
                <a:latin typeface="Roboto" panose="02000000000000000000" pitchFamily="2" charset="0"/>
                <a:ea typeface="Roboto" panose="02000000000000000000" pitchFamily="2" charset="0"/>
              </a:rPr>
              <a:t>-8</a:t>
            </a:r>
            <a:r>
              <a:rPr lang="ru-RU" sz="1800" b="1" baseline="-250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4849B82B-06C7-15D5-7D9E-DD5012A4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24506"/>
              </p:ext>
            </p:extLst>
          </p:nvPr>
        </p:nvGraphicFramePr>
        <p:xfrm>
          <a:off x="423880" y="3822056"/>
          <a:ext cx="8215648" cy="775814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256739">
                  <a:extLst>
                    <a:ext uri="{9D8B030D-6E8A-4147-A177-3AD203B41FA5}">
                      <a16:colId xmlns:a16="http://schemas.microsoft.com/office/drawing/2014/main" val="100410982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6493479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09752906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94160195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72835180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29812380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94363657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90099784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77788035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00861766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66596039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08638666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8905123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44631414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86156633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57544011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668158449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946880262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8366251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70579280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500247200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36004996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57809576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364190427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559972584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3195441363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171526616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9233213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411391401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2967307471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92177008"/>
                    </a:ext>
                  </a:extLst>
                </a:gridCol>
                <a:gridCol w="256739">
                  <a:extLst>
                    <a:ext uri="{9D8B030D-6E8A-4147-A177-3AD203B41FA5}">
                      <a16:colId xmlns:a16="http://schemas.microsoft.com/office/drawing/2014/main" val="1785899204"/>
                    </a:ext>
                  </a:extLst>
                </a:gridCol>
              </a:tblGrid>
              <a:tr h="38797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31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29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28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27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11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200" b="1" baseline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 vert="vert27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46853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859518"/>
                  </a:ext>
                </a:extLst>
              </a:tr>
            </a:tbl>
          </a:graphicData>
        </a:graphic>
      </p:graphicFrame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1611894-EE31-F308-C55C-97CF490422D5}"/>
              </a:ext>
            </a:extLst>
          </p:cNvPr>
          <p:cNvCxnSpPr>
            <a:cxnSpLocks/>
          </p:cNvCxnSpPr>
          <p:nvPr/>
        </p:nvCxnSpPr>
        <p:spPr>
          <a:xfrm>
            <a:off x="674765" y="3570652"/>
            <a:ext cx="0" cy="1016706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84AE2FD-8E2E-FFFC-9CD9-A5AD3161A392}"/>
              </a:ext>
            </a:extLst>
          </p:cNvPr>
          <p:cNvCxnSpPr>
            <a:cxnSpLocks/>
          </p:cNvCxnSpPr>
          <p:nvPr/>
        </p:nvCxnSpPr>
        <p:spPr>
          <a:xfrm>
            <a:off x="2736895" y="3570652"/>
            <a:ext cx="0" cy="1016706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118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30837F7A-72A7-B417-6342-6EA814BA4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FEAB3437-5688-695D-BC7A-ABDCE4C345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Сумма миллиона чисел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8F87A3-D682-DAE7-879E-C1BB33A306DD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49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292C190-D9AD-054C-3AEC-D59CAD462C7C}"/>
              </a:ext>
            </a:extLst>
          </p:cNvPr>
          <p:cNvGrpSpPr/>
          <p:nvPr/>
        </p:nvGrpSpPr>
        <p:grpSpPr>
          <a:xfrm>
            <a:off x="8018807" y="331536"/>
            <a:ext cx="620721" cy="619903"/>
            <a:chOff x="4232797" y="2427998"/>
            <a:chExt cx="380573" cy="37620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E9BF942-EE3B-F8AA-218A-97D8539A7A3B}"/>
                </a:ext>
              </a:extLst>
            </p:cNvPr>
            <p:cNvSpPr/>
            <p:nvPr/>
          </p:nvSpPr>
          <p:spPr>
            <a:xfrm>
              <a:off x="4232797" y="2427998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5E84E5A1-8B02-8815-28F6-0DC6B0511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801" y="2477094"/>
              <a:ext cx="281242" cy="281242"/>
            </a:xfrm>
            <a:prstGeom prst="rect">
              <a:avLst/>
            </a:prstGeom>
          </p:spPr>
        </p:pic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16ACDC-3AD8-9C5A-4FD0-AD09684A8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645" y="2616739"/>
            <a:ext cx="1726883" cy="11001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DA6EE0-0FC8-60BA-172B-BF4330A3327E}"/>
              </a:ext>
            </a:extLst>
          </p:cNvPr>
          <p:cNvSpPr txBox="1"/>
          <p:nvPr/>
        </p:nvSpPr>
        <p:spPr>
          <a:xfrm>
            <a:off x="500550" y="1150372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number = 0.001f;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i=0; i&lt;1000000;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sum = sum + number;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(sum);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1000000;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sum = sum - number;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(sum);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E2360F2-ADBC-C360-48AA-E01715D456DF}"/>
              </a:ext>
            </a:extLst>
          </p:cNvPr>
          <p:cNvGrpSpPr/>
          <p:nvPr/>
        </p:nvGrpSpPr>
        <p:grpSpPr>
          <a:xfrm>
            <a:off x="513161" y="4051745"/>
            <a:ext cx="7673299" cy="610483"/>
            <a:chOff x="952490" y="4153959"/>
            <a:chExt cx="7673299" cy="610483"/>
          </a:xfrm>
        </p:grpSpPr>
        <p:sp>
          <p:nvSpPr>
            <p:cNvPr id="14" name="Google Shape;299;p55">
              <a:extLst>
                <a:ext uri="{FF2B5EF4-FFF2-40B4-BE49-F238E27FC236}">
                  <a16:creationId xmlns:a16="http://schemas.microsoft.com/office/drawing/2014/main" id="{928D324E-DEB9-C44D-1BA0-4AB4D9A6EF73}"/>
                </a:ext>
              </a:extLst>
            </p:cNvPr>
            <p:cNvSpPr txBox="1">
              <a:spLocks/>
            </p:cNvSpPr>
            <p:nvPr/>
          </p:nvSpPr>
          <p:spPr>
            <a:xfrm>
              <a:off x="1659876" y="4208474"/>
              <a:ext cx="6965913" cy="501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Roboto"/>
                <a:buChar char="●"/>
                <a:defRPr sz="1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  <a:lvl2pPr marL="914400" marR="0" lvl="1" indent="-3238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Roboto"/>
                <a:buChar char="○"/>
                <a:defRPr sz="15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defRPr>
              </a:lvl2pPr>
              <a:lvl3pPr marL="1371600" marR="0" lvl="2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3pPr>
              <a:lvl4pPr marL="1828800" marR="0" lvl="3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4pPr>
              <a:lvl5pPr marL="2286000" marR="0" lvl="4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5pPr>
              <a:lvl6pPr marL="2743200" marR="0" lvl="5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6pPr>
              <a:lvl7pPr marL="3200400" marR="0" lvl="6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7pPr>
              <a:lvl8pPr marL="3657600" marR="0" lvl="7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8pPr>
              <a:lvl9pPr marL="4114800" marR="0" lvl="8" indent="-3111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■"/>
                <a:defRPr sz="1300" b="0" i="0" u="none" strike="noStrike" cap="none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defRPr>
              </a:lvl9pPr>
            </a:lstStyle>
            <a:p>
              <a:pPr marL="0" indent="0" algn="just">
                <a:buFont typeface="Roboto"/>
                <a:buNone/>
              </a:pPr>
              <a:r>
                <a:rPr lang="ru-RU" sz="1600" dirty="0">
                  <a:solidFill>
                    <a:schemeClr val="tx1"/>
                  </a:solidFill>
                </a:rPr>
                <a:t>Что выведется в консоль?</a:t>
              </a:r>
            </a:p>
          </p:txBody>
        </p:sp>
        <p:pic>
          <p:nvPicPr>
            <p:cNvPr id="18" name="Google Shape;300;p55">
              <a:extLst>
                <a:ext uri="{FF2B5EF4-FFF2-40B4-BE49-F238E27FC236}">
                  <a16:creationId xmlns:a16="http://schemas.microsoft.com/office/drawing/2014/main" id="{891CBCFD-65CC-24A7-2062-C9244D12122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52490" y="4153959"/>
              <a:ext cx="620719" cy="61048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786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268" name="Google Shape;268;p52"/>
          <p:cNvSpPr/>
          <p:nvPr/>
        </p:nvSpPr>
        <p:spPr>
          <a:xfrm>
            <a:off x="723462" y="142668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Системы счисления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24063" y="1926778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Знаковые и беззнаковые числа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 rot="10800000" flipH="1" flipV="1">
            <a:off x="723461" y="1614784"/>
            <a:ext cx="601" cy="500093"/>
          </a:xfrm>
          <a:prstGeom prst="curvedConnector3">
            <a:avLst>
              <a:gd name="adj1" fmla="val -38036606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52"/>
          <p:cNvCxnSpPr>
            <a:cxnSpLocks/>
            <a:stCxn id="9" idx="1"/>
            <a:endCxn id="10" idx="1"/>
          </p:cNvCxnSpPr>
          <p:nvPr/>
        </p:nvCxnSpPr>
        <p:spPr>
          <a:xfrm rot="10800000" flipV="1">
            <a:off x="723463" y="3111590"/>
            <a:ext cx="1" cy="505432"/>
          </a:xfrm>
          <a:prstGeom prst="curvedConnector3">
            <a:avLst>
              <a:gd name="adj1" fmla="val 228601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20FB68B4-14AD-F9E4-2C06-53DBC07E2CFC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269;p52">
            <a:extLst>
              <a:ext uri="{FF2B5EF4-FFF2-40B4-BE49-F238E27FC236}">
                <a16:creationId xmlns:a16="http://schemas.microsoft.com/office/drawing/2014/main" id="{563EA459-95E9-E983-9E78-5A52FB2046CA}"/>
              </a:ext>
            </a:extLst>
          </p:cNvPr>
          <p:cNvSpPr/>
          <p:nvPr/>
        </p:nvSpPr>
        <p:spPr>
          <a:xfrm>
            <a:off x="723463" y="2427998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Числа с плавающей точкой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269;p52">
            <a:extLst>
              <a:ext uri="{FF2B5EF4-FFF2-40B4-BE49-F238E27FC236}">
                <a16:creationId xmlns:a16="http://schemas.microsoft.com/office/drawing/2014/main" id="{48552531-B8AF-DCA2-FDD2-11C82FAFDEE3}"/>
              </a:ext>
            </a:extLst>
          </p:cNvPr>
          <p:cNvSpPr/>
          <p:nvPr/>
        </p:nvSpPr>
        <p:spPr>
          <a:xfrm>
            <a:off x="723463" y="292349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Алгоритмы обработки данных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" name="Google Shape;274;p52">
            <a:extLst>
              <a:ext uri="{FF2B5EF4-FFF2-40B4-BE49-F238E27FC236}">
                <a16:creationId xmlns:a16="http://schemas.microsoft.com/office/drawing/2014/main" id="{92F3CB4A-9240-6A45-2BD8-1053EF9E1358}"/>
              </a:ext>
            </a:extLst>
          </p:cNvPr>
          <p:cNvCxnSpPr>
            <a:cxnSpLocks/>
            <a:stCxn id="269" idx="1"/>
            <a:endCxn id="6" idx="1"/>
          </p:cNvCxnSpPr>
          <p:nvPr/>
        </p:nvCxnSpPr>
        <p:spPr>
          <a:xfrm rot="10800000" flipV="1">
            <a:off x="723463" y="2114878"/>
            <a:ext cx="600" cy="501220"/>
          </a:xfrm>
          <a:prstGeom prst="curvedConnector3">
            <a:avLst>
              <a:gd name="adj1" fmla="val 382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" name="Google Shape;274;p52">
            <a:extLst>
              <a:ext uri="{FF2B5EF4-FFF2-40B4-BE49-F238E27FC236}">
                <a16:creationId xmlns:a16="http://schemas.microsoft.com/office/drawing/2014/main" id="{B3D67B1B-3B20-2740-944B-94DFF2DB1782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723463" y="2616098"/>
            <a:ext cx="12700" cy="495492"/>
          </a:xfrm>
          <a:prstGeom prst="curvedConnector3">
            <a:avLst>
              <a:gd name="adj1" fmla="val 180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F182574E-47EC-D1D7-CADC-58C8CC10B388}"/>
              </a:ext>
            </a:extLst>
          </p:cNvPr>
          <p:cNvSpPr/>
          <p:nvPr/>
        </p:nvSpPr>
        <p:spPr>
          <a:xfrm>
            <a:off x="4236397" y="2923490"/>
            <a:ext cx="380573" cy="376200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137E9BD8-56E1-2423-D8CC-C22B15EBC6FC}"/>
              </a:ext>
            </a:extLst>
          </p:cNvPr>
          <p:cNvSpPr/>
          <p:nvPr/>
        </p:nvSpPr>
        <p:spPr>
          <a:xfrm>
            <a:off x="4232797" y="2427998"/>
            <a:ext cx="380573" cy="376200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Google Shape;272;p52">
            <a:extLst>
              <a:ext uri="{FF2B5EF4-FFF2-40B4-BE49-F238E27FC236}">
                <a16:creationId xmlns:a16="http://schemas.microsoft.com/office/drawing/2014/main" id="{864D1F1B-B49D-9E3B-7B79-D8659EBF7F04}"/>
              </a:ext>
            </a:extLst>
          </p:cNvPr>
          <p:cNvSpPr/>
          <p:nvPr/>
        </p:nvSpPr>
        <p:spPr>
          <a:xfrm>
            <a:off x="723462" y="342892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Вопросы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Google Shape;416;p52">
            <a:extLst>
              <a:ext uri="{FF2B5EF4-FFF2-40B4-BE49-F238E27FC236}">
                <a16:creationId xmlns:a16="http://schemas.microsoft.com/office/drawing/2014/main" id="{A9E02C8F-0748-B167-AA53-576CCC37D4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8595" y="3418550"/>
            <a:ext cx="386573" cy="38657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09604A83-2135-9541-5D1E-7D2529C3EFA5}"/>
              </a:ext>
            </a:extLst>
          </p:cNvPr>
          <p:cNvSpPr/>
          <p:nvPr/>
        </p:nvSpPr>
        <p:spPr>
          <a:xfrm>
            <a:off x="4236397" y="1924814"/>
            <a:ext cx="380573" cy="376200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EC903A3-95C9-25C8-156D-4A70CCCE4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782" y="1983150"/>
            <a:ext cx="304452" cy="26345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465DDCC-D845-7AFC-8578-7949D3EEF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664" y="2987940"/>
            <a:ext cx="260038" cy="26003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932E9B9-A3E9-DFA8-BDB9-8FAAB63FF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5801" y="2477094"/>
            <a:ext cx="281242" cy="281242"/>
          </a:xfrm>
          <a:prstGeom prst="rect">
            <a:avLst/>
          </a:prstGeom>
        </p:spPr>
      </p:pic>
      <p:pic>
        <p:nvPicPr>
          <p:cNvPr id="36" name="Google Shape;580;p83">
            <a:extLst>
              <a:ext uri="{FF2B5EF4-FFF2-40B4-BE49-F238E27FC236}">
                <a16:creationId xmlns:a16="http://schemas.microsoft.com/office/drawing/2014/main" id="{27D1E660-4E5C-47A3-9CFA-AE90899CD56F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228595" y="1423441"/>
            <a:ext cx="388375" cy="374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1122504"/>
            <a:ext cx="7706100" cy="33646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Алгоритмы обработки данных</a:t>
            </a:r>
            <a:endParaRPr sz="360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898B724-7F95-7CB7-2445-F04470796842}"/>
              </a:ext>
            </a:extLst>
          </p:cNvPr>
          <p:cNvGrpSpPr/>
          <p:nvPr/>
        </p:nvGrpSpPr>
        <p:grpSpPr>
          <a:xfrm>
            <a:off x="8022729" y="328007"/>
            <a:ext cx="620721" cy="620717"/>
            <a:chOff x="4236397" y="2923490"/>
            <a:chExt cx="380573" cy="376200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D08B91C-FB40-3419-F6B6-5FC28D07FC49}"/>
                </a:ext>
              </a:extLst>
            </p:cNvPr>
            <p:cNvSpPr/>
            <p:nvPr/>
          </p:nvSpPr>
          <p:spPr>
            <a:xfrm>
              <a:off x="4236397" y="2923490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BAFAA33E-E245-799F-FF3E-F1D00DC1D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6664" y="2987940"/>
              <a:ext cx="260038" cy="260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517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скользящего среднего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457AF8-5B47-F550-2FFF-0E1CE7A9F8B2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51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6CEBE6C-1AB3-81A5-23F0-5C0F20C40A2A}"/>
              </a:ext>
            </a:extLst>
          </p:cNvPr>
          <p:cNvGrpSpPr/>
          <p:nvPr/>
        </p:nvGrpSpPr>
        <p:grpSpPr>
          <a:xfrm>
            <a:off x="8022729" y="328007"/>
            <a:ext cx="620721" cy="620717"/>
            <a:chOff x="4236397" y="2923490"/>
            <a:chExt cx="380573" cy="376200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162EEC58-3A29-4881-6BC5-B87917158650}"/>
                </a:ext>
              </a:extLst>
            </p:cNvPr>
            <p:cNvSpPr/>
            <p:nvPr/>
          </p:nvSpPr>
          <p:spPr>
            <a:xfrm>
              <a:off x="4236397" y="2923490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901C4CA-3F5A-B96F-3BB0-821C813A3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6664" y="2987940"/>
              <a:ext cx="260038" cy="26003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CAC700-A833-1DA8-683A-74E64A5C987D}"/>
              </a:ext>
            </a:extLst>
          </p:cNvPr>
          <p:cNvSpPr txBox="1"/>
          <p:nvPr/>
        </p:nvSpPr>
        <p:spPr>
          <a:xfrm>
            <a:off x="1340069" y="1226630"/>
            <a:ext cx="72300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18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Скользящее среднее </a:t>
            </a:r>
            <a:r>
              <a:rPr lang="ru-RU" sz="18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— общее название для семейства функций, значения которых в каждой точке определения равны среднему значению исходной функции за предыдущий период. </a:t>
            </a:r>
            <a:endParaRPr lang="en-US" sz="1800" i="0" dirty="0">
              <a:solidFill>
                <a:schemeClr val="tx1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endParaRPr lang="en-US" sz="1800" dirty="0">
              <a:solidFill>
                <a:schemeClr val="tx1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r>
              <a:rPr lang="ru-RU" sz="18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Скользящие средние обычно используются с данными временных рядов для сглаживания краткосрочных колебаний и выделения основных тенденций или циклов.</a:t>
            </a:r>
          </a:p>
          <a:p>
            <a:pPr algn="just" fontAlgn="base"/>
            <a:endParaRPr lang="ru-RU" sz="1800" i="0" dirty="0">
              <a:solidFill>
                <a:schemeClr val="tx1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fontAlgn="base"/>
            <a:r>
              <a:rPr lang="ru-RU" sz="18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Математически скользящее среднее является одним из видов свертки, и поэтому его можно рассматривать как фильтр низких частот, используемых в обработке сигналов.</a:t>
            </a:r>
            <a:endParaRPr lang="ru-RU" sz="18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C28441D-2566-C1F0-6EE2-1134509D035A}"/>
              </a:ext>
            </a:extLst>
          </p:cNvPr>
          <p:cNvSpPr/>
          <p:nvPr/>
        </p:nvSpPr>
        <p:spPr>
          <a:xfrm>
            <a:off x="500550" y="1283693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0D6A57-4656-56D1-368D-96169A256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52" y="1398530"/>
            <a:ext cx="368476" cy="3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51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F5017B85-7593-6BA7-633D-163021618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727D7695-91FE-5AA0-B9D3-7F82463865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скользящего среднего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DB73B5-4C37-E7E9-179D-57A7AD9D6A45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52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B8C6837-8F2E-2B1B-4EF7-091704CEC80B}"/>
              </a:ext>
            </a:extLst>
          </p:cNvPr>
          <p:cNvGrpSpPr/>
          <p:nvPr/>
        </p:nvGrpSpPr>
        <p:grpSpPr>
          <a:xfrm>
            <a:off x="8022729" y="328007"/>
            <a:ext cx="620721" cy="620717"/>
            <a:chOff x="4236397" y="2923490"/>
            <a:chExt cx="380573" cy="376200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0EE754-524B-6F4B-A8BF-8D818EC6D195}"/>
                </a:ext>
              </a:extLst>
            </p:cNvPr>
            <p:cNvSpPr/>
            <p:nvPr/>
          </p:nvSpPr>
          <p:spPr>
            <a:xfrm>
              <a:off x="4236397" y="2923490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6B1D7731-F39E-30AC-ECFE-A0C8FA168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6664" y="2987940"/>
              <a:ext cx="260038" cy="26003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F5089C-AFF7-0C2D-C20B-677171857463}"/>
              </a:ext>
            </a:extLst>
          </p:cNvPr>
          <p:cNvSpPr txBox="1"/>
          <p:nvPr/>
        </p:nvSpPr>
        <p:spPr>
          <a:xfrm>
            <a:off x="1340069" y="1226630"/>
            <a:ext cx="7230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18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Простое (арифметическое) скользящее среднее численно равно среднему арифметическому значений исходной функции за установленный период и вычисляется по формуле:</a:t>
            </a:r>
            <a:endParaRPr lang="ru-RU" sz="18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F705A38-5B39-8571-B156-3C82F7C9B56D}"/>
              </a:ext>
            </a:extLst>
          </p:cNvPr>
          <p:cNvSpPr/>
          <p:nvPr/>
        </p:nvSpPr>
        <p:spPr>
          <a:xfrm>
            <a:off x="500550" y="1283693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C12FAD-F1CB-9509-8166-4A5389EC0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52" y="1398530"/>
            <a:ext cx="368476" cy="383454"/>
          </a:xfrm>
          <a:prstGeom prst="rect">
            <a:avLst/>
          </a:prstGeom>
        </p:spPr>
      </p:pic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FD773B8-A78E-87BA-F22B-9DFA6DBF8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126482"/>
              </p:ext>
            </p:extLst>
          </p:nvPr>
        </p:nvGraphicFramePr>
        <p:xfrm>
          <a:off x="3309938" y="2140368"/>
          <a:ext cx="233362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480" imgH="431640" progId="Equation.DSMT4">
                  <p:embed/>
                </p:oleObj>
              </mc:Choice>
              <mc:Fallback>
                <p:oleObj name="Equation" r:id="rId5" imgW="825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9938" y="2140368"/>
                        <a:ext cx="2333625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49D88F1-9E6D-8F7C-8144-84F476829EBC}"/>
              </a:ext>
            </a:extLst>
          </p:cNvPr>
          <p:cNvSpPr txBox="1"/>
          <p:nvPr/>
        </p:nvSpPr>
        <p:spPr>
          <a:xfrm>
            <a:off x="3231931" y="35983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18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сглаживающий интервал</a:t>
            </a:r>
            <a:endParaRPr lang="ru-RU" sz="1800" dirty="0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E8FB2095-5A1B-2CFD-95AA-4AD39C5BF2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109587"/>
              </p:ext>
            </p:extLst>
          </p:nvPr>
        </p:nvGraphicFramePr>
        <p:xfrm>
          <a:off x="1340069" y="3466052"/>
          <a:ext cx="16875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6880" imgH="177480" progId="Equation.DSMT4">
                  <p:embed/>
                </p:oleObj>
              </mc:Choice>
              <mc:Fallback>
                <p:oleObj name="Equation" r:id="rId7" imgW="596880" imgH="177480" progId="Equation.DSMT4">
                  <p:embed/>
                  <p:pic>
                    <p:nvPicPr>
                      <p:cNvPr id="11" name="Объект 10">
                        <a:extLst>
                          <a:ext uri="{FF2B5EF4-FFF2-40B4-BE49-F238E27FC236}">
                            <a16:creationId xmlns:a16="http://schemas.microsoft.com/office/drawing/2014/main" id="{8FD773B8-A78E-87BA-F22B-9DFA6DBF88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0069" y="3466052"/>
                        <a:ext cx="1687513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Google Shape;597;p84">
            <a:extLst>
              <a:ext uri="{FF2B5EF4-FFF2-40B4-BE49-F238E27FC236}">
                <a16:creationId xmlns:a16="http://schemas.microsoft.com/office/drawing/2014/main" id="{73FDEA5E-B188-DD42-540F-C065ADCF215E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0549" y="3406526"/>
            <a:ext cx="620719" cy="6207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700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625E452B-EFE9-8570-9020-B25D1A72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8D55A5AD-CF4D-9EC7-8EBF-0599BDAB1D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скользящего среднего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426ECA-8C5A-F813-7A17-FE24C00461C6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53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39B316B-9C23-D8BB-1D2E-16C2C5494A99}"/>
              </a:ext>
            </a:extLst>
          </p:cNvPr>
          <p:cNvGrpSpPr/>
          <p:nvPr/>
        </p:nvGrpSpPr>
        <p:grpSpPr>
          <a:xfrm>
            <a:off x="8022729" y="328007"/>
            <a:ext cx="620721" cy="620717"/>
            <a:chOff x="4236397" y="2923490"/>
            <a:chExt cx="380573" cy="376200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27D830F-85DF-4FB5-D7DA-E53FE82D666B}"/>
                </a:ext>
              </a:extLst>
            </p:cNvPr>
            <p:cNvSpPr/>
            <p:nvPr/>
          </p:nvSpPr>
          <p:spPr>
            <a:xfrm>
              <a:off x="4236397" y="2923490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D432EBAF-CB97-EA0A-2A91-D19BAD154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6664" y="2987940"/>
              <a:ext cx="260038" cy="260038"/>
            </a:xfrm>
            <a:prstGeom prst="rect">
              <a:avLst/>
            </a:prstGeom>
          </p:spPr>
        </p:pic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1E5941-C677-F189-75F6-52E5E916C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50" y="1453682"/>
            <a:ext cx="8142900" cy="317513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F677D31-89D3-FAB1-3C6B-512312DAF609}"/>
              </a:ext>
            </a:extLst>
          </p:cNvPr>
          <p:cNvSpPr/>
          <p:nvPr/>
        </p:nvSpPr>
        <p:spPr>
          <a:xfrm>
            <a:off x="883920" y="1530096"/>
            <a:ext cx="629920" cy="28285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Google Shape;444;p76">
            <a:extLst>
              <a:ext uri="{FF2B5EF4-FFF2-40B4-BE49-F238E27FC236}">
                <a16:creationId xmlns:a16="http://schemas.microsoft.com/office/drawing/2014/main" id="{6C0552AC-2AD6-C314-303F-A15AE630BA02}"/>
              </a:ext>
            </a:extLst>
          </p:cNvPr>
          <p:cNvSpPr/>
          <p:nvPr/>
        </p:nvSpPr>
        <p:spPr>
          <a:xfrm>
            <a:off x="1513840" y="1095435"/>
            <a:ext cx="1747520" cy="257878"/>
          </a:xfrm>
          <a:prstGeom prst="wedgeRectCallout">
            <a:avLst>
              <a:gd name="adj1" fmla="val -49931"/>
              <a:gd name="adj2" fmla="val 11732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Окно на </a:t>
            </a:r>
            <a:r>
              <a:rPr lang="en-US"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 </a:t>
            </a:r>
            <a:r>
              <a:rPr lang="ru-RU"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отсчетов</a:t>
            </a:r>
            <a:endParaRPr sz="1100" dirty="0">
              <a:solidFill>
                <a:schemeClr val="dk1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873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8.64198E-7 L 0.01805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3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05 0.00093 L 0.03455 -8.64198E-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-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89 0.00093 L 0.05104 0.000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04 0.00031 L 0.06979 0.000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26B937E2-4F68-4592-C58D-7A0B1C3D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BCEF4EC9-9FE2-3DE3-7E7C-D3D8290512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скользящего среднего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C61745-9380-84A2-750E-1EE7437FFE3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54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4552879-C471-C729-B9E8-1918AA73E0C4}"/>
              </a:ext>
            </a:extLst>
          </p:cNvPr>
          <p:cNvGrpSpPr/>
          <p:nvPr/>
        </p:nvGrpSpPr>
        <p:grpSpPr>
          <a:xfrm>
            <a:off x="8022729" y="328007"/>
            <a:ext cx="620721" cy="620717"/>
            <a:chOff x="4236397" y="2923490"/>
            <a:chExt cx="380573" cy="376200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35D137A-F8C0-F196-26A2-11F061EBBD76}"/>
                </a:ext>
              </a:extLst>
            </p:cNvPr>
            <p:cNvSpPr/>
            <p:nvPr/>
          </p:nvSpPr>
          <p:spPr>
            <a:xfrm>
              <a:off x="4236397" y="2923490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51FEB5F-0C0F-182C-5A9C-5FD91A971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6664" y="2987940"/>
              <a:ext cx="260038" cy="26003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CC251E4-B1C8-4B0A-3260-F92167C67C0C}"/>
              </a:ext>
            </a:extLst>
          </p:cNvPr>
          <p:cNvSpPr txBox="1"/>
          <p:nvPr/>
        </p:nvSpPr>
        <p:spPr>
          <a:xfrm>
            <a:off x="1340069" y="1226630"/>
            <a:ext cx="7230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ru-RU" sz="18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Чем больше окно усреднения, тем больше сглаживание</a:t>
            </a:r>
            <a:endParaRPr lang="ru-RU" sz="18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A75DC15-B115-8FA5-F5B9-422E40370DFE}"/>
              </a:ext>
            </a:extLst>
          </p:cNvPr>
          <p:cNvSpPr/>
          <p:nvPr/>
        </p:nvSpPr>
        <p:spPr>
          <a:xfrm>
            <a:off x="500550" y="1283693"/>
            <a:ext cx="620719" cy="610483"/>
          </a:xfrm>
          <a:prstGeom prst="roundRect">
            <a:avLst>
              <a:gd name="adj" fmla="val 25294"/>
            </a:avLst>
          </a:prstGeom>
          <a:solidFill>
            <a:srgbClr val="FFCC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0F68C74-3214-51C1-E7B1-79936283E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52" y="1398530"/>
            <a:ext cx="368476" cy="3834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31FF75-5B7E-1B6C-6AA2-55AF6AE0C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420" y="1677860"/>
            <a:ext cx="6103984" cy="3047569"/>
          </a:xfrm>
          <a:prstGeom prst="rect">
            <a:avLst/>
          </a:prstGeom>
        </p:spPr>
      </p:pic>
      <p:sp>
        <p:nvSpPr>
          <p:cNvPr id="12" name="Google Shape;444;p76">
            <a:extLst>
              <a:ext uri="{FF2B5EF4-FFF2-40B4-BE49-F238E27FC236}">
                <a16:creationId xmlns:a16="http://schemas.microsoft.com/office/drawing/2014/main" id="{FCDC924A-D9A5-41C8-C786-76234D1F3B49}"/>
              </a:ext>
            </a:extLst>
          </p:cNvPr>
          <p:cNvSpPr/>
          <p:nvPr/>
        </p:nvSpPr>
        <p:spPr>
          <a:xfrm>
            <a:off x="4386200" y="1781984"/>
            <a:ext cx="643000" cy="257878"/>
          </a:xfrm>
          <a:prstGeom prst="wedgeRectCallout">
            <a:avLst>
              <a:gd name="adj1" fmla="val -96870"/>
              <a:gd name="adj2" fmla="val 12914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h=4</a:t>
            </a:r>
            <a:endParaRPr sz="1100" dirty="0">
              <a:solidFill>
                <a:schemeClr val="dk1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444;p76">
            <a:extLst>
              <a:ext uri="{FF2B5EF4-FFF2-40B4-BE49-F238E27FC236}">
                <a16:creationId xmlns:a16="http://schemas.microsoft.com/office/drawing/2014/main" id="{93DD3E43-6661-52AA-6434-6505951C66B2}"/>
              </a:ext>
            </a:extLst>
          </p:cNvPr>
          <p:cNvSpPr/>
          <p:nvPr/>
        </p:nvSpPr>
        <p:spPr>
          <a:xfrm>
            <a:off x="6298820" y="1781984"/>
            <a:ext cx="833500" cy="257878"/>
          </a:xfrm>
          <a:prstGeom prst="wedgeRectCallout">
            <a:avLst>
              <a:gd name="adj1" fmla="val -75843"/>
              <a:gd name="adj2" fmla="val 250291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h=20</a:t>
            </a:r>
            <a:endParaRPr sz="1100" dirty="0">
              <a:solidFill>
                <a:schemeClr val="dk1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45071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9F16EF50-4485-0DDC-AE46-CE7952819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283F58C6-FCD1-8418-7E19-4B7AD23C8F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0D508B-D3DB-217C-DA47-F89049E6F770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55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7987293-4BBA-CC0B-292E-964259086CBA}"/>
              </a:ext>
            </a:extLst>
          </p:cNvPr>
          <p:cNvGrpSpPr/>
          <p:nvPr/>
        </p:nvGrpSpPr>
        <p:grpSpPr>
          <a:xfrm>
            <a:off x="8022729" y="328007"/>
            <a:ext cx="620721" cy="620717"/>
            <a:chOff x="4236397" y="2923490"/>
            <a:chExt cx="380573" cy="376200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2608A2F-DBD0-23CA-3093-7773C359A036}"/>
                </a:ext>
              </a:extLst>
            </p:cNvPr>
            <p:cNvSpPr/>
            <p:nvPr/>
          </p:nvSpPr>
          <p:spPr>
            <a:xfrm>
              <a:off x="4236397" y="2923490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FD130FFA-F927-1BC1-5B42-1E3D23141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6664" y="2987940"/>
              <a:ext cx="260038" cy="26003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C33592A-DBE4-AC38-3C61-2B562374B048}"/>
              </a:ext>
            </a:extLst>
          </p:cNvPr>
          <p:cNvSpPr txBox="1"/>
          <p:nvPr/>
        </p:nvSpPr>
        <p:spPr>
          <a:xfrm>
            <a:off x="500550" y="948724"/>
            <a:ext cx="55236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Random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(12345);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[1000];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rnd.Next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(1024) - 512 + 10*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avg = Average(array, 4);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sz="14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.WriteLine(array[i] + </a:t>
            </a:r>
            <a:r>
              <a:rPr lang="nn-NO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n-NO" sz="1400" dirty="0">
                <a:solidFill>
                  <a:srgbClr val="9E5B71"/>
                </a:solidFill>
                <a:latin typeface="Consolas" panose="020B0609020204030204" pitchFamily="49" charset="0"/>
              </a:rPr>
              <a:t>\t</a:t>
            </a:r>
            <a:r>
              <a:rPr lang="nn-NO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+ avg[i]);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642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95D5C67F-E06C-890F-406E-FBDE8350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4F718D9D-B915-DC8D-8961-319618FB1A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8A0A83-5BDC-AB19-4145-A17D52B9414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56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0A7C571-0F4B-822E-F92F-2DC51FAFAA77}"/>
              </a:ext>
            </a:extLst>
          </p:cNvPr>
          <p:cNvGrpSpPr/>
          <p:nvPr/>
        </p:nvGrpSpPr>
        <p:grpSpPr>
          <a:xfrm>
            <a:off x="8022729" y="328007"/>
            <a:ext cx="620721" cy="620717"/>
            <a:chOff x="4236397" y="2923490"/>
            <a:chExt cx="380573" cy="376200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8C85A355-4582-297A-7310-BA3A290D0919}"/>
                </a:ext>
              </a:extLst>
            </p:cNvPr>
            <p:cNvSpPr/>
            <p:nvPr/>
          </p:nvSpPr>
          <p:spPr>
            <a:xfrm>
              <a:off x="4236397" y="2923490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3CD2EEC-CC48-E99B-E607-1D1905E86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6664" y="2987940"/>
              <a:ext cx="260038" cy="260038"/>
            </a:xfrm>
            <a:prstGeom prst="rect">
              <a:avLst/>
            </a:prstGeom>
          </p:spPr>
        </p:pic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9FEED4-0442-4F45-EC1C-988B9137A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880" y="28986"/>
            <a:ext cx="2026550" cy="4769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23017-3F39-3FDB-FC29-56E9AB0073EC}"/>
              </a:ext>
            </a:extLst>
          </p:cNvPr>
          <p:cNvSpPr txBox="1"/>
          <p:nvPr/>
        </p:nvSpPr>
        <p:spPr>
          <a:xfrm>
            <a:off x="500550" y="948724"/>
            <a:ext cx="45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Average(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[] result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[]avg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[h];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= 0;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i&lt;arr.Length; i++)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sum -= avg[index];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avg[index]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sum +=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index++;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(index &gt;= h)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index = 0;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result[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sum / h;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794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A7A8D029-2D1C-B36F-7AE2-172834AEF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8">
            <a:extLst>
              <a:ext uri="{FF2B5EF4-FFF2-40B4-BE49-F238E27FC236}">
                <a16:creationId xmlns:a16="http://schemas.microsoft.com/office/drawing/2014/main" id="{73876E39-5504-ED6F-8295-365285000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</a:t>
            </a:r>
            <a:endParaRPr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67B33A-B9B7-59E7-2184-0A6A04B0A2E3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57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1F1A243-ABFC-F73B-601C-A9BE1C8D8618}"/>
              </a:ext>
            </a:extLst>
          </p:cNvPr>
          <p:cNvGrpSpPr/>
          <p:nvPr/>
        </p:nvGrpSpPr>
        <p:grpSpPr>
          <a:xfrm>
            <a:off x="8022729" y="328007"/>
            <a:ext cx="620721" cy="620717"/>
            <a:chOff x="4236397" y="2923490"/>
            <a:chExt cx="380573" cy="376200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A63887-74BA-9548-9EC4-2A8ACE73C689}"/>
                </a:ext>
              </a:extLst>
            </p:cNvPr>
            <p:cNvSpPr/>
            <p:nvPr/>
          </p:nvSpPr>
          <p:spPr>
            <a:xfrm>
              <a:off x="4236397" y="2923490"/>
              <a:ext cx="380573" cy="376200"/>
            </a:xfrm>
            <a:prstGeom prst="roundRect">
              <a:avLst>
                <a:gd name="adj" fmla="val 25294"/>
              </a:avLst>
            </a:prstGeom>
            <a:solidFill>
              <a:srgbClr val="FFCC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7D4C84B-7A9C-D567-6EB6-155E8851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6664" y="2987940"/>
              <a:ext cx="260038" cy="260038"/>
            </a:xfrm>
            <a:prstGeom prst="rect">
              <a:avLst/>
            </a:prstGeom>
          </p:spPr>
        </p:pic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08A40B-07CB-7EFC-BA00-A9289496F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60" y="948724"/>
            <a:ext cx="7937680" cy="3237257"/>
          </a:xfrm>
          <a:prstGeom prst="rect">
            <a:avLst/>
          </a:prstGeom>
        </p:spPr>
      </p:pic>
      <p:pic>
        <p:nvPicPr>
          <p:cNvPr id="6" name="Google Shape;599;p84">
            <a:extLst>
              <a:ext uri="{FF2B5EF4-FFF2-40B4-BE49-F238E27FC236}">
                <a16:creationId xmlns:a16="http://schemas.microsoft.com/office/drawing/2014/main" id="{B8EC37CF-E95D-BB1B-6D03-D9A40B146F7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956" y="4271304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9;p55">
            <a:extLst>
              <a:ext uri="{FF2B5EF4-FFF2-40B4-BE49-F238E27FC236}">
                <a16:creationId xmlns:a16="http://schemas.microsoft.com/office/drawing/2014/main" id="{B10E4646-4BC5-F223-9D0C-93C70A778626}"/>
              </a:ext>
            </a:extLst>
          </p:cNvPr>
          <p:cNvSpPr txBox="1">
            <a:spLocks/>
          </p:cNvSpPr>
          <p:nvPr/>
        </p:nvSpPr>
        <p:spPr>
          <a:xfrm>
            <a:off x="1291277" y="4244155"/>
            <a:ext cx="72495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600" dirty="0"/>
              <a:t>Предложенная реализация алгоритма применима только для целочисленных данных.</a:t>
            </a:r>
          </a:p>
          <a:p>
            <a:pPr marL="0" indent="0">
              <a:buFont typeface="Roboto"/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90584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 dirty="0"/>
              <a:t>Вопросы?</a:t>
            </a:r>
            <a:endParaRPr dirty="0"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вопросы,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они есть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«–» в чат,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oogle Shape;416;p52">
            <a:extLst>
              <a:ext uri="{FF2B5EF4-FFF2-40B4-BE49-F238E27FC236}">
                <a16:creationId xmlns:a16="http://schemas.microsoft.com/office/drawing/2014/main" id="{363FCE62-0AA2-650F-D840-012E2BAE0A4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22727" y="330722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523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Повторим цели вебинара</a:t>
            </a:r>
            <a:endParaRPr dirty="0"/>
          </a:p>
        </p:txBody>
      </p:sp>
      <p:sp>
        <p:nvSpPr>
          <p:cNvPr id="430" name="Google Shape;430;p7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Проверка достижения целей</a:t>
            </a:r>
            <a:endParaRPr sz="1500" b="1">
              <a:solidFill>
                <a:srgbClr val="FF9900"/>
              </a:solidFill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0A9BFC30-90B1-C9CB-0299-D77A9C33A12D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59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Google Shape;283;p53">
            <a:extLst>
              <a:ext uri="{FF2B5EF4-FFF2-40B4-BE49-F238E27FC236}">
                <a16:creationId xmlns:a16="http://schemas.microsoft.com/office/drawing/2014/main" id="{341D46A4-DA10-8053-4028-2E0335F74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807031"/>
              </p:ext>
            </p:extLst>
          </p:nvPr>
        </p:nvGraphicFramePr>
        <p:xfrm>
          <a:off x="952500" y="1336090"/>
          <a:ext cx="7239000" cy="2193738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Переводить числа из одной системы счисления в другую</a:t>
                      </a:r>
                      <a:endParaRPr sz="14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Выполнять двоично-шестнадцатеричные преобразования</a:t>
                      </a:r>
                      <a:endParaRPr sz="14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3883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формой представления и диапазонами целых чисел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2343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формой представления вещественных чисел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ограничения применимости вещественных чисел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простейшими алгоритмами обработки данных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809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  <p:graphicFrame>
        <p:nvGraphicFramePr>
          <p:cNvPr id="2" name="Google Shape;283;p53">
            <a:extLst>
              <a:ext uri="{FF2B5EF4-FFF2-40B4-BE49-F238E27FC236}">
                <a16:creationId xmlns:a16="http://schemas.microsoft.com/office/drawing/2014/main" id="{962BEA1D-54AF-10B9-8113-3153D9CE63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952913"/>
              </p:ext>
            </p:extLst>
          </p:nvPr>
        </p:nvGraphicFramePr>
        <p:xfrm>
          <a:off x="952500" y="1336090"/>
          <a:ext cx="7239000" cy="2193738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Переводить числа из одной системы счисления в другую</a:t>
                      </a:r>
                      <a:endParaRPr sz="14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Выполнять двоично-шестнадцатеричные преобразования</a:t>
                      </a:r>
                      <a:endParaRPr sz="14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43883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формой представления и диапазонами целых чисел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2343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формой представления вещественных чисел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ограничения применимости вещественных чисел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Познакомиться с простейшими алгоритмами обработки данных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480995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7F0599-9CEC-2DEC-3DE6-EC8378FD8C85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6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800" dirty="0"/>
              <a:t>Дайте пожалуйста </a:t>
            </a:r>
            <a:br>
              <a:rPr lang="ru-RU" sz="3800" dirty="0"/>
            </a:br>
            <a:r>
              <a:rPr lang="ru-RU" sz="3800" dirty="0"/>
              <a:t>обратную связь о занятии</a:t>
            </a:r>
            <a:endParaRPr sz="3800" dirty="0"/>
          </a:p>
        </p:txBody>
      </p:sp>
      <p:pic>
        <p:nvPicPr>
          <p:cNvPr id="3" name="Google Shape;609;p84">
            <a:extLst>
              <a:ext uri="{FF2B5EF4-FFF2-40B4-BE49-F238E27FC236}">
                <a16:creationId xmlns:a16="http://schemas.microsoft.com/office/drawing/2014/main" id="{9159CBEC-1D4E-728F-683E-2B58D82237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7" y="330443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7" name="Google Shape;204;p48">
            <a:extLst>
              <a:ext uri="{FF2B5EF4-FFF2-40B4-BE49-F238E27FC236}">
                <a16:creationId xmlns:a16="http://schemas.microsoft.com/office/drawing/2014/main" id="{EF2F82B2-2879-0380-F8F7-8281FB390041}"/>
              </a:ext>
            </a:extLst>
          </p:cNvPr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8;p18">
            <a:extLst>
              <a:ext uri="{FF2B5EF4-FFF2-40B4-BE49-F238E27FC236}">
                <a16:creationId xmlns:a16="http://schemas.microsoft.com/office/drawing/2014/main" id="{DDB867BF-0331-BAEE-00AD-12E1ED86345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135425" y="1887857"/>
            <a:ext cx="5253300" cy="2053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ru-RU"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 vk.com/</a:t>
            </a:r>
            <a:r>
              <a:rPr lang="en-US" sz="1200" dirty="0" err="1"/>
              <a:t>elena_vstavskaya</a:t>
            </a: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        @ElenaVstavskaya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9" name="Google Shape;89;p18">
            <a:extLst>
              <a:ext uri="{FF2B5EF4-FFF2-40B4-BE49-F238E27FC236}">
                <a16:creationId xmlns:a16="http://schemas.microsoft.com/office/drawing/2014/main" id="{74D7FCE9-D145-4530-CC97-82679E4DF4A4}"/>
              </a:ext>
            </a:extLst>
          </p:cNvPr>
          <p:cNvSpPr txBox="1"/>
          <p:nvPr/>
        </p:nvSpPr>
        <p:spPr>
          <a:xfrm>
            <a:off x="3135425" y="3487116"/>
            <a:ext cx="440049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Вставская Елена</a:t>
            </a:r>
            <a:endParaRPr sz="15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B1B948D-5853-A317-97D9-D514F52F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39" y="4181015"/>
            <a:ext cx="333804" cy="19074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7D780F6-AF0D-CB37-3152-2C2636065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439" y="4565507"/>
            <a:ext cx="229847" cy="19074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1450CA3-0634-6461-5BFA-98FC48471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213" y="3015004"/>
            <a:ext cx="1447321" cy="1447321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9AD6C1A3-3AF3-D7F6-1703-9739852EB936}"/>
              </a:ext>
            </a:extLst>
          </p:cNvPr>
          <p:cNvGrpSpPr/>
          <p:nvPr/>
        </p:nvGrpSpPr>
        <p:grpSpPr>
          <a:xfrm>
            <a:off x="1069674" y="2953925"/>
            <a:ext cx="1508400" cy="1508400"/>
            <a:chOff x="630000" y="1133626"/>
            <a:chExt cx="1508400" cy="1508400"/>
          </a:xfrm>
        </p:grpSpPr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D81863F-AE5D-5032-3D3A-B7F6AE5E55D5}"/>
                </a:ext>
              </a:extLst>
            </p:cNvPr>
            <p:cNvSpPr/>
            <p:nvPr/>
          </p:nvSpPr>
          <p:spPr>
            <a:xfrm>
              <a:off x="630000" y="1133626"/>
              <a:ext cx="1508400" cy="1508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4B78089D-9B5B-5051-8887-81BE4BD80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539" y="1194705"/>
              <a:ext cx="1447321" cy="1447321"/>
            </a:xfrm>
            <a:prstGeom prst="rect">
              <a:avLst/>
            </a:prstGeom>
          </p:spPr>
        </p:pic>
      </p:grpSp>
      <p:sp>
        <p:nvSpPr>
          <p:cNvPr id="29" name="Номер слайда 3">
            <a:extLst>
              <a:ext uri="{FF2B5EF4-FFF2-40B4-BE49-F238E27FC236}">
                <a16:creationId xmlns:a16="http://schemas.microsoft.com/office/drawing/2014/main" id="{688CB7E3-4093-0E3B-F01E-F9A76F269AC0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61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>
            <a:spLocks noGrp="1"/>
          </p:cNvSpPr>
          <p:nvPr>
            <p:ph type="subTitle" idx="4294967295"/>
          </p:nvPr>
        </p:nvSpPr>
        <p:spPr>
          <a:xfrm>
            <a:off x="2598544" y="1603900"/>
            <a:ext cx="6125700" cy="10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Чему равно </a:t>
            </a:r>
            <a:r>
              <a:rPr lang="ru-RU" sz="2000" dirty="0">
                <a:solidFill>
                  <a:schemeClr val="tx1"/>
                </a:solidFill>
              </a:rPr>
              <a:t>десятичное </a:t>
            </a:r>
            <a:br>
              <a:rPr lang="ru-RU" sz="20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значение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числа 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r>
              <a:rPr lang="en-US" sz="2000" b="1" baseline="-25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300" name="Google Shape;300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490" y="1426613"/>
            <a:ext cx="1414775" cy="14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597;p84">
            <a:extLst>
              <a:ext uri="{FF2B5EF4-FFF2-40B4-BE49-F238E27FC236}">
                <a16:creationId xmlns:a16="http://schemas.microsoft.com/office/drawing/2014/main" id="{40F13F44-9EA0-FADE-1800-D3B9D4983B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490" y="3152938"/>
            <a:ext cx="620719" cy="6207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99;p55">
            <a:extLst>
              <a:ext uri="{FF2B5EF4-FFF2-40B4-BE49-F238E27FC236}">
                <a16:creationId xmlns:a16="http://schemas.microsoft.com/office/drawing/2014/main" id="{55735CBD-DB36-563D-494D-B59001371FB0}"/>
              </a:ext>
            </a:extLst>
          </p:cNvPr>
          <p:cNvSpPr txBox="1">
            <a:spLocks/>
          </p:cNvSpPr>
          <p:nvPr/>
        </p:nvSpPr>
        <p:spPr>
          <a:xfrm>
            <a:off x="1659877" y="3240431"/>
            <a:ext cx="6125700" cy="445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300" dirty="0">
                <a:solidFill>
                  <a:schemeClr val="tx1"/>
                </a:solidFill>
              </a:rPr>
              <a:t>Ответ напишите в чат, если не знаете – напишите «-»</a:t>
            </a:r>
          </a:p>
          <a:p>
            <a:pPr marL="0" indent="0">
              <a:buFont typeface="Roboto"/>
              <a:buNone/>
            </a:pPr>
            <a:endParaRPr lang="ru-RU" sz="1300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7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Системы счисления</a:t>
            </a:r>
            <a:endParaRPr dirty="0"/>
          </a:p>
        </p:txBody>
      </p:sp>
      <p:pic>
        <p:nvPicPr>
          <p:cNvPr id="2" name="Google Shape;580;p83">
            <a:extLst>
              <a:ext uri="{FF2B5EF4-FFF2-40B4-BE49-F238E27FC236}">
                <a16:creationId xmlns:a16="http://schemas.microsoft.com/office/drawing/2014/main" id="{B7A6F642-ADB2-6E5C-9546-EBFBDEFBD5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E57FB7-10F0-E9FC-553D-E1EE53BCF7AF}"/>
              </a:ext>
            </a:extLst>
          </p:cNvPr>
          <p:cNvSpPr txBox="1">
            <a:spLocks/>
          </p:cNvSpPr>
          <p:nvPr/>
        </p:nvSpPr>
        <p:spPr>
          <a:xfrm>
            <a:off x="6738184" y="4798235"/>
            <a:ext cx="914400" cy="3200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6D22F896-40B5-4ADD-8801-0D06FADFA095}" type="slidenum">
              <a:rPr lang="en-US" sz="1300" smtClean="0">
                <a:latin typeface="Roboto" panose="02000000000000000000" pitchFamily="2" charset="0"/>
                <a:ea typeface="Roboto" panose="02000000000000000000" pitchFamily="2" charset="0"/>
              </a:rPr>
              <a:pPr algn="r"/>
              <a:t>9</a:t>
            </a:fld>
            <a:endParaRPr lang="en-US" sz="1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" name="Google Shape;318;p58">
            <a:extLst>
              <a:ext uri="{FF2B5EF4-FFF2-40B4-BE49-F238E27FC236}">
                <a16:creationId xmlns:a16="http://schemas.microsoft.com/office/drawing/2014/main" id="{30917425-8E47-CCF1-C9A9-F00C88273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840830"/>
              </p:ext>
            </p:extLst>
          </p:nvPr>
        </p:nvGraphicFramePr>
        <p:xfrm>
          <a:off x="598250" y="1105439"/>
          <a:ext cx="3343129" cy="3107148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62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113">
                  <a:extLst>
                    <a:ext uri="{9D8B030D-6E8A-4147-A177-3AD203B41FA5}">
                      <a16:colId xmlns:a16="http://schemas.microsoft.com/office/drawing/2014/main" val="1031681240"/>
                    </a:ext>
                  </a:extLst>
                </a:gridCol>
                <a:gridCol w="826113">
                  <a:extLst>
                    <a:ext uri="{9D8B030D-6E8A-4147-A177-3AD203B41FA5}">
                      <a16:colId xmlns:a16="http://schemas.microsoft.com/office/drawing/2014/main" val="4041321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3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001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010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011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65071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463188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1824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412666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25667"/>
                  </a:ext>
                </a:extLst>
              </a:tr>
            </a:tbl>
          </a:graphicData>
        </a:graphic>
      </p:graphicFrame>
      <p:graphicFrame>
        <p:nvGraphicFramePr>
          <p:cNvPr id="6" name="Google Shape;318;p58">
            <a:extLst>
              <a:ext uri="{FF2B5EF4-FFF2-40B4-BE49-F238E27FC236}">
                <a16:creationId xmlns:a16="http://schemas.microsoft.com/office/drawing/2014/main" id="{6ADC6B20-3B89-418B-C1ED-19328892B1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262625"/>
              </p:ext>
            </p:extLst>
          </p:nvPr>
        </p:nvGraphicFramePr>
        <p:xfrm>
          <a:off x="4572000" y="1105439"/>
          <a:ext cx="3343129" cy="3449268"/>
        </p:xfrm>
        <a:graphic>
          <a:graphicData uri="http://schemas.openxmlformats.org/drawingml/2006/table">
            <a:tbl>
              <a:tblPr>
                <a:noFill/>
                <a:tableStyleId>{D8DB6F75-BDE1-4A7C-89EC-F796261E69D0}</a:tableStyleId>
              </a:tblPr>
              <a:tblGrid>
                <a:gridCol w="62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113">
                  <a:extLst>
                    <a:ext uri="{9D8B030D-6E8A-4147-A177-3AD203B41FA5}">
                      <a16:colId xmlns:a16="http://schemas.microsoft.com/office/drawing/2014/main" val="1031681240"/>
                    </a:ext>
                  </a:extLst>
                </a:gridCol>
                <a:gridCol w="826113">
                  <a:extLst>
                    <a:ext uri="{9D8B030D-6E8A-4147-A177-3AD203B41FA5}">
                      <a16:colId xmlns:a16="http://schemas.microsoft.com/office/drawing/2014/main" val="4041321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3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3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3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3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/>
                          <a:sym typeface="Roboto"/>
                        </a:rPr>
                        <a:t>9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/>
                        <a:sym typeface="Roboto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1001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1010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en-US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1011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en-US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65071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12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1100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en-US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463188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1101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en-US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18249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en-US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412666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1111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en-US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25667"/>
                  </a:ext>
                </a:extLst>
              </a:tr>
              <a:tr h="229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1 0000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ru-RU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Roboto"/>
                        <a:buNone/>
                      </a:pPr>
                      <a:r>
                        <a:rPr lang="en-US" sz="13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sz="13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72000" marR="72000" marT="72000" marB="72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322932"/>
                  </a:ext>
                </a:extLst>
              </a:tr>
            </a:tbl>
          </a:graphicData>
        </a:graphic>
      </p:graphicFrame>
      <p:pic>
        <p:nvPicPr>
          <p:cNvPr id="7" name="Google Shape;580;p83">
            <a:extLst>
              <a:ext uri="{FF2B5EF4-FFF2-40B4-BE49-F238E27FC236}">
                <a16:creationId xmlns:a16="http://schemas.microsoft.com/office/drawing/2014/main" id="{B5161DE7-497B-DA55-44ED-6B53A840BF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2729" y="33072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99;p84">
            <a:extLst>
              <a:ext uri="{FF2B5EF4-FFF2-40B4-BE49-F238E27FC236}">
                <a16:creationId xmlns:a16="http://schemas.microsoft.com/office/drawing/2014/main" id="{A732A170-38BB-A2C2-8F27-FADF986D2A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550" y="4358617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99;p55">
            <a:extLst>
              <a:ext uri="{FF2B5EF4-FFF2-40B4-BE49-F238E27FC236}">
                <a16:creationId xmlns:a16="http://schemas.microsoft.com/office/drawing/2014/main" id="{59F54819-81CF-1D45-6259-48D095DEEA71}"/>
              </a:ext>
            </a:extLst>
          </p:cNvPr>
          <p:cNvSpPr txBox="1">
            <a:spLocks/>
          </p:cNvSpPr>
          <p:nvPr/>
        </p:nvSpPr>
        <p:spPr>
          <a:xfrm>
            <a:off x="1228871" y="4483713"/>
            <a:ext cx="3437722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ru-RU" sz="1300" dirty="0">
                <a:solidFill>
                  <a:schemeClr val="tx1"/>
                </a:solidFill>
              </a:rPr>
              <a:t>Предлагаю сделать скрин этой таблицы</a:t>
            </a:r>
          </a:p>
          <a:p>
            <a:pPr marL="0" indent="0">
              <a:buFont typeface="Roboto"/>
              <a:buNone/>
            </a:pPr>
            <a:endParaRPr lang="ru-RU" sz="1300" b="1" dirty="0">
              <a:solidFill>
                <a:schemeClr val="tx1"/>
              </a:solidFill>
            </a:endParaRPr>
          </a:p>
        </p:txBody>
      </p:sp>
      <p:sp>
        <p:nvSpPr>
          <p:cNvPr id="10" name="Google Shape;317;p58">
            <a:extLst>
              <a:ext uri="{FF2B5EF4-FFF2-40B4-BE49-F238E27FC236}">
                <a16:creationId xmlns:a16="http://schemas.microsoft.com/office/drawing/2014/main" id="{9B01919F-931D-0016-57BE-E05438675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Системы счисления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2868479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3431</Words>
  <Application>Microsoft Office PowerPoint</Application>
  <PresentationFormat>Экран (16:9)</PresentationFormat>
  <Paragraphs>1264</Paragraphs>
  <Slides>61</Slides>
  <Notes>61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6" baseType="lpstr">
      <vt:lpstr>Roboto</vt:lpstr>
      <vt:lpstr>Arial</vt:lpstr>
      <vt:lpstr>Consolas</vt:lpstr>
      <vt:lpstr>Светлая тема</vt:lpstr>
      <vt:lpstr>MathType 5.0 Equation</vt:lpstr>
      <vt:lpstr>Алгоритмы и структуры данных  Представление чисел</vt:lpstr>
      <vt:lpstr>Проверить, идет ли запись</vt:lpstr>
      <vt:lpstr>Битовая арифметика  </vt:lpstr>
      <vt:lpstr>Правила вебинара</vt:lpstr>
      <vt:lpstr>Маршрут вебинара</vt:lpstr>
      <vt:lpstr>Цели вебинара</vt:lpstr>
      <vt:lpstr>Презентация PowerPoint</vt:lpstr>
      <vt:lpstr>Системы счисления</vt:lpstr>
      <vt:lpstr>Системы счисления</vt:lpstr>
      <vt:lpstr>Перевод целого десятичного числа  в двоичную  систему счисления</vt:lpstr>
      <vt:lpstr>Перевод целого десятичного числа  в двоичную  систему счисления</vt:lpstr>
      <vt:lpstr>Фокус программиста</vt:lpstr>
      <vt:lpstr>Таблица степеней 2</vt:lpstr>
      <vt:lpstr>Перевод целого десятичного числа  в двоичную  систему счисления</vt:lpstr>
      <vt:lpstr>Перевод целого двоичного числа  в десятичную систему счисления</vt:lpstr>
      <vt:lpstr>Перевод целого шестнадцатеричного  числа в десятичную систему счисления</vt:lpstr>
      <vt:lpstr>Перевод целого восьмеричного числа  в десятичную систему счисления</vt:lpstr>
      <vt:lpstr>Двоично-шестнадцатеричные преобразования</vt:lpstr>
      <vt:lpstr>Двоично-восьмеричные преобразования</vt:lpstr>
      <vt:lpstr>Преобразования между системами счисления</vt:lpstr>
      <vt:lpstr>Перевод дробного десятичного числа  в двоичную  систему счисления</vt:lpstr>
      <vt:lpstr>Перевод произвольного десятичного  числа в двоичную  систему счисления</vt:lpstr>
      <vt:lpstr>Перевод дробного двоичного числа  в десятичную систему счисления</vt:lpstr>
      <vt:lpstr>2-16 и 2-8 преобразования</vt:lpstr>
      <vt:lpstr>Смешанные системы счисления</vt:lpstr>
      <vt:lpstr>Смешанные системы счисления</vt:lpstr>
      <vt:lpstr>Знаковые и беззнаковые числа</vt:lpstr>
      <vt:lpstr>Знаковые и беззнаковые числа</vt:lpstr>
      <vt:lpstr>Знаковые и беззнаковые числа</vt:lpstr>
      <vt:lpstr>Дополнительный код</vt:lpstr>
      <vt:lpstr>Дополнительный код</vt:lpstr>
      <vt:lpstr>Дополнительный код</vt:lpstr>
      <vt:lpstr>Дополнительный код</vt:lpstr>
      <vt:lpstr>Числа с плавающей точкой</vt:lpstr>
      <vt:lpstr>Числа с плавающей точкой</vt:lpstr>
      <vt:lpstr>Нормированная форма чисел</vt:lpstr>
      <vt:lpstr>Нормированная форма чисел</vt:lpstr>
      <vt:lpstr>Нормированная форма чисел</vt:lpstr>
      <vt:lpstr>Формат представления чисел</vt:lpstr>
      <vt:lpstr>Формат представления чисел</vt:lpstr>
      <vt:lpstr>Представление в разрядной сетке float</vt:lpstr>
      <vt:lpstr>Специальные значения</vt:lpstr>
      <vt:lpstr>Диапазоны представления чисел</vt:lpstr>
      <vt:lpstr>Диапазоны представления чисел</vt:lpstr>
      <vt:lpstr>Диапазоны представления чисел</vt:lpstr>
      <vt:lpstr>Машинный эпсилон</vt:lpstr>
      <vt:lpstr>Ограничения разрядной сетки</vt:lpstr>
      <vt:lpstr>Ограничения разрядной сетки</vt:lpstr>
      <vt:lpstr>Сумма миллиона чисел</vt:lpstr>
      <vt:lpstr>Алгоритмы обработки данных</vt:lpstr>
      <vt:lpstr>Алгоритм скользящего среднего</vt:lpstr>
      <vt:lpstr>Алгоритм скользящего среднего</vt:lpstr>
      <vt:lpstr>Алгоритм скользящего среднего</vt:lpstr>
      <vt:lpstr>Алгоритм скользящего среднего</vt:lpstr>
      <vt:lpstr>Реализация</vt:lpstr>
      <vt:lpstr>Реализация</vt:lpstr>
      <vt:lpstr>Реализация</vt:lpstr>
      <vt:lpstr>Вопросы?</vt:lpstr>
      <vt:lpstr>Повторим цели вебинара</vt:lpstr>
      <vt:lpstr>Дайте пожалуйста  обратную связь о занятии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</dc:title>
  <dc:creator>Elena Vstavskaya</dc:creator>
  <cp:lastModifiedBy>Elena Vstavskaya</cp:lastModifiedBy>
  <cp:revision>71</cp:revision>
  <dcterms:modified xsi:type="dcterms:W3CDTF">2025-02-13T18:55:32Z</dcterms:modified>
</cp:coreProperties>
</file>