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9900CC"/>
    <a:srgbClr val="3333CC"/>
    <a:srgbClr val="800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79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907D38F5-F40B-4B7A-94EA-48F12984FC66}" type="datetimeFigureOut">
              <a:rPr lang="es-ES"/>
              <a:pPr>
                <a:defRPr/>
              </a:pPr>
              <a:t>14/10/2021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EC63AA-18B2-4661-A1DD-03E14E33ED5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9783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altLang="en-US" smtClean="0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BD3311-4DD4-45EF-A86A-0714EBD22377}" type="slidenum">
              <a:rPr lang="es-ES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8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54988-F134-44FB-9DDC-754B69C37588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5941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B424-DF36-451A-9322-EBDDBC32BE58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727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F82D4-CBF8-43BB-A744-40AF5AFAA2BE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6368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7D9A8-25F0-4E57-845F-CC8D690D10B1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7336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6C3DD-7DB9-4EBA-81B6-BFC87E35A38F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23749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1308-8A8C-4B4E-9A06-4662CBA00709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1331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D374-B055-43A7-BA83-4D2D0DBE1347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1609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D3647-7699-4004-8345-2AA090354F7A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5817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2C388-0D28-4EA4-BE15-3C0B3CE84CD9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0169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0F7A-7D1F-439C-81F5-CFDEADFC7905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8540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A8397-2D3D-4638-BA26-1BE3A0C4ED9C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9268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6F954E-990F-47C5-A5DC-1C06CA995901}" type="slidenum">
              <a:rPr lang="es-ES" altLang="en-US"/>
              <a:pPr>
                <a:defRPr/>
              </a:pPr>
              <a:t>‹Nº›</a:t>
            </a:fld>
            <a:endParaRPr lang="es-E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4313" y="977900"/>
            <a:ext cx="87137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 u="sng">
                <a:solidFill>
                  <a:srgbClr val="000000"/>
                </a:solidFill>
              </a:rPr>
              <a:t>Ejercicio 13 (Práctica 8)</a:t>
            </a:r>
            <a:endParaRPr lang="es-AR" altLang="en-US" sz="20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Se tiene una lista simplemente enlazada, cada nodo contiene una </a:t>
            </a:r>
            <a:r>
              <a:rPr lang="es-AR" altLang="en-US" sz="1800" b="1">
                <a:solidFill>
                  <a:srgbClr val="000000"/>
                </a:solidFill>
              </a:rPr>
              <a:t>pila</a:t>
            </a:r>
            <a:r>
              <a:rPr lang="es-AR" altLang="en-US" sz="1800">
                <a:solidFill>
                  <a:srgbClr val="000000"/>
                </a:solidFill>
              </a:rPr>
              <a:t> (estática) de letras no vacía.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55875" y="188913"/>
            <a:ext cx="467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3600">
                <a:solidFill>
                  <a:srgbClr val="800080"/>
                </a:solidFill>
              </a:rPr>
              <a:t>MULTIESTRUCTURAS</a:t>
            </a:r>
          </a:p>
        </p:txBody>
      </p:sp>
      <p:graphicFrame>
        <p:nvGraphicFramePr>
          <p:cNvPr id="10365" name="Group 125"/>
          <p:cNvGraphicFramePr>
            <a:graphicFrameLocks noGrp="1"/>
          </p:cNvGraphicFramePr>
          <p:nvPr/>
        </p:nvGraphicFramePr>
        <p:xfrm>
          <a:off x="755650" y="2349500"/>
          <a:ext cx="2447925" cy="8175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3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73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lista</a:t>
                      </a:r>
                    </a:p>
                  </a:txBody>
                  <a:tcPr marT="45759" marB="4575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sym typeface="Wingdings 3" pitchFamily="18" charset="2"/>
                        </a:rPr>
                        <a:t></a:t>
                      </a:r>
                    </a:p>
                  </a:txBody>
                  <a:tcPr marT="45759" marB="45759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59" marB="45759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  <a:sym typeface="Wingdings 3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sym typeface="Wingdings 3" pitchFamily="18" charset="2"/>
                        </a:rPr>
                        <a:t></a:t>
                      </a:r>
                    </a:p>
                  </a:txBody>
                  <a:tcPr marT="45759" marB="45759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</a:t>
                      </a:r>
                    </a:p>
                  </a:txBody>
                  <a:tcPr marT="45759" marB="45759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  <a:sym typeface="Wingdings 3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sym typeface="Wingdings 3" pitchFamily="18" charset="2"/>
                        </a:rPr>
                        <a:t></a:t>
                      </a:r>
                    </a:p>
                  </a:txBody>
                  <a:tcPr marT="45759" marB="45759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T="45759" marB="45759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60" name="Text Box 120"/>
          <p:cNvSpPr txBox="1">
            <a:spLocks noChangeArrowheads="1"/>
          </p:cNvSpPr>
          <p:nvPr/>
        </p:nvSpPr>
        <p:spPr bwMode="auto">
          <a:xfrm>
            <a:off x="4572000" y="2349500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0000"/>
                </a:solidFill>
              </a:rPr>
              <a:t>paz</a:t>
            </a:r>
          </a:p>
        </p:txBody>
      </p:sp>
      <p:sp>
        <p:nvSpPr>
          <p:cNvPr id="10361" name="Text Box 121"/>
          <p:cNvSpPr txBox="1">
            <a:spLocks noChangeArrowheads="1"/>
          </p:cNvSpPr>
          <p:nvPr/>
        </p:nvSpPr>
        <p:spPr bwMode="auto">
          <a:xfrm>
            <a:off x="4572000" y="270827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0000"/>
                </a:solidFill>
              </a:rPr>
              <a:t>pez</a:t>
            </a:r>
          </a:p>
        </p:txBody>
      </p:sp>
      <p:sp>
        <p:nvSpPr>
          <p:cNvPr id="10362" name="Text Box 122"/>
          <p:cNvSpPr txBox="1">
            <a:spLocks noChangeArrowheads="1"/>
          </p:cNvSpPr>
          <p:nvPr/>
        </p:nvSpPr>
        <p:spPr bwMode="auto">
          <a:xfrm>
            <a:off x="4643438" y="3068638"/>
            <a:ext cx="172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0000"/>
                </a:solidFill>
              </a:rPr>
              <a:t>zip</a:t>
            </a:r>
          </a:p>
        </p:txBody>
      </p:sp>
      <p:sp>
        <p:nvSpPr>
          <p:cNvPr id="10366" name="Text Box 126"/>
          <p:cNvSpPr txBox="1">
            <a:spLocks noChangeArrowheads="1"/>
          </p:cNvSpPr>
          <p:nvPr/>
        </p:nvSpPr>
        <p:spPr bwMode="auto">
          <a:xfrm>
            <a:off x="323850" y="3644900"/>
            <a:ext cx="8820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A partir de </a:t>
            </a:r>
            <a:r>
              <a:rPr lang="es-AR" altLang="en-US" sz="1800" u="sng">
                <a:solidFill>
                  <a:srgbClr val="000000"/>
                </a:solidFill>
              </a:rPr>
              <a:t>una palabra</a:t>
            </a:r>
            <a:r>
              <a:rPr lang="es-AR" altLang="en-US" sz="1800">
                <a:solidFill>
                  <a:srgbClr val="000000"/>
                </a:solidFill>
              </a:rPr>
              <a:t>, se pide recorrer la lista verificando si en el tope de cada pila se encuentra una letra de la palabra, en dicho caso se </a:t>
            </a:r>
            <a:r>
              <a:rPr lang="es-AR" altLang="en-US" sz="1800" u="sng">
                <a:solidFill>
                  <a:srgbClr val="000000"/>
                </a:solidFill>
              </a:rPr>
              <a:t>remueve</a:t>
            </a:r>
            <a:r>
              <a:rPr lang="es-AR" altLang="en-US" sz="1800">
                <a:solidFill>
                  <a:srgbClr val="000000"/>
                </a:solidFill>
              </a:rPr>
              <a:t> y se sigue evaluando el tope hasta que se vacía la pila o la letra en la cima no pertenece a la palabra.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En el caso que la </a:t>
            </a:r>
            <a:r>
              <a:rPr lang="es-AR" altLang="en-US" sz="1800" u="sng">
                <a:solidFill>
                  <a:srgbClr val="000000"/>
                </a:solidFill>
              </a:rPr>
              <a:t>pila</a:t>
            </a:r>
            <a:r>
              <a:rPr lang="es-AR" altLang="en-US" sz="1800">
                <a:solidFill>
                  <a:srgbClr val="000000"/>
                </a:solidFill>
              </a:rPr>
              <a:t> quedara </a:t>
            </a:r>
            <a:r>
              <a:rPr lang="es-AR" altLang="en-US" sz="1800" u="sng">
                <a:solidFill>
                  <a:srgbClr val="000000"/>
                </a:solidFill>
              </a:rPr>
              <a:t>vacía</a:t>
            </a:r>
            <a:r>
              <a:rPr lang="es-AR" altLang="en-US" sz="1800">
                <a:solidFill>
                  <a:srgbClr val="000000"/>
                </a:solidFill>
              </a:rPr>
              <a:t>, </a:t>
            </a:r>
            <a:r>
              <a:rPr lang="es-AR" altLang="en-US" sz="1800" u="sng">
                <a:solidFill>
                  <a:srgbClr val="000000"/>
                </a:solidFill>
              </a:rPr>
              <a:t>eliminar</a:t>
            </a:r>
            <a:r>
              <a:rPr lang="es-AR" altLang="en-US" sz="1800">
                <a:solidFill>
                  <a:srgbClr val="000000"/>
                </a:solidFill>
              </a:rPr>
              <a:t> el </a:t>
            </a:r>
            <a:r>
              <a:rPr lang="es-AR" altLang="en-US" sz="1800" u="sng">
                <a:solidFill>
                  <a:srgbClr val="000000"/>
                </a:solidFill>
              </a:rPr>
              <a:t>nodo</a:t>
            </a:r>
            <a:r>
              <a:rPr lang="es-AR" altLang="en-US" sz="1800">
                <a:solidFill>
                  <a:srgbClr val="000000"/>
                </a:solidFill>
              </a:rPr>
              <a:t> de la lista.</a:t>
            </a:r>
          </a:p>
        </p:txBody>
      </p:sp>
      <p:sp>
        <p:nvSpPr>
          <p:cNvPr id="10367" name="Text Box 127"/>
          <p:cNvSpPr txBox="1">
            <a:spLocks noChangeArrowheads="1"/>
          </p:cNvSpPr>
          <p:nvPr/>
        </p:nvSpPr>
        <p:spPr bwMode="auto">
          <a:xfrm>
            <a:off x="323850" y="4868863"/>
            <a:ext cx="84248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dirty="0">
                <a:solidFill>
                  <a:srgbClr val="000000"/>
                </a:solidFill>
              </a:rPr>
              <a:t>El </a:t>
            </a:r>
            <a:r>
              <a:rPr lang="es-AR" altLang="en-US" sz="1800" u="sng" dirty="0">
                <a:solidFill>
                  <a:srgbClr val="000000"/>
                </a:solidFill>
              </a:rPr>
              <a:t>proceso</a:t>
            </a:r>
            <a:r>
              <a:rPr lang="es-AR" altLang="en-US" sz="1800" dirty="0">
                <a:solidFill>
                  <a:srgbClr val="000000"/>
                </a:solidFill>
              </a:rPr>
              <a:t> </a:t>
            </a:r>
            <a:r>
              <a:rPr lang="es-AR" altLang="en-US" sz="1800" u="sng" dirty="0">
                <a:solidFill>
                  <a:srgbClr val="000000"/>
                </a:solidFill>
              </a:rPr>
              <a:t>finaliza</a:t>
            </a:r>
            <a:r>
              <a:rPr lang="es-AR" altLang="en-US" sz="1800" dirty="0">
                <a:solidFill>
                  <a:srgbClr val="000000"/>
                </a:solidFill>
              </a:rPr>
              <a:t> al </a:t>
            </a:r>
            <a:r>
              <a:rPr lang="es-AR" altLang="en-US" sz="1800" u="sng" dirty="0">
                <a:solidFill>
                  <a:srgbClr val="000000"/>
                </a:solidFill>
              </a:rPr>
              <a:t>terminar</a:t>
            </a:r>
            <a:r>
              <a:rPr lang="es-AR" altLang="en-US" sz="1800" dirty="0">
                <a:solidFill>
                  <a:srgbClr val="000000"/>
                </a:solidFill>
              </a:rPr>
              <a:t> el recorrido de la </a:t>
            </a:r>
            <a:r>
              <a:rPr lang="es-AR" altLang="en-US" sz="1800" u="sng" dirty="0">
                <a:solidFill>
                  <a:srgbClr val="000000"/>
                </a:solidFill>
              </a:rPr>
              <a:t>lista</a:t>
            </a:r>
            <a:r>
              <a:rPr lang="es-AR" altLang="en-US" sz="1800" dirty="0">
                <a:solidFill>
                  <a:srgbClr val="000000"/>
                </a:solidFill>
              </a:rPr>
              <a:t> o cuando se han detectado y eliminado todas las letras de la palabra. Implementar la solución como una </a:t>
            </a:r>
            <a:r>
              <a:rPr lang="es-AR" altLang="en-US" sz="1800" u="sng" dirty="0">
                <a:solidFill>
                  <a:srgbClr val="000000"/>
                </a:solidFill>
              </a:rPr>
              <a:t>función</a:t>
            </a:r>
            <a:r>
              <a:rPr lang="es-AR" altLang="en-US" sz="1800" dirty="0">
                <a:solidFill>
                  <a:srgbClr val="000000"/>
                </a:solidFill>
              </a:rPr>
              <a:t> </a:t>
            </a:r>
            <a:r>
              <a:rPr lang="es-AR" altLang="en-US" sz="1800" u="sng" dirty="0" err="1">
                <a:solidFill>
                  <a:srgbClr val="000000"/>
                </a:solidFill>
              </a:rPr>
              <a:t>void</a:t>
            </a:r>
            <a:r>
              <a:rPr lang="es-AR" altLang="en-US" sz="1800" dirty="0">
                <a:solidFill>
                  <a:srgbClr val="000000"/>
                </a:solidFill>
              </a:rPr>
              <a:t> que tenga como </a:t>
            </a:r>
            <a:r>
              <a:rPr lang="es-AR" altLang="en-US" sz="1800" u="sng" dirty="0">
                <a:solidFill>
                  <a:srgbClr val="000000"/>
                </a:solidFill>
              </a:rPr>
              <a:t>parámetros la palabra y la lista</a:t>
            </a:r>
            <a:r>
              <a:rPr lang="es-AR" altLang="en-US" sz="1800" dirty="0">
                <a:solidFill>
                  <a:srgbClr val="000000"/>
                </a:solidFill>
              </a:rPr>
              <a:t>, e </a:t>
            </a:r>
            <a:r>
              <a:rPr lang="es-AR" altLang="en-US" sz="1800" u="sng" dirty="0">
                <a:solidFill>
                  <a:srgbClr val="000000"/>
                </a:solidFill>
              </a:rPr>
              <a:t>informe</a:t>
            </a:r>
            <a:r>
              <a:rPr lang="es-AR" altLang="en-US" sz="1800" dirty="0">
                <a:solidFill>
                  <a:srgbClr val="000000"/>
                </a:solidFill>
              </a:rPr>
              <a:t> si pudieron encontrarse </a:t>
            </a:r>
            <a:r>
              <a:rPr lang="es-AR" altLang="en-US" sz="1800" u="sng" dirty="0">
                <a:solidFill>
                  <a:srgbClr val="000000"/>
                </a:solidFill>
              </a:rPr>
              <a:t>todas</a:t>
            </a:r>
            <a:r>
              <a:rPr lang="es-AR" altLang="en-US" sz="1800" dirty="0">
                <a:solidFill>
                  <a:srgbClr val="000000"/>
                </a:solidFill>
              </a:rPr>
              <a:t> las </a:t>
            </a:r>
            <a:r>
              <a:rPr lang="es-AR" altLang="en-US" sz="1800" u="sng" dirty="0">
                <a:solidFill>
                  <a:srgbClr val="000000"/>
                </a:solidFill>
              </a:rPr>
              <a:t>letras</a:t>
            </a:r>
            <a:r>
              <a:rPr lang="es-AR" altLang="en-US" sz="1800" dirty="0">
                <a:solidFill>
                  <a:srgbClr val="000000"/>
                </a:solidFill>
              </a:rPr>
              <a:t>. </a:t>
            </a:r>
            <a:endParaRPr lang="es-ES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10246" grpId="0"/>
      <p:bldP spid="10360" grpId="0"/>
      <p:bldP spid="10361" grpId="0"/>
      <p:bldP spid="10362" grpId="0"/>
      <p:bldP spid="10366" grpId="0" build="p"/>
      <p:bldP spid="103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8857108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s-A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buscaletras</a:t>
            </a:r>
            <a:r>
              <a:rPr lang="es-A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(TLISTA *</a:t>
            </a:r>
            <a:r>
              <a:rPr lang="es-A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s-A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s-A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pal[], </a:t>
            </a:r>
            <a:r>
              <a:rPr lang="es-A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A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encontradas) {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quedan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(pal);    char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letra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TLISTA act = *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ant = NULL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NULL &amp;&amp; quedan) {  </a:t>
            </a:r>
            <a:endParaRPr lang="es-E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(quedan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vaciap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pila)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esta(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consultap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-&gt;pila), pal))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s-E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/* esta: si </a:t>
            </a:r>
            <a:r>
              <a:rPr lang="es-E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la letra del tope está en la palabra, la elimina y devuelve 1 */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sacap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-&gt;pila, &amp;letra);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quedan-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Recordar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que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los TDA no se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deben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asignar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 TPILA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paux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= act-&gt;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pila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vaciap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(act-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elimina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&amp;act,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ant);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/*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elimina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el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avanza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*/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600" b="1" u="sng" dirty="0" smtClean="0">
                <a:solidFill>
                  <a:srgbClr val="006600"/>
                </a:solidFill>
                <a:latin typeface="Consolas" panose="020B0609020204030204" pitchFamily="49" charset="0"/>
              </a:rPr>
              <a:t>ant=act</a:t>
            </a:r>
            <a:r>
              <a:rPr lang="en-US" altLang="en-US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;    act = act-&gt;sig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*encontradas = !quedan;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elimina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*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TLISTA *act, TLISTA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if(ant == NULL) {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(*act)-&gt;sig;          free(*act);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b="1" dirty="0" smtClean="0">
                <a:solidFill>
                  <a:srgbClr val="9900CC"/>
                </a:solidFill>
                <a:latin typeface="Consolas" panose="020B0609020204030204" pitchFamily="49" charset="0"/>
              </a:rPr>
              <a:t>*act = *</a:t>
            </a:r>
            <a:r>
              <a:rPr lang="en-US" altLang="en-US" sz="1600" b="1" dirty="0" err="1">
                <a:solidFill>
                  <a:srgbClr val="9900CC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ant-&gt;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 = (*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act)-&gt;sig;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free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(*act);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b="1" dirty="0" smtClean="0">
                <a:solidFill>
                  <a:srgbClr val="9900CC"/>
                </a:solidFill>
                <a:latin typeface="Consolas" panose="020B0609020204030204" pitchFamily="49" charset="0"/>
              </a:rPr>
              <a:t>*act = ant-</a:t>
            </a:r>
            <a:r>
              <a:rPr lang="en-US" altLang="en-US" sz="1600" b="1" dirty="0">
                <a:solidFill>
                  <a:srgbClr val="9900CC"/>
                </a:solidFill>
                <a:latin typeface="Consolas" panose="020B0609020204030204" pitchFamily="49" charset="0"/>
              </a:rPr>
              <a:t>&gt;sig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2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2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2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2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2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2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2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2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2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 u="sng">
                <a:solidFill>
                  <a:srgbClr val="000000"/>
                </a:solidFill>
              </a:rPr>
              <a:t>Ejercicio 14 (Práctica 8)</a:t>
            </a:r>
            <a:endParaRPr lang="es-AR" altLang="en-US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   Se tiene una lista simple, cada nodo almacena un intervalo real [A,B] y una </a:t>
            </a:r>
            <a:r>
              <a:rPr lang="es-AR" altLang="en-US" sz="1800" b="1">
                <a:solidFill>
                  <a:srgbClr val="000000"/>
                </a:solidFill>
              </a:rPr>
              <a:t>sublista</a:t>
            </a:r>
            <a:r>
              <a:rPr lang="es-AR" altLang="en-US" sz="1800">
                <a:solidFill>
                  <a:srgbClr val="000000"/>
                </a:solidFill>
              </a:rPr>
              <a:t> de números reales</a:t>
            </a:r>
            <a:endParaRPr lang="es-ES" altLang="en-US" sz="1800" b="1">
              <a:solidFill>
                <a:srgbClr val="000000"/>
              </a:solidFill>
            </a:endParaRPr>
          </a:p>
        </p:txBody>
      </p:sp>
      <p:graphicFrame>
        <p:nvGraphicFramePr>
          <p:cNvPr id="12655" name="Group 367"/>
          <p:cNvGraphicFramePr>
            <a:graphicFrameLocks noGrp="1"/>
          </p:cNvGraphicFramePr>
          <p:nvPr/>
        </p:nvGraphicFramePr>
        <p:xfrm>
          <a:off x="1476375" y="1341438"/>
          <a:ext cx="5400675" cy="1989251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89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8733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404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lista</a:t>
                      </a:r>
                    </a:p>
                  </a:txBody>
                  <a:tcPr marT="45672" marB="4567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sym typeface="Wingdings 3" pitchFamily="18" charset="2"/>
                        </a:rPr>
                        <a:t></a:t>
                      </a:r>
                    </a:p>
                  </a:txBody>
                  <a:tcPr marT="45672" marB="45672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sym typeface="Wingdings 3" pitchFamily="18" charset="2"/>
                        </a:rPr>
                        <a:t>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-9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sym typeface="Wingdings 3" pitchFamily="18" charset="2"/>
                        </a:rPr>
                        <a:t>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4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 3</a:t>
                      </a: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-2</a:t>
                      </a: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_tradnl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sym typeface="Wingdings 3" pitchFamily="18" charset="2"/>
                        </a:rPr>
                        <a:t>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672" marB="45672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56" name="Text Box 368"/>
          <p:cNvSpPr txBox="1">
            <a:spLocks noChangeArrowheads="1"/>
          </p:cNvSpPr>
          <p:nvPr/>
        </p:nvSpPr>
        <p:spPr bwMode="auto">
          <a:xfrm>
            <a:off x="179388" y="3500438"/>
            <a:ext cx="89646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Se pide: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a.-</a:t>
            </a:r>
            <a:r>
              <a:rPr lang="es-AR" altLang="en-US" sz="1800">
                <a:solidFill>
                  <a:srgbClr val="0000CC"/>
                </a:solidFill>
              </a:rPr>
              <a:t>Verificar si todos los nodos tienen al menos un número dentro del intervalo.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b.-Calcular cuál es el intervalo con máxima cantidad de números (de su sublista)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c.-Para un intervalo dado, eliminar todos los números de su sublista que no estén</a:t>
            </a:r>
            <a:br>
              <a:rPr lang="es-AR" altLang="en-US" sz="1800">
                <a:solidFill>
                  <a:srgbClr val="000000"/>
                </a:solidFill>
              </a:rPr>
            </a:br>
            <a:r>
              <a:rPr lang="es-AR" altLang="en-US" sz="1800">
                <a:solidFill>
                  <a:srgbClr val="000000"/>
                </a:solidFill>
              </a:rPr>
              <a:t>   incluidos.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d</a:t>
            </a:r>
            <a:r>
              <a:rPr lang="es-AR" altLang="en-US" sz="1800">
                <a:solidFill>
                  <a:srgbClr val="0000CC"/>
                </a:solidFill>
              </a:rPr>
              <a:t>.-Idem </a:t>
            </a:r>
            <a:r>
              <a:rPr lang="es-AR" altLang="en-US" sz="1800" b="1">
                <a:solidFill>
                  <a:srgbClr val="0000CC"/>
                </a:solidFill>
              </a:rPr>
              <a:t>c</a:t>
            </a:r>
            <a:r>
              <a:rPr lang="es-AR" altLang="en-US" sz="1800">
                <a:solidFill>
                  <a:srgbClr val="0000CC"/>
                </a:solidFill>
              </a:rPr>
              <a:t> pero si queda vacía, eliminar el nodo.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solidFill>
                  <a:srgbClr val="000000"/>
                </a:solidFill>
              </a:rPr>
              <a:t>e.-</a:t>
            </a:r>
            <a:r>
              <a:rPr lang="es-AR" altLang="en-US" sz="1800">
                <a:solidFill>
                  <a:srgbClr val="0000CC"/>
                </a:solidFill>
              </a:rPr>
              <a:t>Dado un número real, buscar el primer intervalo al cual pertenezca e inserta por la</a:t>
            </a:r>
            <a:br>
              <a:rPr lang="es-AR" altLang="en-US" sz="1800">
                <a:solidFill>
                  <a:srgbClr val="0000CC"/>
                </a:solidFill>
              </a:rPr>
            </a:br>
            <a:r>
              <a:rPr lang="es-AR" altLang="en-US" sz="1800">
                <a:solidFill>
                  <a:srgbClr val="0000CC"/>
                </a:solidFill>
              </a:rPr>
              <a:t>   cabeza (al principio). No hacerlo si ya hay otro igual.</a:t>
            </a:r>
            <a:endParaRPr lang="es-ES" altLang="en-US" sz="1800">
              <a:solidFill>
                <a:srgbClr val="0000CC"/>
              </a:solidFill>
            </a:endParaRPr>
          </a:p>
        </p:txBody>
      </p:sp>
      <p:sp>
        <p:nvSpPr>
          <p:cNvPr id="12657" name="Text Box 369"/>
          <p:cNvSpPr txBox="1">
            <a:spLocks noChangeArrowheads="1"/>
          </p:cNvSpPr>
          <p:nvPr/>
        </p:nvSpPr>
        <p:spPr bwMode="auto">
          <a:xfrm>
            <a:off x="323850" y="5803900"/>
            <a:ext cx="88201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000000"/>
                </a:solidFill>
              </a:rPr>
              <a:t>¿si la sublista estuviera </a:t>
            </a:r>
            <a:r>
              <a:rPr lang="es-AR" altLang="en-US" sz="1800" b="1" u="sng">
                <a:solidFill>
                  <a:srgbClr val="000000"/>
                </a:solidFill>
              </a:rPr>
              <a:t>ordenada</a:t>
            </a:r>
            <a:r>
              <a:rPr lang="es-AR" altLang="en-US" sz="1800" b="1">
                <a:solidFill>
                  <a:srgbClr val="000000"/>
                </a:solidFill>
              </a:rPr>
              <a:t> en forma ascendente, cuales son los ítems afectados y cómo cambia el código desarrollado?</a:t>
            </a:r>
            <a:endParaRPr lang="es-ES" altLang="en-US" sz="1800" b="1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2656" grpId="0" build="p"/>
      <p:bldP spid="126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9388" y="0"/>
            <a:ext cx="8964612" cy="70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nodito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nodito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*sigs;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} TNODITO;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TNODITO *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TSUBLISTA;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nodo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 {</a:t>
            </a:r>
            <a:endParaRPr lang="en-US" altLang="en-US" sz="1600" b="1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,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TSUBLISTA </a:t>
            </a:r>
            <a:r>
              <a:rPr lang="en-US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nodo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} NODO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NODO *</a:t>
            </a:r>
            <a:r>
              <a:rPr lang="en-US" alt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TLISTA;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700" b="1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cargalista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muestralista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verifica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inciso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almenosuno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TLISTA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cargalista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muestralista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verifica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los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intervalos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al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menos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un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número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pertenece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Existen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intervalos a los cuales no pertenece ningún número");</a:t>
            </a:r>
            <a:endParaRPr lang="pt-B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3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3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3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31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33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3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31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31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7504" y="332656"/>
            <a:ext cx="8964613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cargalista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(TLISTA *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/* inserta al principio </a:t>
            </a:r>
            <a:r>
              <a:rPr lang="pt-BR" alt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en</a:t>
            </a:r>
            <a:r>
              <a:rPr lang="pt-BR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lista y </a:t>
            </a:r>
            <a:r>
              <a:rPr lang="pt-BR" alt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sublista</a:t>
            </a:r>
            <a:r>
              <a:rPr lang="pt-BR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ingresan</a:t>
            </a:r>
            <a:r>
              <a:rPr lang="pt-BR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al revés */</a:t>
            </a:r>
            <a:endParaRPr lang="pt-BR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TLISTA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TSUBLISTA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a, b,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ingrese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intervalo [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* para terminar \n");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while(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("%f  %f", &amp;a, &amp;b) == 2)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aux = (TLISTA)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(NODO));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-&gt;a = a;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 = b;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pt-B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-&gt;sub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aux-&gt;sig = *pl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*pl = aux;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ingrese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* para terminar 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("%f", &amp;x) == 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(TSUBLISTA)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(TNODITO));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-&gt;x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-&gt;sigs = aux-&gt;sub;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 aux-&gt;sub = </a:t>
            </a:r>
            <a:r>
              <a:rPr lang="en-US" alt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ingrese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* para terminar 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ingrese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intervalo [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* para terminar 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3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3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434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4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434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34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512" y="116632"/>
            <a:ext cx="8137525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muestralista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(TLISTA lista)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TSUBLISTA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(lista != NULL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(" [%6.2f  , %6.2f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----&gt;",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lista-&gt;a, lista-&gt;b);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lista-&gt;sub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NULL) {</a:t>
            </a:r>
            <a:endParaRPr lang="pt-B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("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%6.2f ", </a:t>
            </a: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("\n");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lista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lista-&gt;</a:t>
            </a: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sig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pt-B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inciso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verifica(TLISTA lista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(lista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almenosuno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(lista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lista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lista-&gt;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sig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lista == NULL;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/* todos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tienen al menos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uno */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almenosuno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TSUBLISTA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lista-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&gt;sub;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!=NULL &amp;&amp;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-&gt;x &lt; lista-&gt;a ||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-&gt;x &gt; lista-&gt;b))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-&gt;sigs;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NULL;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/* hay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algún número en el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intervalo */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36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36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36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36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36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79388" y="177800"/>
            <a:ext cx="8964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</a:rPr>
              <a:t>d.-</a:t>
            </a:r>
            <a:r>
              <a:rPr lang="es-AR" altLang="en-US" sz="1800">
                <a:solidFill>
                  <a:srgbClr val="000000"/>
                </a:solidFill>
              </a:rPr>
              <a:t> Para un intervalo dado, eliminar todos los números de su sublista que no estén incluidos, si queda vacía eliminar el nodo con el intervalo.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925" y="908050"/>
            <a:ext cx="84963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actualiza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float a, float 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TLISTA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ant = NULL,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*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NULL &amp;&amp; 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-&gt;a != a ||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-&gt;b !=b))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act;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act-&gt;sig;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if(act !=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actualizasub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(act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if(act-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&gt;sub == NULL) 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eliminaNodo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ant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actualizasub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TSUBLISTA ants = NULL,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acts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aux-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&gt;sub;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while(acts !=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if(acts-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&gt;x &lt; aux-&gt;a || acts-&gt;x &gt; aux-&gt;b)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eliminaSub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-&gt;sub), &amp;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acts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ants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ants = acts;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acts = acts-&gt;sig;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79912" y="1844824"/>
            <a:ext cx="4968552" cy="206210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eliminaNodo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(TLISTA *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TLISTA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act, TLISTA ant 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if(ant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NULL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act-&gt;sig;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ant-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&gt;sig = act-&gt;sig; 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A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free(act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48064" y="4012609"/>
            <a:ext cx="3888432" cy="280076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eliminaSub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(TSUBLISTA *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psub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TSUBLISTA *acts,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TSUBLISTA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if(ants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NULL)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psub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(*acts)-&gt;sig;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(*acts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*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acts = *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psub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ants-&gt;sig = (*acts)-&gt;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(*acts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acts =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ants-&gt;sig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 }</a:t>
            </a:r>
            <a:endParaRPr lang="es-ES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4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4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4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4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4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74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  <p:bldP spid="5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07504" y="116632"/>
            <a:ext cx="8893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 dirty="0">
                <a:solidFill>
                  <a:srgbClr val="000000"/>
                </a:solidFill>
              </a:rPr>
              <a:t>e(</a:t>
            </a:r>
            <a:r>
              <a:rPr lang="es-ES" altLang="en-US" sz="1800" b="1" dirty="0" err="1">
                <a:solidFill>
                  <a:srgbClr val="000000"/>
                </a:solidFill>
              </a:rPr>
              <a:t>var</a:t>
            </a:r>
            <a:r>
              <a:rPr lang="es-ES" altLang="en-US" sz="1800" b="1" dirty="0">
                <a:solidFill>
                  <a:srgbClr val="000000"/>
                </a:solidFill>
              </a:rPr>
              <a:t>).-</a:t>
            </a:r>
            <a:r>
              <a:rPr lang="es-ES" altLang="en-US" sz="1800" dirty="0">
                <a:solidFill>
                  <a:srgbClr val="000000"/>
                </a:solidFill>
              </a:rPr>
              <a:t> Dado un número z, buscar el 1er. intervalo al cual pertenece e insertar en </a:t>
            </a:r>
            <a:r>
              <a:rPr lang="es-ES" altLang="en-US" sz="1800" dirty="0" err="1">
                <a:solidFill>
                  <a:srgbClr val="000000"/>
                </a:solidFill>
              </a:rPr>
              <a:t>sublista</a:t>
            </a:r>
            <a:r>
              <a:rPr lang="es-ES" altLang="en-US" sz="1800" dirty="0">
                <a:solidFill>
                  <a:srgbClr val="000000"/>
                </a:solidFill>
              </a:rPr>
              <a:t> </a:t>
            </a:r>
            <a:r>
              <a:rPr lang="es-ES" altLang="en-US" sz="1800" b="1" u="sng" dirty="0">
                <a:solidFill>
                  <a:srgbClr val="000000"/>
                </a:solidFill>
              </a:rPr>
              <a:t>ordenada</a:t>
            </a:r>
            <a:r>
              <a:rPr lang="es-ES" altLang="en-US" sz="1800" dirty="0">
                <a:solidFill>
                  <a:srgbClr val="000000"/>
                </a:solidFill>
              </a:rPr>
              <a:t>, si no hay otro igual (devuelve 1 si lo concreta y cero en caso contrario).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4925" y="1150938"/>
            <a:ext cx="8208963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ubica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float z)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 &amp;&amp; (z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lista-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lista-&gt;b &lt; z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incorpora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z);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incorpora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aux, float z)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TSUBLISTA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ants = NULL,  acts = aux-&gt;sub;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while(acts !=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z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acts-&gt;x){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acts;  acts = acts-&gt;sig;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if(acts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 NULL || z != acts-&gt;x)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insertasub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(&amp;(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-&gt;sub), </a:t>
            </a:r>
            <a:endParaRPr lang="es-ES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acts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ants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z);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55976" y="4135720"/>
            <a:ext cx="4716711" cy="267765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insertasub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(TSUBLISTA *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psub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TSUBLISTA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act,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TSUBLISTA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ant, float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TSUBLISTA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nuevo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nuevo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TSUBLISTA)</a:t>
            </a:r>
            <a:r>
              <a:rPr lang="es-E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(TNODITO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nuevo-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&gt;x = z;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if(ant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NULL)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nuevo-&gt;</a:t>
            </a:r>
            <a:r>
              <a:rPr lang="es-E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sigs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*</a:t>
            </a:r>
            <a:r>
              <a:rPr lang="es-E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psub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*</a:t>
            </a:r>
            <a:r>
              <a:rPr lang="es-E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psub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nuevo;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nuevo-</a:t>
            </a: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&gt;sigs = </a:t>
            </a: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act;  </a:t>
            </a: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ant-&gt;sigs = nuevo;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alt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da-DK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4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4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4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46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46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46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839311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 smtClean="0">
                <a:solidFill>
                  <a:srgbClr val="000000"/>
                </a:solidFill>
              </a:rPr>
              <a:t>e(var2).-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Si </a:t>
            </a:r>
            <a:r>
              <a:rPr lang="en-US" altLang="en-US" sz="1800" b="1" dirty="0">
                <a:solidFill>
                  <a:srgbClr val="000000"/>
                </a:solidFill>
              </a:rPr>
              <a:t>z </a:t>
            </a:r>
            <a:r>
              <a:rPr lang="en-US" altLang="en-US" sz="1800" b="1" dirty="0" err="1">
                <a:solidFill>
                  <a:srgbClr val="000000"/>
                </a:solidFill>
              </a:rPr>
              <a:t>ya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</a:rPr>
              <a:t>está</a:t>
            </a:r>
            <a:r>
              <a:rPr lang="en-US" altLang="en-US" sz="1800" b="1" dirty="0">
                <a:solidFill>
                  <a:srgbClr val="000000"/>
                </a:solidFill>
              </a:rPr>
              <a:t> en la </a:t>
            </a:r>
            <a:r>
              <a:rPr lang="en-US" altLang="en-US" sz="1800" b="1" dirty="0" err="1">
                <a:solidFill>
                  <a:srgbClr val="000000"/>
                </a:solidFill>
              </a:rPr>
              <a:t>sublista</a:t>
            </a:r>
            <a:r>
              <a:rPr lang="en-US" altLang="en-US" sz="1800" b="1" dirty="0">
                <a:solidFill>
                  <a:srgbClr val="000000"/>
                </a:solidFill>
              </a:rPr>
              <a:t> del 1er. </a:t>
            </a:r>
            <a:r>
              <a:rPr lang="en-US" altLang="en-US" sz="1800" b="1" dirty="0" err="1">
                <a:solidFill>
                  <a:srgbClr val="000000"/>
                </a:solidFill>
              </a:rPr>
              <a:t>intervalo</a:t>
            </a:r>
            <a:r>
              <a:rPr lang="en-US" altLang="en-US" sz="1800" b="1" dirty="0">
                <a:solidFill>
                  <a:srgbClr val="000000"/>
                </a:solidFill>
              </a:rPr>
              <a:t> al </a:t>
            </a:r>
            <a:r>
              <a:rPr lang="en-US" altLang="en-US" sz="1800" b="1" dirty="0" err="1">
                <a:solidFill>
                  <a:srgbClr val="000000"/>
                </a:solidFill>
              </a:rPr>
              <a:t>cual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</a:rPr>
              <a:t>pertenece</a:t>
            </a:r>
            <a:r>
              <a:rPr lang="en-US" altLang="en-US" sz="1800" b="1" dirty="0">
                <a:solidFill>
                  <a:srgbClr val="000000"/>
                </a:solidFill>
              </a:rPr>
              <a:t> y se </a:t>
            </a:r>
            <a:r>
              <a:rPr lang="en-US" altLang="en-US" sz="1800" b="1" dirty="0" err="1">
                <a:solidFill>
                  <a:srgbClr val="000000"/>
                </a:solidFill>
              </a:rPr>
              <a:t>quiere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</a:rPr>
              <a:t>buscar</a:t>
            </a:r>
            <a:r>
              <a:rPr lang="en-US" altLang="en-US" sz="1800" b="1" dirty="0">
                <a:solidFill>
                  <a:srgbClr val="000000"/>
                </a:solidFill>
              </a:rPr>
              <a:t> en los </a:t>
            </a:r>
            <a:r>
              <a:rPr lang="en-US" altLang="en-US" sz="1800" b="1" dirty="0" err="1">
                <a:solidFill>
                  <a:srgbClr val="000000"/>
                </a:solidFill>
              </a:rPr>
              <a:t>otros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</a:rPr>
              <a:t>intervalos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ubicaenlista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(TLISTA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float z)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fin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NULL &amp;&amp;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!fin)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(lista-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&gt;a &lt;= z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z &lt;= lista-&gt;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fin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incorpora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z);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&gt;sig;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fin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Textura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8126</TotalTime>
  <Words>1642</Words>
  <Application>Microsoft Office PowerPoint</Application>
  <PresentationFormat>Presentación en pantalla (4:3)</PresentationFormat>
  <Paragraphs>257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Tahoma</vt:lpstr>
      <vt:lpstr>Wingdings</vt:lpstr>
      <vt:lpstr>Wingdings 3</vt:lpstr>
      <vt:lpstr>Textura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Isabel</dc:creator>
  <cp:lastModifiedBy>Claudio Gea</cp:lastModifiedBy>
  <cp:revision>103</cp:revision>
  <dcterms:created xsi:type="dcterms:W3CDTF">2010-10-24T21:59:30Z</dcterms:created>
  <dcterms:modified xsi:type="dcterms:W3CDTF">2021-10-14T13:33:17Z</dcterms:modified>
</cp:coreProperties>
</file>