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BD3"/>
    <a:srgbClr val="E6E3D0"/>
    <a:srgbClr val="E1DEC5"/>
    <a:srgbClr val="8F6D58"/>
    <a:srgbClr val="906D58"/>
    <a:srgbClr val="EDE7E3"/>
    <a:srgbClr val="EAE3DE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DCDCB-A340-4AD5-B554-6E669CE51CB0}" v="24" dt="2021-08-23T13:06:25.466"/>
    <p1510:client id="{50E3C684-BE82-46AE-AD44-F86AEC9B7B5B}" v="42" dt="2021-08-22T18:22:00.170"/>
    <p1510:client id="{8B501610-B5AD-4C1B-89D1-5D68AD99D865}" v="193" dt="2021-08-22T18:18:34.986"/>
    <p1510:client id="{A117C585-E86E-4EB6-9866-E561EDF12E4B}" v="47" dt="2021-08-24T11:25:22.755"/>
    <p1510:client id="{A8602248-EC48-4C74-8A03-87B380BEA09B}" v="1204" dt="2021-08-23T21:02:12.638"/>
    <p1510:client id="{C9D8FA84-0AD4-491E-B9B3-F37A81B4FC4C}" v="38" dt="2021-08-23T21:42:39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70" autoAdjust="0"/>
  </p:normalViewPr>
  <p:slideViewPr>
    <p:cSldViewPr>
      <p:cViewPr varScale="1">
        <p:scale>
          <a:sx n="84" d="100"/>
          <a:sy n="84" d="100"/>
        </p:scale>
        <p:origin x="1219" y="4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ulio Pablos" userId="uG+fFQ8s6WoeACZfDY2slO+/OUkLlAClgjxu7kni8XA=" providerId="None" clId="Web-{50E3C684-BE82-46AE-AD44-F86AEC9B7B5B}"/>
    <pc:docChg chg="modSld">
      <pc:chgData name="Braulio Pablos" userId="uG+fFQ8s6WoeACZfDY2slO+/OUkLlAClgjxu7kni8XA=" providerId="None" clId="Web-{50E3C684-BE82-46AE-AD44-F86AEC9B7B5B}" dt="2021-08-22T18:21:56.154" v="25" actId="20577"/>
      <pc:docMkLst>
        <pc:docMk/>
      </pc:docMkLst>
      <pc:sldChg chg="modSp">
        <pc:chgData name="Braulio Pablos" userId="uG+fFQ8s6WoeACZfDY2slO+/OUkLlAClgjxu7kni8XA=" providerId="None" clId="Web-{50E3C684-BE82-46AE-AD44-F86AEC9B7B5B}" dt="2021-08-22T18:21:56.154" v="25" actId="20577"/>
        <pc:sldMkLst>
          <pc:docMk/>
          <pc:sldMk cId="0" sldId="270"/>
        </pc:sldMkLst>
        <pc:spChg chg="mod">
          <ac:chgData name="Braulio Pablos" userId="uG+fFQ8s6WoeACZfDY2slO+/OUkLlAClgjxu7kni8XA=" providerId="None" clId="Web-{50E3C684-BE82-46AE-AD44-F86AEC9B7B5B}" dt="2021-08-22T18:21:50.857" v="20" actId="20577"/>
          <ac:spMkLst>
            <pc:docMk/>
            <pc:sldMk cId="0" sldId="270"/>
            <ac:spMk id="3" creationId="{C9AE7625-5202-4FDD-BD49-67BD1EF81DD2}"/>
          </ac:spMkLst>
        </pc:spChg>
        <pc:spChg chg="mod">
          <ac:chgData name="Braulio Pablos" userId="uG+fFQ8s6WoeACZfDY2slO+/OUkLlAClgjxu7kni8XA=" providerId="None" clId="Web-{50E3C684-BE82-46AE-AD44-F86AEC9B7B5B}" dt="2021-08-22T18:21:56.154" v="25" actId="20577"/>
          <ac:spMkLst>
            <pc:docMk/>
            <pc:sldMk cId="0" sldId="270"/>
            <ac:spMk id="12" creationId="{E6012188-7CC0-44F2-9138-B5212C9666A2}"/>
          </ac:spMkLst>
        </pc:spChg>
        <pc:spChg chg="mod">
          <ac:chgData name="Braulio Pablos" userId="uG+fFQ8s6WoeACZfDY2slO+/OUkLlAClgjxu7kni8XA=" providerId="None" clId="Web-{50E3C684-BE82-46AE-AD44-F86AEC9B7B5B}" dt="2021-08-22T18:20:16.167" v="2" actId="20577"/>
          <ac:spMkLst>
            <pc:docMk/>
            <pc:sldMk cId="0" sldId="270"/>
            <ac:spMk id="44038" creationId="{FB8E56D0-DEB7-40B2-8827-55F960CBDFEB}"/>
          </ac:spMkLst>
        </pc:spChg>
      </pc:sldChg>
    </pc:docChg>
  </pc:docChgLst>
  <pc:docChgLst>
    <pc:chgData name="Braulio Pablos" userId="uG+fFQ8s6WoeACZfDY2slO+/OUkLlAClgjxu7kni8XA=" providerId="None" clId="Web-{C9D8FA84-0AD4-491E-B9B3-F37A81B4FC4C}"/>
    <pc:docChg chg="modSld">
      <pc:chgData name="Braulio Pablos" userId="uG+fFQ8s6WoeACZfDY2slO+/OUkLlAClgjxu7kni8XA=" providerId="None" clId="Web-{C9D8FA84-0AD4-491E-B9B3-F37A81B4FC4C}" dt="2021-08-23T21:42:39.732" v="20" actId="14100"/>
      <pc:docMkLst>
        <pc:docMk/>
      </pc:docMkLst>
      <pc:sldChg chg="modSp">
        <pc:chgData name="Braulio Pablos" userId="uG+fFQ8s6WoeACZfDY2slO+/OUkLlAClgjxu7kni8XA=" providerId="None" clId="Web-{C9D8FA84-0AD4-491E-B9B3-F37A81B4FC4C}" dt="2021-08-23T21:42:39.732" v="20" actId="14100"/>
        <pc:sldMkLst>
          <pc:docMk/>
          <pc:sldMk cId="0" sldId="271"/>
        </pc:sldMkLst>
        <pc:spChg chg="mod">
          <ac:chgData name="Braulio Pablos" userId="uG+fFQ8s6WoeACZfDY2slO+/OUkLlAClgjxu7kni8XA=" providerId="None" clId="Web-{C9D8FA84-0AD4-491E-B9B3-F37A81B4FC4C}" dt="2021-08-23T21:42:39.732" v="20" actId="14100"/>
          <ac:spMkLst>
            <pc:docMk/>
            <pc:sldMk cId="0" sldId="271"/>
            <ac:spMk id="45059" creationId="{66B5C686-7381-4B93-A683-9B38BC06326F}"/>
          </ac:spMkLst>
        </pc:spChg>
      </pc:sldChg>
    </pc:docChg>
  </pc:docChgLst>
  <pc:docChgLst>
    <pc:chgData name="Braulio Pablos" userId="uG+fFQ8s6WoeACZfDY2slO+/OUkLlAClgjxu7kni8XA=" providerId="None" clId="Web-{A117C585-E86E-4EB6-9866-E561EDF12E4B}"/>
    <pc:docChg chg="modSld">
      <pc:chgData name="Braulio Pablos" userId="uG+fFQ8s6WoeACZfDY2slO+/OUkLlAClgjxu7kni8XA=" providerId="None" clId="Web-{A117C585-E86E-4EB6-9866-E561EDF12E4B}" dt="2021-08-24T11:25:22.755" v="22" actId="20577"/>
      <pc:docMkLst>
        <pc:docMk/>
      </pc:docMkLst>
      <pc:sldChg chg="modSp">
        <pc:chgData name="Braulio Pablos" userId="uG+fFQ8s6WoeACZfDY2slO+/OUkLlAClgjxu7kni8XA=" providerId="None" clId="Web-{A117C585-E86E-4EB6-9866-E561EDF12E4B}" dt="2021-08-24T11:25:22.755" v="22" actId="20577"/>
        <pc:sldMkLst>
          <pc:docMk/>
          <pc:sldMk cId="0" sldId="272"/>
        </pc:sldMkLst>
        <pc:spChg chg="mod">
          <ac:chgData name="Braulio Pablos" userId="uG+fFQ8s6WoeACZfDY2slO+/OUkLlAClgjxu7kni8XA=" providerId="None" clId="Web-{A117C585-E86E-4EB6-9866-E561EDF12E4B}" dt="2021-08-24T11:25:22.755" v="22" actId="20577"/>
          <ac:spMkLst>
            <pc:docMk/>
            <pc:sldMk cId="0" sldId="272"/>
            <ac:spMk id="46085" creationId="{FC5285F9-F32E-4B6E-9D65-3FF59AFF9221}"/>
          </ac:spMkLst>
        </pc:spChg>
      </pc:sldChg>
    </pc:docChg>
  </pc:docChgLst>
  <pc:docChgLst>
    <pc:chgData name="Braulio Pablos" clId="Web-{129DCDCB-A340-4AD5-B554-6E669CE51CB0}"/>
    <pc:docChg chg="modSld">
      <pc:chgData name="Braulio Pablos" userId="" providerId="" clId="Web-{129DCDCB-A340-4AD5-B554-6E669CE51CB0}" dt="2021-08-23T13:06:19.747" v="9" actId="20577"/>
      <pc:docMkLst>
        <pc:docMk/>
      </pc:docMkLst>
      <pc:sldChg chg="modSp">
        <pc:chgData name="Braulio Pablos" userId="" providerId="" clId="Web-{129DCDCB-A340-4AD5-B554-6E669CE51CB0}" dt="2021-08-23T13:06:19.747" v="9" actId="20577"/>
        <pc:sldMkLst>
          <pc:docMk/>
          <pc:sldMk cId="0" sldId="272"/>
        </pc:sldMkLst>
        <pc:spChg chg="mod">
          <ac:chgData name="Braulio Pablos" userId="" providerId="" clId="Web-{129DCDCB-A340-4AD5-B554-6E669CE51CB0}" dt="2021-08-23T13:06:19.747" v="9" actId="20577"/>
          <ac:spMkLst>
            <pc:docMk/>
            <pc:sldMk cId="0" sldId="272"/>
            <ac:spMk id="46083" creationId="{74C323B3-2861-47B8-9899-C73E9171F50B}"/>
          </ac:spMkLst>
        </pc:spChg>
      </pc:sldChg>
    </pc:docChg>
  </pc:docChgLst>
  <pc:docChgLst>
    <pc:chgData name="Braulio Pablos" clId="Web-{A8602248-EC48-4C74-8A03-87B380BEA09B}"/>
    <pc:docChg chg="addSld modSld">
      <pc:chgData name="Braulio Pablos" userId="" providerId="" clId="Web-{A8602248-EC48-4C74-8A03-87B380BEA09B}" dt="2021-08-23T21:02:12.638" v="638" actId="1076"/>
      <pc:docMkLst>
        <pc:docMk/>
      </pc:docMkLst>
      <pc:sldChg chg="modSp">
        <pc:chgData name="Braulio Pablos" userId="" providerId="" clId="Web-{A8602248-EC48-4C74-8A03-87B380BEA09B}" dt="2021-08-23T20:10:10.730" v="52" actId="20577"/>
        <pc:sldMkLst>
          <pc:docMk/>
          <pc:sldMk cId="0" sldId="258"/>
        </pc:sldMkLst>
        <pc:spChg chg="mod">
          <ac:chgData name="Braulio Pablos" userId="" providerId="" clId="Web-{A8602248-EC48-4C74-8A03-87B380BEA09B}" dt="2021-08-23T20:10:10.730" v="52" actId="20577"/>
          <ac:spMkLst>
            <pc:docMk/>
            <pc:sldMk cId="0" sldId="258"/>
            <ac:spMk id="31746" creationId="{3D7F1A64-7FFA-4A11-85D8-CFC714972C40}"/>
          </ac:spMkLst>
        </pc:spChg>
        <pc:spChg chg="mod">
          <ac:chgData name="Braulio Pablos" userId="" providerId="" clId="Web-{A8602248-EC48-4C74-8A03-87B380BEA09B}" dt="2021-08-23T20:09:07.338" v="42" actId="14100"/>
          <ac:spMkLst>
            <pc:docMk/>
            <pc:sldMk cId="0" sldId="258"/>
            <ac:spMk id="31747" creationId="{841BF6EB-4399-431C-B560-B4309F9186E8}"/>
          </ac:spMkLst>
        </pc:spChg>
        <pc:spChg chg="mod">
          <ac:chgData name="Braulio Pablos" userId="" providerId="" clId="Web-{A8602248-EC48-4C74-8A03-87B380BEA09B}" dt="2021-08-23T20:09:47.089" v="51" actId="1076"/>
          <ac:spMkLst>
            <pc:docMk/>
            <pc:sldMk cId="0" sldId="258"/>
            <ac:spMk id="31750" creationId="{231F0783-9330-4BB3-8A26-BD9F65676988}"/>
          </ac:spMkLst>
        </pc:spChg>
      </pc:sldChg>
      <pc:sldChg chg="modSp">
        <pc:chgData name="Braulio Pablos" userId="" providerId="" clId="Web-{A8602248-EC48-4C74-8A03-87B380BEA09B}" dt="2021-08-23T20:09:31.198" v="50" actId="1076"/>
        <pc:sldMkLst>
          <pc:docMk/>
          <pc:sldMk cId="0" sldId="270"/>
        </pc:sldMkLst>
        <pc:spChg chg="mod">
          <ac:chgData name="Braulio Pablos" userId="" providerId="" clId="Web-{A8602248-EC48-4C74-8A03-87B380BEA09B}" dt="2021-08-23T20:07:37.727" v="39" actId="1076"/>
          <ac:spMkLst>
            <pc:docMk/>
            <pc:sldMk cId="0" sldId="270"/>
            <ac:spMk id="3" creationId="{C9AE7625-5202-4FDD-BD49-67BD1EF81DD2}"/>
          </ac:spMkLst>
        </pc:spChg>
        <pc:spChg chg="mod">
          <ac:chgData name="Braulio Pablos" userId="" providerId="" clId="Web-{A8602248-EC48-4C74-8A03-87B380BEA09B}" dt="2021-08-23T20:09:31.198" v="50" actId="1076"/>
          <ac:spMkLst>
            <pc:docMk/>
            <pc:sldMk cId="0" sldId="270"/>
            <ac:spMk id="12" creationId="{E6012188-7CC0-44F2-9138-B5212C9666A2}"/>
          </ac:spMkLst>
        </pc:spChg>
      </pc:sldChg>
      <pc:sldChg chg="modSp">
        <pc:chgData name="Braulio Pablos" userId="" providerId="" clId="Web-{A8602248-EC48-4C74-8A03-87B380BEA09B}" dt="2021-08-23T20:12:39.093" v="53" actId="1076"/>
        <pc:sldMkLst>
          <pc:docMk/>
          <pc:sldMk cId="0" sldId="274"/>
        </pc:sldMkLst>
        <pc:spChg chg="mod">
          <ac:chgData name="Braulio Pablos" userId="" providerId="" clId="Web-{A8602248-EC48-4C74-8A03-87B380BEA09B}" dt="2021-08-23T20:12:39.093" v="53" actId="1076"/>
          <ac:spMkLst>
            <pc:docMk/>
            <pc:sldMk cId="0" sldId="274"/>
            <ac:spMk id="39941" creationId="{11124A74-600B-4290-B805-1C8E728DA5AF}"/>
          </ac:spMkLst>
        </pc:spChg>
      </pc:sldChg>
      <pc:sldChg chg="modSp">
        <pc:chgData name="Braulio Pablos" userId="" providerId="" clId="Web-{A8602248-EC48-4C74-8A03-87B380BEA09B}" dt="2021-08-23T21:02:12.638" v="638" actId="1076"/>
        <pc:sldMkLst>
          <pc:docMk/>
          <pc:sldMk cId="0" sldId="276"/>
        </pc:sldMkLst>
        <pc:spChg chg="mod">
          <ac:chgData name="Braulio Pablos" userId="" providerId="" clId="Web-{A8602248-EC48-4C74-8A03-87B380BEA09B}" dt="2021-08-23T21:02:12.638" v="638" actId="1076"/>
          <ac:spMkLst>
            <pc:docMk/>
            <pc:sldMk cId="0" sldId="276"/>
            <ac:spMk id="41991" creationId="{4ECB9BAA-6038-4908-B92B-DB6F9067121C}"/>
          </ac:spMkLst>
        </pc:spChg>
      </pc:sldChg>
      <pc:sldChg chg="addSp delSp modSp add replId addAnim delAnim">
        <pc:chgData name="Braulio Pablos" userId="" providerId="" clId="Web-{A8602248-EC48-4C74-8A03-87B380BEA09B}" dt="2021-08-23T21:00:57.839" v="637" actId="20577"/>
        <pc:sldMkLst>
          <pc:docMk/>
          <pc:sldMk cId="2455586201" sldId="278"/>
        </pc:sldMkLst>
        <pc:spChg chg="add mod">
          <ac:chgData name="Braulio Pablos" userId="" providerId="" clId="Web-{A8602248-EC48-4C74-8A03-87B380BEA09B}" dt="2021-08-23T21:00:57.839" v="637" actId="20577"/>
          <ac:spMkLst>
            <pc:docMk/>
            <pc:sldMk cId="2455586201" sldId="278"/>
            <ac:spMk id="2" creationId="{DE0C1E69-68D2-4571-87B5-52D336EC216A}"/>
          </ac:spMkLst>
        </pc:spChg>
        <pc:spChg chg="mod">
          <ac:chgData name="Braulio Pablos" userId="" providerId="" clId="Web-{A8602248-EC48-4C74-8A03-87B380BEA09B}" dt="2021-08-23T20:45:27.874" v="225" actId="20577"/>
          <ac:spMkLst>
            <pc:docMk/>
            <pc:sldMk cId="2455586201" sldId="278"/>
            <ac:spMk id="46083" creationId="{74C323B3-2861-47B8-9899-C73E9171F50B}"/>
          </ac:spMkLst>
        </pc:spChg>
        <pc:spChg chg="mod">
          <ac:chgData name="Braulio Pablos" userId="" providerId="" clId="Web-{A8602248-EC48-4C74-8A03-87B380BEA09B}" dt="2021-08-23T20:51:30.869" v="386" actId="20577"/>
          <ac:spMkLst>
            <pc:docMk/>
            <pc:sldMk cId="2455586201" sldId="278"/>
            <ac:spMk id="46084" creationId="{B9A7E52C-BD08-485C-B560-6BA06393BA34}"/>
          </ac:spMkLst>
        </pc:spChg>
        <pc:spChg chg="del mod">
          <ac:chgData name="Braulio Pablos" userId="" providerId="" clId="Web-{A8602248-EC48-4C74-8A03-87B380BEA09B}" dt="2021-08-23T20:43:21.855" v="127"/>
          <ac:spMkLst>
            <pc:docMk/>
            <pc:sldMk cId="2455586201" sldId="278"/>
            <ac:spMk id="46085" creationId="{FC5285F9-F32E-4B6E-9D65-3FF59AFF9221}"/>
          </ac:spMkLst>
        </pc:spChg>
        <pc:spChg chg="mod">
          <ac:chgData name="Braulio Pablos" userId="" providerId="" clId="Web-{A8602248-EC48-4C74-8A03-87B380BEA09B}" dt="2021-08-23T20:56:55.316" v="390" actId="20577"/>
          <ac:spMkLst>
            <pc:docMk/>
            <pc:sldMk cId="2455586201" sldId="278"/>
            <ac:spMk id="46087" creationId="{9CBB7942-A683-41D8-926B-6741C8C995F3}"/>
          </ac:spMkLst>
        </pc:spChg>
        <pc:spChg chg="del mod">
          <ac:chgData name="Braulio Pablos" userId="" providerId="" clId="Web-{A8602248-EC48-4C74-8A03-87B380BEA09B}" dt="2021-08-23T20:43:19.402" v="126"/>
          <ac:spMkLst>
            <pc:docMk/>
            <pc:sldMk cId="2455586201" sldId="278"/>
            <ac:spMk id="46096" creationId="{AB2E574C-764F-4A0E-9983-D92EC899B220}"/>
          </ac:spMkLst>
        </pc:spChg>
      </pc:sldChg>
    </pc:docChg>
  </pc:docChgLst>
  <pc:docChgLst>
    <pc:chgData name="Braulio Pablos" userId="uG+fFQ8s6WoeACZfDY2slO+/OUkLlAClgjxu7kni8XA=" providerId="None" clId="Web-{8B501610-B5AD-4C1B-89D1-5D68AD99D865}"/>
    <pc:docChg chg="modSld">
      <pc:chgData name="Braulio Pablos" userId="uG+fFQ8s6WoeACZfDY2slO+/OUkLlAClgjxu7kni8XA=" providerId="None" clId="Web-{8B501610-B5AD-4C1B-89D1-5D68AD99D865}" dt="2021-08-22T18:18:34.986" v="110" actId="20577"/>
      <pc:docMkLst>
        <pc:docMk/>
      </pc:docMkLst>
      <pc:sldChg chg="modSp">
        <pc:chgData name="Braulio Pablos" userId="uG+fFQ8s6WoeACZfDY2slO+/OUkLlAClgjxu7kni8XA=" providerId="None" clId="Web-{8B501610-B5AD-4C1B-89D1-5D68AD99D865}" dt="2021-08-22T17:51:26.453" v="4" actId="20577"/>
        <pc:sldMkLst>
          <pc:docMk/>
          <pc:sldMk cId="0" sldId="257"/>
        </pc:sldMkLst>
        <pc:spChg chg="mod">
          <ac:chgData name="Braulio Pablos" userId="uG+fFQ8s6WoeACZfDY2slO+/OUkLlAClgjxu7kni8XA=" providerId="None" clId="Web-{8B501610-B5AD-4C1B-89D1-5D68AD99D865}" dt="2021-08-22T17:51:26.453" v="4" actId="20577"/>
          <ac:spMkLst>
            <pc:docMk/>
            <pc:sldMk cId="0" sldId="257"/>
            <ac:spMk id="29707" creationId="{4AFC07BA-A910-48C9-A7E8-17FB7BFB7535}"/>
          </ac:spMkLst>
        </pc:spChg>
      </pc:sldChg>
      <pc:sldChg chg="modSp">
        <pc:chgData name="Braulio Pablos" userId="uG+fFQ8s6WoeACZfDY2slO+/OUkLlAClgjxu7kni8XA=" providerId="None" clId="Web-{8B501610-B5AD-4C1B-89D1-5D68AD99D865}" dt="2021-08-22T17:55:59.380" v="53" actId="1076"/>
        <pc:sldMkLst>
          <pc:docMk/>
          <pc:sldMk cId="0" sldId="258"/>
        </pc:sldMkLst>
        <pc:spChg chg="mod">
          <ac:chgData name="Braulio Pablos" userId="uG+fFQ8s6WoeACZfDY2slO+/OUkLlAClgjxu7kni8XA=" providerId="None" clId="Web-{8B501610-B5AD-4C1B-89D1-5D68AD99D865}" dt="2021-08-22T17:55:00.988" v="45" actId="1076"/>
          <ac:spMkLst>
            <pc:docMk/>
            <pc:sldMk cId="0" sldId="258"/>
            <ac:spMk id="31746" creationId="{3D7F1A64-7FFA-4A11-85D8-CFC714972C40}"/>
          </ac:spMkLst>
        </pc:spChg>
        <pc:spChg chg="mod">
          <ac:chgData name="Braulio Pablos" userId="uG+fFQ8s6WoeACZfDY2slO+/OUkLlAClgjxu7kni8XA=" providerId="None" clId="Web-{8B501610-B5AD-4C1B-89D1-5D68AD99D865}" dt="2021-08-22T17:55:41.911" v="48" actId="1076"/>
          <ac:spMkLst>
            <pc:docMk/>
            <pc:sldMk cId="0" sldId="258"/>
            <ac:spMk id="31747" creationId="{841BF6EB-4399-431C-B560-B4309F9186E8}"/>
          </ac:spMkLst>
        </pc:spChg>
        <pc:spChg chg="mod">
          <ac:chgData name="Braulio Pablos" userId="uG+fFQ8s6WoeACZfDY2slO+/OUkLlAClgjxu7kni8XA=" providerId="None" clId="Web-{8B501610-B5AD-4C1B-89D1-5D68AD99D865}" dt="2021-08-22T17:55:49.380" v="52" actId="20577"/>
          <ac:spMkLst>
            <pc:docMk/>
            <pc:sldMk cId="0" sldId="258"/>
            <ac:spMk id="31748" creationId="{E6DC6D5E-D604-46A8-BB6E-76466B85082A}"/>
          </ac:spMkLst>
        </pc:spChg>
        <pc:spChg chg="mod">
          <ac:chgData name="Braulio Pablos" userId="uG+fFQ8s6WoeACZfDY2slO+/OUkLlAClgjxu7kni8XA=" providerId="None" clId="Web-{8B501610-B5AD-4C1B-89D1-5D68AD99D865}" dt="2021-08-22T17:55:59.380" v="53" actId="1076"/>
          <ac:spMkLst>
            <pc:docMk/>
            <pc:sldMk cId="0" sldId="258"/>
            <ac:spMk id="31749" creationId="{E303E153-F6A6-4B0A-A660-409734818C3F}"/>
          </ac:spMkLst>
        </pc:spChg>
        <pc:spChg chg="mod">
          <ac:chgData name="Braulio Pablos" userId="uG+fFQ8s6WoeACZfDY2slO+/OUkLlAClgjxu7kni8XA=" providerId="None" clId="Web-{8B501610-B5AD-4C1B-89D1-5D68AD99D865}" dt="2021-08-22T17:55:15.770" v="47" actId="1076"/>
          <ac:spMkLst>
            <pc:docMk/>
            <pc:sldMk cId="0" sldId="258"/>
            <ac:spMk id="31750" creationId="{231F0783-9330-4BB3-8A26-BD9F65676988}"/>
          </ac:spMkLst>
        </pc:spChg>
      </pc:sldChg>
      <pc:sldChg chg="modSp">
        <pc:chgData name="Braulio Pablos" userId="uG+fFQ8s6WoeACZfDY2slO+/OUkLlAClgjxu7kni8XA=" providerId="None" clId="Web-{8B501610-B5AD-4C1B-89D1-5D68AD99D865}" dt="2021-08-22T17:57:09.600" v="55" actId="20577"/>
        <pc:sldMkLst>
          <pc:docMk/>
          <pc:sldMk cId="0" sldId="261"/>
        </pc:sldMkLst>
        <pc:spChg chg="mod">
          <ac:chgData name="Braulio Pablos" userId="uG+fFQ8s6WoeACZfDY2slO+/OUkLlAClgjxu7kni8XA=" providerId="None" clId="Web-{8B501610-B5AD-4C1B-89D1-5D68AD99D865}" dt="2021-08-22T17:57:09.600" v="55" actId="20577"/>
          <ac:spMkLst>
            <pc:docMk/>
            <pc:sldMk cId="0" sldId="261"/>
            <ac:spMk id="34819" creationId="{F5A85E7E-2462-4D7D-9B32-1434FD19D0F2}"/>
          </ac:spMkLst>
        </pc:spChg>
      </pc:sldChg>
      <pc:sldChg chg="modSp">
        <pc:chgData name="Braulio Pablos" userId="uG+fFQ8s6WoeACZfDY2slO+/OUkLlAClgjxu7kni8XA=" providerId="None" clId="Web-{8B501610-B5AD-4C1B-89D1-5D68AD99D865}" dt="2021-08-22T17:59:41.697" v="59" actId="20577"/>
        <pc:sldMkLst>
          <pc:docMk/>
          <pc:sldMk cId="0" sldId="264"/>
        </pc:sldMkLst>
        <pc:spChg chg="mod">
          <ac:chgData name="Braulio Pablos" userId="uG+fFQ8s6WoeACZfDY2slO+/OUkLlAClgjxu7kni8XA=" providerId="None" clId="Web-{8B501610-B5AD-4C1B-89D1-5D68AD99D865}" dt="2021-08-22T17:59:41.697" v="59" actId="20577"/>
          <ac:spMkLst>
            <pc:docMk/>
            <pc:sldMk cId="0" sldId="264"/>
            <ac:spMk id="22531" creationId="{8AC70FCD-8CD9-4CCA-BD1F-CAC896F44F1F}"/>
          </ac:spMkLst>
        </pc:spChg>
      </pc:sldChg>
      <pc:sldChg chg="modSp">
        <pc:chgData name="Braulio Pablos" userId="uG+fFQ8s6WoeACZfDY2slO+/OUkLlAClgjxu7kni8XA=" providerId="None" clId="Web-{8B501610-B5AD-4C1B-89D1-5D68AD99D865}" dt="2021-08-22T18:13:27.714" v="93" actId="20577"/>
        <pc:sldMkLst>
          <pc:docMk/>
          <pc:sldMk cId="0" sldId="271"/>
        </pc:sldMkLst>
        <pc:spChg chg="mod">
          <ac:chgData name="Braulio Pablos" userId="uG+fFQ8s6WoeACZfDY2slO+/OUkLlAClgjxu7kni8XA=" providerId="None" clId="Web-{8B501610-B5AD-4C1B-89D1-5D68AD99D865}" dt="2021-08-22T18:10:54.695" v="76" actId="20577"/>
          <ac:spMkLst>
            <pc:docMk/>
            <pc:sldMk cId="0" sldId="271"/>
            <ac:spMk id="45060" creationId="{60A7EC92-4DEA-4C55-8ACB-7F0A6E8F4C05}"/>
          </ac:spMkLst>
        </pc:spChg>
        <pc:spChg chg="mod">
          <ac:chgData name="Braulio Pablos" userId="uG+fFQ8s6WoeACZfDY2slO+/OUkLlAClgjxu7kni8XA=" providerId="None" clId="Web-{8B501610-B5AD-4C1B-89D1-5D68AD99D865}" dt="2021-08-22T18:13:27.714" v="93" actId="20577"/>
          <ac:spMkLst>
            <pc:docMk/>
            <pc:sldMk cId="0" sldId="271"/>
            <ac:spMk id="45062" creationId="{D684EACD-A030-4D41-974A-3930A8C0287B}"/>
          </ac:spMkLst>
        </pc:spChg>
      </pc:sldChg>
      <pc:sldChg chg="modSp">
        <pc:chgData name="Braulio Pablos" userId="uG+fFQ8s6WoeACZfDY2slO+/OUkLlAClgjxu7kni8XA=" providerId="None" clId="Web-{8B501610-B5AD-4C1B-89D1-5D68AD99D865}" dt="2021-08-22T18:17:11.093" v="104" actId="20577"/>
        <pc:sldMkLst>
          <pc:docMk/>
          <pc:sldMk cId="0" sldId="272"/>
        </pc:sldMkLst>
        <pc:spChg chg="mod">
          <ac:chgData name="Braulio Pablos" userId="uG+fFQ8s6WoeACZfDY2slO+/OUkLlAClgjxu7kni8XA=" providerId="None" clId="Web-{8B501610-B5AD-4C1B-89D1-5D68AD99D865}" dt="2021-08-22T18:16:35.890" v="99" actId="20577"/>
          <ac:spMkLst>
            <pc:docMk/>
            <pc:sldMk cId="0" sldId="272"/>
            <ac:spMk id="46083" creationId="{74C323B3-2861-47B8-9899-C73E9171F50B}"/>
          </ac:spMkLst>
        </pc:spChg>
        <pc:spChg chg="mod">
          <ac:chgData name="Braulio Pablos" userId="uG+fFQ8s6WoeACZfDY2slO+/OUkLlAClgjxu7kni8XA=" providerId="None" clId="Web-{8B501610-B5AD-4C1B-89D1-5D68AD99D865}" dt="2021-08-22T18:17:11.093" v="104" actId="20577"/>
          <ac:spMkLst>
            <pc:docMk/>
            <pc:sldMk cId="0" sldId="272"/>
            <ac:spMk id="46085" creationId="{FC5285F9-F32E-4B6E-9D65-3FF59AFF9221}"/>
          </ac:spMkLst>
        </pc:spChg>
      </pc:sldChg>
      <pc:sldChg chg="modSp">
        <pc:chgData name="Braulio Pablos" userId="uG+fFQ8s6WoeACZfDY2slO+/OUkLlAClgjxu7kni8XA=" providerId="None" clId="Web-{8B501610-B5AD-4C1B-89D1-5D68AD99D865}" dt="2021-08-22T18:18:34.986" v="110" actId="20577"/>
        <pc:sldMkLst>
          <pc:docMk/>
          <pc:sldMk cId="0" sldId="277"/>
        </pc:sldMkLst>
        <pc:spChg chg="mod">
          <ac:chgData name="Braulio Pablos" userId="uG+fFQ8s6WoeACZfDY2slO+/OUkLlAClgjxu7kni8XA=" providerId="None" clId="Web-{8B501610-B5AD-4C1B-89D1-5D68AD99D865}" dt="2021-08-22T18:18:34.986" v="110" actId="20577"/>
          <ac:spMkLst>
            <pc:docMk/>
            <pc:sldMk cId="0" sldId="277"/>
            <ac:spMk id="43013" creationId="{8EBB3118-5D9E-4A21-972F-FA07944C41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413CE696-1A72-4490-BD72-F23FB3203F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="" xmlns:a16="http://schemas.microsoft.com/office/drawing/2014/main" id="{9CDF69EA-CA39-406D-B1DF-FB3D961B332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71AD088A-A1E6-4122-B086-A24EE80A2EA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="" xmlns:a16="http://schemas.microsoft.com/office/drawing/2014/main" id="{4830950A-9238-4A60-88A3-C82AC0C8E2F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noProof="0"/>
              <a:t>Haga clic para modificar el estilo de texto del patrón</a:t>
            </a:r>
          </a:p>
          <a:p>
            <a:pPr lvl="1"/>
            <a:r>
              <a:rPr lang="es-ES" altLang="en-US" noProof="0"/>
              <a:t>Segundo nivel</a:t>
            </a:r>
          </a:p>
          <a:p>
            <a:pPr lvl="2"/>
            <a:r>
              <a:rPr lang="es-ES" altLang="en-US" noProof="0"/>
              <a:t>Tercer nivel</a:t>
            </a:r>
          </a:p>
          <a:p>
            <a:pPr lvl="3"/>
            <a:r>
              <a:rPr lang="es-ES" altLang="en-US" noProof="0"/>
              <a:t>Cuarto nivel</a:t>
            </a:r>
          </a:p>
          <a:p>
            <a:pPr lvl="4"/>
            <a:r>
              <a:rPr lang="es-ES" altLang="en-US" noProof="0"/>
              <a:t>Quinto nivel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="" xmlns:a16="http://schemas.microsoft.com/office/drawing/2014/main" id="{D8937F19-23E5-44F2-AE28-743EE72640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0727" name="Rectangle 7">
            <a:extLst>
              <a:ext uri="{FF2B5EF4-FFF2-40B4-BE49-F238E27FC236}">
                <a16:creationId xmlns="" xmlns:a16="http://schemas.microsoft.com/office/drawing/2014/main" id="{20E538F3-DA71-4FB2-8A62-C89B3E51BD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696CB56-F378-4993-8B6E-F743C0BBA151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181669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="" xmlns:a16="http://schemas.microsoft.com/office/drawing/2014/main" id="{866206BE-9DC0-4F7D-8800-5B29F774A7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8572E9-5ED2-40DC-B726-28F896E24377}" type="slidenum">
              <a:rPr lang="es-ES" altLang="en-US" sz="1200"/>
              <a:pPr/>
              <a:t>1</a:t>
            </a:fld>
            <a:endParaRPr lang="es-E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="" xmlns:a16="http://schemas.microsoft.com/office/drawing/2014/main" id="{821077B0-86D6-49FC-846F-41386C33F3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="" xmlns:a16="http://schemas.microsoft.com/office/drawing/2014/main" id="{D3690730-CCB9-47A1-BF29-E58185BF4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77357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="" xmlns:a16="http://schemas.microsoft.com/office/drawing/2014/main" id="{228B2240-412E-4F07-A9B8-6BFA6F2C1D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08C69F-AECB-4311-8BB2-C182D6A82556}" type="slidenum">
              <a:rPr lang="es-ES" altLang="en-US" sz="1200"/>
              <a:pPr/>
              <a:t>10</a:t>
            </a:fld>
            <a:endParaRPr lang="es-E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="" xmlns:a16="http://schemas.microsoft.com/office/drawing/2014/main" id="{A216E722-D6D2-4C72-A636-69CBE11CB0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="" xmlns:a16="http://schemas.microsoft.com/office/drawing/2014/main" id="{F5467722-0F10-4041-89FB-B1F3638FE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76374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="" xmlns:a16="http://schemas.microsoft.com/office/drawing/2014/main" id="{F83C31A0-5155-4739-B7A6-4EF193DAB6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5B99FA-F0DE-4E72-AD38-1FF40F183EC8}" type="slidenum">
              <a:rPr lang="es-ES" altLang="en-US" sz="1200"/>
              <a:pPr/>
              <a:t>11</a:t>
            </a:fld>
            <a:endParaRPr lang="es-E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="" xmlns:a16="http://schemas.microsoft.com/office/drawing/2014/main" id="{CD13BE38-C3E9-425D-AC0F-28081E56F0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="" xmlns:a16="http://schemas.microsoft.com/office/drawing/2014/main" id="{C4E9EC97-B4DB-42A5-90C3-969D0EC5C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159930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="" xmlns:a16="http://schemas.microsoft.com/office/drawing/2014/main" id="{F500BD4E-E72C-486B-8E81-B2F58237D4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C7FC6F-5A8D-43C2-B690-D0D34B3C6827}" type="slidenum">
              <a:rPr lang="es-ES" altLang="en-US" sz="1200"/>
              <a:pPr/>
              <a:t>12</a:t>
            </a:fld>
            <a:endParaRPr lang="es-E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="" xmlns:a16="http://schemas.microsoft.com/office/drawing/2014/main" id="{813E4666-E37E-4BF3-8E52-62158FFAE5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="" xmlns:a16="http://schemas.microsoft.com/office/drawing/2014/main" id="{B9DE1A77-EFAD-417E-9250-05EB680E2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72076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="" xmlns:a16="http://schemas.microsoft.com/office/drawing/2014/main" id="{172DFF3E-01AF-4998-A00D-A67F828996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6315EA-E2B8-486D-82A4-0F80A3E4242A}" type="slidenum">
              <a:rPr lang="es-ES" altLang="en-US" sz="1200"/>
              <a:pPr/>
              <a:t>13</a:t>
            </a:fld>
            <a:endParaRPr lang="es-E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="" xmlns:a16="http://schemas.microsoft.com/office/drawing/2014/main" id="{D6AA99C7-3C6E-4208-A481-F7523002F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="" xmlns:a16="http://schemas.microsoft.com/office/drawing/2014/main" id="{3EF048D0-BC15-4AEC-A1A4-8F49810B6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62716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="" xmlns:a16="http://schemas.microsoft.com/office/drawing/2014/main" id="{6E529B07-21F2-4F81-945A-E90E6795A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3DB554-BD36-4962-ABED-E79510BCC468}" type="slidenum">
              <a:rPr lang="es-ES" altLang="en-US" sz="1200"/>
              <a:pPr/>
              <a:t>14</a:t>
            </a:fld>
            <a:endParaRPr lang="es-E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="" xmlns:a16="http://schemas.microsoft.com/office/drawing/2014/main" id="{726D995C-9DF1-497A-A328-6FA4228D36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="" xmlns:a16="http://schemas.microsoft.com/office/drawing/2014/main" id="{AA4F4417-13F1-4E5E-B911-B09C57BAF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88669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="" xmlns:a16="http://schemas.microsoft.com/office/drawing/2014/main" id="{F78DACA8-D397-4524-816F-FF1972D90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11354F-991B-41B2-9790-31B422425F17}" type="slidenum">
              <a:rPr lang="es-ES" altLang="en-US" sz="1200"/>
              <a:pPr/>
              <a:t>15</a:t>
            </a:fld>
            <a:endParaRPr lang="es-E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="" xmlns:a16="http://schemas.microsoft.com/office/drawing/2014/main" id="{89F57BC1-73D8-48D3-8554-13C66B7AF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="" xmlns:a16="http://schemas.microsoft.com/office/drawing/2014/main" id="{F13C173E-B4B3-4AF2-8554-24F7F3929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03696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="" xmlns:a16="http://schemas.microsoft.com/office/drawing/2014/main" id="{C21AED42-97E4-4A39-972D-16A789F805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B7F98F-0695-4F42-B61D-5E0847495AAA}" type="slidenum">
              <a:rPr lang="es-ES" altLang="en-US" sz="1200"/>
              <a:pPr/>
              <a:t>16</a:t>
            </a:fld>
            <a:endParaRPr lang="es-E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="" xmlns:a16="http://schemas.microsoft.com/office/drawing/2014/main" id="{E544694D-3DC1-4543-880B-07F871508C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="" xmlns:a16="http://schemas.microsoft.com/office/drawing/2014/main" id="{15EDEADC-FABC-49D9-8165-744486D0C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54251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="" xmlns:a16="http://schemas.microsoft.com/office/drawing/2014/main" id="{5A593B50-8217-42DD-8222-F0BC6506F0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83254D-DEF0-4081-AE71-EEBD42B23100}" type="slidenum">
              <a:rPr lang="es-ES" altLang="en-US" sz="1200"/>
              <a:pPr/>
              <a:t>17</a:t>
            </a:fld>
            <a:endParaRPr lang="es-E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="" xmlns:a16="http://schemas.microsoft.com/office/drawing/2014/main" id="{60C8EFD6-B7D5-4F02-8CB2-BD50FEA83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="" xmlns:a16="http://schemas.microsoft.com/office/drawing/2014/main" id="{BF0BA648-A58A-49A4-AFD1-5B74E654A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8560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="" xmlns:a16="http://schemas.microsoft.com/office/drawing/2014/main" id="{5AE01CA8-C286-45B1-B067-02D340C36B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9768ED-704A-4D28-A7D0-31F6E1822FF7}" type="slidenum">
              <a:rPr lang="es-ES" altLang="en-US" sz="1200"/>
              <a:pPr/>
              <a:t>2</a:t>
            </a:fld>
            <a:endParaRPr lang="es-E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="" xmlns:a16="http://schemas.microsoft.com/office/drawing/2014/main" id="{7231B42D-9DEE-4DD5-BC5D-9E60A929B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="" xmlns:a16="http://schemas.microsoft.com/office/drawing/2014/main" id="{72B5AF49-0311-4799-9FB5-4032ECD4D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33771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="" xmlns:a16="http://schemas.microsoft.com/office/drawing/2014/main" id="{524F272D-B144-4205-9681-CE43A80C69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9B97C-108D-4D03-99C5-BC8626DB5DEC}" type="slidenum">
              <a:rPr lang="es-ES" altLang="en-US" sz="1200"/>
              <a:pPr/>
              <a:t>3</a:t>
            </a:fld>
            <a:endParaRPr lang="es-E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="" xmlns:a16="http://schemas.microsoft.com/office/drawing/2014/main" id="{F3D596B1-5748-499F-A8A9-E379259F13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="" xmlns:a16="http://schemas.microsoft.com/office/drawing/2014/main" id="{73F8563D-A667-4921-B854-BE76DE80E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22218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="" xmlns:a16="http://schemas.microsoft.com/office/drawing/2014/main" id="{1DD338B8-6A49-45E8-AC3A-F571B14611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097D22-AAE2-4804-9948-D357C196D06F}" type="slidenum">
              <a:rPr lang="es-ES" altLang="en-US" sz="1200"/>
              <a:pPr/>
              <a:t>4</a:t>
            </a:fld>
            <a:endParaRPr lang="es-E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="" xmlns:a16="http://schemas.microsoft.com/office/drawing/2014/main" id="{420F2999-84E7-46F1-9E29-D936BE467E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="" xmlns:a16="http://schemas.microsoft.com/office/drawing/2014/main" id="{D17AEFD6-4BB6-4BAC-A320-83F9BD8A7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0181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="" xmlns:a16="http://schemas.microsoft.com/office/drawing/2014/main" id="{23F15735-4B1E-46C6-AF9B-2AD338C4ED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D31FAD-2EB8-476A-B427-ECE344E4AA34}" type="slidenum">
              <a:rPr lang="es-ES" altLang="en-US" sz="1200"/>
              <a:pPr/>
              <a:t>5</a:t>
            </a:fld>
            <a:endParaRPr lang="es-E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="" xmlns:a16="http://schemas.microsoft.com/office/drawing/2014/main" id="{A12923A9-C0CB-4ACF-A97E-7965BBEFEA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="" xmlns:a16="http://schemas.microsoft.com/office/drawing/2014/main" id="{216A17F0-DA29-4CAD-8DA0-B05590F07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12373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="" xmlns:a16="http://schemas.microsoft.com/office/drawing/2014/main" id="{ADCE85DE-8717-4B96-83F2-24736DECC3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E65226-BC52-4C05-82AF-67B64DC76921}" type="slidenum">
              <a:rPr lang="es-ES" altLang="en-US" sz="1200"/>
              <a:pPr/>
              <a:t>6</a:t>
            </a:fld>
            <a:endParaRPr lang="es-E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="" xmlns:a16="http://schemas.microsoft.com/office/drawing/2014/main" id="{24140B25-6AE2-40E0-B2E1-1EA21479C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="" xmlns:a16="http://schemas.microsoft.com/office/drawing/2014/main" id="{C24641CC-76F8-409B-B80A-534EACFE8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70615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="" xmlns:a16="http://schemas.microsoft.com/office/drawing/2014/main" id="{D16D6C9A-3021-432F-9983-79C44A683B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26AD4C-677C-4381-BA53-849A02F8859E}" type="slidenum">
              <a:rPr lang="es-ES" altLang="en-US" sz="1200"/>
              <a:pPr/>
              <a:t>7</a:t>
            </a:fld>
            <a:endParaRPr lang="es-E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="" xmlns:a16="http://schemas.microsoft.com/office/drawing/2014/main" id="{1F245C1B-D4CD-4725-9020-91F898DD75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="" xmlns:a16="http://schemas.microsoft.com/office/drawing/2014/main" id="{0CDFD2A8-64C6-4CE4-AE56-6B062FF18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05910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="" xmlns:a16="http://schemas.microsoft.com/office/drawing/2014/main" id="{1D7D70EE-378D-4997-8DC9-3632B8FA2F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70DC3B-8EAE-44DE-9E89-73F714527556}" type="slidenum">
              <a:rPr lang="es-ES" altLang="en-US" sz="1200"/>
              <a:pPr/>
              <a:t>8</a:t>
            </a:fld>
            <a:endParaRPr lang="es-E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="" xmlns:a16="http://schemas.microsoft.com/office/drawing/2014/main" id="{8F574AC9-33CA-4EEA-9E72-C50E396DCF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="" xmlns:a16="http://schemas.microsoft.com/office/drawing/2014/main" id="{8E8FCD0B-61CD-4D8F-A82F-A65B995DB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99026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="" xmlns:a16="http://schemas.microsoft.com/office/drawing/2014/main" id="{B747C485-15D3-417F-86CA-9194F0C772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3B2BF0-7BE3-49D2-892B-A12D58D13527}" type="slidenum">
              <a:rPr lang="es-ES" altLang="en-US" sz="1200"/>
              <a:pPr/>
              <a:t>9</a:t>
            </a:fld>
            <a:endParaRPr lang="es-E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="" xmlns:a16="http://schemas.microsoft.com/office/drawing/2014/main" id="{AA50E279-E657-4866-8CE6-6478D81E69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="" xmlns:a16="http://schemas.microsoft.com/office/drawing/2014/main" id="{BEBA3DC1-7415-49CA-A3E9-21CFDE8CE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7615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Canvas">
            <a:extLst>
              <a:ext uri="{FF2B5EF4-FFF2-40B4-BE49-F238E27FC236}">
                <a16:creationId xmlns="" xmlns:a16="http://schemas.microsoft.com/office/drawing/2014/main" id="{D7C1CBC3-9FDD-4923-A8F7-BF7E0E27305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s-ES" altLang="en-US"/>
          </a:p>
        </p:txBody>
      </p:sp>
      <p:pic>
        <p:nvPicPr>
          <p:cNvPr id="5" name="Picture 3" descr="minispir">
            <a:extLst>
              <a:ext uri="{FF2B5EF4-FFF2-40B4-BE49-F238E27FC236}">
                <a16:creationId xmlns="" xmlns:a16="http://schemas.microsoft.com/office/drawing/2014/main" id="{5649A8D1-E769-484F-8A14-00B91941F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 descr="Canvas">
            <a:extLst>
              <a:ext uri="{FF2B5EF4-FFF2-40B4-BE49-F238E27FC236}">
                <a16:creationId xmlns="" xmlns:a16="http://schemas.microsoft.com/office/drawing/2014/main" id="{9D287D1B-3DAB-4109-B259-0C887F77696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s-ES" altLang="en-US"/>
          </a:p>
        </p:txBody>
      </p:sp>
      <p:pic>
        <p:nvPicPr>
          <p:cNvPr id="7" name="Picture 5" descr="minispir">
            <a:extLst>
              <a:ext uri="{FF2B5EF4-FFF2-40B4-BE49-F238E27FC236}">
                <a16:creationId xmlns="" xmlns:a16="http://schemas.microsoft.com/office/drawing/2014/main" id="{B3AE8045-456F-41D8-9896-C5652E550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914400" y="2057400"/>
            <a:ext cx="7721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s-ES" altLang="en-US" noProof="0"/>
              <a:t>Haga clic para modificar el estilo de título del patrón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s-ES" altLang="en-US" noProof="0"/>
              <a:t>Haga clic para modificar el estilo de subtítulo del patrón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="" xmlns:a16="http://schemas.microsoft.com/office/drawing/2014/main" id="{89DA4558-54E0-44F5-9EDF-765C792B1B0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5037A5DC-77E0-45E3-A4B6-19F72379EB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" name="Rectangle 13">
            <a:extLst>
              <a:ext uri="{FF2B5EF4-FFF2-40B4-BE49-F238E27FC236}">
                <a16:creationId xmlns="" xmlns:a16="http://schemas.microsoft.com/office/drawing/2014/main" id="{DA456D09-FC93-4F02-80DE-F5CD632E90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2D29D34-EAAA-44D2-B5DE-16FE40C3CFCD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698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47">
            <a:extLst>
              <a:ext uri="{FF2B5EF4-FFF2-40B4-BE49-F238E27FC236}">
                <a16:creationId xmlns="" xmlns:a16="http://schemas.microsoft.com/office/drawing/2014/main" id="{DC066252-C549-4565-A591-E8C52D6C48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48">
            <a:extLst>
              <a:ext uri="{FF2B5EF4-FFF2-40B4-BE49-F238E27FC236}">
                <a16:creationId xmlns="" xmlns:a16="http://schemas.microsoft.com/office/drawing/2014/main" id="{083EAB1A-DF86-4291-BD28-A52DC99E10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49">
            <a:extLst>
              <a:ext uri="{FF2B5EF4-FFF2-40B4-BE49-F238E27FC236}">
                <a16:creationId xmlns="" xmlns:a16="http://schemas.microsoft.com/office/drawing/2014/main" id="{DD17832E-368B-45D3-9967-2C5B8B70FB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FFA00B-25ED-472B-9B77-2C258C9EAE3B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8820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72263" y="365125"/>
            <a:ext cx="2014537" cy="550227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91213" cy="55022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47">
            <a:extLst>
              <a:ext uri="{FF2B5EF4-FFF2-40B4-BE49-F238E27FC236}">
                <a16:creationId xmlns="" xmlns:a16="http://schemas.microsoft.com/office/drawing/2014/main" id="{2E191AA2-2E5E-46BF-B6AB-8F3C8CA657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48">
            <a:extLst>
              <a:ext uri="{FF2B5EF4-FFF2-40B4-BE49-F238E27FC236}">
                <a16:creationId xmlns="" xmlns:a16="http://schemas.microsoft.com/office/drawing/2014/main" id="{2CBB78F5-2E0B-4260-8BD5-D76AB52348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49">
            <a:extLst>
              <a:ext uri="{FF2B5EF4-FFF2-40B4-BE49-F238E27FC236}">
                <a16:creationId xmlns="" xmlns:a16="http://schemas.microsoft.com/office/drawing/2014/main" id="{2777DDE5-AF8D-4EC0-92FB-3DA2FF7D9F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C64C04-F549-40B2-BE51-8688DD8FBD22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0519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47">
            <a:extLst>
              <a:ext uri="{FF2B5EF4-FFF2-40B4-BE49-F238E27FC236}">
                <a16:creationId xmlns="" xmlns:a16="http://schemas.microsoft.com/office/drawing/2014/main" id="{237FD580-D49B-4D87-933D-C3C6AC9843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48">
            <a:extLst>
              <a:ext uri="{FF2B5EF4-FFF2-40B4-BE49-F238E27FC236}">
                <a16:creationId xmlns="" xmlns:a16="http://schemas.microsoft.com/office/drawing/2014/main" id="{30D89D54-584C-4630-9068-BC87AF19CA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49">
            <a:extLst>
              <a:ext uri="{FF2B5EF4-FFF2-40B4-BE49-F238E27FC236}">
                <a16:creationId xmlns="" xmlns:a16="http://schemas.microsoft.com/office/drawing/2014/main" id="{ECF29292-638A-415F-AE35-7C1380FC04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B9B469-1CCA-45EB-8350-792F9906ADBB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6942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="" xmlns:a16="http://schemas.microsoft.com/office/drawing/2014/main" id="{EB7F3AED-BAA9-4563-94AB-538D59B05B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48">
            <a:extLst>
              <a:ext uri="{FF2B5EF4-FFF2-40B4-BE49-F238E27FC236}">
                <a16:creationId xmlns="" xmlns:a16="http://schemas.microsoft.com/office/drawing/2014/main" id="{4979B75D-71F5-4338-8AF3-09DC53E2B6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49">
            <a:extLst>
              <a:ext uri="{FF2B5EF4-FFF2-40B4-BE49-F238E27FC236}">
                <a16:creationId xmlns="" xmlns:a16="http://schemas.microsoft.com/office/drawing/2014/main" id="{F535B9F4-E2F0-4038-B35C-D8CD7D5F70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844A9-6B00-475F-B183-BDB81B3AA006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046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47">
            <a:extLst>
              <a:ext uri="{FF2B5EF4-FFF2-40B4-BE49-F238E27FC236}">
                <a16:creationId xmlns="" xmlns:a16="http://schemas.microsoft.com/office/drawing/2014/main" id="{3C901062-A322-4570-8DE3-5B3917B5BA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48">
            <a:extLst>
              <a:ext uri="{FF2B5EF4-FFF2-40B4-BE49-F238E27FC236}">
                <a16:creationId xmlns="" xmlns:a16="http://schemas.microsoft.com/office/drawing/2014/main" id="{C6C56DBF-7839-4686-8661-00C6783D3C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49">
            <a:extLst>
              <a:ext uri="{FF2B5EF4-FFF2-40B4-BE49-F238E27FC236}">
                <a16:creationId xmlns="" xmlns:a16="http://schemas.microsoft.com/office/drawing/2014/main" id="{2ABC2547-4253-4C8E-94C9-ACE39752C2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7C1E06-8C9B-4C91-B917-D9CED0C0221E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2623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47">
            <a:extLst>
              <a:ext uri="{FF2B5EF4-FFF2-40B4-BE49-F238E27FC236}">
                <a16:creationId xmlns="" xmlns:a16="http://schemas.microsoft.com/office/drawing/2014/main" id="{4686667D-EFCB-430A-93F6-C42D3E93CC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48">
            <a:extLst>
              <a:ext uri="{FF2B5EF4-FFF2-40B4-BE49-F238E27FC236}">
                <a16:creationId xmlns="" xmlns:a16="http://schemas.microsoft.com/office/drawing/2014/main" id="{D2AF56E9-1EB7-43B5-916C-043F092C4E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49">
            <a:extLst>
              <a:ext uri="{FF2B5EF4-FFF2-40B4-BE49-F238E27FC236}">
                <a16:creationId xmlns="" xmlns:a16="http://schemas.microsoft.com/office/drawing/2014/main" id="{644569BC-2E64-46E1-A6C9-E4AD0D4ADB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99B4B-80B4-44CB-88BF-5A4CB27ED58E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68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47">
            <a:extLst>
              <a:ext uri="{FF2B5EF4-FFF2-40B4-BE49-F238E27FC236}">
                <a16:creationId xmlns="" xmlns:a16="http://schemas.microsoft.com/office/drawing/2014/main" id="{63E7904E-5FD0-4D99-88AB-D1B9FE71C4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48">
            <a:extLst>
              <a:ext uri="{FF2B5EF4-FFF2-40B4-BE49-F238E27FC236}">
                <a16:creationId xmlns="" xmlns:a16="http://schemas.microsoft.com/office/drawing/2014/main" id="{69013D19-847A-418A-AD2C-D55B94BE70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49">
            <a:extLst>
              <a:ext uri="{FF2B5EF4-FFF2-40B4-BE49-F238E27FC236}">
                <a16:creationId xmlns="" xmlns:a16="http://schemas.microsoft.com/office/drawing/2014/main" id="{203FEE81-5D52-4E22-BD56-65EE23FCF9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0C200-77EB-4115-8553-EC3BFAFAC960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3259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="" xmlns:a16="http://schemas.microsoft.com/office/drawing/2014/main" id="{CBF502BD-A63A-4547-ADAE-476082FB57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48">
            <a:extLst>
              <a:ext uri="{FF2B5EF4-FFF2-40B4-BE49-F238E27FC236}">
                <a16:creationId xmlns="" xmlns:a16="http://schemas.microsoft.com/office/drawing/2014/main" id="{3DC50C9D-4419-4128-B218-AD54CD8065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49">
            <a:extLst>
              <a:ext uri="{FF2B5EF4-FFF2-40B4-BE49-F238E27FC236}">
                <a16:creationId xmlns="" xmlns:a16="http://schemas.microsoft.com/office/drawing/2014/main" id="{2B398021-A11E-4C2F-ABE5-37BBEF70CD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DD8E3-8C5E-4E3A-87C7-EDF68B96CD50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2168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="" xmlns:a16="http://schemas.microsoft.com/office/drawing/2014/main" id="{FDA8B125-C4E6-45FA-BD12-4857A02355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48">
            <a:extLst>
              <a:ext uri="{FF2B5EF4-FFF2-40B4-BE49-F238E27FC236}">
                <a16:creationId xmlns="" xmlns:a16="http://schemas.microsoft.com/office/drawing/2014/main" id="{34DA4EC8-1FE1-4015-A143-0521F51F2C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49">
            <a:extLst>
              <a:ext uri="{FF2B5EF4-FFF2-40B4-BE49-F238E27FC236}">
                <a16:creationId xmlns="" xmlns:a16="http://schemas.microsoft.com/office/drawing/2014/main" id="{75B1654B-45FD-4B7E-BBCB-F87626177A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E9089-D063-401C-88F5-FD7E04198FB1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9687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="" xmlns:a16="http://schemas.microsoft.com/office/drawing/2014/main" id="{14950870-944D-4DE4-8201-A92FB76169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48">
            <a:extLst>
              <a:ext uri="{FF2B5EF4-FFF2-40B4-BE49-F238E27FC236}">
                <a16:creationId xmlns="" xmlns:a16="http://schemas.microsoft.com/office/drawing/2014/main" id="{7F10A381-8E6B-4965-B125-4880EDEC6E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49">
            <a:extLst>
              <a:ext uri="{FF2B5EF4-FFF2-40B4-BE49-F238E27FC236}">
                <a16:creationId xmlns="" xmlns:a16="http://schemas.microsoft.com/office/drawing/2014/main" id="{9911683B-2A5C-4256-BB1B-6B3702ED3B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80340A-BD21-454F-B0A3-EA73A43BB629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040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>
            <a:extLst>
              <a:ext uri="{FF2B5EF4-FFF2-40B4-BE49-F238E27FC236}">
                <a16:creationId xmlns="" xmlns:a16="http://schemas.microsoft.com/office/drawing/2014/main" id="{98FFB6D1-D8EC-408E-99D8-3DD7E31A54E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s-ES" altLang="en-US"/>
          </a:p>
        </p:txBody>
      </p:sp>
      <p:sp>
        <p:nvSpPr>
          <p:cNvPr id="1027" name="Line 39">
            <a:extLst>
              <a:ext uri="{FF2B5EF4-FFF2-40B4-BE49-F238E27FC236}">
                <a16:creationId xmlns="" xmlns:a16="http://schemas.microsoft.com/office/drawing/2014/main" id="{B38D836F-9109-46B2-8C0A-941F57D5F444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1028" name="Picture 42" descr="minispir">
            <a:extLst>
              <a:ext uri="{FF2B5EF4-FFF2-40B4-BE49-F238E27FC236}">
                <a16:creationId xmlns="" xmlns:a16="http://schemas.microsoft.com/office/drawing/2014/main" id="{1A26A8D3-EA1E-4F33-B982-8BE7A199E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43" descr="minispir">
            <a:extLst>
              <a:ext uri="{FF2B5EF4-FFF2-40B4-BE49-F238E27FC236}">
                <a16:creationId xmlns="" xmlns:a16="http://schemas.microsoft.com/office/drawing/2014/main" id="{7BC2ECC3-A6E0-4664-B447-635770A10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46">
            <a:extLst>
              <a:ext uri="{FF2B5EF4-FFF2-40B4-BE49-F238E27FC236}">
                <a16:creationId xmlns="" xmlns:a16="http://schemas.microsoft.com/office/drawing/2014/main" id="{106398A3-CCBF-44FE-81AB-81D07297BF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2095" name="Rectangle 47">
            <a:extLst>
              <a:ext uri="{FF2B5EF4-FFF2-40B4-BE49-F238E27FC236}">
                <a16:creationId xmlns="" xmlns:a16="http://schemas.microsoft.com/office/drawing/2014/main" id="{209E1C0B-4003-47D2-B6A4-A5AA878F5D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2096" name="Rectangle 48">
            <a:extLst>
              <a:ext uri="{FF2B5EF4-FFF2-40B4-BE49-F238E27FC236}">
                <a16:creationId xmlns="" xmlns:a16="http://schemas.microsoft.com/office/drawing/2014/main" id="{523A0B8B-5733-4D9F-971B-04BCAF47DB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2097" name="Rectangle 49">
            <a:extLst>
              <a:ext uri="{FF2B5EF4-FFF2-40B4-BE49-F238E27FC236}">
                <a16:creationId xmlns="" xmlns:a16="http://schemas.microsoft.com/office/drawing/2014/main" id="{FE4A4EED-9D0B-4C62-BEEA-FC5FF0D550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459C673-6917-400E-99A6-440CA6ECB15C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>
            <a:extLst>
              <a:ext uri="{FF2B5EF4-FFF2-40B4-BE49-F238E27FC236}">
                <a16:creationId xmlns="" xmlns:a16="http://schemas.microsoft.com/office/drawing/2014/main" id="{7ABF6B32-2188-4A34-93F5-1840DD97C0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148D0B-B9ED-4795-AAD6-FE25F7E59451}" type="slidenum">
              <a:rPr lang="es-E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s-E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="" xmlns:a16="http://schemas.microsoft.com/office/drawing/2014/main" id="{20E10956-E2C1-49D2-B377-494F1D6970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6800" y="914400"/>
            <a:ext cx="7721600" cy="1143000"/>
          </a:xfrm>
          <a:noFill/>
        </p:spPr>
        <p:txBody>
          <a:bodyPr/>
          <a:lstStyle/>
          <a:p>
            <a:pPr eaLnBrk="1" hangingPunct="1"/>
            <a:r>
              <a:rPr lang="es-ES_tradnl" altLang="en-US">
                <a:latin typeface="Arial" panose="020B0604020202020204" pitchFamily="34" charset="0"/>
              </a:rPr>
              <a:t>Programación</a:t>
            </a:r>
            <a:r>
              <a:rPr lang="es-ES_tradnl" altLang="en-US"/>
              <a:t> </a:t>
            </a:r>
            <a:r>
              <a:rPr lang="es-ES_tradnl" altLang="en-US">
                <a:latin typeface="Arial" panose="020B0604020202020204" pitchFamily="34" charset="0"/>
              </a:rPr>
              <a:t>en</a:t>
            </a:r>
            <a:r>
              <a:rPr lang="es-ES_tradnl" altLang="en-US"/>
              <a:t> </a:t>
            </a:r>
            <a:r>
              <a:rPr lang="es-ES_tradnl" altLang="en-US">
                <a:latin typeface="Arial" panose="020B0604020202020204" pitchFamily="34" charset="0"/>
              </a:rPr>
              <a:t>C</a:t>
            </a:r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="" xmlns:a16="http://schemas.microsoft.com/office/drawing/2014/main" id="{E3CBBB62-1F0F-42BB-8798-E1A2D9A14F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25600" y="2589213"/>
            <a:ext cx="7339013" cy="3143250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es-ES_tradnl" altLang="en-US" dirty="0" smtClean="0">
                <a:latin typeface="Arial" panose="020B0604020202020204" pitchFamily="34" charset="0"/>
              </a:rPr>
              <a:t> Arreglos </a:t>
            </a:r>
            <a:r>
              <a:rPr lang="es-ES_tradnl" altLang="en-US" dirty="0">
                <a:latin typeface="Arial" panose="020B0604020202020204" pitchFamily="34" charset="0"/>
              </a:rPr>
              <a:t>Unidimensionales (vectores)</a:t>
            </a:r>
          </a:p>
          <a:p>
            <a:pPr eaLnBrk="1" hangingPunct="1"/>
            <a:endParaRPr lang="es-ES_tradnl" altLang="en-US" dirty="0">
              <a:latin typeface="Arial" panose="020B0604020202020204" pitchFamily="34" charset="0"/>
            </a:endParaRPr>
          </a:p>
          <a:p>
            <a:pPr algn="l" eaLnBrk="1" hangingPunct="1">
              <a:buFontTx/>
              <a:buChar char="•"/>
            </a:pPr>
            <a:r>
              <a:rPr lang="es-ES_tradnl" altLang="en-US" dirty="0" smtClean="0">
                <a:latin typeface="Arial" panose="020B0604020202020204" pitchFamily="34" charset="0"/>
              </a:rPr>
              <a:t> Cadenas </a:t>
            </a:r>
            <a:r>
              <a:rPr lang="es-ES_tradnl" altLang="en-US" dirty="0">
                <a:latin typeface="Arial" panose="020B0604020202020204" pitchFamily="34" charset="0"/>
              </a:rPr>
              <a:t>de caracteres</a:t>
            </a:r>
            <a:endParaRPr lang="es-E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>
            <a:extLst>
              <a:ext uri="{FF2B5EF4-FFF2-40B4-BE49-F238E27FC236}">
                <a16:creationId xmlns="" xmlns:a16="http://schemas.microsoft.com/office/drawing/2014/main" id="{CD7BD0B6-E022-458D-99AB-57181FD5EB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411EEE-BA91-4A61-81F7-04A3FE6F3063}" type="slidenum">
              <a:rPr lang="es-E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s-ES" altLang="en-US" sz="1400"/>
          </a:p>
        </p:txBody>
      </p:sp>
      <p:sp>
        <p:nvSpPr>
          <p:cNvPr id="22531" name="Text Box 2">
            <a:extLst>
              <a:ext uri="{FF2B5EF4-FFF2-40B4-BE49-F238E27FC236}">
                <a16:creationId xmlns="" xmlns:a16="http://schemas.microsoft.com/office/drawing/2014/main" id="{8AC70FCD-8CD9-4CCA-BD1F-CAC896F44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04800"/>
            <a:ext cx="71628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Times New Roman"/>
                <a:cs typeface="Times New Roman"/>
              </a:rPr>
              <a:t>void menu (int *dop)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n-US" sz="1800" dirty="0">
                <a:latin typeface="Times New Roman"/>
                <a:cs typeface="Times New Roman"/>
              </a:rPr>
              <a:t>{</a:t>
            </a:r>
            <a:endParaRPr lang="en-US" altLang="en-US" sz="1800" dirty="0">
              <a:latin typeface="Times New Roman"/>
              <a:cs typeface="Times New Roman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s-AR" altLang="en-US" sz="1800" dirty="0">
                <a:latin typeface="Times New Roman"/>
                <a:cs typeface="Times New Roman"/>
              </a:rPr>
              <a:t>  </a:t>
            </a:r>
            <a:r>
              <a:rPr lang="es-AR" altLang="en-US" sz="1800" dirty="0" err="1">
                <a:latin typeface="Times New Roman"/>
                <a:cs typeface="Times New Roman"/>
              </a:rPr>
              <a:t>printf</a:t>
            </a:r>
            <a:r>
              <a:rPr lang="es-AR" altLang="en-US" sz="1800" dirty="0">
                <a:latin typeface="Times New Roman"/>
                <a:cs typeface="Times New Roman"/>
              </a:rPr>
              <a:t>("</a:t>
            </a:r>
            <a:r>
              <a:rPr lang="es-AR" altLang="en-US" sz="1800" dirty="0" err="1">
                <a:latin typeface="Times New Roman"/>
                <a:cs typeface="Times New Roman"/>
              </a:rPr>
              <a:t>Menu</a:t>
            </a:r>
            <a:r>
              <a:rPr lang="es-AR" altLang="en-US" sz="1800" dirty="0">
                <a:latin typeface="Times New Roman"/>
                <a:cs typeface="Times New Roman"/>
              </a:rPr>
              <a:t> de opciones\n");</a:t>
            </a:r>
            <a:endParaRPr lang="en-US" altLang="en-US" sz="1800" dirty="0">
              <a:latin typeface="Times New Roman"/>
              <a:cs typeface="Times New Roman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s-AR" altLang="en-US" sz="1800" dirty="0">
                <a:latin typeface="Times New Roman"/>
                <a:cs typeface="Times New Roman"/>
              </a:rPr>
              <a:t>  </a:t>
            </a:r>
            <a:r>
              <a:rPr lang="es-AR" altLang="en-US" sz="1800" dirty="0" err="1">
                <a:latin typeface="Times New Roman"/>
                <a:cs typeface="Times New Roman"/>
              </a:rPr>
              <a:t>printf</a:t>
            </a:r>
            <a:r>
              <a:rPr lang="es-AR" altLang="en-US" sz="1800" dirty="0">
                <a:latin typeface="Times New Roman"/>
                <a:cs typeface="Times New Roman"/>
              </a:rPr>
              <a:t>("1 - Suma los elementos del arreglo\n");</a:t>
            </a:r>
            <a:endParaRPr lang="en-US" altLang="en-US" sz="1800" dirty="0">
              <a:latin typeface="Times New Roman"/>
              <a:cs typeface="Times New Roman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s-AR" altLang="en-US" sz="1800" dirty="0">
                <a:latin typeface="Times New Roman"/>
                <a:cs typeface="Times New Roman"/>
              </a:rPr>
              <a:t>  </a:t>
            </a:r>
            <a:r>
              <a:rPr lang="es-AR" altLang="en-US" sz="1800" dirty="0" err="1">
                <a:latin typeface="Times New Roman"/>
                <a:cs typeface="Times New Roman"/>
              </a:rPr>
              <a:t>printf</a:t>
            </a:r>
            <a:r>
              <a:rPr lang="es-AR" altLang="en-US" sz="1800" dirty="0">
                <a:latin typeface="Times New Roman"/>
                <a:cs typeface="Times New Roman"/>
              </a:rPr>
              <a:t>("2 - Cuenta los elementos pares\n");</a:t>
            </a:r>
            <a:endParaRPr lang="en-US" altLang="en-US" sz="1800" dirty="0">
              <a:latin typeface="Times New Roman"/>
              <a:cs typeface="Times New Roman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s-AR" altLang="en-US" sz="1800" dirty="0">
                <a:latin typeface="Times New Roman"/>
                <a:cs typeface="Times New Roman"/>
              </a:rPr>
              <a:t>  </a:t>
            </a:r>
            <a:r>
              <a:rPr lang="es-AR" altLang="en-US" sz="1800" dirty="0" err="1">
                <a:latin typeface="Times New Roman"/>
                <a:cs typeface="Times New Roman"/>
              </a:rPr>
              <a:t>printf</a:t>
            </a:r>
            <a:r>
              <a:rPr lang="es-AR" altLang="en-US" sz="1800" dirty="0">
                <a:latin typeface="Times New Roman"/>
                <a:cs typeface="Times New Roman"/>
              </a:rPr>
              <a:t>("3 - Imprime los elementos de las posiciones pares\n");</a:t>
            </a:r>
            <a:endParaRPr lang="en-US" altLang="en-US" sz="1800" dirty="0">
              <a:latin typeface="Times New Roman"/>
              <a:cs typeface="Times New Roman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s-AR" altLang="en-US" sz="1800" dirty="0">
                <a:latin typeface="Times New Roman"/>
                <a:cs typeface="Times New Roman"/>
              </a:rPr>
              <a:t>  </a:t>
            </a:r>
            <a:r>
              <a:rPr lang="es-AR" altLang="en-US" sz="1800" dirty="0" err="1">
                <a:latin typeface="Times New Roman"/>
                <a:cs typeface="Times New Roman"/>
              </a:rPr>
              <a:t>printf</a:t>
            </a:r>
            <a:r>
              <a:rPr lang="es-AR" altLang="en-US" sz="1800" dirty="0">
                <a:latin typeface="Times New Roman"/>
                <a:cs typeface="Times New Roman"/>
              </a:rPr>
              <a:t>("4 - Calcula el </a:t>
            </a:r>
            <a:r>
              <a:rPr lang="es-AR" altLang="en-US" sz="1800" dirty="0" err="1">
                <a:latin typeface="Times New Roman"/>
                <a:cs typeface="Times New Roman"/>
              </a:rPr>
              <a:t>minimo</a:t>
            </a:r>
            <a:r>
              <a:rPr lang="es-AR" altLang="en-US" sz="1800" dirty="0">
                <a:latin typeface="Times New Roman"/>
                <a:cs typeface="Times New Roman"/>
              </a:rPr>
              <a:t>\n");</a:t>
            </a:r>
            <a:endParaRPr lang="en-US" altLang="en-US" sz="1800" dirty="0">
              <a:latin typeface="Times New Roman"/>
              <a:cs typeface="Times New Roman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s-AR" altLang="en-US" sz="1800" dirty="0">
                <a:latin typeface="Times New Roman"/>
                <a:cs typeface="Times New Roman"/>
              </a:rPr>
              <a:t>  </a:t>
            </a:r>
            <a:r>
              <a:rPr lang="es-AR" altLang="en-US" sz="1800" dirty="0" err="1">
                <a:latin typeface="Times New Roman"/>
                <a:cs typeface="Times New Roman"/>
              </a:rPr>
              <a:t>printf</a:t>
            </a:r>
            <a:r>
              <a:rPr lang="es-AR" altLang="en-US" sz="1800" dirty="0">
                <a:latin typeface="Times New Roman"/>
                <a:cs typeface="Times New Roman"/>
              </a:rPr>
              <a:t>("5 - Genera un arreglo con los elementos </a:t>
            </a:r>
            <a:r>
              <a:rPr lang="es-AR" altLang="en-US" sz="1800" dirty="0" err="1">
                <a:latin typeface="Times New Roman"/>
                <a:cs typeface="Times New Roman"/>
              </a:rPr>
              <a:t>multiplos</a:t>
            </a:r>
            <a:r>
              <a:rPr lang="es-AR" altLang="en-US" sz="1800" dirty="0">
                <a:latin typeface="Times New Roman"/>
                <a:cs typeface="Times New Roman"/>
              </a:rPr>
              <a:t> de K\n");</a:t>
            </a:r>
            <a:endParaRPr lang="en-US" altLang="en-US" sz="1800" dirty="0">
              <a:latin typeface="Times New Roman"/>
              <a:cs typeface="Times New Roman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s-AR" altLang="en-US" sz="1800" dirty="0">
                <a:latin typeface="Times New Roman"/>
                <a:cs typeface="Times New Roman"/>
              </a:rPr>
              <a:t>  </a:t>
            </a:r>
            <a:r>
              <a:rPr lang="es-AR" altLang="en-US" sz="1800" dirty="0" err="1">
                <a:latin typeface="Times New Roman"/>
                <a:cs typeface="Times New Roman"/>
              </a:rPr>
              <a:t>printf</a:t>
            </a:r>
            <a:r>
              <a:rPr lang="es-AR" altLang="en-US" sz="1800" dirty="0">
                <a:latin typeface="Times New Roman"/>
                <a:cs typeface="Times New Roman"/>
              </a:rPr>
              <a:t>("6 - Busca la </a:t>
            </a:r>
            <a:r>
              <a:rPr lang="es-AR" altLang="en-US" sz="1800" dirty="0" err="1">
                <a:latin typeface="Times New Roman"/>
                <a:cs typeface="Times New Roman"/>
              </a:rPr>
              <a:t>posicion</a:t>
            </a:r>
            <a:r>
              <a:rPr lang="es-AR" altLang="en-US" sz="1800" dirty="0">
                <a:latin typeface="Times New Roman"/>
                <a:cs typeface="Times New Roman"/>
              </a:rPr>
              <a:t> de un elemento en el arreglo\n");</a:t>
            </a:r>
            <a:endParaRPr lang="en-US" altLang="en-US" sz="1800" dirty="0">
              <a:latin typeface="Times New Roman"/>
              <a:cs typeface="Times New Roman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s-AR" altLang="en-US" sz="1800" dirty="0">
                <a:latin typeface="Times New Roman"/>
                <a:cs typeface="Times New Roman"/>
              </a:rPr>
              <a:t>  </a:t>
            </a:r>
            <a:r>
              <a:rPr lang="es-AR" altLang="en-US" sz="1800" dirty="0" err="1">
                <a:latin typeface="Times New Roman"/>
                <a:cs typeface="Times New Roman"/>
              </a:rPr>
              <a:t>printf</a:t>
            </a:r>
            <a:r>
              <a:rPr lang="es-AR" altLang="en-US" sz="1800" dirty="0">
                <a:latin typeface="Times New Roman"/>
                <a:cs typeface="Times New Roman"/>
              </a:rPr>
              <a:t>("7 - Salir\n");</a:t>
            </a:r>
            <a:endParaRPr lang="en-US" altLang="en-US" sz="1800" dirty="0">
              <a:latin typeface="Times New Roman"/>
              <a:cs typeface="Times New Roman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s-AR" altLang="en-US" sz="1800" dirty="0">
                <a:latin typeface="Times New Roman"/>
                <a:cs typeface="Times New Roman"/>
              </a:rPr>
              <a:t>  do {</a:t>
            </a:r>
            <a:endParaRPr lang="en-US" altLang="en-US" sz="1800" dirty="0">
              <a:latin typeface="Times New Roman"/>
              <a:cs typeface="Times New Roman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s-AR" altLang="en-US" sz="1800" dirty="0">
                <a:latin typeface="Times New Roman"/>
                <a:cs typeface="Times New Roman"/>
              </a:rPr>
              <a:t>     </a:t>
            </a:r>
            <a:r>
              <a:rPr lang="es-AR" altLang="en-US" sz="1800" dirty="0" err="1">
                <a:latin typeface="Times New Roman"/>
                <a:cs typeface="Times New Roman"/>
              </a:rPr>
              <a:t>printf</a:t>
            </a:r>
            <a:r>
              <a:rPr lang="es-AR" altLang="en-US" sz="1800" dirty="0">
                <a:latin typeface="Times New Roman"/>
                <a:cs typeface="Times New Roman"/>
              </a:rPr>
              <a:t>(" Ingrese su </a:t>
            </a:r>
            <a:r>
              <a:rPr lang="es-AR" altLang="en-US" sz="1800" dirty="0" err="1">
                <a:latin typeface="Times New Roman"/>
                <a:cs typeface="Times New Roman"/>
              </a:rPr>
              <a:t>opcion</a:t>
            </a:r>
            <a:r>
              <a:rPr lang="es-AR" altLang="en-US" sz="1800" dirty="0">
                <a:latin typeface="Times New Roman"/>
                <a:cs typeface="Times New Roman"/>
              </a:rPr>
              <a:t>: ");   </a:t>
            </a:r>
            <a:r>
              <a:rPr lang="es-AR" altLang="en-US" sz="1800" dirty="0" err="1">
                <a:latin typeface="Times New Roman"/>
                <a:cs typeface="Times New Roman"/>
              </a:rPr>
              <a:t>scanf</a:t>
            </a:r>
            <a:r>
              <a:rPr lang="es-AR" altLang="en-US" sz="1800" dirty="0">
                <a:latin typeface="Times New Roman"/>
                <a:cs typeface="Times New Roman"/>
              </a:rPr>
              <a:t>("%d", </a:t>
            </a:r>
            <a:r>
              <a:rPr lang="es-AR" altLang="en-US" sz="1800" dirty="0" err="1">
                <a:solidFill>
                  <a:srgbClr val="0070C0"/>
                </a:solidFill>
                <a:latin typeface="Times New Roman"/>
                <a:cs typeface="Times New Roman"/>
              </a:rPr>
              <a:t>dop</a:t>
            </a:r>
            <a:r>
              <a:rPr lang="es-AR" altLang="en-US" sz="1800" dirty="0">
                <a:latin typeface="Times New Roman"/>
                <a:cs typeface="Times New Roman"/>
              </a:rPr>
              <a:t>);</a:t>
            </a:r>
            <a:endParaRPr lang="en-US" altLang="en-US" sz="1800" dirty="0">
              <a:latin typeface="Times New Roman"/>
              <a:cs typeface="Times New Roman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s-AR" altLang="en-US" sz="1800" dirty="0">
                <a:latin typeface="Times New Roman"/>
                <a:cs typeface="Times New Roman"/>
              </a:rPr>
              <a:t>  </a:t>
            </a:r>
            <a:r>
              <a:rPr lang="en-US" altLang="en-US" sz="1800" dirty="0">
                <a:latin typeface="Times New Roman"/>
                <a:cs typeface="Times New Roman"/>
              </a:rPr>
              <a:t>} while( </a:t>
            </a:r>
            <a:r>
              <a:rPr lang="en-US" altLang="en-US" sz="1800" dirty="0">
                <a:solidFill>
                  <a:srgbClr val="0070C0"/>
                </a:solidFill>
                <a:latin typeface="Times New Roman"/>
                <a:cs typeface="Times New Roman"/>
              </a:rPr>
              <a:t>*dop &lt; 1   ||  7 &lt; *dop </a:t>
            </a:r>
            <a:r>
              <a:rPr lang="en-US" altLang="en-US" sz="1800" dirty="0">
                <a:latin typeface="Times New Roman"/>
                <a:cs typeface="Times New Roman"/>
              </a:rPr>
              <a:t>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n-US" sz="1800" dirty="0">
                <a:latin typeface="Times New Roman"/>
                <a:cs typeface="Times New Roman"/>
              </a:rPr>
              <a:t>}</a:t>
            </a:r>
            <a:endParaRPr lang="en-US" altLang="en-US" sz="1800" dirty="0">
              <a:latin typeface="Times New Roman"/>
              <a:cs typeface="Times New Roman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3">
            <a:extLst>
              <a:ext uri="{FF2B5EF4-FFF2-40B4-BE49-F238E27FC236}">
                <a16:creationId xmlns="" xmlns:a16="http://schemas.microsoft.com/office/drawing/2014/main" id="{6703BE66-4774-49D4-825E-6CAD297A2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0F17AB-6D31-4A56-A0AB-2D367E47FB15}" type="slidenum">
              <a:rPr lang="es-E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s-ES" altLang="en-US" sz="1400"/>
          </a:p>
        </p:txBody>
      </p:sp>
      <p:sp>
        <p:nvSpPr>
          <p:cNvPr id="38914" name="Rectangle 2">
            <a:extLst>
              <a:ext uri="{FF2B5EF4-FFF2-40B4-BE49-F238E27FC236}">
                <a16:creationId xmlns="" xmlns:a16="http://schemas.microsoft.com/office/drawing/2014/main" id="{E9D69B78-0B47-4E93-A7B4-C2334F5B6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81013"/>
            <a:ext cx="8153400" cy="632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Intercalación</a:t>
            </a:r>
            <a:r>
              <a:rPr lang="en-US" alt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fusión</a:t>
            </a:r>
            <a:r>
              <a:rPr lang="en-US" alt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  o </a:t>
            </a:r>
            <a:r>
              <a:rPr lang="en-US" altLang="en-US" sz="1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mezcla</a:t>
            </a:r>
            <a:r>
              <a:rPr lang="en-US" alt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 de dos </a:t>
            </a:r>
            <a:r>
              <a:rPr lang="en-US" altLang="en-US" sz="1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arreglos</a:t>
            </a:r>
            <a:r>
              <a:rPr lang="en-US" alt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ordenados</a:t>
            </a:r>
            <a:r>
              <a:rPr lang="en-US" alt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resultando</a:t>
            </a:r>
            <a:r>
              <a:rPr lang="en-US" alt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altLang="en-US" sz="1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tercero</a:t>
            </a:r>
            <a:r>
              <a:rPr lang="en-US" alt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ordenado</a:t>
            </a:r>
            <a:endParaRPr lang="en-US" altLang="en-US" sz="14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void 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intercalacion</a:t>
            </a:r>
            <a:r>
              <a:rPr lang="en-US" altLang="en-US" sz="1200" b="1" dirty="0">
                <a:cs typeface="Times New Roman" panose="02020603050405020304" pitchFamily="18" charset="0"/>
              </a:rPr>
              <a:t> (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200" b="1" dirty="0">
                <a:cs typeface="Times New Roman" panose="02020603050405020304" pitchFamily="18" charset="0"/>
              </a:rPr>
              <a:t> v1[], 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200" b="1" dirty="0">
                <a:cs typeface="Times New Roman" panose="02020603050405020304" pitchFamily="18" charset="0"/>
              </a:rPr>
              <a:t> v2[], 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200" b="1" dirty="0">
                <a:cs typeface="Times New Roman" panose="02020603050405020304" pitchFamily="18" charset="0"/>
              </a:rPr>
              <a:t> n, 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200" b="1" dirty="0">
                <a:cs typeface="Times New Roman" panose="02020603050405020304" pitchFamily="18" charset="0"/>
              </a:rPr>
              <a:t> m, 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200" b="1" dirty="0">
                <a:cs typeface="Times New Roman" panose="02020603050405020304" pitchFamily="18" charset="0"/>
              </a:rPr>
              <a:t> v3[], 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200" b="1" dirty="0">
                <a:cs typeface="Times New Roman" panose="02020603050405020304" pitchFamily="18" charset="0"/>
              </a:rPr>
              <a:t> *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dk</a:t>
            </a:r>
            <a:r>
              <a:rPr lang="en-US" altLang="en-US" sz="1200" b="1" dirty="0"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 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200" b="1" dirty="0">
                <a:cs typeface="Times New Roman" panose="02020603050405020304" pitchFamily="18" charset="0"/>
              </a:rPr>
              <a:t> t, 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200" b="1" dirty="0">
                <a:cs typeface="Times New Roman" panose="02020603050405020304" pitchFamily="18" charset="0"/>
              </a:rPr>
              <a:t> = 0,j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 *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dk</a:t>
            </a:r>
            <a:r>
              <a:rPr lang="en-US" altLang="en-US" sz="1200" b="1" dirty="0">
                <a:cs typeface="Times New Roman" panose="02020603050405020304" pitchFamily="18" charset="0"/>
              </a:rPr>
              <a:t>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 while ( 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200" b="1" dirty="0">
                <a:cs typeface="Times New Roman" panose="02020603050405020304" pitchFamily="18" charset="0"/>
              </a:rPr>
              <a:t>&lt;n  &amp;&amp;  j&lt;m)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    if (v1[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200" b="1" dirty="0">
                <a:cs typeface="Times New Roman" panose="02020603050405020304" pitchFamily="18" charset="0"/>
              </a:rPr>
              <a:t>] &lt; v2[j])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      v3[*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dk</a:t>
            </a:r>
            <a:r>
              <a:rPr lang="en-US" altLang="en-US" sz="1200" b="1" dirty="0">
                <a:cs typeface="Times New Roman" panose="02020603050405020304" pitchFamily="18" charset="0"/>
              </a:rPr>
              <a:t>] = v1[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200" b="1" dirty="0">
                <a:cs typeface="Times New Roman" panose="02020603050405020304" pitchFamily="18" charset="0"/>
              </a:rPr>
              <a:t>]; 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200" b="1" dirty="0">
                <a:cs typeface="Times New Roman" panose="02020603050405020304" pitchFamily="18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  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      if (v1[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200" b="1" dirty="0">
                <a:cs typeface="Times New Roman" panose="02020603050405020304" pitchFamily="18" charset="0"/>
              </a:rPr>
              <a:t>] &gt; v2[j])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  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	 v3[*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dk</a:t>
            </a:r>
            <a:r>
              <a:rPr lang="en-US" altLang="en-US" sz="1200" b="1" dirty="0">
                <a:cs typeface="Times New Roman" panose="02020603050405020304" pitchFamily="18" charset="0"/>
              </a:rPr>
              <a:t>] = v2[j]; 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j++</a:t>
            </a:r>
            <a:r>
              <a:rPr lang="en-US" altLang="en-US" sz="1200" b="1" dirty="0"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      </a:t>
            </a:r>
            <a:r>
              <a:rPr lang="es-AR" altLang="en-US" sz="1200" b="1" dirty="0">
                <a:cs typeface="Times New Roman" panose="02020603050405020304" pitchFamily="18" charset="0"/>
              </a:rPr>
              <a:t>}</a:t>
            </a:r>
            <a:endParaRPr lang="en-US" altLang="en-US" sz="1200" b="1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1200" b="1" dirty="0">
                <a:cs typeface="Times New Roman" panose="02020603050405020304" pitchFamily="18" charset="0"/>
              </a:rPr>
              <a:t>       </a:t>
            </a:r>
            <a:r>
              <a:rPr lang="es-AR" altLang="en-US" sz="1200" b="1" dirty="0" err="1">
                <a:cs typeface="Times New Roman" panose="02020603050405020304" pitchFamily="18" charset="0"/>
              </a:rPr>
              <a:t>else</a:t>
            </a:r>
            <a:r>
              <a:rPr lang="es-AR" altLang="en-US" sz="1200" b="1" dirty="0">
                <a:cs typeface="Times New Roman" panose="02020603050405020304" pitchFamily="18" charset="0"/>
              </a:rPr>
              <a:t>   /* inserta una sola vez. los elementos iguales */</a:t>
            </a:r>
            <a:endParaRPr lang="en-US" altLang="en-US" sz="1200" b="1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1200" b="1" dirty="0">
                <a:cs typeface="Times New Roman" panose="02020603050405020304" pitchFamily="18" charset="0"/>
              </a:rPr>
              <a:t>       </a:t>
            </a:r>
            <a:r>
              <a:rPr lang="en-US" altLang="en-US" sz="1200" b="1" dirty="0"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	 v3[*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dk</a:t>
            </a:r>
            <a:r>
              <a:rPr lang="en-US" altLang="en-US" sz="1200" b="1" dirty="0">
                <a:cs typeface="Times New Roman" panose="02020603050405020304" pitchFamily="18" charset="0"/>
              </a:rPr>
              <a:t>] = v1[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200" b="1" dirty="0">
                <a:cs typeface="Times New Roman" panose="02020603050405020304" pitchFamily="18" charset="0"/>
              </a:rPr>
              <a:t>];  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200" b="1" dirty="0">
                <a:cs typeface="Times New Roman" panose="02020603050405020304" pitchFamily="18" charset="0"/>
              </a:rPr>
              <a:t>++;   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j++</a:t>
            </a:r>
            <a:r>
              <a:rPr lang="en-US" altLang="en-US" sz="1200" b="1" dirty="0"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    (*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dk</a:t>
            </a:r>
            <a:r>
              <a:rPr lang="en-US" altLang="en-US" sz="1200" b="1" dirty="0">
                <a:cs typeface="Times New Roman" panose="02020603050405020304" pitchFamily="18" charset="0"/>
              </a:rPr>
              <a:t>)++;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 for(t=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200" b="1" dirty="0">
                <a:cs typeface="Times New Roman" panose="02020603050405020304" pitchFamily="18" charset="0"/>
              </a:rPr>
              <a:t>; t &lt; n; t++) </a:t>
            </a:r>
            <a:r>
              <a:rPr lang="es-AR" altLang="en-US" sz="1200" b="1" dirty="0">
                <a:cs typeface="Times New Roman" panose="02020603050405020304" pitchFamily="18" charset="0"/>
              </a:rPr>
              <a:t>/* completa con los elementos faltantes de v1 */</a:t>
            </a:r>
            <a:endParaRPr lang="en-US" altLang="en-US" sz="1200" b="1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    v3[*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dk</a:t>
            </a:r>
            <a:r>
              <a:rPr lang="en-US" altLang="en-US" sz="1200" b="1" dirty="0">
                <a:cs typeface="Times New Roman" panose="02020603050405020304" pitchFamily="18" charset="0"/>
              </a:rPr>
              <a:t>] = v1[t];  (*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dk</a:t>
            </a:r>
            <a:r>
              <a:rPr lang="en-US" altLang="en-US" sz="1200" b="1" dirty="0">
                <a:cs typeface="Times New Roman" panose="02020603050405020304" pitchFamily="18" charset="0"/>
              </a:rPr>
              <a:t>)++;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 for(t=j; t &lt; m; t++) </a:t>
            </a:r>
            <a:r>
              <a:rPr lang="es-AR" altLang="en-US" sz="1200" b="1" dirty="0">
                <a:cs typeface="Times New Roman" panose="02020603050405020304" pitchFamily="18" charset="0"/>
              </a:rPr>
              <a:t>/* completa con los elementos faltantes de v2 */</a:t>
            </a:r>
            <a:endParaRPr lang="en-US" altLang="en-US" sz="1200" b="1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    v3[*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dk</a:t>
            </a:r>
            <a:r>
              <a:rPr lang="en-US" altLang="en-US" sz="1200" b="1" dirty="0">
                <a:cs typeface="Times New Roman" panose="02020603050405020304" pitchFamily="18" charset="0"/>
              </a:rPr>
              <a:t>] = v2[t]; (*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dk</a:t>
            </a:r>
            <a:r>
              <a:rPr lang="en-US" altLang="en-US" sz="1200" b="1" dirty="0">
                <a:cs typeface="Times New Roman" panose="02020603050405020304" pitchFamily="18" charset="0"/>
              </a:rPr>
              <a:t>)++;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cs typeface="Times New Roman" panose="02020603050405020304" pitchFamily="18" charset="0"/>
              </a:rPr>
              <a:t>  </a:t>
            </a:r>
            <a:r>
              <a:rPr lang="es-AR" altLang="en-US" sz="1200" b="1" dirty="0">
                <a:cs typeface="Times New Roman" panose="02020603050405020304" pitchFamily="18" charset="0"/>
              </a:rPr>
              <a:t>}</a:t>
            </a:r>
            <a:endParaRPr lang="en-US" altLang="en-US" sz="1200" b="1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1200" b="1" dirty="0">
                <a:cs typeface="Times New Roman" panose="02020603050405020304" pitchFamily="18" charset="0"/>
              </a:rPr>
              <a:t>}</a:t>
            </a:r>
            <a:endParaRPr lang="en-US" altLang="en-US" sz="1200" b="1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3">
            <a:extLst>
              <a:ext uri="{FF2B5EF4-FFF2-40B4-BE49-F238E27FC236}">
                <a16:creationId xmlns="" xmlns:a16="http://schemas.microsoft.com/office/drawing/2014/main" id="{A9FFEFDB-B75A-422F-8569-0BDD6CDB0D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956406-FCCF-4F20-BD56-4D6E499F754D}" type="slidenum">
              <a:rPr lang="es-E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s-ES" altLang="en-US" sz="1400"/>
          </a:p>
        </p:txBody>
      </p:sp>
      <p:sp>
        <p:nvSpPr>
          <p:cNvPr id="44034" name="Rectangle 2">
            <a:extLst>
              <a:ext uri="{FF2B5EF4-FFF2-40B4-BE49-F238E27FC236}">
                <a16:creationId xmlns="" xmlns:a16="http://schemas.microsoft.com/office/drawing/2014/main" id="{4D47F4F9-4515-4E9C-9890-12A46BAF0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"/>
            <a:ext cx="66294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n-US" sz="2400" b="1" u="sng">
                <a:latin typeface="Arial" panose="020B0604020202020204" pitchFamily="34" charset="0"/>
                <a:cs typeface="Arial" panose="020B0604020202020204" pitchFamily="34" charset="0"/>
              </a:rPr>
              <a:t>Arreglos unidimensionales  –  Cadenas</a:t>
            </a:r>
            <a:endParaRPr lang="es-ES" altLang="en-US" sz="2400"/>
          </a:p>
        </p:txBody>
      </p:sp>
      <p:sp>
        <p:nvSpPr>
          <p:cNvPr id="44035" name="Rectangle 3">
            <a:extLst>
              <a:ext uri="{FF2B5EF4-FFF2-40B4-BE49-F238E27FC236}">
                <a16:creationId xmlns="" xmlns:a16="http://schemas.microsoft.com/office/drawing/2014/main" id="{FAC643BD-F9B6-47D1-BFC9-26B462AB3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867400"/>
            <a:ext cx="7315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A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Si el arreglo es iniciado en la declaración y </a:t>
            </a:r>
            <a:r>
              <a:rPr lang="es-AR" alt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especifica el tamaño</a:t>
            </a:r>
            <a:r>
              <a:rPr lang="es-A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alt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se ajusta a la cardinalidad de la lista</a:t>
            </a:r>
            <a:r>
              <a:rPr lang="es-AR" altLang="en-US" sz="16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44037" name="Text Box 5">
            <a:extLst>
              <a:ext uri="{FF2B5EF4-FFF2-40B4-BE49-F238E27FC236}">
                <a16:creationId xmlns="" xmlns:a16="http://schemas.microsoft.com/office/drawing/2014/main" id="{C86036F2-30D7-48C4-9BC5-600DB3A4E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990600"/>
            <a:ext cx="76200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A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Una secuencia de caracteres,  almacenada en un arreglo, se interpreta como cadena si el </a:t>
            </a:r>
            <a:r>
              <a:rPr lang="es-AR" altLang="en-US" sz="1600" b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último carácter es un ‘\0’</a:t>
            </a:r>
            <a:r>
              <a:rPr lang="es-A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. Solo en ese caso es tratada correctamente como parámetro de las funciones para cadenas. 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600"/>
          </a:p>
        </p:txBody>
      </p:sp>
      <p:sp>
        <p:nvSpPr>
          <p:cNvPr id="44038" name="Text Box 6">
            <a:extLst>
              <a:ext uri="{FF2B5EF4-FFF2-40B4-BE49-F238E27FC236}">
                <a16:creationId xmlns="" xmlns:a16="http://schemas.microsoft.com/office/drawing/2014/main" id="{FB8E56D0-DEB7-40B2-8827-55F960CBD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1870075"/>
            <a:ext cx="7315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s-AR" altLang="en-US" sz="1600" b="1" dirty="0">
                <a:latin typeface="Arial"/>
                <a:cs typeface="Arial"/>
              </a:rPr>
              <a:t>En la </a:t>
            </a:r>
            <a:r>
              <a:rPr lang="es-AR" altLang="en-US" sz="1600" b="1" dirty="0">
                <a:solidFill>
                  <a:srgbClr val="FF0000"/>
                </a:solidFill>
                <a:latin typeface="Arial"/>
                <a:cs typeface="Arial"/>
              </a:rPr>
              <a:t>lectura</a:t>
            </a:r>
            <a:r>
              <a:rPr lang="es-AR" altLang="en-US" sz="1600" b="1" dirty="0">
                <a:latin typeface="Arial"/>
                <a:cs typeface="Arial"/>
              </a:rPr>
              <a:t>, las funciones </a:t>
            </a:r>
            <a:r>
              <a:rPr lang="es-AR" altLang="en-US" sz="1600" b="1" u="sng" dirty="0" err="1">
                <a:solidFill>
                  <a:srgbClr val="FF0000"/>
                </a:solidFill>
                <a:latin typeface="Arial"/>
                <a:cs typeface="Arial"/>
              </a:rPr>
              <a:t>scanf</a:t>
            </a:r>
            <a:r>
              <a:rPr lang="es-AR" altLang="en-US" sz="1600" b="1" dirty="0">
                <a:solidFill>
                  <a:srgbClr val="FF0000"/>
                </a:solidFill>
                <a:latin typeface="Arial"/>
                <a:cs typeface="Arial"/>
              </a:rPr>
              <a:t> con formato %s </a:t>
            </a:r>
            <a:r>
              <a:rPr lang="es-AR" altLang="en-US" sz="1600" b="1" dirty="0">
                <a:latin typeface="Arial"/>
                <a:cs typeface="Arial"/>
              </a:rPr>
              <a:t>y </a:t>
            </a:r>
            <a:r>
              <a:rPr lang="es-AR" altLang="en-US" sz="1600" b="1" u="sng" dirty="0" err="1">
                <a:solidFill>
                  <a:srgbClr val="FF0000"/>
                </a:solidFill>
                <a:latin typeface="Arial"/>
                <a:cs typeface="Arial"/>
              </a:rPr>
              <a:t>fgets</a:t>
            </a:r>
            <a:r>
              <a:rPr lang="es-AR" altLang="en-US" sz="1600" b="1" dirty="0">
                <a:latin typeface="Arial"/>
                <a:cs typeface="Arial"/>
              </a:rPr>
              <a:t>  insertan el carácter nulo al final de la secuencia leída.</a:t>
            </a:r>
            <a:endParaRPr lang="en-US" altLang="en-US" sz="16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039" name="Text Box 7">
            <a:extLst>
              <a:ext uri="{FF2B5EF4-FFF2-40B4-BE49-F238E27FC236}">
                <a16:creationId xmlns="" xmlns:a16="http://schemas.microsoft.com/office/drawing/2014/main" id="{A9618BDC-DD74-41D1-A826-57EA32EDC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151313"/>
            <a:ext cx="75453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A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Una secuencia de caracteres encerrada entre “ “  es una cadena constante y contiene al final el carácter nulo en memoria.</a:t>
            </a:r>
            <a:endParaRPr lang="en-US" altLang="en-US" sz="1600" b="1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600"/>
          </a:p>
        </p:txBody>
      </p:sp>
      <p:sp>
        <p:nvSpPr>
          <p:cNvPr id="44043" name="Rectangle 11">
            <a:extLst>
              <a:ext uri="{FF2B5EF4-FFF2-40B4-BE49-F238E27FC236}">
                <a16:creationId xmlns="" xmlns:a16="http://schemas.microsoft.com/office/drawing/2014/main" id="{CCD18B88-F99E-4944-8EA8-E2986BCC6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876800"/>
            <a:ext cx="7543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A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En una sentencia de declaración, </a:t>
            </a:r>
            <a:r>
              <a:rPr lang="es-AR" altLang="en-US" sz="1600" b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arreglo puede ser iniciado</a:t>
            </a:r>
            <a:r>
              <a:rPr lang="es-AR" alt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declarando entre llaves la lista de valores</a:t>
            </a:r>
            <a:r>
              <a:rPr lang="es-A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, esta puede ser menor que la dimensión del arreglo, completando con valores neutros del tipo correspondiente.</a:t>
            </a:r>
            <a:endParaRPr lang="en-US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44" name="Text Box 12">
            <a:extLst>
              <a:ext uri="{FF2B5EF4-FFF2-40B4-BE49-F238E27FC236}">
                <a16:creationId xmlns="" xmlns:a16="http://schemas.microsoft.com/office/drawing/2014/main" id="{B7A05B77-66E4-476D-8C44-79842E4E7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016250"/>
            <a:ext cx="73152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A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AR" alt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escritura</a:t>
            </a:r>
            <a:r>
              <a:rPr lang="es-A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 de una cadena se realiza mediante la función </a:t>
            </a:r>
            <a:r>
              <a:rPr lang="es-AR" altLang="en-US" sz="1600" b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s-A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 con formato %s y </a:t>
            </a:r>
            <a:r>
              <a:rPr lang="es-AR" altLang="en-US" sz="1600" b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puts(char</a:t>
            </a:r>
            <a:r>
              <a:rPr lang="es-AR" alt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*)</a:t>
            </a:r>
            <a:r>
              <a:rPr lang="es-A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, el parámetro es en general un arreglo o un puntero que contiene la dirección del mismo. </a:t>
            </a:r>
            <a:endParaRPr lang="en-US" altLang="en-US" sz="1600" b="1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n-US" sz="1600" b="1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C9AE7625-5202-4FDD-BD49-67BD1EF81DD2}"/>
              </a:ext>
            </a:extLst>
          </p:cNvPr>
          <p:cNvSpPr txBox="1"/>
          <p:nvPr/>
        </p:nvSpPr>
        <p:spPr>
          <a:xfrm>
            <a:off x="2120900" y="2431256"/>
            <a:ext cx="536877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 anchor="t">
            <a:spAutoFit/>
          </a:bodyPr>
          <a:lstStyle/>
          <a:p>
            <a:pPr eaLnBrk="1" hangingPunct="1">
              <a:defRPr/>
            </a:pPr>
            <a:r>
              <a:rPr lang="es-AR" sz="1600" b="1" dirty="0" err="1">
                <a:latin typeface="Courier New"/>
                <a:cs typeface="Courier New"/>
              </a:rPr>
              <a:t>char</a:t>
            </a:r>
            <a:r>
              <a:rPr lang="es-AR" sz="1600" b="1" dirty="0">
                <a:latin typeface="Courier New"/>
                <a:cs typeface="Courier New"/>
              </a:rPr>
              <a:t> </a:t>
            </a:r>
            <a:r>
              <a:rPr lang="es-AR" sz="1600" b="1" dirty="0" err="1">
                <a:latin typeface="Courier New"/>
                <a:cs typeface="Courier New"/>
              </a:rPr>
              <a:t>cad</a:t>
            </a:r>
            <a:r>
              <a:rPr lang="es-AR" sz="1600" b="1" dirty="0">
                <a:latin typeface="Courier New"/>
                <a:cs typeface="Courier New"/>
              </a:rPr>
              <a:t>[20]; </a:t>
            </a:r>
            <a:r>
              <a:rPr lang="es-AR" sz="1600" b="1" dirty="0" err="1">
                <a:latin typeface="Courier New"/>
                <a:cs typeface="Courier New"/>
              </a:rPr>
              <a:t>scanf</a:t>
            </a:r>
            <a:r>
              <a:rPr lang="es-AR" sz="1600" b="1" dirty="0">
                <a:latin typeface="Courier New"/>
                <a:cs typeface="Courier New"/>
              </a:rPr>
              <a:t>("%s", </a:t>
            </a:r>
            <a:r>
              <a:rPr lang="es-AR" sz="1600" b="1" dirty="0" err="1">
                <a:latin typeface="Courier New"/>
                <a:cs typeface="Courier New"/>
              </a:rPr>
              <a:t>cad</a:t>
            </a:r>
            <a:r>
              <a:rPr lang="es-AR" sz="1600" b="1" dirty="0">
                <a:latin typeface="Courier New"/>
                <a:cs typeface="Courier New"/>
              </a:rPr>
              <a:t>);</a:t>
            </a:r>
            <a:endParaRPr lang="en-US" sz="1600" b="1" dirty="0">
              <a:latin typeface="Courier New"/>
              <a:cs typeface="Courier New"/>
            </a:endParaRPr>
          </a:p>
          <a:p>
            <a:pPr>
              <a:defRPr/>
            </a:pPr>
            <a:r>
              <a:rPr lang="es-AR" sz="1600" b="1" dirty="0" err="1">
                <a:latin typeface="Courier New"/>
                <a:cs typeface="Courier New"/>
              </a:rPr>
              <a:t>fgets</a:t>
            </a:r>
            <a:r>
              <a:rPr lang="es-AR" sz="1600" b="1" dirty="0">
                <a:latin typeface="Courier New"/>
                <a:cs typeface="Courier New"/>
              </a:rPr>
              <a:t>(</a:t>
            </a:r>
            <a:r>
              <a:rPr lang="es-AR" sz="1600" b="1" dirty="0" err="1">
                <a:latin typeface="Courier New"/>
                <a:cs typeface="Courier New"/>
              </a:rPr>
              <a:t>cad</a:t>
            </a:r>
            <a:r>
              <a:rPr lang="es-AR" sz="1600" b="1" dirty="0">
                <a:latin typeface="Courier New"/>
                <a:cs typeface="Courier New"/>
              </a:rPr>
              <a:t>, 20, </a:t>
            </a:r>
            <a:r>
              <a:rPr lang="es-AR" sz="1600" b="1" dirty="0" err="1">
                <a:latin typeface="Courier New"/>
                <a:cs typeface="Courier New"/>
              </a:rPr>
              <a:t>stdin</a:t>
            </a:r>
            <a:r>
              <a:rPr lang="es-AR" sz="1600" b="1" dirty="0">
                <a:latin typeface="Courier New"/>
                <a:cs typeface="Courier New"/>
              </a:rPr>
              <a:t>); </a:t>
            </a:r>
            <a:r>
              <a:rPr lang="es-AR" sz="1600" b="1" dirty="0" err="1">
                <a:latin typeface="Courier New"/>
                <a:cs typeface="Courier New"/>
              </a:rPr>
              <a:t>scanf</a:t>
            </a:r>
            <a:r>
              <a:rPr lang="es-AR" sz="1600" b="1" dirty="0">
                <a:latin typeface="Courier New"/>
                <a:cs typeface="Courier New"/>
              </a:rPr>
              <a:t>("%19s", </a:t>
            </a:r>
            <a:r>
              <a:rPr lang="es-AR" sz="1600" b="1" dirty="0" err="1">
                <a:latin typeface="Courier New"/>
                <a:cs typeface="Courier New"/>
              </a:rPr>
              <a:t>cad</a:t>
            </a:r>
            <a:r>
              <a:rPr lang="es-AR" sz="1600" b="1" dirty="0">
                <a:latin typeface="Courier New"/>
                <a:cs typeface="Courier New"/>
              </a:rPr>
              <a:t>);</a:t>
            </a:r>
            <a:endParaRPr lang="en-US" sz="1600" b="1">
              <a:latin typeface="Courier New"/>
              <a:cs typeface="Courier New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E6012188-7CC0-44F2-9138-B5212C9666A2}"/>
              </a:ext>
            </a:extLst>
          </p:cNvPr>
          <p:cNvSpPr txBox="1"/>
          <p:nvPr/>
        </p:nvSpPr>
        <p:spPr>
          <a:xfrm>
            <a:off x="3368477" y="3817938"/>
            <a:ext cx="3764172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 anchor="t">
            <a:spAutoFit/>
          </a:bodyPr>
          <a:lstStyle/>
          <a:p>
            <a:pPr eaLnBrk="1" hangingPunct="1">
              <a:defRPr/>
            </a:pPr>
            <a:r>
              <a:rPr lang="es-AR" sz="1600" b="1" dirty="0" err="1">
                <a:latin typeface="Courier New"/>
                <a:cs typeface="Courier New"/>
              </a:rPr>
              <a:t>printf</a:t>
            </a:r>
            <a:r>
              <a:rPr lang="es-AR" sz="1600" b="1" dirty="0">
                <a:latin typeface="Courier New"/>
                <a:cs typeface="Courier New"/>
              </a:rPr>
              <a:t>("%s", </a:t>
            </a:r>
            <a:r>
              <a:rPr lang="es-AR" sz="1600" b="1" dirty="0" err="1">
                <a:latin typeface="Courier New"/>
                <a:cs typeface="Courier New"/>
              </a:rPr>
              <a:t>cad</a:t>
            </a:r>
            <a:r>
              <a:rPr lang="es-AR" sz="1600" b="1" dirty="0" smtClean="0">
                <a:latin typeface="Courier New"/>
                <a:cs typeface="Courier New"/>
              </a:rPr>
              <a:t>); </a:t>
            </a:r>
            <a:r>
              <a:rPr lang="es-AR" sz="1600" b="1" dirty="0" err="1" smtClean="0">
                <a:latin typeface="Courier New"/>
                <a:cs typeface="Courier New"/>
              </a:rPr>
              <a:t>puts</a:t>
            </a:r>
            <a:r>
              <a:rPr lang="es-AR" sz="1600" b="1" dirty="0" smtClean="0">
                <a:latin typeface="Courier New"/>
                <a:cs typeface="Courier New"/>
              </a:rPr>
              <a:t>(</a:t>
            </a:r>
            <a:r>
              <a:rPr lang="es-AR" sz="1600" b="1" dirty="0" err="1" smtClean="0">
                <a:latin typeface="Courier New"/>
                <a:cs typeface="Courier New"/>
              </a:rPr>
              <a:t>cad</a:t>
            </a:r>
            <a:r>
              <a:rPr lang="es-AR" sz="1600" b="1" dirty="0" smtClean="0">
                <a:latin typeface="Courier New"/>
                <a:cs typeface="Courier New"/>
              </a:rPr>
              <a:t>);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autoUpdateAnimBg="0"/>
      <p:bldP spid="44037" grpId="0" autoUpdateAnimBg="0"/>
      <p:bldP spid="44038" grpId="0" autoUpdateAnimBg="0"/>
      <p:bldP spid="44039" grpId="0" autoUpdateAnimBg="0"/>
      <p:bldP spid="44043" grpId="0" autoUpdateAnimBg="0"/>
      <p:bldP spid="44044" grpId="0" autoUpdateAnimBg="0"/>
      <p:bldP spid="3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3">
            <a:extLst>
              <a:ext uri="{FF2B5EF4-FFF2-40B4-BE49-F238E27FC236}">
                <a16:creationId xmlns="" xmlns:a16="http://schemas.microsoft.com/office/drawing/2014/main" id="{688AB64C-26A6-43B1-9437-0E968DD33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667378-B44D-4037-B5F9-D046A79B697A}" type="slidenum">
              <a:rPr lang="es-E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s-E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="" xmlns:a16="http://schemas.microsoft.com/office/drawing/2014/main" id="{E98B4A34-8062-45F4-877A-7A1B72EC6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81013"/>
            <a:ext cx="81534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2400"/>
          </a:p>
        </p:txBody>
      </p:sp>
      <p:sp>
        <p:nvSpPr>
          <p:cNvPr id="45059" name="Rectangle 3">
            <a:extLst>
              <a:ext uri="{FF2B5EF4-FFF2-40B4-BE49-F238E27FC236}">
                <a16:creationId xmlns="" xmlns:a16="http://schemas.microsoft.com/office/drawing/2014/main" id="{66B5C686-7381-4B93-A683-9B38BC063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4800"/>
            <a:ext cx="7717035" cy="1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0" anchor="t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49263" algn="r"/>
                <a:tab pos="2806700" algn="ctr"/>
                <a:tab pos="5611813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49263" algn="r"/>
                <a:tab pos="2806700" algn="ctr"/>
                <a:tab pos="5611813" algn="r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49263" algn="r"/>
                <a:tab pos="2806700" algn="ctr"/>
                <a:tab pos="5611813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n-US" sz="2600" b="1" u="sng" dirty="0">
                <a:latin typeface="Times New Roman"/>
                <a:cs typeface="Times New Roman"/>
              </a:rPr>
              <a:t>Declaraciones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1600" dirty="0" err="1">
                <a:latin typeface="Times New Roman"/>
                <a:cs typeface="Times New Roman"/>
              </a:rPr>
              <a:t>char</a:t>
            </a:r>
            <a:r>
              <a:rPr lang="es-AR" altLang="en-US" sz="1600" dirty="0">
                <a:latin typeface="Times New Roman"/>
                <a:cs typeface="Times New Roman"/>
              </a:rPr>
              <a:t> vec1[10], cad1[20], *</a:t>
            </a:r>
            <a:r>
              <a:rPr lang="es-AR" altLang="en-US" sz="1600" dirty="0" err="1">
                <a:latin typeface="Times New Roman"/>
                <a:cs typeface="Times New Roman"/>
              </a:rPr>
              <a:t>pcad</a:t>
            </a:r>
            <a:r>
              <a:rPr lang="es-AR" altLang="en-US" sz="1600" dirty="0">
                <a:latin typeface="Times New Roman"/>
                <a:cs typeface="Times New Roman"/>
              </a:rPr>
              <a:t>;</a:t>
            </a:r>
            <a:endParaRPr lang="en-US" altLang="en-US" sz="1600" dirty="0">
              <a:latin typeface="Times New Roman"/>
              <a:cs typeface="Times New Roman"/>
            </a:endParaRPr>
          </a:p>
          <a:p>
            <a:pPr>
              <a:spcBef>
                <a:spcPct val="0"/>
              </a:spcBef>
              <a:buNone/>
            </a:pPr>
            <a:r>
              <a:rPr lang="es-AR" altLang="en-US" sz="1600" dirty="0" err="1">
                <a:latin typeface="Times New Roman"/>
                <a:cs typeface="Times New Roman"/>
              </a:rPr>
              <a:t>char</a:t>
            </a:r>
            <a:r>
              <a:rPr lang="es-AR" altLang="en-US" sz="1600" dirty="0">
                <a:latin typeface="Times New Roman"/>
                <a:cs typeface="Times New Roman"/>
              </a:rPr>
              <a:t>  </a:t>
            </a:r>
            <a:r>
              <a:rPr lang="es-AR" altLang="en-US" sz="1600" dirty="0">
                <a:solidFill>
                  <a:srgbClr val="FF0000"/>
                </a:solidFill>
                <a:latin typeface="Times New Roman"/>
                <a:cs typeface="Times New Roman"/>
              </a:rPr>
              <a:t>vec2[] </a:t>
            </a:r>
            <a:r>
              <a:rPr lang="es-AR" altLang="en-US" sz="1600" dirty="0">
                <a:latin typeface="Times New Roman"/>
                <a:cs typeface="Times New Roman"/>
              </a:rPr>
              <a:t>= {‘M’, ‘P’ , ‘3’},  cad2[25] = {‘M’, ‘P’ , ‘3’, </a:t>
            </a:r>
            <a:r>
              <a:rPr lang="es-AR" altLang="en-US" sz="1600" dirty="0">
                <a:solidFill>
                  <a:srgbClr val="FF0000"/>
                </a:solidFill>
                <a:latin typeface="Times New Roman"/>
                <a:cs typeface="Times New Roman"/>
              </a:rPr>
              <a:t>‘\0’</a:t>
            </a:r>
            <a:r>
              <a:rPr lang="es-AR" altLang="en-US" sz="1600" dirty="0">
                <a:latin typeface="Times New Roman"/>
                <a:cs typeface="Times New Roman"/>
              </a:rPr>
              <a:t>}; // cad2[25] = "MP3";</a:t>
            </a:r>
            <a:endParaRPr lang="en-US" altLang="en-US" sz="16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s-AR" altLang="en-US" sz="1600" dirty="0" err="1">
                <a:latin typeface="Times New Roman"/>
                <a:cs typeface="Times New Roman"/>
              </a:rPr>
              <a:t>char</a:t>
            </a:r>
            <a:r>
              <a:rPr lang="es-AR" altLang="en-US" sz="1600" dirty="0">
                <a:latin typeface="Times New Roman"/>
                <a:cs typeface="Times New Roman"/>
              </a:rPr>
              <a:t>  *cartel = “cadena constante”;</a:t>
            </a:r>
            <a:endParaRPr lang="en-US" altLang="en-US" sz="1600" dirty="0">
              <a:latin typeface="Times New Roman"/>
              <a:cs typeface="Times New Roman"/>
            </a:endParaRPr>
          </a:p>
          <a:p>
            <a:pPr>
              <a:spcBef>
                <a:spcPct val="0"/>
              </a:spcBef>
              <a:buNone/>
            </a:pPr>
            <a:endParaRPr lang="en-US" altLang="en-US" sz="1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60" name="Rectangle 4">
            <a:extLst>
              <a:ext uri="{FF2B5EF4-FFF2-40B4-BE49-F238E27FC236}">
                <a16:creationId xmlns="" xmlns:a16="http://schemas.microsoft.com/office/drawing/2014/main" id="{60A7EC92-4DEA-4C55-8ACB-7F0A6E8F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676400"/>
            <a:ext cx="6019800" cy="190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n-US" sz="2600" b="1" u="sng" dirty="0">
                <a:latin typeface="Times New Roman"/>
                <a:cs typeface="Times New Roman"/>
              </a:rPr>
              <a:t>Sentencias correctas</a:t>
            </a:r>
          </a:p>
          <a:p>
            <a:pPr>
              <a:spcBef>
                <a:spcPct val="0"/>
              </a:spcBef>
              <a:buNone/>
            </a:pPr>
            <a:r>
              <a:rPr lang="es-AR" altLang="en-US" sz="1600" dirty="0" err="1">
                <a:latin typeface="Times New Roman"/>
                <a:cs typeface="Times New Roman"/>
              </a:rPr>
              <a:t>fgets</a:t>
            </a:r>
            <a:r>
              <a:rPr lang="es-AR" altLang="en-US" sz="1600" dirty="0">
                <a:latin typeface="Times New Roman"/>
                <a:cs typeface="Times New Roman"/>
              </a:rPr>
              <a:t>(cad1, 20, </a:t>
            </a:r>
            <a:r>
              <a:rPr lang="es-AR" altLang="en-US" sz="1600" dirty="0" err="1">
                <a:latin typeface="Times New Roman"/>
                <a:cs typeface="Times New Roman"/>
              </a:rPr>
              <a:t>stdin</a:t>
            </a:r>
            <a:r>
              <a:rPr lang="es-AR" altLang="en-US" sz="1600" dirty="0">
                <a:latin typeface="Times New Roman"/>
                <a:cs typeface="Times New Roman"/>
              </a:rPr>
              <a:t>);  </a:t>
            </a:r>
            <a:r>
              <a:rPr lang="es-AR" altLang="en-US" sz="1600" dirty="0" err="1">
                <a:latin typeface="Times New Roman"/>
                <a:cs typeface="Times New Roman"/>
              </a:rPr>
              <a:t>fgets</a:t>
            </a:r>
            <a:r>
              <a:rPr lang="es-AR" altLang="en-US" sz="1600" dirty="0">
                <a:latin typeface="Times New Roman"/>
                <a:cs typeface="Times New Roman"/>
              </a:rPr>
              <a:t> (vec1, 10, </a:t>
            </a:r>
            <a:r>
              <a:rPr lang="es-AR" altLang="en-US" sz="1600" dirty="0" err="1">
                <a:latin typeface="Times New Roman"/>
                <a:cs typeface="Times New Roman"/>
              </a:rPr>
              <a:t>stdin</a:t>
            </a:r>
            <a:r>
              <a:rPr lang="es-AR" altLang="en-US" sz="1600" dirty="0">
                <a:latin typeface="Times New Roman"/>
                <a:cs typeface="Times New Roman"/>
              </a:rPr>
              <a:t>);</a:t>
            </a:r>
            <a:endParaRPr lang="en-US" altLang="en-US" sz="1600" dirty="0">
              <a:latin typeface="Times New Roman"/>
              <a:cs typeface="Times New Roman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1600" dirty="0" err="1">
                <a:latin typeface="Times New Roman"/>
                <a:cs typeface="Times New Roman"/>
              </a:rPr>
              <a:t>scanf</a:t>
            </a:r>
            <a:r>
              <a:rPr lang="es-AR" altLang="en-US" sz="1600" dirty="0">
                <a:latin typeface="Times New Roman"/>
                <a:cs typeface="Times New Roman"/>
              </a:rPr>
              <a:t>(“%s”, cad1);</a:t>
            </a:r>
            <a:endParaRPr lang="en-US" altLang="en-US" sz="1600" dirty="0">
              <a:latin typeface="Times New Roman"/>
              <a:cs typeface="Times New Roman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1600" dirty="0" err="1">
                <a:latin typeface="Times New Roman"/>
                <a:cs typeface="Times New Roman"/>
              </a:rPr>
              <a:t>printf</a:t>
            </a:r>
            <a:r>
              <a:rPr lang="es-AR" altLang="en-US" sz="1600" dirty="0">
                <a:latin typeface="Times New Roman"/>
                <a:cs typeface="Times New Roman"/>
              </a:rPr>
              <a:t>(“ la longitud de la cadena es %d \n”, </a:t>
            </a:r>
            <a:r>
              <a:rPr lang="es-AR" altLang="en-US" sz="1600" dirty="0" err="1">
                <a:solidFill>
                  <a:srgbClr val="FF0000"/>
                </a:solidFill>
                <a:latin typeface="Times New Roman"/>
                <a:cs typeface="Times New Roman"/>
              </a:rPr>
              <a:t>strlen</a:t>
            </a:r>
            <a:r>
              <a:rPr lang="es-AR" altLang="en-US" sz="1600" dirty="0">
                <a:solidFill>
                  <a:srgbClr val="FF0000"/>
                </a:solidFill>
                <a:latin typeface="Times New Roman"/>
                <a:cs typeface="Times New Roman"/>
              </a:rPr>
              <a:t>(cad2</a:t>
            </a:r>
            <a:r>
              <a:rPr lang="es-AR" altLang="en-US" sz="1600" dirty="0">
                <a:latin typeface="Times New Roman"/>
                <a:cs typeface="Times New Roman"/>
              </a:rPr>
              <a:t>));</a:t>
            </a:r>
            <a:endParaRPr lang="en-US" altLang="en-US" sz="1600" dirty="0">
              <a:latin typeface="Times New Roman"/>
              <a:cs typeface="Times New Roman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/>
                <a:cs typeface="Times New Roman"/>
              </a:rPr>
              <a:t>if (</a:t>
            </a:r>
            <a:r>
              <a:rPr lang="en-US" altLang="en-US" sz="1600" dirty="0" err="1">
                <a:solidFill>
                  <a:srgbClr val="FF0000"/>
                </a:solidFill>
                <a:latin typeface="Times New Roman"/>
                <a:cs typeface="Times New Roman"/>
              </a:rPr>
              <a:t>strcmp</a:t>
            </a:r>
            <a:r>
              <a:rPr lang="en-US" altLang="en-US" sz="1600" dirty="0">
                <a:solidFill>
                  <a:srgbClr val="FF0000"/>
                </a:solidFill>
                <a:latin typeface="Times New Roman"/>
                <a:cs typeface="Times New Roman"/>
              </a:rPr>
              <a:t>(cad1,cartel)</a:t>
            </a:r>
            <a:r>
              <a:rPr lang="en-US" altLang="en-US" sz="1600" dirty="0">
                <a:latin typeface="Times New Roman"/>
                <a:cs typeface="Times New Roman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dirty="0">
                <a:latin typeface="Times New Roman"/>
                <a:cs typeface="Times New Roman"/>
              </a:rPr>
              <a:t>     </a:t>
            </a:r>
            <a:r>
              <a:rPr lang="es-AR" altLang="en-US" sz="1600" dirty="0" err="1">
                <a:solidFill>
                  <a:srgbClr val="FF0000"/>
                </a:solidFill>
                <a:latin typeface="Times New Roman"/>
                <a:cs typeface="Times New Roman"/>
              </a:rPr>
              <a:t>strcpy</a:t>
            </a:r>
            <a:r>
              <a:rPr lang="es-AR" altLang="en-US" sz="1600" dirty="0">
                <a:latin typeface="Times New Roman"/>
                <a:cs typeface="Times New Roman"/>
              </a:rPr>
              <a:t>(cad2, cad1);</a:t>
            </a:r>
            <a:endParaRPr lang="en-US" altLang="en-US" sz="1600" dirty="0">
              <a:latin typeface="Times New Roman"/>
              <a:cs typeface="Times New Roman"/>
            </a:endParaRPr>
          </a:p>
          <a:p>
            <a:pPr>
              <a:spcBef>
                <a:spcPct val="0"/>
              </a:spcBef>
              <a:buNone/>
            </a:pPr>
            <a:r>
              <a:rPr lang="es-AR" altLang="en-US" sz="1600" dirty="0" err="1">
                <a:latin typeface="Times New Roman"/>
                <a:cs typeface="Times New Roman"/>
              </a:rPr>
              <a:t>pcad</a:t>
            </a:r>
            <a:r>
              <a:rPr lang="es-AR" altLang="en-US" sz="1600" dirty="0">
                <a:latin typeface="Times New Roman"/>
                <a:cs typeface="Times New Roman"/>
              </a:rPr>
              <a:t> = cad1;  </a:t>
            </a:r>
            <a:r>
              <a:rPr lang="es-AR" altLang="en-US" sz="1600" dirty="0" err="1">
                <a:solidFill>
                  <a:srgbClr val="FF0000"/>
                </a:solidFill>
                <a:latin typeface="Times New Roman"/>
                <a:cs typeface="Times New Roman"/>
              </a:rPr>
              <a:t>strcpy</a:t>
            </a:r>
            <a:r>
              <a:rPr lang="es-AR" altLang="en-US" sz="1600" dirty="0">
                <a:latin typeface="Times New Roman"/>
                <a:cs typeface="Times New Roman"/>
              </a:rPr>
              <a:t>(</a:t>
            </a:r>
            <a:r>
              <a:rPr lang="es-AR" altLang="en-US" sz="1600" dirty="0" err="1">
                <a:latin typeface="Times New Roman"/>
                <a:cs typeface="Times New Roman"/>
              </a:rPr>
              <a:t>pcad</a:t>
            </a:r>
            <a:r>
              <a:rPr lang="es-AR" altLang="en-US" sz="1600" dirty="0">
                <a:latin typeface="Times New Roman"/>
                <a:cs typeface="Times New Roman"/>
              </a:rPr>
              <a:t>, cartel);  </a:t>
            </a:r>
            <a:r>
              <a:rPr lang="es-AR" altLang="en-US" sz="1600" dirty="0" err="1">
                <a:latin typeface="Times New Roman"/>
                <a:cs typeface="Times New Roman"/>
              </a:rPr>
              <a:t>puts</a:t>
            </a:r>
            <a:r>
              <a:rPr lang="es-AR" altLang="en-US" sz="1600" dirty="0">
                <a:latin typeface="Times New Roman"/>
                <a:cs typeface="Times New Roman"/>
              </a:rPr>
              <a:t>(++</a:t>
            </a:r>
            <a:r>
              <a:rPr lang="es-AR" altLang="en-US" sz="1600" dirty="0" err="1">
                <a:latin typeface="Times New Roman"/>
                <a:cs typeface="Times New Roman"/>
              </a:rPr>
              <a:t>pcad</a:t>
            </a:r>
            <a:r>
              <a:rPr lang="es-AR" altLang="en-US" sz="1600" dirty="0">
                <a:latin typeface="Times New Roman"/>
                <a:cs typeface="Times New Roman"/>
              </a:rPr>
              <a:t>);</a:t>
            </a:r>
            <a:endParaRPr lang="en-US" altLang="en-US" sz="2400" dirty="0">
              <a:latin typeface="Times New Roman"/>
              <a:cs typeface="Times New Roman"/>
            </a:endParaRPr>
          </a:p>
        </p:txBody>
      </p:sp>
      <p:sp>
        <p:nvSpPr>
          <p:cNvPr id="45062" name="Rectangle 6">
            <a:extLst>
              <a:ext uri="{FF2B5EF4-FFF2-40B4-BE49-F238E27FC236}">
                <a16:creationId xmlns="" xmlns:a16="http://schemas.microsoft.com/office/drawing/2014/main" id="{D684EACD-A030-4D41-974A-3930A8C02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86200"/>
            <a:ext cx="7620000" cy="247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n-US" sz="2600" b="1" u="sng" dirty="0">
                <a:latin typeface="Times New Roman"/>
                <a:cs typeface="Times New Roman"/>
              </a:rPr>
              <a:t>Sentencia incorrectas</a:t>
            </a:r>
          </a:p>
          <a:p>
            <a:pPr>
              <a:spcBef>
                <a:spcPct val="0"/>
              </a:spcBef>
              <a:buNone/>
            </a:pPr>
            <a:r>
              <a:rPr lang="es-AR" altLang="en-US" sz="1600" dirty="0" err="1">
                <a:latin typeface="Times New Roman"/>
                <a:cs typeface="Times New Roman"/>
              </a:rPr>
              <a:t>scanf</a:t>
            </a:r>
            <a:r>
              <a:rPr lang="es-AR" altLang="en-US" sz="1600" dirty="0">
                <a:latin typeface="Times New Roman"/>
                <a:cs typeface="Times New Roman"/>
              </a:rPr>
              <a:t>("%s", cartel); /* cartel es la dirección de la constante, no se puede </a:t>
            </a:r>
            <a:r>
              <a:rPr lang="es-AR" altLang="en-US" sz="1600" dirty="0" err="1">
                <a:latin typeface="Times New Roman"/>
                <a:cs typeface="Times New Roman"/>
              </a:rPr>
              <a:t>sobreescribir</a:t>
            </a:r>
            <a:r>
              <a:rPr lang="es-AR" altLang="en-US" sz="1600" dirty="0">
                <a:latin typeface="Times New Roman"/>
                <a:cs typeface="Times New Roman"/>
              </a:rPr>
              <a:t>  */</a:t>
            </a:r>
            <a:endParaRPr lang="en-US" altLang="en-US" sz="1600" dirty="0">
              <a:latin typeface="Times New Roman"/>
              <a:cs typeface="Times New Roman"/>
            </a:endParaRPr>
          </a:p>
          <a:p>
            <a:pPr>
              <a:spcBef>
                <a:spcPct val="0"/>
              </a:spcBef>
              <a:buNone/>
            </a:pPr>
            <a:r>
              <a:rPr lang="es-AR" altLang="en-US" sz="1600" dirty="0">
                <a:latin typeface="Times New Roman"/>
                <a:cs typeface="Times New Roman"/>
              </a:rPr>
              <a:t>vec1 = vec2;     /* se </a:t>
            </a:r>
            <a:r>
              <a:rPr lang="es-AR" altLang="en-US" sz="1600" dirty="0" err="1">
                <a:latin typeface="Times New Roman"/>
                <a:cs typeface="Times New Roman"/>
              </a:rPr>
              <a:t>esta</a:t>
            </a:r>
            <a:r>
              <a:rPr lang="es-AR" altLang="en-US" sz="1600" dirty="0">
                <a:latin typeface="Times New Roman"/>
                <a:cs typeface="Times New Roman"/>
              </a:rPr>
              <a:t> tratando de asignar una dirección  a una dirección constante*/</a:t>
            </a:r>
            <a:endParaRPr lang="en-US" altLang="en-US" sz="1600" dirty="0">
              <a:latin typeface="Times New Roman"/>
              <a:cs typeface="Times New Roman"/>
            </a:endParaRPr>
          </a:p>
          <a:p>
            <a:pPr>
              <a:spcBef>
                <a:spcPct val="0"/>
              </a:spcBef>
              <a:buNone/>
            </a:pPr>
            <a:r>
              <a:rPr lang="es-AR" altLang="en-US" sz="1600" dirty="0">
                <a:latin typeface="Times New Roman"/>
                <a:cs typeface="Times New Roman"/>
              </a:rPr>
              <a:t>cad1= “ valor”;  /* se </a:t>
            </a:r>
            <a:r>
              <a:rPr lang="es-AR" altLang="en-US" sz="1600" dirty="0" err="1">
                <a:latin typeface="Times New Roman"/>
                <a:cs typeface="Times New Roman"/>
              </a:rPr>
              <a:t>esta</a:t>
            </a:r>
            <a:r>
              <a:rPr lang="es-AR" altLang="en-US" sz="1600" dirty="0">
                <a:latin typeface="Times New Roman"/>
                <a:cs typeface="Times New Roman"/>
              </a:rPr>
              <a:t> tratando de asignar una dirección a una dirección constante*/</a:t>
            </a:r>
            <a:endParaRPr lang="en-US" altLang="en-US" sz="1600" dirty="0">
              <a:latin typeface="Times New Roman"/>
              <a:cs typeface="Times New Roman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1600" dirty="0" err="1">
                <a:latin typeface="Times New Roman"/>
                <a:cs typeface="Times New Roman"/>
              </a:rPr>
              <a:t>strcpy</a:t>
            </a:r>
            <a:r>
              <a:rPr lang="es-AR" altLang="en-US" sz="1600" dirty="0">
                <a:latin typeface="Times New Roman"/>
                <a:cs typeface="Times New Roman"/>
              </a:rPr>
              <a:t>(</a:t>
            </a:r>
            <a:r>
              <a:rPr lang="es-AR" altLang="en-US" sz="1600" dirty="0" err="1">
                <a:latin typeface="Times New Roman"/>
                <a:cs typeface="Times New Roman"/>
              </a:rPr>
              <a:t>pcad</a:t>
            </a:r>
            <a:r>
              <a:rPr lang="es-AR" altLang="en-US" sz="1600" dirty="0">
                <a:latin typeface="Times New Roman"/>
                <a:cs typeface="Times New Roman"/>
              </a:rPr>
              <a:t>, cartel); </a:t>
            </a:r>
            <a:r>
              <a:rPr lang="es-AR" altLang="en-US" sz="1400" dirty="0">
                <a:latin typeface="Times New Roman"/>
                <a:cs typeface="Times New Roman"/>
              </a:rPr>
              <a:t>/*</a:t>
            </a:r>
            <a:r>
              <a:rPr lang="es-AR" altLang="en-US" sz="1400" dirty="0" err="1">
                <a:latin typeface="Times New Roman"/>
                <a:cs typeface="Times New Roman"/>
              </a:rPr>
              <a:t>pcad</a:t>
            </a:r>
            <a:r>
              <a:rPr lang="es-AR" altLang="en-US" sz="1400" dirty="0">
                <a:latin typeface="Times New Roman"/>
                <a:cs typeface="Times New Roman"/>
              </a:rPr>
              <a:t> no apunta a una zona de memoria, para almacenamiento de una cadena*/</a:t>
            </a:r>
            <a:endParaRPr lang="en-US" altLang="en-US" sz="1400" dirty="0">
              <a:latin typeface="Times New Roman"/>
              <a:cs typeface="Times New Roman"/>
            </a:endParaRPr>
          </a:p>
          <a:p>
            <a:pPr>
              <a:spcBef>
                <a:spcPct val="0"/>
              </a:spcBef>
              <a:buNone/>
            </a:pPr>
            <a:r>
              <a:rPr lang="es-AR" altLang="en-US" sz="1600" dirty="0">
                <a:latin typeface="Times New Roman"/>
                <a:cs typeface="Times New Roman"/>
              </a:rPr>
              <a:t>vec2[] = {‘M’, ‘P’ , ‘3’},     /* no se puede asignar, si iniciar en la declaración */</a:t>
            </a:r>
            <a:endParaRPr lang="en-US" altLang="en-US" sz="1600" dirty="0">
              <a:latin typeface="Times New Roman"/>
              <a:cs typeface="Times New Roman"/>
            </a:endParaRPr>
          </a:p>
          <a:p>
            <a:pPr>
              <a:spcBef>
                <a:spcPct val="0"/>
              </a:spcBef>
              <a:buNone/>
            </a:pPr>
            <a:r>
              <a:rPr lang="es-AR" altLang="en-US" sz="1600" dirty="0">
                <a:latin typeface="Times New Roman"/>
                <a:cs typeface="Times New Roman"/>
              </a:rPr>
              <a:t>cad2[5] = {‘M’, ‘P’ , ‘3’, ‘\0’};   /* no se puede asignar, si iniciar en la declaración</a:t>
            </a:r>
            <a:r>
              <a:rPr lang="es-AR" altLang="en-US" sz="1000" dirty="0">
                <a:latin typeface="Times New Roman"/>
                <a:cs typeface="Times New Roman"/>
              </a:rPr>
              <a:t> */</a:t>
            </a:r>
            <a:endParaRPr lang="en-US" altLang="en-US" sz="1000" dirty="0">
              <a:latin typeface="Times New Roman"/>
              <a:cs typeface="Times New Roman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79" name="Llamada rectangular 2">
            <a:extLst>
              <a:ext uri="{FF2B5EF4-FFF2-40B4-BE49-F238E27FC236}">
                <a16:creationId xmlns="" xmlns:a16="http://schemas.microsoft.com/office/drawing/2014/main" id="{92ADA3E4-C1E7-42A6-97B9-A83F29ED2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271463"/>
            <a:ext cx="4105275" cy="411162"/>
          </a:xfrm>
          <a:prstGeom prst="wedgeRectCallout">
            <a:avLst>
              <a:gd name="adj1" fmla="val -64352"/>
              <a:gd name="adj2" fmla="val 1451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n-US" sz="1800"/>
              <a:t>No es cadena. No hay lugar para car. nulo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0" grpId="0" autoUpdateAnimBg="0"/>
      <p:bldP spid="4506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3">
            <a:extLst>
              <a:ext uri="{FF2B5EF4-FFF2-40B4-BE49-F238E27FC236}">
                <a16:creationId xmlns="" xmlns:a16="http://schemas.microsoft.com/office/drawing/2014/main" id="{E85FEFE5-ACAD-47B3-9A44-49A9329D45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34E81D-6F35-4337-8E0E-0EF0C3A5F2C1}" type="slidenum">
              <a:rPr lang="es-E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s-ES" altLang="en-US" sz="1400"/>
          </a:p>
        </p:txBody>
      </p:sp>
      <p:sp>
        <p:nvSpPr>
          <p:cNvPr id="39939" name="Rectangle 3">
            <a:extLst>
              <a:ext uri="{FF2B5EF4-FFF2-40B4-BE49-F238E27FC236}">
                <a16:creationId xmlns="" xmlns:a16="http://schemas.microsoft.com/office/drawing/2014/main" id="{DFECD32D-15B2-4D3B-A3CC-31E37291D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60350"/>
            <a:ext cx="7924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-215900"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Leer el nombre y la edad de N personas , calcular e imprimir:</a:t>
            </a:r>
            <a:endParaRPr lang="es-ES_tradnl" altLang="en-US" sz="1400" b="1" dirty="0">
              <a:cs typeface="Times New Roman" panose="02020603050405020304" pitchFamily="18" charset="0"/>
            </a:endParaRPr>
          </a:p>
          <a:p>
            <a:pPr indent="0">
              <a:spcBef>
                <a:spcPct val="0"/>
              </a:spcBef>
              <a:buNone/>
            </a:pPr>
            <a:r>
              <a:rPr lang="es-ES_tradnl" altLang="en-US" sz="1400" b="1" dirty="0">
                <a:latin typeface="Symbol" panose="05050102010706020507" pitchFamily="18" charset="2"/>
                <a:cs typeface="Times New Roman" panose="02020603050405020304" pitchFamily="18" charset="0"/>
              </a:rPr>
              <a:t>·      </a:t>
            </a:r>
            <a:r>
              <a:rPr lang="es-ES_tradnl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Listado de nombres de las personas de más de X años.</a:t>
            </a:r>
            <a:endParaRPr lang="es-ES_tradnl" altLang="en-US" sz="1400" b="1" dirty="0">
              <a:cs typeface="Times New Roman" panose="02020603050405020304" pitchFamily="18" charset="0"/>
            </a:endParaRPr>
          </a:p>
          <a:p>
            <a:pPr indent="0">
              <a:spcBef>
                <a:spcPct val="0"/>
              </a:spcBef>
              <a:buNone/>
            </a:pPr>
            <a:r>
              <a:rPr lang="es-ES_tradnl" altLang="en-US" sz="1400" b="1" dirty="0">
                <a:latin typeface="Symbol" panose="05050102010706020507" pitchFamily="18" charset="2"/>
                <a:cs typeface="Times New Roman" panose="02020603050405020304" pitchFamily="18" charset="0"/>
              </a:rPr>
              <a:t>·</a:t>
            </a:r>
            <a:r>
              <a:rPr lang="es-ES_tradnl" altLang="en-US" sz="1400" b="1" dirty="0">
                <a:cs typeface="Times New Roman" panose="02020603050405020304" pitchFamily="18" charset="0"/>
              </a:rPr>
              <a:t>      </a:t>
            </a:r>
            <a:r>
              <a:rPr lang="es-ES_tradnl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Porcentaje de las personas mayores de edad sobre el total.</a:t>
            </a:r>
            <a:endParaRPr lang="es-ES_tradnl" altLang="en-US" sz="1400" b="1" dirty="0">
              <a:cs typeface="Times New Roman" panose="02020603050405020304" pitchFamily="18" charset="0"/>
            </a:endParaRPr>
          </a:p>
          <a:p>
            <a:pPr indent="0">
              <a:spcBef>
                <a:spcPct val="0"/>
              </a:spcBef>
              <a:buNone/>
            </a:pPr>
            <a:r>
              <a:rPr lang="es-ES_tradnl" altLang="en-US" sz="1400" b="1" dirty="0">
                <a:latin typeface="Symbol" panose="05050102010706020507" pitchFamily="18" charset="2"/>
                <a:cs typeface="Times New Roman" panose="02020603050405020304" pitchFamily="18" charset="0"/>
              </a:rPr>
              <a:t>·</a:t>
            </a:r>
            <a:r>
              <a:rPr lang="es-ES_tradnl" altLang="en-US" sz="1400" b="1" dirty="0">
                <a:cs typeface="Times New Roman" panose="02020603050405020304" pitchFamily="18" charset="0"/>
              </a:rPr>
              <a:t>      </a:t>
            </a:r>
            <a:r>
              <a:rPr lang="es-ES_tradnl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Obtener un arreglo que contenga los nombres de las personas con edad entre E1 y E2.</a:t>
            </a:r>
            <a:endParaRPr lang="es-ES_tradnl" altLang="en-US" sz="1400" b="1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1400" b="1" dirty="0">
                <a:cs typeface="Times New Roman" panose="02020603050405020304" pitchFamily="18" charset="0"/>
              </a:rPr>
              <a:t> </a:t>
            </a:r>
            <a:endParaRPr lang="en-US" altLang="en-US" sz="14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b="1" dirty="0"/>
          </a:p>
        </p:txBody>
      </p:sp>
      <p:sp>
        <p:nvSpPr>
          <p:cNvPr id="39940" name="Text Box 4">
            <a:extLst>
              <a:ext uri="{FF2B5EF4-FFF2-40B4-BE49-F238E27FC236}">
                <a16:creationId xmlns="" xmlns:a16="http://schemas.microsoft.com/office/drawing/2014/main" id="{ECC64379-1D88-4A2B-AD6A-C29F99752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676400"/>
            <a:ext cx="7239000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#include &lt;</a:t>
            </a:r>
            <a:r>
              <a:rPr lang="en-US" altLang="en-US" sz="2000" dirty="0" err="1">
                <a:cs typeface="Times New Roman" panose="02020603050405020304" pitchFamily="18" charset="0"/>
              </a:rPr>
              <a:t>stdio.h</a:t>
            </a:r>
            <a:r>
              <a:rPr lang="en-US" altLang="en-US" sz="2000" dirty="0"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#include &lt;</a:t>
            </a:r>
            <a:r>
              <a:rPr lang="en-US" altLang="en-US" sz="2000" dirty="0" err="1">
                <a:cs typeface="Times New Roman" panose="02020603050405020304" pitchFamily="18" charset="0"/>
              </a:rPr>
              <a:t>string.h</a:t>
            </a:r>
            <a:r>
              <a:rPr lang="en-US" altLang="en-US" sz="2000" dirty="0"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void </a:t>
            </a:r>
            <a:r>
              <a:rPr lang="en-US" altLang="en-US" sz="2000" dirty="0" err="1">
                <a:cs typeface="Times New Roman" panose="02020603050405020304" pitchFamily="18" charset="0"/>
              </a:rPr>
              <a:t>leeparalelo</a:t>
            </a:r>
            <a:r>
              <a:rPr lang="en-US" altLang="en-US" sz="2000" dirty="0">
                <a:cs typeface="Times New Roman" panose="02020603050405020304" pitchFamily="18" charset="0"/>
              </a:rPr>
              <a:t> ( char  </a:t>
            </a:r>
            <a:r>
              <a:rPr lang="en-US" altLang="en-US" sz="2000" dirty="0" err="1">
                <a:cs typeface="Times New Roman" panose="02020603050405020304" pitchFamily="18" charset="0"/>
              </a:rPr>
              <a:t>vnom</a:t>
            </a:r>
            <a:r>
              <a:rPr lang="en-US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[][25]</a:t>
            </a:r>
            <a:r>
              <a:rPr lang="en-US" altLang="en-US" sz="2000" dirty="0">
                <a:cs typeface="Times New Roman" panose="02020603050405020304" pitchFamily="18" charset="0"/>
              </a:rPr>
              <a:t>,  </a:t>
            </a:r>
            <a:r>
              <a:rPr lang="en-US" altLang="en-US" sz="2000" dirty="0" err="1"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vedad</a:t>
            </a:r>
            <a:r>
              <a:rPr lang="en-US" altLang="en-US" sz="2000" dirty="0">
                <a:cs typeface="Times New Roman" panose="02020603050405020304" pitchFamily="18" charset="0"/>
              </a:rPr>
              <a:t>[], </a:t>
            </a:r>
            <a:r>
              <a:rPr lang="en-US" altLang="en-US" sz="2000" dirty="0" err="1"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cs typeface="Times New Roman" panose="02020603050405020304" pitchFamily="18" charset="0"/>
              </a:rPr>
              <a:t> *</a:t>
            </a:r>
            <a:r>
              <a:rPr lang="en-US" altLang="en-US" sz="2000" dirty="0" err="1">
                <a:cs typeface="Times New Roman" panose="02020603050405020304" pitchFamily="18" charset="0"/>
              </a:rPr>
              <a:t>dn</a:t>
            </a:r>
            <a:r>
              <a:rPr lang="en-US" altLang="en-US" sz="2000" dirty="0"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void </a:t>
            </a:r>
            <a:r>
              <a:rPr lang="en-US" altLang="en-US" sz="2000" dirty="0" err="1">
                <a:cs typeface="Times New Roman" panose="02020603050405020304" pitchFamily="18" charset="0"/>
              </a:rPr>
              <a:t>listado</a:t>
            </a:r>
            <a:r>
              <a:rPr lang="en-US" altLang="en-US" sz="2000" dirty="0">
                <a:cs typeface="Times New Roman" panose="02020603050405020304" pitchFamily="18" charset="0"/>
              </a:rPr>
              <a:t>(char  </a:t>
            </a:r>
            <a:r>
              <a:rPr lang="en-US" altLang="en-US" sz="2000" dirty="0" err="1">
                <a:cs typeface="Times New Roman" panose="02020603050405020304" pitchFamily="18" charset="0"/>
              </a:rPr>
              <a:t>vnom</a:t>
            </a:r>
            <a:r>
              <a:rPr lang="en-US" altLang="en-US" sz="2000" dirty="0">
                <a:cs typeface="Times New Roman" panose="02020603050405020304" pitchFamily="18" charset="0"/>
              </a:rPr>
              <a:t>[][25],  </a:t>
            </a:r>
            <a:r>
              <a:rPr lang="en-US" altLang="en-US" sz="2000" dirty="0" err="1"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vedad</a:t>
            </a:r>
            <a:r>
              <a:rPr lang="en-US" altLang="en-US" sz="2000" dirty="0">
                <a:cs typeface="Times New Roman" panose="02020603050405020304" pitchFamily="18" charset="0"/>
              </a:rPr>
              <a:t>[] , </a:t>
            </a:r>
            <a:r>
              <a:rPr lang="en-US" altLang="en-US" sz="2000" dirty="0" err="1"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n,int</a:t>
            </a:r>
            <a:r>
              <a:rPr lang="en-US" altLang="en-US" sz="2000" dirty="0">
                <a:cs typeface="Times New Roman" panose="02020603050405020304" pitchFamily="18" charset="0"/>
              </a:rPr>
              <a:t> x);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float </a:t>
            </a:r>
            <a:r>
              <a:rPr lang="en-US" altLang="en-US" sz="2000" dirty="0" err="1">
                <a:cs typeface="Times New Roman" panose="02020603050405020304" pitchFamily="18" charset="0"/>
              </a:rPr>
              <a:t>porcen</a:t>
            </a:r>
            <a:r>
              <a:rPr lang="en-US" altLang="en-US" sz="2000" dirty="0"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vedad</a:t>
            </a:r>
            <a:r>
              <a:rPr lang="en-US" altLang="en-US" sz="2000" dirty="0">
                <a:cs typeface="Times New Roman" panose="02020603050405020304" pitchFamily="18" charset="0"/>
              </a:rPr>
              <a:t>[], </a:t>
            </a:r>
            <a:r>
              <a:rPr lang="en-US" altLang="en-US" sz="2000" dirty="0" err="1"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cs typeface="Times New Roman" panose="02020603050405020304" pitchFamily="18" charset="0"/>
              </a:rPr>
              <a:t> n);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void personas (char  </a:t>
            </a:r>
            <a:r>
              <a:rPr lang="en-US" altLang="en-US" sz="2000" dirty="0" err="1">
                <a:cs typeface="Times New Roman" panose="02020603050405020304" pitchFamily="18" charset="0"/>
              </a:rPr>
              <a:t>vnom</a:t>
            </a:r>
            <a:r>
              <a:rPr lang="en-US" altLang="en-US" sz="2000" dirty="0">
                <a:cs typeface="Times New Roman" panose="02020603050405020304" pitchFamily="18" charset="0"/>
              </a:rPr>
              <a:t>[][25],  </a:t>
            </a:r>
            <a:r>
              <a:rPr lang="en-US" altLang="en-US" sz="2000" dirty="0" err="1"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vedad</a:t>
            </a:r>
            <a:r>
              <a:rPr lang="en-US" altLang="en-US" sz="2000" dirty="0">
                <a:cs typeface="Times New Roman" panose="02020603050405020304" pitchFamily="18" charset="0"/>
              </a:rPr>
              <a:t>[] , </a:t>
            </a:r>
            <a:r>
              <a:rPr lang="en-US" altLang="en-US" sz="2000" dirty="0" err="1"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cs typeface="Times New Roman" panose="02020603050405020304" pitchFamily="18" charset="0"/>
              </a:rPr>
              <a:t> e1,int e2, </a:t>
            </a:r>
            <a:r>
              <a:rPr lang="en-US" altLang="en-US" sz="2000" dirty="0" err="1"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cs typeface="Times New Roman" panose="02020603050405020304" pitchFamily="18" charset="0"/>
              </a:rPr>
              <a:t> n,  				            char </a:t>
            </a:r>
            <a:r>
              <a:rPr lang="en-US" altLang="en-US" sz="2000" dirty="0" err="1">
                <a:cs typeface="Times New Roman" panose="02020603050405020304" pitchFamily="18" charset="0"/>
              </a:rPr>
              <a:t>perso</a:t>
            </a:r>
            <a:r>
              <a:rPr lang="en-US" altLang="en-US" sz="2000" dirty="0">
                <a:cs typeface="Times New Roman" panose="02020603050405020304" pitchFamily="18" charset="0"/>
              </a:rPr>
              <a:t>[][25], </a:t>
            </a:r>
            <a:r>
              <a:rPr lang="en-US" altLang="en-US" sz="2000" dirty="0" err="1"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cs typeface="Times New Roman" panose="02020603050405020304" pitchFamily="18" charset="0"/>
              </a:rPr>
              <a:t> *</a:t>
            </a:r>
            <a:r>
              <a:rPr lang="en-US" altLang="en-US" sz="2000" dirty="0" err="1">
                <a:cs typeface="Times New Roman" panose="02020603050405020304" pitchFamily="18" charset="0"/>
              </a:rPr>
              <a:t>dk</a:t>
            </a:r>
            <a:r>
              <a:rPr lang="en-US" altLang="en-US" sz="2000" dirty="0"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void </a:t>
            </a:r>
            <a:r>
              <a:rPr lang="en-US" altLang="en-US" sz="2000" dirty="0" err="1">
                <a:cs typeface="Times New Roman" panose="02020603050405020304" pitchFamily="18" charset="0"/>
              </a:rPr>
              <a:t>escribevec</a:t>
            </a:r>
            <a:r>
              <a:rPr lang="en-US" altLang="en-US" sz="2000" dirty="0">
                <a:cs typeface="Times New Roman" panose="02020603050405020304" pitchFamily="18" charset="0"/>
              </a:rPr>
              <a:t>( char v[][25], </a:t>
            </a:r>
            <a:r>
              <a:rPr lang="en-US" altLang="en-US" sz="2000" dirty="0" err="1"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cs typeface="Times New Roman" panose="02020603050405020304" pitchFamily="18" charset="0"/>
              </a:rPr>
              <a:t> m);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 </a:t>
            </a:r>
            <a:endParaRPr lang="es-ES" altLang="en-US" sz="2000" dirty="0"/>
          </a:p>
        </p:txBody>
      </p:sp>
      <p:sp>
        <p:nvSpPr>
          <p:cNvPr id="39941" name="AutoShape 5">
            <a:extLst>
              <a:ext uri="{FF2B5EF4-FFF2-40B4-BE49-F238E27FC236}">
                <a16:creationId xmlns="" xmlns:a16="http://schemas.microsoft.com/office/drawing/2014/main" id="{11124A74-600B-4290-B805-1C8E728DA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870" y="1241028"/>
            <a:ext cx="3200400" cy="1203325"/>
          </a:xfrm>
          <a:prstGeom prst="wedgeRoundRectCallout">
            <a:avLst>
              <a:gd name="adj1" fmla="val -61977"/>
              <a:gd name="adj2" fmla="val 6412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n-US" sz="1200">
                <a:solidFill>
                  <a:srgbClr val="FF0000"/>
                </a:solidFill>
                <a:latin typeface="Arial" panose="020B0604020202020204" pitchFamily="34" charset="0"/>
              </a:rPr>
              <a:t>ARREGLO de CADENAS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n-US" sz="1200">
                <a:latin typeface="Arial" panose="020B0604020202020204" pitchFamily="34" charset="0"/>
              </a:rPr>
              <a:t>Cómo </a:t>
            </a:r>
            <a:r>
              <a:rPr lang="es-ES_tradnl" altLang="en-US" sz="1200" b="1">
                <a:latin typeface="Arial" panose="020B0604020202020204" pitchFamily="34" charset="0"/>
              </a:rPr>
              <a:t>parámetro formal</a:t>
            </a:r>
            <a:r>
              <a:rPr lang="es-ES_tradnl" altLang="en-US" sz="1200">
                <a:latin typeface="Arial" panose="020B0604020202020204" pitchFamily="34" charset="0"/>
              </a:rPr>
              <a:t>, no se declara la cantidad de elementos, pero si el tamaño de los mismos (columnas)</a:t>
            </a:r>
            <a:endParaRPr lang="es-E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utoUpdateAnimBg="0"/>
      <p:bldP spid="39940" grpId="0" build="p" autoUpdateAnimBg="0"/>
      <p:bldP spid="3994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3">
            <a:extLst>
              <a:ext uri="{FF2B5EF4-FFF2-40B4-BE49-F238E27FC236}">
                <a16:creationId xmlns="" xmlns:a16="http://schemas.microsoft.com/office/drawing/2014/main" id="{B893BBFA-1F73-45BD-BBB3-589BA58F2D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55C62C-1017-44D7-AC3E-B66B0803E1D4}" type="slidenum">
              <a:rPr lang="es-E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s-ES" altLang="en-US" sz="1400"/>
          </a:p>
        </p:txBody>
      </p:sp>
      <p:sp>
        <p:nvSpPr>
          <p:cNvPr id="40963" name="Rectangle 3">
            <a:extLst>
              <a:ext uri="{FF2B5EF4-FFF2-40B4-BE49-F238E27FC236}">
                <a16:creationId xmlns="" xmlns:a16="http://schemas.microsoft.com/office/drawing/2014/main" id="{7BAE39FB-8BAF-49A4-ADA2-9758F730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05200"/>
            <a:ext cx="80772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n-US" sz="2000">
                <a:cs typeface="Times New Roman" panose="02020603050405020304" pitchFamily="18" charset="0"/>
              </a:rPr>
              <a:t>  int vedad[10], k, x, e1, e2, n,m;</a:t>
            </a:r>
            <a:endParaRPr lang="en-US" altLang="en-US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2000">
                <a:cs typeface="Times New Roman" panose="02020603050405020304" pitchFamily="18" charset="0"/>
              </a:rPr>
              <a:t>  leeparalelo(vnom, vedad, &amp;n);</a:t>
            </a:r>
            <a:endParaRPr lang="en-US" altLang="en-US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2000">
                <a:cs typeface="Times New Roman" panose="02020603050405020304" pitchFamily="18" charset="0"/>
              </a:rPr>
              <a:t>  printf("Ingrese edad minima para listado de nombres: "); scanf("%d", &amp;x);</a:t>
            </a:r>
            <a:endParaRPr lang="en-US" altLang="en-US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2000">
                <a:cs typeface="Times New Roman" panose="02020603050405020304" pitchFamily="18" charset="0"/>
              </a:rPr>
              <a:t>  listado(vnom, vedad, n, x);</a:t>
            </a:r>
            <a:endParaRPr lang="en-US" altLang="en-US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2000">
                <a:cs typeface="Times New Roman" panose="02020603050405020304" pitchFamily="18" charset="0"/>
              </a:rPr>
              <a:t>  printf(“Porcentaje personas mayores de edad es %10.2f", porcen(vedad, n));</a:t>
            </a:r>
            <a:endParaRPr lang="en-US" altLang="en-US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2000">
                <a:cs typeface="Times New Roman" panose="02020603050405020304" pitchFamily="18" charset="0"/>
              </a:rPr>
              <a:t>  printf("Ingrese intervalo para nuevo arreglo:" ); scanf("%d %d", &amp;e1, &amp;e2);</a:t>
            </a:r>
            <a:endParaRPr lang="en-US" altLang="en-US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2000">
                <a:cs typeface="Times New Roman" panose="02020603050405020304" pitchFamily="18" charset="0"/>
              </a:rPr>
              <a:t>  personas (vnom, vedad, e1, e2, n, per, &amp;k);</a:t>
            </a:r>
            <a:endParaRPr lang="en-US" altLang="en-US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2000"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cs typeface="Times New Roman" panose="02020603050405020304" pitchFamily="18" charset="0"/>
              </a:rPr>
              <a:t>escribevec (per, k);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}</a:t>
            </a:r>
            <a:r>
              <a:rPr lang="en-US" altLang="en-US" sz="2000"/>
              <a:t> </a:t>
            </a:r>
          </a:p>
        </p:txBody>
      </p:sp>
      <p:sp>
        <p:nvSpPr>
          <p:cNvPr id="40964" name="AutoShape 4">
            <a:extLst>
              <a:ext uri="{FF2B5EF4-FFF2-40B4-BE49-F238E27FC236}">
                <a16:creationId xmlns="" xmlns:a16="http://schemas.microsoft.com/office/drawing/2014/main" id="{292279B1-C081-46CB-9630-8D025D0C5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0713"/>
            <a:ext cx="2209800" cy="1284287"/>
          </a:xfrm>
          <a:prstGeom prst="wedgeEllipseCallout">
            <a:avLst>
              <a:gd name="adj1" fmla="val 18551"/>
              <a:gd name="adj2" fmla="val 1516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n-US" sz="1200">
                <a:solidFill>
                  <a:srgbClr val="FF0000"/>
                </a:solidFill>
                <a:latin typeface="Arial" panose="020B0604020202020204" pitchFamily="34" charset="0"/>
              </a:rPr>
              <a:t>ARREGLO DE CADENAS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n-US" sz="1200">
                <a:latin typeface="Arial" panose="020B0604020202020204" pitchFamily="34" charset="0"/>
              </a:rPr>
              <a:t>Cantidad de elementos del arreglo</a:t>
            </a:r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40965" name="AutoShape 5">
            <a:extLst>
              <a:ext uri="{FF2B5EF4-FFF2-40B4-BE49-F238E27FC236}">
                <a16:creationId xmlns="" xmlns:a16="http://schemas.microsoft.com/office/drawing/2014/main" id="{74A89FB6-A8FA-466C-B23A-F70505FC9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20713"/>
            <a:ext cx="2057400" cy="1512887"/>
          </a:xfrm>
          <a:prstGeom prst="wedgeEllipseCallout">
            <a:avLst>
              <a:gd name="adj1" fmla="val -128731"/>
              <a:gd name="adj2" fmla="val 117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n-US" sz="1200">
                <a:solidFill>
                  <a:srgbClr val="FF0000"/>
                </a:solidFill>
                <a:latin typeface="Arial" panose="020B0604020202020204" pitchFamily="34" charset="0"/>
              </a:rPr>
              <a:t>ARREGLO DE CADENAS</a:t>
            </a:r>
            <a:endParaRPr lang="es-ES_tradnl" altLang="en-US" sz="12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n-US" sz="1200">
                <a:latin typeface="Arial" panose="020B0604020202020204" pitchFamily="34" charset="0"/>
              </a:rPr>
              <a:t>Cantidad de caracteres de cada cadena</a:t>
            </a:r>
            <a:endParaRPr lang="es-ES" altLang="en-US" sz="1200">
              <a:latin typeface="Arial" panose="020B0604020202020204" pitchFamily="34" charset="0"/>
            </a:endParaRPr>
          </a:p>
        </p:txBody>
      </p:sp>
      <p:sp>
        <p:nvSpPr>
          <p:cNvPr id="40966" name="Text Box 6">
            <a:extLst>
              <a:ext uri="{FF2B5EF4-FFF2-40B4-BE49-F238E27FC236}">
                <a16:creationId xmlns="" xmlns:a16="http://schemas.microsoft.com/office/drawing/2014/main" id="{300263B4-E63E-43B8-A339-A849CE0DC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590800"/>
            <a:ext cx="39290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int main(void)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2000">
                <a:cs typeface="Times New Roman" panose="02020603050405020304" pitchFamily="18" charset="0"/>
              </a:rPr>
              <a:t>{</a:t>
            </a:r>
            <a:endParaRPr lang="en-US" altLang="en-US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2000">
                <a:cs typeface="Times New Roman" panose="02020603050405020304" pitchFamily="18" charset="0"/>
              </a:rPr>
              <a:t>  char vnom[10][25], per</a:t>
            </a:r>
            <a:r>
              <a:rPr lang="es-AR" altLang="en-US" sz="2000">
                <a:solidFill>
                  <a:srgbClr val="FF0000"/>
                </a:solidFill>
                <a:cs typeface="Times New Roman" panose="02020603050405020304" pitchFamily="18" charset="0"/>
              </a:rPr>
              <a:t>[10][25]</a:t>
            </a:r>
            <a:r>
              <a:rPr lang="es-AR" altLang="en-US" sz="2000">
                <a:cs typeface="Times New Roman" panose="02020603050405020304" pitchFamily="18" charset="0"/>
              </a:rPr>
              <a:t>;    </a:t>
            </a:r>
            <a:endParaRPr lang="es-E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4" grpId="0" animBg="1" autoUpdateAnimBg="0"/>
      <p:bldP spid="40965" grpId="0" animBg="1" autoUpdateAnimBg="0"/>
      <p:bldP spid="4096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3">
            <a:extLst>
              <a:ext uri="{FF2B5EF4-FFF2-40B4-BE49-F238E27FC236}">
                <a16:creationId xmlns="" xmlns:a16="http://schemas.microsoft.com/office/drawing/2014/main" id="{D229AE41-2678-4D64-AC52-E727CCA43A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36A62B-C918-4CF5-A371-D519C1BB5194}" type="slidenum">
              <a:rPr lang="es-E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s-ES" altLang="en-US" sz="1400"/>
          </a:p>
        </p:txBody>
      </p:sp>
      <p:sp>
        <p:nvSpPr>
          <p:cNvPr id="34819" name="Rectangle 1026">
            <a:extLst>
              <a:ext uri="{FF2B5EF4-FFF2-40B4-BE49-F238E27FC236}">
                <a16:creationId xmlns="" xmlns:a16="http://schemas.microsoft.com/office/drawing/2014/main" id="{70FB40E5-3165-4592-A9D8-65FD5C65A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81013"/>
            <a:ext cx="81534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2400"/>
          </a:p>
        </p:txBody>
      </p:sp>
      <p:sp>
        <p:nvSpPr>
          <p:cNvPr id="41987" name="Text Box 1027">
            <a:extLst>
              <a:ext uri="{FF2B5EF4-FFF2-40B4-BE49-F238E27FC236}">
                <a16:creationId xmlns="" xmlns:a16="http://schemas.microsoft.com/office/drawing/2014/main" id="{7E56BEA5-E058-416F-8935-5C1B0A024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81400"/>
            <a:ext cx="70786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n-US" sz="2400">
                <a:cs typeface="Times New Roman" panose="02020603050405020304" pitchFamily="18" charset="0"/>
              </a:rPr>
              <a:t> void listado(char  vnom[][25],  int vedad[] , int n,int x)</a:t>
            </a:r>
            <a:r>
              <a:rPr lang="en-US" altLang="en-US" sz="2400"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  int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  for(i= 0; i &lt; n; i 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     if (vedad[i] &gt; 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printf("%s ", vnom[i]);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}</a:t>
            </a:r>
            <a:endParaRPr lang="es-ES" altLang="en-US" sz="2400"/>
          </a:p>
        </p:txBody>
      </p:sp>
      <p:sp>
        <p:nvSpPr>
          <p:cNvPr id="41989" name="Text Box 1029">
            <a:extLst>
              <a:ext uri="{FF2B5EF4-FFF2-40B4-BE49-F238E27FC236}">
                <a16:creationId xmlns="" xmlns:a16="http://schemas.microsoft.com/office/drawing/2014/main" id="{9B660755-6461-4A23-B1DE-84E8530A2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85800"/>
            <a:ext cx="818846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void </a:t>
            </a:r>
            <a:r>
              <a:rPr lang="en-US" altLang="en-US" sz="2400" dirty="0" err="1">
                <a:cs typeface="Times New Roman" panose="02020603050405020304" pitchFamily="18" charset="0"/>
              </a:rPr>
              <a:t>leeparalelo</a:t>
            </a:r>
            <a:r>
              <a:rPr lang="en-US" altLang="en-US" sz="2400" dirty="0">
                <a:cs typeface="Times New Roman" panose="02020603050405020304" pitchFamily="18" charset="0"/>
              </a:rPr>
              <a:t>( char  </a:t>
            </a:r>
            <a:r>
              <a:rPr lang="en-US" altLang="en-US" sz="2400" dirty="0" err="1">
                <a:cs typeface="Times New Roman" panose="02020603050405020304" pitchFamily="18" charset="0"/>
              </a:rPr>
              <a:t>vnom</a:t>
            </a:r>
            <a:r>
              <a:rPr lang="en-US" altLang="en-US" sz="2400" dirty="0">
                <a:cs typeface="Times New Roman" panose="02020603050405020304" pitchFamily="18" charset="0"/>
              </a:rPr>
              <a:t>[][25],  </a:t>
            </a:r>
            <a:r>
              <a:rPr lang="en-US" altLang="en-US" sz="2400" dirty="0" err="1"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vedad</a:t>
            </a:r>
            <a:r>
              <a:rPr lang="en-US" altLang="en-US" sz="2400" dirty="0">
                <a:cs typeface="Times New Roman" panose="02020603050405020304" pitchFamily="18" charset="0"/>
              </a:rPr>
              <a:t>[], </a:t>
            </a:r>
            <a:r>
              <a:rPr lang="en-US" altLang="en-US" sz="2400" dirty="0" err="1"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cs typeface="Times New Roman" panose="02020603050405020304" pitchFamily="18" charset="0"/>
              </a:rPr>
              <a:t> *</a:t>
            </a:r>
            <a:r>
              <a:rPr lang="en-US" altLang="en-US" sz="2400" dirty="0" err="1">
                <a:cs typeface="Times New Roman" panose="02020603050405020304" pitchFamily="18" charset="0"/>
              </a:rPr>
              <a:t>dn</a:t>
            </a:r>
            <a:r>
              <a:rPr lang="en-US" altLang="en-US" sz="2400" dirty="0">
                <a:cs typeface="Times New Roman" panose="02020603050405020304" pitchFamily="18" charset="0"/>
              </a:rPr>
              <a:t>)</a:t>
            </a:r>
            <a:r>
              <a:rPr lang="es-AR" altLang="en-US" sz="2400" dirty="0">
                <a:cs typeface="Times New Roman" panose="02020603050405020304" pitchFamily="18" charset="0"/>
              </a:rPr>
              <a:t>{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n-US" sz="2400" dirty="0">
                <a:cs typeface="Times New Roman" panose="02020603050405020304" pitchFamily="18" charset="0"/>
              </a:rPr>
              <a:t>  </a:t>
            </a:r>
            <a:r>
              <a:rPr lang="es-AR" altLang="en-US" sz="2400" dirty="0" err="1">
                <a:cs typeface="Times New Roman" panose="02020603050405020304" pitchFamily="18" charset="0"/>
              </a:rPr>
              <a:t>int</a:t>
            </a:r>
            <a:r>
              <a:rPr lang="es-AR" altLang="en-US" sz="2400" dirty="0">
                <a:cs typeface="Times New Roman" panose="02020603050405020304" pitchFamily="18" charset="0"/>
              </a:rPr>
              <a:t> i;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n-US" sz="2400" dirty="0">
                <a:cs typeface="Times New Roman" panose="02020603050405020304" pitchFamily="18" charset="0"/>
              </a:rPr>
              <a:t>  </a:t>
            </a:r>
            <a:r>
              <a:rPr lang="es-AR" altLang="en-US" sz="2400" dirty="0" err="1">
                <a:cs typeface="Times New Roman" panose="02020603050405020304" pitchFamily="18" charset="0"/>
              </a:rPr>
              <a:t>printf</a:t>
            </a:r>
            <a:r>
              <a:rPr lang="es-AR" altLang="en-US" sz="2400" dirty="0">
                <a:cs typeface="Times New Roman" panose="02020603050405020304" pitchFamily="18" charset="0"/>
              </a:rPr>
              <a:t>("Ingresar cantidad de personas: ");  </a:t>
            </a:r>
            <a:r>
              <a:rPr lang="es-AR" altLang="en-US" sz="2400" dirty="0" err="1">
                <a:cs typeface="Times New Roman" panose="02020603050405020304" pitchFamily="18" charset="0"/>
              </a:rPr>
              <a:t>scanf</a:t>
            </a:r>
            <a:r>
              <a:rPr lang="es-AR" altLang="en-US" sz="2400" dirty="0">
                <a:cs typeface="Times New Roman" panose="02020603050405020304" pitchFamily="18" charset="0"/>
              </a:rPr>
              <a:t>("%d", </a:t>
            </a:r>
            <a:r>
              <a:rPr lang="es-AR" altLang="en-US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dn</a:t>
            </a:r>
            <a:r>
              <a:rPr lang="es-AR" altLang="en-US" sz="2400" dirty="0">
                <a:cs typeface="Times New Roman" panose="02020603050405020304" pitchFamily="18" charset="0"/>
              </a:rPr>
              <a:t>);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n-US" sz="2400" dirty="0"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cs typeface="Times New Roman" panose="02020603050405020304" pitchFamily="18" charset="0"/>
              </a:rPr>
              <a:t>for(</a:t>
            </a:r>
            <a:r>
              <a:rPr lang="en-US" altLang="en-US" sz="24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Times New Roman" panose="02020603050405020304" pitchFamily="18" charset="0"/>
              </a:rPr>
              <a:t> = 0; </a:t>
            </a:r>
            <a:r>
              <a:rPr lang="en-US" altLang="en-US" sz="24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Times New Roman" panose="02020603050405020304" pitchFamily="18" charset="0"/>
              </a:rPr>
              <a:t> &lt; *</a:t>
            </a:r>
            <a:r>
              <a:rPr lang="en-US" altLang="en-US" sz="2400" dirty="0" err="1">
                <a:cs typeface="Times New Roman" panose="02020603050405020304" pitchFamily="18" charset="0"/>
              </a:rPr>
              <a:t>dn</a:t>
            </a:r>
            <a:r>
              <a:rPr lang="en-US" altLang="en-US" sz="2400" dirty="0">
                <a:cs typeface="Times New Roman" panose="02020603050405020304" pitchFamily="18" charset="0"/>
              </a:rPr>
              <a:t>; </a:t>
            </a:r>
            <a:r>
              <a:rPr lang="en-US" altLang="en-US" sz="24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Times New Roman" panose="02020603050405020304" pitchFamily="18" charset="0"/>
              </a:rPr>
              <a:t>++)  </a:t>
            </a:r>
            <a:r>
              <a:rPr lang="es-AR" altLang="en-US" sz="2400" dirty="0">
                <a:cs typeface="Times New Roman" panose="02020603050405020304" pitchFamily="18" charset="0"/>
              </a:rPr>
              <a:t>{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n-US" sz="2400" dirty="0">
                <a:cs typeface="Times New Roman" panose="02020603050405020304" pitchFamily="18" charset="0"/>
              </a:rPr>
              <a:t>    </a:t>
            </a:r>
            <a:r>
              <a:rPr lang="es-AR" altLang="en-US" sz="2400" dirty="0" err="1">
                <a:cs typeface="Times New Roman" panose="02020603050405020304" pitchFamily="18" charset="0"/>
              </a:rPr>
              <a:t>printf</a:t>
            </a:r>
            <a:r>
              <a:rPr lang="es-AR" altLang="en-US" sz="2400" dirty="0">
                <a:cs typeface="Times New Roman" panose="02020603050405020304" pitchFamily="18" charset="0"/>
              </a:rPr>
              <a:t>("Ing. nombre persona %d", i+1); </a:t>
            </a:r>
            <a:r>
              <a:rPr lang="es-AR" altLang="en-US" sz="2400" dirty="0" err="1">
                <a:cs typeface="Times New Roman" panose="02020603050405020304" pitchFamily="18" charset="0"/>
              </a:rPr>
              <a:t>scanf</a:t>
            </a:r>
            <a:r>
              <a:rPr lang="es-AR" altLang="en-US" sz="2400" dirty="0">
                <a:cs typeface="Times New Roman" panose="02020603050405020304" pitchFamily="18" charset="0"/>
              </a:rPr>
              <a:t>(“%s", </a:t>
            </a:r>
            <a:r>
              <a:rPr lang="es-AR" altLang="en-US" sz="24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vnom</a:t>
            </a:r>
            <a:r>
              <a:rPr lang="es-AR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[i]</a:t>
            </a:r>
            <a:r>
              <a:rPr lang="es-AR" altLang="en-US" sz="2400" dirty="0"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n-US" sz="2400" dirty="0">
                <a:cs typeface="Times New Roman" panose="02020603050405020304" pitchFamily="18" charset="0"/>
              </a:rPr>
              <a:t>    </a:t>
            </a:r>
            <a:r>
              <a:rPr lang="es-AR" altLang="en-US" sz="2400" dirty="0" err="1">
                <a:cs typeface="Times New Roman" panose="02020603050405020304" pitchFamily="18" charset="0"/>
              </a:rPr>
              <a:t>printf</a:t>
            </a:r>
            <a:r>
              <a:rPr lang="es-AR" altLang="en-US" sz="2400" dirty="0">
                <a:cs typeface="Times New Roman" panose="02020603050405020304" pitchFamily="18" charset="0"/>
              </a:rPr>
              <a:t>("Ing. edad persona %d", i+1); </a:t>
            </a:r>
            <a:r>
              <a:rPr lang="es-AR" altLang="en-US" sz="2400" dirty="0" err="1">
                <a:cs typeface="Times New Roman" panose="02020603050405020304" pitchFamily="18" charset="0"/>
              </a:rPr>
              <a:t>scanf</a:t>
            </a:r>
            <a:r>
              <a:rPr lang="es-AR" altLang="en-US" sz="2400" dirty="0">
                <a:cs typeface="Times New Roman" panose="02020603050405020304" pitchFamily="18" charset="0"/>
              </a:rPr>
              <a:t>("%d", </a:t>
            </a:r>
            <a:r>
              <a:rPr lang="es-AR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&amp;vedad[i]</a:t>
            </a:r>
            <a:r>
              <a:rPr lang="es-AR" altLang="en-US" sz="2400" dirty="0">
                <a:cs typeface="Times New Roman" panose="02020603050405020304" pitchFamily="18" charset="0"/>
              </a:rPr>
              <a:t>);}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n-US" sz="2400" dirty="0">
                <a:cs typeface="Times New Roman" panose="02020603050405020304" pitchFamily="18" charset="0"/>
              </a:rPr>
              <a:t>}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2400" dirty="0"/>
          </a:p>
        </p:txBody>
      </p:sp>
      <p:sp>
        <p:nvSpPr>
          <p:cNvPr id="41990" name="AutoShape 1030">
            <a:extLst>
              <a:ext uri="{FF2B5EF4-FFF2-40B4-BE49-F238E27FC236}">
                <a16:creationId xmlns="" xmlns:a16="http://schemas.microsoft.com/office/drawing/2014/main" id="{D32C821D-1338-423F-B2A2-845DE6B76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828800"/>
            <a:ext cx="2209800" cy="228600"/>
          </a:xfrm>
          <a:prstGeom prst="wedgeRectCallout">
            <a:avLst>
              <a:gd name="adj1" fmla="val 87718"/>
              <a:gd name="adj2" fmla="val 154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n-US" sz="1200">
                <a:solidFill>
                  <a:srgbClr val="FF0000"/>
                </a:solidFill>
                <a:latin typeface="Arial" panose="020B0604020202020204" pitchFamily="34" charset="0"/>
              </a:rPr>
              <a:t>Formato para cadenas</a:t>
            </a:r>
            <a:endParaRPr lang="es-ES" altLang="en-US" sz="12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1991" name="AutoShape 1031">
            <a:extLst>
              <a:ext uri="{FF2B5EF4-FFF2-40B4-BE49-F238E27FC236}">
                <a16:creationId xmlns="" xmlns:a16="http://schemas.microsoft.com/office/drawing/2014/main" id="{4ECB9BAA-6038-4908-B92B-DB6F90671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495" y="3074789"/>
            <a:ext cx="2057400" cy="381000"/>
          </a:xfrm>
          <a:prstGeom prst="wedgeRectCallout">
            <a:avLst>
              <a:gd name="adj1" fmla="val 82639"/>
              <a:gd name="adj2" fmla="val -192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n-US" sz="1200">
                <a:solidFill>
                  <a:srgbClr val="FF0000"/>
                </a:solidFill>
                <a:latin typeface="Arial" panose="020B0604020202020204" pitchFamily="34" charset="0"/>
              </a:rPr>
              <a:t>Lee hasta el primer blanco</a:t>
            </a:r>
            <a:endParaRPr lang="es-ES" altLang="en-US" sz="12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1989" grpId="0" autoUpdateAnimBg="0"/>
      <p:bldP spid="41990" grpId="0" animBg="1" autoUpdateAnimBg="0"/>
      <p:bldP spid="4199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3">
            <a:extLst>
              <a:ext uri="{FF2B5EF4-FFF2-40B4-BE49-F238E27FC236}">
                <a16:creationId xmlns="" xmlns:a16="http://schemas.microsoft.com/office/drawing/2014/main" id="{7F7BA1E8-B150-4498-85F9-7473FFD4DD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5C0348-468C-4277-A4AA-9CB361FBF858}" type="slidenum">
              <a:rPr lang="es-E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s-ES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="" xmlns:a16="http://schemas.microsoft.com/office/drawing/2014/main" id="{FC0C9F0D-29F4-4951-B8E2-70E49D27E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81013"/>
            <a:ext cx="81534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2400"/>
          </a:p>
        </p:txBody>
      </p:sp>
      <p:sp>
        <p:nvSpPr>
          <p:cNvPr id="43011" name="Rectangle 3">
            <a:extLst>
              <a:ext uri="{FF2B5EF4-FFF2-40B4-BE49-F238E27FC236}">
                <a16:creationId xmlns="" xmlns:a16="http://schemas.microsoft.com/office/drawing/2014/main" id="{B23B8E7B-E023-4915-8BB5-DD8098BFE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029200"/>
            <a:ext cx="64770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cs typeface="Times New Roman" panose="02020603050405020304" pitchFamily="18" charset="0"/>
              </a:rPr>
              <a:t>void escribevec( char v[][25], int m){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cs typeface="Times New Roman" panose="02020603050405020304" pitchFamily="18" charset="0"/>
              </a:rPr>
              <a:t>  int 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cs typeface="Times New Roman" panose="02020603050405020304" pitchFamily="18" charset="0"/>
              </a:rPr>
              <a:t>  for(i= 0; i &lt; m; i 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cs typeface="Times New Roman" panose="02020603050405020304" pitchFamily="18" charset="0"/>
              </a:rPr>
              <a:t>    printf(“%s  \n”, v[i]);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cs typeface="Times New Roman" panose="02020603050405020304" pitchFamily="18" charset="0"/>
              </a:rPr>
              <a:t>}</a:t>
            </a:r>
            <a:endParaRPr lang="en-US" altLang="en-US" sz="1600"/>
          </a:p>
        </p:txBody>
      </p:sp>
      <p:sp>
        <p:nvSpPr>
          <p:cNvPr id="43012" name="Text Box 4">
            <a:extLst>
              <a:ext uri="{FF2B5EF4-FFF2-40B4-BE49-F238E27FC236}">
                <a16:creationId xmlns="" xmlns:a16="http://schemas.microsoft.com/office/drawing/2014/main" id="{2E32DFD3-4116-4992-8DF7-2553E9544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"/>
            <a:ext cx="54102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cs typeface="Times New Roman" panose="02020603050405020304" pitchFamily="18" charset="0"/>
              </a:rPr>
              <a:t>float </a:t>
            </a:r>
            <a:r>
              <a:rPr lang="en-US" altLang="en-US" sz="1600" dirty="0" err="1">
                <a:cs typeface="Times New Roman" panose="02020603050405020304" pitchFamily="18" charset="0"/>
              </a:rPr>
              <a:t>porcen</a:t>
            </a:r>
            <a:r>
              <a:rPr lang="en-US" altLang="en-US" sz="1600" dirty="0"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cs typeface="Times New Roman" panose="02020603050405020304" pitchFamily="18" charset="0"/>
              </a:rPr>
              <a:t>int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cs typeface="Times New Roman" panose="02020603050405020304" pitchFamily="18" charset="0"/>
              </a:rPr>
              <a:t>vedad</a:t>
            </a:r>
            <a:r>
              <a:rPr lang="en-US" altLang="en-US" sz="1600" dirty="0">
                <a:cs typeface="Times New Roman" panose="02020603050405020304" pitchFamily="18" charset="0"/>
              </a:rPr>
              <a:t>[], </a:t>
            </a:r>
            <a:r>
              <a:rPr lang="en-US" altLang="en-US" sz="1600" dirty="0" err="1">
                <a:cs typeface="Times New Roman" panose="02020603050405020304" pitchFamily="18" charset="0"/>
              </a:rPr>
              <a:t>int</a:t>
            </a:r>
            <a:r>
              <a:rPr lang="en-US" altLang="en-US" sz="1600" dirty="0">
                <a:cs typeface="Times New Roman" panose="02020603050405020304" pitchFamily="18" charset="0"/>
              </a:rPr>
              <a:t> n){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cs typeface="Times New Roman" panose="02020603050405020304" pitchFamily="18" charset="0"/>
              </a:rPr>
              <a:t>  </a:t>
            </a:r>
            <a:r>
              <a:rPr lang="en-US" altLang="en-US" sz="1600" dirty="0" err="1">
                <a:cs typeface="Times New Roman" panose="02020603050405020304" pitchFamily="18" charset="0"/>
              </a:rPr>
              <a:t>int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cs typeface="Times New Roman" panose="02020603050405020304" pitchFamily="18" charset="0"/>
              </a:rPr>
              <a:t>cont</a:t>
            </a:r>
            <a:r>
              <a:rPr lang="en-US" altLang="en-US" sz="1600" dirty="0">
                <a:cs typeface="Times New Roman" panose="02020603050405020304" pitchFamily="18" charset="0"/>
              </a:rPr>
              <a:t>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cs typeface="Times New Roman" panose="02020603050405020304" pitchFamily="18" charset="0"/>
              </a:rPr>
              <a:t>  for(</a:t>
            </a:r>
            <a:r>
              <a:rPr lang="en-US" altLang="en-US" sz="1600" dirty="0" err="1"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cs typeface="Times New Roman" panose="02020603050405020304" pitchFamily="18" charset="0"/>
              </a:rPr>
              <a:t>=0; </a:t>
            </a:r>
            <a:r>
              <a:rPr lang="en-US" altLang="en-US" sz="1600" dirty="0" err="1"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cs typeface="Times New Roman" panose="02020603050405020304" pitchFamily="18" charset="0"/>
              </a:rPr>
              <a:t> &lt; n; </a:t>
            </a:r>
            <a:r>
              <a:rPr lang="en-US" altLang="en-US" sz="1600" dirty="0" err="1"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cs typeface="Times New Roman" panose="02020603050405020304" pitchFamily="18" charset="0"/>
              </a:rPr>
              <a:t> 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cs typeface="Times New Roman" panose="02020603050405020304" pitchFamily="18" charset="0"/>
              </a:rPr>
              <a:t>    if (</a:t>
            </a:r>
            <a:r>
              <a:rPr lang="en-US" altLang="en-US" sz="1600" dirty="0" err="1">
                <a:cs typeface="Times New Roman" panose="02020603050405020304" pitchFamily="18" charset="0"/>
              </a:rPr>
              <a:t>vedad</a:t>
            </a:r>
            <a:r>
              <a:rPr lang="en-US" altLang="en-US" sz="1600" dirty="0">
                <a:cs typeface="Times New Roman" panose="02020603050405020304" pitchFamily="18" charset="0"/>
              </a:rPr>
              <a:t>[</a:t>
            </a:r>
            <a:r>
              <a:rPr lang="en-US" altLang="en-US" sz="1600" dirty="0" err="1"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cs typeface="Times New Roman" panose="02020603050405020304" pitchFamily="18" charset="0"/>
              </a:rPr>
              <a:t>] &gt;= 21)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cs typeface="Times New Roman" panose="02020603050405020304" pitchFamily="18" charset="0"/>
              </a:rPr>
              <a:t>      </a:t>
            </a:r>
            <a:r>
              <a:rPr lang="en-US" altLang="en-US" sz="1600" dirty="0" err="1">
                <a:cs typeface="Times New Roman" panose="02020603050405020304" pitchFamily="18" charset="0"/>
              </a:rPr>
              <a:t>cont</a:t>
            </a:r>
            <a:r>
              <a:rPr lang="en-US" altLang="en-US" sz="1600" dirty="0">
                <a:cs typeface="Times New Roman" panose="02020603050405020304" pitchFamily="18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cs typeface="Times New Roman" panose="02020603050405020304" pitchFamily="18" charset="0"/>
              </a:rPr>
              <a:t>  return 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(float)</a:t>
            </a:r>
            <a:r>
              <a:rPr lang="en-US" altLang="en-US" sz="1600" dirty="0"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cs typeface="Times New Roman" panose="02020603050405020304" pitchFamily="18" charset="0"/>
              </a:rPr>
              <a:t>cont</a:t>
            </a:r>
            <a:r>
              <a:rPr lang="en-US" altLang="en-US" sz="1600" dirty="0">
                <a:cs typeface="Times New Roman" panose="02020603050405020304" pitchFamily="18" charset="0"/>
              </a:rPr>
              <a:t> * 100) /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cs typeface="Times New Roman" panose="02020603050405020304" pitchFamily="18" charset="0"/>
              </a:rPr>
              <a:t>}</a:t>
            </a:r>
            <a:endParaRPr lang="es-ES" altLang="en-US" sz="2400" dirty="0"/>
          </a:p>
        </p:txBody>
      </p:sp>
      <p:sp>
        <p:nvSpPr>
          <p:cNvPr id="43013" name="Text Box 5">
            <a:extLst>
              <a:ext uri="{FF2B5EF4-FFF2-40B4-BE49-F238E27FC236}">
                <a16:creationId xmlns="" xmlns:a16="http://schemas.microsoft.com/office/drawing/2014/main" id="{8EBB3118-5D9E-4A21-972F-FA07944C4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90800"/>
            <a:ext cx="8001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600" dirty="0">
                <a:latin typeface="Times New Roman"/>
                <a:cs typeface="Times New Roman"/>
              </a:rPr>
              <a:t>void personas (char  </a:t>
            </a:r>
            <a:r>
              <a:rPr lang="en-US" altLang="en-US" sz="1600" dirty="0" err="1">
                <a:latin typeface="Times New Roman"/>
                <a:cs typeface="Times New Roman"/>
              </a:rPr>
              <a:t>vnom</a:t>
            </a:r>
            <a:r>
              <a:rPr lang="en-US" altLang="en-US" sz="1600" dirty="0">
                <a:latin typeface="Times New Roman"/>
                <a:cs typeface="Times New Roman"/>
              </a:rPr>
              <a:t>[][25],  int </a:t>
            </a:r>
            <a:r>
              <a:rPr lang="en-US" altLang="en-US" sz="1600" dirty="0" err="1">
                <a:latin typeface="Times New Roman"/>
                <a:cs typeface="Times New Roman"/>
              </a:rPr>
              <a:t>vedad</a:t>
            </a:r>
            <a:r>
              <a:rPr lang="en-US" altLang="en-US" sz="1600" dirty="0">
                <a:latin typeface="Times New Roman"/>
                <a:cs typeface="Times New Roman"/>
              </a:rPr>
              <a:t>[] , int e1,int e2, int n,  char </a:t>
            </a:r>
            <a:r>
              <a:rPr lang="en-US" altLang="en-US" sz="1600" dirty="0" err="1">
                <a:latin typeface="Times New Roman"/>
                <a:cs typeface="Times New Roman"/>
              </a:rPr>
              <a:t>perso</a:t>
            </a:r>
            <a:r>
              <a:rPr lang="en-US" altLang="en-US" sz="1600" dirty="0">
                <a:latin typeface="Times New Roman"/>
                <a:cs typeface="Times New Roman"/>
              </a:rPr>
              <a:t>[][25], int *dk);{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dirty="0">
                <a:latin typeface="Times New Roman"/>
                <a:cs typeface="Times New Roman"/>
              </a:rPr>
              <a:t>  int </a:t>
            </a:r>
            <a:r>
              <a:rPr lang="en-US" altLang="en-US" sz="1600" dirty="0" err="1">
                <a:latin typeface="Times New Roman"/>
                <a:cs typeface="Times New Roman"/>
              </a:rPr>
              <a:t>i</a:t>
            </a:r>
            <a:r>
              <a:rPr lang="en-US" altLang="en-US" sz="1600" dirty="0">
                <a:latin typeface="Times New Roman"/>
                <a:cs typeface="Times New Roman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dirty="0">
                <a:latin typeface="Times New Roman"/>
                <a:cs typeface="Times New Roman"/>
              </a:rPr>
              <a:t>  *dk = 0;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dirty="0">
                <a:latin typeface="Times New Roman"/>
                <a:cs typeface="Times New Roman"/>
              </a:rPr>
              <a:t>  for(</a:t>
            </a:r>
            <a:r>
              <a:rPr lang="en-US" altLang="en-US" sz="1600" dirty="0" err="1">
                <a:latin typeface="Times New Roman"/>
                <a:cs typeface="Times New Roman"/>
              </a:rPr>
              <a:t>i</a:t>
            </a:r>
            <a:r>
              <a:rPr lang="en-US" altLang="en-US" sz="1600" dirty="0">
                <a:latin typeface="Times New Roman"/>
                <a:cs typeface="Times New Roman"/>
              </a:rPr>
              <a:t> = 0; </a:t>
            </a:r>
            <a:r>
              <a:rPr lang="en-US" altLang="en-US" sz="1600" dirty="0" err="1">
                <a:latin typeface="Times New Roman"/>
                <a:cs typeface="Times New Roman"/>
              </a:rPr>
              <a:t>i</a:t>
            </a:r>
            <a:r>
              <a:rPr lang="en-US" altLang="en-US" sz="1600" dirty="0">
                <a:latin typeface="Times New Roman"/>
                <a:cs typeface="Times New Roman"/>
              </a:rPr>
              <a:t> &lt; n; </a:t>
            </a:r>
            <a:r>
              <a:rPr lang="en-US" altLang="en-US" sz="1600" dirty="0" err="1">
                <a:latin typeface="Times New Roman"/>
                <a:cs typeface="Times New Roman"/>
              </a:rPr>
              <a:t>i</a:t>
            </a:r>
            <a:r>
              <a:rPr lang="en-US" altLang="en-US" sz="1600" dirty="0">
                <a:latin typeface="Times New Roman"/>
                <a:cs typeface="Times New Roman"/>
              </a:rPr>
              <a:t> ++)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dirty="0">
                <a:latin typeface="Times New Roman"/>
                <a:cs typeface="Times New Roman"/>
              </a:rPr>
              <a:t>     </a:t>
            </a:r>
            <a:r>
              <a:rPr lang="es-AR" altLang="en-US" sz="1600" dirty="0" err="1">
                <a:latin typeface="Times New Roman"/>
                <a:cs typeface="Times New Roman"/>
              </a:rPr>
              <a:t>if</a:t>
            </a:r>
            <a:r>
              <a:rPr lang="es-AR" altLang="en-US" sz="1600" dirty="0">
                <a:latin typeface="Times New Roman"/>
                <a:cs typeface="Times New Roman"/>
              </a:rPr>
              <a:t>(vedad[i] &gt;= e1 &amp;&amp; vedad[i] &lt;= e2)     </a:t>
            </a:r>
            <a:r>
              <a:rPr lang="en-US" altLang="en-US" sz="1600" dirty="0">
                <a:latin typeface="Times New Roman"/>
                <a:cs typeface="Times New Roman"/>
              </a:rPr>
              <a:t>{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dirty="0">
                <a:latin typeface="Times New Roman"/>
                <a:cs typeface="Times New Roman"/>
              </a:rPr>
              <a:t>       </a:t>
            </a:r>
            <a:r>
              <a:rPr lang="en-US" altLang="en-US" sz="1600" dirty="0" err="1">
                <a:latin typeface="Times New Roman"/>
                <a:cs typeface="Times New Roman"/>
              </a:rPr>
              <a:t>strcpy</a:t>
            </a:r>
            <a:r>
              <a:rPr lang="en-US" altLang="en-US" sz="1600" dirty="0">
                <a:latin typeface="Times New Roman"/>
                <a:cs typeface="Times New Roman"/>
              </a:rPr>
              <a:t>(</a:t>
            </a:r>
            <a:r>
              <a:rPr lang="en-US" altLang="en-US" sz="1600" dirty="0" err="1">
                <a:latin typeface="Times New Roman"/>
                <a:cs typeface="Times New Roman"/>
              </a:rPr>
              <a:t>perso</a:t>
            </a:r>
            <a:r>
              <a:rPr lang="en-US" altLang="en-US" sz="1600" dirty="0">
                <a:latin typeface="Times New Roman"/>
                <a:cs typeface="Times New Roman"/>
              </a:rPr>
              <a:t>[*dk],  </a:t>
            </a:r>
            <a:r>
              <a:rPr lang="en-US" altLang="en-US" sz="1600" dirty="0" err="1">
                <a:latin typeface="Times New Roman"/>
                <a:cs typeface="Times New Roman"/>
              </a:rPr>
              <a:t>vnom</a:t>
            </a:r>
            <a:r>
              <a:rPr lang="en-US" altLang="en-US" sz="1600" dirty="0">
                <a:latin typeface="Times New Roman"/>
                <a:cs typeface="Times New Roman"/>
              </a:rPr>
              <a:t>[</a:t>
            </a:r>
            <a:r>
              <a:rPr lang="en-US" altLang="en-US" sz="1600" dirty="0" err="1">
                <a:latin typeface="Times New Roman"/>
                <a:cs typeface="Times New Roman"/>
              </a:rPr>
              <a:t>i</a:t>
            </a:r>
            <a:r>
              <a:rPr lang="en-US" altLang="en-US" sz="1600" dirty="0">
                <a:latin typeface="Times New Roman"/>
                <a:cs typeface="Times New Roman"/>
              </a:rPr>
              <a:t>]);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dirty="0">
                <a:latin typeface="Times New Roman"/>
                <a:cs typeface="Times New Roman"/>
              </a:rPr>
              <a:t>       </a:t>
            </a:r>
            <a:r>
              <a:rPr lang="en-US" altLang="en-US" sz="1600" dirty="0">
                <a:solidFill>
                  <a:srgbClr val="0070C0"/>
                </a:solidFill>
                <a:latin typeface="Times New Roman"/>
                <a:cs typeface="Times New Roman"/>
              </a:rPr>
              <a:t>(*dk)++;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dirty="0">
                <a:latin typeface="Times New Roman"/>
                <a:cs typeface="Times New Roman"/>
              </a:rPr>
              <a:t>     }</a:t>
            </a: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/>
                <a:cs typeface="Times New Roman"/>
              </a:rPr>
              <a:t>}</a:t>
            </a:r>
            <a:endParaRPr lang="es-ES" altLang="en-US"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  <p:bldP spid="43012" grpId="0" autoUpdateAnimBg="0"/>
      <p:bldP spid="430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">
            <a:extLst>
              <a:ext uri="{FF2B5EF4-FFF2-40B4-BE49-F238E27FC236}">
                <a16:creationId xmlns="" xmlns:a16="http://schemas.microsoft.com/office/drawing/2014/main" id="{13993C59-A148-4088-ABB9-9ACC1B49AC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17DFA7-C713-433A-A631-4E4AD3196574}" type="slidenum">
              <a:rPr lang="es-E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s-ES" altLang="en-US" sz="1400"/>
          </a:p>
        </p:txBody>
      </p:sp>
      <p:sp>
        <p:nvSpPr>
          <p:cNvPr id="29703" name="Rectangle 7">
            <a:extLst>
              <a:ext uri="{FF2B5EF4-FFF2-40B4-BE49-F238E27FC236}">
                <a16:creationId xmlns="" xmlns:a16="http://schemas.microsoft.com/office/drawing/2014/main" id="{FEC0C656-FF66-4488-8E54-93C65BF1F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28600"/>
            <a:ext cx="80772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n-US" sz="1600" b="1" u="sng">
                <a:latin typeface="Arial" panose="020B0604020202020204" pitchFamily="34" charset="0"/>
                <a:cs typeface="Arial" panose="020B0604020202020204" pitchFamily="34" charset="0"/>
              </a:rPr>
              <a:t>Programas que utilizan VECTORES</a:t>
            </a:r>
            <a:endParaRPr lang="en-US" altLang="en-US" sz="16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Programa que lee un  vector, calcula e imprime según las opciones de un menú:</a:t>
            </a:r>
            <a:endParaRPr lang="en-US" altLang="en-US" sz="1600" b="1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1600" b="1">
                <a:latin typeface="Symbol" panose="05050102010706020507" pitchFamily="18" charset="2"/>
                <a:cs typeface="Times New Roman" panose="02020603050405020304" pitchFamily="18" charset="0"/>
              </a:rPr>
              <a:t>	·</a:t>
            </a:r>
            <a:r>
              <a:rPr lang="es-AR" altLang="en-US" sz="1600" b="1">
                <a:cs typeface="Times New Roman" panose="02020603050405020304" pitchFamily="18" charset="0"/>
              </a:rPr>
              <a:t>  </a:t>
            </a:r>
            <a:r>
              <a:rPr lang="es-A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la suma de sus elementos</a:t>
            </a:r>
            <a:endParaRPr lang="en-US" altLang="en-US" sz="1600" b="1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1600" b="1">
                <a:latin typeface="Symbol" panose="05050102010706020507" pitchFamily="18" charset="2"/>
                <a:cs typeface="Times New Roman" panose="02020603050405020304" pitchFamily="18" charset="0"/>
              </a:rPr>
              <a:t>	·</a:t>
            </a:r>
            <a:r>
              <a:rPr lang="es-AR" altLang="en-US" sz="1600" b="1">
                <a:cs typeface="Times New Roman" panose="02020603050405020304" pitchFamily="18" charset="0"/>
              </a:rPr>
              <a:t>  </a:t>
            </a:r>
            <a:r>
              <a:rPr lang="es-A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la cantidad de números pares</a:t>
            </a:r>
            <a:endParaRPr lang="en-US" altLang="en-US" sz="1600" b="1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1600" b="1">
                <a:latin typeface="Symbol" panose="05050102010706020507" pitchFamily="18" charset="2"/>
                <a:cs typeface="Times New Roman" panose="02020603050405020304" pitchFamily="18" charset="0"/>
              </a:rPr>
              <a:t>	·</a:t>
            </a:r>
            <a:r>
              <a:rPr lang="es-AR" altLang="en-US" sz="1600" b="1">
                <a:cs typeface="Times New Roman" panose="02020603050405020304" pitchFamily="18" charset="0"/>
              </a:rPr>
              <a:t>  </a:t>
            </a:r>
            <a:r>
              <a:rPr lang="es-A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los elementos en posiciones impares 1,3,5 o sea segundo, cuarto, sexto...</a:t>
            </a:r>
            <a:endParaRPr lang="en-US" altLang="en-US" sz="1600" b="1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1600" b="1">
                <a:latin typeface="Symbol" panose="05050102010706020507" pitchFamily="18" charset="2"/>
                <a:cs typeface="Times New Roman" panose="02020603050405020304" pitchFamily="18" charset="0"/>
              </a:rPr>
              <a:t>	·</a:t>
            </a:r>
            <a:r>
              <a:rPr lang="es-AR" altLang="en-US" sz="1600" b="1">
                <a:cs typeface="Times New Roman" panose="02020603050405020304" pitchFamily="18" charset="0"/>
              </a:rPr>
              <a:t>  </a:t>
            </a:r>
            <a:r>
              <a:rPr lang="es-A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el mínimo </a:t>
            </a:r>
            <a:endParaRPr lang="en-US" altLang="en-US" sz="1600" b="1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1600" b="1">
                <a:latin typeface="Symbol" panose="05050102010706020507" pitchFamily="18" charset="2"/>
                <a:cs typeface="Times New Roman" panose="02020603050405020304" pitchFamily="18" charset="0"/>
              </a:rPr>
              <a:t>	·</a:t>
            </a:r>
            <a:r>
              <a:rPr lang="es-AR" altLang="en-US" sz="1600" b="1">
                <a:cs typeface="Times New Roman" panose="02020603050405020304" pitchFamily="18" charset="0"/>
              </a:rPr>
              <a:t>  </a:t>
            </a:r>
            <a:r>
              <a:rPr lang="es-A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otro vector con los elementos divisibles por k</a:t>
            </a:r>
            <a:endParaRPr lang="en-US" altLang="en-US" sz="1600" b="1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AR" altLang="en-US" sz="1600" b="1">
                <a:latin typeface="Symbol" panose="05050102010706020507" pitchFamily="18" charset="2"/>
                <a:cs typeface="Times New Roman" panose="02020603050405020304" pitchFamily="18" charset="0"/>
              </a:rPr>
              <a:t>	·</a:t>
            </a:r>
            <a:r>
              <a:rPr lang="es-AR" altLang="en-US" sz="1600" b="1">
                <a:cs typeface="Times New Roman" panose="02020603050405020304" pitchFamily="18" charset="0"/>
              </a:rPr>
              <a:t>  </a:t>
            </a:r>
            <a:r>
              <a:rPr lang="es-A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busca un valor x</a:t>
            </a:r>
            <a:endParaRPr lang="en-US" altLang="en-US" sz="2400" b="1"/>
          </a:p>
        </p:txBody>
      </p:sp>
      <p:sp>
        <p:nvSpPr>
          <p:cNvPr id="29704" name="Text Box 8">
            <a:extLst>
              <a:ext uri="{FF2B5EF4-FFF2-40B4-BE49-F238E27FC236}">
                <a16:creationId xmlns="" xmlns:a16="http://schemas.microsoft.com/office/drawing/2014/main" id="{3F8D288D-7CF5-4244-829F-BC956E084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352800"/>
            <a:ext cx="7086600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suma</a:t>
            </a:r>
            <a:r>
              <a:rPr lang="en-US" altLang="en-US" sz="1400" b="1" dirty="0">
                <a:cs typeface="Times New Roman" panose="02020603050405020304" pitchFamily="18" charset="0"/>
              </a:rPr>
              <a:t>(</a:t>
            </a:r>
            <a:r>
              <a:rPr lang="en-US" altLang="en-US" sz="1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a[]</a:t>
            </a:r>
            <a:r>
              <a:rPr lang="en-US" altLang="en-US" sz="1400" b="1" dirty="0">
                <a:cs typeface="Times New Roman" panose="02020603050405020304" pitchFamily="18" charset="0"/>
              </a:rPr>
              <a:t>, 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n);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cuentapares</a:t>
            </a:r>
            <a:r>
              <a:rPr lang="en-US" altLang="en-US" sz="1400" b="1" dirty="0">
                <a:cs typeface="Times New Roman" panose="02020603050405020304" pitchFamily="18" charset="0"/>
              </a:rPr>
              <a:t>(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a[], 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n);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cs typeface="Times New Roman" panose="02020603050405020304" pitchFamily="18" charset="0"/>
              </a:rPr>
              <a:t>void 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escpospares</a:t>
            </a:r>
            <a:r>
              <a:rPr lang="en-US" altLang="en-US" sz="1400" b="1" dirty="0">
                <a:cs typeface="Times New Roman" panose="02020603050405020304" pitchFamily="18" charset="0"/>
              </a:rPr>
              <a:t>(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a[],  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n);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minimo</a:t>
            </a:r>
            <a:r>
              <a:rPr lang="en-US" altLang="en-US" sz="1400" b="1" dirty="0">
                <a:cs typeface="Times New Roman" panose="02020603050405020304" pitchFamily="18" charset="0"/>
              </a:rPr>
              <a:t>(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 a[], 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n);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cs typeface="Times New Roman" panose="02020603050405020304" pitchFamily="18" charset="0"/>
              </a:rPr>
              <a:t>void 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generaotro</a:t>
            </a:r>
            <a:r>
              <a:rPr lang="en-US" altLang="en-US" sz="1400" b="1" dirty="0">
                <a:cs typeface="Times New Roman" panose="02020603050405020304" pitchFamily="18" charset="0"/>
              </a:rPr>
              <a:t> (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a[], 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n, 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k,  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b[], 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*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dm</a:t>
            </a:r>
            <a:r>
              <a:rPr lang="en-US" altLang="en-US" sz="1400" b="1" dirty="0"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busca</a:t>
            </a:r>
            <a:r>
              <a:rPr lang="en-US" altLang="en-US" sz="1400" b="1" dirty="0">
                <a:cs typeface="Times New Roman" panose="02020603050405020304" pitchFamily="18" charset="0"/>
              </a:rPr>
              <a:t>(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v[], 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n, 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x 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cs typeface="Times New Roman" panose="02020603050405020304" pitchFamily="18" charset="0"/>
              </a:rPr>
              <a:t>void 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escvector</a:t>
            </a:r>
            <a:r>
              <a:rPr lang="en-US" altLang="en-US" sz="1400" b="1" dirty="0">
                <a:cs typeface="Times New Roman" panose="02020603050405020304" pitchFamily="18" charset="0"/>
              </a:rPr>
              <a:t>(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v[], 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l);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cs typeface="Times New Roman" panose="02020603050405020304" pitchFamily="18" charset="0"/>
              </a:rPr>
              <a:t>void menu (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*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dop</a:t>
            </a:r>
            <a:r>
              <a:rPr lang="en-US" altLang="en-US" sz="1400" b="1" dirty="0"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9705" name="AutoShape 9">
            <a:extLst>
              <a:ext uri="{FF2B5EF4-FFF2-40B4-BE49-F238E27FC236}">
                <a16:creationId xmlns="" xmlns:a16="http://schemas.microsoft.com/office/drawing/2014/main" id="{2667F24D-8B46-468C-8C13-926109BB2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29000"/>
            <a:ext cx="3733800" cy="863600"/>
          </a:xfrm>
          <a:prstGeom prst="wedgeRectCallout">
            <a:avLst>
              <a:gd name="adj1" fmla="val -94467"/>
              <a:gd name="adj2" fmla="val -634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n-US" sz="1200" b="1">
                <a:latin typeface="Arial" panose="020B0604020202020204" pitchFamily="34" charset="0"/>
              </a:rPr>
              <a:t>Como </a:t>
            </a:r>
            <a:r>
              <a:rPr lang="es-ES_tradnl" altLang="en-US" sz="1200" b="1">
                <a:solidFill>
                  <a:srgbClr val="FF0000"/>
                </a:solidFill>
                <a:latin typeface="Arial" panose="020B0604020202020204" pitchFamily="34" charset="0"/>
              </a:rPr>
              <a:t>PARAMETRO FORMAL</a:t>
            </a:r>
            <a:r>
              <a:rPr lang="es-ES_tradnl" altLang="en-US" sz="1200" b="1">
                <a:latin typeface="Arial" panose="020B0604020202020204" pitchFamily="34" charset="0"/>
              </a:rPr>
              <a:t>, un arreglo se identifica con el tipo de sus elementos y corchetes </a:t>
            </a:r>
            <a:r>
              <a:rPr lang="es-ES_tradnl" altLang="en-US" sz="1200" b="1" u="sng">
                <a:latin typeface="Arial" panose="020B0604020202020204" pitchFamily="34" charset="0"/>
              </a:rPr>
              <a:t>vacíos</a:t>
            </a:r>
            <a:r>
              <a:rPr lang="es-ES_tradnl" altLang="en-US" sz="1200" b="1">
                <a:latin typeface="Arial" panose="020B0604020202020204" pitchFamily="34" charset="0"/>
              </a:rPr>
              <a:t>, </a:t>
            </a:r>
            <a:r>
              <a:rPr lang="es-ES_tradnl" altLang="en-US" sz="1200" b="1">
                <a:solidFill>
                  <a:srgbClr val="FF0000"/>
                </a:solidFill>
                <a:latin typeface="Arial" panose="020B0604020202020204" pitchFamily="34" charset="0"/>
              </a:rPr>
              <a:t>SIEMPRE es parámetro por REFERENCIA </a:t>
            </a:r>
            <a:r>
              <a:rPr lang="es-ES_tradnl" altLang="en-US" sz="1200" b="1">
                <a:latin typeface="Arial" panose="020B0604020202020204" pitchFamily="34" charset="0"/>
              </a:rPr>
              <a:t>(“VAR”)</a:t>
            </a:r>
            <a:endParaRPr lang="es-ES" altLang="en-US" sz="1200"/>
          </a:p>
        </p:txBody>
      </p:sp>
      <p:sp>
        <p:nvSpPr>
          <p:cNvPr id="29706" name="Text Box 10">
            <a:extLst>
              <a:ext uri="{FF2B5EF4-FFF2-40B4-BE49-F238E27FC236}">
                <a16:creationId xmlns="" xmlns:a16="http://schemas.microsoft.com/office/drawing/2014/main" id="{C08DDAE0-7C39-4A17-B4B5-ACE176378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689593"/>
            <a:ext cx="28956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cs typeface="Times New Roman" panose="02020603050405020304" pitchFamily="18" charset="0"/>
              </a:rPr>
              <a:t>#include &lt;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stdio.h</a:t>
            </a:r>
            <a:r>
              <a:rPr lang="en-US" altLang="en-US" sz="1400" b="1" dirty="0"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cs typeface="Times New Roman" panose="02020603050405020304" pitchFamily="18" charset="0"/>
              </a:rPr>
              <a:t>void 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leevector</a:t>
            </a:r>
            <a:r>
              <a:rPr lang="en-US" altLang="en-US" sz="1400" b="1" dirty="0">
                <a:cs typeface="Times New Roman" panose="02020603050405020304" pitchFamily="18" charset="0"/>
              </a:rPr>
              <a:t>(</a:t>
            </a:r>
            <a:r>
              <a:rPr lang="en-US" altLang="en-US" sz="1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a[]</a:t>
            </a:r>
            <a:r>
              <a:rPr lang="en-US" altLang="en-US" sz="1400" b="1" dirty="0">
                <a:cs typeface="Times New Roman" panose="02020603050405020304" pitchFamily="18" charset="0"/>
              </a:rPr>
              <a:t>, 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cs typeface="Times New Roman" panose="02020603050405020304" pitchFamily="18" charset="0"/>
              </a:rPr>
              <a:t> *</a:t>
            </a:r>
            <a:r>
              <a:rPr lang="en-US" altLang="en-US" sz="1400" b="1" dirty="0" err="1">
                <a:cs typeface="Times New Roman" panose="02020603050405020304" pitchFamily="18" charset="0"/>
              </a:rPr>
              <a:t>dn</a:t>
            </a:r>
            <a:r>
              <a:rPr lang="en-US" altLang="en-US" sz="1400" b="1" dirty="0">
                <a:cs typeface="Times New Roman" panose="02020603050405020304" pitchFamily="18" charset="0"/>
              </a:rPr>
              <a:t>);</a:t>
            </a:r>
            <a:endParaRPr lang="es-ES" altLang="en-US" sz="2400" b="1" dirty="0"/>
          </a:p>
        </p:txBody>
      </p:sp>
      <p:sp>
        <p:nvSpPr>
          <p:cNvPr id="29707" name="AutoShape 11">
            <a:extLst>
              <a:ext uri="{FF2B5EF4-FFF2-40B4-BE49-F238E27FC236}">
                <a16:creationId xmlns="" xmlns:a16="http://schemas.microsoft.com/office/drawing/2014/main" id="{4AFC07BA-A910-48C9-A7E8-17FB7BFB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57400"/>
            <a:ext cx="2438400" cy="723900"/>
          </a:xfrm>
          <a:prstGeom prst="wedgeRectCallout">
            <a:avLst>
              <a:gd name="adj1" fmla="val -103141"/>
              <a:gd name="adj2" fmla="val 858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s-ES_tradnl" altLang="en-US" sz="1200" b="1" dirty="0">
                <a:latin typeface="Arial"/>
                <a:cs typeface="Arial"/>
              </a:rPr>
              <a:t>La cantidad de elementos del arreglo es parámetro referencia, pasa la dirección</a:t>
            </a:r>
            <a:endParaRPr lang="es-ES" altLang="en-US" sz="1200" b="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utoUpdateAnimBg="0"/>
      <p:bldP spid="29704" grpId="0" autoUpdateAnimBg="0"/>
      <p:bldP spid="29705" grpId="0" animBg="1" autoUpdateAnimBg="0"/>
      <p:bldP spid="29706" grpId="0" autoUpdateAnimBg="0"/>
      <p:bldP spid="2970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>
            <a:extLst>
              <a:ext uri="{FF2B5EF4-FFF2-40B4-BE49-F238E27FC236}">
                <a16:creationId xmlns="" xmlns:a16="http://schemas.microsoft.com/office/drawing/2014/main" id="{B7E2B0C2-2907-4105-AB9E-B2E8AFC260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268824-1A04-4F14-A1AB-8951C5E44DE7}" type="slidenum">
              <a:rPr lang="es-E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s-ES" altLang="en-US" sz="1400"/>
          </a:p>
        </p:txBody>
      </p:sp>
      <p:sp>
        <p:nvSpPr>
          <p:cNvPr id="31746" name="Text Box 2">
            <a:extLst>
              <a:ext uri="{FF2B5EF4-FFF2-40B4-BE49-F238E27FC236}">
                <a16:creationId xmlns="" xmlns:a16="http://schemas.microsoft.com/office/drawing/2014/main" id="{3D7F1A64-7FFA-4A11-85D8-CFC714972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223308"/>
            <a:ext cx="77724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s-AR" altLang="en-US" sz="1200" b="1" dirty="0" err="1">
                <a:latin typeface="Times New Roman"/>
                <a:cs typeface="Times New Roman"/>
              </a:rPr>
              <a:t>leevector</a:t>
            </a:r>
            <a:r>
              <a:rPr lang="es-AR" altLang="en-US" sz="1200" b="1" dirty="0">
                <a:latin typeface="Times New Roman"/>
                <a:cs typeface="Times New Roman"/>
              </a:rPr>
              <a:t>(a, &amp;n);</a:t>
            </a:r>
            <a:endParaRPr lang="en-US" altLang="en-US" sz="1200" b="1" dirty="0">
              <a:latin typeface="Times New Roman"/>
              <a:cs typeface="Times New Roman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do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200" b="1" dirty="0">
                <a:latin typeface="Times New Roman"/>
                <a:cs typeface="Times New Roman"/>
              </a:rPr>
              <a:t> menu(&amp;op);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 switch</a:t>
            </a:r>
            <a:r>
              <a:rPr lang="en-US" altLang="en-US" sz="1200" b="1" dirty="0">
                <a:latin typeface="Times New Roman"/>
                <a:cs typeface="Times New Roman"/>
              </a:rPr>
              <a:t> (op) {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en-US" sz="1200" b="1" dirty="0">
                <a:latin typeface="Times New Roman"/>
                <a:cs typeface="Times New Roman"/>
              </a:rPr>
              <a:t>  case 1: </a:t>
            </a:r>
            <a:r>
              <a:rPr lang="es-AR" altLang="en-US" sz="1200" b="1" dirty="0" err="1">
                <a:latin typeface="Times New Roman"/>
                <a:cs typeface="Times New Roman"/>
              </a:rPr>
              <a:t>printf</a:t>
            </a:r>
            <a:r>
              <a:rPr lang="es-AR" altLang="en-US" sz="1200" b="1" dirty="0">
                <a:latin typeface="Times New Roman"/>
                <a:cs typeface="Times New Roman"/>
              </a:rPr>
              <a:t>("La suma de los elementos del arreglo es: %d\n",  suma(a, n)); </a:t>
            </a:r>
            <a:r>
              <a:rPr lang="es-AR" altLang="en-US" sz="1200" b="1" dirty="0" err="1">
                <a:latin typeface="Times New Roman"/>
                <a:cs typeface="Times New Roman"/>
              </a:rPr>
              <a:t>getchar</a:t>
            </a:r>
            <a:r>
              <a:rPr lang="es-AR" altLang="en-US" sz="1200" b="1" dirty="0">
                <a:latin typeface="Times New Roman"/>
                <a:cs typeface="Times New Roman"/>
              </a:rPr>
              <a:t>(); </a:t>
            </a:r>
            <a:r>
              <a:rPr lang="es-AR" altLang="en-US"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break</a:t>
            </a:r>
            <a:r>
              <a:rPr lang="es-AR" altLang="en-US" sz="1200" b="1" dirty="0">
                <a:latin typeface="Times New Roman"/>
                <a:cs typeface="Times New Roman"/>
              </a:rPr>
              <a:t>;</a:t>
            </a:r>
            <a:endParaRPr lang="en-US" altLang="en-US" sz="1200" b="1" dirty="0">
              <a:latin typeface="Times New Roman"/>
              <a:cs typeface="Times New Roman"/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es-AR" altLang="en-US" sz="1200" b="1" dirty="0">
                <a:latin typeface="Times New Roman"/>
                <a:cs typeface="Times New Roman"/>
              </a:rPr>
              <a:t>  case 2:  </a:t>
            </a:r>
            <a:r>
              <a:rPr lang="es-AR" altLang="en-US" sz="1200" b="1" dirty="0" err="1">
                <a:latin typeface="Times New Roman"/>
                <a:cs typeface="Times New Roman"/>
              </a:rPr>
              <a:t>printf</a:t>
            </a:r>
            <a:r>
              <a:rPr lang="es-AR" altLang="en-US" sz="1200" b="1" dirty="0">
                <a:latin typeface="Times New Roman"/>
                <a:cs typeface="Times New Roman"/>
              </a:rPr>
              <a:t>("La cantidad de elementos pares del arreglo es: %d\n", </a:t>
            </a:r>
            <a:r>
              <a:rPr lang="es-AR" altLang="en-US" sz="1200" b="1" dirty="0" err="1">
                <a:latin typeface="Times New Roman"/>
                <a:cs typeface="Times New Roman"/>
              </a:rPr>
              <a:t>cuentapares</a:t>
            </a:r>
            <a:r>
              <a:rPr lang="es-AR" altLang="en-US" sz="1200" b="1" dirty="0">
                <a:latin typeface="Times New Roman"/>
                <a:cs typeface="Times New Roman"/>
              </a:rPr>
              <a:t>(a, n)); </a:t>
            </a:r>
            <a:r>
              <a:rPr lang="es-AR" altLang="en-US" sz="1200" b="1" dirty="0" err="1">
                <a:latin typeface="Times New Roman"/>
                <a:cs typeface="Times New Roman"/>
              </a:rPr>
              <a:t>getchar</a:t>
            </a:r>
            <a:r>
              <a:rPr lang="es-AR" altLang="en-US" sz="1200" b="1" dirty="0">
                <a:latin typeface="Times New Roman"/>
                <a:cs typeface="Times New Roman"/>
              </a:rPr>
              <a:t>(); break;</a:t>
            </a:r>
            <a:endParaRPr lang="en-US" altLang="en-US" sz="1200" b="1" dirty="0">
              <a:latin typeface="Times New Roman"/>
              <a:cs typeface="Times New Roman"/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es-AR" altLang="en-US" sz="1200" b="1" dirty="0">
                <a:latin typeface="Times New Roman"/>
                <a:cs typeface="Times New Roman"/>
              </a:rPr>
              <a:t>  case 3: </a:t>
            </a:r>
            <a:r>
              <a:rPr lang="es-AR" altLang="en-US" sz="1200" b="1" dirty="0" err="1">
                <a:latin typeface="Times New Roman"/>
                <a:cs typeface="Times New Roman"/>
              </a:rPr>
              <a:t>printf</a:t>
            </a:r>
            <a:r>
              <a:rPr lang="es-AR" altLang="en-US" sz="1200" b="1" dirty="0">
                <a:latin typeface="Times New Roman"/>
                <a:cs typeface="Times New Roman"/>
              </a:rPr>
              <a:t>("Elementos de las posiciones pares del arreglo\n"); </a:t>
            </a:r>
            <a:r>
              <a:rPr lang="en-US" altLang="en-US" sz="1200" b="1" dirty="0" err="1">
                <a:latin typeface="Times New Roman"/>
                <a:cs typeface="Times New Roman"/>
              </a:rPr>
              <a:t>escpospares</a:t>
            </a:r>
            <a:r>
              <a:rPr lang="en-US" altLang="en-US" sz="1200" b="1" dirty="0">
                <a:latin typeface="Times New Roman"/>
                <a:cs typeface="Times New Roman"/>
              </a:rPr>
              <a:t>(a, n); </a:t>
            </a:r>
            <a:r>
              <a:rPr lang="es-AR" altLang="en-US" sz="1200" b="1" dirty="0">
                <a:latin typeface="Times New Roman"/>
                <a:cs typeface="Times New Roman"/>
              </a:rPr>
              <a:t> </a:t>
            </a:r>
            <a:r>
              <a:rPr lang="es-AR" altLang="en-US" sz="1200" b="1" dirty="0" err="1">
                <a:latin typeface="Times New Roman"/>
                <a:cs typeface="Times New Roman"/>
              </a:rPr>
              <a:t>getchar</a:t>
            </a:r>
            <a:r>
              <a:rPr lang="es-AR" altLang="en-US" sz="1200" b="1" dirty="0">
                <a:latin typeface="Times New Roman"/>
                <a:cs typeface="Times New Roman"/>
              </a:rPr>
              <a:t>(); </a:t>
            </a:r>
            <a:r>
              <a:rPr lang="en-US" altLang="en-US" sz="1200" b="1" dirty="0">
                <a:latin typeface="Times New Roman"/>
                <a:cs typeface="Times New Roman"/>
              </a:rPr>
              <a:t>break;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en-US" sz="1200" b="1" dirty="0">
                <a:latin typeface="Times New Roman"/>
                <a:cs typeface="Times New Roman"/>
              </a:rPr>
              <a:t>  c</a:t>
            </a:r>
            <a:r>
              <a:rPr lang="es-AR" altLang="en-US" sz="1200" b="1" dirty="0">
                <a:latin typeface="Times New Roman"/>
                <a:cs typeface="Times New Roman"/>
              </a:rPr>
              <a:t>ase 4:  </a:t>
            </a:r>
            <a:r>
              <a:rPr lang="es-AR" altLang="en-US" sz="1200" b="1" dirty="0" err="1">
                <a:latin typeface="Times New Roman"/>
                <a:cs typeface="Times New Roman"/>
              </a:rPr>
              <a:t>printf</a:t>
            </a:r>
            <a:r>
              <a:rPr lang="es-AR" altLang="en-US" sz="1200" b="1" dirty="0">
                <a:latin typeface="Times New Roman"/>
                <a:cs typeface="Times New Roman"/>
              </a:rPr>
              <a:t>("El </a:t>
            </a:r>
            <a:r>
              <a:rPr lang="es-AR" altLang="en-US" sz="1200" b="1" dirty="0" err="1">
                <a:latin typeface="Times New Roman"/>
                <a:cs typeface="Times New Roman"/>
              </a:rPr>
              <a:t>minimo</a:t>
            </a:r>
            <a:r>
              <a:rPr lang="es-AR" altLang="en-US" sz="1200" b="1" dirty="0">
                <a:latin typeface="Times New Roman"/>
                <a:cs typeface="Times New Roman"/>
              </a:rPr>
              <a:t> del arreglo es: %d\n",  </a:t>
            </a:r>
            <a:r>
              <a:rPr lang="es-AR" altLang="en-US" sz="1200" b="1" dirty="0" err="1">
                <a:latin typeface="Times New Roman"/>
                <a:cs typeface="Times New Roman"/>
              </a:rPr>
              <a:t>minimo</a:t>
            </a:r>
            <a:r>
              <a:rPr lang="es-AR" altLang="en-US" sz="1200" b="1" dirty="0">
                <a:latin typeface="Times New Roman"/>
                <a:cs typeface="Times New Roman"/>
              </a:rPr>
              <a:t>(a, n));  </a:t>
            </a:r>
            <a:r>
              <a:rPr lang="es-AR" altLang="en-US" sz="1200" b="1" dirty="0" err="1">
                <a:latin typeface="Times New Roman"/>
                <a:cs typeface="Times New Roman"/>
              </a:rPr>
              <a:t>getchar</a:t>
            </a:r>
            <a:r>
              <a:rPr lang="es-AR" altLang="en-US" sz="1200" b="1" dirty="0">
                <a:latin typeface="Times New Roman"/>
                <a:cs typeface="Times New Roman"/>
              </a:rPr>
              <a:t>(); break;</a:t>
            </a:r>
            <a:endParaRPr lang="en-US" altLang="en-US" sz="1200" b="1" dirty="0">
              <a:latin typeface="Times New Roman"/>
              <a:cs typeface="Times New Roman"/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es-AR" altLang="en-US" sz="1200" b="1" dirty="0">
                <a:latin typeface="Times New Roman"/>
                <a:cs typeface="Times New Roman"/>
              </a:rPr>
              <a:t>  case 5: </a:t>
            </a:r>
            <a:r>
              <a:rPr lang="es-AR" altLang="en-US" sz="1200" b="1" dirty="0" err="1">
                <a:latin typeface="Times New Roman"/>
                <a:cs typeface="Times New Roman"/>
              </a:rPr>
              <a:t>printf</a:t>
            </a:r>
            <a:r>
              <a:rPr lang="es-AR" altLang="en-US" sz="1200" b="1" dirty="0">
                <a:latin typeface="Times New Roman"/>
                <a:cs typeface="Times New Roman"/>
              </a:rPr>
              <a:t>("Ingrese un valor de K para seleccionar los </a:t>
            </a:r>
            <a:r>
              <a:rPr lang="es-AR" altLang="en-US" sz="1200" b="1" dirty="0" err="1">
                <a:latin typeface="Times New Roman"/>
                <a:cs typeface="Times New Roman"/>
              </a:rPr>
              <a:t>multiplos</a:t>
            </a:r>
            <a:r>
              <a:rPr lang="es-AR" altLang="en-US" sz="1200" b="1" dirty="0">
                <a:latin typeface="Times New Roman"/>
                <a:cs typeface="Times New Roman"/>
              </a:rPr>
              <a:t> de K: "); </a:t>
            </a:r>
            <a:r>
              <a:rPr lang="es-AR" altLang="en-US" sz="1200" b="1" dirty="0" err="1">
                <a:latin typeface="Times New Roman"/>
                <a:cs typeface="Times New Roman"/>
              </a:rPr>
              <a:t>scanf</a:t>
            </a:r>
            <a:r>
              <a:rPr lang="es-AR" altLang="en-US" sz="1200" b="1" dirty="0">
                <a:latin typeface="Times New Roman"/>
                <a:cs typeface="Times New Roman"/>
              </a:rPr>
              <a:t>("%d", &amp;k);</a:t>
            </a:r>
            <a:endParaRPr lang="en-US" altLang="en-US" sz="1200" b="1" dirty="0">
              <a:latin typeface="Times New Roman"/>
              <a:cs typeface="Times New Roman"/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es-AR" altLang="en-US" sz="1200" b="1" dirty="0">
                <a:latin typeface="Times New Roman"/>
                <a:cs typeface="Times New Roman"/>
              </a:rPr>
              <a:t>                </a:t>
            </a:r>
            <a:r>
              <a:rPr lang="es-AR" altLang="en-US" sz="1200" b="1" dirty="0" err="1">
                <a:latin typeface="Times New Roman"/>
                <a:cs typeface="Times New Roman"/>
              </a:rPr>
              <a:t>generaotro</a:t>
            </a:r>
            <a:r>
              <a:rPr lang="es-AR" altLang="en-US" sz="1200" b="1" dirty="0">
                <a:latin typeface="Times New Roman"/>
                <a:cs typeface="Times New Roman"/>
              </a:rPr>
              <a:t> (a, n, k, b, &amp;m);</a:t>
            </a:r>
            <a:r>
              <a:rPr lang="es-AR" altLang="en-US" sz="1200" b="1" dirty="0" err="1">
                <a:latin typeface="Times New Roman"/>
                <a:cs typeface="Times New Roman"/>
              </a:rPr>
              <a:t>printf</a:t>
            </a:r>
            <a:r>
              <a:rPr lang="es-AR" altLang="en-US" sz="1200" b="1" dirty="0">
                <a:latin typeface="Times New Roman"/>
                <a:cs typeface="Times New Roman"/>
              </a:rPr>
              <a:t>("Elementos de </a:t>
            </a:r>
            <a:r>
              <a:rPr lang="es-AR" altLang="en-US" sz="1200" b="1" dirty="0" err="1">
                <a:latin typeface="Times New Roman"/>
                <a:cs typeface="Times New Roman"/>
              </a:rPr>
              <a:t>multiplos</a:t>
            </a:r>
            <a:r>
              <a:rPr lang="es-AR" altLang="en-US" sz="1200" b="1" dirty="0">
                <a:latin typeface="Times New Roman"/>
                <a:cs typeface="Times New Roman"/>
              </a:rPr>
              <a:t> </a:t>
            </a:r>
            <a:r>
              <a:rPr lang="es-AR" altLang="en-US" sz="1200" b="1" dirty="0" err="1">
                <a:latin typeface="Times New Roman"/>
                <a:cs typeface="Times New Roman"/>
              </a:rPr>
              <a:t>de</a:t>
            </a:r>
            <a:r>
              <a:rPr lang="es-AR" altLang="en-US" sz="1200" b="1" dirty="0">
                <a:latin typeface="Times New Roman"/>
                <a:cs typeface="Times New Roman"/>
              </a:rPr>
              <a:t> %d\n", k); </a:t>
            </a:r>
            <a:r>
              <a:rPr lang="en-US" altLang="en-US" sz="1200" b="1" dirty="0" err="1">
                <a:latin typeface="Times New Roman"/>
                <a:cs typeface="Times New Roman"/>
              </a:rPr>
              <a:t>escvector</a:t>
            </a:r>
            <a:r>
              <a:rPr lang="en-US" altLang="en-US" sz="1200" b="1" dirty="0">
                <a:latin typeface="Times New Roman"/>
                <a:cs typeface="Times New Roman"/>
              </a:rPr>
              <a:t>(b, m); 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en-US" sz="1200" b="1" dirty="0">
                <a:latin typeface="Times New Roman"/>
                <a:cs typeface="Times New Roman"/>
              </a:rPr>
              <a:t>                </a:t>
            </a:r>
            <a:r>
              <a:rPr lang="es-AR" altLang="en-US" sz="1200" b="1" dirty="0" err="1">
                <a:latin typeface="Times New Roman"/>
                <a:cs typeface="Times New Roman"/>
              </a:rPr>
              <a:t>getchar</a:t>
            </a:r>
            <a:r>
              <a:rPr lang="es-AR" altLang="en-US" sz="1200" b="1" dirty="0">
                <a:latin typeface="Times New Roman"/>
                <a:cs typeface="Times New Roman"/>
              </a:rPr>
              <a:t>(); </a:t>
            </a:r>
            <a:r>
              <a:rPr lang="en-US" altLang="en-US" sz="1200" b="1" dirty="0">
                <a:latin typeface="Times New Roman"/>
                <a:cs typeface="Times New Roman"/>
              </a:rPr>
              <a:t> </a:t>
            </a:r>
            <a:r>
              <a:rPr lang="es-AR" altLang="en-US" sz="1200" b="1" dirty="0">
                <a:latin typeface="Times New Roman"/>
                <a:cs typeface="Times New Roman"/>
              </a:rPr>
              <a:t>break;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en-US" sz="1200" b="1" dirty="0">
                <a:latin typeface="Times New Roman"/>
                <a:cs typeface="Times New Roman"/>
              </a:rPr>
              <a:t>  </a:t>
            </a:r>
            <a:r>
              <a:rPr lang="es-AR" altLang="en-US" sz="1200" b="1" dirty="0">
                <a:latin typeface="Times New Roman"/>
                <a:cs typeface="Times New Roman"/>
              </a:rPr>
              <a:t>case 6: </a:t>
            </a:r>
            <a:r>
              <a:rPr lang="es-AR" altLang="en-US" sz="1200" b="1" dirty="0" err="1">
                <a:latin typeface="Times New Roman"/>
                <a:cs typeface="Times New Roman"/>
              </a:rPr>
              <a:t>printf</a:t>
            </a:r>
            <a:r>
              <a:rPr lang="es-AR" altLang="en-US" sz="1200" b="1" dirty="0">
                <a:latin typeface="Times New Roman"/>
                <a:cs typeface="Times New Roman"/>
              </a:rPr>
              <a:t>("Ingrese un valor a buscar en el arreglo: ");  </a:t>
            </a:r>
            <a:r>
              <a:rPr lang="es-AR" altLang="en-US" sz="1200" b="1" dirty="0" err="1">
                <a:latin typeface="Times New Roman"/>
                <a:cs typeface="Times New Roman"/>
              </a:rPr>
              <a:t>scanf</a:t>
            </a:r>
            <a:r>
              <a:rPr lang="es-AR" altLang="en-US" sz="1200" b="1" dirty="0">
                <a:latin typeface="Times New Roman"/>
                <a:cs typeface="Times New Roman"/>
              </a:rPr>
              <a:t>("%d", &amp;x); </a:t>
            </a:r>
            <a:r>
              <a:rPr lang="es-AR" altLang="en-US" sz="1200" b="1" dirty="0" err="1">
                <a:latin typeface="Times New Roman"/>
                <a:cs typeface="Times New Roman"/>
              </a:rPr>
              <a:t>pos</a:t>
            </a:r>
            <a:r>
              <a:rPr lang="es-AR" altLang="en-US" sz="1200" b="1" dirty="0">
                <a:latin typeface="Times New Roman"/>
                <a:cs typeface="Times New Roman"/>
              </a:rPr>
              <a:t> = busca(a, n, x);</a:t>
            </a:r>
            <a:endParaRPr lang="en-US" altLang="en-US" sz="1200" b="1" dirty="0">
              <a:latin typeface="Times New Roman"/>
              <a:cs typeface="Times New Roman"/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es-AR" altLang="en-US" sz="1200" b="1" dirty="0">
                <a:latin typeface="Times New Roman"/>
                <a:cs typeface="Times New Roman"/>
              </a:rPr>
              <a:t>                </a:t>
            </a:r>
            <a:r>
              <a:rPr lang="es-AR" altLang="en-US" sz="1200" b="1" dirty="0" err="1">
                <a:latin typeface="Times New Roman"/>
                <a:cs typeface="Times New Roman"/>
              </a:rPr>
              <a:t>if</a:t>
            </a:r>
            <a:r>
              <a:rPr lang="es-AR" altLang="en-US" sz="1200" b="1" dirty="0">
                <a:latin typeface="Times New Roman"/>
                <a:cs typeface="Times New Roman"/>
              </a:rPr>
              <a:t> (</a:t>
            </a:r>
            <a:r>
              <a:rPr lang="es-AR" altLang="en-US" sz="1200" b="1" dirty="0" err="1">
                <a:latin typeface="Times New Roman"/>
                <a:cs typeface="Times New Roman"/>
              </a:rPr>
              <a:t>pos</a:t>
            </a:r>
            <a:r>
              <a:rPr lang="es-AR" altLang="en-US" sz="1200" b="1" dirty="0">
                <a:latin typeface="Times New Roman"/>
                <a:cs typeface="Times New Roman"/>
              </a:rPr>
              <a:t> == -1)</a:t>
            </a:r>
            <a:endParaRPr lang="en-US" altLang="en-US" sz="1200" b="1" dirty="0">
              <a:latin typeface="Times New Roman"/>
              <a:cs typeface="Times New Roman"/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es-AR" altLang="en-US" sz="1200" b="1" dirty="0">
                <a:latin typeface="Times New Roman"/>
                <a:cs typeface="Times New Roman"/>
              </a:rPr>
              <a:t>	     </a:t>
            </a:r>
            <a:r>
              <a:rPr lang="es-AR" altLang="en-US" sz="1200" b="1" dirty="0" err="1">
                <a:latin typeface="Times New Roman"/>
                <a:cs typeface="Times New Roman"/>
              </a:rPr>
              <a:t>printf</a:t>
            </a:r>
            <a:r>
              <a:rPr lang="es-AR" altLang="en-US" sz="1200" b="1" dirty="0">
                <a:latin typeface="Times New Roman"/>
                <a:cs typeface="Times New Roman"/>
              </a:rPr>
              <a:t>("El valor no se encuentra en el arreglo\n");</a:t>
            </a:r>
            <a:endParaRPr lang="en-US" altLang="en-US" sz="1200" b="1" dirty="0">
              <a:latin typeface="Times New Roman"/>
              <a:cs typeface="Times New Roman"/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es-AR" altLang="en-US" sz="1200" b="1" dirty="0">
                <a:latin typeface="Times New Roman"/>
                <a:cs typeface="Times New Roman"/>
              </a:rPr>
              <a:t>                </a:t>
            </a:r>
            <a:r>
              <a:rPr lang="es-AR" altLang="en-US" sz="1200" b="1" dirty="0" err="1">
                <a:latin typeface="Times New Roman"/>
                <a:cs typeface="Times New Roman"/>
              </a:rPr>
              <a:t>else</a:t>
            </a:r>
            <a:endParaRPr lang="en-US" altLang="en-US" sz="1200" b="1" dirty="0" err="1">
              <a:latin typeface="Times New Roman"/>
              <a:cs typeface="Times New Roman"/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es-AR" altLang="en-US" sz="1200" b="1" dirty="0">
                <a:latin typeface="Times New Roman"/>
                <a:cs typeface="Times New Roman"/>
              </a:rPr>
              <a:t>	     </a:t>
            </a:r>
            <a:r>
              <a:rPr lang="es-AR" altLang="en-US" sz="1200" b="1" dirty="0" err="1">
                <a:latin typeface="Times New Roman"/>
                <a:cs typeface="Times New Roman"/>
              </a:rPr>
              <a:t>printf</a:t>
            </a:r>
            <a:r>
              <a:rPr lang="es-AR" altLang="en-US" sz="1200" b="1" dirty="0">
                <a:latin typeface="Times New Roman"/>
                <a:cs typeface="Times New Roman"/>
              </a:rPr>
              <a:t>("El valor se encuentra en la </a:t>
            </a:r>
            <a:r>
              <a:rPr lang="es-AR" altLang="en-US" sz="1200" b="1" dirty="0" err="1">
                <a:latin typeface="Times New Roman"/>
                <a:cs typeface="Times New Roman"/>
              </a:rPr>
              <a:t>posicion</a:t>
            </a:r>
            <a:r>
              <a:rPr lang="es-AR" altLang="en-US" sz="1200" b="1" dirty="0">
                <a:latin typeface="Times New Roman"/>
                <a:cs typeface="Times New Roman"/>
              </a:rPr>
              <a:t> %d del arreglo\n", </a:t>
            </a:r>
            <a:r>
              <a:rPr lang="es-AR" altLang="en-US" sz="1200" b="1" dirty="0" err="1">
                <a:latin typeface="Times New Roman"/>
                <a:cs typeface="Times New Roman"/>
              </a:rPr>
              <a:t>pos</a:t>
            </a:r>
            <a:r>
              <a:rPr lang="es-AR" altLang="en-US" sz="1200" b="1" dirty="0">
                <a:latin typeface="Times New Roman"/>
                <a:cs typeface="Times New Roman"/>
              </a:rPr>
              <a:t>);</a:t>
            </a:r>
            <a:endParaRPr lang="en-US" altLang="en-US" sz="1200" b="1" dirty="0">
              <a:latin typeface="Times New Roman"/>
              <a:cs typeface="Times New Roman"/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en-US" sz="1200" b="1" dirty="0">
                <a:latin typeface="Times New Roman"/>
                <a:cs typeface="Times New Roman"/>
              </a:rPr>
              <a:t>                </a:t>
            </a:r>
            <a:r>
              <a:rPr lang="es-AR" altLang="en-US" sz="1200" b="1" dirty="0">
                <a:latin typeface="Times New Roman"/>
                <a:cs typeface="Times New Roman"/>
              </a:rPr>
              <a:t> </a:t>
            </a:r>
            <a:r>
              <a:rPr lang="es-AR" altLang="en-US" sz="1200" b="1" dirty="0" err="1">
                <a:latin typeface="Times New Roman"/>
                <a:cs typeface="Times New Roman"/>
              </a:rPr>
              <a:t>getchar</a:t>
            </a:r>
            <a:r>
              <a:rPr lang="es-AR" altLang="en-US" sz="1200" b="1" dirty="0">
                <a:latin typeface="Times New Roman"/>
                <a:cs typeface="Times New Roman"/>
              </a:rPr>
              <a:t>();</a:t>
            </a:r>
            <a:r>
              <a:rPr lang="en-US" altLang="en-US" sz="1200" b="1" dirty="0">
                <a:latin typeface="Times New Roman"/>
                <a:cs typeface="Times New Roman"/>
              </a:rPr>
              <a:t> </a:t>
            </a:r>
            <a:r>
              <a:rPr lang="en-US" altLang="en-US"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break</a:t>
            </a:r>
            <a:r>
              <a:rPr lang="en-US" altLang="en-US" sz="1200" b="1" dirty="0">
                <a:latin typeface="Times New Roman"/>
                <a:cs typeface="Times New Roman"/>
              </a:rPr>
              <a:t>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200" b="1" dirty="0">
                <a:latin typeface="Times New Roman"/>
                <a:cs typeface="Times New Roman"/>
              </a:rPr>
              <a:t> }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 } while </a:t>
            </a:r>
            <a:r>
              <a:rPr lang="en-US" altLang="en-US" sz="1200" b="1" dirty="0">
                <a:latin typeface="Times New Roman"/>
                <a:cs typeface="Times New Roman"/>
              </a:rPr>
              <a:t>(op != 7);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en-US" sz="1200" b="1" dirty="0">
                <a:latin typeface="Times New Roman"/>
                <a:cs typeface="Times New Roman"/>
              </a:rPr>
              <a:t> return 0;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200" b="1" dirty="0"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31747" name="AutoShape 3">
            <a:extLst>
              <a:ext uri="{FF2B5EF4-FFF2-40B4-BE49-F238E27FC236}">
                <a16:creationId xmlns="" xmlns:a16="http://schemas.microsoft.com/office/drawing/2014/main" id="{841BF6EB-4399-431C-B560-B4309F918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980" y="160139"/>
            <a:ext cx="4495800" cy="948869"/>
          </a:xfrm>
          <a:prstGeom prst="wedgeRoundRectCallout">
            <a:avLst>
              <a:gd name="adj1" fmla="val -93874"/>
              <a:gd name="adj2" fmla="val 456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DECLARACION DE VARIABLE VECTOR:</a:t>
            </a:r>
            <a:r>
              <a:rPr lang="es-ES_tradnl" altLang="en-US" sz="1200" dirty="0">
                <a:latin typeface="Arial" panose="020B0604020202020204" pitchFamily="34" charset="0"/>
              </a:rPr>
              <a:t> Reserva memoria para </a:t>
            </a:r>
            <a:r>
              <a:rPr lang="es-ES_tradnl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20 elementos enteros</a:t>
            </a:r>
            <a:r>
              <a:rPr lang="es-ES_tradnl" altLang="en-US" sz="1200" dirty="0">
                <a:latin typeface="Arial" panose="020B0604020202020204" pitchFamily="34" charset="0"/>
              </a:rPr>
              <a:t>, </a:t>
            </a:r>
            <a:r>
              <a:rPr lang="es-ES_tradnl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el índice toma valores entre 0 y 19.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No existe otra opción </a:t>
            </a:r>
            <a:r>
              <a:rPr lang="es-ES_tradnl" altLang="en-US" sz="1200" dirty="0">
                <a:latin typeface="Arial" panose="020B0604020202020204" pitchFamily="34" charset="0"/>
              </a:rPr>
              <a:t>para los valores del índice</a:t>
            </a:r>
            <a:endParaRPr lang="es-ES" altLang="en-US" sz="1200" dirty="0">
              <a:latin typeface="Arial" panose="020B0604020202020204" pitchFamily="34" charset="0"/>
            </a:endParaRPr>
          </a:p>
        </p:txBody>
      </p:sp>
      <p:sp>
        <p:nvSpPr>
          <p:cNvPr id="31748" name="Text Box 4">
            <a:extLst>
              <a:ext uri="{FF2B5EF4-FFF2-40B4-BE49-F238E27FC236}">
                <a16:creationId xmlns="" xmlns:a16="http://schemas.microsoft.com/office/drawing/2014/main" id="{E6DC6D5E-D604-46A8-BB6E-76466B850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92311"/>
            <a:ext cx="28701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en-US" sz="1200" b="1" dirty="0">
                <a:latin typeface="Times New Roman"/>
                <a:cs typeface="Times New Roman"/>
              </a:rPr>
              <a:t>int main(void) {  /*</a:t>
            </a:r>
            <a:r>
              <a:rPr lang="en-US" altLang="en-US" sz="1200" b="1" dirty="0" err="1">
                <a:latin typeface="Times New Roman"/>
                <a:cs typeface="Times New Roman"/>
              </a:rPr>
              <a:t>programa</a:t>
            </a:r>
            <a:r>
              <a:rPr lang="en-US" altLang="en-US" sz="1200" b="1" dirty="0">
                <a:latin typeface="Times New Roman"/>
                <a:cs typeface="Times New Roman"/>
              </a:rPr>
              <a:t> principal*/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200" b="1" dirty="0">
                <a:latin typeface="Times New Roman"/>
                <a:cs typeface="Times New Roman"/>
              </a:rPr>
              <a:t>int n, m, k, x, op, pos;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en-US" sz="1200" b="1" dirty="0">
                <a:latin typeface="Times New Roman"/>
                <a:cs typeface="Times New Roman"/>
              </a:rPr>
              <a:t>int  </a:t>
            </a:r>
            <a:r>
              <a:rPr lang="en-US" altLang="en-US"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a[20]</a:t>
            </a:r>
            <a:r>
              <a:rPr lang="en-US" altLang="en-US" sz="1200" b="1" dirty="0">
                <a:latin typeface="Times New Roman"/>
                <a:cs typeface="Times New Roman"/>
              </a:rPr>
              <a:t>, b[20];</a:t>
            </a:r>
            <a:endParaRPr lang="es-ES" altLang="en-US" sz="2400" dirty="0">
              <a:latin typeface="Times New Roman"/>
              <a:cs typeface="Times New Roman"/>
            </a:endParaRPr>
          </a:p>
        </p:txBody>
      </p:sp>
      <p:sp>
        <p:nvSpPr>
          <p:cNvPr id="31749" name="AutoShape 5">
            <a:extLst>
              <a:ext uri="{FF2B5EF4-FFF2-40B4-BE49-F238E27FC236}">
                <a16:creationId xmlns="" xmlns:a16="http://schemas.microsoft.com/office/drawing/2014/main" id="{E303E153-F6A6-4B0A-A660-409734818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5867400"/>
            <a:ext cx="4648200" cy="914400"/>
          </a:xfrm>
          <a:prstGeom prst="wedgeRoundRectCallout">
            <a:avLst>
              <a:gd name="adj1" fmla="val -73981"/>
              <a:gd name="adj2" fmla="val -8453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n-US" sz="1200">
                <a:latin typeface="Arial" panose="020B0604020202020204" pitchFamily="34" charset="0"/>
              </a:rPr>
              <a:t>Las alternativas de la sentencia </a:t>
            </a:r>
            <a:r>
              <a:rPr lang="es-ES_tradnl" altLang="en-US" sz="1200" b="1">
                <a:solidFill>
                  <a:srgbClr val="FF0000"/>
                </a:solidFill>
              </a:rPr>
              <a:t>switch</a:t>
            </a:r>
            <a:r>
              <a:rPr lang="es-ES_tradnl" altLang="en-US" sz="1200">
                <a:latin typeface="Arial" panose="020B0604020202020204" pitchFamily="34" charset="0"/>
              </a:rPr>
              <a:t> </a:t>
            </a:r>
            <a:r>
              <a:rPr lang="es-ES_tradnl" altLang="en-US" sz="1200">
                <a:solidFill>
                  <a:srgbClr val="FF0000"/>
                </a:solidFill>
                <a:latin typeface="Arial" panose="020B0604020202020204" pitchFamily="34" charset="0"/>
              </a:rPr>
              <a:t>no son excluyentes</a:t>
            </a:r>
            <a:r>
              <a:rPr lang="es-ES_tradnl" altLang="en-US" sz="1200">
                <a:latin typeface="Arial" panose="020B0604020202020204" pitchFamily="34" charset="0"/>
              </a:rPr>
              <a:t>, después de ejecutar la que corresponde al valor del selector sigue en secuencia con la siguiente alternativa.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n-US" sz="1200">
                <a:solidFill>
                  <a:srgbClr val="FF0000"/>
                </a:solidFill>
                <a:latin typeface="Arial" panose="020B0604020202020204" pitchFamily="34" charset="0"/>
              </a:rPr>
              <a:t>Para evitarlo debe invocarse </a:t>
            </a:r>
            <a:r>
              <a:rPr lang="es-ES_tradnl" altLang="en-US" sz="1200" b="1">
                <a:solidFill>
                  <a:srgbClr val="FF0000"/>
                </a:solidFill>
              </a:rPr>
              <a:t>break</a:t>
            </a:r>
            <a:endParaRPr lang="es-ES" altLang="en-US" sz="1200" b="1">
              <a:solidFill>
                <a:srgbClr val="FF0000"/>
              </a:solidFill>
            </a:endParaRPr>
          </a:p>
        </p:txBody>
      </p:sp>
      <p:sp>
        <p:nvSpPr>
          <p:cNvPr id="31750" name="AutoShape 6">
            <a:extLst>
              <a:ext uri="{FF2B5EF4-FFF2-40B4-BE49-F238E27FC236}">
                <a16:creationId xmlns="" xmlns:a16="http://schemas.microsoft.com/office/drawing/2014/main" id="{231F0783-9330-4BB3-8A26-BD9F6567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460" y="1392606"/>
            <a:ext cx="4800600" cy="812800"/>
          </a:xfrm>
          <a:prstGeom prst="wedgeRoundRectCallout">
            <a:avLst>
              <a:gd name="adj1" fmla="val -99821"/>
              <a:gd name="adj2" fmla="val -7889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200" dirty="0">
                <a:latin typeface="Arial" panose="020B0604020202020204" pitchFamily="34" charset="0"/>
              </a:rPr>
              <a:t>El </a:t>
            </a:r>
            <a:r>
              <a:rPr lang="es-MX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identificador</a:t>
            </a:r>
            <a:r>
              <a:rPr lang="es-MX" altLang="en-US" sz="1200" dirty="0">
                <a:latin typeface="Arial" panose="020B0604020202020204" pitchFamily="34" charset="0"/>
              </a:rPr>
              <a:t> de un arreglo es una </a:t>
            </a:r>
            <a:r>
              <a:rPr lang="es-MX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dirección constante. </a:t>
            </a:r>
            <a:r>
              <a:rPr lang="es-MX" altLang="en-US" sz="1200" dirty="0">
                <a:latin typeface="Arial" panose="020B0604020202020204" pitchFamily="34" charset="0"/>
              </a:rPr>
              <a:t>Apunta siempre al </a:t>
            </a:r>
            <a:r>
              <a:rPr lang="es-MX" altLang="en-US" sz="1200" b="1" dirty="0">
                <a:latin typeface="Arial" panose="020B0604020202020204" pitchFamily="34" charset="0"/>
              </a:rPr>
              <a:t>mismo lugar</a:t>
            </a:r>
            <a:endParaRPr lang="es-MX" altLang="en-US" sz="12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a = &amp;a[0]</a:t>
            </a:r>
            <a:endParaRPr lang="es-ES" altLang="en-US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7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7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7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174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174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174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autoUpdateAnimBg="0"/>
      <p:bldP spid="31747" grpId="0" animBg="1" autoUpdateAnimBg="0"/>
      <p:bldP spid="31748" grpId="0" autoUpdateAnimBg="0"/>
      <p:bldP spid="31749" grpId="0" animBg="1" autoUpdateAnimBg="0"/>
      <p:bldP spid="3175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3">
            <a:extLst>
              <a:ext uri="{FF2B5EF4-FFF2-40B4-BE49-F238E27FC236}">
                <a16:creationId xmlns="" xmlns:a16="http://schemas.microsoft.com/office/drawing/2014/main" id="{A267FC39-9C2F-4920-A8FF-95D07755ED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5682A1-F792-449B-A710-8CFE6DD410A7}" type="slidenum">
              <a:rPr lang="es-E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s-ES" altLang="en-US" sz="1400"/>
          </a:p>
        </p:txBody>
      </p:sp>
      <p:sp>
        <p:nvSpPr>
          <p:cNvPr id="32772" name="Text Box 4">
            <a:extLst>
              <a:ext uri="{FF2B5EF4-FFF2-40B4-BE49-F238E27FC236}">
                <a16:creationId xmlns="" xmlns:a16="http://schemas.microsoft.com/office/drawing/2014/main" id="{BD0B17E6-C494-42DC-8B25-1367A04BA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76238"/>
            <a:ext cx="792480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void </a:t>
            </a:r>
            <a:r>
              <a:rPr lang="en-US" altLang="en-US" sz="2400" dirty="0" err="1">
                <a:cs typeface="Times New Roman" panose="02020603050405020304" pitchFamily="18" charset="0"/>
              </a:rPr>
              <a:t>leevector</a:t>
            </a:r>
            <a:r>
              <a:rPr lang="en-US" altLang="en-US" sz="2400" dirty="0"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cs typeface="Times New Roman" panose="02020603050405020304" pitchFamily="18" charset="0"/>
              </a:rPr>
              <a:t> a[], </a:t>
            </a:r>
            <a:r>
              <a:rPr lang="en-US" altLang="en-US" sz="2400" dirty="0" err="1"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cs typeface="Times New Roman" panose="02020603050405020304" pitchFamily="18" charset="0"/>
              </a:rPr>
              <a:t> *</a:t>
            </a:r>
            <a:r>
              <a:rPr lang="en-US" altLang="en-US" sz="2400" dirty="0" err="1">
                <a:cs typeface="Times New Roman" panose="02020603050405020304" pitchFamily="18" charset="0"/>
              </a:rPr>
              <a:t>dn</a:t>
            </a:r>
            <a:r>
              <a:rPr lang="en-US" altLang="en-US" sz="2400" dirty="0">
                <a:cs typeface="Times New Roman" panose="02020603050405020304" pitchFamily="18" charset="0"/>
              </a:rPr>
              <a:t>)</a:t>
            </a:r>
            <a:r>
              <a:rPr lang="es-AR" altLang="en-US" sz="2400" dirty="0">
                <a:cs typeface="Times New Roman" panose="02020603050405020304" pitchFamily="18" charset="0"/>
              </a:rPr>
              <a:t>{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n-US" sz="2400" dirty="0">
                <a:cs typeface="Times New Roman" panose="02020603050405020304" pitchFamily="18" charset="0"/>
              </a:rPr>
              <a:t>  </a:t>
            </a:r>
            <a:r>
              <a:rPr lang="es-AR" altLang="en-US" sz="2400" dirty="0" err="1">
                <a:cs typeface="Times New Roman" panose="02020603050405020304" pitchFamily="18" charset="0"/>
              </a:rPr>
              <a:t>int</a:t>
            </a:r>
            <a:r>
              <a:rPr lang="es-AR" altLang="en-US" sz="2400" dirty="0">
                <a:cs typeface="Times New Roman" panose="02020603050405020304" pitchFamily="18" charset="0"/>
              </a:rPr>
              <a:t> i;    /* ingreso por teclado, se conoce la cantidad*/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n-US" sz="2400" dirty="0">
                <a:cs typeface="Times New Roman" panose="02020603050405020304" pitchFamily="18" charset="0"/>
              </a:rPr>
              <a:t>  </a:t>
            </a:r>
            <a:r>
              <a:rPr lang="es-AR" altLang="en-US" sz="2400" dirty="0" err="1">
                <a:cs typeface="Times New Roman" panose="02020603050405020304" pitchFamily="18" charset="0"/>
              </a:rPr>
              <a:t>printf</a:t>
            </a:r>
            <a:r>
              <a:rPr lang="es-AR" altLang="en-US" sz="2400" dirty="0">
                <a:cs typeface="Times New Roman" panose="02020603050405020304" pitchFamily="18" charset="0"/>
              </a:rPr>
              <a:t>("Ingrese la cantidad  de elementos del </a:t>
            </a:r>
            <a:r>
              <a:rPr lang="es-AR" altLang="en-US" sz="2400" dirty="0" smtClean="0">
                <a:cs typeface="Times New Roman" panose="02020603050405020304" pitchFamily="18" charset="0"/>
              </a:rPr>
              <a:t>vector &lt;=</a:t>
            </a:r>
            <a:r>
              <a:rPr lang="es-AR" altLang="en-US" sz="2400" dirty="0">
                <a:cs typeface="Times New Roman" panose="02020603050405020304" pitchFamily="18" charset="0"/>
              </a:rPr>
              <a:t>20: ");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AR" altLang="en-US" sz="2400" dirty="0">
                <a:cs typeface="Times New Roman" panose="02020603050405020304" pitchFamily="18" charset="0"/>
              </a:rPr>
              <a:t>  </a:t>
            </a:r>
            <a:r>
              <a:rPr lang="en-US" altLang="en-US" sz="2400" dirty="0" err="1">
                <a:cs typeface="Times New Roman" panose="02020603050405020304" pitchFamily="18" charset="0"/>
              </a:rPr>
              <a:t>scanf</a:t>
            </a:r>
            <a:r>
              <a:rPr lang="en-US" altLang="en-US" sz="2400" dirty="0">
                <a:cs typeface="Times New Roman" panose="02020603050405020304" pitchFamily="18" charset="0"/>
              </a:rPr>
              <a:t>("%d", </a:t>
            </a:r>
            <a:r>
              <a:rPr lang="en-US" altLang="en-US" sz="24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dn</a:t>
            </a:r>
            <a:r>
              <a:rPr lang="en-US" altLang="en-US" sz="2400" dirty="0"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for(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= 0</a:t>
            </a:r>
            <a:r>
              <a:rPr lang="en-US" altLang="en-US" sz="2400" dirty="0">
                <a:cs typeface="Times New Roman" panose="02020603050405020304" pitchFamily="18" charset="0"/>
              </a:rPr>
              <a:t>; i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&lt; *</a:t>
            </a:r>
            <a:r>
              <a:rPr lang="en-US" altLang="en-US" sz="2400" dirty="0" err="1">
                <a:cs typeface="Times New Roman" panose="02020603050405020304" pitchFamily="18" charset="0"/>
              </a:rPr>
              <a:t>dn</a:t>
            </a:r>
            <a:r>
              <a:rPr lang="en-US" altLang="en-US" sz="2400" dirty="0">
                <a:cs typeface="Times New Roman" panose="02020603050405020304" pitchFamily="18" charset="0"/>
              </a:rPr>
              <a:t>; </a:t>
            </a:r>
            <a:r>
              <a:rPr lang="en-US" altLang="en-US" sz="24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Times New Roman" panose="02020603050405020304" pitchFamily="18" charset="0"/>
              </a:rPr>
              <a:t>++)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  </a:t>
            </a:r>
            <a:r>
              <a:rPr lang="en-US" altLang="en-US" sz="2400" dirty="0" err="1">
                <a:cs typeface="Times New Roman" panose="02020603050405020304" pitchFamily="18" charset="0"/>
              </a:rPr>
              <a:t>printf</a:t>
            </a:r>
            <a:r>
              <a:rPr lang="en-US" altLang="en-US" sz="2400" dirty="0">
                <a:cs typeface="Times New Roman" panose="02020603050405020304" pitchFamily="18" charset="0"/>
              </a:rPr>
              <a:t>("</a:t>
            </a:r>
            <a:r>
              <a:rPr lang="en-US" altLang="en-US" sz="2400" dirty="0" err="1">
                <a:cs typeface="Times New Roman" panose="02020603050405020304" pitchFamily="18" charset="0"/>
              </a:rPr>
              <a:t>Ingrese</a:t>
            </a:r>
            <a:r>
              <a:rPr lang="en-US" altLang="en-US" sz="2400" dirty="0">
                <a:cs typeface="Times New Roman" panose="02020603050405020304" pitchFamily="18" charset="0"/>
              </a:rPr>
              <a:t> el </a:t>
            </a:r>
            <a:r>
              <a:rPr lang="en-US" altLang="en-US" sz="2400" dirty="0" err="1">
                <a:cs typeface="Times New Roman" panose="02020603050405020304" pitchFamily="18" charset="0"/>
              </a:rPr>
              <a:t>elemento</a:t>
            </a:r>
            <a:r>
              <a:rPr lang="en-US" altLang="en-US" sz="2400" dirty="0">
                <a:cs typeface="Times New Roman" panose="02020603050405020304" pitchFamily="18" charset="0"/>
              </a:rPr>
              <a:t> %d: ", i+1); </a:t>
            </a:r>
            <a:r>
              <a:rPr lang="en-US" altLang="en-US" sz="2400" dirty="0" err="1">
                <a:cs typeface="Times New Roman" panose="02020603050405020304" pitchFamily="18" charset="0"/>
              </a:rPr>
              <a:t>scanf</a:t>
            </a:r>
            <a:r>
              <a:rPr lang="en-US" altLang="en-US" sz="2400" dirty="0">
                <a:cs typeface="Times New Roman" panose="02020603050405020304" pitchFamily="18" charset="0"/>
              </a:rPr>
              <a:t>("%d", 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&amp;a[</a:t>
            </a:r>
            <a:r>
              <a:rPr lang="en-US" altLang="en-US" sz="24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]</a:t>
            </a:r>
            <a:r>
              <a:rPr lang="en-US" altLang="en-US" sz="2400" dirty="0"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}</a:t>
            </a:r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32773" name="AutoShape 5">
            <a:extLst>
              <a:ext uri="{FF2B5EF4-FFF2-40B4-BE49-F238E27FC236}">
                <a16:creationId xmlns="" xmlns:a16="http://schemas.microsoft.com/office/drawing/2014/main" id="{061D141C-6D39-4E0A-A809-0EAE06B2B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420938"/>
            <a:ext cx="4037013" cy="1693862"/>
          </a:xfrm>
          <a:prstGeom prst="wedgeEllipseCallout">
            <a:avLst>
              <a:gd name="adj1" fmla="val -72810"/>
              <a:gd name="adj2" fmla="val -196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n-US" sz="1400">
                <a:solidFill>
                  <a:srgbClr val="FF0000"/>
                </a:solidFill>
                <a:latin typeface="Arial" panose="020B0604020202020204" pitchFamily="34" charset="0"/>
              </a:rPr>
              <a:t>Notar que no lleva </a:t>
            </a:r>
            <a:r>
              <a:rPr lang="es-ES_tradnl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&amp;</a:t>
            </a:r>
            <a:r>
              <a:rPr lang="es-ES_tradnl" altLang="en-US" sz="1400">
                <a:solidFill>
                  <a:srgbClr val="FF0000"/>
                </a:solidFill>
                <a:latin typeface="Arial" panose="020B0604020202020204" pitchFamily="34" charset="0"/>
              </a:rPr>
              <a:t> porque </a:t>
            </a:r>
            <a:r>
              <a:rPr lang="es-ES_tradnl" altLang="en-US" sz="1400" b="1">
                <a:solidFill>
                  <a:srgbClr val="FF0000"/>
                </a:solidFill>
              </a:rPr>
              <a:t>dn </a:t>
            </a:r>
            <a:r>
              <a:rPr lang="es-ES_tradnl" altLang="en-US" sz="1400">
                <a:solidFill>
                  <a:srgbClr val="FF0000"/>
                </a:solidFill>
                <a:latin typeface="Arial" panose="020B0604020202020204" pitchFamily="34" charset="0"/>
              </a:rPr>
              <a:t>ya es una dirección.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n-US" sz="1400">
                <a:solidFill>
                  <a:srgbClr val="FF0000"/>
                </a:solidFill>
                <a:latin typeface="Arial" panose="020B0604020202020204" pitchFamily="34" charset="0"/>
              </a:rPr>
              <a:t>Equivale a </a:t>
            </a:r>
            <a:r>
              <a:rPr lang="es-ES_tradnl" altLang="en-US" sz="1800">
                <a:solidFill>
                  <a:srgbClr val="FF0000"/>
                </a:solidFill>
                <a:latin typeface="Arial" panose="020B0604020202020204" pitchFamily="34" charset="0"/>
              </a:rPr>
              <a:t>&amp;*dn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n-US" sz="1400">
                <a:solidFill>
                  <a:srgbClr val="FF0000"/>
                </a:solidFill>
                <a:latin typeface="Arial" panose="020B0604020202020204" pitchFamily="34" charset="0"/>
              </a:rPr>
              <a:t>(Los operadores se anulan)</a:t>
            </a:r>
            <a:endParaRPr lang="es-ES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  <p:bldP spid="3277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Marcador de número de diapositiva 3">
            <a:extLst>
              <a:ext uri="{FF2B5EF4-FFF2-40B4-BE49-F238E27FC236}">
                <a16:creationId xmlns="" xmlns:a16="http://schemas.microsoft.com/office/drawing/2014/main" id="{9116564D-5AB8-4A2D-B1DC-9A965C77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E5DA09-3964-4E4B-9203-F2707A28B0F1}" type="slidenum">
              <a:rPr lang="es-E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s-ES" altLang="en-US" sz="1400"/>
          </a:p>
        </p:txBody>
      </p:sp>
      <p:sp>
        <p:nvSpPr>
          <p:cNvPr id="50180" name="Text Box 4">
            <a:extLst>
              <a:ext uri="{FF2B5EF4-FFF2-40B4-BE49-F238E27FC236}">
                <a16:creationId xmlns="" xmlns:a16="http://schemas.microsoft.com/office/drawing/2014/main" id="{38D86A6A-CA9A-496D-845F-83810B4B8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726" y="188640"/>
            <a:ext cx="734536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n-US" sz="2000" dirty="0">
                <a:solidFill>
                  <a:srgbClr val="CC3300"/>
                </a:solidFill>
              </a:rPr>
              <a:t>// se ingresa desde un archivo</a:t>
            </a:r>
            <a:endParaRPr lang="en-US" altLang="en-US" sz="2000" dirty="0">
              <a:solidFill>
                <a:srgbClr val="CC33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void </a:t>
            </a:r>
            <a:r>
              <a:rPr lang="en-US" altLang="en-US" sz="2000" dirty="0" err="1"/>
              <a:t>leevector</a:t>
            </a:r>
            <a:r>
              <a:rPr lang="en-US" altLang="en-US" sz="2000" dirty="0"/>
              <a:t>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a[],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*</a:t>
            </a:r>
            <a:r>
              <a:rPr lang="en-US" altLang="en-US" sz="2000" dirty="0" err="1"/>
              <a:t>dn</a:t>
            </a:r>
            <a:r>
              <a:rPr lang="en-US" altLang="en-US" sz="2000" dirty="0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  FILE *</a:t>
            </a:r>
            <a:r>
              <a:rPr lang="en-US" altLang="en-US" sz="2000" dirty="0" err="1"/>
              <a:t>fp</a:t>
            </a:r>
            <a:r>
              <a:rPr lang="en-US" altLang="en-US" sz="20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  </a:t>
            </a:r>
            <a:r>
              <a:rPr lang="en-US" altLang="en-US" sz="2000" dirty="0" err="1"/>
              <a:t>fp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fopen</a:t>
            </a:r>
            <a:r>
              <a:rPr lang="en-US" altLang="en-US" sz="2000" dirty="0"/>
              <a:t>("numeros.txt", "r");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  *</a:t>
            </a:r>
            <a:r>
              <a:rPr lang="en-US" altLang="en-US" sz="2000" dirty="0" err="1"/>
              <a:t>dn</a:t>
            </a:r>
            <a:r>
              <a:rPr lang="en-US" altLang="en-US" sz="2000" dirty="0"/>
              <a:t>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  while(</a:t>
            </a:r>
            <a:r>
              <a:rPr lang="en-US" altLang="en-US" sz="2000" dirty="0" err="1"/>
              <a:t>fscanf</a:t>
            </a:r>
            <a:r>
              <a:rPr lang="en-US" altLang="en-US" sz="2000" dirty="0"/>
              <a:t>(</a:t>
            </a:r>
            <a:r>
              <a:rPr lang="en-US" altLang="en-US" sz="2000" dirty="0" err="1"/>
              <a:t>fp</a:t>
            </a:r>
            <a:r>
              <a:rPr lang="en-US" altLang="en-US" sz="2000" dirty="0"/>
              <a:t>, "%d", &amp;a[*</a:t>
            </a:r>
            <a:r>
              <a:rPr lang="en-US" altLang="en-US" sz="2000" dirty="0" err="1"/>
              <a:t>dn</a:t>
            </a:r>
            <a:r>
              <a:rPr lang="en-US" altLang="en-US" sz="2000" dirty="0"/>
              <a:t>])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   </a:t>
            </a:r>
            <a:r>
              <a:rPr lang="en-US" altLang="en-US" sz="2000" dirty="0" smtClean="0"/>
              <a:t>     </a:t>
            </a:r>
            <a:r>
              <a:rPr lang="en-US" altLang="en-US" sz="2000" dirty="0"/>
              <a:t>(*</a:t>
            </a:r>
            <a:r>
              <a:rPr lang="en-US" altLang="en-US" sz="2000" dirty="0" err="1"/>
              <a:t>dn</a:t>
            </a:r>
            <a:r>
              <a:rPr lang="en-US" altLang="en-US" sz="2000" dirty="0"/>
              <a:t>)++;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  </a:t>
            </a:r>
            <a:r>
              <a:rPr lang="en-US" altLang="en-US" sz="2000" dirty="0" err="1"/>
              <a:t>fclose</a:t>
            </a:r>
            <a:r>
              <a:rPr lang="en-US" altLang="en-US" sz="2000" dirty="0"/>
              <a:t>(</a:t>
            </a:r>
            <a:r>
              <a:rPr lang="en-US" altLang="en-US" sz="2000" dirty="0" err="1"/>
              <a:t>fp</a:t>
            </a:r>
            <a:r>
              <a:rPr lang="en-US" altLang="en-US" sz="2000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}</a:t>
            </a:r>
            <a:endParaRPr lang="es-AR" altLang="en-US" sz="2000" dirty="0"/>
          </a:p>
        </p:txBody>
      </p:sp>
      <p:sp>
        <p:nvSpPr>
          <p:cNvPr id="50181" name="Text Box 5">
            <a:extLst>
              <a:ext uri="{FF2B5EF4-FFF2-40B4-BE49-F238E27FC236}">
                <a16:creationId xmlns="" xmlns:a16="http://schemas.microsoft.com/office/drawing/2014/main" id="{20098392-BE75-41E7-97D4-69BC5E7FD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726" y="2924944"/>
            <a:ext cx="748823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n-US" sz="2000" dirty="0">
                <a:solidFill>
                  <a:srgbClr val="CC3300"/>
                </a:solidFill>
              </a:rPr>
              <a:t>// se ingresa desde un archivo, otra versión</a:t>
            </a:r>
            <a:endParaRPr lang="es-ES" altLang="en-US" sz="2000" dirty="0">
              <a:solidFill>
                <a:srgbClr val="CC33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dirty="0" err="1"/>
              <a:t>void</a:t>
            </a:r>
            <a:r>
              <a:rPr lang="es-ES" altLang="en-US" sz="2000" dirty="0"/>
              <a:t> </a:t>
            </a:r>
            <a:r>
              <a:rPr lang="es-ES" altLang="en-US" sz="2000" dirty="0" err="1"/>
              <a:t>leevector</a:t>
            </a:r>
            <a:r>
              <a:rPr lang="es-ES" altLang="en-US" sz="2000" dirty="0"/>
              <a:t>(</a:t>
            </a:r>
            <a:r>
              <a:rPr lang="es-ES" altLang="en-US" sz="2000" dirty="0" err="1"/>
              <a:t>int</a:t>
            </a:r>
            <a:r>
              <a:rPr lang="es-ES" altLang="en-US" sz="2000" dirty="0"/>
              <a:t> a[], </a:t>
            </a:r>
            <a:r>
              <a:rPr lang="es-ES" altLang="en-US" sz="2000" dirty="0" err="1"/>
              <a:t>int</a:t>
            </a:r>
            <a:r>
              <a:rPr lang="es-ES" altLang="en-US" sz="2000" dirty="0"/>
              <a:t> *</a:t>
            </a:r>
            <a:r>
              <a:rPr lang="es-ES" altLang="en-US" sz="2000" dirty="0" err="1"/>
              <a:t>dn</a:t>
            </a:r>
            <a:r>
              <a:rPr lang="es-ES" altLang="en-US" sz="2000" dirty="0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dirty="0"/>
              <a:t>  FILE *</a:t>
            </a:r>
            <a:r>
              <a:rPr lang="es-ES" altLang="en-US" sz="2000" dirty="0" err="1"/>
              <a:t>fp</a:t>
            </a:r>
            <a:r>
              <a:rPr lang="es-ES" altLang="en-US" sz="20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dirty="0"/>
              <a:t>  </a:t>
            </a:r>
            <a:r>
              <a:rPr lang="es-ES" altLang="en-US" sz="2000" dirty="0" err="1"/>
              <a:t>fp</a:t>
            </a:r>
            <a:r>
              <a:rPr lang="es-ES" altLang="en-US" sz="2000" dirty="0"/>
              <a:t> = </a:t>
            </a:r>
            <a:r>
              <a:rPr lang="es-ES" altLang="en-US" sz="2000" dirty="0" err="1"/>
              <a:t>fopen</a:t>
            </a:r>
            <a:r>
              <a:rPr lang="es-ES" altLang="en-US" sz="2000" dirty="0"/>
              <a:t>("numeros.txt", "r");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dirty="0"/>
              <a:t>  *</a:t>
            </a:r>
            <a:r>
              <a:rPr lang="es-ES" altLang="en-US" sz="2000" dirty="0" err="1"/>
              <a:t>dn</a:t>
            </a:r>
            <a:r>
              <a:rPr lang="es-ES" altLang="en-US" sz="2000" dirty="0"/>
              <a:t>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dirty="0"/>
              <a:t>  </a:t>
            </a:r>
            <a:r>
              <a:rPr lang="es-ES" altLang="en-US" sz="2000" dirty="0" err="1"/>
              <a:t>fscanf</a:t>
            </a:r>
            <a:r>
              <a:rPr lang="es-ES" altLang="en-US" sz="2000" dirty="0"/>
              <a:t> (</a:t>
            </a:r>
            <a:r>
              <a:rPr lang="es-ES" altLang="en-US" sz="2000" dirty="0" err="1"/>
              <a:t>fp</a:t>
            </a:r>
            <a:r>
              <a:rPr lang="es-ES" altLang="en-US" sz="2000" dirty="0"/>
              <a:t>, "%d", &amp;a[*</a:t>
            </a:r>
            <a:r>
              <a:rPr lang="es-ES" altLang="en-US" sz="2000" dirty="0" err="1"/>
              <a:t>dn</a:t>
            </a:r>
            <a:r>
              <a:rPr lang="es-ES" altLang="en-US" sz="2000" dirty="0"/>
              <a:t>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dirty="0"/>
              <a:t>  </a:t>
            </a:r>
            <a:r>
              <a:rPr lang="es-ES" altLang="en-US" sz="2000" dirty="0" err="1"/>
              <a:t>while</a:t>
            </a:r>
            <a:r>
              <a:rPr lang="es-ES" altLang="en-US" sz="2000" dirty="0"/>
              <a:t>(! </a:t>
            </a:r>
            <a:r>
              <a:rPr lang="es-ES" altLang="en-US" sz="2000" dirty="0" err="1"/>
              <a:t>feof</a:t>
            </a:r>
            <a:r>
              <a:rPr lang="es-ES" altLang="en-US" sz="2000" dirty="0"/>
              <a:t>(</a:t>
            </a:r>
            <a:r>
              <a:rPr lang="es-ES" altLang="en-US" sz="2000" dirty="0" err="1"/>
              <a:t>fp</a:t>
            </a:r>
            <a:r>
              <a:rPr lang="es-ES" altLang="en-US" sz="2000" dirty="0"/>
              <a:t>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dirty="0"/>
              <a:t>     </a:t>
            </a:r>
            <a:r>
              <a:rPr lang="es-ES" altLang="en-US" sz="2000" dirty="0" smtClean="0"/>
              <a:t>  (*</a:t>
            </a:r>
            <a:r>
              <a:rPr lang="es-ES" altLang="en-US" sz="2000" dirty="0" err="1"/>
              <a:t>dn</a:t>
            </a:r>
            <a:r>
              <a:rPr lang="es-ES" altLang="en-US" sz="2000" dirty="0"/>
              <a:t>)++;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dirty="0"/>
              <a:t>     </a:t>
            </a:r>
            <a:r>
              <a:rPr lang="es-ES" altLang="en-US" sz="2000" dirty="0" smtClean="0"/>
              <a:t>  </a:t>
            </a:r>
            <a:r>
              <a:rPr lang="es-ES" altLang="en-US" sz="2000" dirty="0" err="1" smtClean="0"/>
              <a:t>fscanf</a:t>
            </a:r>
            <a:r>
              <a:rPr lang="es-ES" altLang="en-US" sz="2000" dirty="0" smtClean="0"/>
              <a:t> </a:t>
            </a:r>
            <a:r>
              <a:rPr lang="es-ES" altLang="en-US" sz="2000" dirty="0"/>
              <a:t>(</a:t>
            </a:r>
            <a:r>
              <a:rPr lang="es-ES" altLang="en-US" sz="2000" dirty="0" err="1"/>
              <a:t>fp</a:t>
            </a:r>
            <a:r>
              <a:rPr lang="es-ES" altLang="en-US" sz="2000" dirty="0"/>
              <a:t>, "%d", &amp;a[*</a:t>
            </a:r>
            <a:r>
              <a:rPr lang="es-ES" altLang="en-US" sz="2000" dirty="0" err="1"/>
              <a:t>dn</a:t>
            </a:r>
            <a:r>
              <a:rPr lang="es-ES" altLang="en-US" sz="2000" dirty="0"/>
              <a:t>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dirty="0"/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dirty="0"/>
              <a:t>  </a:t>
            </a:r>
            <a:r>
              <a:rPr lang="es-ES" altLang="en-US" sz="2000" dirty="0" err="1"/>
              <a:t>fclose</a:t>
            </a:r>
            <a:r>
              <a:rPr lang="es-ES" altLang="en-US" sz="2000" dirty="0"/>
              <a:t>(</a:t>
            </a:r>
            <a:r>
              <a:rPr lang="es-ES" altLang="en-US" sz="2000" dirty="0" err="1"/>
              <a:t>fp</a:t>
            </a:r>
            <a:r>
              <a:rPr lang="es-ES" altLang="en-US" sz="2000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allAtOnce"/>
      <p:bldP spid="50181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>
            <a:extLst>
              <a:ext uri="{FF2B5EF4-FFF2-40B4-BE49-F238E27FC236}">
                <a16:creationId xmlns="" xmlns:a16="http://schemas.microsoft.com/office/drawing/2014/main" id="{D4D3B283-8714-444F-AD86-9632AAB43A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CC49DC-A608-4128-9EEB-4AEAA6E9DB66}" type="slidenum">
              <a:rPr lang="es-E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s-ES" altLang="en-US" sz="1400"/>
          </a:p>
        </p:txBody>
      </p:sp>
      <p:sp>
        <p:nvSpPr>
          <p:cNvPr id="33794" name="Text Box 2">
            <a:extLst>
              <a:ext uri="{FF2B5EF4-FFF2-40B4-BE49-F238E27FC236}">
                <a16:creationId xmlns="" xmlns:a16="http://schemas.microsoft.com/office/drawing/2014/main" id="{EA518D88-C4A7-4D88-8FD8-10C229FAE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200400"/>
            <a:ext cx="7391400" cy="325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 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cuentapares</a:t>
            </a:r>
            <a:r>
              <a:rPr lang="en-US" altLang="en-US" sz="1800" b="1" dirty="0">
                <a:cs typeface="Times New Roman" panose="02020603050405020304" pitchFamily="18" charset="0"/>
              </a:rPr>
              <a:t>(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cs typeface="Times New Roman" panose="02020603050405020304" pitchFamily="18" charset="0"/>
              </a:rPr>
              <a:t> a[],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cs typeface="Times New Roman" panose="02020603050405020304" pitchFamily="18" charset="0"/>
              </a:rPr>
              <a:t> n){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 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,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cont</a:t>
            </a:r>
            <a:r>
              <a:rPr lang="en-US" altLang="en-US" sz="1800" b="1" dirty="0">
                <a:cs typeface="Times New Roman" panose="02020603050405020304" pitchFamily="18" charset="0"/>
              </a:rPr>
              <a:t> = 0;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  for(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=0;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 &lt; n; 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 ++)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    if (</a:t>
            </a:r>
            <a:r>
              <a:rPr lang="en-US" altLang="en-US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a[</a:t>
            </a:r>
            <a:r>
              <a:rPr lang="en-US" altLang="en-US" sz="18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] % 2 </a:t>
            </a:r>
            <a:r>
              <a:rPr lang="en-US" altLang="en-US" sz="1800" b="1" dirty="0">
                <a:cs typeface="Times New Roman" panose="02020603050405020304" pitchFamily="18" charset="0"/>
              </a:rPr>
              <a:t>== 0)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     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cont</a:t>
            </a:r>
            <a:r>
              <a:rPr lang="en-US" altLang="en-US" sz="1800" b="1" dirty="0">
                <a:cs typeface="Times New Roman" panose="02020603050405020304" pitchFamily="18" charset="0"/>
              </a:rPr>
              <a:t>++;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  return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cont</a:t>
            </a:r>
            <a:r>
              <a:rPr lang="en-US" altLang="en-US" sz="1800" b="1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n-US" sz="1800" b="1" dirty="0"/>
          </a:p>
        </p:txBody>
      </p:sp>
      <p:sp>
        <p:nvSpPr>
          <p:cNvPr id="33795" name="Text Box 3">
            <a:extLst>
              <a:ext uri="{FF2B5EF4-FFF2-40B4-BE49-F238E27FC236}">
                <a16:creationId xmlns="" xmlns:a16="http://schemas.microsoft.com/office/drawing/2014/main" id="{900139D7-3391-430B-B11F-4DE0650EB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85800"/>
            <a:ext cx="6416675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suma</a:t>
            </a:r>
            <a:r>
              <a:rPr lang="en-US" altLang="en-US" sz="1800" b="1" dirty="0">
                <a:cs typeface="Times New Roman" panose="02020603050405020304" pitchFamily="18" charset="0"/>
              </a:rPr>
              <a:t>(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cs typeface="Times New Roman" panose="02020603050405020304" pitchFamily="18" charset="0"/>
              </a:rPr>
              <a:t> a[],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cs typeface="Times New Roman" panose="02020603050405020304" pitchFamily="18" charset="0"/>
              </a:rPr>
              <a:t> n){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, sum </a:t>
            </a:r>
            <a:r>
              <a:rPr lang="en-US" altLang="en-US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= 0</a:t>
            </a:r>
            <a:r>
              <a:rPr lang="en-US" altLang="en-US" sz="1800" b="1" dirty="0">
                <a:cs typeface="Times New Roman" panose="02020603050405020304" pitchFamily="18" charset="0"/>
              </a:rPr>
              <a:t>;/* sum se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inicializa</a:t>
            </a:r>
            <a:r>
              <a:rPr lang="en-US" altLang="en-US" sz="1800" b="1" dirty="0">
                <a:cs typeface="Times New Roman" panose="02020603050405020304" pitchFamily="18" charset="0"/>
              </a:rPr>
              <a:t> en la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declaración</a:t>
            </a:r>
            <a:r>
              <a:rPr lang="en-US" altLang="en-US" sz="1800" b="1" dirty="0">
                <a:cs typeface="Times New Roman" panose="02020603050405020304" pitchFamily="18" charset="0"/>
              </a:rPr>
              <a:t>*/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for(</a:t>
            </a:r>
            <a:r>
              <a:rPr lang="en-US" altLang="en-US" sz="18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=0</a:t>
            </a:r>
            <a:r>
              <a:rPr lang="en-US" altLang="en-US" sz="1800" b="1" dirty="0">
                <a:cs typeface="Times New Roman" panose="02020603050405020304" pitchFamily="18" charset="0"/>
              </a:rPr>
              <a:t>;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&lt;</a:t>
            </a:r>
            <a:r>
              <a:rPr lang="en-US" altLang="en-US" sz="1800" b="1" dirty="0">
                <a:cs typeface="Times New Roman" panose="02020603050405020304" pitchFamily="18" charset="0"/>
              </a:rPr>
              <a:t> n;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++)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  sum += a[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];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return sum;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}</a:t>
            </a:r>
            <a:endParaRPr lang="es-ES" altLang="en-US" sz="2400" dirty="0"/>
          </a:p>
        </p:txBody>
      </p:sp>
      <p:sp>
        <p:nvSpPr>
          <p:cNvPr id="33796" name="AutoShape 4">
            <a:extLst>
              <a:ext uri="{FF2B5EF4-FFF2-40B4-BE49-F238E27FC236}">
                <a16:creationId xmlns="" xmlns:a16="http://schemas.microsoft.com/office/drawing/2014/main" id="{8B4CC363-E9DF-4196-B3A7-99F554693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3429000" cy="914400"/>
          </a:xfrm>
          <a:prstGeom prst="cloudCallout">
            <a:avLst>
              <a:gd name="adj1" fmla="val -83056"/>
              <a:gd name="adj2" fmla="val -5034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n-US" sz="1400">
                <a:solidFill>
                  <a:srgbClr val="FF0000"/>
                </a:solidFill>
                <a:latin typeface="Arial" panose="020B0604020202020204" pitchFamily="34" charset="0"/>
              </a:rPr>
              <a:t>El índice de un arreglo varía entre 0 y n-1</a:t>
            </a:r>
            <a:endParaRPr lang="es-ES" altLang="en-US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autoUpdateAnimBg="0"/>
      <p:bldP spid="3379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3">
            <a:extLst>
              <a:ext uri="{FF2B5EF4-FFF2-40B4-BE49-F238E27FC236}">
                <a16:creationId xmlns="" xmlns:a16="http://schemas.microsoft.com/office/drawing/2014/main" id="{E8BDA49F-AAED-4A97-9A4E-F91BFC5E39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492C3B-8099-4765-8EDE-3A87715A84C6}" type="slidenum">
              <a:rPr lang="es-E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s-ES" altLang="en-US" sz="1400"/>
          </a:p>
        </p:txBody>
      </p:sp>
      <p:sp>
        <p:nvSpPr>
          <p:cNvPr id="34818" name="Text Box 2">
            <a:extLst>
              <a:ext uri="{FF2B5EF4-FFF2-40B4-BE49-F238E27FC236}">
                <a16:creationId xmlns="" xmlns:a16="http://schemas.microsoft.com/office/drawing/2014/main" id="{4C2796B4-190C-4F7D-91C3-A8B04E3C7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00400"/>
            <a:ext cx="7772400" cy="325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 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minimo</a:t>
            </a:r>
            <a:r>
              <a:rPr lang="en-US" altLang="en-US" sz="1800" b="1" dirty="0">
                <a:cs typeface="Times New Roman" panose="02020603050405020304" pitchFamily="18" charset="0"/>
              </a:rPr>
              <a:t>(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cs typeface="Times New Roman" panose="02020603050405020304" pitchFamily="18" charset="0"/>
              </a:rPr>
              <a:t> a[],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cs typeface="Times New Roman" panose="02020603050405020304" pitchFamily="18" charset="0"/>
              </a:rPr>
              <a:t> n)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cs typeface="Times New Roman" panose="02020603050405020304" pitchFamily="18" charset="0"/>
              </a:rPr>
              <a:t> min = </a:t>
            </a:r>
            <a:r>
              <a:rPr lang="en-US" altLang="en-US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a[0]</a:t>
            </a:r>
            <a:r>
              <a:rPr lang="en-US" altLang="en-US" sz="1800" b="1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for(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=1;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 &lt; n; 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 ++)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  if (a[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] &lt; min)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     min = a[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];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return min;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}</a:t>
            </a:r>
            <a:endParaRPr lang="es-ES" altLang="en-US" sz="1800" b="1" dirty="0">
              <a:cs typeface="Times New Roman" panose="02020603050405020304" pitchFamily="18" charset="0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="" xmlns:a16="http://schemas.microsoft.com/office/drawing/2014/main" id="{F5A85E7E-2462-4D7D-9B32-1434FD19D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67056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altLang="en-US" sz="1800" b="1" dirty="0">
                <a:latin typeface="Times New Roman"/>
                <a:cs typeface="Times New Roman"/>
              </a:rPr>
              <a:t>void </a:t>
            </a:r>
            <a:r>
              <a:rPr lang="en-US" altLang="en-US" sz="1800" b="1" dirty="0" err="1">
                <a:latin typeface="Times New Roman"/>
                <a:cs typeface="Times New Roman"/>
              </a:rPr>
              <a:t>escpospares</a:t>
            </a:r>
            <a:r>
              <a:rPr lang="en-US" altLang="en-US" sz="1800" b="1" dirty="0">
                <a:latin typeface="Times New Roman"/>
                <a:cs typeface="Times New Roman"/>
              </a:rPr>
              <a:t>(int a[],  int n)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latin typeface="Times New Roman"/>
                <a:cs typeface="Times New Roman"/>
              </a:rPr>
              <a:t> </a:t>
            </a:r>
            <a:r>
              <a:rPr lang="en-US" altLang="en-US" sz="1800" b="1" dirty="0" err="1">
                <a:latin typeface="Times New Roman"/>
                <a:cs typeface="Times New Roman"/>
              </a:rPr>
              <a:t>int</a:t>
            </a:r>
            <a:r>
              <a:rPr lang="en-US" altLang="en-US" sz="1800" b="1" dirty="0">
                <a:latin typeface="Times New Roman"/>
                <a:cs typeface="Times New Roman"/>
              </a:rPr>
              <a:t> </a:t>
            </a:r>
            <a:r>
              <a:rPr lang="en-US" altLang="en-US" sz="1800" b="1" dirty="0" err="1">
                <a:latin typeface="Times New Roman"/>
                <a:cs typeface="Times New Roman"/>
              </a:rPr>
              <a:t>i</a:t>
            </a:r>
            <a:r>
              <a:rPr lang="en-US" altLang="en-US" sz="1800" b="1" dirty="0">
                <a:latin typeface="Times New Roman"/>
                <a:cs typeface="Times New Roman"/>
              </a:rPr>
              <a:t>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en-US" sz="1800" b="1" dirty="0">
                <a:latin typeface="Times New Roman"/>
                <a:cs typeface="Times New Roman"/>
              </a:rPr>
              <a:t> for(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en-US"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=1</a:t>
            </a:r>
            <a:r>
              <a:rPr lang="en-US" altLang="en-US" sz="1800" b="1" dirty="0">
                <a:latin typeface="Times New Roman"/>
                <a:cs typeface="Times New Roman"/>
              </a:rPr>
              <a:t>; </a:t>
            </a:r>
            <a:r>
              <a:rPr lang="en-US" altLang="en-US" sz="1800" b="1" dirty="0" err="1">
                <a:latin typeface="Times New Roman"/>
                <a:cs typeface="Times New Roman"/>
              </a:rPr>
              <a:t>i</a:t>
            </a:r>
            <a:r>
              <a:rPr lang="en-US" altLang="en-US" sz="1800" b="1" dirty="0">
                <a:latin typeface="Times New Roman"/>
                <a:cs typeface="Times New Roman"/>
              </a:rPr>
              <a:t> &lt; n;  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en-US"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+=2</a:t>
            </a:r>
            <a:r>
              <a:rPr lang="en-US" altLang="en-US" sz="1800" b="1" dirty="0">
                <a:latin typeface="Times New Roman"/>
                <a:cs typeface="Times New Roman"/>
              </a:rPr>
              <a:t>)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en-US" sz="1800" b="1" dirty="0">
                <a:latin typeface="Times New Roman"/>
                <a:cs typeface="Times New Roman"/>
              </a:rPr>
              <a:t>    </a:t>
            </a:r>
            <a:r>
              <a:rPr lang="en-US" altLang="en-US" sz="1800" b="1" dirty="0" err="1">
                <a:latin typeface="Times New Roman"/>
                <a:cs typeface="Times New Roman"/>
              </a:rPr>
              <a:t>printf</a:t>
            </a:r>
            <a:r>
              <a:rPr lang="en-US" altLang="en-US" sz="1800" b="1" dirty="0">
                <a:latin typeface="Times New Roman"/>
                <a:cs typeface="Times New Roman"/>
              </a:rPr>
              <a:t>("%d   ", a[</a:t>
            </a:r>
            <a:r>
              <a:rPr lang="en-US" altLang="en-US" sz="1800" b="1" dirty="0" err="1">
                <a:latin typeface="Times New Roman"/>
                <a:cs typeface="Times New Roman"/>
              </a:rPr>
              <a:t>i</a:t>
            </a:r>
            <a:r>
              <a:rPr lang="en-US" altLang="en-US" sz="1800" b="1" dirty="0">
                <a:latin typeface="Times New Roman"/>
                <a:cs typeface="Times New Roman"/>
              </a:rPr>
              <a:t>]);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latin typeface="Times New Roman"/>
                <a:cs typeface="Times New Roman"/>
              </a:rPr>
              <a:t>}</a:t>
            </a:r>
            <a:endParaRPr lang="es-ES" alt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3">
            <a:extLst>
              <a:ext uri="{FF2B5EF4-FFF2-40B4-BE49-F238E27FC236}">
                <a16:creationId xmlns="" xmlns:a16="http://schemas.microsoft.com/office/drawing/2014/main" id="{1FA9D2A2-DC50-419A-A512-274462C002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C01411-3BB5-4D7B-B745-02B7579A4387}" type="slidenum">
              <a:rPr lang="es-E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s-ES" altLang="en-US" sz="1400"/>
          </a:p>
        </p:txBody>
      </p:sp>
      <p:sp>
        <p:nvSpPr>
          <p:cNvPr id="35842" name="Text Box 2">
            <a:extLst>
              <a:ext uri="{FF2B5EF4-FFF2-40B4-BE49-F238E27FC236}">
                <a16:creationId xmlns="" xmlns:a16="http://schemas.microsoft.com/office/drawing/2014/main" id="{69F2A6A0-0C29-4452-81E1-BF2B18F5E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191000"/>
            <a:ext cx="72390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 void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escvector</a:t>
            </a:r>
            <a:r>
              <a:rPr lang="en-US" altLang="en-US" sz="1800" b="1" dirty="0">
                <a:cs typeface="Times New Roman" panose="02020603050405020304" pitchFamily="18" charset="0"/>
              </a:rPr>
              <a:t>(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cs typeface="Times New Roman" panose="02020603050405020304" pitchFamily="18" charset="0"/>
              </a:rPr>
              <a:t>  v[],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cs typeface="Times New Roman" panose="02020603050405020304" pitchFamily="18" charset="0"/>
              </a:rPr>
              <a:t> n)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{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 for(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=0;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 &lt; n;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 ++)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   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printf</a:t>
            </a:r>
            <a:r>
              <a:rPr lang="en-US" altLang="en-US" sz="1800" b="1" dirty="0">
                <a:cs typeface="Times New Roman" panose="02020603050405020304" pitchFamily="18" charset="0"/>
              </a:rPr>
              <a:t>("%d  ", v[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]);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n-US" sz="1800" b="1" dirty="0"/>
          </a:p>
        </p:txBody>
      </p:sp>
      <p:sp>
        <p:nvSpPr>
          <p:cNvPr id="35843" name="Text Box 3">
            <a:extLst>
              <a:ext uri="{FF2B5EF4-FFF2-40B4-BE49-F238E27FC236}">
                <a16:creationId xmlns="" xmlns:a16="http://schemas.microsoft.com/office/drawing/2014/main" id="{DF068B7A-AA9D-40F2-A95F-BAC296248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342900"/>
            <a:ext cx="656907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void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generaotro</a:t>
            </a:r>
            <a:r>
              <a:rPr lang="en-US" altLang="en-US" sz="1800" b="1" dirty="0">
                <a:cs typeface="Times New Roman" panose="02020603050405020304" pitchFamily="18" charset="0"/>
              </a:rPr>
              <a:t> (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cs typeface="Times New Roman" panose="02020603050405020304" pitchFamily="18" charset="0"/>
              </a:rPr>
              <a:t> a[],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cs typeface="Times New Roman" panose="02020603050405020304" pitchFamily="18" charset="0"/>
              </a:rPr>
              <a:t> n,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cs typeface="Times New Roman" panose="02020603050405020304" pitchFamily="18" charset="0"/>
              </a:rPr>
              <a:t> k,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cs typeface="Times New Roman" panose="02020603050405020304" pitchFamily="18" charset="0"/>
              </a:rPr>
              <a:t> b[],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cs typeface="Times New Roman" panose="02020603050405020304" pitchFamily="18" charset="0"/>
              </a:rPr>
              <a:t> *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dm</a:t>
            </a:r>
            <a:r>
              <a:rPr lang="en-US" altLang="en-US" sz="1800" b="1" dirty="0">
                <a:cs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 *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dm</a:t>
            </a:r>
            <a:r>
              <a:rPr lang="en-US" altLang="en-US" sz="1800" b="1" dirty="0">
                <a:cs typeface="Times New Roman" panose="02020603050405020304" pitchFamily="18" charset="0"/>
              </a:rPr>
              <a:t> = 0;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 for(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=0;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 &lt; n; 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++)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    if (a[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cs typeface="Times New Roman" panose="02020603050405020304" pitchFamily="18" charset="0"/>
              </a:rPr>
              <a:t>] % k == 0)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   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	</a:t>
            </a:r>
            <a:r>
              <a:rPr lang="en-US" altLang="en-US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b[*</a:t>
            </a:r>
            <a:r>
              <a:rPr lang="en-US" altLang="en-US" sz="18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dm</a:t>
            </a:r>
            <a:r>
              <a:rPr lang="en-US" altLang="en-US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] = a[</a:t>
            </a:r>
            <a:r>
              <a:rPr lang="en-US" altLang="en-US" sz="18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];   </a:t>
            </a:r>
            <a:r>
              <a:rPr lang="en-US" altLang="en-US" sz="1800" b="1" dirty="0">
                <a:cs typeface="Times New Roman" panose="02020603050405020304" pitchFamily="18" charset="0"/>
              </a:rPr>
              <a:t>(*</a:t>
            </a:r>
            <a:r>
              <a:rPr lang="en-US" altLang="en-US" sz="1800" b="1" dirty="0" err="1">
                <a:cs typeface="Times New Roman" panose="02020603050405020304" pitchFamily="18" charset="0"/>
              </a:rPr>
              <a:t>dm</a:t>
            </a:r>
            <a:r>
              <a:rPr lang="en-US" altLang="en-US" sz="1800" b="1" dirty="0">
                <a:cs typeface="Times New Roman" panose="02020603050405020304" pitchFamily="18" charset="0"/>
              </a:rPr>
              <a:t>)++;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  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}</a:t>
            </a:r>
            <a:endParaRPr lang="es-ES" altLang="en-US" sz="1800" b="1" dirty="0">
              <a:cs typeface="Times New Roman" panose="02020603050405020304" pitchFamily="18" charset="0"/>
            </a:endParaRPr>
          </a:p>
        </p:txBody>
      </p:sp>
      <p:sp>
        <p:nvSpPr>
          <p:cNvPr id="35844" name="AutoShape 4">
            <a:extLst>
              <a:ext uri="{FF2B5EF4-FFF2-40B4-BE49-F238E27FC236}">
                <a16:creationId xmlns="" xmlns:a16="http://schemas.microsoft.com/office/drawing/2014/main" id="{4FE115C2-BB4C-484C-B89C-C8A27BDEF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268413"/>
            <a:ext cx="3886200" cy="1439862"/>
          </a:xfrm>
          <a:prstGeom prst="wedgeEllipseCallout">
            <a:avLst>
              <a:gd name="adj1" fmla="val -52449"/>
              <a:gd name="adj2" fmla="val 61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n-US" sz="1400" b="1">
                <a:latin typeface="Arial" panose="020B0604020202020204" pitchFamily="34" charset="0"/>
              </a:rPr>
              <a:t>Por el </a:t>
            </a:r>
            <a:r>
              <a:rPr lang="es-ES_tradnl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orden de precedencia </a:t>
            </a:r>
            <a:r>
              <a:rPr lang="es-ES_tradnl" altLang="en-US" sz="1400" b="1">
                <a:latin typeface="Arial" panose="020B0604020202020204" pitchFamily="34" charset="0"/>
              </a:rPr>
              <a:t>son necesarios los paréntesis, sino incrementa el puntero y no la variable apuntada por éste</a:t>
            </a:r>
            <a:endParaRPr lang="es-ES" altLang="en-US" sz="1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autoUpdateAnimBg="0"/>
      <p:bldP spid="3584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>
            <a:extLst>
              <a:ext uri="{FF2B5EF4-FFF2-40B4-BE49-F238E27FC236}">
                <a16:creationId xmlns="" xmlns:a16="http://schemas.microsoft.com/office/drawing/2014/main" id="{47464BA4-5606-4B84-97B6-D8C2FF2315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238B3D-A962-4F75-A78F-35F5CD8111AF}" type="slidenum">
              <a:rPr lang="es-E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s-ES" altLang="en-US" sz="1400"/>
          </a:p>
        </p:txBody>
      </p:sp>
      <p:sp>
        <p:nvSpPr>
          <p:cNvPr id="20483" name="Text Box 2">
            <a:extLst>
              <a:ext uri="{FF2B5EF4-FFF2-40B4-BE49-F238E27FC236}">
                <a16:creationId xmlns="" xmlns:a16="http://schemas.microsoft.com/office/drawing/2014/main" id="{FC53809C-0570-4227-956F-22861E1DB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04800"/>
            <a:ext cx="7086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err="1"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busca</a:t>
            </a:r>
            <a:r>
              <a:rPr lang="en-US" altLang="en-US" sz="2400" dirty="0"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cs typeface="Times New Roman" panose="02020603050405020304" pitchFamily="18" charset="0"/>
              </a:rPr>
              <a:t> v[], </a:t>
            </a:r>
            <a:r>
              <a:rPr lang="en-US" altLang="en-US" sz="2400" dirty="0" err="1"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cs typeface="Times New Roman" panose="02020603050405020304" pitchFamily="18" charset="0"/>
              </a:rPr>
              <a:t> n, </a:t>
            </a:r>
            <a:r>
              <a:rPr lang="en-US" altLang="en-US" sz="2400" dirty="0" err="1"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cs typeface="Times New Roman" panose="02020603050405020304" pitchFamily="18" charset="0"/>
              </a:rPr>
              <a:t> x)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Times New Roman" panose="02020603050405020304" pitchFamily="18" charset="0"/>
              </a:rPr>
              <a:t> = 0;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while (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&lt; </a:t>
            </a:r>
            <a:r>
              <a:rPr lang="en-US" altLang="en-US" sz="2400" dirty="0">
                <a:cs typeface="Times New Roman" panose="02020603050405020304" pitchFamily="18" charset="0"/>
              </a:rPr>
              <a:t>n  &amp;&amp; x != v[</a:t>
            </a:r>
            <a:r>
              <a:rPr lang="en-US" altLang="en-US" sz="24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Times New Roman" panose="02020603050405020304" pitchFamily="18" charset="0"/>
              </a:rPr>
              <a:t>] 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  </a:t>
            </a:r>
            <a:r>
              <a:rPr lang="en-US" altLang="en-US" sz="24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Times New Roman" panose="02020603050405020304" pitchFamily="18" charset="0"/>
              </a:rPr>
              <a:t>++;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if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(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&lt; n</a:t>
            </a:r>
            <a:r>
              <a:rPr lang="en-US" altLang="en-US" sz="2400" dirty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return </a:t>
            </a:r>
            <a:r>
              <a:rPr lang="en-US" altLang="en-US" sz="24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Times New Roman" panose="02020603050405020304" pitchFamily="18" charset="0"/>
              </a:rPr>
              <a:t>;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else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return 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-1</a:t>
            </a:r>
            <a:r>
              <a:rPr lang="en-US" altLang="en-US" sz="2400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aderno">
  <a:themeElements>
    <a:clrScheme name="Cuaderno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Cuadern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uaderno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erno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ern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presentaciones\Cuaderno.pot</Template>
  <TotalTime>1267</TotalTime>
  <Words>1502</Words>
  <Application>Microsoft Office PowerPoint</Application>
  <PresentationFormat>Presentación en pantalla (4:3)</PresentationFormat>
  <Paragraphs>319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Symbol</vt:lpstr>
      <vt:lpstr>Times New Roman</vt:lpstr>
      <vt:lpstr>Cuaderno</vt:lpstr>
      <vt:lpstr>Programación en 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fino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C</dc:title>
  <dc:creator>fino</dc:creator>
  <cp:lastModifiedBy>Claudio Gea</cp:lastModifiedBy>
  <cp:revision>260</cp:revision>
  <cp:lastPrinted>1601-01-01T00:00:00Z</cp:lastPrinted>
  <dcterms:created xsi:type="dcterms:W3CDTF">2006-08-21T03:32:48Z</dcterms:created>
  <dcterms:modified xsi:type="dcterms:W3CDTF">2022-08-17T19:56:54Z</dcterms:modified>
</cp:coreProperties>
</file>