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92" r:id="rId2"/>
    <p:sldId id="294" r:id="rId3"/>
    <p:sldId id="295" r:id="rId4"/>
    <p:sldId id="296" r:id="rId5"/>
    <p:sldId id="304" r:id="rId6"/>
    <p:sldId id="301" r:id="rId7"/>
    <p:sldId id="303" r:id="rId8"/>
    <p:sldId id="300" r:id="rId9"/>
  </p:sldIdLst>
  <p:sldSz cx="9144000" cy="5143500" type="screen16x9"/>
  <p:notesSz cx="6858000" cy="9144000"/>
  <p:defaultTextStyle>
    <a:defPPr>
      <a:defRPr lang="nb-NO"/>
    </a:defPPr>
    <a:lvl1pPr marL="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7D"/>
    <a:srgbClr val="012050"/>
    <a:srgbClr val="FEF9F1"/>
    <a:srgbClr val="FFF7C8"/>
    <a:srgbClr val="FFF0A4"/>
    <a:srgbClr val="EAFAFE"/>
    <a:srgbClr val="FFFA04"/>
    <a:srgbClr val="EC3D3C"/>
    <a:srgbClr val="AA1317"/>
    <a:srgbClr val="300A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89"/>
    <p:restoredTop sz="96608"/>
  </p:normalViewPr>
  <p:slideViewPr>
    <p:cSldViewPr snapToGrid="0">
      <p:cViewPr varScale="1">
        <p:scale>
          <a:sx n="143" d="100"/>
          <a:sy n="143" d="100"/>
        </p:scale>
        <p:origin x="116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34" d="100"/>
          <a:sy n="134" d="100"/>
        </p:scale>
        <p:origin x="511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6F674-55DE-1B4A-B45F-3A876AA2EF8D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5A3EC-346D-B247-ADD7-73C5A96DC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0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irst page (blu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>
            <a:extLst>
              <a:ext uri="{FF2B5EF4-FFF2-40B4-BE49-F238E27FC236}">
                <a16:creationId xmlns:a16="http://schemas.microsoft.com/office/drawing/2014/main" id="{92CD590E-40B7-E50C-99B2-FFA7564C5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2726224"/>
          </a:xfrm>
          <a:prstGeom prst="rect">
            <a:avLst/>
          </a:prstGeom>
          <a:solidFill>
            <a:srgbClr val="EAFAFE">
              <a:alpha val="8048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75D10985-ECE7-E9FB-BDD6-88846B29F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2" y="2922225"/>
            <a:ext cx="8607425" cy="1979032"/>
          </a:xfrm>
          <a:prstGeom prst="rect">
            <a:avLst/>
          </a:prstGeom>
          <a:solidFill>
            <a:srgbClr val="004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8D36F3F9-4B5D-F8E5-CA36-885A25B5A9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112436"/>
            <a:ext cx="6858000" cy="1609999"/>
          </a:xfrm>
        </p:spPr>
        <p:txBody>
          <a:bodyPr anchor="b">
            <a:normAutofit/>
          </a:bodyPr>
          <a:lstStyle>
            <a:lvl1pPr algn="ctr">
              <a:defRPr sz="3800">
                <a:solidFill>
                  <a:srgbClr val="012050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FA5EA88-DF02-23A5-7474-C195605DA44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3228079"/>
            <a:ext cx="6858000" cy="492274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EAFAFE"/>
                </a:solidFill>
                <a:latin typeface="+mn-lt"/>
                <a:cs typeface="Times New Roman" panose="02020603050405020304" pitchFamily="18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subtitle</a:t>
            </a:r>
            <a:endParaRPr lang="en-GB" dirty="0"/>
          </a:p>
        </p:txBody>
      </p:sp>
      <p:pic>
        <p:nvPicPr>
          <p:cNvPr id="8" name="Bilde 7" descr="UiB emblem">
            <a:extLst>
              <a:ext uri="{FF2B5EF4-FFF2-40B4-BE49-F238E27FC236}">
                <a16:creationId xmlns:a16="http://schemas.microsoft.com/office/drawing/2014/main" id="{AF15E1B0-E352-697B-FCAD-0FB41112761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71012" y="3872799"/>
            <a:ext cx="779930" cy="7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6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sion (red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FBAE549C-CAB7-666B-D19C-266C4F7A5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4645642"/>
          </a:xfrm>
          <a:prstGeom prst="rect">
            <a:avLst/>
          </a:prstGeom>
          <a:solidFill>
            <a:srgbClr val="EC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4A8339E-D3D4-8AF7-F01D-30596EFD04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1" y="1282305"/>
            <a:ext cx="7387680" cy="2301814"/>
          </a:xfrm>
        </p:spPr>
        <p:txBody>
          <a:bodyPr anchor="t">
            <a:normAutofit/>
          </a:bodyPr>
          <a:lstStyle>
            <a:lvl1pPr>
              <a:defRPr sz="3800">
                <a:solidFill>
                  <a:srgbClr val="FEF9F1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C178C90A-FC71-DE57-8B74-49F6CB7A6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71012" y="3872799"/>
            <a:ext cx="779930" cy="7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sion with picture (red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FBAE549C-CAB7-666B-D19C-266C4F7A5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4" y="255615"/>
            <a:ext cx="6158432" cy="4644000"/>
          </a:xfrm>
          <a:prstGeom prst="rect">
            <a:avLst/>
          </a:prstGeom>
          <a:solidFill>
            <a:srgbClr val="EC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4A8339E-D3D4-8AF7-F01D-30596EFD04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1" y="1282305"/>
            <a:ext cx="4772043" cy="2301814"/>
          </a:xfrm>
        </p:spPr>
        <p:txBody>
          <a:bodyPr anchor="t">
            <a:normAutofit/>
          </a:bodyPr>
          <a:lstStyle>
            <a:lvl1pPr>
              <a:defRPr sz="3800">
                <a:solidFill>
                  <a:srgbClr val="EAFAFE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4" name="Plassholder for bilde 8" descr="Illustrasjonsbilde">
            <a:extLst>
              <a:ext uri="{FF2B5EF4-FFF2-40B4-BE49-F238E27FC236}">
                <a16:creationId xmlns:a16="http://schemas.microsoft.com/office/drawing/2014/main" id="{9CC8A9C3-707B-F1C6-A643-6B4E99C720C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89511" y="255615"/>
            <a:ext cx="2483027" cy="4644000"/>
          </a:xfrm>
        </p:spPr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icon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573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on (yellow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FBAE549C-CAB7-666B-D19C-266C4F7A5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4645642"/>
          </a:xfrm>
          <a:prstGeom prst="rect">
            <a:avLst/>
          </a:prstGeom>
          <a:solidFill>
            <a:srgbClr val="FFF7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4A8339E-D3D4-8AF7-F01D-30596EFD04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1" y="1282305"/>
            <a:ext cx="7387680" cy="2301814"/>
          </a:xfrm>
        </p:spPr>
        <p:txBody>
          <a:bodyPr anchor="t">
            <a:normAutofit/>
          </a:bodyPr>
          <a:lstStyle>
            <a:lvl1pPr>
              <a:defRPr sz="3800">
                <a:solidFill>
                  <a:srgbClr val="012050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C178C90A-FC71-DE57-8B74-49F6CB7A6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71012" y="3872799"/>
            <a:ext cx="779930" cy="7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62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sion with picture (yellow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FBAE549C-CAB7-666B-D19C-266C4F7A5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4" y="255615"/>
            <a:ext cx="6158432" cy="4644000"/>
          </a:xfrm>
          <a:prstGeom prst="rect">
            <a:avLst/>
          </a:prstGeom>
          <a:solidFill>
            <a:srgbClr val="FFF7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4A8339E-D3D4-8AF7-F01D-30596EFD04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1" y="1282305"/>
            <a:ext cx="4772043" cy="2301814"/>
          </a:xfrm>
        </p:spPr>
        <p:txBody>
          <a:bodyPr anchor="t">
            <a:normAutofit/>
          </a:bodyPr>
          <a:lstStyle>
            <a:lvl1pPr>
              <a:defRPr sz="3800">
                <a:solidFill>
                  <a:srgbClr val="012050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4" name="Plassholder for bilde 8" descr="Illustrasjonsbilde">
            <a:extLst>
              <a:ext uri="{FF2B5EF4-FFF2-40B4-BE49-F238E27FC236}">
                <a16:creationId xmlns:a16="http://schemas.microsoft.com/office/drawing/2014/main" id="{9CC8A9C3-707B-F1C6-A643-6B4E99C720C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89511" y="255615"/>
            <a:ext cx="2483027" cy="4644000"/>
          </a:xfrm>
        </p:spPr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icon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7075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mphasise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6335B0F8-AF8B-DF4E-1B5E-22F986511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4645642"/>
          </a:xfrm>
          <a:prstGeom prst="rect">
            <a:avLst/>
          </a:prstGeom>
          <a:solidFill>
            <a:srgbClr val="004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61448EA-32E8-4D99-975C-17EB1E308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3105" y="1360311"/>
            <a:ext cx="6117790" cy="803517"/>
          </a:xfrm>
        </p:spPr>
        <p:txBody>
          <a:bodyPr anchor="b">
            <a:noAutofit/>
          </a:bodyPr>
          <a:lstStyle>
            <a:lvl1pPr algn="ctr">
              <a:defRPr sz="2200" b="0" i="0">
                <a:solidFill>
                  <a:srgbClr val="EAFAF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b-NO" dirty="0"/>
              <a:t>CLICK TO ADD TITLE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982E1B7-42E9-3796-376D-F6BDCA2B74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13106" y="2308285"/>
            <a:ext cx="6117789" cy="1562676"/>
          </a:xfrm>
        </p:spPr>
        <p:txBody>
          <a:bodyPr>
            <a:normAutofit/>
          </a:bodyPr>
          <a:lstStyle>
            <a:lvl1pPr marL="0" indent="0" algn="ctr">
              <a:lnSpc>
                <a:spcPts val="2120"/>
              </a:lnSpc>
              <a:buNone/>
              <a:defRPr sz="1600">
                <a:solidFill>
                  <a:srgbClr val="EAFAFE"/>
                </a:solidFill>
              </a:defRPr>
            </a:lvl1pPr>
            <a:lvl2pPr>
              <a:defRPr sz="1600">
                <a:solidFill>
                  <a:srgbClr val="FEF9F1"/>
                </a:solidFill>
              </a:defRPr>
            </a:lvl2pPr>
            <a:lvl3pPr>
              <a:defRPr sz="1600">
                <a:solidFill>
                  <a:srgbClr val="FEF9F1"/>
                </a:solidFill>
              </a:defRPr>
            </a:lvl3pPr>
            <a:lvl4pPr>
              <a:defRPr sz="1600">
                <a:solidFill>
                  <a:srgbClr val="FEF9F1"/>
                </a:solidFill>
              </a:defRPr>
            </a:lvl4pPr>
            <a:lvl5pPr>
              <a:defRPr sz="1600">
                <a:solidFill>
                  <a:srgbClr val="FEF9F1"/>
                </a:solidFill>
              </a:defRPr>
            </a:lvl5pPr>
          </a:lstStyle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text</a:t>
            </a:r>
            <a:endParaRPr lang="nb-NO" dirty="0"/>
          </a:p>
        </p:txBody>
      </p: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6FF1F59D-5A3A-D1B4-68BA-7B102441E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70867" y="2217172"/>
            <a:ext cx="1202267" cy="0"/>
          </a:xfrm>
          <a:prstGeom prst="line">
            <a:avLst/>
          </a:prstGeom>
          <a:ln w="19050">
            <a:solidFill>
              <a:srgbClr val="EC3D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963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(blue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E3A3DC28-8E5F-EEA6-C441-727AA8E4F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4645642"/>
          </a:xfrm>
          <a:prstGeom prst="rect">
            <a:avLst/>
          </a:prstGeom>
          <a:solidFill>
            <a:srgbClr val="EAF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61448EA-32E8-4D99-975C-17EB1E308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698942"/>
            <a:ext cx="7698022" cy="525222"/>
          </a:xfrm>
        </p:spPr>
        <p:txBody>
          <a:bodyPr anchor="b">
            <a:normAutofit/>
          </a:bodyPr>
          <a:lstStyle>
            <a:lvl1pPr algn="ctr">
              <a:defRPr sz="2000">
                <a:solidFill>
                  <a:srgbClr val="01205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b-NO" dirty="0"/>
              <a:t>CLICK TO ADD TITLE</a:t>
            </a:r>
            <a:endParaRPr lang="en-GB" dirty="0"/>
          </a:p>
        </p:txBody>
      </p:sp>
      <p:sp>
        <p:nvSpPr>
          <p:cNvPr id="11" name="Plassholder for bilde 10" descr="Grafikk">
            <a:extLst>
              <a:ext uri="{FF2B5EF4-FFF2-40B4-BE49-F238E27FC236}">
                <a16:creationId xmlns:a16="http://schemas.microsoft.com/office/drawing/2014/main" id="{80647727-BDEA-7A9F-E705-0A5A4CC1B22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878013" y="1328740"/>
            <a:ext cx="5387975" cy="2743200"/>
          </a:xfrm>
        </p:spPr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icon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picture</a:t>
            </a:r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F991A22-F613-FC90-63C7-21F2ADAA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102A"/>
                </a:solidFill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C1EC750-E775-2095-DEA7-212324D6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102A"/>
                </a:solidFill>
              </a:defRPr>
            </a:lvl1pPr>
          </a:lstStyle>
          <a:p>
            <a:fld id="{BB89DDFD-E5C1-E442-BE53-1552785384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FD01C46-5F5D-A3BD-A894-AC4A73FF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102A"/>
                </a:solidFill>
              </a:defRPr>
            </a:lvl1pPr>
          </a:lstStyle>
          <a:p>
            <a:r>
              <a:rPr lang="en-GB" dirty="0"/>
              <a:t>University of Bergen</a:t>
            </a:r>
          </a:p>
        </p:txBody>
      </p:sp>
    </p:spTree>
    <p:extLst>
      <p:ext uri="{BB962C8B-B14F-4D97-AF65-F5344CB8AC3E}">
        <p14:creationId xmlns:p14="http://schemas.microsoft.com/office/powerpoint/2010/main" val="3794501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(red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E3A3DC28-8E5F-EEA6-C441-727AA8E4F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4645642"/>
          </a:xfrm>
          <a:prstGeom prst="rect">
            <a:avLst/>
          </a:prstGeom>
          <a:solidFill>
            <a:srgbClr val="FEF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61448EA-32E8-4D99-975C-17EB1E308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698942"/>
            <a:ext cx="7698022" cy="525222"/>
          </a:xfrm>
        </p:spPr>
        <p:txBody>
          <a:bodyPr anchor="b">
            <a:normAutofit/>
          </a:bodyPr>
          <a:lstStyle>
            <a:lvl1pPr algn="ctr">
              <a:defRPr sz="2000">
                <a:solidFill>
                  <a:srgbClr val="012050"/>
                </a:solidFill>
              </a:defRPr>
            </a:lvl1pPr>
          </a:lstStyle>
          <a:p>
            <a:r>
              <a:rPr lang="nb-NO" dirty="0"/>
              <a:t>CLICK TO ADD TITLE</a:t>
            </a:r>
            <a:endParaRPr lang="en-GB" dirty="0"/>
          </a:p>
        </p:txBody>
      </p:sp>
      <p:sp>
        <p:nvSpPr>
          <p:cNvPr id="7" name="Plassholder for bilde 10" descr="Grafikk">
            <a:extLst>
              <a:ext uri="{FF2B5EF4-FFF2-40B4-BE49-F238E27FC236}">
                <a16:creationId xmlns:a16="http://schemas.microsoft.com/office/drawing/2014/main" id="{6900E3F9-7849-02EC-6F65-CA8F5ECDA0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878013" y="1328740"/>
            <a:ext cx="5387975" cy="2743200"/>
          </a:xfrm>
        </p:spPr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icon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picture</a:t>
            </a:r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F991A22-F613-FC90-63C7-21F2ADAA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102A"/>
                </a:solidFill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C1EC750-E775-2095-DEA7-212324D6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102A"/>
                </a:solidFill>
              </a:defRPr>
            </a:lvl1pPr>
          </a:lstStyle>
          <a:p>
            <a:fld id="{BB89DDFD-E5C1-E442-BE53-1552785384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FD01C46-5F5D-A3BD-A894-AC4A73FF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102A"/>
                </a:solidFill>
              </a:defRPr>
            </a:lvl1pPr>
          </a:lstStyle>
          <a:p>
            <a:r>
              <a:rPr lang="en-GB" dirty="0"/>
              <a:t>University of Bergen</a:t>
            </a:r>
          </a:p>
        </p:txBody>
      </p:sp>
    </p:spTree>
    <p:extLst>
      <p:ext uri="{BB962C8B-B14F-4D97-AF65-F5344CB8AC3E}">
        <p14:creationId xmlns:p14="http://schemas.microsoft.com/office/powerpoint/2010/main" val="3600234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(yellow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0F4AFA2B-1CDB-4DA6-A565-7736DE60C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4645642"/>
          </a:xfrm>
          <a:prstGeom prst="rect">
            <a:avLst/>
          </a:prstGeom>
          <a:solidFill>
            <a:srgbClr val="FFF7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61448EA-32E8-4D99-975C-17EB1E308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698942"/>
            <a:ext cx="7698022" cy="525222"/>
          </a:xfrm>
        </p:spPr>
        <p:txBody>
          <a:bodyPr anchor="b">
            <a:normAutofit/>
          </a:bodyPr>
          <a:lstStyle>
            <a:lvl1pPr algn="ctr">
              <a:defRPr sz="2000">
                <a:solidFill>
                  <a:srgbClr val="012050"/>
                </a:solidFill>
              </a:defRPr>
            </a:lvl1pPr>
          </a:lstStyle>
          <a:p>
            <a:r>
              <a:rPr lang="nb-NO" dirty="0"/>
              <a:t>CLICK TO ADD TITLE</a:t>
            </a:r>
            <a:endParaRPr lang="en-GB" dirty="0"/>
          </a:p>
        </p:txBody>
      </p:sp>
      <p:sp>
        <p:nvSpPr>
          <p:cNvPr id="7" name="Plassholder for bilde 10" descr="Grafikk">
            <a:extLst>
              <a:ext uri="{FF2B5EF4-FFF2-40B4-BE49-F238E27FC236}">
                <a16:creationId xmlns:a16="http://schemas.microsoft.com/office/drawing/2014/main" id="{B7917A54-CB00-3C53-7758-6E4DF1FE0A0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878013" y="1328740"/>
            <a:ext cx="5387975" cy="2743200"/>
          </a:xfrm>
        </p:spPr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icon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picture</a:t>
            </a:r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F991A22-F613-FC90-63C7-21F2ADAA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102A"/>
                </a:solidFill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C1EC750-E775-2095-DEA7-212324D6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102A"/>
                </a:solidFill>
              </a:defRPr>
            </a:lvl1pPr>
          </a:lstStyle>
          <a:p>
            <a:fld id="{BB89DDFD-E5C1-E442-BE53-1552785384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FD01C46-5F5D-A3BD-A894-AC4A73FF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102A"/>
                </a:solidFill>
              </a:defRPr>
            </a:lvl1pPr>
          </a:lstStyle>
          <a:p>
            <a:r>
              <a:rPr lang="en-GB" dirty="0"/>
              <a:t>University of Bergen</a:t>
            </a:r>
          </a:p>
        </p:txBody>
      </p:sp>
    </p:spTree>
    <p:extLst>
      <p:ext uri="{BB962C8B-B14F-4D97-AF65-F5344CB8AC3E}">
        <p14:creationId xmlns:p14="http://schemas.microsoft.com/office/powerpoint/2010/main" val="431755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CE3D04D-3642-3C7F-030A-D839002F6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342000"/>
            <a:ext cx="7698022" cy="994172"/>
          </a:xfrm>
        </p:spPr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1B8D59F-DBC2-B251-2712-3282BCF65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0000" y="1440000"/>
            <a:ext cx="3788870" cy="562438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subtitle</a:t>
            </a: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E4E996C-D34F-39B1-FE12-DBE614B791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20000" y="2100926"/>
            <a:ext cx="3788870" cy="211092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text</a:t>
            </a:r>
            <a:endParaRPr lang="nb-NO" dirty="0"/>
          </a:p>
          <a:p>
            <a:pPr lvl="1"/>
            <a:r>
              <a:rPr lang="nb-NO" dirty="0"/>
              <a:t>Second </a:t>
            </a:r>
            <a:r>
              <a:rPr lang="nb-NO" dirty="0" err="1"/>
              <a:t>level</a:t>
            </a:r>
            <a:endParaRPr lang="nb-NO" dirty="0"/>
          </a:p>
          <a:p>
            <a:pPr lvl="2"/>
            <a:r>
              <a:rPr lang="nb-NO" dirty="0"/>
              <a:t>Third </a:t>
            </a:r>
            <a:r>
              <a:rPr lang="nb-NO" dirty="0" err="1"/>
              <a:t>level</a:t>
            </a:r>
            <a:endParaRPr lang="nb-NO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64AC82B-35CD-0C4D-4656-CBD4A3F9FD5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29152" y="1440000"/>
            <a:ext cx="3788870" cy="562438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subtitle</a:t>
            </a:r>
            <a:endParaRPr lang="nb-NO" dirty="0"/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58BA969A-C54A-844B-13C1-7F0FA0B9061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29152" y="2100926"/>
            <a:ext cx="3788870" cy="211092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text</a:t>
            </a:r>
            <a:endParaRPr lang="nb-NO" dirty="0"/>
          </a:p>
          <a:p>
            <a:pPr lvl="1"/>
            <a:r>
              <a:rPr lang="nb-NO" dirty="0"/>
              <a:t>Second </a:t>
            </a:r>
            <a:r>
              <a:rPr lang="nb-NO" dirty="0" err="1"/>
              <a:t>level</a:t>
            </a:r>
            <a:endParaRPr lang="nb-NO" dirty="0"/>
          </a:p>
          <a:p>
            <a:pPr lvl="2"/>
            <a:r>
              <a:rPr lang="nb-NO" dirty="0"/>
              <a:t>Third </a:t>
            </a:r>
            <a:r>
              <a:rPr lang="nb-NO" dirty="0" err="1"/>
              <a:t>level</a:t>
            </a:r>
            <a:endParaRPr lang="nb-NO" dirty="0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C9E6BABF-9EF4-916D-95EC-83F9ACA6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B005CF67-7517-2435-A253-4ADAD9F50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DDFD-E5C1-E442-BE53-1552785384F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E4EFB795-05AE-DD5D-323D-BECC66F8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University of Bergen</a:t>
            </a:r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71776826-5889-3FF9-1682-AFD58B56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71012" y="3872799"/>
            <a:ext cx="779930" cy="7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798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bilde 7" descr="Illustrasjonsbilde">
            <a:extLst>
              <a:ext uri="{FF2B5EF4-FFF2-40B4-BE49-F238E27FC236}">
                <a16:creationId xmlns:a16="http://schemas.microsoft.com/office/drawing/2014/main" id="{71C56134-D1EC-D572-CFCC-717A434999D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65113" y="259557"/>
            <a:ext cx="8613775" cy="4641700"/>
          </a:xfrm>
        </p:spPr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icon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085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rst page with picture (blu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bilde 8" descr="Illustrasjonsbilde">
            <a:extLst>
              <a:ext uri="{FF2B5EF4-FFF2-40B4-BE49-F238E27FC236}">
                <a16:creationId xmlns:a16="http://schemas.microsoft.com/office/drawing/2014/main" id="{65571C10-BF0C-35F0-E75D-C5846C801F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65113" y="265113"/>
            <a:ext cx="8607425" cy="2692400"/>
          </a:xfrm>
        </p:spPr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icon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picture</a:t>
            </a:r>
            <a:endParaRPr lang="en-GB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B9084E49-BD29-63F2-C68D-C3EBD14C7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908853"/>
            <a:ext cx="8607425" cy="1992404"/>
          </a:xfrm>
          <a:prstGeom prst="rect">
            <a:avLst/>
          </a:prstGeom>
          <a:solidFill>
            <a:srgbClr val="004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8D36F3F9-4B5D-F8E5-CA36-885A25B5A9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3033268"/>
            <a:ext cx="6858000" cy="678665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EAFAFE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FA5EA88-DF02-23A5-7474-C195605DA44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3805422"/>
            <a:ext cx="6858000" cy="592459"/>
          </a:xfrm>
        </p:spPr>
        <p:txBody>
          <a:bodyPr>
            <a:normAutofit/>
          </a:bodyPr>
          <a:lstStyle>
            <a:lvl1pPr marL="0" indent="0" algn="ctr">
              <a:buNone/>
              <a:defRPr sz="1600" b="0" i="0">
                <a:solidFill>
                  <a:srgbClr val="EAFAFE"/>
                </a:solidFill>
                <a:latin typeface="+mn-lt"/>
                <a:cs typeface="Times New Roman" panose="02020603050405020304" pitchFamily="18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subtitle</a:t>
            </a:r>
            <a:endParaRPr lang="en-GB" dirty="0"/>
          </a:p>
        </p:txBody>
      </p:sp>
      <p:pic>
        <p:nvPicPr>
          <p:cNvPr id="12" name="Bilde 11" descr="UiB emblem">
            <a:extLst>
              <a:ext uri="{FF2B5EF4-FFF2-40B4-BE49-F238E27FC236}">
                <a16:creationId xmlns:a16="http://schemas.microsoft.com/office/drawing/2014/main" id="{66679B14-9BD6-E9D0-AA04-ED4D73FE615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71012" y="3872799"/>
            <a:ext cx="779930" cy="7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40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(blu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4DC48CDB-024B-B25D-C592-585207B93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4645642"/>
          </a:xfrm>
          <a:prstGeom prst="rect">
            <a:avLst/>
          </a:prstGeom>
          <a:solidFill>
            <a:srgbClr val="004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Bilde 8" descr="UiB emblem">
            <a:extLst>
              <a:ext uri="{FF2B5EF4-FFF2-40B4-BE49-F238E27FC236}">
                <a16:creationId xmlns:a16="http://schemas.microsoft.com/office/drawing/2014/main" id="{59251745-7591-2E39-51A0-0BB82921E8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9935" y="1490282"/>
            <a:ext cx="1804131" cy="1804131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C4A8339E-D3D4-8AF7-F01D-30596EFD04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1834" y="3640239"/>
            <a:ext cx="7540333" cy="435590"/>
          </a:xfrm>
        </p:spPr>
        <p:txBody>
          <a:bodyPr anchor="b">
            <a:normAutofit/>
          </a:bodyPr>
          <a:lstStyle>
            <a:lvl1pPr algn="ctr">
              <a:defRPr sz="2200">
                <a:solidFill>
                  <a:srgbClr val="EAFAFE"/>
                </a:solidFill>
              </a:defRPr>
            </a:lvl1pPr>
          </a:lstStyle>
          <a:p>
            <a:r>
              <a:rPr lang="nb-NO" dirty="0" err="1"/>
              <a:t>uib.no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2782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(re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4DC48CDB-024B-B25D-C592-585207B93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4645642"/>
          </a:xfrm>
          <a:prstGeom prst="rect">
            <a:avLst/>
          </a:prstGeom>
          <a:solidFill>
            <a:srgbClr val="EC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Bilde 8" descr="UiB emblem">
            <a:extLst>
              <a:ext uri="{FF2B5EF4-FFF2-40B4-BE49-F238E27FC236}">
                <a16:creationId xmlns:a16="http://schemas.microsoft.com/office/drawing/2014/main" id="{59251745-7591-2E39-51A0-0BB82921E8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9935" y="1490282"/>
            <a:ext cx="1804131" cy="1804131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C4A8339E-D3D4-8AF7-F01D-30596EFD04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1834" y="3640239"/>
            <a:ext cx="7540333" cy="435590"/>
          </a:xfrm>
        </p:spPr>
        <p:txBody>
          <a:bodyPr anchor="b">
            <a:normAutofit/>
          </a:bodyPr>
          <a:lstStyle>
            <a:lvl1pPr algn="ctr">
              <a:defRPr sz="2200">
                <a:solidFill>
                  <a:srgbClr val="FEF9F1"/>
                </a:solidFill>
              </a:defRPr>
            </a:lvl1pPr>
          </a:lstStyle>
          <a:p>
            <a:r>
              <a:rPr lang="nb-NO" dirty="0" err="1"/>
              <a:t>uib.no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103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irst page (re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>
            <a:extLst>
              <a:ext uri="{FF2B5EF4-FFF2-40B4-BE49-F238E27FC236}">
                <a16:creationId xmlns:a16="http://schemas.microsoft.com/office/drawing/2014/main" id="{92CD590E-40B7-E50C-99B2-FFA7564C5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2726224"/>
          </a:xfrm>
          <a:prstGeom prst="rect">
            <a:avLst/>
          </a:prstGeom>
          <a:solidFill>
            <a:srgbClr val="FEF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75D10985-ECE7-E9FB-BDD6-88846B29F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908853"/>
            <a:ext cx="8607425" cy="1992404"/>
          </a:xfrm>
          <a:prstGeom prst="rect">
            <a:avLst/>
          </a:prstGeom>
          <a:solidFill>
            <a:srgbClr val="EC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8D36F3F9-4B5D-F8E5-CA36-885A25B5A9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112436"/>
            <a:ext cx="6858000" cy="1609999"/>
          </a:xfrm>
        </p:spPr>
        <p:txBody>
          <a:bodyPr anchor="b">
            <a:normAutofit/>
          </a:bodyPr>
          <a:lstStyle>
            <a:lvl1pPr algn="ctr">
              <a:defRPr sz="3800">
                <a:solidFill>
                  <a:srgbClr val="012050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FA5EA88-DF02-23A5-7474-C195605DA44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3228079"/>
            <a:ext cx="6858000" cy="492274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FEF9F1"/>
                </a:solidFill>
                <a:latin typeface="+mn-lt"/>
                <a:cs typeface="Times New Roman" panose="02020603050405020304" pitchFamily="18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subtitle</a:t>
            </a:r>
            <a:endParaRPr lang="en-GB" dirty="0"/>
          </a:p>
        </p:txBody>
      </p:sp>
      <p:pic>
        <p:nvPicPr>
          <p:cNvPr id="8" name="Bilde 7" descr="UiB emblem">
            <a:extLst>
              <a:ext uri="{FF2B5EF4-FFF2-40B4-BE49-F238E27FC236}">
                <a16:creationId xmlns:a16="http://schemas.microsoft.com/office/drawing/2014/main" id="{AF15E1B0-E352-697B-FCAD-0FB41112761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71012" y="3872799"/>
            <a:ext cx="779930" cy="7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8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rst page with picture (re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bilde 8" descr="Illustrasjonsbilde">
            <a:extLst>
              <a:ext uri="{FF2B5EF4-FFF2-40B4-BE49-F238E27FC236}">
                <a16:creationId xmlns:a16="http://schemas.microsoft.com/office/drawing/2014/main" id="{65571C10-BF0C-35F0-E75D-C5846C801F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65113" y="265113"/>
            <a:ext cx="8607425" cy="2692400"/>
          </a:xfrm>
        </p:spPr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icon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picture</a:t>
            </a:r>
            <a:endParaRPr lang="en-GB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E71BB231-CD21-AE71-445C-771EC0D4F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2" y="2922225"/>
            <a:ext cx="8607425" cy="1979032"/>
          </a:xfrm>
          <a:prstGeom prst="rect">
            <a:avLst/>
          </a:prstGeom>
          <a:solidFill>
            <a:srgbClr val="EC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8D36F3F9-4B5D-F8E5-CA36-885A25B5A9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3033268"/>
            <a:ext cx="6858000" cy="678665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FEF9F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FA5EA88-DF02-23A5-7474-C195605DA44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3805422"/>
            <a:ext cx="6858000" cy="592459"/>
          </a:xfrm>
        </p:spPr>
        <p:txBody>
          <a:bodyPr>
            <a:normAutofit/>
          </a:bodyPr>
          <a:lstStyle>
            <a:lvl1pPr marL="0" indent="0" algn="ctr">
              <a:buNone/>
              <a:defRPr sz="1600" b="0" i="0">
                <a:solidFill>
                  <a:srgbClr val="FEF9F1"/>
                </a:solidFill>
                <a:latin typeface="+mn-lt"/>
                <a:cs typeface="Times New Roman" panose="02020603050405020304" pitchFamily="18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subtitle</a:t>
            </a:r>
            <a:endParaRPr lang="en-GB" dirty="0"/>
          </a:p>
        </p:txBody>
      </p:sp>
      <p:pic>
        <p:nvPicPr>
          <p:cNvPr id="12" name="Bilde 11" descr="UiB emblem">
            <a:extLst>
              <a:ext uri="{FF2B5EF4-FFF2-40B4-BE49-F238E27FC236}">
                <a16:creationId xmlns:a16="http://schemas.microsoft.com/office/drawing/2014/main" id="{66679B14-9BD6-E9D0-AA04-ED4D73FE615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71012" y="3872799"/>
            <a:ext cx="779930" cy="7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7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61448EA-32E8-4D99-975C-17EB1E308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982E1B7-42E9-3796-376D-F6BDCA2B74D2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subtitle</a:t>
            </a:r>
            <a:endParaRPr lang="nb-NO" dirty="0"/>
          </a:p>
          <a:p>
            <a:pPr lvl="1"/>
            <a:r>
              <a:rPr lang="nb-NO" dirty="0"/>
              <a:t>Second </a:t>
            </a:r>
            <a:r>
              <a:rPr lang="nb-NO" dirty="0" err="1"/>
              <a:t>level</a:t>
            </a:r>
            <a:endParaRPr lang="nb-NO" dirty="0"/>
          </a:p>
          <a:p>
            <a:pPr lvl="2"/>
            <a:r>
              <a:rPr lang="nb-NO" dirty="0"/>
              <a:t>Third </a:t>
            </a:r>
            <a:r>
              <a:rPr lang="nb-NO" dirty="0" err="1"/>
              <a:t>level</a:t>
            </a:r>
            <a:endParaRPr lang="en-GB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F991A22-F613-FC90-63C7-21F2ADAA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C1EC750-E775-2095-DEA7-212324D6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DDFD-E5C1-E442-BE53-1552785384F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FD01C46-5F5D-A3BD-A894-AC4A73FF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University of Bergen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DCDB01FB-5C5E-17AB-4C5C-789288EA9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71012" y="3872799"/>
            <a:ext cx="779930" cy="7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9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blue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993852E3-1163-D854-3E0F-54367F58A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4645642"/>
          </a:xfrm>
          <a:prstGeom prst="rect">
            <a:avLst/>
          </a:prstGeom>
          <a:solidFill>
            <a:srgbClr val="EAFAF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61448EA-32E8-4D99-975C-17EB1E308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982E1B7-42E9-3796-376D-F6BDCA2B74D2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subtitle</a:t>
            </a:r>
            <a:endParaRPr lang="nb-NO" dirty="0"/>
          </a:p>
          <a:p>
            <a:pPr lvl="1"/>
            <a:r>
              <a:rPr lang="nb-NO" dirty="0"/>
              <a:t>Second </a:t>
            </a:r>
            <a:r>
              <a:rPr lang="nb-NO" dirty="0" err="1"/>
              <a:t>level</a:t>
            </a:r>
            <a:endParaRPr lang="nb-NO" dirty="0"/>
          </a:p>
          <a:p>
            <a:pPr lvl="2"/>
            <a:r>
              <a:rPr lang="nb-NO" dirty="0"/>
              <a:t>Third </a:t>
            </a:r>
            <a:r>
              <a:rPr lang="nb-NO" dirty="0" err="1"/>
              <a:t>level</a:t>
            </a:r>
            <a:endParaRPr lang="en-GB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F991A22-F613-FC90-63C7-21F2ADAA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dirty="0"/>
              <a:t>Date</a:t>
            </a:r>
            <a:endParaRPr lang="en-GB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C1EC750-E775-2095-DEA7-212324D6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DDFD-E5C1-E442-BE53-1552785384F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FD01C46-5F5D-A3BD-A894-AC4A73FF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University of Bergen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DCDB01FB-5C5E-17AB-4C5C-789288EA9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71012" y="3872799"/>
            <a:ext cx="779930" cy="7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0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red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993852E3-1163-D854-3E0F-54367F58A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4645642"/>
          </a:xfrm>
          <a:prstGeom prst="rect">
            <a:avLst/>
          </a:prstGeom>
          <a:solidFill>
            <a:srgbClr val="FEF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61448EA-32E8-4D99-975C-17EB1E308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982E1B7-42E9-3796-376D-F6BDCA2B74D2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subtitle</a:t>
            </a:r>
            <a:endParaRPr lang="nb-NO" dirty="0"/>
          </a:p>
          <a:p>
            <a:pPr lvl="1"/>
            <a:r>
              <a:rPr lang="nb-NO" dirty="0"/>
              <a:t>Second </a:t>
            </a:r>
            <a:r>
              <a:rPr lang="nb-NO" dirty="0" err="1"/>
              <a:t>level</a:t>
            </a:r>
            <a:endParaRPr lang="nb-NO" dirty="0"/>
          </a:p>
          <a:p>
            <a:pPr lvl="2"/>
            <a:r>
              <a:rPr lang="nb-NO" dirty="0"/>
              <a:t>Third </a:t>
            </a:r>
            <a:r>
              <a:rPr lang="nb-NO" dirty="0" err="1"/>
              <a:t>level</a:t>
            </a:r>
            <a:endParaRPr lang="en-GB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F991A22-F613-FC90-63C7-21F2ADAA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C1EC750-E775-2095-DEA7-212324D6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DDFD-E5C1-E442-BE53-1552785384F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FD01C46-5F5D-A3BD-A894-AC4A73FF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University of Bergen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DCDB01FB-5C5E-17AB-4C5C-789288EA9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71012" y="3872799"/>
            <a:ext cx="779930" cy="7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4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sion (blue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FBAE549C-CAB7-666B-D19C-266C4F7A5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4645642"/>
          </a:xfrm>
          <a:prstGeom prst="rect">
            <a:avLst/>
          </a:prstGeom>
          <a:solidFill>
            <a:srgbClr val="004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4A8339E-D3D4-8AF7-F01D-30596EFD04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1" y="1282305"/>
            <a:ext cx="7387680" cy="2301814"/>
          </a:xfrm>
        </p:spPr>
        <p:txBody>
          <a:bodyPr anchor="t">
            <a:normAutofit/>
          </a:bodyPr>
          <a:lstStyle>
            <a:lvl1pPr>
              <a:defRPr sz="3800">
                <a:solidFill>
                  <a:srgbClr val="EAFAFE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C178C90A-FC71-DE57-8B74-49F6CB7A6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71012" y="3872799"/>
            <a:ext cx="779930" cy="7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1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sion with picture (blue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FBAE549C-CAB7-666B-D19C-266C4F7A5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4" y="255615"/>
            <a:ext cx="6158432" cy="4645642"/>
          </a:xfrm>
          <a:prstGeom prst="rect">
            <a:avLst/>
          </a:prstGeom>
          <a:solidFill>
            <a:srgbClr val="004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4A8339E-D3D4-8AF7-F01D-30596EFD04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1" y="1282305"/>
            <a:ext cx="4772043" cy="2301814"/>
          </a:xfrm>
        </p:spPr>
        <p:txBody>
          <a:bodyPr anchor="t">
            <a:normAutofit/>
          </a:bodyPr>
          <a:lstStyle>
            <a:lvl1pPr>
              <a:defRPr sz="3800">
                <a:solidFill>
                  <a:srgbClr val="EAFAFE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4" name="Plassholder for bilde 8" descr="Illustrasjonsbilde">
            <a:extLst>
              <a:ext uri="{FF2B5EF4-FFF2-40B4-BE49-F238E27FC236}">
                <a16:creationId xmlns:a16="http://schemas.microsoft.com/office/drawing/2014/main" id="{9CC8A9C3-707B-F1C6-A643-6B4E99C720C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89511" y="255615"/>
            <a:ext cx="2483027" cy="4644000"/>
          </a:xfrm>
        </p:spPr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icon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402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EBA2A38D-3A00-2F75-4E31-3B6AED1FE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40347"/>
            <a:ext cx="7698022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C971B24-B741-AC9F-27E6-F1F4BB91A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440873"/>
            <a:ext cx="7698022" cy="2908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text</a:t>
            </a:r>
            <a:endParaRPr lang="nb-NO" dirty="0"/>
          </a:p>
          <a:p>
            <a:pPr lvl="1"/>
            <a:r>
              <a:rPr lang="nb-NO" dirty="0"/>
              <a:t>Second </a:t>
            </a:r>
            <a:r>
              <a:rPr lang="nb-NO" dirty="0" err="1"/>
              <a:t>level</a:t>
            </a:r>
            <a:endParaRPr lang="nb-NO" dirty="0"/>
          </a:p>
          <a:p>
            <a:pPr lvl="2"/>
            <a:r>
              <a:rPr lang="nb-NO" dirty="0"/>
              <a:t>Third </a:t>
            </a:r>
            <a:r>
              <a:rPr lang="nb-NO" dirty="0" err="1"/>
              <a:t>level</a:t>
            </a:r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4DD54FA-4D78-5EB8-8868-C6030A026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0000" y="4464359"/>
            <a:ext cx="108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012050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37C96BE-AFCB-521B-AA51-6F1A2984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01347" y="4464359"/>
            <a:ext cx="8022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012050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BB89DDFD-E5C1-E442-BE53-1552785384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D7B758A-70AA-9663-306F-78EE5C666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464359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rgbClr val="012050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 dirty="0"/>
              <a:t>University of Bergen</a:t>
            </a:r>
          </a:p>
        </p:txBody>
      </p:sp>
    </p:spTree>
    <p:extLst>
      <p:ext uri="{BB962C8B-B14F-4D97-AF65-F5344CB8AC3E}">
        <p14:creationId xmlns:p14="http://schemas.microsoft.com/office/powerpoint/2010/main" val="337839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7" r:id="rId3"/>
    <p:sldLayoutId id="2147483668" r:id="rId4"/>
    <p:sldLayoutId id="2147483650" r:id="rId5"/>
    <p:sldLayoutId id="2147483672" r:id="rId6"/>
    <p:sldLayoutId id="2147483679" r:id="rId7"/>
    <p:sldLayoutId id="2147483651" r:id="rId8"/>
    <p:sldLayoutId id="2147483673" r:id="rId9"/>
    <p:sldLayoutId id="2147483665" r:id="rId10"/>
    <p:sldLayoutId id="2147483674" r:id="rId11"/>
    <p:sldLayoutId id="2147483666" r:id="rId12"/>
    <p:sldLayoutId id="2147483682" r:id="rId13"/>
    <p:sldLayoutId id="2147483675" r:id="rId14"/>
    <p:sldLayoutId id="2147483676" r:id="rId15"/>
    <p:sldLayoutId id="2147483683" r:id="rId16"/>
    <p:sldLayoutId id="2147483677" r:id="rId17"/>
    <p:sldLayoutId id="2147483653" r:id="rId18"/>
    <p:sldLayoutId id="2147483663" r:id="rId19"/>
    <p:sldLayoutId id="2147483664" r:id="rId20"/>
    <p:sldLayoutId id="2147483669" r:id="rId21"/>
  </p:sldLayoutIdLst>
  <p:hf sldNum="0"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rgbClr val="012050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rgbClr val="012050"/>
          </a:solidFill>
          <a:latin typeface="+mn-lt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12050"/>
          </a:solidFill>
          <a:latin typeface="+mn-lt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12050"/>
          </a:solidFill>
          <a:latin typeface="+mn-lt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12050"/>
          </a:solidFill>
          <a:latin typeface="+mn-lt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12050"/>
          </a:solidFill>
          <a:latin typeface="+mn-lt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BB0E5-AFDB-ADD8-881D-687FAF8404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Topology of Flight Paths</a:t>
            </a:r>
            <a:endParaRPr lang="en-1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89048-8A2E-6ED7-9B7D-8136515B6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Tobias Soltvedt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61708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969E-D344-AE6F-4E0D-0CD494C1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40347"/>
            <a:ext cx="7698022" cy="994172"/>
          </a:xfrm>
        </p:spPr>
        <p:txBody>
          <a:bodyPr anchor="b">
            <a:normAutofit/>
          </a:bodyPr>
          <a:lstStyle/>
          <a:p>
            <a:r>
              <a:rPr lang="en-US" dirty="0"/>
              <a:t>The Problem: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ECFBC-3DC9-00A7-2DFE-9DE83D794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40873"/>
            <a:ext cx="5023715" cy="2908103"/>
          </a:xfrm>
        </p:spPr>
        <p:txBody>
          <a:bodyPr>
            <a:normAutofit/>
          </a:bodyPr>
          <a:lstStyle/>
          <a:p>
            <a:r>
              <a:rPr lang="en-US" dirty="0"/>
              <a:t>Flight traffic data is complex and noisy.</a:t>
            </a:r>
          </a:p>
          <a:p>
            <a:r>
              <a:rPr lang="en-US" dirty="0"/>
              <a:t>Overall shape of flight paths are often overlooked.</a:t>
            </a:r>
          </a:p>
          <a:p>
            <a:r>
              <a:rPr lang="en-US" dirty="0"/>
              <a:t>TDA applies topological methods to analyze data.</a:t>
            </a:r>
          </a:p>
          <a:p>
            <a:r>
              <a:rPr lang="en-US" dirty="0"/>
              <a:t>Is Topological Data Analysis (TDA) viable for flight traffic data?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D6300-8A78-765C-2D18-D80A71B21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111" y="1531024"/>
            <a:ext cx="3119862" cy="208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7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E96D-DF79-103C-3DEA-D7CEFF0A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TDA for Go-Around(GA) detection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99B04-4A1F-7F3A-2658-8E45694A4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40873"/>
            <a:ext cx="5025707" cy="2908103"/>
          </a:xfrm>
        </p:spPr>
        <p:txBody>
          <a:bodyPr/>
          <a:lstStyle/>
          <a:p>
            <a:r>
              <a:rPr lang="en-US" dirty="0"/>
              <a:t>A GA is a flight maneuver.</a:t>
            </a:r>
          </a:p>
          <a:p>
            <a:pPr lvl="1"/>
            <a:r>
              <a:rPr lang="en-US" dirty="0"/>
              <a:t>Last minute aborted landing due to runway issues, weather, or unstable approach.</a:t>
            </a:r>
          </a:p>
          <a:p>
            <a:pPr lvl="1"/>
            <a:r>
              <a:rPr lang="en-US" dirty="0"/>
              <a:t>The plane then readjusts to attempt landing again.</a:t>
            </a:r>
          </a:p>
          <a:p>
            <a:r>
              <a:rPr lang="en-US" dirty="0"/>
              <a:t>TDA may help as the GA can often be seen in the shape of the flight path.</a:t>
            </a:r>
          </a:p>
          <a:p>
            <a:endParaRPr lang="en-150" dirty="0"/>
          </a:p>
        </p:txBody>
      </p:sp>
      <p:pic>
        <p:nvPicPr>
          <p:cNvPr id="5" name="Picture 4" descr="A graph of a curve&#10;&#10;AI-generated content may be incorrect.">
            <a:extLst>
              <a:ext uri="{FF2B5EF4-FFF2-40B4-BE49-F238E27FC236}">
                <a16:creationId xmlns:a16="http://schemas.microsoft.com/office/drawing/2014/main" id="{DA7BC7BA-670A-BC25-D54E-58C6D8319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660" y="3942530"/>
            <a:ext cx="3904386" cy="1025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0C1918-F1A3-8077-3D7D-39F0064E3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336" y="1378706"/>
            <a:ext cx="2216724" cy="17947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BEF845-DC52-C58A-1887-72163E4EE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372" y="3217605"/>
            <a:ext cx="2196652" cy="179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3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83E8-C3CE-A7E2-235C-F72ED026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Process: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0B183-FB62-12B1-A39D-4E3B73C6E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40873"/>
            <a:ext cx="5000006" cy="2908103"/>
          </a:xfrm>
        </p:spPr>
        <p:txBody>
          <a:bodyPr>
            <a:normAutofit/>
          </a:bodyPr>
          <a:lstStyle/>
          <a:p>
            <a:r>
              <a:rPr lang="en-US" dirty="0"/>
              <a:t>First: Baseline model:</a:t>
            </a:r>
          </a:p>
          <a:p>
            <a:pPr lvl="1"/>
            <a:r>
              <a:rPr lang="en-US" dirty="0"/>
              <a:t>Naïve features such as pitch, rotation and speed</a:t>
            </a:r>
          </a:p>
          <a:p>
            <a:r>
              <a:rPr lang="en-US" dirty="0"/>
              <a:t>Second: Add 2D latitude/longitude TDA data:</a:t>
            </a:r>
          </a:p>
          <a:p>
            <a:pPr lvl="1"/>
            <a:r>
              <a:rPr lang="en-US" dirty="0"/>
              <a:t>Captures 2D features like Cycles and turns</a:t>
            </a:r>
          </a:p>
          <a:p>
            <a:r>
              <a:rPr lang="en-US" dirty="0"/>
              <a:t>Third: Add altitude TDA data:</a:t>
            </a:r>
          </a:p>
          <a:p>
            <a:pPr lvl="1"/>
            <a:r>
              <a:rPr lang="en-US" dirty="0"/>
              <a:t>Detects topological data of climbs/descents </a:t>
            </a:r>
          </a:p>
          <a:p>
            <a:endParaRPr lang="en-1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A6B2A-6546-D96A-B4BD-D7E4E17AB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535" y="338106"/>
            <a:ext cx="2765668" cy="2205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BBACE9-5635-2420-FE97-B5748D63B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535" y="2599862"/>
            <a:ext cx="2765668" cy="222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72678-8ABC-B168-A503-F55ED6005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DBA9-018E-585A-BBFC-88F43679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model results: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2A13-3606-8D66-22E0-6A8F4D72B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Surprisingly, good results</a:t>
            </a:r>
          </a:p>
          <a:p>
            <a:r>
              <a:rPr lang="en-US" dirty="0"/>
              <a:t>~98% balanced accuracy on validation</a:t>
            </a:r>
          </a:p>
          <a:p>
            <a:r>
              <a:rPr lang="en-US" dirty="0"/>
              <a:t>Example of a unique False Positive:</a:t>
            </a:r>
            <a:endParaRPr lang="en-1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428EBB-7F46-1BE7-D00B-7E62FA70C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2571750"/>
            <a:ext cx="4857939" cy="219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82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89011-92D2-2771-F3D5-5671829D3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06C2A-13AD-891E-0D20-1AE9F1F7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Latitude-longitude topological data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65882-132B-8A06-31BC-51753426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Latitude-longitude topological data alone:</a:t>
            </a:r>
          </a:p>
          <a:p>
            <a:pPr lvl="1"/>
            <a:r>
              <a:rPr lang="en-US" dirty="0"/>
              <a:t>~94% balanced accuracy on validation</a:t>
            </a:r>
          </a:p>
          <a:p>
            <a:r>
              <a:rPr lang="en-US" dirty="0"/>
              <a:t>Naïve model + Latitude-longitude topological data </a:t>
            </a:r>
          </a:p>
          <a:p>
            <a:pPr lvl="1"/>
            <a:r>
              <a:rPr lang="en-US" dirty="0"/>
              <a:t>~99% balanced accuracy on validation</a:t>
            </a:r>
          </a:p>
          <a:p>
            <a:r>
              <a:rPr lang="en-US" dirty="0"/>
              <a:t>Example of a unique False Positive:</a:t>
            </a:r>
          </a:p>
          <a:p>
            <a:pPr lvl="1"/>
            <a:endParaRPr lang="en-1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131327-85C7-3CA9-85CB-BD0AF3CC4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876" y="237259"/>
            <a:ext cx="1975938" cy="46689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6539E7-076F-2B63-93F7-4389170ED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3112991"/>
            <a:ext cx="3902690" cy="179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0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6E09B-BF15-7F5B-561D-39A8C1036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75ED-72C0-7668-4BD1-EC20A20A4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Altitude topological data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450E-7147-B8CA-20EB-7FD333629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40873"/>
            <a:ext cx="4225769" cy="2908103"/>
          </a:xfrm>
        </p:spPr>
        <p:txBody>
          <a:bodyPr/>
          <a:lstStyle/>
          <a:p>
            <a:r>
              <a:rPr lang="en-US" dirty="0"/>
              <a:t>Altitude topological data alone:</a:t>
            </a:r>
          </a:p>
          <a:p>
            <a:pPr lvl="1"/>
            <a:r>
              <a:rPr lang="en-US" dirty="0"/>
              <a:t>~90% balanced accuracy on validation</a:t>
            </a:r>
          </a:p>
          <a:p>
            <a:r>
              <a:rPr lang="en-US" dirty="0"/>
              <a:t>Naïve model + Altitude topological data </a:t>
            </a:r>
          </a:p>
          <a:p>
            <a:pPr lvl="1"/>
            <a:r>
              <a:rPr lang="en-US" dirty="0"/>
              <a:t>~99% balanced accuracy on validation</a:t>
            </a:r>
          </a:p>
          <a:p>
            <a:r>
              <a:rPr lang="en-US" dirty="0"/>
              <a:t>All 3 datasets combined:</a:t>
            </a:r>
          </a:p>
          <a:p>
            <a:pPr lvl="1"/>
            <a:r>
              <a:rPr lang="en-US" dirty="0"/>
              <a:t>~99% balanced accuracy on validation</a:t>
            </a:r>
          </a:p>
          <a:p>
            <a:r>
              <a:rPr lang="en-US" dirty="0"/>
              <a:t>Unique false positive: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1F1CEE-1DB7-85C9-EF55-FDEA3289F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618" y="591557"/>
            <a:ext cx="1797442" cy="4430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4EA5E2-F0E3-2354-9F51-0EB4B8379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056" y="3385172"/>
            <a:ext cx="3502295" cy="163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2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183D-FDD6-3906-554B-9A221E38A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751C6-D987-F877-FA1C-39612ECA5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60896"/>
            <a:ext cx="7698022" cy="2908103"/>
          </a:xfrm>
        </p:spPr>
        <p:txBody>
          <a:bodyPr/>
          <a:lstStyle/>
          <a:p>
            <a:r>
              <a:rPr lang="en-US" dirty="0"/>
              <a:t>The baseline model is really accurate by itself</a:t>
            </a:r>
          </a:p>
          <a:p>
            <a:pPr lvl="1"/>
            <a:r>
              <a:rPr lang="en-US" dirty="0"/>
              <a:t>TDA data can make it slightly more accurate</a:t>
            </a:r>
          </a:p>
          <a:p>
            <a:pPr lvl="1"/>
            <a:r>
              <a:rPr lang="en-US" dirty="0"/>
              <a:t>TDA struggles slightly by itself…</a:t>
            </a:r>
          </a:p>
          <a:p>
            <a:r>
              <a:rPr lang="en-US" dirty="0"/>
              <a:t>Performance is so high on all models that it’s tough to see a difference</a:t>
            </a:r>
          </a:p>
          <a:p>
            <a:r>
              <a:rPr lang="en-US" dirty="0"/>
              <a:t>Maybe add more complexity to the problem?</a:t>
            </a:r>
          </a:p>
          <a:p>
            <a:r>
              <a:rPr lang="en-US" dirty="0"/>
              <a:t>Maybe change how I vectorize the TDA?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27831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16-9_engelsk" id="{AC473070-5289-664C-AE38-75687146B9C0}" vid="{9EB42A1D-EED5-AF42-8329-01E45A9D8D5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Powerpoint_16-9_engelsk</Template>
  <TotalTime>4636</TotalTime>
  <Words>307</Words>
  <Application>Microsoft Office PowerPoint</Application>
  <PresentationFormat>On-screen Show (16:9)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Office-tema</vt:lpstr>
      <vt:lpstr>Topology of Flight Paths</vt:lpstr>
      <vt:lpstr>The Problem:</vt:lpstr>
      <vt:lpstr>Using TDA for Go-Around(GA) detection</vt:lpstr>
      <vt:lpstr>Process:</vt:lpstr>
      <vt:lpstr>Naïve model results:</vt:lpstr>
      <vt:lpstr>Latitude-longitude topological data</vt:lpstr>
      <vt:lpstr>Altitude topological data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Tobias Soltvedt</dc:creator>
  <cp:lastModifiedBy>Tobias Soltvedt</cp:lastModifiedBy>
  <cp:revision>8</cp:revision>
  <dcterms:created xsi:type="dcterms:W3CDTF">2024-09-24T10:13:10Z</dcterms:created>
  <dcterms:modified xsi:type="dcterms:W3CDTF">2025-02-25T16:52:10Z</dcterms:modified>
</cp:coreProperties>
</file>