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2" r:id="rId2"/>
    <p:sldId id="294" r:id="rId3"/>
    <p:sldId id="295" r:id="rId4"/>
    <p:sldId id="296" r:id="rId5"/>
    <p:sldId id="304" r:id="rId6"/>
    <p:sldId id="301" r:id="rId7"/>
    <p:sldId id="303" r:id="rId8"/>
    <p:sldId id="300" r:id="rId9"/>
  </p:sldIdLst>
  <p:sldSz cx="9144000" cy="5143500" type="screen16x9"/>
  <p:notesSz cx="6858000" cy="9144000"/>
  <p:defaultTextStyle>
    <a:defPPr>
      <a:defRPr lang="nb-NO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D"/>
    <a:srgbClr val="012050"/>
    <a:srgbClr val="FEF9F1"/>
    <a:srgbClr val="FFF7C8"/>
    <a:srgbClr val="FFF0A4"/>
    <a:srgbClr val="EAFAFE"/>
    <a:srgbClr val="FFFA04"/>
    <a:srgbClr val="EC3D3C"/>
    <a:srgbClr val="AA1317"/>
    <a:srgbClr val="300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9"/>
    <p:restoredTop sz="96608"/>
  </p:normalViewPr>
  <p:slideViewPr>
    <p:cSldViewPr snapToGrid="0">
      <p:cViewPr varScale="1">
        <p:scale>
          <a:sx n="143" d="100"/>
          <a:sy n="143" d="100"/>
        </p:scale>
        <p:origin x="116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4" d="100"/>
          <a:sy n="134" d="100"/>
        </p:scale>
        <p:origin x="51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674-55DE-1B4A-B45F-3A876AA2EF8D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A3EC-346D-B247-ADD7-73C5A96DC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rst pag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2CD590E-40B7-E50C-99B2-FFA7564C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2726224"/>
          </a:xfrm>
          <a:prstGeom prst="rect">
            <a:avLst/>
          </a:prstGeom>
          <a:solidFill>
            <a:srgbClr val="EAFAFE">
              <a:alpha val="80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5D10985-ECE7-E9FB-BDD6-88846B29F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2" y="2922225"/>
            <a:ext cx="8607425" cy="197903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12436"/>
            <a:ext cx="6858000" cy="1609999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228079"/>
            <a:ext cx="6858000" cy="49227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EAFAFE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8" name="Bilde 7" descr="UiB emblem">
            <a:extLst>
              <a:ext uri="{FF2B5EF4-FFF2-40B4-BE49-F238E27FC236}">
                <a16:creationId xmlns:a16="http://schemas.microsoft.com/office/drawing/2014/main" id="{AF15E1B0-E352-697B-FCAD-0FB4111276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FEF9F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4000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57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4000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7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phasis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6335B0F8-AF8B-DF4E-1B5E-22F98651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3105" y="1360311"/>
            <a:ext cx="6117790" cy="803517"/>
          </a:xfrm>
        </p:spPr>
        <p:txBody>
          <a:bodyPr anchor="b">
            <a:noAutofit/>
          </a:bodyPr>
          <a:lstStyle>
            <a:lvl1pPr algn="ctr">
              <a:defRPr sz="2200" b="0" i="0">
                <a:solidFill>
                  <a:srgbClr val="EAFAF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3106" y="2308285"/>
            <a:ext cx="6117789" cy="1562676"/>
          </a:xfrm>
        </p:spPr>
        <p:txBody>
          <a:bodyPr>
            <a:normAutofit/>
          </a:bodyPr>
          <a:lstStyle>
            <a:lvl1pPr marL="0" indent="0" algn="ctr">
              <a:lnSpc>
                <a:spcPts val="2120"/>
              </a:lnSpc>
              <a:buNone/>
              <a:defRPr sz="1600">
                <a:solidFill>
                  <a:srgbClr val="EAFAFE"/>
                </a:solidFill>
              </a:defRPr>
            </a:lvl1pPr>
            <a:lvl2pPr>
              <a:defRPr sz="1600">
                <a:solidFill>
                  <a:srgbClr val="FEF9F1"/>
                </a:solidFill>
              </a:defRPr>
            </a:lvl2pPr>
            <a:lvl3pPr>
              <a:defRPr sz="1600">
                <a:solidFill>
                  <a:srgbClr val="FEF9F1"/>
                </a:solidFill>
              </a:defRPr>
            </a:lvl3pPr>
            <a:lvl4pPr>
              <a:defRPr sz="1600">
                <a:solidFill>
                  <a:srgbClr val="FEF9F1"/>
                </a:solidFill>
              </a:defRPr>
            </a:lvl4pPr>
            <a:lvl5pPr>
              <a:defRPr sz="1600">
                <a:solidFill>
                  <a:srgbClr val="FEF9F1"/>
                </a:solidFill>
              </a:defRPr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FF1F59D-5A3A-D1B4-68BA-7B102441E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70867" y="2217172"/>
            <a:ext cx="1202267" cy="0"/>
          </a:xfrm>
          <a:prstGeom prst="line">
            <a:avLst/>
          </a:prstGeom>
          <a:ln w="19050">
            <a:solidFill>
              <a:srgbClr val="EC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6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3A3DC28-8E5F-EEA6-C441-727AA8E4F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A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11" name="Plassholder for bilde 10" descr="Grafikk">
            <a:extLst>
              <a:ext uri="{FF2B5EF4-FFF2-40B4-BE49-F238E27FC236}">
                <a16:creationId xmlns:a16="http://schemas.microsoft.com/office/drawing/2014/main" id="{80647727-BDEA-7A9F-E705-0A5A4CC1B2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794501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3A3DC28-8E5F-EEA6-C441-727AA8E4F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7" name="Plassholder for bilde 10" descr="Grafikk">
            <a:extLst>
              <a:ext uri="{FF2B5EF4-FFF2-40B4-BE49-F238E27FC236}">
                <a16:creationId xmlns:a16="http://schemas.microsoft.com/office/drawing/2014/main" id="{6900E3F9-7849-02EC-6F65-CA8F5ECDA0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60023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0F4AFA2B-1CDB-4DA6-A565-7736DE60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7" name="Plassholder for bilde 10" descr="Grafikk">
            <a:extLst>
              <a:ext uri="{FF2B5EF4-FFF2-40B4-BE49-F238E27FC236}">
                <a16:creationId xmlns:a16="http://schemas.microsoft.com/office/drawing/2014/main" id="{B7917A54-CB00-3C53-7758-6E4DF1FE0A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431755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E3D04D-3642-3C7F-030A-D839002F6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42000"/>
            <a:ext cx="7698022" cy="994172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B8D59F-DBC2-B251-2712-3282BCF65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1440000"/>
            <a:ext cx="3788870" cy="562438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E4E996C-D34F-39B1-FE12-DBE614B791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0000" y="2100926"/>
            <a:ext cx="3788870" cy="211092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AC82B-35CD-0C4D-4656-CBD4A3F9FD5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440000"/>
            <a:ext cx="3788870" cy="562438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8BA969A-C54A-844B-13C1-7F0FA0B906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2" y="2100926"/>
            <a:ext cx="3788870" cy="211092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9E6BABF-9EF4-916D-95EC-83F9ACA6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005CF67-7517-2435-A253-4ADAD9F5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4EFB795-05AE-DD5D-323D-BECC66F8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1776826-5889-3FF9-1682-AFD58B56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9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 descr="Illustrasjonsbilde">
            <a:extLst>
              <a:ext uri="{FF2B5EF4-FFF2-40B4-BE49-F238E27FC236}">
                <a16:creationId xmlns:a16="http://schemas.microsoft.com/office/drawing/2014/main" id="{71C56134-D1EC-D572-CFCC-717A434999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5113" y="259557"/>
            <a:ext cx="8613775" cy="46417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85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 with pictur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 descr="Illustrasjonsbilde">
            <a:extLst>
              <a:ext uri="{FF2B5EF4-FFF2-40B4-BE49-F238E27FC236}">
                <a16:creationId xmlns:a16="http://schemas.microsoft.com/office/drawing/2014/main" id="{65571C10-BF0C-35F0-E75D-C5846C801F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5113" y="265113"/>
            <a:ext cx="8607425" cy="26924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9084E49-BD29-63F2-C68D-C3EBD14C7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908853"/>
            <a:ext cx="8607425" cy="1992404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33268"/>
            <a:ext cx="6858000" cy="67866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05422"/>
            <a:ext cx="6858000" cy="592459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rgbClr val="EAFAFE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12" name="Bilde 11" descr="UiB emblem">
            <a:extLst>
              <a:ext uri="{FF2B5EF4-FFF2-40B4-BE49-F238E27FC236}">
                <a16:creationId xmlns:a16="http://schemas.microsoft.com/office/drawing/2014/main" id="{66679B14-9BD6-E9D0-AA04-ED4D73FE6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0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DC48CDB-024B-B25D-C592-585207B9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e 8" descr="UiB emblem">
            <a:extLst>
              <a:ext uri="{FF2B5EF4-FFF2-40B4-BE49-F238E27FC236}">
                <a16:creationId xmlns:a16="http://schemas.microsoft.com/office/drawing/2014/main" id="{59251745-7591-2E39-51A0-0BB82921E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9935" y="1490282"/>
            <a:ext cx="1804131" cy="18041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834" y="3640239"/>
            <a:ext cx="7540333" cy="435590"/>
          </a:xfrm>
        </p:spPr>
        <p:txBody>
          <a:bodyPr anchor="b">
            <a:normAutofit/>
          </a:bodyPr>
          <a:lstStyle>
            <a:lvl1pPr algn="ctr">
              <a:defRPr sz="22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uib.no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78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DC48CDB-024B-B25D-C592-585207B9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e 8" descr="UiB emblem">
            <a:extLst>
              <a:ext uri="{FF2B5EF4-FFF2-40B4-BE49-F238E27FC236}">
                <a16:creationId xmlns:a16="http://schemas.microsoft.com/office/drawing/2014/main" id="{59251745-7591-2E39-51A0-0BB82921E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9935" y="1490282"/>
            <a:ext cx="1804131" cy="18041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834" y="3640239"/>
            <a:ext cx="7540333" cy="435590"/>
          </a:xfrm>
        </p:spPr>
        <p:txBody>
          <a:bodyPr anchor="b">
            <a:normAutofit/>
          </a:bodyPr>
          <a:lstStyle>
            <a:lvl1pPr algn="ctr">
              <a:defRPr sz="2200">
                <a:solidFill>
                  <a:srgbClr val="FEF9F1"/>
                </a:solidFill>
              </a:defRPr>
            </a:lvl1pPr>
          </a:lstStyle>
          <a:p>
            <a:r>
              <a:rPr lang="nb-NO" dirty="0" err="1"/>
              <a:t>uib.no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3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rst pag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2CD590E-40B7-E50C-99B2-FFA7564C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2726224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5D10985-ECE7-E9FB-BDD6-88846B29F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908853"/>
            <a:ext cx="8607425" cy="1992404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12436"/>
            <a:ext cx="6858000" cy="1609999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228079"/>
            <a:ext cx="6858000" cy="49227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FEF9F1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8" name="Bilde 7" descr="UiB emblem">
            <a:extLst>
              <a:ext uri="{FF2B5EF4-FFF2-40B4-BE49-F238E27FC236}">
                <a16:creationId xmlns:a16="http://schemas.microsoft.com/office/drawing/2014/main" id="{AF15E1B0-E352-697B-FCAD-0FB4111276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 with pictur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 descr="Illustrasjonsbilde">
            <a:extLst>
              <a:ext uri="{FF2B5EF4-FFF2-40B4-BE49-F238E27FC236}">
                <a16:creationId xmlns:a16="http://schemas.microsoft.com/office/drawing/2014/main" id="{65571C10-BF0C-35F0-E75D-C5846C801F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5113" y="265113"/>
            <a:ext cx="8607425" cy="26924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71BB231-CD21-AE71-445C-771EC0D4F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2" y="2922225"/>
            <a:ext cx="8607425" cy="197903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33268"/>
            <a:ext cx="6858000" cy="67866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FEF9F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05422"/>
            <a:ext cx="6858000" cy="592459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rgbClr val="FEF9F1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12" name="Bilde 11" descr="UiB emblem">
            <a:extLst>
              <a:ext uri="{FF2B5EF4-FFF2-40B4-BE49-F238E27FC236}">
                <a16:creationId xmlns:a16="http://schemas.microsoft.com/office/drawing/2014/main" id="{66679B14-9BD6-E9D0-AA04-ED4D73FE6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93852E3-1163-D854-3E0F-54367F58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AF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Date</a:t>
            </a:r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93852E3-1163-D854-3E0F-54367F58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0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BA2A38D-3A00-2F75-4E31-3B6AED1F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0347"/>
            <a:ext cx="7698022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971B24-B741-AC9F-27E6-F1F4BB91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40873"/>
            <a:ext cx="7698022" cy="290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DD54FA-4D78-5EB8-8868-C6030A026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000" y="4464359"/>
            <a:ext cx="108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7C96BE-AFCB-521B-AA51-6F1A2984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1347" y="4464359"/>
            <a:ext cx="8022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7B758A-70AA-9663-306F-78EE5C666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46435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3783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8" r:id="rId4"/>
    <p:sldLayoutId id="2147483650" r:id="rId5"/>
    <p:sldLayoutId id="2147483672" r:id="rId6"/>
    <p:sldLayoutId id="2147483679" r:id="rId7"/>
    <p:sldLayoutId id="2147483651" r:id="rId8"/>
    <p:sldLayoutId id="2147483673" r:id="rId9"/>
    <p:sldLayoutId id="2147483665" r:id="rId10"/>
    <p:sldLayoutId id="2147483674" r:id="rId11"/>
    <p:sldLayoutId id="2147483666" r:id="rId12"/>
    <p:sldLayoutId id="2147483682" r:id="rId13"/>
    <p:sldLayoutId id="2147483675" r:id="rId14"/>
    <p:sldLayoutId id="2147483676" r:id="rId15"/>
    <p:sldLayoutId id="2147483683" r:id="rId16"/>
    <p:sldLayoutId id="2147483677" r:id="rId17"/>
    <p:sldLayoutId id="2147483653" r:id="rId18"/>
    <p:sldLayoutId id="2147483663" r:id="rId19"/>
    <p:sldLayoutId id="2147483664" r:id="rId20"/>
    <p:sldLayoutId id="2147483669" r:id="rId2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01205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0E5-AFDB-ADD8-881D-687FAF840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Topology of Flight Paths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9048-8A2E-6ED7-9B7D-8136515B6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Tobias Soltvedt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1708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969E-D344-AE6F-4E0D-0CD494C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0347"/>
            <a:ext cx="7698022" cy="994172"/>
          </a:xfrm>
        </p:spPr>
        <p:txBody>
          <a:bodyPr anchor="b">
            <a:normAutofit/>
          </a:bodyPr>
          <a:lstStyle/>
          <a:p>
            <a:r>
              <a:rPr lang="en-US" dirty="0"/>
              <a:t>The Problem: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CFBC-3DC9-00A7-2DFE-9DE83D79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7698022" cy="2908103"/>
          </a:xfrm>
        </p:spPr>
        <p:txBody>
          <a:bodyPr>
            <a:normAutofit/>
          </a:bodyPr>
          <a:lstStyle/>
          <a:p>
            <a:r>
              <a:rPr lang="en-US" dirty="0"/>
              <a:t>Flight traffic data is complex and noisy.</a:t>
            </a:r>
          </a:p>
          <a:p>
            <a:r>
              <a:rPr lang="en-US" dirty="0"/>
              <a:t>Overall shape of flight paths are often overlooked.</a:t>
            </a:r>
          </a:p>
          <a:p>
            <a:r>
              <a:rPr lang="en-US" dirty="0"/>
              <a:t>Is Topological Data Analysis (TDA) viable for flight traffic data?</a:t>
            </a:r>
          </a:p>
          <a:p>
            <a:r>
              <a:rPr lang="en-US" dirty="0"/>
              <a:t>TDA applies topological methods to analyze data.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D6300-8A78-765C-2D18-D80A71B21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011" y="2941645"/>
            <a:ext cx="3119862" cy="208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E96D-DF79-103C-3DEA-D7CEFF0A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TDA for Go-Around(GA) detection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9B04-4A1F-7F3A-2658-8E45694A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5025707" cy="2908103"/>
          </a:xfrm>
        </p:spPr>
        <p:txBody>
          <a:bodyPr/>
          <a:lstStyle/>
          <a:p>
            <a:r>
              <a:rPr lang="en-US" dirty="0"/>
              <a:t>A GA is a flight maneuver.</a:t>
            </a:r>
          </a:p>
          <a:p>
            <a:pPr lvl="1"/>
            <a:r>
              <a:rPr lang="en-US" dirty="0"/>
              <a:t>A plane aborts landing last minute.</a:t>
            </a:r>
          </a:p>
          <a:p>
            <a:pPr lvl="1"/>
            <a:r>
              <a:rPr lang="en-US" dirty="0"/>
              <a:t>Happens due to runway issues, weather, or unstable approach.</a:t>
            </a:r>
          </a:p>
          <a:p>
            <a:pPr lvl="1"/>
            <a:r>
              <a:rPr lang="en-US" dirty="0"/>
              <a:t>The plane then readjusts to attempt landing again.</a:t>
            </a:r>
          </a:p>
          <a:p>
            <a:r>
              <a:rPr lang="en-US" dirty="0"/>
              <a:t>TDA may help as the GA can often be seen in the shape of the flight path.</a:t>
            </a:r>
          </a:p>
          <a:p>
            <a:endParaRPr lang="en-150" dirty="0"/>
          </a:p>
        </p:txBody>
      </p:sp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DA7BC7BA-670A-BC25-D54E-58C6D831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60" y="3942530"/>
            <a:ext cx="3904386" cy="10255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C1918-F1A3-8077-3D7D-39F0064E3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36" y="1378706"/>
            <a:ext cx="2216724" cy="1794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EF845-DC52-C58A-1887-72163E4EE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372" y="3217605"/>
            <a:ext cx="2196652" cy="17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3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B83E8-C3CE-A7E2-235C-F72ED026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0B183-FB62-12B1-A39D-4E3B73C6E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5000006" cy="2908103"/>
          </a:xfrm>
        </p:spPr>
        <p:txBody>
          <a:bodyPr>
            <a:normAutofit/>
          </a:bodyPr>
          <a:lstStyle/>
          <a:p>
            <a:r>
              <a:rPr lang="en-US" dirty="0"/>
              <a:t>First: Baseline model:</a:t>
            </a:r>
          </a:p>
          <a:p>
            <a:pPr lvl="1"/>
            <a:r>
              <a:rPr lang="en-US" dirty="0"/>
              <a:t>Naïve detection using basic flight parameters (e.g., altitude, speed).</a:t>
            </a:r>
          </a:p>
          <a:p>
            <a:r>
              <a:rPr lang="en-US" dirty="0"/>
              <a:t>Second: Add 2D latitude/longitude TDA data:</a:t>
            </a:r>
          </a:p>
          <a:p>
            <a:pPr lvl="1"/>
            <a:r>
              <a:rPr lang="en-US" dirty="0"/>
              <a:t>Captures 2D features</a:t>
            </a:r>
          </a:p>
          <a:p>
            <a:r>
              <a:rPr lang="en-US" dirty="0"/>
              <a:t>Third: Add altitude TDA data:</a:t>
            </a:r>
          </a:p>
          <a:p>
            <a:pPr lvl="1"/>
            <a:r>
              <a:rPr lang="en-US" dirty="0"/>
              <a:t>Detects topological signatures of climbs/descents </a:t>
            </a:r>
          </a:p>
          <a:p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A6B2A-6546-D96A-B4BD-D7E4E17AB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35" y="338106"/>
            <a:ext cx="2765668" cy="2205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BBACE9-5635-2420-FE97-B5748D63B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35" y="2599862"/>
            <a:ext cx="2765668" cy="222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72678-8ABC-B168-A503-F55ED600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DBA9-018E-585A-BBFC-88F43679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model results: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2A13-3606-8D66-22E0-6A8F4D72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Surprisingly, good results</a:t>
            </a:r>
          </a:p>
          <a:p>
            <a:r>
              <a:rPr lang="en-US" dirty="0"/>
              <a:t>~98% balanced accuracy on validation</a:t>
            </a:r>
          </a:p>
          <a:p>
            <a:r>
              <a:rPr lang="en-US" dirty="0"/>
              <a:t>Example of a unique False Positive: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28EBB-7F46-1BE7-D00B-7E62FA70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2571750"/>
            <a:ext cx="4857939" cy="21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8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89011-92D2-2771-F3D5-5671829D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6C2A-13AD-891E-0D20-1AE9F1F70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Latitude-longitude topological data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5882-132B-8A06-31BC-517534263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Latitude-longitude topological data alone:</a:t>
            </a:r>
          </a:p>
          <a:p>
            <a:pPr lvl="1"/>
            <a:r>
              <a:rPr lang="en-US" dirty="0"/>
              <a:t>~94% balanced accuracy on validation</a:t>
            </a:r>
          </a:p>
          <a:p>
            <a:r>
              <a:rPr lang="en-US" dirty="0"/>
              <a:t>Naïve model + Latitude-longitude topological data </a:t>
            </a:r>
          </a:p>
          <a:p>
            <a:pPr lvl="1"/>
            <a:r>
              <a:rPr lang="en-US" dirty="0"/>
              <a:t>~99% balanced accuracy on validation</a:t>
            </a:r>
          </a:p>
          <a:p>
            <a:r>
              <a:rPr lang="en-US" dirty="0"/>
              <a:t>Example of a unique False Positive:</a:t>
            </a:r>
          </a:p>
          <a:p>
            <a:pPr lvl="1"/>
            <a:endParaRPr lang="en-1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131327-85C7-3CA9-85CB-BD0AF3CC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76" y="237259"/>
            <a:ext cx="1975938" cy="46689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6539E7-076F-2B63-93F7-4389170ED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3112991"/>
            <a:ext cx="3902690" cy="17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0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E09B-BF15-7F5B-561D-39A8C103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75ED-72C0-7668-4BD1-EC20A20A4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Altitude topological data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450E-7147-B8CA-20EB-7FD333629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4225769" cy="2908103"/>
          </a:xfrm>
        </p:spPr>
        <p:txBody>
          <a:bodyPr/>
          <a:lstStyle/>
          <a:p>
            <a:r>
              <a:rPr lang="en-US" dirty="0"/>
              <a:t>Altitude topological data alone:</a:t>
            </a:r>
          </a:p>
          <a:p>
            <a:pPr lvl="1"/>
            <a:r>
              <a:rPr lang="en-US" dirty="0"/>
              <a:t>~90% balanced accuracy on validation</a:t>
            </a:r>
          </a:p>
          <a:p>
            <a:r>
              <a:rPr lang="en-US" dirty="0"/>
              <a:t>Naïve model + Altitude topological data </a:t>
            </a:r>
          </a:p>
          <a:p>
            <a:pPr lvl="1"/>
            <a:r>
              <a:rPr lang="en-US" dirty="0"/>
              <a:t>~99% balanced accuracy on validation</a:t>
            </a:r>
          </a:p>
          <a:p>
            <a:r>
              <a:rPr lang="en-US" dirty="0"/>
              <a:t>All 3 datasets combined:</a:t>
            </a:r>
          </a:p>
          <a:p>
            <a:pPr lvl="1"/>
            <a:r>
              <a:rPr lang="en-US" dirty="0"/>
              <a:t>~99% balanced accuracy on validation</a:t>
            </a:r>
          </a:p>
          <a:p>
            <a:r>
              <a:rPr lang="en-US" dirty="0"/>
              <a:t>Unique false positive: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F1CEE-1DB7-85C9-EF55-FDEA3289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18" y="591557"/>
            <a:ext cx="1797442" cy="4430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4EA5E2-F0E3-2354-9F51-0EB4B837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56" y="3385172"/>
            <a:ext cx="3502295" cy="16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183D-FDD6-3906-554B-9A221E38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51C6-D987-F877-FA1C-39612ECA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0896"/>
            <a:ext cx="7698022" cy="2908103"/>
          </a:xfrm>
        </p:spPr>
        <p:txBody>
          <a:bodyPr/>
          <a:lstStyle/>
          <a:p>
            <a:r>
              <a:rPr lang="en-US" dirty="0"/>
              <a:t>The baseline model is really accurate by itself</a:t>
            </a:r>
          </a:p>
          <a:p>
            <a:pPr lvl="1"/>
            <a:r>
              <a:rPr lang="en-US" dirty="0"/>
              <a:t>TDA data can make it slightly more accurate</a:t>
            </a:r>
          </a:p>
          <a:p>
            <a:pPr lvl="1"/>
            <a:r>
              <a:rPr lang="en-US" dirty="0"/>
              <a:t>TDA struggles slightly by itself…</a:t>
            </a:r>
          </a:p>
          <a:p>
            <a:r>
              <a:rPr lang="en-US" dirty="0"/>
              <a:t>Performance is so high on all models that it’s tough to see a difference</a:t>
            </a:r>
          </a:p>
          <a:p>
            <a:r>
              <a:rPr lang="en-US" dirty="0"/>
              <a:t>Maybe add more complexity to the problem?</a:t>
            </a:r>
          </a:p>
          <a:p>
            <a:r>
              <a:rPr lang="en-US" dirty="0"/>
              <a:t>Maybe change how I vectorize the TDA?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27831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16-9_engelsk" id="{AC473070-5289-664C-AE38-75687146B9C0}" vid="{9EB42A1D-EED5-AF42-8329-01E45A9D8D5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Powerpoint_16-9_engelsk</Template>
  <TotalTime>4609</TotalTime>
  <Words>313</Words>
  <Application>Microsoft Office PowerPoint</Application>
  <PresentationFormat>On-screen Show (16:9)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Office-tema</vt:lpstr>
      <vt:lpstr>Topology of Flight Paths</vt:lpstr>
      <vt:lpstr>The Problem:</vt:lpstr>
      <vt:lpstr>Using TDA for Go-Around(GA) detection</vt:lpstr>
      <vt:lpstr>Process:</vt:lpstr>
      <vt:lpstr>Naïve model results:</vt:lpstr>
      <vt:lpstr>Latitude-longitude topological data</vt:lpstr>
      <vt:lpstr>Altitude topological data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Soltvedt</dc:creator>
  <cp:lastModifiedBy>Tobias Soltvedt</cp:lastModifiedBy>
  <cp:revision>7</cp:revision>
  <dcterms:created xsi:type="dcterms:W3CDTF">2024-09-24T10:13:10Z</dcterms:created>
  <dcterms:modified xsi:type="dcterms:W3CDTF">2025-02-25T15:57:01Z</dcterms:modified>
</cp:coreProperties>
</file>