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92" r:id="rId2"/>
    <p:sldId id="294" r:id="rId3"/>
    <p:sldId id="295" r:id="rId4"/>
    <p:sldId id="296" r:id="rId5"/>
    <p:sldId id="297" r:id="rId6"/>
    <p:sldId id="298" r:id="rId7"/>
    <p:sldId id="300" r:id="rId8"/>
    <p:sldId id="299" r:id="rId9"/>
    <p:sldId id="304" r:id="rId10"/>
    <p:sldId id="302" r:id="rId11"/>
  </p:sldIdLst>
  <p:sldSz cx="9144000" cy="5143500" type="screen16x9"/>
  <p:notesSz cx="6858000" cy="9144000"/>
  <p:defaultTextStyle>
    <a:defPPr>
      <a:defRPr lang="nb-NO"/>
    </a:defPPr>
    <a:lvl1pPr marL="0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892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783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675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566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457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348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240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132" algn="l" defTabSz="6857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17D"/>
    <a:srgbClr val="012050"/>
    <a:srgbClr val="FEF9F1"/>
    <a:srgbClr val="FFF7C8"/>
    <a:srgbClr val="FFF0A4"/>
    <a:srgbClr val="EAFAFE"/>
    <a:srgbClr val="FFFA04"/>
    <a:srgbClr val="EC3D3C"/>
    <a:srgbClr val="AA1317"/>
    <a:srgbClr val="300A0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489"/>
    <p:restoredTop sz="96608"/>
  </p:normalViewPr>
  <p:slideViewPr>
    <p:cSldViewPr snapToGrid="0">
      <p:cViewPr>
        <p:scale>
          <a:sx n="150" d="100"/>
          <a:sy n="150" d="100"/>
        </p:scale>
        <p:origin x="1878" y="112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134" d="100"/>
          <a:sy n="134" d="100"/>
        </p:scale>
        <p:origin x="511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76F674-55DE-1B4A-B45F-3A876AA2EF8D}" type="datetimeFigureOut">
              <a:rPr lang="en-GB" smtClean="0"/>
              <a:t>24/09/2024</a:t>
            </a:fld>
            <a:endParaRPr lang="en-GB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en-GB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5A3EC-346D-B247-ADD7-73C5A96DC6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1093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First page (blu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>
            <a:extLst>
              <a:ext uri="{FF2B5EF4-FFF2-40B4-BE49-F238E27FC236}">
                <a16:creationId xmlns:a16="http://schemas.microsoft.com/office/drawing/2014/main" id="{92CD590E-40B7-E50C-99B2-FFA7564C5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113" y="255615"/>
            <a:ext cx="8607425" cy="2726224"/>
          </a:xfrm>
          <a:prstGeom prst="rect">
            <a:avLst/>
          </a:prstGeom>
          <a:solidFill>
            <a:srgbClr val="EAFAFE">
              <a:alpha val="8048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75D10985-ECE7-E9FB-BDD6-88846B29F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112" y="2922225"/>
            <a:ext cx="8607425" cy="1979032"/>
          </a:xfrm>
          <a:prstGeom prst="rect">
            <a:avLst/>
          </a:prstGeom>
          <a:solidFill>
            <a:srgbClr val="0041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8D36F3F9-4B5D-F8E5-CA36-885A25B5A9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1112436"/>
            <a:ext cx="6858000" cy="1609999"/>
          </a:xfrm>
        </p:spPr>
        <p:txBody>
          <a:bodyPr anchor="b">
            <a:normAutofit/>
          </a:bodyPr>
          <a:lstStyle>
            <a:lvl1pPr algn="ctr">
              <a:defRPr sz="3800">
                <a:solidFill>
                  <a:srgbClr val="012050"/>
                </a:solidFill>
              </a:defRPr>
            </a:lvl1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en-GB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0FA5EA88-DF02-23A5-7474-C195605DA44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3228079"/>
            <a:ext cx="6858000" cy="492274"/>
          </a:xfrm>
        </p:spPr>
        <p:txBody>
          <a:bodyPr/>
          <a:lstStyle>
            <a:lvl1pPr marL="0" indent="0" algn="ctr">
              <a:buNone/>
              <a:defRPr sz="1800" b="0" i="0">
                <a:solidFill>
                  <a:srgbClr val="EAFAFE"/>
                </a:solidFill>
                <a:latin typeface="+mn-lt"/>
                <a:cs typeface="Times New Roman" panose="02020603050405020304" pitchFamily="18" charset="0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subtitle</a:t>
            </a:r>
            <a:endParaRPr lang="en-GB" dirty="0"/>
          </a:p>
        </p:txBody>
      </p:sp>
      <p:pic>
        <p:nvPicPr>
          <p:cNvPr id="8" name="Bilde 7" descr="UiB emblem">
            <a:extLst>
              <a:ext uri="{FF2B5EF4-FFF2-40B4-BE49-F238E27FC236}">
                <a16:creationId xmlns:a16="http://schemas.microsoft.com/office/drawing/2014/main" id="{AF15E1B0-E352-697B-FCAD-0FB41112761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871012" y="3872799"/>
            <a:ext cx="779930" cy="77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968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sion (red backgroun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FBAE549C-CAB7-666B-D19C-266C4F7A5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113" y="255615"/>
            <a:ext cx="8607425" cy="4645642"/>
          </a:xfrm>
          <a:prstGeom prst="rect">
            <a:avLst/>
          </a:prstGeom>
          <a:solidFill>
            <a:srgbClr val="EC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C4A8339E-D3D4-8AF7-F01D-30596EFD04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1" y="1282305"/>
            <a:ext cx="7387680" cy="2301814"/>
          </a:xfrm>
        </p:spPr>
        <p:txBody>
          <a:bodyPr anchor="t">
            <a:normAutofit/>
          </a:bodyPr>
          <a:lstStyle>
            <a:lvl1pPr>
              <a:defRPr sz="3800">
                <a:solidFill>
                  <a:srgbClr val="FEF9F1"/>
                </a:solidFill>
              </a:defRPr>
            </a:lvl1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en-GB" dirty="0"/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C178C90A-FC71-DE57-8B74-49F6CB7A6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871012" y="3872799"/>
            <a:ext cx="779930" cy="77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61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sion with picture (red backgroun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FBAE549C-CAB7-666B-D19C-266C4F7A5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114" y="255615"/>
            <a:ext cx="6158432" cy="4644000"/>
          </a:xfrm>
          <a:prstGeom prst="rect">
            <a:avLst/>
          </a:prstGeom>
          <a:solidFill>
            <a:srgbClr val="EC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C4A8339E-D3D4-8AF7-F01D-30596EFD04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1" y="1282305"/>
            <a:ext cx="4772043" cy="2301814"/>
          </a:xfrm>
        </p:spPr>
        <p:txBody>
          <a:bodyPr anchor="t">
            <a:normAutofit/>
          </a:bodyPr>
          <a:lstStyle>
            <a:lvl1pPr>
              <a:defRPr sz="3800">
                <a:solidFill>
                  <a:srgbClr val="EAFAFE"/>
                </a:solidFill>
              </a:defRPr>
            </a:lvl1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en-GB" dirty="0"/>
          </a:p>
        </p:txBody>
      </p:sp>
      <p:sp>
        <p:nvSpPr>
          <p:cNvPr id="4" name="Plassholder for bilde 8" descr="Illustrasjonsbilde">
            <a:extLst>
              <a:ext uri="{FF2B5EF4-FFF2-40B4-BE49-F238E27FC236}">
                <a16:creationId xmlns:a16="http://schemas.microsoft.com/office/drawing/2014/main" id="{9CC8A9C3-707B-F1C6-A643-6B4E99C720C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89511" y="255615"/>
            <a:ext cx="2483027" cy="4644000"/>
          </a:xfrm>
        </p:spPr>
        <p:txBody>
          <a:bodyPr/>
          <a:lstStyle/>
          <a:p>
            <a:r>
              <a:rPr lang="nb-NO" dirty="0" err="1"/>
              <a:t>Click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icon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a </a:t>
            </a:r>
            <a:r>
              <a:rPr lang="nb-NO" dirty="0" err="1"/>
              <a:t>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415738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sion (yellow backgroun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FBAE549C-CAB7-666B-D19C-266C4F7A5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113" y="255615"/>
            <a:ext cx="8607425" cy="4645642"/>
          </a:xfrm>
          <a:prstGeom prst="rect">
            <a:avLst/>
          </a:prstGeom>
          <a:solidFill>
            <a:srgbClr val="FFF7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C4A8339E-D3D4-8AF7-F01D-30596EFD04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1" y="1282305"/>
            <a:ext cx="7387680" cy="2301814"/>
          </a:xfrm>
        </p:spPr>
        <p:txBody>
          <a:bodyPr anchor="t">
            <a:normAutofit/>
          </a:bodyPr>
          <a:lstStyle>
            <a:lvl1pPr>
              <a:defRPr sz="3800">
                <a:solidFill>
                  <a:srgbClr val="012050"/>
                </a:solidFill>
              </a:defRPr>
            </a:lvl1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en-GB" dirty="0"/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C178C90A-FC71-DE57-8B74-49F6CB7A6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871012" y="3872799"/>
            <a:ext cx="779930" cy="77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2625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sion with picture (yellow backgroun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FBAE549C-CAB7-666B-D19C-266C4F7A5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114" y="255615"/>
            <a:ext cx="6158432" cy="4644000"/>
          </a:xfrm>
          <a:prstGeom prst="rect">
            <a:avLst/>
          </a:prstGeom>
          <a:solidFill>
            <a:srgbClr val="FFF7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C4A8339E-D3D4-8AF7-F01D-30596EFD04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1" y="1282305"/>
            <a:ext cx="4772043" cy="2301814"/>
          </a:xfrm>
        </p:spPr>
        <p:txBody>
          <a:bodyPr anchor="t">
            <a:normAutofit/>
          </a:bodyPr>
          <a:lstStyle>
            <a:lvl1pPr>
              <a:defRPr sz="3800">
                <a:solidFill>
                  <a:srgbClr val="012050"/>
                </a:solidFill>
              </a:defRPr>
            </a:lvl1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en-GB" dirty="0"/>
          </a:p>
        </p:txBody>
      </p:sp>
      <p:sp>
        <p:nvSpPr>
          <p:cNvPr id="4" name="Plassholder for bilde 8" descr="Illustrasjonsbilde">
            <a:extLst>
              <a:ext uri="{FF2B5EF4-FFF2-40B4-BE49-F238E27FC236}">
                <a16:creationId xmlns:a16="http://schemas.microsoft.com/office/drawing/2014/main" id="{9CC8A9C3-707B-F1C6-A643-6B4E99C720C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89511" y="255615"/>
            <a:ext cx="2483027" cy="4644000"/>
          </a:xfrm>
        </p:spPr>
        <p:txBody>
          <a:bodyPr/>
          <a:lstStyle/>
          <a:p>
            <a:r>
              <a:rPr lang="nb-NO" dirty="0" err="1"/>
              <a:t>Click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icon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a </a:t>
            </a:r>
            <a:r>
              <a:rPr lang="nb-NO" dirty="0" err="1"/>
              <a:t>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70752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mphasised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>
            <a:extLst>
              <a:ext uri="{FF2B5EF4-FFF2-40B4-BE49-F238E27FC236}">
                <a16:creationId xmlns:a16="http://schemas.microsoft.com/office/drawing/2014/main" id="{6335B0F8-AF8B-DF4E-1B5E-22F9865116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113" y="255615"/>
            <a:ext cx="8607425" cy="4645642"/>
          </a:xfrm>
          <a:prstGeom prst="rect">
            <a:avLst/>
          </a:prstGeom>
          <a:solidFill>
            <a:srgbClr val="0041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061448EA-32E8-4D99-975C-17EB1E308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13105" y="1360311"/>
            <a:ext cx="6117790" cy="803517"/>
          </a:xfrm>
        </p:spPr>
        <p:txBody>
          <a:bodyPr anchor="b">
            <a:noAutofit/>
          </a:bodyPr>
          <a:lstStyle>
            <a:lvl1pPr algn="ctr">
              <a:defRPr sz="2200" b="0" i="0">
                <a:solidFill>
                  <a:srgbClr val="EAFAFE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b-NO" dirty="0"/>
              <a:t>CLICK TO ADD TITLE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982E1B7-42E9-3796-376D-F6BDCA2B74D2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513106" y="2308285"/>
            <a:ext cx="6117789" cy="1562676"/>
          </a:xfrm>
        </p:spPr>
        <p:txBody>
          <a:bodyPr>
            <a:normAutofit/>
          </a:bodyPr>
          <a:lstStyle>
            <a:lvl1pPr marL="0" indent="0" algn="ctr">
              <a:lnSpc>
                <a:spcPts val="2120"/>
              </a:lnSpc>
              <a:buNone/>
              <a:defRPr sz="1600">
                <a:solidFill>
                  <a:srgbClr val="EAFAFE"/>
                </a:solidFill>
              </a:defRPr>
            </a:lvl1pPr>
            <a:lvl2pPr>
              <a:defRPr sz="1600">
                <a:solidFill>
                  <a:srgbClr val="FEF9F1"/>
                </a:solidFill>
              </a:defRPr>
            </a:lvl2pPr>
            <a:lvl3pPr>
              <a:defRPr sz="1600">
                <a:solidFill>
                  <a:srgbClr val="FEF9F1"/>
                </a:solidFill>
              </a:defRPr>
            </a:lvl3pPr>
            <a:lvl4pPr>
              <a:defRPr sz="1600">
                <a:solidFill>
                  <a:srgbClr val="FEF9F1"/>
                </a:solidFill>
              </a:defRPr>
            </a:lvl4pPr>
            <a:lvl5pPr>
              <a:defRPr sz="1600">
                <a:solidFill>
                  <a:srgbClr val="FEF9F1"/>
                </a:solidFill>
              </a:defRPr>
            </a:lvl5pPr>
          </a:lstStyle>
          <a:p>
            <a:pPr lvl="0"/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text</a:t>
            </a:r>
            <a:endParaRPr lang="nb-NO" dirty="0"/>
          </a:p>
        </p:txBody>
      </p:sp>
      <p:cxnSp>
        <p:nvCxnSpPr>
          <p:cNvPr id="6" name="Rett linje 5">
            <a:extLst>
              <a:ext uri="{FF2B5EF4-FFF2-40B4-BE49-F238E27FC236}">
                <a16:creationId xmlns:a16="http://schemas.microsoft.com/office/drawing/2014/main" id="{6FF1F59D-5A3A-D1B4-68BA-7B102441E7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970867" y="2217172"/>
            <a:ext cx="1202267" cy="0"/>
          </a:xfrm>
          <a:prstGeom prst="line">
            <a:avLst/>
          </a:prstGeom>
          <a:ln w="19050">
            <a:solidFill>
              <a:srgbClr val="EC3D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9963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s (blue backgroun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>
            <a:extLst>
              <a:ext uri="{FF2B5EF4-FFF2-40B4-BE49-F238E27FC236}">
                <a16:creationId xmlns:a16="http://schemas.microsoft.com/office/drawing/2014/main" id="{E3A3DC28-8E5F-EEA6-C441-727AA8E4F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113" y="255615"/>
            <a:ext cx="8607425" cy="4645642"/>
          </a:xfrm>
          <a:prstGeom prst="rect">
            <a:avLst/>
          </a:prstGeom>
          <a:solidFill>
            <a:srgbClr val="EAFA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061448EA-32E8-4D99-975C-17EB1E308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698942"/>
            <a:ext cx="7698022" cy="525222"/>
          </a:xfrm>
        </p:spPr>
        <p:txBody>
          <a:bodyPr anchor="b">
            <a:normAutofit/>
          </a:bodyPr>
          <a:lstStyle>
            <a:lvl1pPr algn="ctr">
              <a:defRPr sz="2000">
                <a:solidFill>
                  <a:srgbClr val="01205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b-NO" dirty="0"/>
              <a:t>CLICK TO ADD TITLE</a:t>
            </a:r>
            <a:endParaRPr lang="en-GB" dirty="0"/>
          </a:p>
        </p:txBody>
      </p:sp>
      <p:sp>
        <p:nvSpPr>
          <p:cNvPr id="11" name="Plassholder for bilde 10" descr="Grafikk">
            <a:extLst>
              <a:ext uri="{FF2B5EF4-FFF2-40B4-BE49-F238E27FC236}">
                <a16:creationId xmlns:a16="http://schemas.microsoft.com/office/drawing/2014/main" id="{80647727-BDEA-7A9F-E705-0A5A4CC1B22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878013" y="1328740"/>
            <a:ext cx="5387975" cy="2743200"/>
          </a:xfrm>
        </p:spPr>
        <p:txBody>
          <a:bodyPr/>
          <a:lstStyle/>
          <a:p>
            <a:r>
              <a:rPr lang="nb-NO" dirty="0" err="1"/>
              <a:t>Click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icon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a </a:t>
            </a:r>
            <a:r>
              <a:rPr lang="nb-NO" dirty="0" err="1"/>
              <a:t>picture</a:t>
            </a:r>
            <a:endParaRPr lang="nb-NO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F991A22-F613-FC90-63C7-21F2ADAA0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102A"/>
                </a:solidFill>
              </a:defRPr>
            </a:lvl1pPr>
          </a:lstStyle>
          <a:p>
            <a:r>
              <a:rPr lang="en-GB" dirty="0"/>
              <a:t>Date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C1EC750-E775-2095-DEA7-212324D62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102A"/>
                </a:solidFill>
              </a:defRPr>
            </a:lvl1pPr>
          </a:lstStyle>
          <a:p>
            <a:fld id="{BB89DDFD-E5C1-E442-BE53-1552785384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FD01C46-5F5D-A3BD-A894-AC4A73FF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102A"/>
                </a:solidFill>
              </a:defRPr>
            </a:lvl1pPr>
          </a:lstStyle>
          <a:p>
            <a:r>
              <a:rPr lang="en-GB" dirty="0"/>
              <a:t>University of Bergen</a:t>
            </a:r>
          </a:p>
        </p:txBody>
      </p:sp>
    </p:spTree>
    <p:extLst>
      <p:ext uri="{BB962C8B-B14F-4D97-AF65-F5344CB8AC3E}">
        <p14:creationId xmlns:p14="http://schemas.microsoft.com/office/powerpoint/2010/main" val="37945014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s (red backgroun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>
            <a:extLst>
              <a:ext uri="{FF2B5EF4-FFF2-40B4-BE49-F238E27FC236}">
                <a16:creationId xmlns:a16="http://schemas.microsoft.com/office/drawing/2014/main" id="{E3A3DC28-8E5F-EEA6-C441-727AA8E4F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113" y="255615"/>
            <a:ext cx="8607425" cy="4645642"/>
          </a:xfrm>
          <a:prstGeom prst="rect">
            <a:avLst/>
          </a:prstGeom>
          <a:solidFill>
            <a:srgbClr val="FEF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061448EA-32E8-4D99-975C-17EB1E308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698942"/>
            <a:ext cx="7698022" cy="525222"/>
          </a:xfrm>
        </p:spPr>
        <p:txBody>
          <a:bodyPr anchor="b">
            <a:normAutofit/>
          </a:bodyPr>
          <a:lstStyle>
            <a:lvl1pPr algn="ctr">
              <a:defRPr sz="2000">
                <a:solidFill>
                  <a:srgbClr val="012050"/>
                </a:solidFill>
              </a:defRPr>
            </a:lvl1pPr>
          </a:lstStyle>
          <a:p>
            <a:r>
              <a:rPr lang="nb-NO" dirty="0"/>
              <a:t>CLICK TO ADD TITLE</a:t>
            </a:r>
            <a:endParaRPr lang="en-GB" dirty="0"/>
          </a:p>
        </p:txBody>
      </p:sp>
      <p:sp>
        <p:nvSpPr>
          <p:cNvPr id="7" name="Plassholder for bilde 10" descr="Grafikk">
            <a:extLst>
              <a:ext uri="{FF2B5EF4-FFF2-40B4-BE49-F238E27FC236}">
                <a16:creationId xmlns:a16="http://schemas.microsoft.com/office/drawing/2014/main" id="{6900E3F9-7849-02EC-6F65-CA8F5ECDA0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878013" y="1328740"/>
            <a:ext cx="5387975" cy="2743200"/>
          </a:xfrm>
        </p:spPr>
        <p:txBody>
          <a:bodyPr/>
          <a:lstStyle/>
          <a:p>
            <a:r>
              <a:rPr lang="nb-NO" dirty="0" err="1"/>
              <a:t>Click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icon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a </a:t>
            </a:r>
            <a:r>
              <a:rPr lang="nb-NO" dirty="0" err="1"/>
              <a:t>picture</a:t>
            </a:r>
            <a:endParaRPr lang="nb-NO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F991A22-F613-FC90-63C7-21F2ADAA0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102A"/>
                </a:solidFill>
              </a:defRPr>
            </a:lvl1pPr>
          </a:lstStyle>
          <a:p>
            <a:r>
              <a:rPr lang="en-GB" dirty="0"/>
              <a:t>Date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C1EC750-E775-2095-DEA7-212324D62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102A"/>
                </a:solidFill>
              </a:defRPr>
            </a:lvl1pPr>
          </a:lstStyle>
          <a:p>
            <a:fld id="{BB89DDFD-E5C1-E442-BE53-1552785384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FD01C46-5F5D-A3BD-A894-AC4A73FF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102A"/>
                </a:solidFill>
              </a:defRPr>
            </a:lvl1pPr>
          </a:lstStyle>
          <a:p>
            <a:r>
              <a:rPr lang="en-GB" dirty="0"/>
              <a:t>University of Bergen</a:t>
            </a:r>
          </a:p>
        </p:txBody>
      </p:sp>
    </p:spTree>
    <p:extLst>
      <p:ext uri="{BB962C8B-B14F-4D97-AF65-F5344CB8AC3E}">
        <p14:creationId xmlns:p14="http://schemas.microsoft.com/office/powerpoint/2010/main" val="36002344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s (yellow backgroun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>
            <a:extLst>
              <a:ext uri="{FF2B5EF4-FFF2-40B4-BE49-F238E27FC236}">
                <a16:creationId xmlns:a16="http://schemas.microsoft.com/office/drawing/2014/main" id="{0F4AFA2B-1CDB-4DA6-A565-7736DE60C6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113" y="255615"/>
            <a:ext cx="8607425" cy="4645642"/>
          </a:xfrm>
          <a:prstGeom prst="rect">
            <a:avLst/>
          </a:prstGeom>
          <a:solidFill>
            <a:srgbClr val="FFF7C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061448EA-32E8-4D99-975C-17EB1E308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698942"/>
            <a:ext cx="7698022" cy="525222"/>
          </a:xfrm>
        </p:spPr>
        <p:txBody>
          <a:bodyPr anchor="b">
            <a:normAutofit/>
          </a:bodyPr>
          <a:lstStyle>
            <a:lvl1pPr algn="ctr">
              <a:defRPr sz="2000">
                <a:solidFill>
                  <a:srgbClr val="012050"/>
                </a:solidFill>
              </a:defRPr>
            </a:lvl1pPr>
          </a:lstStyle>
          <a:p>
            <a:r>
              <a:rPr lang="nb-NO" dirty="0"/>
              <a:t>CLICK TO ADD TITLE</a:t>
            </a:r>
            <a:endParaRPr lang="en-GB" dirty="0"/>
          </a:p>
        </p:txBody>
      </p:sp>
      <p:sp>
        <p:nvSpPr>
          <p:cNvPr id="7" name="Plassholder for bilde 10" descr="Grafikk">
            <a:extLst>
              <a:ext uri="{FF2B5EF4-FFF2-40B4-BE49-F238E27FC236}">
                <a16:creationId xmlns:a16="http://schemas.microsoft.com/office/drawing/2014/main" id="{B7917A54-CB00-3C53-7758-6E4DF1FE0A0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878013" y="1328740"/>
            <a:ext cx="5387975" cy="2743200"/>
          </a:xfrm>
        </p:spPr>
        <p:txBody>
          <a:bodyPr/>
          <a:lstStyle/>
          <a:p>
            <a:r>
              <a:rPr lang="nb-NO" dirty="0" err="1"/>
              <a:t>Click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icon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a </a:t>
            </a:r>
            <a:r>
              <a:rPr lang="nb-NO" dirty="0" err="1"/>
              <a:t>picture</a:t>
            </a:r>
            <a:endParaRPr lang="nb-NO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F991A22-F613-FC90-63C7-21F2ADAA0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00102A"/>
                </a:solidFill>
              </a:defRPr>
            </a:lvl1pPr>
          </a:lstStyle>
          <a:p>
            <a:r>
              <a:rPr lang="en-GB" dirty="0"/>
              <a:t>Date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C1EC750-E775-2095-DEA7-212324D62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00102A"/>
                </a:solidFill>
              </a:defRPr>
            </a:lvl1pPr>
          </a:lstStyle>
          <a:p>
            <a:fld id="{BB89DDFD-E5C1-E442-BE53-1552785384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FD01C46-5F5D-A3BD-A894-AC4A73FF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00102A"/>
                </a:solidFill>
              </a:defRPr>
            </a:lvl1pPr>
          </a:lstStyle>
          <a:p>
            <a:r>
              <a:rPr lang="en-GB" dirty="0"/>
              <a:t>University of Bergen</a:t>
            </a:r>
          </a:p>
        </p:txBody>
      </p:sp>
    </p:spTree>
    <p:extLst>
      <p:ext uri="{BB962C8B-B14F-4D97-AF65-F5344CB8AC3E}">
        <p14:creationId xmlns:p14="http://schemas.microsoft.com/office/powerpoint/2010/main" val="43175579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CE3D04D-3642-3C7F-030A-D839002F66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342000"/>
            <a:ext cx="7698022" cy="994172"/>
          </a:xfrm>
        </p:spPr>
        <p:txBody>
          <a:bodyPr/>
          <a:lstStyle/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en-GB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1B8D59F-DBC2-B251-2712-3282BCF6581F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720000" y="1440000"/>
            <a:ext cx="3788870" cy="562438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subtitle</a:t>
            </a:r>
            <a:endParaRPr lang="nb-NO" dirty="0"/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7E4E996C-D34F-39B1-FE12-DBE614B791D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20000" y="2100926"/>
            <a:ext cx="3788870" cy="2110929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text</a:t>
            </a:r>
            <a:endParaRPr lang="nb-NO" dirty="0"/>
          </a:p>
          <a:p>
            <a:pPr lvl="1"/>
            <a:r>
              <a:rPr lang="nb-NO" dirty="0"/>
              <a:t>Second </a:t>
            </a:r>
            <a:r>
              <a:rPr lang="nb-NO" dirty="0" err="1"/>
              <a:t>level</a:t>
            </a:r>
            <a:endParaRPr lang="nb-NO" dirty="0"/>
          </a:p>
          <a:p>
            <a:pPr lvl="2"/>
            <a:r>
              <a:rPr lang="nb-NO" dirty="0"/>
              <a:t>Third </a:t>
            </a:r>
            <a:r>
              <a:rPr lang="nb-NO" dirty="0" err="1"/>
              <a:t>level</a:t>
            </a:r>
            <a:endParaRPr lang="nb-NO" dirty="0"/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564AC82B-35CD-0C4D-4656-CBD4A3F9FD5E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29152" y="1440000"/>
            <a:ext cx="3788870" cy="562438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subtitle</a:t>
            </a:r>
            <a:endParaRPr lang="nb-NO" dirty="0"/>
          </a:p>
        </p:txBody>
      </p:sp>
      <p:sp>
        <p:nvSpPr>
          <p:cNvPr id="6" name="Plassholder for innhold 5">
            <a:extLst>
              <a:ext uri="{FF2B5EF4-FFF2-40B4-BE49-F238E27FC236}">
                <a16:creationId xmlns:a16="http://schemas.microsoft.com/office/drawing/2014/main" id="{58BA969A-C54A-844B-13C1-7F0FA0B90613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4629152" y="2100926"/>
            <a:ext cx="3788870" cy="2110929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text</a:t>
            </a:r>
            <a:endParaRPr lang="nb-NO" dirty="0"/>
          </a:p>
          <a:p>
            <a:pPr lvl="1"/>
            <a:r>
              <a:rPr lang="nb-NO" dirty="0"/>
              <a:t>Second </a:t>
            </a:r>
            <a:r>
              <a:rPr lang="nb-NO" dirty="0" err="1"/>
              <a:t>level</a:t>
            </a:r>
            <a:endParaRPr lang="nb-NO" dirty="0"/>
          </a:p>
          <a:p>
            <a:pPr lvl="2"/>
            <a:r>
              <a:rPr lang="nb-NO" dirty="0"/>
              <a:t>Third </a:t>
            </a:r>
            <a:r>
              <a:rPr lang="nb-NO" dirty="0" err="1"/>
              <a:t>level</a:t>
            </a:r>
            <a:endParaRPr lang="nb-NO" dirty="0"/>
          </a:p>
        </p:txBody>
      </p:sp>
      <p:sp>
        <p:nvSpPr>
          <p:cNvPr id="7" name="Plassholder for dato 6">
            <a:extLst>
              <a:ext uri="{FF2B5EF4-FFF2-40B4-BE49-F238E27FC236}">
                <a16:creationId xmlns:a16="http://schemas.microsoft.com/office/drawing/2014/main" id="{C9E6BABF-9EF4-916D-95EC-83F9ACA6E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9" name="Plassholder for lysbildenummer 8">
            <a:extLst>
              <a:ext uri="{FF2B5EF4-FFF2-40B4-BE49-F238E27FC236}">
                <a16:creationId xmlns:a16="http://schemas.microsoft.com/office/drawing/2014/main" id="{B005CF67-7517-2435-A253-4ADAD9F50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DDFD-E5C1-E442-BE53-1552785384F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8" name="Plassholder for bunntekst 7">
            <a:extLst>
              <a:ext uri="{FF2B5EF4-FFF2-40B4-BE49-F238E27FC236}">
                <a16:creationId xmlns:a16="http://schemas.microsoft.com/office/drawing/2014/main" id="{E4EFB795-05AE-DD5D-323D-BECC66F8A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University of Bergen</a:t>
            </a:r>
          </a:p>
        </p:txBody>
      </p:sp>
      <p:pic>
        <p:nvPicPr>
          <p:cNvPr id="11" name="Bilde 10">
            <a:extLst>
              <a:ext uri="{FF2B5EF4-FFF2-40B4-BE49-F238E27FC236}">
                <a16:creationId xmlns:a16="http://schemas.microsoft.com/office/drawing/2014/main" id="{71776826-5889-3FF9-1682-AFD58B56F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871012" y="3872799"/>
            <a:ext cx="779930" cy="77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1798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ssholder for bilde 7" descr="Illustrasjonsbilde">
            <a:extLst>
              <a:ext uri="{FF2B5EF4-FFF2-40B4-BE49-F238E27FC236}">
                <a16:creationId xmlns:a16="http://schemas.microsoft.com/office/drawing/2014/main" id="{71C56134-D1EC-D572-CFCC-717A434999D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65113" y="259557"/>
            <a:ext cx="8613775" cy="4641700"/>
          </a:xfrm>
        </p:spPr>
        <p:txBody>
          <a:bodyPr/>
          <a:lstStyle/>
          <a:p>
            <a:r>
              <a:rPr lang="nb-NO" dirty="0" err="1"/>
              <a:t>Click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icon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a </a:t>
            </a:r>
            <a:r>
              <a:rPr lang="nb-NO" dirty="0" err="1"/>
              <a:t>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0856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rst page with picture (blu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ssholder for bilde 8" descr="Illustrasjonsbilde">
            <a:extLst>
              <a:ext uri="{FF2B5EF4-FFF2-40B4-BE49-F238E27FC236}">
                <a16:creationId xmlns:a16="http://schemas.microsoft.com/office/drawing/2014/main" id="{65571C10-BF0C-35F0-E75D-C5846C801F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65113" y="265113"/>
            <a:ext cx="8607425" cy="2692400"/>
          </a:xfrm>
        </p:spPr>
        <p:txBody>
          <a:bodyPr/>
          <a:lstStyle/>
          <a:p>
            <a:r>
              <a:rPr lang="nb-NO" dirty="0" err="1"/>
              <a:t>Click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icon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a </a:t>
            </a:r>
            <a:r>
              <a:rPr lang="nb-NO" dirty="0" err="1"/>
              <a:t>picture</a:t>
            </a:r>
            <a:endParaRPr lang="en-GB" dirty="0"/>
          </a:p>
        </p:txBody>
      </p:sp>
      <p:sp>
        <p:nvSpPr>
          <p:cNvPr id="10" name="Rektangel 9">
            <a:extLst>
              <a:ext uri="{FF2B5EF4-FFF2-40B4-BE49-F238E27FC236}">
                <a16:creationId xmlns:a16="http://schemas.microsoft.com/office/drawing/2014/main" id="{B9084E49-BD29-63F2-C68D-C3EBD14C7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113" y="2908853"/>
            <a:ext cx="8607425" cy="1992404"/>
          </a:xfrm>
          <a:prstGeom prst="rect">
            <a:avLst/>
          </a:prstGeom>
          <a:solidFill>
            <a:srgbClr val="0041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8D36F3F9-4B5D-F8E5-CA36-885A25B5A9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3033268"/>
            <a:ext cx="6858000" cy="678665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EAFAFE"/>
                </a:solidFill>
              </a:defRPr>
            </a:lvl1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en-GB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0FA5EA88-DF02-23A5-7474-C195605DA44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3805422"/>
            <a:ext cx="6858000" cy="592459"/>
          </a:xfrm>
        </p:spPr>
        <p:txBody>
          <a:bodyPr>
            <a:normAutofit/>
          </a:bodyPr>
          <a:lstStyle>
            <a:lvl1pPr marL="0" indent="0" algn="ctr">
              <a:buNone/>
              <a:defRPr sz="1600" b="0" i="0">
                <a:solidFill>
                  <a:srgbClr val="EAFAFE"/>
                </a:solidFill>
                <a:latin typeface="+mn-lt"/>
                <a:cs typeface="Times New Roman" panose="02020603050405020304" pitchFamily="18" charset="0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subtitle</a:t>
            </a:r>
            <a:endParaRPr lang="en-GB" dirty="0"/>
          </a:p>
        </p:txBody>
      </p:sp>
      <p:pic>
        <p:nvPicPr>
          <p:cNvPr id="12" name="Bilde 11" descr="UiB emblem">
            <a:extLst>
              <a:ext uri="{FF2B5EF4-FFF2-40B4-BE49-F238E27FC236}">
                <a16:creationId xmlns:a16="http://schemas.microsoft.com/office/drawing/2014/main" id="{66679B14-9BD6-E9D0-AA04-ED4D73FE615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871012" y="3872799"/>
            <a:ext cx="779930" cy="77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984016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page (blu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4DC48CDB-024B-B25D-C592-585207B93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113" y="255615"/>
            <a:ext cx="8607425" cy="4645642"/>
          </a:xfrm>
          <a:prstGeom prst="rect">
            <a:avLst/>
          </a:prstGeom>
          <a:solidFill>
            <a:srgbClr val="0041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Bilde 8" descr="UiB emblem">
            <a:extLst>
              <a:ext uri="{FF2B5EF4-FFF2-40B4-BE49-F238E27FC236}">
                <a16:creationId xmlns:a16="http://schemas.microsoft.com/office/drawing/2014/main" id="{59251745-7591-2E39-51A0-0BB82921E8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69935" y="1490282"/>
            <a:ext cx="1804131" cy="1804131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C4A8339E-D3D4-8AF7-F01D-30596EFD04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1834" y="3640239"/>
            <a:ext cx="7540333" cy="435590"/>
          </a:xfrm>
        </p:spPr>
        <p:txBody>
          <a:bodyPr anchor="b">
            <a:normAutofit/>
          </a:bodyPr>
          <a:lstStyle>
            <a:lvl1pPr algn="ctr">
              <a:defRPr sz="2200">
                <a:solidFill>
                  <a:srgbClr val="EAFAFE"/>
                </a:solidFill>
              </a:defRPr>
            </a:lvl1pPr>
          </a:lstStyle>
          <a:p>
            <a:r>
              <a:rPr lang="nb-NO" dirty="0" err="1"/>
              <a:t>uib.no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02782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page (re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4DC48CDB-024B-B25D-C592-585207B93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113" y="255615"/>
            <a:ext cx="8607425" cy="4645642"/>
          </a:xfrm>
          <a:prstGeom prst="rect">
            <a:avLst/>
          </a:prstGeom>
          <a:solidFill>
            <a:srgbClr val="EC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9" name="Bilde 8" descr="UiB emblem">
            <a:extLst>
              <a:ext uri="{FF2B5EF4-FFF2-40B4-BE49-F238E27FC236}">
                <a16:creationId xmlns:a16="http://schemas.microsoft.com/office/drawing/2014/main" id="{59251745-7591-2E39-51A0-0BB82921E8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69935" y="1490282"/>
            <a:ext cx="1804131" cy="1804131"/>
          </a:xfrm>
          <a:prstGeom prst="rect">
            <a:avLst/>
          </a:prstGeom>
        </p:spPr>
      </p:pic>
      <p:sp>
        <p:nvSpPr>
          <p:cNvPr id="2" name="Tittel 1">
            <a:extLst>
              <a:ext uri="{FF2B5EF4-FFF2-40B4-BE49-F238E27FC236}">
                <a16:creationId xmlns:a16="http://schemas.microsoft.com/office/drawing/2014/main" id="{C4A8339E-D3D4-8AF7-F01D-30596EFD04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1834" y="3640239"/>
            <a:ext cx="7540333" cy="435590"/>
          </a:xfrm>
        </p:spPr>
        <p:txBody>
          <a:bodyPr anchor="b">
            <a:normAutofit/>
          </a:bodyPr>
          <a:lstStyle>
            <a:lvl1pPr algn="ctr">
              <a:defRPr sz="2200">
                <a:solidFill>
                  <a:srgbClr val="FEF9F1"/>
                </a:solidFill>
              </a:defRPr>
            </a:lvl1pPr>
          </a:lstStyle>
          <a:p>
            <a:r>
              <a:rPr lang="nb-NO" dirty="0" err="1"/>
              <a:t>uib.no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1033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First page (re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ktangel 8">
            <a:extLst>
              <a:ext uri="{FF2B5EF4-FFF2-40B4-BE49-F238E27FC236}">
                <a16:creationId xmlns:a16="http://schemas.microsoft.com/office/drawing/2014/main" id="{92CD590E-40B7-E50C-99B2-FFA7564C52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113" y="255615"/>
            <a:ext cx="8607425" cy="2726224"/>
          </a:xfrm>
          <a:prstGeom prst="rect">
            <a:avLst/>
          </a:prstGeom>
          <a:solidFill>
            <a:srgbClr val="FEF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75D10985-ECE7-E9FB-BDD6-88846B29F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113" y="2908853"/>
            <a:ext cx="8607425" cy="1992404"/>
          </a:xfrm>
          <a:prstGeom prst="rect">
            <a:avLst/>
          </a:prstGeom>
          <a:solidFill>
            <a:srgbClr val="EC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8D36F3F9-4B5D-F8E5-CA36-885A25B5A9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1112436"/>
            <a:ext cx="6858000" cy="1609999"/>
          </a:xfrm>
        </p:spPr>
        <p:txBody>
          <a:bodyPr anchor="b">
            <a:normAutofit/>
          </a:bodyPr>
          <a:lstStyle>
            <a:lvl1pPr algn="ctr">
              <a:defRPr sz="3800">
                <a:solidFill>
                  <a:srgbClr val="012050"/>
                </a:solidFill>
              </a:defRPr>
            </a:lvl1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en-GB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0FA5EA88-DF02-23A5-7474-C195605DA44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3228079"/>
            <a:ext cx="6858000" cy="492274"/>
          </a:xfrm>
        </p:spPr>
        <p:txBody>
          <a:bodyPr/>
          <a:lstStyle>
            <a:lvl1pPr marL="0" indent="0" algn="ctr">
              <a:buNone/>
              <a:defRPr sz="1800" b="0" i="0">
                <a:solidFill>
                  <a:srgbClr val="FEF9F1"/>
                </a:solidFill>
                <a:latin typeface="+mn-lt"/>
                <a:cs typeface="Times New Roman" panose="02020603050405020304" pitchFamily="18" charset="0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subtitle</a:t>
            </a:r>
            <a:endParaRPr lang="en-GB" dirty="0"/>
          </a:p>
        </p:txBody>
      </p:sp>
      <p:pic>
        <p:nvPicPr>
          <p:cNvPr id="8" name="Bilde 7" descr="UiB emblem">
            <a:extLst>
              <a:ext uri="{FF2B5EF4-FFF2-40B4-BE49-F238E27FC236}">
                <a16:creationId xmlns:a16="http://schemas.microsoft.com/office/drawing/2014/main" id="{AF15E1B0-E352-697B-FCAD-0FB41112761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871012" y="3872799"/>
            <a:ext cx="779930" cy="77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889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irst page with picture (re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ssholder for bilde 8" descr="Illustrasjonsbilde">
            <a:extLst>
              <a:ext uri="{FF2B5EF4-FFF2-40B4-BE49-F238E27FC236}">
                <a16:creationId xmlns:a16="http://schemas.microsoft.com/office/drawing/2014/main" id="{65571C10-BF0C-35F0-E75D-C5846C801F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265113" y="265113"/>
            <a:ext cx="8607425" cy="2692400"/>
          </a:xfrm>
        </p:spPr>
        <p:txBody>
          <a:bodyPr/>
          <a:lstStyle/>
          <a:p>
            <a:r>
              <a:rPr lang="nb-NO" dirty="0" err="1"/>
              <a:t>Click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icon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a </a:t>
            </a:r>
            <a:r>
              <a:rPr lang="nb-NO" dirty="0" err="1"/>
              <a:t>picture</a:t>
            </a:r>
            <a:endParaRPr lang="en-GB" dirty="0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E71BB231-CD21-AE71-445C-771EC0D4F8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112" y="2922225"/>
            <a:ext cx="8607425" cy="1979032"/>
          </a:xfrm>
          <a:prstGeom prst="rect">
            <a:avLst/>
          </a:prstGeom>
          <a:solidFill>
            <a:srgbClr val="EC3D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8D36F3F9-4B5D-F8E5-CA36-885A25B5A91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43000" y="3033268"/>
            <a:ext cx="6858000" cy="678665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FEF9F1"/>
                </a:solidFill>
              </a:defRPr>
            </a:lvl1pPr>
          </a:lstStyle>
          <a:p>
            <a:r>
              <a:rPr lang="en-GB" dirty="0"/>
              <a:t>Click to add title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0FA5EA88-DF02-23A5-7474-C195605DA44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43000" y="3805422"/>
            <a:ext cx="6858000" cy="592459"/>
          </a:xfrm>
        </p:spPr>
        <p:txBody>
          <a:bodyPr>
            <a:normAutofit/>
          </a:bodyPr>
          <a:lstStyle>
            <a:lvl1pPr marL="0" indent="0" algn="ctr">
              <a:buNone/>
              <a:defRPr sz="1600" b="0" i="0">
                <a:solidFill>
                  <a:srgbClr val="FEF9F1"/>
                </a:solidFill>
                <a:latin typeface="+mn-lt"/>
                <a:cs typeface="Times New Roman" panose="02020603050405020304" pitchFamily="18" charset="0"/>
              </a:defRPr>
            </a:lvl1pPr>
            <a:lvl2pPr marL="342892" indent="0" algn="ctr">
              <a:buNone/>
              <a:defRPr sz="1500"/>
            </a:lvl2pPr>
            <a:lvl3pPr marL="685783" indent="0" algn="ctr">
              <a:buNone/>
              <a:defRPr sz="1350"/>
            </a:lvl3pPr>
            <a:lvl4pPr marL="1028675" indent="0" algn="ctr">
              <a:buNone/>
              <a:defRPr sz="1200"/>
            </a:lvl4pPr>
            <a:lvl5pPr marL="1371566" indent="0" algn="ctr">
              <a:buNone/>
              <a:defRPr sz="1200"/>
            </a:lvl5pPr>
            <a:lvl6pPr marL="1714457" indent="0" algn="ctr">
              <a:buNone/>
              <a:defRPr sz="1200"/>
            </a:lvl6pPr>
            <a:lvl7pPr marL="2057348" indent="0" algn="ctr">
              <a:buNone/>
              <a:defRPr sz="1200"/>
            </a:lvl7pPr>
            <a:lvl8pPr marL="2400240" indent="0" algn="ctr">
              <a:buNone/>
              <a:defRPr sz="1200"/>
            </a:lvl8pPr>
            <a:lvl9pPr marL="2743132" indent="0" algn="ctr">
              <a:buNone/>
              <a:defRPr sz="1200"/>
            </a:lvl9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subtitle</a:t>
            </a:r>
            <a:endParaRPr lang="en-GB" dirty="0"/>
          </a:p>
        </p:txBody>
      </p:sp>
      <p:pic>
        <p:nvPicPr>
          <p:cNvPr id="12" name="Bilde 11" descr="UiB emblem">
            <a:extLst>
              <a:ext uri="{FF2B5EF4-FFF2-40B4-BE49-F238E27FC236}">
                <a16:creationId xmlns:a16="http://schemas.microsoft.com/office/drawing/2014/main" id="{66679B14-9BD6-E9D0-AA04-ED4D73FE615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871012" y="3872799"/>
            <a:ext cx="779930" cy="77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179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061448EA-32E8-4D99-975C-17EB1E308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/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982E1B7-42E9-3796-376D-F6BDCA2B74D2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subtitle</a:t>
            </a:r>
            <a:endParaRPr lang="nb-NO" dirty="0"/>
          </a:p>
          <a:p>
            <a:pPr lvl="1"/>
            <a:r>
              <a:rPr lang="nb-NO" dirty="0"/>
              <a:t>Second </a:t>
            </a:r>
            <a:r>
              <a:rPr lang="nb-NO" dirty="0" err="1"/>
              <a:t>level</a:t>
            </a:r>
            <a:endParaRPr lang="nb-NO" dirty="0"/>
          </a:p>
          <a:p>
            <a:pPr lvl="2"/>
            <a:r>
              <a:rPr lang="nb-NO" dirty="0"/>
              <a:t>Third </a:t>
            </a:r>
            <a:r>
              <a:rPr lang="nb-NO" dirty="0" err="1"/>
              <a:t>level</a:t>
            </a:r>
            <a:endParaRPr lang="en-GB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F991A22-F613-FC90-63C7-21F2ADAA0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C1EC750-E775-2095-DEA7-212324D62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DDFD-E5C1-E442-BE53-1552785384F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FD01C46-5F5D-A3BD-A894-AC4A73FF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University of Bergen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DCDB01FB-5C5E-17AB-4C5C-789288EA9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871012" y="3872799"/>
            <a:ext cx="779930" cy="77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999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blue backgroun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>
            <a:extLst>
              <a:ext uri="{FF2B5EF4-FFF2-40B4-BE49-F238E27FC236}">
                <a16:creationId xmlns:a16="http://schemas.microsoft.com/office/drawing/2014/main" id="{993852E3-1163-D854-3E0F-54367F58A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113" y="255615"/>
            <a:ext cx="8607425" cy="4645642"/>
          </a:xfrm>
          <a:prstGeom prst="rect">
            <a:avLst/>
          </a:prstGeom>
          <a:solidFill>
            <a:srgbClr val="EAFAFE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061448EA-32E8-4D99-975C-17EB1E308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/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982E1B7-42E9-3796-376D-F6BDCA2B74D2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subtitle</a:t>
            </a:r>
            <a:endParaRPr lang="nb-NO" dirty="0"/>
          </a:p>
          <a:p>
            <a:pPr lvl="1"/>
            <a:r>
              <a:rPr lang="nb-NO" dirty="0"/>
              <a:t>Second </a:t>
            </a:r>
            <a:r>
              <a:rPr lang="nb-NO" dirty="0" err="1"/>
              <a:t>level</a:t>
            </a:r>
            <a:endParaRPr lang="nb-NO" dirty="0"/>
          </a:p>
          <a:p>
            <a:pPr lvl="2"/>
            <a:r>
              <a:rPr lang="nb-NO" dirty="0"/>
              <a:t>Third </a:t>
            </a:r>
            <a:r>
              <a:rPr lang="nb-NO" dirty="0" err="1"/>
              <a:t>level</a:t>
            </a:r>
            <a:endParaRPr lang="en-GB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F991A22-F613-FC90-63C7-21F2ADAA0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nb-NO" dirty="0"/>
              <a:t>Date</a:t>
            </a:r>
            <a:endParaRPr lang="en-GB" dirty="0"/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C1EC750-E775-2095-DEA7-212324D62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DDFD-E5C1-E442-BE53-1552785384F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FD01C46-5F5D-A3BD-A894-AC4A73FF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University of Bergen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DCDB01FB-5C5E-17AB-4C5C-789288EA9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871012" y="3872799"/>
            <a:ext cx="779930" cy="77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50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(red backgroun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>
            <a:extLst>
              <a:ext uri="{FF2B5EF4-FFF2-40B4-BE49-F238E27FC236}">
                <a16:creationId xmlns:a16="http://schemas.microsoft.com/office/drawing/2014/main" id="{993852E3-1163-D854-3E0F-54367F58A9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113" y="255615"/>
            <a:ext cx="8607425" cy="4645642"/>
          </a:xfrm>
          <a:prstGeom prst="rect">
            <a:avLst/>
          </a:prstGeom>
          <a:solidFill>
            <a:srgbClr val="FEF9F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061448EA-32E8-4D99-975C-17EB1E3088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/>
          <a:lstStyle/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en-GB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1982E1B7-42E9-3796-376D-F6BDCA2B74D2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subtitle</a:t>
            </a:r>
            <a:endParaRPr lang="nb-NO" dirty="0"/>
          </a:p>
          <a:p>
            <a:pPr lvl="1"/>
            <a:r>
              <a:rPr lang="nb-NO" dirty="0"/>
              <a:t>Second </a:t>
            </a:r>
            <a:r>
              <a:rPr lang="nb-NO" dirty="0" err="1"/>
              <a:t>level</a:t>
            </a:r>
            <a:endParaRPr lang="nb-NO" dirty="0"/>
          </a:p>
          <a:p>
            <a:pPr lvl="2"/>
            <a:r>
              <a:rPr lang="nb-NO" dirty="0"/>
              <a:t>Third </a:t>
            </a:r>
            <a:r>
              <a:rPr lang="nb-NO" dirty="0" err="1"/>
              <a:t>level</a:t>
            </a:r>
            <a:endParaRPr lang="en-GB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FF991A22-F613-FC90-63C7-21F2ADAA0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GB" dirty="0"/>
              <a:t>Date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DC1EC750-E775-2095-DEA7-212324D62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89DDFD-E5C1-E442-BE53-1552785384F9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FFD01C46-5F5D-A3BD-A894-AC4A73FF5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University of Bergen</a:t>
            </a: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DCDB01FB-5C5E-17AB-4C5C-789288EA95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871012" y="3872799"/>
            <a:ext cx="779930" cy="77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8423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sion (blue backgroun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FBAE549C-CAB7-666B-D19C-266C4F7A5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113" y="255615"/>
            <a:ext cx="8607425" cy="4645642"/>
          </a:xfrm>
          <a:prstGeom prst="rect">
            <a:avLst/>
          </a:prstGeom>
          <a:solidFill>
            <a:srgbClr val="0041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C4A8339E-D3D4-8AF7-F01D-30596EFD04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1" y="1282305"/>
            <a:ext cx="7387680" cy="2301814"/>
          </a:xfrm>
        </p:spPr>
        <p:txBody>
          <a:bodyPr anchor="t">
            <a:normAutofit/>
          </a:bodyPr>
          <a:lstStyle>
            <a:lvl1pPr>
              <a:defRPr sz="3800">
                <a:solidFill>
                  <a:srgbClr val="EAFAFE"/>
                </a:solidFill>
              </a:defRPr>
            </a:lvl1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en-GB" dirty="0"/>
          </a:p>
        </p:txBody>
      </p:sp>
      <p:pic>
        <p:nvPicPr>
          <p:cNvPr id="3" name="Bilde 2">
            <a:extLst>
              <a:ext uri="{FF2B5EF4-FFF2-40B4-BE49-F238E27FC236}">
                <a16:creationId xmlns:a16="http://schemas.microsoft.com/office/drawing/2014/main" id="{C178C90A-FC71-DE57-8B74-49F6CB7A6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871012" y="3872799"/>
            <a:ext cx="779930" cy="779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916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sion with picture (blue background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ktangel 6">
            <a:extLst>
              <a:ext uri="{FF2B5EF4-FFF2-40B4-BE49-F238E27FC236}">
                <a16:creationId xmlns:a16="http://schemas.microsoft.com/office/drawing/2014/main" id="{FBAE549C-CAB7-666B-D19C-266C4F7A5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114" y="255615"/>
            <a:ext cx="6158432" cy="4645642"/>
          </a:xfrm>
          <a:prstGeom prst="rect">
            <a:avLst/>
          </a:prstGeom>
          <a:solidFill>
            <a:srgbClr val="0041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C4A8339E-D3D4-8AF7-F01D-30596EFD04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1" y="1282305"/>
            <a:ext cx="4772043" cy="2301814"/>
          </a:xfrm>
        </p:spPr>
        <p:txBody>
          <a:bodyPr anchor="t">
            <a:normAutofit/>
          </a:bodyPr>
          <a:lstStyle>
            <a:lvl1pPr>
              <a:defRPr sz="3800">
                <a:solidFill>
                  <a:srgbClr val="EAFAFE"/>
                </a:solidFill>
              </a:defRPr>
            </a:lvl1pPr>
          </a:lstStyle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en-GB" dirty="0"/>
          </a:p>
        </p:txBody>
      </p:sp>
      <p:sp>
        <p:nvSpPr>
          <p:cNvPr id="4" name="Plassholder for bilde 8" descr="Illustrasjonsbilde">
            <a:extLst>
              <a:ext uri="{FF2B5EF4-FFF2-40B4-BE49-F238E27FC236}">
                <a16:creationId xmlns:a16="http://schemas.microsoft.com/office/drawing/2014/main" id="{9CC8A9C3-707B-F1C6-A643-6B4E99C720C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389511" y="255615"/>
            <a:ext cx="2483027" cy="4644000"/>
          </a:xfrm>
        </p:spPr>
        <p:txBody>
          <a:bodyPr/>
          <a:lstStyle/>
          <a:p>
            <a:r>
              <a:rPr lang="nb-NO" dirty="0" err="1"/>
              <a:t>Click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icon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a </a:t>
            </a:r>
            <a:r>
              <a:rPr lang="nb-NO" dirty="0" err="1"/>
              <a:t>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4028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>
            <a:extLst>
              <a:ext uri="{FF2B5EF4-FFF2-40B4-BE49-F238E27FC236}">
                <a16:creationId xmlns:a16="http://schemas.microsoft.com/office/drawing/2014/main" id="{EBA2A38D-3A00-2F75-4E31-3B6AED1FE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40347"/>
            <a:ext cx="7698022" cy="9941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title</a:t>
            </a:r>
            <a:endParaRPr lang="en-GB" dirty="0"/>
          </a:p>
        </p:txBody>
      </p:sp>
      <p:sp>
        <p:nvSpPr>
          <p:cNvPr id="3" name="Plassholder for tekst 2">
            <a:extLst>
              <a:ext uri="{FF2B5EF4-FFF2-40B4-BE49-F238E27FC236}">
                <a16:creationId xmlns:a16="http://schemas.microsoft.com/office/drawing/2014/main" id="{CC971B24-B741-AC9F-27E6-F1F4BB91A8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440873"/>
            <a:ext cx="7698022" cy="29081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dirty="0" err="1"/>
              <a:t>Click</a:t>
            </a:r>
            <a:r>
              <a:rPr lang="nb-NO" dirty="0"/>
              <a:t> to </a:t>
            </a:r>
            <a:r>
              <a:rPr lang="nb-NO" dirty="0" err="1"/>
              <a:t>add</a:t>
            </a:r>
            <a:r>
              <a:rPr lang="nb-NO" dirty="0"/>
              <a:t> </a:t>
            </a:r>
            <a:r>
              <a:rPr lang="nb-NO" dirty="0" err="1"/>
              <a:t>text</a:t>
            </a:r>
            <a:endParaRPr lang="nb-NO" dirty="0"/>
          </a:p>
          <a:p>
            <a:pPr lvl="1"/>
            <a:r>
              <a:rPr lang="nb-NO" dirty="0"/>
              <a:t>Second </a:t>
            </a:r>
            <a:r>
              <a:rPr lang="nb-NO" dirty="0" err="1"/>
              <a:t>level</a:t>
            </a:r>
            <a:endParaRPr lang="nb-NO" dirty="0"/>
          </a:p>
          <a:p>
            <a:pPr lvl="2"/>
            <a:r>
              <a:rPr lang="nb-NO" dirty="0"/>
              <a:t>Third </a:t>
            </a:r>
            <a:r>
              <a:rPr lang="nb-NO" dirty="0" err="1"/>
              <a:t>level</a:t>
            </a:r>
            <a:endParaRPr lang="nb-NO" dirty="0"/>
          </a:p>
        </p:txBody>
      </p:sp>
      <p:sp>
        <p:nvSpPr>
          <p:cNvPr id="4" name="Plassholder for dato 3">
            <a:extLst>
              <a:ext uri="{FF2B5EF4-FFF2-40B4-BE49-F238E27FC236}">
                <a16:creationId xmlns:a16="http://schemas.microsoft.com/office/drawing/2014/main" id="{14DD54FA-4D78-5EB8-8868-C6030A0260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20000" y="4464359"/>
            <a:ext cx="10800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rgbClr val="012050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GB" dirty="0"/>
              <a:t>Date</a:t>
            </a:r>
          </a:p>
        </p:txBody>
      </p:sp>
      <p:sp>
        <p:nvSpPr>
          <p:cNvPr id="6" name="Plassholder for lysbildenummer 5">
            <a:extLst>
              <a:ext uri="{FF2B5EF4-FFF2-40B4-BE49-F238E27FC236}">
                <a16:creationId xmlns:a16="http://schemas.microsoft.com/office/drawing/2014/main" id="{237C96BE-AFCB-521B-AA51-6F1A29844D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01347" y="4464359"/>
            <a:ext cx="8022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0" i="0">
                <a:solidFill>
                  <a:srgbClr val="012050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BB89DDFD-E5C1-E442-BE53-1552785384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Plassholder for bunntekst 4">
            <a:extLst>
              <a:ext uri="{FF2B5EF4-FFF2-40B4-BE49-F238E27FC236}">
                <a16:creationId xmlns:a16="http://schemas.microsoft.com/office/drawing/2014/main" id="{9D7B758A-70AA-9663-306F-78EE5C6660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464359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0" i="0">
                <a:solidFill>
                  <a:srgbClr val="012050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GB" dirty="0"/>
              <a:t>University of Bergen</a:t>
            </a:r>
          </a:p>
        </p:txBody>
      </p:sp>
    </p:spTree>
    <p:extLst>
      <p:ext uri="{BB962C8B-B14F-4D97-AF65-F5344CB8AC3E}">
        <p14:creationId xmlns:p14="http://schemas.microsoft.com/office/powerpoint/2010/main" val="3378391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7" r:id="rId3"/>
    <p:sldLayoutId id="2147483668" r:id="rId4"/>
    <p:sldLayoutId id="2147483650" r:id="rId5"/>
    <p:sldLayoutId id="2147483672" r:id="rId6"/>
    <p:sldLayoutId id="2147483679" r:id="rId7"/>
    <p:sldLayoutId id="2147483651" r:id="rId8"/>
    <p:sldLayoutId id="2147483673" r:id="rId9"/>
    <p:sldLayoutId id="2147483665" r:id="rId10"/>
    <p:sldLayoutId id="2147483674" r:id="rId11"/>
    <p:sldLayoutId id="2147483666" r:id="rId12"/>
    <p:sldLayoutId id="2147483682" r:id="rId13"/>
    <p:sldLayoutId id="2147483675" r:id="rId14"/>
    <p:sldLayoutId id="2147483676" r:id="rId15"/>
    <p:sldLayoutId id="2147483683" r:id="rId16"/>
    <p:sldLayoutId id="2147483677" r:id="rId17"/>
    <p:sldLayoutId id="2147483653" r:id="rId18"/>
    <p:sldLayoutId id="2147483663" r:id="rId19"/>
    <p:sldLayoutId id="2147483664" r:id="rId20"/>
    <p:sldLayoutId id="2147483669" r:id="rId21"/>
  </p:sldLayoutIdLst>
  <p:hf sldNum="0" hdr="0" ftr="0" dt="0"/>
  <p:txStyles>
    <p:titleStyle>
      <a:lvl1pPr algn="l" defTabSz="685783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rgbClr val="012050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171446" indent="-171446" algn="l" defTabSz="685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rgbClr val="012050"/>
          </a:solidFill>
          <a:latin typeface="+mn-lt"/>
          <a:ea typeface="+mn-ea"/>
          <a:cs typeface="Arial" panose="020B0604020202020204" pitchFamily="34" charset="0"/>
        </a:defRPr>
      </a:lvl1pPr>
      <a:lvl2pPr marL="51433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rgbClr val="012050"/>
          </a:solidFill>
          <a:latin typeface="+mn-lt"/>
          <a:ea typeface="+mn-ea"/>
          <a:cs typeface="Arial" panose="020B0604020202020204" pitchFamily="34" charset="0"/>
        </a:defRPr>
      </a:lvl2pPr>
      <a:lvl3pPr marL="857228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rgbClr val="012050"/>
          </a:solidFill>
          <a:latin typeface="+mn-lt"/>
          <a:ea typeface="+mn-ea"/>
          <a:cs typeface="Arial" panose="020B0604020202020204" pitchFamily="34" charset="0"/>
        </a:defRPr>
      </a:lvl3pPr>
      <a:lvl4pPr marL="1200120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rgbClr val="012050"/>
          </a:solidFill>
          <a:latin typeface="+mn-lt"/>
          <a:ea typeface="+mn-ea"/>
          <a:cs typeface="Arial" panose="020B0604020202020204" pitchFamily="34" charset="0"/>
        </a:defRPr>
      </a:lvl4pPr>
      <a:lvl5pPr marL="1543012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rgbClr val="012050"/>
          </a:solidFill>
          <a:latin typeface="+mn-lt"/>
          <a:ea typeface="+mn-ea"/>
          <a:cs typeface="Arial" panose="020B0604020202020204" pitchFamily="34" charset="0"/>
        </a:defRPr>
      </a:lvl5pPr>
      <a:lvl6pPr marL="1885903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685783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trino.opensky-network.org/ui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opensky-network.org/network/facts" TargetMode="Externa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BB0E5-AFDB-ADD8-881D-687FAF8404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Topology of Flight Paths</a:t>
            </a:r>
            <a:endParaRPr lang="en-15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C89048-8A2E-6ED7-9B7D-8136515B6A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Tobias Soltvedt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2617083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45BFB-C39F-F669-F3EB-481EB3F1A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7D8B9-B4B1-227D-4939-B495A071E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 is quite open</a:t>
            </a:r>
          </a:p>
          <a:p>
            <a:pPr lvl="1"/>
            <a:r>
              <a:rPr lang="en-US" dirty="0"/>
              <a:t>Goal is uncertain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Potential usages could be to predict if:</a:t>
            </a:r>
          </a:p>
          <a:p>
            <a:pPr lvl="1"/>
            <a:r>
              <a:rPr lang="en-US" dirty="0"/>
              <a:t>There has been an emergency</a:t>
            </a:r>
          </a:p>
          <a:p>
            <a:pPr lvl="1"/>
            <a:r>
              <a:rPr lang="en-US" dirty="0"/>
              <a:t>An airport is busy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D4C14B-1993-E56B-97CF-D68A1F3FE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205" y="837433"/>
            <a:ext cx="3283336" cy="16025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51623F-48CD-B418-DEE5-FCEE15CF87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205" y="2901338"/>
            <a:ext cx="2626442" cy="1965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8121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5969E-D344-AE6F-4E0D-0CD494C14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340347"/>
            <a:ext cx="7698022" cy="994172"/>
          </a:xfrm>
        </p:spPr>
        <p:txBody>
          <a:bodyPr anchor="b">
            <a:normAutofit/>
          </a:bodyPr>
          <a:lstStyle/>
          <a:p>
            <a:r>
              <a:rPr lang="en-US" dirty="0"/>
              <a:t>The Task: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ECFBC-3DC9-00A7-2DFE-9DE83D7942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440873"/>
            <a:ext cx="7698022" cy="2908103"/>
          </a:xfrm>
        </p:spPr>
        <p:txBody>
          <a:bodyPr>
            <a:normAutofit/>
          </a:bodyPr>
          <a:lstStyle/>
          <a:p>
            <a:r>
              <a:rPr lang="en-US" dirty="0"/>
              <a:t>Use Topological data analysis (TDA) on flight traffic data:</a:t>
            </a:r>
          </a:p>
          <a:p>
            <a:pPr lvl="1"/>
            <a:r>
              <a:rPr lang="en-US" dirty="0"/>
              <a:t>How will I get the data?</a:t>
            </a:r>
          </a:p>
          <a:p>
            <a:pPr lvl="1"/>
            <a:r>
              <a:rPr lang="en-US" dirty="0"/>
              <a:t>What does the data look like?</a:t>
            </a:r>
          </a:p>
          <a:p>
            <a:pPr lvl="1"/>
            <a:r>
              <a:rPr lang="en-US" dirty="0"/>
              <a:t>What is TDA? </a:t>
            </a:r>
          </a:p>
          <a:p>
            <a:pPr lvl="1"/>
            <a:r>
              <a:rPr lang="en-US" dirty="0"/>
              <a:t>What can I use TDA for?</a:t>
            </a:r>
          </a:p>
          <a:p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906671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ED423-AC21-999C-CBA2-D87A8D5D6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The Dataset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14476-E1FF-C3DF-6BF1-3C346A94FB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0" y="1440873"/>
            <a:ext cx="3849011" cy="2908103"/>
          </a:xfrm>
        </p:spPr>
        <p:txBody>
          <a:bodyPr>
            <a:normAutofit/>
          </a:bodyPr>
          <a:lstStyle/>
          <a:p>
            <a:r>
              <a:rPr lang="en-US" dirty="0" err="1"/>
              <a:t>Opensky</a:t>
            </a:r>
            <a:r>
              <a:rPr lang="en-US" dirty="0"/>
              <a:t> Network </a:t>
            </a:r>
          </a:p>
          <a:p>
            <a:pPr lvl="1"/>
            <a:r>
              <a:rPr lang="en-US" dirty="0"/>
              <a:t>Has large </a:t>
            </a:r>
            <a:r>
              <a:rPr lang="en-US" dirty="0">
                <a:hlinkClick r:id="rId2"/>
              </a:rPr>
              <a:t>crowd sourced database</a:t>
            </a:r>
            <a:endParaRPr lang="en-US" dirty="0"/>
          </a:p>
          <a:p>
            <a:pPr lvl="1"/>
            <a:r>
              <a:rPr lang="en-US" dirty="0"/>
              <a:t>Python library to query the database for flights</a:t>
            </a:r>
          </a:p>
          <a:p>
            <a:pPr lvl="1"/>
            <a:r>
              <a:rPr lang="en-US" dirty="0"/>
              <a:t>Python library to visualize and query flights</a:t>
            </a:r>
            <a:endParaRPr lang="en-150" dirty="0"/>
          </a:p>
          <a:p>
            <a:pPr lvl="1"/>
            <a:endParaRPr lang="en-15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2A29F1-6BA9-4E2A-B82C-1D27B7EB48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661" r="-4" b="-4"/>
          <a:stretch/>
        </p:blipFill>
        <p:spPr>
          <a:xfrm>
            <a:off x="4569011" y="340347"/>
            <a:ext cx="4149539" cy="32147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17184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0253B-3AB4-B53D-15B7-C5E2BA00B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the data look like?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5FCC14-40CC-8B8D-D61F-0991113FD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 main objects:</a:t>
            </a:r>
          </a:p>
          <a:p>
            <a:pPr lvl="1"/>
            <a:r>
              <a:rPr lang="en-US" dirty="0"/>
              <a:t>Traffic holds data about many flights</a:t>
            </a:r>
          </a:p>
          <a:p>
            <a:pPr lvl="1"/>
            <a:r>
              <a:rPr lang="en-US" dirty="0"/>
              <a:t>Flight holds data about a single flight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25CE7A-4ACB-CB1F-59EB-93F0CB4D5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38" y="3064578"/>
            <a:ext cx="6187427" cy="148880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08324A6-C2CF-C1E3-D434-DD9C3B756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2265" y="289099"/>
            <a:ext cx="1929312" cy="260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246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866B1-57A1-B0AF-D7A6-AFD36EFF2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What does the data look like?</a:t>
            </a:r>
            <a:endParaRPr lang="en-1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1D8C4D-500F-1F7A-CC34-671DF1DBBB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91" b="-2"/>
          <a:stretch/>
        </p:blipFill>
        <p:spPr>
          <a:xfrm>
            <a:off x="720000" y="1550055"/>
            <a:ext cx="3373282" cy="170005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17979B-882F-BD64-5F3E-48602EDD037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511" r="4861"/>
          <a:stretch/>
        </p:blipFill>
        <p:spPr>
          <a:xfrm>
            <a:off x="5033350" y="1550054"/>
            <a:ext cx="3384672" cy="1700055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CD24761-2E3A-77BD-A68A-D05458DA9BF9}"/>
              </a:ext>
            </a:extLst>
          </p:cNvPr>
          <p:cNvSpPr txBox="1">
            <a:spLocks/>
          </p:cNvSpPr>
          <p:nvPr/>
        </p:nvSpPr>
        <p:spPr>
          <a:xfrm>
            <a:off x="5012057" y="3356463"/>
            <a:ext cx="3405965" cy="6967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050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050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050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050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050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All the flights from Gardermoen to </a:t>
            </a:r>
            <a:r>
              <a:rPr lang="en-US" sz="1400" dirty="0" err="1"/>
              <a:t>Flesland</a:t>
            </a:r>
            <a:r>
              <a:rPr lang="en-US" sz="1400" dirty="0"/>
              <a:t> during the 29</a:t>
            </a:r>
            <a:r>
              <a:rPr lang="en-US" sz="1400" baseline="30000" dirty="0"/>
              <a:t>th</a:t>
            </a:r>
            <a:r>
              <a:rPr lang="en-US" sz="1400" dirty="0"/>
              <a:t> of August</a:t>
            </a:r>
            <a:endParaRPr lang="en-150" sz="1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FCE9C76-A733-9A44-7B25-BE05AED29115}"/>
              </a:ext>
            </a:extLst>
          </p:cNvPr>
          <p:cNvSpPr txBox="1">
            <a:spLocks/>
          </p:cNvSpPr>
          <p:nvPr/>
        </p:nvSpPr>
        <p:spPr>
          <a:xfrm>
            <a:off x="719999" y="3356462"/>
            <a:ext cx="3373283" cy="69678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A flight from </a:t>
            </a:r>
            <a:r>
              <a:rPr lang="en-US" sz="1400" dirty="0" err="1"/>
              <a:t>Gardemoen</a:t>
            </a:r>
            <a:r>
              <a:rPr lang="en-US" sz="1400" dirty="0"/>
              <a:t> to </a:t>
            </a:r>
            <a:r>
              <a:rPr lang="en-US" sz="1400" dirty="0" err="1"/>
              <a:t>Flesland</a:t>
            </a:r>
            <a:r>
              <a:rPr lang="en-US" sz="1400" dirty="0"/>
              <a:t> the 29</a:t>
            </a:r>
            <a:r>
              <a:rPr lang="en-US" sz="1400" baseline="30000" dirty="0"/>
              <a:t>th</a:t>
            </a:r>
            <a:r>
              <a:rPr lang="en-US" sz="1400" dirty="0"/>
              <a:t> of August</a:t>
            </a:r>
            <a:endParaRPr lang="en-150" sz="1400" dirty="0"/>
          </a:p>
        </p:txBody>
      </p:sp>
    </p:spTree>
    <p:extLst>
      <p:ext uri="{BB962C8B-B14F-4D97-AF65-F5344CB8AC3E}">
        <p14:creationId xmlns:p14="http://schemas.microsoft.com/office/powerpoint/2010/main" val="3338367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234E078-7F2D-B8E8-1AA0-E0D28CC6C673}"/>
              </a:ext>
            </a:extLst>
          </p:cNvPr>
          <p:cNvSpPr txBox="1">
            <a:spLocks/>
          </p:cNvSpPr>
          <p:nvPr/>
        </p:nvSpPr>
        <p:spPr>
          <a:xfrm>
            <a:off x="720000" y="389445"/>
            <a:ext cx="7698022" cy="9450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685783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i="0" kern="1200">
                <a:solidFill>
                  <a:srgbClr val="01205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Potential issues with the data:</a:t>
            </a:r>
            <a:endParaRPr lang="en-15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2B26611-F3B3-11F9-F20E-C5CC4900A0B8}"/>
              </a:ext>
            </a:extLst>
          </p:cNvPr>
          <p:cNvSpPr txBox="1">
            <a:spLocks/>
          </p:cNvSpPr>
          <p:nvPr/>
        </p:nvSpPr>
        <p:spPr>
          <a:xfrm>
            <a:off x="722989" y="1534731"/>
            <a:ext cx="3849011" cy="30312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446" indent="-171446" algn="l" defTabSz="685783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050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51433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050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857228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050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200120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050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543012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rgbClr val="012050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1885903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795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686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577" indent="-171446" algn="l" defTabSz="685783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Collected by airplane radio sensors</a:t>
            </a:r>
          </a:p>
          <a:p>
            <a:pPr lvl="1"/>
            <a:r>
              <a:rPr lang="en-US" dirty="0"/>
              <a:t>Missing data</a:t>
            </a:r>
          </a:p>
          <a:p>
            <a:pPr lvl="1"/>
            <a:r>
              <a:rPr lang="en-US" dirty="0">
                <a:hlinkClick r:id="rId2"/>
              </a:rPr>
              <a:t>Coverage map</a:t>
            </a:r>
            <a:endParaRPr lang="en-US" dirty="0"/>
          </a:p>
          <a:p>
            <a:r>
              <a:rPr lang="en-US" dirty="0"/>
              <a:t>Conclusion:</a:t>
            </a:r>
          </a:p>
          <a:p>
            <a:pPr lvl="1"/>
            <a:r>
              <a:rPr lang="en-US" dirty="0"/>
              <a:t>Probably best to focus on flights within Europe and the USA</a:t>
            </a:r>
            <a:endParaRPr lang="en-150" dirty="0"/>
          </a:p>
          <a:p>
            <a:endParaRPr lang="en-150" dirty="0"/>
          </a:p>
          <a:p>
            <a:endParaRPr lang="en-15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B2EF415-D8A1-96C4-4206-4C6C904E7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0083" y="1467359"/>
            <a:ext cx="3147756" cy="220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874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41794-412C-77BE-A96F-AE4A1347F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Potential issues with the data:</a:t>
            </a:r>
            <a:endParaRPr lang="en-15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EB2D38A-08EF-F7B1-295A-560279386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400" dirty="0"/>
              <a:t>Missing data over most of Africa</a:t>
            </a:r>
            <a:endParaRPr lang="en-150" sz="14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095BD37-3B35-00F6-8120-A9D0AE775EE7}"/>
              </a:ext>
            </a:extLst>
          </p:cNvPr>
          <p:cNvSpPr txBox="1">
            <a:spLocks/>
          </p:cNvSpPr>
          <p:nvPr/>
        </p:nvSpPr>
        <p:spPr>
          <a:xfrm>
            <a:off x="477319" y="4014895"/>
            <a:ext cx="3970314" cy="78825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Missing data over the Atlantic ocean</a:t>
            </a:r>
          </a:p>
          <a:p>
            <a:endParaRPr lang="en-150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216913-AD7E-8EBE-E36A-BA26FA9F6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508" y="1334519"/>
            <a:ext cx="3609937" cy="215811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1A70D1C-2AD5-71F8-E276-B3D10A48DB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5003" y="1398017"/>
            <a:ext cx="1527869" cy="2158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929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5B650-31EE-DC3A-1DD1-7F2B506B4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issues with the data: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6B60B-C152-2A5B-6E91-8877C9CF06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is a lot of data</a:t>
            </a:r>
          </a:p>
          <a:p>
            <a:pPr lvl="1"/>
            <a:r>
              <a:rPr lang="en-US" dirty="0"/>
              <a:t>TDA is not the most efficient</a:t>
            </a:r>
          </a:p>
          <a:p>
            <a:pPr lvl="1"/>
            <a:r>
              <a:rPr lang="en-US" dirty="0"/>
              <a:t>18 300 rows for a single flight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4FEC31-00AF-0F2F-2D52-2BC90D3D4F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50" y="3329940"/>
            <a:ext cx="7131050" cy="1267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961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6C91C-7E94-39B8-5E91-5F263E1C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Topological data analysis? (TDA)</a:t>
            </a:r>
            <a:endParaRPr lang="en-15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4D7D5-7DCE-35C2-4C2A-EC4672AD3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Related to Geometry</a:t>
            </a:r>
          </a:p>
          <a:p>
            <a:r>
              <a:rPr lang="en-US" dirty="0"/>
              <a:t>Focuses on shape instead of distances</a:t>
            </a:r>
          </a:p>
          <a:p>
            <a:r>
              <a:rPr lang="en-US" dirty="0"/>
              <a:t>Deformation is Topologically equivalent</a:t>
            </a:r>
          </a:p>
          <a:p>
            <a:endParaRPr lang="en-150" dirty="0"/>
          </a:p>
        </p:txBody>
      </p:sp>
      <p:pic>
        <p:nvPicPr>
          <p:cNvPr id="4" name="Content Placeholder 4" descr="A diagram of a cup and a ring&#10;&#10;Description automatically generated with medium confidence">
            <a:extLst>
              <a:ext uri="{FF2B5EF4-FFF2-40B4-BE49-F238E27FC236}">
                <a16:creationId xmlns:a16="http://schemas.microsoft.com/office/drawing/2014/main" id="{23088B4B-B546-21A1-2BEA-58B9A73BBD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8097" y="1475699"/>
            <a:ext cx="3209925" cy="1419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145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_16-9_engelsk" id="{AC473070-5289-664C-AE38-75687146B9C0}" vid="{9EB42A1D-EED5-AF42-8329-01E45A9D8D57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Powerpoint_16-9_engelsk</Template>
  <TotalTime>109</TotalTime>
  <Words>242</Words>
  <Application>Microsoft Office PowerPoint</Application>
  <PresentationFormat>On-screen Show (16:9)</PresentationFormat>
  <Paragraphs>45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Office-tema</vt:lpstr>
      <vt:lpstr>Topology of Flight Paths</vt:lpstr>
      <vt:lpstr>The Task:</vt:lpstr>
      <vt:lpstr>The Dataset</vt:lpstr>
      <vt:lpstr>What does the data look like?</vt:lpstr>
      <vt:lpstr>What does the data look like?</vt:lpstr>
      <vt:lpstr>PowerPoint Presentation</vt:lpstr>
      <vt:lpstr>Potential issues with the data:</vt:lpstr>
      <vt:lpstr>Potential issues with the data:</vt:lpstr>
      <vt:lpstr>What is Topological data analysis? (TDA)</vt:lpstr>
      <vt:lpstr>Goal: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Tobias Soltvedt</dc:creator>
  <cp:lastModifiedBy>Tobias Soltvedt</cp:lastModifiedBy>
  <cp:revision>2</cp:revision>
  <dcterms:created xsi:type="dcterms:W3CDTF">2024-09-24T10:13:10Z</dcterms:created>
  <dcterms:modified xsi:type="dcterms:W3CDTF">2024-09-24T12:03:09Z</dcterms:modified>
</cp:coreProperties>
</file>