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294" r:id="rId3"/>
    <p:sldId id="295" r:id="rId4"/>
    <p:sldId id="296" r:id="rId5"/>
    <p:sldId id="297" r:id="rId6"/>
    <p:sldId id="298" r:id="rId7"/>
    <p:sldId id="300" r:id="rId8"/>
    <p:sldId id="299" r:id="rId9"/>
    <p:sldId id="304" r:id="rId10"/>
    <p:sldId id="302" r:id="rId11"/>
  </p:sldIdLst>
  <p:sldSz cx="9144000" cy="5143500" type="screen16x9"/>
  <p:notesSz cx="6858000" cy="9144000"/>
  <p:defaultTextStyle>
    <a:defPPr>
      <a:defRPr lang="nb-NO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D"/>
    <a:srgbClr val="012050"/>
    <a:srgbClr val="FEF9F1"/>
    <a:srgbClr val="FFF7C8"/>
    <a:srgbClr val="FFF0A4"/>
    <a:srgbClr val="EAFAFE"/>
    <a:srgbClr val="FFFA04"/>
    <a:srgbClr val="EC3D3C"/>
    <a:srgbClr val="AA1317"/>
    <a:srgbClr val="30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9"/>
    <p:restoredTop sz="96608"/>
  </p:normalViewPr>
  <p:slideViewPr>
    <p:cSldViewPr snapToGrid="0">
      <p:cViewPr>
        <p:scale>
          <a:sx n="150" d="100"/>
          <a:sy n="150" d="100"/>
        </p:scale>
        <p:origin x="2796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4" d="100"/>
          <a:sy n="134" d="100"/>
        </p:scale>
        <p:origin x="5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674-55DE-1B4A-B45F-3A876AA2EF8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A3EC-346D-B247-ADD7-73C5A96DC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EAFAFE">
              <a:alpha val="80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6335B0F8-AF8B-DF4E-1B5E-22F98651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3105" y="1360311"/>
            <a:ext cx="6117790" cy="803517"/>
          </a:xfrm>
        </p:spPr>
        <p:txBody>
          <a:bodyPr anchor="b">
            <a:noAutofit/>
          </a:bodyPr>
          <a:lstStyle>
            <a:lvl1pPr algn="ctr">
              <a:defRPr sz="2200" b="0" i="0">
                <a:solidFill>
                  <a:srgbClr val="EAFAF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3106" y="2308285"/>
            <a:ext cx="6117789" cy="1562676"/>
          </a:xfrm>
        </p:spPr>
        <p:txBody>
          <a:bodyPr>
            <a:normAutofit/>
          </a:bodyPr>
          <a:lstStyle>
            <a:lvl1pPr marL="0" indent="0" algn="ctr">
              <a:lnSpc>
                <a:spcPts val="2120"/>
              </a:lnSpc>
              <a:buNone/>
              <a:defRPr sz="1600">
                <a:solidFill>
                  <a:srgbClr val="EAFAFE"/>
                </a:solidFill>
              </a:defRPr>
            </a:lvl1pPr>
            <a:lvl2pPr>
              <a:defRPr sz="1600">
                <a:solidFill>
                  <a:srgbClr val="FEF9F1"/>
                </a:solidFill>
              </a:defRPr>
            </a:lvl2pPr>
            <a:lvl3pPr>
              <a:defRPr sz="1600">
                <a:solidFill>
                  <a:srgbClr val="FEF9F1"/>
                </a:solidFill>
              </a:defRPr>
            </a:lvl3pPr>
            <a:lvl4pPr>
              <a:defRPr sz="1600">
                <a:solidFill>
                  <a:srgbClr val="FEF9F1"/>
                </a:solidFill>
              </a:defRPr>
            </a:lvl4pPr>
            <a:lvl5pPr>
              <a:defRPr sz="1600">
                <a:solidFill>
                  <a:srgbClr val="FEF9F1"/>
                </a:solidFill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FF1F59D-5A3A-D1B4-68BA-7B102441E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70867" y="2217172"/>
            <a:ext cx="1202267" cy="0"/>
          </a:xfrm>
          <a:prstGeom prst="line">
            <a:avLst/>
          </a:prstGeom>
          <a:ln w="19050">
            <a:solidFill>
              <a:srgbClr val="E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11" name="Plassholder for bilde 10" descr="Grafikk">
            <a:extLst>
              <a:ext uri="{FF2B5EF4-FFF2-40B4-BE49-F238E27FC236}">
                <a16:creationId xmlns:a16="http://schemas.microsoft.com/office/drawing/2014/main" id="{80647727-BDEA-7A9F-E705-0A5A4CC1B2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79450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6900E3F9-7849-02EC-6F65-CA8F5ECDA0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60023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F4AFA2B-1CDB-4DA6-A565-7736DE60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B7917A54-CB00-3C53-7758-6E4DF1FE0A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43175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E3D04D-3642-3C7F-030A-D839002F6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42000"/>
            <a:ext cx="7698022" cy="994172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B8D59F-DBC2-B251-2712-3282BCF65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4E996C-D34F-39B1-FE12-DBE614B791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000" y="2100926"/>
            <a:ext cx="3788870" cy="211092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AC82B-35CD-0C4D-4656-CBD4A3F9FD5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BA969A-C54A-844B-13C1-7F0FA0B906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2" y="2100926"/>
            <a:ext cx="3788870" cy="211092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9E6BABF-9EF4-916D-95EC-83F9ACA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005CF67-7517-2435-A253-4ADAD9F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4EFB795-05AE-DD5D-323D-BECC66F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1776826-5889-3FF9-1682-AFD58B56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 descr="Illustrasjonsbilde">
            <a:extLst>
              <a:ext uri="{FF2B5EF4-FFF2-40B4-BE49-F238E27FC236}">
                <a16:creationId xmlns:a16="http://schemas.microsoft.com/office/drawing/2014/main" id="{71C56134-D1EC-D572-CFCC-717A434999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5113" y="259557"/>
            <a:ext cx="8613775" cy="46417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8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9084E49-BD29-63F2-C68D-C3EBD14C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7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71BB231-CD21-AE71-445C-771EC0D4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FEF9F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Date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0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A2A38D-3A00-2F75-4E31-3B6AED1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971B24-B741-AC9F-27E6-F1F4BB91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873"/>
            <a:ext cx="7698022" cy="29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DD54FA-4D78-5EB8-8868-C6030A02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4464359"/>
            <a:ext cx="108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C96BE-AFCB-521B-AA51-6F1A2984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1347" y="4464359"/>
            <a:ext cx="8022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7B758A-70AA-9663-306F-78EE5C666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46435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3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8" r:id="rId4"/>
    <p:sldLayoutId id="2147483650" r:id="rId5"/>
    <p:sldLayoutId id="2147483672" r:id="rId6"/>
    <p:sldLayoutId id="2147483679" r:id="rId7"/>
    <p:sldLayoutId id="2147483651" r:id="rId8"/>
    <p:sldLayoutId id="2147483673" r:id="rId9"/>
    <p:sldLayoutId id="2147483665" r:id="rId10"/>
    <p:sldLayoutId id="2147483674" r:id="rId11"/>
    <p:sldLayoutId id="2147483666" r:id="rId12"/>
    <p:sldLayoutId id="2147483682" r:id="rId13"/>
    <p:sldLayoutId id="2147483675" r:id="rId14"/>
    <p:sldLayoutId id="2147483676" r:id="rId15"/>
    <p:sldLayoutId id="2147483683" r:id="rId16"/>
    <p:sldLayoutId id="2147483677" r:id="rId17"/>
    <p:sldLayoutId id="2147483653" r:id="rId18"/>
    <p:sldLayoutId id="2147483663" r:id="rId19"/>
    <p:sldLayoutId id="2147483664" r:id="rId20"/>
    <p:sldLayoutId id="2147483669" r:id="rId2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1205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ino.opensky-network.org/ui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sky-network.org/network/facts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0E5-AFDB-ADD8-881D-687FAF840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Topology of Flight Paths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9048-8A2E-6ED7-9B7D-8136515B6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Tobias Soltvedt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1708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BFB-C39F-F669-F3EB-481EB3F1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D8B9-B4B1-227D-4939-B495A071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is quite open</a:t>
            </a:r>
          </a:p>
          <a:p>
            <a:pPr lvl="1"/>
            <a:r>
              <a:rPr lang="en-US" dirty="0"/>
              <a:t>Goal is uncertain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 usages could be to predict if:</a:t>
            </a:r>
          </a:p>
          <a:p>
            <a:pPr lvl="1"/>
            <a:r>
              <a:rPr lang="en-US" dirty="0"/>
              <a:t>There has been an emergency</a:t>
            </a:r>
          </a:p>
          <a:p>
            <a:pPr lvl="1"/>
            <a:r>
              <a:rPr lang="en-US" dirty="0"/>
              <a:t>An airport is busy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C14B-1993-E56B-97CF-D68A1F3F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05" y="837433"/>
            <a:ext cx="3283336" cy="1602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1623F-48CD-B418-DEE5-FCEE15CF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05" y="2901338"/>
            <a:ext cx="2626442" cy="19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69E-D344-AE6F-4E0D-0CD494C1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FBC-3DC9-00A7-2DFE-9DE83D794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Topological data analysis (TDA) on flight traffic data:</a:t>
            </a:r>
          </a:p>
          <a:p>
            <a:pPr lvl="1"/>
            <a:r>
              <a:rPr lang="en-US" dirty="0"/>
              <a:t>How will I get the data?</a:t>
            </a:r>
          </a:p>
          <a:p>
            <a:pPr lvl="1"/>
            <a:r>
              <a:rPr lang="en-US" dirty="0"/>
              <a:t>What does the data look like?</a:t>
            </a:r>
          </a:p>
          <a:p>
            <a:pPr lvl="1"/>
            <a:r>
              <a:rPr lang="en-US" dirty="0"/>
              <a:t>What is TDA? </a:t>
            </a:r>
          </a:p>
          <a:p>
            <a:pPr lvl="1"/>
            <a:r>
              <a:rPr lang="en-US" dirty="0"/>
              <a:t>What can I use TDA for?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066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423-AC21-999C-CBA2-D87A8D5D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</p:spPr>
        <p:txBody>
          <a:bodyPr anchor="ctr">
            <a:normAutofit/>
          </a:bodyPr>
          <a:lstStyle/>
          <a:p>
            <a:r>
              <a:rPr lang="en-US" dirty="0"/>
              <a:t>The Dataset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4476-E1FF-C3DF-6BF1-3C346A94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11" y="1334519"/>
            <a:ext cx="3915500" cy="2908103"/>
          </a:xfrm>
        </p:spPr>
        <p:txBody>
          <a:bodyPr>
            <a:normAutofit/>
          </a:bodyPr>
          <a:lstStyle/>
          <a:p>
            <a:r>
              <a:rPr lang="en-US" dirty="0" err="1"/>
              <a:t>Opensky</a:t>
            </a:r>
            <a:r>
              <a:rPr lang="en-US" dirty="0"/>
              <a:t> Network </a:t>
            </a:r>
          </a:p>
          <a:p>
            <a:pPr lvl="1"/>
            <a:r>
              <a:rPr lang="en-US" dirty="0"/>
              <a:t>Has large </a:t>
            </a:r>
            <a:r>
              <a:rPr lang="en-US" dirty="0">
                <a:hlinkClick r:id="rId2"/>
              </a:rPr>
              <a:t>crowd sourced database</a:t>
            </a:r>
            <a:endParaRPr lang="en-US" dirty="0"/>
          </a:p>
          <a:p>
            <a:pPr lvl="1"/>
            <a:r>
              <a:rPr lang="en-US" dirty="0"/>
              <a:t>Python library to query the database for flights</a:t>
            </a:r>
          </a:p>
          <a:p>
            <a:pPr lvl="1"/>
            <a:r>
              <a:rPr lang="en-US" dirty="0"/>
              <a:t>Python library to visualize and query flights</a:t>
            </a:r>
            <a:endParaRPr lang="en-150" dirty="0"/>
          </a:p>
          <a:p>
            <a:pPr lvl="1"/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A29F1-6BA9-4E2A-B82C-1D27B7EB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1" r="-4" b="-4"/>
          <a:stretch/>
        </p:blipFill>
        <p:spPr>
          <a:xfrm>
            <a:off x="4569011" y="340347"/>
            <a:ext cx="4149539" cy="3214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1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53B-3AB4-B53D-15B7-C5E2BA0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CC14-40CC-8B8D-D61F-0991113F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objects:</a:t>
            </a:r>
          </a:p>
          <a:p>
            <a:pPr lvl="1"/>
            <a:r>
              <a:rPr lang="en-US" dirty="0"/>
              <a:t>Traffic holds data about many flights</a:t>
            </a:r>
          </a:p>
          <a:p>
            <a:pPr lvl="1"/>
            <a:r>
              <a:rPr lang="en-US" dirty="0"/>
              <a:t>Flight holds data about a single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CE7A-4ACB-CB1F-59EB-93F0CB4D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" y="3064578"/>
            <a:ext cx="6187427" cy="1488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324A6-C2CF-C1E3-D434-DD9C3B75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65" y="289099"/>
            <a:ext cx="1929312" cy="26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66B1-57A1-B0AF-D7A6-AFD36EFF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the data look like?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D8C4D-500F-1F7A-CC34-671DF1DB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" b="-2"/>
          <a:stretch/>
        </p:blipFill>
        <p:spPr>
          <a:xfrm>
            <a:off x="720000" y="1550055"/>
            <a:ext cx="3373282" cy="1700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7979B-882F-BD64-5F3E-48602EDD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11" r="4861"/>
          <a:stretch/>
        </p:blipFill>
        <p:spPr>
          <a:xfrm>
            <a:off x="5033350" y="1550054"/>
            <a:ext cx="3384672" cy="17000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24761-2E3A-77BD-A68A-D05458DA9BF9}"/>
              </a:ext>
            </a:extLst>
          </p:cNvPr>
          <p:cNvSpPr txBox="1">
            <a:spLocks/>
          </p:cNvSpPr>
          <p:nvPr/>
        </p:nvSpPr>
        <p:spPr>
          <a:xfrm>
            <a:off x="5012057" y="3356463"/>
            <a:ext cx="3405965" cy="69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All the flights from Gardermoen to </a:t>
            </a:r>
            <a:r>
              <a:rPr lang="en-US" sz="1400" dirty="0" err="1"/>
              <a:t>Flesland</a:t>
            </a:r>
            <a:r>
              <a:rPr lang="en-US" sz="1400" dirty="0"/>
              <a:t> during the 29</a:t>
            </a:r>
            <a:r>
              <a:rPr lang="en-US" sz="1400" baseline="30000" dirty="0"/>
              <a:t>th</a:t>
            </a:r>
            <a:r>
              <a:rPr lang="en-US" sz="1400" dirty="0"/>
              <a:t> of August</a:t>
            </a:r>
            <a:endParaRPr lang="en-150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E9C76-A733-9A44-7B25-BE05AED29115}"/>
              </a:ext>
            </a:extLst>
          </p:cNvPr>
          <p:cNvSpPr txBox="1">
            <a:spLocks/>
          </p:cNvSpPr>
          <p:nvPr/>
        </p:nvSpPr>
        <p:spPr>
          <a:xfrm>
            <a:off x="719999" y="3356462"/>
            <a:ext cx="3373283" cy="6967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flight from </a:t>
            </a:r>
            <a:r>
              <a:rPr lang="en-US" sz="1400" dirty="0" err="1"/>
              <a:t>Gardemoen</a:t>
            </a:r>
            <a:r>
              <a:rPr lang="en-US" sz="1400" dirty="0"/>
              <a:t> to </a:t>
            </a:r>
            <a:r>
              <a:rPr lang="en-US" sz="1400" dirty="0" err="1"/>
              <a:t>Flesland</a:t>
            </a:r>
            <a:r>
              <a:rPr lang="en-US" sz="1400" dirty="0"/>
              <a:t> the 29</a:t>
            </a:r>
            <a:r>
              <a:rPr lang="en-US" sz="1400" baseline="30000" dirty="0"/>
              <a:t>th</a:t>
            </a:r>
            <a:r>
              <a:rPr lang="en-US" sz="1400" dirty="0"/>
              <a:t> of August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333836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34E078-7F2D-B8E8-1AA0-E0D28CC6C673}"/>
              </a:ext>
            </a:extLst>
          </p:cNvPr>
          <p:cNvSpPr txBox="1">
            <a:spLocks/>
          </p:cNvSpPr>
          <p:nvPr/>
        </p:nvSpPr>
        <p:spPr>
          <a:xfrm>
            <a:off x="720000" y="389445"/>
            <a:ext cx="7698022" cy="945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1205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B26611-F3B3-11F9-F20E-C5CC4900A0B8}"/>
              </a:ext>
            </a:extLst>
          </p:cNvPr>
          <p:cNvSpPr txBox="1">
            <a:spLocks/>
          </p:cNvSpPr>
          <p:nvPr/>
        </p:nvSpPr>
        <p:spPr>
          <a:xfrm>
            <a:off x="722989" y="1534731"/>
            <a:ext cx="3849011" cy="303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Collected by airplane radio sensors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>
                <a:hlinkClick r:id="rId2"/>
              </a:rPr>
              <a:t>Coverage map</a:t>
            </a:r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Probably best to focus on flights within Europe and the USA</a:t>
            </a:r>
            <a:endParaRPr lang="en-150" dirty="0"/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2EF415-D8A1-96C4-4206-4C6C904E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83" y="1467359"/>
            <a:ext cx="3147756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1794-412C-77BE-A96F-AE4A1347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Potential issues with the data:</a:t>
            </a:r>
            <a:endParaRPr lang="en-15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B2D38A-08EF-F7B1-295A-56027938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715" y="4014895"/>
            <a:ext cx="3970314" cy="788257"/>
          </a:xfrm>
        </p:spPr>
        <p:txBody>
          <a:bodyPr>
            <a:normAutofit/>
          </a:bodyPr>
          <a:lstStyle/>
          <a:p>
            <a:r>
              <a:rPr lang="en-US" sz="1400" dirty="0"/>
              <a:t>Missing data over most of Africa</a:t>
            </a:r>
            <a:endParaRPr lang="en-150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5BD37-3B35-00F6-8120-A9D0AE775EE7}"/>
              </a:ext>
            </a:extLst>
          </p:cNvPr>
          <p:cNvSpPr txBox="1">
            <a:spLocks/>
          </p:cNvSpPr>
          <p:nvPr/>
        </p:nvSpPr>
        <p:spPr>
          <a:xfrm>
            <a:off x="477319" y="4014895"/>
            <a:ext cx="3970314" cy="788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Missing data over the Atlantic ocean</a:t>
            </a:r>
          </a:p>
          <a:p>
            <a:endParaRPr lang="en-150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16913-AD7E-8EBE-E36A-BA26FA9F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8" y="1334519"/>
            <a:ext cx="3609937" cy="2158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70D1C-2AD5-71F8-E276-B3D10A48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03" y="1398017"/>
            <a:ext cx="1527869" cy="21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650-31EE-DC3A-1DD1-7F2B506B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B60B-C152-2A5B-6E91-8877C9CF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of data</a:t>
            </a:r>
          </a:p>
          <a:p>
            <a:pPr lvl="1"/>
            <a:r>
              <a:rPr lang="en-US" dirty="0"/>
              <a:t>TDA is not the most efficient</a:t>
            </a:r>
          </a:p>
          <a:p>
            <a:pPr lvl="1"/>
            <a:r>
              <a:rPr lang="en-US" dirty="0"/>
              <a:t>18 300 rows for a single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EC31-00AF-0F2F-2D52-2BC90D3D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329940"/>
            <a:ext cx="7131050" cy="12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6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91C-7E94-39B8-5E91-5F263E1C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Topological data analysis? (TDA)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D7D5-7DCE-35C2-4C2A-EC4672AD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Geometry</a:t>
            </a:r>
          </a:p>
          <a:p>
            <a:r>
              <a:rPr lang="en-US" dirty="0"/>
              <a:t>Focuses on shape instead of distances</a:t>
            </a:r>
          </a:p>
          <a:p>
            <a:r>
              <a:rPr lang="en-US" dirty="0"/>
              <a:t>Deformation is Topologically equivalent</a:t>
            </a:r>
          </a:p>
          <a:p>
            <a:endParaRPr lang="en-150" dirty="0"/>
          </a:p>
        </p:txBody>
      </p:sp>
      <p:pic>
        <p:nvPicPr>
          <p:cNvPr id="4" name="Content Placeholder 4" descr="A diagram of a cup and a ring&#10;&#10;Description automatically generated with medium confidence">
            <a:extLst>
              <a:ext uri="{FF2B5EF4-FFF2-40B4-BE49-F238E27FC236}">
                <a16:creationId xmlns:a16="http://schemas.microsoft.com/office/drawing/2014/main" id="{23088B4B-B546-21A1-2BEA-58B9A73B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97" y="1475699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16-9_engelsk" id="{AC473070-5289-664C-AE38-75687146B9C0}" vid="{9EB42A1D-EED5-AF42-8329-01E45A9D8D5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Powerpoint_16-9_engelsk</Template>
  <TotalTime>95</TotalTime>
  <Words>242</Words>
  <Application>Microsoft Office PowerPoint</Application>
  <PresentationFormat>On-screen Show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Topology of Flight Paths</vt:lpstr>
      <vt:lpstr>The Task:</vt:lpstr>
      <vt:lpstr>The Dataset</vt:lpstr>
      <vt:lpstr>What does the data look like?</vt:lpstr>
      <vt:lpstr>What does the data look like?</vt:lpstr>
      <vt:lpstr>PowerPoint Presentation</vt:lpstr>
      <vt:lpstr>Potential issues with the data:</vt:lpstr>
      <vt:lpstr>Potential issues with the data:</vt:lpstr>
      <vt:lpstr>What is Topological data analysis? (TDA)</vt:lpstr>
      <vt:lpstr>Goal: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Soltvedt</dc:creator>
  <cp:lastModifiedBy>Tobias Soltvedt</cp:lastModifiedBy>
  <cp:revision>1</cp:revision>
  <dcterms:created xsi:type="dcterms:W3CDTF">2024-09-24T10:13:10Z</dcterms:created>
  <dcterms:modified xsi:type="dcterms:W3CDTF">2024-09-24T11:48:54Z</dcterms:modified>
</cp:coreProperties>
</file>