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58" r:id="rId4"/>
    <p:sldId id="292" r:id="rId5"/>
    <p:sldId id="270" r:id="rId6"/>
    <p:sldId id="271" r:id="rId7"/>
    <p:sldId id="272" r:id="rId8"/>
    <p:sldId id="285" r:id="rId9"/>
    <p:sldId id="273" r:id="rId10"/>
    <p:sldId id="274" r:id="rId11"/>
    <p:sldId id="276" r:id="rId12"/>
    <p:sldId id="286" r:id="rId13"/>
    <p:sldId id="275" r:id="rId14"/>
    <p:sldId id="280" r:id="rId15"/>
    <p:sldId id="288" r:id="rId16"/>
    <p:sldId id="289" r:id="rId17"/>
    <p:sldId id="290" r:id="rId18"/>
    <p:sldId id="287" r:id="rId19"/>
    <p:sldId id="279" r:id="rId20"/>
    <p:sldId id="293" r:id="rId21"/>
    <p:sldId id="294" r:id="rId22"/>
    <p:sldId id="295" r:id="rId23"/>
    <p:sldId id="28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067"/>
    <a:srgbClr val="484848"/>
    <a:srgbClr val="555555"/>
    <a:srgbClr val="CF3B4C"/>
    <a:srgbClr val="344F66"/>
    <a:srgbClr val="444444"/>
    <a:srgbClr val="5E5E5E"/>
    <a:srgbClr val="D03C4D"/>
    <a:srgbClr val="375269"/>
    <a:srgbClr val="38536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6314" autoAdjust="0"/>
  </p:normalViewPr>
  <p:slideViewPr>
    <p:cSldViewPr snapToGrid="0">
      <p:cViewPr varScale="1">
        <p:scale>
          <a:sx n="87" d="100"/>
          <a:sy n="87" d="100"/>
        </p:scale>
        <p:origin x="-648" y="-8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pPr/>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pPr/>
              <a:t>‹#›</a:t>
            </a:fld>
            <a:endParaRPr lang="zh-CN" altLang="en-US"/>
          </a:p>
        </p:txBody>
      </p:sp>
    </p:spTree>
    <p:extLst>
      <p:ext uri="{BB962C8B-B14F-4D97-AF65-F5344CB8AC3E}">
        <p14:creationId xmlns:p14="http://schemas.microsoft.com/office/powerpoint/2010/main" xmlns="" val="15691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0833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033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 xmlns:a16="http://schemas.microsoft.com/office/drawing/2014/main" id="{A3B4FAF4-0D8D-47C7-B20A-02B89BA96E60}"/>
              </a:ext>
            </a:extLst>
          </p:cNvPr>
          <p:cNvPicPr>
            <a:picLocks noChangeAspect="1"/>
          </p:cNvPicPr>
          <p:nvPr userDrawn="1"/>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grpSp>
        <p:nvGrpSpPr>
          <p:cNvPr id="51" name="组合 50">
            <a:extLst>
              <a:ext uri="{FF2B5EF4-FFF2-40B4-BE49-F238E27FC236}">
                <a16:creationId xmlns="" xmlns:a16="http://schemas.microsoft.com/office/drawing/2014/main" id="{6612AB9C-7CAC-448E-B17D-6C9AD7117109}"/>
              </a:ext>
            </a:extLst>
          </p:cNvPr>
          <p:cNvGrpSpPr/>
          <p:nvPr userDrawn="1"/>
        </p:nvGrpSpPr>
        <p:grpSpPr>
          <a:xfrm>
            <a:off x="-4151" y="6748272"/>
            <a:ext cx="3001030" cy="109728"/>
            <a:chOff x="0" y="0"/>
            <a:chExt cx="3001030" cy="109728"/>
          </a:xfrm>
        </p:grpSpPr>
        <p:sp>
          <p:nvSpPr>
            <p:cNvPr id="52" name="矩形 51">
              <a:extLst>
                <a:ext uri="{FF2B5EF4-FFF2-40B4-BE49-F238E27FC236}">
                  <a16:creationId xmlns="" xmlns:a16="http://schemas.microsoft.com/office/drawing/2014/main"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 xmlns:a16="http://schemas.microsoft.com/office/drawing/2014/main"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 xmlns:a16="http://schemas.microsoft.com/office/drawing/2014/main" id="{F6AFCBEE-9FA5-41E1-B3D5-27E412C6C402}"/>
              </a:ext>
            </a:extLst>
          </p:cNvPr>
          <p:cNvGrpSpPr/>
          <p:nvPr userDrawn="1"/>
        </p:nvGrpSpPr>
        <p:grpSpPr>
          <a:xfrm>
            <a:off x="5993758" y="6748272"/>
            <a:ext cx="3001030" cy="109728"/>
            <a:chOff x="0" y="0"/>
            <a:chExt cx="3001030" cy="109728"/>
          </a:xfrm>
        </p:grpSpPr>
        <p:sp>
          <p:nvSpPr>
            <p:cNvPr id="55" name="矩形 54">
              <a:extLst>
                <a:ext uri="{FF2B5EF4-FFF2-40B4-BE49-F238E27FC236}">
                  <a16:creationId xmlns="" xmlns:a16="http://schemas.microsoft.com/office/drawing/2014/main"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 xmlns:a16="http://schemas.microsoft.com/office/drawing/2014/main"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 xmlns:a16="http://schemas.microsoft.com/office/drawing/2014/main" id="{E269AE75-14CB-4307-A417-AE6F887A183E}"/>
              </a:ext>
            </a:extLst>
          </p:cNvPr>
          <p:cNvGrpSpPr/>
          <p:nvPr userDrawn="1"/>
        </p:nvGrpSpPr>
        <p:grpSpPr>
          <a:xfrm>
            <a:off x="2992728" y="6748272"/>
            <a:ext cx="3001030" cy="109728"/>
            <a:chOff x="0" y="0"/>
            <a:chExt cx="3001030" cy="109728"/>
          </a:xfrm>
        </p:grpSpPr>
        <p:sp>
          <p:nvSpPr>
            <p:cNvPr id="58" name="矩形 57">
              <a:extLst>
                <a:ext uri="{FF2B5EF4-FFF2-40B4-BE49-F238E27FC236}">
                  <a16:creationId xmlns="" xmlns:a16="http://schemas.microsoft.com/office/drawing/2014/main"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 xmlns:a16="http://schemas.microsoft.com/office/drawing/2014/main"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 xmlns:a16="http://schemas.microsoft.com/office/drawing/2014/main" id="{C89E93EA-8A1A-431A-A046-53A4AD3A0B57}"/>
              </a:ext>
            </a:extLst>
          </p:cNvPr>
          <p:cNvGrpSpPr/>
          <p:nvPr userDrawn="1"/>
        </p:nvGrpSpPr>
        <p:grpSpPr>
          <a:xfrm>
            <a:off x="8994788" y="6748272"/>
            <a:ext cx="3197212" cy="109728"/>
            <a:chOff x="0" y="0"/>
            <a:chExt cx="3001030" cy="109728"/>
          </a:xfrm>
        </p:grpSpPr>
        <p:sp>
          <p:nvSpPr>
            <p:cNvPr id="61" name="矩形 60">
              <a:extLst>
                <a:ext uri="{FF2B5EF4-FFF2-40B4-BE49-F238E27FC236}">
                  <a16:creationId xmlns="" xmlns:a16="http://schemas.microsoft.com/office/drawing/2014/main"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 xmlns:a16="http://schemas.microsoft.com/office/drawing/2014/main"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 xmlns:a16="http://schemas.microsoft.com/office/drawing/2014/main" id="{6BF270C6-BACE-48B2-8185-014E46D97E9C}"/>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510284" y="-210898"/>
            <a:ext cx="2690446" cy="1513197"/>
          </a:xfrm>
          <a:prstGeom prst="rect">
            <a:avLst/>
          </a:prstGeom>
        </p:spPr>
      </p:pic>
      <p:cxnSp>
        <p:nvCxnSpPr>
          <p:cNvPr id="19" name="直接连接符 18">
            <a:extLst>
              <a:ext uri="{FF2B5EF4-FFF2-40B4-BE49-F238E27FC236}">
                <a16:creationId xmlns="" xmlns:a16="http://schemas.microsoft.com/office/drawing/2014/main" id="{F2A08996-C8C7-4D8E-B105-6056D189A400}"/>
              </a:ext>
            </a:extLst>
          </p:cNvPr>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1578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317869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223852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371545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22108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
        <p:nvSpPr>
          <p:cNvPr id="7" name="矩形 6"/>
          <p:cNvSpPr/>
          <p:nvPr userDrawn="1"/>
        </p:nvSpPr>
        <p:spPr>
          <a:xfrm>
            <a:off x="8498648" y="575714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xmlns="" val="90702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pPr/>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152767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408CD59B-5FCF-4003-A91C-A10DC4E3F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92A1ED1-1F8F-4592-9D0E-0C126A65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C62C71D-338C-45AB-A403-22EB9EC0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pPr/>
              <a:t>2021/1/23</a:t>
            </a:fld>
            <a:endParaRPr lang="zh-CN" altLang="en-US"/>
          </a:p>
        </p:txBody>
      </p:sp>
      <p:sp>
        <p:nvSpPr>
          <p:cNvPr id="5" name="页脚占位符 4">
            <a:extLst>
              <a:ext uri="{FF2B5EF4-FFF2-40B4-BE49-F238E27FC236}">
                <a16:creationId xmlns="" xmlns:a16="http://schemas.microsoft.com/office/drawing/2014/main" id="{CA87FB30-F7FA-41F9-BA62-DCABE1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2F7EF38-34FB-41CA-852B-F40CAEA4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pPr/>
              <a:t>‹#›</a:t>
            </a:fld>
            <a:endParaRPr lang="zh-CN" altLang="en-US"/>
          </a:p>
        </p:txBody>
      </p:sp>
    </p:spTree>
    <p:extLst>
      <p:ext uri="{BB962C8B-B14F-4D97-AF65-F5344CB8AC3E}">
        <p14:creationId xmlns:p14="http://schemas.microsoft.com/office/powerpoint/2010/main" xmlns="" val="428403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F3B29DC-3C1E-4571-B68A-E25EFD3B0763}"/>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7" name="图片 6">
            <a:extLst>
              <a:ext uri="{FF2B5EF4-FFF2-40B4-BE49-F238E27FC236}">
                <a16:creationId xmlns="" xmlns:a16="http://schemas.microsoft.com/office/drawing/2014/main" id="{6C774C83-6782-48C9-98AF-F1BC764DBC70}"/>
              </a:ext>
            </a:extLst>
          </p:cNvPr>
          <p:cNvPicPr>
            <a:picLocks noChangeAspect="1"/>
          </p:cNvPicPr>
          <p:nvPr/>
        </p:nvPicPr>
        <p:blipFill rotWithShape="1">
          <a:blip r:embed="rId4" cstate="screen">
            <a:extLst>
              <a:ext uri="{28A0092B-C50C-407E-A947-70E740481C1C}">
                <a14:useLocalDpi xmlns:a14="http://schemas.microsoft.com/office/drawing/2010/main" xmlns=""/>
              </a:ext>
            </a:extLst>
          </a:blip>
          <a:srcRect/>
          <a:stretch/>
        </p:blipFill>
        <p:spPr>
          <a:xfrm>
            <a:off x="5359400" y="536575"/>
            <a:ext cx="1473200" cy="1679326"/>
          </a:xfrm>
          <a:prstGeom prst="rect">
            <a:avLst/>
          </a:prstGeom>
        </p:spPr>
      </p:pic>
      <p:sp>
        <p:nvSpPr>
          <p:cNvPr id="17" name="文本框 16">
            <a:extLst>
              <a:ext uri="{FF2B5EF4-FFF2-40B4-BE49-F238E27FC236}">
                <a16:creationId xmlns="" xmlns:a16="http://schemas.microsoft.com/office/drawing/2014/main" id="{FAE64323-C918-4DDA-8DE5-3A39BDC59763}"/>
              </a:ext>
            </a:extLst>
          </p:cNvPr>
          <p:cNvSpPr txBox="1"/>
          <p:nvPr/>
        </p:nvSpPr>
        <p:spPr>
          <a:xfrm>
            <a:off x="1591848" y="2751322"/>
            <a:ext cx="9996588" cy="923330"/>
          </a:xfrm>
          <a:prstGeom prst="rect">
            <a:avLst/>
          </a:prstGeom>
          <a:noFill/>
        </p:spPr>
        <p:txBody>
          <a:bodyPr wrap="square" rtlCol="0">
            <a:spAutoFit/>
          </a:bodyPr>
          <a:lstStyle/>
          <a:p>
            <a:pPr algn="dist"/>
            <a:r>
              <a:rPr lang="zh-CN" altLang="en-US" sz="5400" dirty="0" smtClean="0">
                <a:solidFill>
                  <a:srgbClr val="484848"/>
                </a:solidFill>
                <a:cs typeface="+mn-ea"/>
                <a:sym typeface="+mn-lt"/>
              </a:rPr>
              <a:t>黑马智慧物业管理系统答辩</a:t>
            </a:r>
            <a:r>
              <a:rPr lang="en-US" altLang="zh-CN" sz="5400" dirty="0" smtClean="0">
                <a:solidFill>
                  <a:srgbClr val="484848"/>
                </a:solidFill>
                <a:cs typeface="+mn-ea"/>
                <a:sym typeface="+mn-lt"/>
              </a:rPr>
              <a:t>PPT</a:t>
            </a:r>
            <a:endParaRPr lang="zh-CN" altLang="en-US" sz="5400" dirty="0">
              <a:solidFill>
                <a:srgbClr val="484848"/>
              </a:solidFill>
              <a:cs typeface="+mn-ea"/>
              <a:sym typeface="+mn-lt"/>
            </a:endParaRPr>
          </a:p>
        </p:txBody>
      </p:sp>
      <p:sp>
        <p:nvSpPr>
          <p:cNvPr id="18" name="文本框 17">
            <a:extLst>
              <a:ext uri="{FF2B5EF4-FFF2-40B4-BE49-F238E27FC236}">
                <a16:creationId xmlns="" xmlns:a16="http://schemas.microsoft.com/office/drawing/2014/main"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GRADUATION THESIS DEFENSE</a:t>
            </a:r>
            <a:endParaRPr lang="zh-CN" altLang="en-US" sz="2000" dirty="0">
              <a:solidFill>
                <a:srgbClr val="484848"/>
              </a:solidFill>
              <a:cs typeface="+mn-ea"/>
              <a:sym typeface="+mn-lt"/>
            </a:endParaRPr>
          </a:p>
        </p:txBody>
      </p:sp>
      <p:sp>
        <p:nvSpPr>
          <p:cNvPr id="19" name="文本框 18">
            <a:extLst>
              <a:ext uri="{FF2B5EF4-FFF2-40B4-BE49-F238E27FC236}">
                <a16:creationId xmlns="" xmlns:a16="http://schemas.microsoft.com/office/drawing/2014/main" id="{08DC3E3B-3D7C-4EF5-8B63-EE3E5B39BE39}"/>
              </a:ext>
            </a:extLst>
          </p:cNvPr>
          <p:cNvSpPr txBox="1"/>
          <p:nvPr/>
        </p:nvSpPr>
        <p:spPr>
          <a:xfrm>
            <a:off x="4173840" y="4543195"/>
            <a:ext cx="4807198" cy="523220"/>
          </a:xfrm>
          <a:prstGeom prst="rect">
            <a:avLst/>
          </a:prstGeom>
          <a:noFill/>
        </p:spPr>
        <p:txBody>
          <a:bodyPr wrap="square" rtlCol="0">
            <a:spAutoFit/>
          </a:bodyPr>
          <a:lstStyle/>
          <a:p>
            <a:pPr lvl="0" algn="dist"/>
            <a:r>
              <a:rPr lang="zh-CN" altLang="en-US" sz="2800" dirty="0" smtClean="0">
                <a:solidFill>
                  <a:srgbClr val="484848"/>
                </a:solidFill>
                <a:cs typeface="+mn-ea"/>
                <a:sym typeface="+mn-lt"/>
              </a:rPr>
              <a:t>系 别：</a:t>
            </a:r>
            <a:r>
              <a:rPr lang="en-US" altLang="zh-CN" sz="2800" dirty="0" smtClean="0">
                <a:solidFill>
                  <a:srgbClr val="484848"/>
                </a:solidFill>
                <a:cs typeface="+mn-ea"/>
                <a:sym typeface="+mn-lt"/>
              </a:rPr>
              <a:t>2017</a:t>
            </a:r>
            <a:r>
              <a:rPr lang="zh-CN" altLang="en-US" sz="2800" dirty="0" smtClean="0">
                <a:solidFill>
                  <a:srgbClr val="484848"/>
                </a:solidFill>
                <a:cs typeface="+mn-ea"/>
                <a:sym typeface="+mn-lt"/>
              </a:rPr>
              <a:t>级信息工程学院</a:t>
            </a:r>
            <a:endParaRPr lang="zh-CN" altLang="en-US" sz="2800" dirty="0">
              <a:solidFill>
                <a:srgbClr val="484848"/>
              </a:solidFill>
              <a:cs typeface="+mn-ea"/>
              <a:sym typeface="+mn-lt"/>
            </a:endParaRPr>
          </a:p>
        </p:txBody>
      </p:sp>
      <p:sp>
        <p:nvSpPr>
          <p:cNvPr id="20" name="文本框 19">
            <a:extLst>
              <a:ext uri="{FF2B5EF4-FFF2-40B4-BE49-F238E27FC236}">
                <a16:creationId xmlns="" xmlns:a16="http://schemas.microsoft.com/office/drawing/2014/main" id="{B6D91718-7C03-4496-9D75-5412335226DA}"/>
              </a:ext>
            </a:extLst>
          </p:cNvPr>
          <p:cNvSpPr txBox="1"/>
          <p:nvPr/>
        </p:nvSpPr>
        <p:spPr>
          <a:xfrm>
            <a:off x="4442734" y="6013648"/>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r>
              <a:rPr lang="en-US" altLang="zh-CN" sz="1400" dirty="0" smtClean="0">
                <a:solidFill>
                  <a:srgbClr val="484848"/>
                </a:solidFill>
                <a:cs typeface="+mn-ea"/>
                <a:sym typeface="+mn-lt"/>
              </a:rPr>
              <a:t>XXX</a:t>
            </a:r>
            <a:endParaRPr lang="zh-CN" altLang="en-US" sz="1400" dirty="0">
              <a:solidFill>
                <a:srgbClr val="484848"/>
              </a:solidFill>
              <a:cs typeface="+mn-ea"/>
              <a:sym typeface="+mn-lt"/>
            </a:endParaRPr>
          </a:p>
        </p:txBody>
      </p:sp>
      <p:sp>
        <p:nvSpPr>
          <p:cNvPr id="21" name="文本框 20">
            <a:extLst>
              <a:ext uri="{FF2B5EF4-FFF2-40B4-BE49-F238E27FC236}">
                <a16:creationId xmlns="" xmlns:a16="http://schemas.microsoft.com/office/drawing/2014/main" id="{6FCB4093-774F-446C-81DC-029795C63C9F}"/>
              </a:ext>
            </a:extLst>
          </p:cNvPr>
          <p:cNvSpPr txBox="1"/>
          <p:nvPr/>
        </p:nvSpPr>
        <p:spPr>
          <a:xfrm>
            <a:off x="7153272" y="6013648"/>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：王教授</a:t>
            </a:r>
            <a:endParaRPr lang="zh-CN" altLang="en-US" sz="1400" dirty="0">
              <a:solidFill>
                <a:srgbClr val="484848"/>
              </a:solidFill>
              <a:cs typeface="+mn-ea"/>
              <a:sym typeface="+mn-lt"/>
            </a:endParaRPr>
          </a:p>
        </p:txBody>
      </p:sp>
      <p:pic>
        <p:nvPicPr>
          <p:cNvPr id="23" name="图片 22">
            <a:extLst>
              <a:ext uri="{FF2B5EF4-FFF2-40B4-BE49-F238E27FC236}">
                <a16:creationId xmlns="" xmlns:a16="http://schemas.microsoft.com/office/drawing/2014/main" id="{D07425EA-91E3-494B-ACFF-1B824A8EE4CD}"/>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6570298" y="5888769"/>
            <a:ext cx="769973" cy="433059"/>
          </a:xfrm>
          <a:prstGeom prst="rect">
            <a:avLst/>
          </a:prstGeom>
        </p:spPr>
      </p:pic>
      <p:pic>
        <p:nvPicPr>
          <p:cNvPr id="25" name="图片 24">
            <a:extLst>
              <a:ext uri="{FF2B5EF4-FFF2-40B4-BE49-F238E27FC236}">
                <a16:creationId xmlns="" xmlns:a16="http://schemas.microsoft.com/office/drawing/2014/main" id="{1715AEF4-89BE-48C4-B1B2-AE2EEA59D882}"/>
              </a:ext>
            </a:extLst>
          </p:cNvPr>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3794804" y="5888769"/>
            <a:ext cx="769257" cy="432656"/>
          </a:xfrm>
          <a:prstGeom prst="rect">
            <a:avLst/>
          </a:prstGeom>
        </p:spPr>
      </p:pic>
      <p:grpSp>
        <p:nvGrpSpPr>
          <p:cNvPr id="2" name="组合 1">
            <a:extLst>
              <a:ext uri="{FF2B5EF4-FFF2-40B4-BE49-F238E27FC236}">
                <a16:creationId xmlns="" xmlns:a16="http://schemas.microsoft.com/office/drawing/2014/main"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18">
            <a:extLst>
              <a:ext uri="{FF2B5EF4-FFF2-40B4-BE49-F238E27FC236}">
                <a16:creationId xmlns="" xmlns:a16="http://schemas.microsoft.com/office/drawing/2014/main" id="{08DC3E3B-3D7C-4EF5-8B63-EE3E5B39BE39}"/>
              </a:ext>
            </a:extLst>
          </p:cNvPr>
          <p:cNvSpPr txBox="1"/>
          <p:nvPr/>
        </p:nvSpPr>
        <p:spPr>
          <a:xfrm>
            <a:off x="4172334" y="5302177"/>
            <a:ext cx="4745329" cy="523220"/>
          </a:xfrm>
          <a:prstGeom prst="rect">
            <a:avLst/>
          </a:prstGeom>
          <a:noFill/>
        </p:spPr>
        <p:txBody>
          <a:bodyPr wrap="square" rtlCol="0">
            <a:spAutoFit/>
          </a:bodyPr>
          <a:lstStyle/>
          <a:p>
            <a:pPr lvl="0" algn="dist"/>
            <a:r>
              <a:rPr lang="zh-CN" altLang="en-US" sz="2800" dirty="0" smtClean="0">
                <a:solidFill>
                  <a:srgbClr val="484848"/>
                </a:solidFill>
                <a:cs typeface="+mn-ea"/>
                <a:sym typeface="+mn-lt"/>
              </a:rPr>
              <a:t>专 业：信息管理与信息系统</a:t>
            </a:r>
            <a:endParaRPr lang="zh-CN" altLang="en-US" sz="2800" dirty="0">
              <a:solidFill>
                <a:srgbClr val="484848"/>
              </a:solidFill>
              <a:cs typeface="+mn-ea"/>
              <a:sym typeface="+mn-lt"/>
            </a:endParaRPr>
          </a:p>
        </p:txBody>
      </p:sp>
    </p:spTree>
    <p:extLst>
      <p:ext uri="{BB962C8B-B14F-4D97-AF65-F5344CB8AC3E}">
        <p14:creationId xmlns:p14="http://schemas.microsoft.com/office/powerpoint/2010/main" xmlns="" val="6983214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7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7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2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3700"/>
                            </p:stCondLst>
                            <p:childTnLst>
                              <p:par>
                                <p:cTn id="49" presetID="2" presetClass="entr" presetSubtype="4"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 xmlns:a16="http://schemas.microsoft.com/office/drawing/2014/main" id="{7798E4F5-9195-42C7-B999-4A9FEC067BAD}"/>
              </a:ext>
            </a:extLst>
          </p:cNvPr>
          <p:cNvGrpSpPr/>
          <p:nvPr/>
        </p:nvGrpSpPr>
        <p:grpSpPr>
          <a:xfrm>
            <a:off x="676211" y="2584748"/>
            <a:ext cx="3168118" cy="3007911"/>
            <a:chOff x="67090" y="2080407"/>
            <a:chExt cx="4190334" cy="3978435"/>
          </a:xfrm>
        </p:grpSpPr>
        <p:sp>
          <p:nvSpPr>
            <p:cNvPr id="2" name="Freeform 5">
              <a:extLst>
                <a:ext uri="{FF2B5EF4-FFF2-40B4-BE49-F238E27FC236}">
                  <a16:creationId xmlns="" xmlns:a16="http://schemas.microsoft.com/office/drawing/2014/main" id="{F77FC70E-A4CA-4DBD-9E54-0CF0C0A35EB0}"/>
                </a:ext>
              </a:extLst>
            </p:cNvPr>
            <p:cNvSpPr>
              <a:spLocks noEditPoints="1"/>
            </p:cNvSpPr>
            <p:nvPr/>
          </p:nvSpPr>
          <p:spPr bwMode="auto">
            <a:xfrm>
              <a:off x="543264" y="4927928"/>
              <a:ext cx="190469" cy="2381"/>
            </a:xfrm>
            <a:custGeom>
              <a:avLst/>
              <a:gdLst/>
              <a:ahLst/>
              <a:cxnLst>
                <a:cxn ang="0">
                  <a:pos x="80" y="0"/>
                </a:cxn>
                <a:cxn ang="0">
                  <a:pos x="78" y="0"/>
                </a:cxn>
                <a:cxn ang="0">
                  <a:pos x="80" y="0"/>
                </a:cxn>
                <a:cxn ang="0">
                  <a:pos x="80" y="0"/>
                </a:cxn>
                <a:cxn ang="0">
                  <a:pos x="0" y="0"/>
                </a:cxn>
                <a:cxn ang="0">
                  <a:pos x="0" y="0"/>
                </a:cxn>
                <a:cxn ang="0">
                  <a:pos x="0" y="0"/>
                </a:cxn>
                <a:cxn ang="0">
                  <a:pos x="0" y="0"/>
                </a:cxn>
              </a:cxnLst>
              <a:rect l="0" t="0" r="r" b="b"/>
              <a:pathLst>
                <a:path w="80">
                  <a:moveTo>
                    <a:pt x="80" y="0"/>
                  </a:moveTo>
                  <a:lnTo>
                    <a:pt x="78" y="0"/>
                  </a:lnTo>
                  <a:lnTo>
                    <a:pt x="80" y="0"/>
                  </a:lnTo>
                  <a:lnTo>
                    <a:pt x="80" y="0"/>
                  </a:lnTo>
                  <a:close/>
                  <a:moveTo>
                    <a:pt x="0" y="0"/>
                  </a:moveTo>
                  <a:lnTo>
                    <a:pt x="0" y="0"/>
                  </a:lnTo>
                  <a:lnTo>
                    <a:pt x="0" y="0"/>
                  </a:lnTo>
                  <a:lnTo>
                    <a:pt x="0" y="0"/>
                  </a:lnTo>
                  <a:close/>
                </a:path>
              </a:pathLst>
            </a:custGeom>
            <a:solidFill>
              <a:srgbClr val="AEA59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3" name="Freeform 6">
              <a:extLst>
                <a:ext uri="{FF2B5EF4-FFF2-40B4-BE49-F238E27FC236}">
                  <a16:creationId xmlns="" xmlns:a16="http://schemas.microsoft.com/office/drawing/2014/main" id="{CBBDABC5-23B6-4AAD-8C98-13CBEE1A8F5B}"/>
                </a:ext>
              </a:extLst>
            </p:cNvPr>
            <p:cNvSpPr/>
            <p:nvPr/>
          </p:nvSpPr>
          <p:spPr bwMode="auto">
            <a:xfrm>
              <a:off x="2126544" y="2080407"/>
              <a:ext cx="852352" cy="1204721"/>
            </a:xfrm>
            <a:custGeom>
              <a:avLst/>
              <a:gdLst/>
              <a:ahLst/>
              <a:cxnLst>
                <a:cxn ang="0">
                  <a:pos x="183" y="260"/>
                </a:cxn>
                <a:cxn ang="0">
                  <a:pos x="119" y="260"/>
                </a:cxn>
                <a:cxn ang="0">
                  <a:pos x="124" y="244"/>
                </a:cxn>
                <a:cxn ang="0">
                  <a:pos x="115" y="223"/>
                </a:cxn>
                <a:cxn ang="0">
                  <a:pos x="95" y="215"/>
                </a:cxn>
                <a:cxn ang="0">
                  <a:pos x="76" y="222"/>
                </a:cxn>
                <a:cxn ang="0">
                  <a:pos x="74" y="223"/>
                </a:cxn>
                <a:cxn ang="0">
                  <a:pos x="66" y="244"/>
                </a:cxn>
                <a:cxn ang="0">
                  <a:pos x="71" y="260"/>
                </a:cxn>
                <a:cxn ang="0">
                  <a:pos x="0" y="260"/>
                </a:cxn>
                <a:cxn ang="0">
                  <a:pos x="11" y="226"/>
                </a:cxn>
                <a:cxn ang="0">
                  <a:pos x="31" y="92"/>
                </a:cxn>
                <a:cxn ang="0">
                  <a:pos x="63" y="0"/>
                </a:cxn>
                <a:cxn ang="0">
                  <a:pos x="167" y="92"/>
                </a:cxn>
                <a:cxn ang="0">
                  <a:pos x="184" y="226"/>
                </a:cxn>
                <a:cxn ang="0">
                  <a:pos x="183" y="260"/>
                </a:cxn>
              </a:cxnLst>
              <a:rect l="0" t="0" r="r" b="b"/>
              <a:pathLst>
                <a:path w="184" h="260">
                  <a:moveTo>
                    <a:pt x="183" y="260"/>
                  </a:moveTo>
                  <a:cubicBezTo>
                    <a:pt x="119" y="260"/>
                    <a:pt x="119" y="260"/>
                    <a:pt x="119" y="260"/>
                  </a:cubicBezTo>
                  <a:cubicBezTo>
                    <a:pt x="122" y="255"/>
                    <a:pt x="124" y="250"/>
                    <a:pt x="124" y="244"/>
                  </a:cubicBezTo>
                  <a:cubicBezTo>
                    <a:pt x="124" y="236"/>
                    <a:pt x="121" y="229"/>
                    <a:pt x="115" y="223"/>
                  </a:cubicBezTo>
                  <a:cubicBezTo>
                    <a:pt x="110" y="218"/>
                    <a:pt x="103" y="215"/>
                    <a:pt x="95" y="215"/>
                  </a:cubicBezTo>
                  <a:cubicBezTo>
                    <a:pt x="87" y="215"/>
                    <a:pt x="81" y="217"/>
                    <a:pt x="76" y="222"/>
                  </a:cubicBezTo>
                  <a:cubicBezTo>
                    <a:pt x="75" y="222"/>
                    <a:pt x="75" y="223"/>
                    <a:pt x="74" y="223"/>
                  </a:cubicBezTo>
                  <a:cubicBezTo>
                    <a:pt x="69" y="229"/>
                    <a:pt x="66" y="236"/>
                    <a:pt x="66" y="244"/>
                  </a:cubicBezTo>
                  <a:cubicBezTo>
                    <a:pt x="66" y="250"/>
                    <a:pt x="67" y="255"/>
                    <a:pt x="71" y="260"/>
                  </a:cubicBezTo>
                  <a:cubicBezTo>
                    <a:pt x="0" y="260"/>
                    <a:pt x="0" y="260"/>
                    <a:pt x="0" y="260"/>
                  </a:cubicBezTo>
                  <a:cubicBezTo>
                    <a:pt x="4" y="249"/>
                    <a:pt x="8" y="237"/>
                    <a:pt x="11" y="226"/>
                  </a:cubicBezTo>
                  <a:cubicBezTo>
                    <a:pt x="25" y="181"/>
                    <a:pt x="31" y="136"/>
                    <a:pt x="31" y="92"/>
                  </a:cubicBezTo>
                  <a:cubicBezTo>
                    <a:pt x="24" y="32"/>
                    <a:pt x="35" y="1"/>
                    <a:pt x="63" y="0"/>
                  </a:cubicBezTo>
                  <a:cubicBezTo>
                    <a:pt x="114" y="6"/>
                    <a:pt x="148" y="37"/>
                    <a:pt x="167" y="92"/>
                  </a:cubicBezTo>
                  <a:cubicBezTo>
                    <a:pt x="179" y="128"/>
                    <a:pt x="184" y="173"/>
                    <a:pt x="184" y="226"/>
                  </a:cubicBezTo>
                  <a:cubicBezTo>
                    <a:pt x="184" y="237"/>
                    <a:pt x="184" y="248"/>
                    <a:pt x="183" y="26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4" name="Freeform 7">
              <a:extLst>
                <a:ext uri="{FF2B5EF4-FFF2-40B4-BE49-F238E27FC236}">
                  <a16:creationId xmlns="" xmlns:a16="http://schemas.microsoft.com/office/drawing/2014/main" id="{1335FB7B-14FC-4701-AEBE-E84FF2A7EE2F}"/>
                </a:ext>
              </a:extLst>
            </p:cNvPr>
            <p:cNvSpPr>
              <a:spLocks noEditPoints="1"/>
            </p:cNvSpPr>
            <p:nvPr/>
          </p:nvSpPr>
          <p:spPr bwMode="auto">
            <a:xfrm>
              <a:off x="1205146" y="3075610"/>
              <a:ext cx="1768988" cy="1342811"/>
            </a:xfrm>
            <a:custGeom>
              <a:avLst/>
              <a:gdLst/>
              <a:ahLst/>
              <a:cxnLst>
                <a:cxn ang="0">
                  <a:pos x="372" y="145"/>
                </a:cxn>
                <a:cxn ang="0">
                  <a:pos x="372" y="184"/>
                </a:cxn>
                <a:cxn ang="0">
                  <a:pos x="353" y="191"/>
                </a:cxn>
                <a:cxn ang="0">
                  <a:pos x="351" y="193"/>
                </a:cxn>
                <a:cxn ang="0">
                  <a:pos x="343" y="213"/>
                </a:cxn>
                <a:cxn ang="0">
                  <a:pos x="351" y="234"/>
                </a:cxn>
                <a:cxn ang="0">
                  <a:pos x="353" y="235"/>
                </a:cxn>
                <a:cxn ang="0">
                  <a:pos x="372" y="242"/>
                </a:cxn>
                <a:cxn ang="0">
                  <a:pos x="372" y="273"/>
                </a:cxn>
                <a:cxn ang="0">
                  <a:pos x="372" y="290"/>
                </a:cxn>
                <a:cxn ang="0">
                  <a:pos x="353" y="290"/>
                </a:cxn>
                <a:cxn ang="0">
                  <a:pos x="280" y="290"/>
                </a:cxn>
                <a:cxn ang="0">
                  <a:pos x="284" y="287"/>
                </a:cxn>
                <a:cxn ang="0">
                  <a:pos x="293" y="266"/>
                </a:cxn>
                <a:cxn ang="0">
                  <a:pos x="284" y="246"/>
                </a:cxn>
                <a:cxn ang="0">
                  <a:pos x="264" y="237"/>
                </a:cxn>
                <a:cxn ang="0">
                  <a:pos x="243" y="246"/>
                </a:cxn>
                <a:cxn ang="0">
                  <a:pos x="235" y="266"/>
                </a:cxn>
                <a:cxn ang="0">
                  <a:pos x="243" y="287"/>
                </a:cxn>
                <a:cxn ang="0">
                  <a:pos x="247" y="290"/>
                </a:cxn>
                <a:cxn ang="0">
                  <a:pos x="162" y="290"/>
                </a:cxn>
                <a:cxn ang="0">
                  <a:pos x="100" y="290"/>
                </a:cxn>
                <a:cxn ang="0">
                  <a:pos x="104" y="287"/>
                </a:cxn>
                <a:cxn ang="0">
                  <a:pos x="112" y="266"/>
                </a:cxn>
                <a:cxn ang="0">
                  <a:pos x="104" y="246"/>
                </a:cxn>
                <a:cxn ang="0">
                  <a:pos x="83" y="237"/>
                </a:cxn>
                <a:cxn ang="0">
                  <a:pos x="63" y="246"/>
                </a:cxn>
                <a:cxn ang="0">
                  <a:pos x="54" y="266"/>
                </a:cxn>
                <a:cxn ang="0">
                  <a:pos x="63" y="287"/>
                </a:cxn>
                <a:cxn ang="0">
                  <a:pos x="67" y="290"/>
                </a:cxn>
                <a:cxn ang="0">
                  <a:pos x="0" y="290"/>
                </a:cxn>
                <a:cxn ang="0">
                  <a:pos x="0" y="225"/>
                </a:cxn>
                <a:cxn ang="0">
                  <a:pos x="157" y="134"/>
                </a:cxn>
                <a:cxn ang="0">
                  <a:pos x="199" y="45"/>
                </a:cxn>
                <a:cxn ang="0">
                  <a:pos x="270" y="45"/>
                </a:cxn>
                <a:cxn ang="0">
                  <a:pos x="265" y="29"/>
                </a:cxn>
                <a:cxn ang="0">
                  <a:pos x="273" y="8"/>
                </a:cxn>
                <a:cxn ang="0">
                  <a:pos x="275" y="7"/>
                </a:cxn>
                <a:cxn ang="0">
                  <a:pos x="294" y="0"/>
                </a:cxn>
                <a:cxn ang="0">
                  <a:pos x="314" y="8"/>
                </a:cxn>
                <a:cxn ang="0">
                  <a:pos x="323" y="29"/>
                </a:cxn>
                <a:cxn ang="0">
                  <a:pos x="318" y="45"/>
                </a:cxn>
                <a:cxn ang="0">
                  <a:pos x="382" y="45"/>
                </a:cxn>
                <a:cxn ang="0">
                  <a:pos x="372" y="145"/>
                </a:cxn>
                <a:cxn ang="0">
                  <a:pos x="353" y="278"/>
                </a:cxn>
                <a:cxn ang="0">
                  <a:pos x="353" y="277"/>
                </a:cxn>
                <a:cxn ang="0">
                  <a:pos x="352" y="278"/>
                </a:cxn>
                <a:cxn ang="0">
                  <a:pos x="353" y="278"/>
                </a:cxn>
              </a:cxnLst>
              <a:rect l="0" t="0" r="r" b="b"/>
              <a:pathLst>
                <a:path w="382" h="290">
                  <a:moveTo>
                    <a:pt x="372" y="145"/>
                  </a:moveTo>
                  <a:cubicBezTo>
                    <a:pt x="372" y="184"/>
                    <a:pt x="372" y="184"/>
                    <a:pt x="372" y="184"/>
                  </a:cubicBezTo>
                  <a:cubicBezTo>
                    <a:pt x="365" y="184"/>
                    <a:pt x="358" y="187"/>
                    <a:pt x="353" y="191"/>
                  </a:cubicBezTo>
                  <a:cubicBezTo>
                    <a:pt x="352" y="192"/>
                    <a:pt x="352" y="192"/>
                    <a:pt x="351" y="193"/>
                  </a:cubicBezTo>
                  <a:cubicBezTo>
                    <a:pt x="346" y="198"/>
                    <a:pt x="343" y="205"/>
                    <a:pt x="343" y="213"/>
                  </a:cubicBezTo>
                  <a:cubicBezTo>
                    <a:pt x="343" y="221"/>
                    <a:pt x="346" y="228"/>
                    <a:pt x="351" y="234"/>
                  </a:cubicBezTo>
                  <a:cubicBezTo>
                    <a:pt x="352" y="234"/>
                    <a:pt x="352" y="235"/>
                    <a:pt x="353" y="235"/>
                  </a:cubicBezTo>
                  <a:cubicBezTo>
                    <a:pt x="358" y="240"/>
                    <a:pt x="365" y="242"/>
                    <a:pt x="372" y="242"/>
                  </a:cubicBezTo>
                  <a:cubicBezTo>
                    <a:pt x="372" y="273"/>
                    <a:pt x="372" y="273"/>
                    <a:pt x="372" y="273"/>
                  </a:cubicBezTo>
                  <a:cubicBezTo>
                    <a:pt x="372" y="290"/>
                    <a:pt x="372" y="290"/>
                    <a:pt x="372" y="290"/>
                  </a:cubicBezTo>
                  <a:cubicBezTo>
                    <a:pt x="353" y="290"/>
                    <a:pt x="353" y="290"/>
                    <a:pt x="353" y="290"/>
                  </a:cubicBezTo>
                  <a:cubicBezTo>
                    <a:pt x="280" y="290"/>
                    <a:pt x="280" y="290"/>
                    <a:pt x="280" y="290"/>
                  </a:cubicBezTo>
                  <a:cubicBezTo>
                    <a:pt x="281" y="289"/>
                    <a:pt x="283" y="288"/>
                    <a:pt x="284" y="287"/>
                  </a:cubicBezTo>
                  <a:cubicBezTo>
                    <a:pt x="290" y="281"/>
                    <a:pt x="293" y="274"/>
                    <a:pt x="293" y="266"/>
                  </a:cubicBezTo>
                  <a:cubicBezTo>
                    <a:pt x="293" y="258"/>
                    <a:pt x="290" y="252"/>
                    <a:pt x="284" y="246"/>
                  </a:cubicBezTo>
                  <a:cubicBezTo>
                    <a:pt x="278" y="240"/>
                    <a:pt x="272" y="237"/>
                    <a:pt x="264" y="237"/>
                  </a:cubicBezTo>
                  <a:cubicBezTo>
                    <a:pt x="256" y="237"/>
                    <a:pt x="249" y="240"/>
                    <a:pt x="243" y="246"/>
                  </a:cubicBezTo>
                  <a:cubicBezTo>
                    <a:pt x="237" y="252"/>
                    <a:pt x="235" y="258"/>
                    <a:pt x="235" y="266"/>
                  </a:cubicBezTo>
                  <a:cubicBezTo>
                    <a:pt x="235" y="274"/>
                    <a:pt x="237" y="281"/>
                    <a:pt x="243" y="287"/>
                  </a:cubicBezTo>
                  <a:cubicBezTo>
                    <a:pt x="244" y="288"/>
                    <a:pt x="246" y="289"/>
                    <a:pt x="247" y="290"/>
                  </a:cubicBezTo>
                  <a:cubicBezTo>
                    <a:pt x="162" y="290"/>
                    <a:pt x="162" y="290"/>
                    <a:pt x="162" y="290"/>
                  </a:cubicBezTo>
                  <a:cubicBezTo>
                    <a:pt x="100" y="290"/>
                    <a:pt x="100" y="290"/>
                    <a:pt x="100" y="290"/>
                  </a:cubicBezTo>
                  <a:cubicBezTo>
                    <a:pt x="101" y="289"/>
                    <a:pt x="103" y="288"/>
                    <a:pt x="104" y="287"/>
                  </a:cubicBezTo>
                  <a:cubicBezTo>
                    <a:pt x="110" y="281"/>
                    <a:pt x="112" y="274"/>
                    <a:pt x="112" y="266"/>
                  </a:cubicBezTo>
                  <a:cubicBezTo>
                    <a:pt x="112" y="258"/>
                    <a:pt x="110" y="252"/>
                    <a:pt x="104" y="246"/>
                  </a:cubicBezTo>
                  <a:cubicBezTo>
                    <a:pt x="98" y="240"/>
                    <a:pt x="91" y="237"/>
                    <a:pt x="83" y="237"/>
                  </a:cubicBezTo>
                  <a:cubicBezTo>
                    <a:pt x="75" y="237"/>
                    <a:pt x="69" y="240"/>
                    <a:pt x="63" y="246"/>
                  </a:cubicBezTo>
                  <a:cubicBezTo>
                    <a:pt x="57" y="252"/>
                    <a:pt x="54" y="258"/>
                    <a:pt x="54" y="266"/>
                  </a:cubicBezTo>
                  <a:cubicBezTo>
                    <a:pt x="54" y="274"/>
                    <a:pt x="57" y="281"/>
                    <a:pt x="63" y="287"/>
                  </a:cubicBezTo>
                  <a:cubicBezTo>
                    <a:pt x="64" y="288"/>
                    <a:pt x="65" y="289"/>
                    <a:pt x="67" y="290"/>
                  </a:cubicBezTo>
                  <a:cubicBezTo>
                    <a:pt x="0" y="290"/>
                    <a:pt x="0" y="290"/>
                    <a:pt x="0" y="290"/>
                  </a:cubicBezTo>
                  <a:cubicBezTo>
                    <a:pt x="0" y="225"/>
                    <a:pt x="0" y="225"/>
                    <a:pt x="0" y="225"/>
                  </a:cubicBezTo>
                  <a:cubicBezTo>
                    <a:pt x="77" y="219"/>
                    <a:pt x="129" y="188"/>
                    <a:pt x="157" y="134"/>
                  </a:cubicBezTo>
                  <a:cubicBezTo>
                    <a:pt x="174" y="104"/>
                    <a:pt x="188" y="74"/>
                    <a:pt x="199" y="45"/>
                  </a:cubicBezTo>
                  <a:cubicBezTo>
                    <a:pt x="270" y="45"/>
                    <a:pt x="270" y="45"/>
                    <a:pt x="270" y="45"/>
                  </a:cubicBezTo>
                  <a:cubicBezTo>
                    <a:pt x="266" y="40"/>
                    <a:pt x="265" y="35"/>
                    <a:pt x="265" y="29"/>
                  </a:cubicBezTo>
                  <a:cubicBezTo>
                    <a:pt x="265" y="21"/>
                    <a:pt x="268" y="14"/>
                    <a:pt x="273" y="8"/>
                  </a:cubicBezTo>
                  <a:cubicBezTo>
                    <a:pt x="274" y="8"/>
                    <a:pt x="274" y="7"/>
                    <a:pt x="275" y="7"/>
                  </a:cubicBezTo>
                  <a:cubicBezTo>
                    <a:pt x="280" y="2"/>
                    <a:pt x="286" y="0"/>
                    <a:pt x="294" y="0"/>
                  </a:cubicBezTo>
                  <a:cubicBezTo>
                    <a:pt x="302" y="0"/>
                    <a:pt x="309" y="3"/>
                    <a:pt x="314" y="8"/>
                  </a:cubicBezTo>
                  <a:cubicBezTo>
                    <a:pt x="320" y="14"/>
                    <a:pt x="323" y="21"/>
                    <a:pt x="323" y="29"/>
                  </a:cubicBezTo>
                  <a:cubicBezTo>
                    <a:pt x="323" y="35"/>
                    <a:pt x="321" y="40"/>
                    <a:pt x="318" y="45"/>
                  </a:cubicBezTo>
                  <a:cubicBezTo>
                    <a:pt x="382" y="45"/>
                    <a:pt x="382" y="45"/>
                    <a:pt x="382" y="45"/>
                  </a:cubicBezTo>
                  <a:cubicBezTo>
                    <a:pt x="380" y="76"/>
                    <a:pt x="377" y="109"/>
                    <a:pt x="372" y="145"/>
                  </a:cubicBezTo>
                  <a:close/>
                  <a:moveTo>
                    <a:pt x="353" y="278"/>
                  </a:moveTo>
                  <a:cubicBezTo>
                    <a:pt x="353" y="277"/>
                    <a:pt x="353" y="277"/>
                    <a:pt x="353" y="277"/>
                  </a:cubicBezTo>
                  <a:cubicBezTo>
                    <a:pt x="353" y="277"/>
                    <a:pt x="352" y="277"/>
                    <a:pt x="352" y="278"/>
                  </a:cubicBezTo>
                  <a:lnTo>
                    <a:pt x="353" y="278"/>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5" name="Freeform 8">
              <a:extLst>
                <a:ext uri="{FF2B5EF4-FFF2-40B4-BE49-F238E27FC236}">
                  <a16:creationId xmlns="" xmlns:a16="http://schemas.microsoft.com/office/drawing/2014/main" id="{CFCB6A62-49C8-48C5-9AF2-644C6A3A596F}"/>
                </a:ext>
              </a:extLst>
            </p:cNvPr>
            <p:cNvSpPr/>
            <p:nvPr/>
          </p:nvSpPr>
          <p:spPr bwMode="auto">
            <a:xfrm>
              <a:off x="67090" y="3618449"/>
              <a:ext cx="1371381" cy="1538043"/>
            </a:xfrm>
            <a:custGeom>
              <a:avLst/>
              <a:gdLst/>
              <a:ahLst/>
              <a:cxnLst>
                <a:cxn ang="0">
                  <a:pos x="246" y="108"/>
                </a:cxn>
                <a:cxn ang="0">
                  <a:pos x="246" y="173"/>
                </a:cxn>
                <a:cxn ang="0">
                  <a:pos x="246" y="219"/>
                </a:cxn>
                <a:cxn ang="0">
                  <a:pos x="247" y="219"/>
                </a:cxn>
                <a:cxn ang="0">
                  <a:pos x="267" y="211"/>
                </a:cxn>
                <a:cxn ang="0">
                  <a:pos x="288" y="219"/>
                </a:cxn>
                <a:cxn ang="0">
                  <a:pos x="296" y="240"/>
                </a:cxn>
                <a:cxn ang="0">
                  <a:pos x="288" y="260"/>
                </a:cxn>
                <a:cxn ang="0">
                  <a:pos x="284" y="263"/>
                </a:cxn>
                <a:cxn ang="0">
                  <a:pos x="267" y="269"/>
                </a:cxn>
                <a:cxn ang="0">
                  <a:pos x="251" y="263"/>
                </a:cxn>
                <a:cxn ang="0">
                  <a:pos x="247" y="260"/>
                </a:cxn>
                <a:cxn ang="0">
                  <a:pos x="246" y="260"/>
                </a:cxn>
                <a:cxn ang="0">
                  <a:pos x="246" y="283"/>
                </a:cxn>
                <a:cxn ang="0">
                  <a:pos x="144" y="283"/>
                </a:cxn>
                <a:cxn ang="0">
                  <a:pos x="143" y="283"/>
                </a:cxn>
                <a:cxn ang="0">
                  <a:pos x="144" y="283"/>
                </a:cxn>
                <a:cxn ang="0">
                  <a:pos x="152" y="303"/>
                </a:cxn>
                <a:cxn ang="0">
                  <a:pos x="144" y="324"/>
                </a:cxn>
                <a:cxn ang="0">
                  <a:pos x="123" y="332"/>
                </a:cxn>
                <a:cxn ang="0">
                  <a:pos x="103" y="324"/>
                </a:cxn>
                <a:cxn ang="0">
                  <a:pos x="94" y="303"/>
                </a:cxn>
                <a:cxn ang="0">
                  <a:pos x="103" y="283"/>
                </a:cxn>
                <a:cxn ang="0">
                  <a:pos x="103" y="283"/>
                </a:cxn>
                <a:cxn ang="0">
                  <a:pos x="103" y="283"/>
                </a:cxn>
                <a:cxn ang="0">
                  <a:pos x="0" y="283"/>
                </a:cxn>
                <a:cxn ang="0">
                  <a:pos x="0" y="48"/>
                </a:cxn>
                <a:cxn ang="0">
                  <a:pos x="48" y="0"/>
                </a:cxn>
                <a:cxn ang="0">
                  <a:pos x="198" y="0"/>
                </a:cxn>
                <a:cxn ang="0">
                  <a:pos x="246" y="48"/>
                </a:cxn>
                <a:cxn ang="0">
                  <a:pos x="246" y="108"/>
                </a:cxn>
              </a:cxnLst>
              <a:rect l="0" t="0" r="r" b="b"/>
              <a:pathLst>
                <a:path w="296" h="332">
                  <a:moveTo>
                    <a:pt x="246" y="108"/>
                  </a:moveTo>
                  <a:cubicBezTo>
                    <a:pt x="246" y="173"/>
                    <a:pt x="246" y="173"/>
                    <a:pt x="246" y="173"/>
                  </a:cubicBezTo>
                  <a:cubicBezTo>
                    <a:pt x="246" y="219"/>
                    <a:pt x="246" y="219"/>
                    <a:pt x="246" y="219"/>
                  </a:cubicBezTo>
                  <a:cubicBezTo>
                    <a:pt x="246" y="219"/>
                    <a:pt x="247" y="219"/>
                    <a:pt x="247" y="219"/>
                  </a:cubicBezTo>
                  <a:cubicBezTo>
                    <a:pt x="252" y="213"/>
                    <a:pt x="259" y="211"/>
                    <a:pt x="267" y="211"/>
                  </a:cubicBezTo>
                  <a:cubicBezTo>
                    <a:pt x="275" y="211"/>
                    <a:pt x="282" y="213"/>
                    <a:pt x="288" y="219"/>
                  </a:cubicBezTo>
                  <a:cubicBezTo>
                    <a:pt x="293" y="225"/>
                    <a:pt x="296" y="232"/>
                    <a:pt x="296" y="240"/>
                  </a:cubicBezTo>
                  <a:cubicBezTo>
                    <a:pt x="296" y="248"/>
                    <a:pt x="293" y="254"/>
                    <a:pt x="288" y="260"/>
                  </a:cubicBezTo>
                  <a:cubicBezTo>
                    <a:pt x="286" y="261"/>
                    <a:pt x="285" y="262"/>
                    <a:pt x="284" y="263"/>
                  </a:cubicBezTo>
                  <a:cubicBezTo>
                    <a:pt x="279" y="267"/>
                    <a:pt x="273" y="269"/>
                    <a:pt x="267" y="269"/>
                  </a:cubicBezTo>
                  <a:cubicBezTo>
                    <a:pt x="261" y="269"/>
                    <a:pt x="255" y="267"/>
                    <a:pt x="251" y="263"/>
                  </a:cubicBezTo>
                  <a:cubicBezTo>
                    <a:pt x="249" y="262"/>
                    <a:pt x="248" y="261"/>
                    <a:pt x="247" y="260"/>
                  </a:cubicBezTo>
                  <a:cubicBezTo>
                    <a:pt x="247" y="260"/>
                    <a:pt x="246" y="260"/>
                    <a:pt x="246" y="260"/>
                  </a:cubicBezTo>
                  <a:cubicBezTo>
                    <a:pt x="246" y="283"/>
                    <a:pt x="246" y="283"/>
                    <a:pt x="246" y="283"/>
                  </a:cubicBezTo>
                  <a:cubicBezTo>
                    <a:pt x="144" y="283"/>
                    <a:pt x="144" y="283"/>
                    <a:pt x="144" y="283"/>
                  </a:cubicBezTo>
                  <a:cubicBezTo>
                    <a:pt x="143" y="283"/>
                    <a:pt x="143" y="283"/>
                    <a:pt x="143" y="283"/>
                  </a:cubicBezTo>
                  <a:cubicBezTo>
                    <a:pt x="144" y="283"/>
                    <a:pt x="144" y="283"/>
                    <a:pt x="144" y="283"/>
                  </a:cubicBezTo>
                  <a:cubicBezTo>
                    <a:pt x="149" y="289"/>
                    <a:pt x="152" y="295"/>
                    <a:pt x="152" y="303"/>
                  </a:cubicBezTo>
                  <a:cubicBezTo>
                    <a:pt x="152" y="311"/>
                    <a:pt x="149" y="318"/>
                    <a:pt x="144" y="324"/>
                  </a:cubicBezTo>
                  <a:cubicBezTo>
                    <a:pt x="138" y="330"/>
                    <a:pt x="131" y="332"/>
                    <a:pt x="123" y="332"/>
                  </a:cubicBezTo>
                  <a:cubicBezTo>
                    <a:pt x="115" y="332"/>
                    <a:pt x="108" y="330"/>
                    <a:pt x="103" y="324"/>
                  </a:cubicBezTo>
                  <a:cubicBezTo>
                    <a:pt x="97" y="318"/>
                    <a:pt x="94" y="311"/>
                    <a:pt x="94" y="303"/>
                  </a:cubicBezTo>
                  <a:cubicBezTo>
                    <a:pt x="94" y="295"/>
                    <a:pt x="97" y="289"/>
                    <a:pt x="103" y="283"/>
                  </a:cubicBezTo>
                  <a:cubicBezTo>
                    <a:pt x="103" y="283"/>
                    <a:pt x="103" y="283"/>
                    <a:pt x="103" y="283"/>
                  </a:cubicBezTo>
                  <a:cubicBezTo>
                    <a:pt x="103" y="283"/>
                    <a:pt x="103" y="283"/>
                    <a:pt x="103" y="283"/>
                  </a:cubicBezTo>
                  <a:cubicBezTo>
                    <a:pt x="0" y="283"/>
                    <a:pt x="0" y="283"/>
                    <a:pt x="0" y="283"/>
                  </a:cubicBezTo>
                  <a:cubicBezTo>
                    <a:pt x="0" y="48"/>
                    <a:pt x="0" y="48"/>
                    <a:pt x="0" y="48"/>
                  </a:cubicBezTo>
                  <a:cubicBezTo>
                    <a:pt x="0" y="16"/>
                    <a:pt x="16" y="0"/>
                    <a:pt x="48" y="0"/>
                  </a:cubicBezTo>
                  <a:cubicBezTo>
                    <a:pt x="198" y="0"/>
                    <a:pt x="198" y="0"/>
                    <a:pt x="198" y="0"/>
                  </a:cubicBezTo>
                  <a:cubicBezTo>
                    <a:pt x="230" y="0"/>
                    <a:pt x="246" y="16"/>
                    <a:pt x="246" y="48"/>
                  </a:cubicBezTo>
                  <a:lnTo>
                    <a:pt x="246" y="108"/>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6" name="Freeform 9">
              <a:extLst>
                <a:ext uri="{FF2B5EF4-FFF2-40B4-BE49-F238E27FC236}">
                  <a16:creationId xmlns="" xmlns:a16="http://schemas.microsoft.com/office/drawing/2014/main" id="{5E7E73C6-669F-4B95-98B6-79C706B1D84A}"/>
                </a:ext>
              </a:extLst>
            </p:cNvPr>
            <p:cNvSpPr/>
            <p:nvPr/>
          </p:nvSpPr>
          <p:spPr bwMode="auto">
            <a:xfrm>
              <a:off x="67090" y="4927927"/>
              <a:ext cx="1371381" cy="1130915"/>
            </a:xfrm>
            <a:custGeom>
              <a:avLst/>
              <a:gdLst/>
              <a:ahLst/>
              <a:cxnLst>
                <a:cxn ang="0">
                  <a:pos x="103" y="0"/>
                </a:cxn>
                <a:cxn ang="0">
                  <a:pos x="103" y="0"/>
                </a:cxn>
                <a:cxn ang="0">
                  <a:pos x="94" y="20"/>
                </a:cxn>
                <a:cxn ang="0">
                  <a:pos x="103" y="41"/>
                </a:cxn>
                <a:cxn ang="0">
                  <a:pos x="123" y="49"/>
                </a:cxn>
                <a:cxn ang="0">
                  <a:pos x="144" y="41"/>
                </a:cxn>
                <a:cxn ang="0">
                  <a:pos x="152" y="20"/>
                </a:cxn>
                <a:cxn ang="0">
                  <a:pos x="144" y="0"/>
                </a:cxn>
                <a:cxn ang="0">
                  <a:pos x="144" y="0"/>
                </a:cxn>
                <a:cxn ang="0">
                  <a:pos x="246" y="0"/>
                </a:cxn>
                <a:cxn ang="0">
                  <a:pos x="246" y="58"/>
                </a:cxn>
                <a:cxn ang="0">
                  <a:pos x="247" y="58"/>
                </a:cxn>
                <a:cxn ang="0">
                  <a:pos x="267" y="50"/>
                </a:cxn>
                <a:cxn ang="0">
                  <a:pos x="288" y="58"/>
                </a:cxn>
                <a:cxn ang="0">
                  <a:pos x="296" y="79"/>
                </a:cxn>
                <a:cxn ang="0">
                  <a:pos x="288" y="99"/>
                </a:cxn>
                <a:cxn ang="0">
                  <a:pos x="284" y="103"/>
                </a:cxn>
                <a:cxn ang="0">
                  <a:pos x="267" y="108"/>
                </a:cxn>
                <a:cxn ang="0">
                  <a:pos x="251" y="103"/>
                </a:cxn>
                <a:cxn ang="0">
                  <a:pos x="247" y="99"/>
                </a:cxn>
                <a:cxn ang="0">
                  <a:pos x="246" y="99"/>
                </a:cxn>
                <a:cxn ang="0">
                  <a:pos x="246" y="103"/>
                </a:cxn>
                <a:cxn ang="0">
                  <a:pos x="246" y="155"/>
                </a:cxn>
                <a:cxn ang="0">
                  <a:pos x="246" y="196"/>
                </a:cxn>
                <a:cxn ang="0">
                  <a:pos x="198" y="244"/>
                </a:cxn>
                <a:cxn ang="0">
                  <a:pos x="48" y="244"/>
                </a:cxn>
                <a:cxn ang="0">
                  <a:pos x="0" y="196"/>
                </a:cxn>
                <a:cxn ang="0">
                  <a:pos x="0" y="0"/>
                </a:cxn>
                <a:cxn ang="0">
                  <a:pos x="103" y="0"/>
                </a:cxn>
              </a:cxnLst>
              <a:rect l="0" t="0" r="r" b="b"/>
              <a:pathLst>
                <a:path w="296" h="244">
                  <a:moveTo>
                    <a:pt x="103" y="0"/>
                  </a:moveTo>
                  <a:cubicBezTo>
                    <a:pt x="103" y="0"/>
                    <a:pt x="103" y="0"/>
                    <a:pt x="103" y="0"/>
                  </a:cubicBezTo>
                  <a:cubicBezTo>
                    <a:pt x="97" y="6"/>
                    <a:pt x="94" y="12"/>
                    <a:pt x="94" y="20"/>
                  </a:cubicBezTo>
                  <a:cubicBezTo>
                    <a:pt x="94" y="28"/>
                    <a:pt x="97" y="35"/>
                    <a:pt x="103" y="41"/>
                  </a:cubicBezTo>
                  <a:cubicBezTo>
                    <a:pt x="108" y="47"/>
                    <a:pt x="115" y="49"/>
                    <a:pt x="123" y="49"/>
                  </a:cubicBezTo>
                  <a:cubicBezTo>
                    <a:pt x="131" y="49"/>
                    <a:pt x="138" y="47"/>
                    <a:pt x="144" y="41"/>
                  </a:cubicBezTo>
                  <a:cubicBezTo>
                    <a:pt x="149" y="35"/>
                    <a:pt x="152" y="28"/>
                    <a:pt x="152" y="20"/>
                  </a:cubicBezTo>
                  <a:cubicBezTo>
                    <a:pt x="152" y="12"/>
                    <a:pt x="149" y="6"/>
                    <a:pt x="144" y="0"/>
                  </a:cubicBezTo>
                  <a:cubicBezTo>
                    <a:pt x="144" y="0"/>
                    <a:pt x="144" y="0"/>
                    <a:pt x="144" y="0"/>
                  </a:cubicBezTo>
                  <a:cubicBezTo>
                    <a:pt x="246" y="0"/>
                    <a:pt x="246" y="0"/>
                    <a:pt x="246" y="0"/>
                  </a:cubicBezTo>
                  <a:cubicBezTo>
                    <a:pt x="246" y="58"/>
                    <a:pt x="246" y="58"/>
                    <a:pt x="246" y="58"/>
                  </a:cubicBezTo>
                  <a:cubicBezTo>
                    <a:pt x="246" y="58"/>
                    <a:pt x="247" y="58"/>
                    <a:pt x="247" y="58"/>
                  </a:cubicBezTo>
                  <a:cubicBezTo>
                    <a:pt x="252" y="53"/>
                    <a:pt x="259" y="50"/>
                    <a:pt x="267" y="50"/>
                  </a:cubicBezTo>
                  <a:cubicBezTo>
                    <a:pt x="275" y="50"/>
                    <a:pt x="282" y="53"/>
                    <a:pt x="288" y="58"/>
                  </a:cubicBezTo>
                  <a:cubicBezTo>
                    <a:pt x="293" y="64"/>
                    <a:pt x="296" y="71"/>
                    <a:pt x="296" y="79"/>
                  </a:cubicBezTo>
                  <a:cubicBezTo>
                    <a:pt x="296" y="87"/>
                    <a:pt x="293" y="94"/>
                    <a:pt x="288" y="99"/>
                  </a:cubicBezTo>
                  <a:cubicBezTo>
                    <a:pt x="286" y="101"/>
                    <a:pt x="285" y="102"/>
                    <a:pt x="284" y="103"/>
                  </a:cubicBezTo>
                  <a:cubicBezTo>
                    <a:pt x="279" y="106"/>
                    <a:pt x="273" y="108"/>
                    <a:pt x="267" y="108"/>
                  </a:cubicBezTo>
                  <a:cubicBezTo>
                    <a:pt x="261" y="108"/>
                    <a:pt x="255" y="106"/>
                    <a:pt x="251" y="103"/>
                  </a:cubicBezTo>
                  <a:cubicBezTo>
                    <a:pt x="249" y="102"/>
                    <a:pt x="248" y="101"/>
                    <a:pt x="247" y="99"/>
                  </a:cubicBezTo>
                  <a:cubicBezTo>
                    <a:pt x="247" y="99"/>
                    <a:pt x="246" y="99"/>
                    <a:pt x="246" y="99"/>
                  </a:cubicBezTo>
                  <a:cubicBezTo>
                    <a:pt x="246" y="103"/>
                    <a:pt x="246" y="103"/>
                    <a:pt x="246" y="103"/>
                  </a:cubicBezTo>
                  <a:cubicBezTo>
                    <a:pt x="246" y="155"/>
                    <a:pt x="246" y="155"/>
                    <a:pt x="246" y="155"/>
                  </a:cubicBezTo>
                  <a:cubicBezTo>
                    <a:pt x="246" y="196"/>
                    <a:pt x="246" y="196"/>
                    <a:pt x="246" y="196"/>
                  </a:cubicBezTo>
                  <a:cubicBezTo>
                    <a:pt x="246" y="228"/>
                    <a:pt x="230" y="244"/>
                    <a:pt x="198" y="244"/>
                  </a:cubicBezTo>
                  <a:cubicBezTo>
                    <a:pt x="48" y="244"/>
                    <a:pt x="48" y="244"/>
                    <a:pt x="48" y="244"/>
                  </a:cubicBezTo>
                  <a:cubicBezTo>
                    <a:pt x="16" y="244"/>
                    <a:pt x="0" y="228"/>
                    <a:pt x="0" y="196"/>
                  </a:cubicBezTo>
                  <a:cubicBezTo>
                    <a:pt x="0" y="0"/>
                    <a:pt x="0" y="0"/>
                    <a:pt x="0" y="0"/>
                  </a:cubicBezTo>
                  <a:lnTo>
                    <a:pt x="103" y="0"/>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7" name="Freeform 10">
              <a:extLst>
                <a:ext uri="{FF2B5EF4-FFF2-40B4-BE49-F238E27FC236}">
                  <a16:creationId xmlns="" xmlns:a16="http://schemas.microsoft.com/office/drawing/2014/main" id="{2D844EA0-1296-4D3F-B7E8-51F84A1DBDD7}"/>
                </a:ext>
              </a:extLst>
            </p:cNvPr>
            <p:cNvSpPr/>
            <p:nvPr/>
          </p:nvSpPr>
          <p:spPr bwMode="auto">
            <a:xfrm>
              <a:off x="1205146" y="4173193"/>
              <a:ext cx="749975" cy="1852317"/>
            </a:xfrm>
            <a:custGeom>
              <a:avLst/>
              <a:gdLst/>
              <a:ahLst/>
              <a:cxnLst>
                <a:cxn ang="0">
                  <a:pos x="162" y="400"/>
                </a:cxn>
                <a:cxn ang="0">
                  <a:pos x="78" y="324"/>
                </a:cxn>
                <a:cxn ang="0">
                  <a:pos x="3" y="318"/>
                </a:cxn>
                <a:cxn ang="0">
                  <a:pos x="0" y="318"/>
                </a:cxn>
                <a:cxn ang="0">
                  <a:pos x="0" y="266"/>
                </a:cxn>
                <a:cxn ang="0">
                  <a:pos x="5" y="266"/>
                </a:cxn>
                <a:cxn ang="0">
                  <a:pos x="21" y="271"/>
                </a:cxn>
                <a:cxn ang="0">
                  <a:pos x="38" y="266"/>
                </a:cxn>
                <a:cxn ang="0">
                  <a:pos x="42" y="262"/>
                </a:cxn>
                <a:cxn ang="0">
                  <a:pos x="50" y="242"/>
                </a:cxn>
                <a:cxn ang="0">
                  <a:pos x="42" y="221"/>
                </a:cxn>
                <a:cxn ang="0">
                  <a:pos x="21" y="213"/>
                </a:cxn>
                <a:cxn ang="0">
                  <a:pos x="1" y="221"/>
                </a:cxn>
                <a:cxn ang="0">
                  <a:pos x="0" y="221"/>
                </a:cxn>
                <a:cxn ang="0">
                  <a:pos x="0" y="163"/>
                </a:cxn>
                <a:cxn ang="0">
                  <a:pos x="0" y="140"/>
                </a:cxn>
                <a:cxn ang="0">
                  <a:pos x="1" y="140"/>
                </a:cxn>
                <a:cxn ang="0">
                  <a:pos x="5" y="143"/>
                </a:cxn>
                <a:cxn ang="0">
                  <a:pos x="21" y="149"/>
                </a:cxn>
                <a:cxn ang="0">
                  <a:pos x="38" y="143"/>
                </a:cxn>
                <a:cxn ang="0">
                  <a:pos x="42" y="140"/>
                </a:cxn>
                <a:cxn ang="0">
                  <a:pos x="50" y="120"/>
                </a:cxn>
                <a:cxn ang="0">
                  <a:pos x="42" y="99"/>
                </a:cxn>
                <a:cxn ang="0">
                  <a:pos x="21" y="91"/>
                </a:cxn>
                <a:cxn ang="0">
                  <a:pos x="1" y="99"/>
                </a:cxn>
                <a:cxn ang="0">
                  <a:pos x="0" y="99"/>
                </a:cxn>
                <a:cxn ang="0">
                  <a:pos x="0" y="53"/>
                </a:cxn>
                <a:cxn ang="0">
                  <a:pos x="67" y="53"/>
                </a:cxn>
                <a:cxn ang="0">
                  <a:pos x="63" y="50"/>
                </a:cxn>
                <a:cxn ang="0">
                  <a:pos x="54" y="29"/>
                </a:cxn>
                <a:cxn ang="0">
                  <a:pos x="63" y="9"/>
                </a:cxn>
                <a:cxn ang="0">
                  <a:pos x="83" y="0"/>
                </a:cxn>
                <a:cxn ang="0">
                  <a:pos x="104" y="9"/>
                </a:cxn>
                <a:cxn ang="0">
                  <a:pos x="112" y="29"/>
                </a:cxn>
                <a:cxn ang="0">
                  <a:pos x="104" y="50"/>
                </a:cxn>
                <a:cxn ang="0">
                  <a:pos x="100" y="53"/>
                </a:cxn>
                <a:cxn ang="0">
                  <a:pos x="162" y="53"/>
                </a:cxn>
                <a:cxn ang="0">
                  <a:pos x="162" y="195"/>
                </a:cxn>
                <a:cxn ang="0">
                  <a:pos x="147" y="190"/>
                </a:cxn>
                <a:cxn ang="0">
                  <a:pos x="127" y="199"/>
                </a:cxn>
                <a:cxn ang="0">
                  <a:pos x="127" y="199"/>
                </a:cxn>
                <a:cxn ang="0">
                  <a:pos x="118" y="219"/>
                </a:cxn>
                <a:cxn ang="0">
                  <a:pos x="127" y="240"/>
                </a:cxn>
                <a:cxn ang="0">
                  <a:pos x="127" y="240"/>
                </a:cxn>
                <a:cxn ang="0">
                  <a:pos x="131" y="243"/>
                </a:cxn>
                <a:cxn ang="0">
                  <a:pos x="147" y="248"/>
                </a:cxn>
                <a:cxn ang="0">
                  <a:pos x="162" y="244"/>
                </a:cxn>
                <a:cxn ang="0">
                  <a:pos x="162" y="400"/>
                </a:cxn>
              </a:cxnLst>
              <a:rect l="0" t="0" r="r" b="b"/>
              <a:pathLst>
                <a:path w="162" h="400">
                  <a:moveTo>
                    <a:pt x="162" y="400"/>
                  </a:moveTo>
                  <a:cubicBezTo>
                    <a:pt x="142" y="371"/>
                    <a:pt x="114" y="346"/>
                    <a:pt x="78" y="324"/>
                  </a:cubicBezTo>
                  <a:cubicBezTo>
                    <a:pt x="53" y="314"/>
                    <a:pt x="28" y="312"/>
                    <a:pt x="3" y="318"/>
                  </a:cubicBezTo>
                  <a:cubicBezTo>
                    <a:pt x="0" y="318"/>
                    <a:pt x="0" y="318"/>
                    <a:pt x="0" y="318"/>
                  </a:cubicBezTo>
                  <a:cubicBezTo>
                    <a:pt x="0" y="266"/>
                    <a:pt x="0" y="266"/>
                    <a:pt x="0" y="266"/>
                  </a:cubicBezTo>
                  <a:cubicBezTo>
                    <a:pt x="5" y="266"/>
                    <a:pt x="5" y="266"/>
                    <a:pt x="5" y="266"/>
                  </a:cubicBezTo>
                  <a:cubicBezTo>
                    <a:pt x="9" y="269"/>
                    <a:pt x="15" y="271"/>
                    <a:pt x="21" y="271"/>
                  </a:cubicBezTo>
                  <a:cubicBezTo>
                    <a:pt x="27" y="271"/>
                    <a:pt x="33" y="269"/>
                    <a:pt x="38" y="266"/>
                  </a:cubicBezTo>
                  <a:cubicBezTo>
                    <a:pt x="39" y="265"/>
                    <a:pt x="40" y="264"/>
                    <a:pt x="42" y="262"/>
                  </a:cubicBezTo>
                  <a:cubicBezTo>
                    <a:pt x="47" y="257"/>
                    <a:pt x="50" y="250"/>
                    <a:pt x="50" y="242"/>
                  </a:cubicBezTo>
                  <a:cubicBezTo>
                    <a:pt x="50" y="234"/>
                    <a:pt x="47" y="227"/>
                    <a:pt x="42" y="221"/>
                  </a:cubicBezTo>
                  <a:cubicBezTo>
                    <a:pt x="36" y="216"/>
                    <a:pt x="29" y="213"/>
                    <a:pt x="21" y="213"/>
                  </a:cubicBezTo>
                  <a:cubicBezTo>
                    <a:pt x="13" y="213"/>
                    <a:pt x="6" y="216"/>
                    <a:pt x="1" y="221"/>
                  </a:cubicBezTo>
                  <a:cubicBezTo>
                    <a:pt x="1" y="221"/>
                    <a:pt x="0" y="221"/>
                    <a:pt x="0" y="221"/>
                  </a:cubicBezTo>
                  <a:cubicBezTo>
                    <a:pt x="0" y="163"/>
                    <a:pt x="0" y="163"/>
                    <a:pt x="0" y="163"/>
                  </a:cubicBezTo>
                  <a:cubicBezTo>
                    <a:pt x="0" y="140"/>
                    <a:pt x="0" y="140"/>
                    <a:pt x="0" y="140"/>
                  </a:cubicBezTo>
                  <a:cubicBezTo>
                    <a:pt x="0" y="140"/>
                    <a:pt x="1" y="140"/>
                    <a:pt x="1" y="140"/>
                  </a:cubicBezTo>
                  <a:cubicBezTo>
                    <a:pt x="2" y="141"/>
                    <a:pt x="3" y="142"/>
                    <a:pt x="5" y="143"/>
                  </a:cubicBezTo>
                  <a:cubicBezTo>
                    <a:pt x="9" y="147"/>
                    <a:pt x="15" y="149"/>
                    <a:pt x="21" y="149"/>
                  </a:cubicBezTo>
                  <a:cubicBezTo>
                    <a:pt x="27" y="149"/>
                    <a:pt x="33" y="147"/>
                    <a:pt x="38" y="143"/>
                  </a:cubicBezTo>
                  <a:cubicBezTo>
                    <a:pt x="39" y="142"/>
                    <a:pt x="40" y="141"/>
                    <a:pt x="42" y="140"/>
                  </a:cubicBezTo>
                  <a:cubicBezTo>
                    <a:pt x="47" y="134"/>
                    <a:pt x="50" y="128"/>
                    <a:pt x="50" y="120"/>
                  </a:cubicBezTo>
                  <a:cubicBezTo>
                    <a:pt x="50" y="112"/>
                    <a:pt x="47" y="105"/>
                    <a:pt x="42" y="99"/>
                  </a:cubicBezTo>
                  <a:cubicBezTo>
                    <a:pt x="36" y="93"/>
                    <a:pt x="29" y="91"/>
                    <a:pt x="21" y="91"/>
                  </a:cubicBezTo>
                  <a:cubicBezTo>
                    <a:pt x="13" y="91"/>
                    <a:pt x="6" y="93"/>
                    <a:pt x="1" y="99"/>
                  </a:cubicBezTo>
                  <a:cubicBezTo>
                    <a:pt x="1" y="99"/>
                    <a:pt x="0" y="99"/>
                    <a:pt x="0" y="99"/>
                  </a:cubicBezTo>
                  <a:cubicBezTo>
                    <a:pt x="0" y="53"/>
                    <a:pt x="0" y="53"/>
                    <a:pt x="0" y="53"/>
                  </a:cubicBezTo>
                  <a:cubicBezTo>
                    <a:pt x="67" y="53"/>
                    <a:pt x="67" y="53"/>
                    <a:pt x="67" y="53"/>
                  </a:cubicBezTo>
                  <a:cubicBezTo>
                    <a:pt x="65" y="52"/>
                    <a:pt x="64" y="51"/>
                    <a:pt x="63" y="50"/>
                  </a:cubicBezTo>
                  <a:cubicBezTo>
                    <a:pt x="57" y="44"/>
                    <a:pt x="54" y="37"/>
                    <a:pt x="54" y="29"/>
                  </a:cubicBezTo>
                  <a:cubicBezTo>
                    <a:pt x="54" y="21"/>
                    <a:pt x="57" y="15"/>
                    <a:pt x="63" y="9"/>
                  </a:cubicBezTo>
                  <a:cubicBezTo>
                    <a:pt x="69" y="3"/>
                    <a:pt x="75" y="0"/>
                    <a:pt x="83" y="0"/>
                  </a:cubicBezTo>
                  <a:cubicBezTo>
                    <a:pt x="91" y="0"/>
                    <a:pt x="98" y="3"/>
                    <a:pt x="104" y="9"/>
                  </a:cubicBezTo>
                  <a:cubicBezTo>
                    <a:pt x="110" y="15"/>
                    <a:pt x="112" y="21"/>
                    <a:pt x="112" y="29"/>
                  </a:cubicBezTo>
                  <a:cubicBezTo>
                    <a:pt x="112" y="37"/>
                    <a:pt x="110" y="44"/>
                    <a:pt x="104" y="50"/>
                  </a:cubicBezTo>
                  <a:cubicBezTo>
                    <a:pt x="103" y="51"/>
                    <a:pt x="101" y="52"/>
                    <a:pt x="100" y="53"/>
                  </a:cubicBezTo>
                  <a:cubicBezTo>
                    <a:pt x="162" y="53"/>
                    <a:pt x="162" y="53"/>
                    <a:pt x="162" y="53"/>
                  </a:cubicBezTo>
                  <a:cubicBezTo>
                    <a:pt x="162" y="195"/>
                    <a:pt x="162" y="195"/>
                    <a:pt x="162" y="195"/>
                  </a:cubicBezTo>
                  <a:cubicBezTo>
                    <a:pt x="158" y="192"/>
                    <a:pt x="153" y="190"/>
                    <a:pt x="147" y="190"/>
                  </a:cubicBezTo>
                  <a:cubicBezTo>
                    <a:pt x="139" y="190"/>
                    <a:pt x="133" y="193"/>
                    <a:pt x="127" y="199"/>
                  </a:cubicBezTo>
                  <a:cubicBezTo>
                    <a:pt x="127" y="199"/>
                    <a:pt x="127" y="199"/>
                    <a:pt x="127" y="199"/>
                  </a:cubicBezTo>
                  <a:cubicBezTo>
                    <a:pt x="121" y="205"/>
                    <a:pt x="118" y="212"/>
                    <a:pt x="118" y="219"/>
                  </a:cubicBezTo>
                  <a:cubicBezTo>
                    <a:pt x="118" y="227"/>
                    <a:pt x="121" y="234"/>
                    <a:pt x="127" y="240"/>
                  </a:cubicBezTo>
                  <a:cubicBezTo>
                    <a:pt x="127" y="240"/>
                    <a:pt x="127" y="240"/>
                    <a:pt x="127" y="240"/>
                  </a:cubicBezTo>
                  <a:cubicBezTo>
                    <a:pt x="128" y="241"/>
                    <a:pt x="129" y="242"/>
                    <a:pt x="131" y="243"/>
                  </a:cubicBezTo>
                  <a:cubicBezTo>
                    <a:pt x="136" y="247"/>
                    <a:pt x="141" y="248"/>
                    <a:pt x="147" y="248"/>
                  </a:cubicBezTo>
                  <a:cubicBezTo>
                    <a:pt x="153" y="248"/>
                    <a:pt x="158" y="247"/>
                    <a:pt x="162" y="244"/>
                  </a:cubicBezTo>
                  <a:lnTo>
                    <a:pt x="162"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8" name="Freeform 11">
              <a:extLst>
                <a:ext uri="{FF2B5EF4-FFF2-40B4-BE49-F238E27FC236}">
                  <a16:creationId xmlns="" xmlns:a16="http://schemas.microsoft.com/office/drawing/2014/main" id="{A4F49A51-253A-47BB-8C67-326AAE61FF5C}"/>
                </a:ext>
              </a:extLst>
            </p:cNvPr>
            <p:cNvSpPr/>
            <p:nvPr/>
          </p:nvSpPr>
          <p:spPr bwMode="auto">
            <a:xfrm>
              <a:off x="1752747" y="4173193"/>
              <a:ext cx="1309479" cy="1852317"/>
            </a:xfrm>
            <a:custGeom>
              <a:avLst/>
              <a:gdLst/>
              <a:ahLst/>
              <a:cxnLst>
                <a:cxn ang="0">
                  <a:pos x="235" y="400"/>
                </a:cxn>
                <a:cxn ang="0">
                  <a:pos x="44" y="400"/>
                </a:cxn>
                <a:cxn ang="0">
                  <a:pos x="44" y="244"/>
                </a:cxn>
                <a:cxn ang="0">
                  <a:pos x="29" y="248"/>
                </a:cxn>
                <a:cxn ang="0">
                  <a:pos x="13" y="243"/>
                </a:cxn>
                <a:cxn ang="0">
                  <a:pos x="9" y="240"/>
                </a:cxn>
                <a:cxn ang="0">
                  <a:pos x="9" y="240"/>
                </a:cxn>
                <a:cxn ang="0">
                  <a:pos x="0" y="219"/>
                </a:cxn>
                <a:cxn ang="0">
                  <a:pos x="9" y="199"/>
                </a:cxn>
                <a:cxn ang="0">
                  <a:pos x="9" y="199"/>
                </a:cxn>
                <a:cxn ang="0">
                  <a:pos x="29" y="190"/>
                </a:cxn>
                <a:cxn ang="0">
                  <a:pos x="44" y="195"/>
                </a:cxn>
                <a:cxn ang="0">
                  <a:pos x="44" y="53"/>
                </a:cxn>
                <a:cxn ang="0">
                  <a:pos x="129" y="53"/>
                </a:cxn>
                <a:cxn ang="0">
                  <a:pos x="125" y="50"/>
                </a:cxn>
                <a:cxn ang="0">
                  <a:pos x="117" y="29"/>
                </a:cxn>
                <a:cxn ang="0">
                  <a:pos x="125" y="9"/>
                </a:cxn>
                <a:cxn ang="0">
                  <a:pos x="146" y="0"/>
                </a:cxn>
                <a:cxn ang="0">
                  <a:pos x="166" y="9"/>
                </a:cxn>
                <a:cxn ang="0">
                  <a:pos x="175" y="29"/>
                </a:cxn>
                <a:cxn ang="0">
                  <a:pos x="166" y="50"/>
                </a:cxn>
                <a:cxn ang="0">
                  <a:pos x="162" y="53"/>
                </a:cxn>
                <a:cxn ang="0">
                  <a:pos x="235" y="53"/>
                </a:cxn>
                <a:cxn ang="0">
                  <a:pos x="235" y="82"/>
                </a:cxn>
                <a:cxn ang="0">
                  <a:pos x="254" y="75"/>
                </a:cxn>
                <a:cxn ang="0">
                  <a:pos x="274" y="83"/>
                </a:cxn>
                <a:cxn ang="0">
                  <a:pos x="283" y="104"/>
                </a:cxn>
                <a:cxn ang="0">
                  <a:pos x="274" y="124"/>
                </a:cxn>
                <a:cxn ang="0">
                  <a:pos x="254" y="133"/>
                </a:cxn>
                <a:cxn ang="0">
                  <a:pos x="235" y="126"/>
                </a:cxn>
                <a:cxn ang="0">
                  <a:pos x="235" y="154"/>
                </a:cxn>
                <a:cxn ang="0">
                  <a:pos x="235" y="196"/>
                </a:cxn>
                <a:cxn ang="0">
                  <a:pos x="218" y="190"/>
                </a:cxn>
                <a:cxn ang="0">
                  <a:pos x="197" y="199"/>
                </a:cxn>
                <a:cxn ang="0">
                  <a:pos x="191" y="207"/>
                </a:cxn>
                <a:cxn ang="0">
                  <a:pos x="189" y="219"/>
                </a:cxn>
                <a:cxn ang="0">
                  <a:pos x="194" y="236"/>
                </a:cxn>
                <a:cxn ang="0">
                  <a:pos x="197" y="240"/>
                </a:cxn>
                <a:cxn ang="0">
                  <a:pos x="218" y="248"/>
                </a:cxn>
                <a:cxn ang="0">
                  <a:pos x="235" y="243"/>
                </a:cxn>
                <a:cxn ang="0">
                  <a:pos x="235" y="274"/>
                </a:cxn>
                <a:cxn ang="0">
                  <a:pos x="235" y="317"/>
                </a:cxn>
                <a:cxn ang="0">
                  <a:pos x="218" y="312"/>
                </a:cxn>
                <a:cxn ang="0">
                  <a:pos x="210" y="313"/>
                </a:cxn>
                <a:cxn ang="0">
                  <a:pos x="197" y="320"/>
                </a:cxn>
                <a:cxn ang="0">
                  <a:pos x="189" y="341"/>
                </a:cxn>
                <a:cxn ang="0">
                  <a:pos x="197" y="361"/>
                </a:cxn>
                <a:cxn ang="0">
                  <a:pos x="215" y="370"/>
                </a:cxn>
                <a:cxn ang="0">
                  <a:pos x="218" y="370"/>
                </a:cxn>
                <a:cxn ang="0">
                  <a:pos x="235" y="364"/>
                </a:cxn>
                <a:cxn ang="0">
                  <a:pos x="235" y="400"/>
                </a:cxn>
              </a:cxnLst>
              <a:rect l="0" t="0" r="r" b="b"/>
              <a:pathLst>
                <a:path w="283" h="400">
                  <a:moveTo>
                    <a:pt x="235" y="400"/>
                  </a:moveTo>
                  <a:cubicBezTo>
                    <a:pt x="44" y="400"/>
                    <a:pt x="44" y="400"/>
                    <a:pt x="44" y="400"/>
                  </a:cubicBezTo>
                  <a:cubicBezTo>
                    <a:pt x="44" y="244"/>
                    <a:pt x="44" y="244"/>
                    <a:pt x="44" y="244"/>
                  </a:cubicBezTo>
                  <a:cubicBezTo>
                    <a:pt x="40" y="247"/>
                    <a:pt x="35" y="248"/>
                    <a:pt x="29" y="248"/>
                  </a:cubicBezTo>
                  <a:cubicBezTo>
                    <a:pt x="23" y="248"/>
                    <a:pt x="18" y="247"/>
                    <a:pt x="13" y="243"/>
                  </a:cubicBezTo>
                  <a:cubicBezTo>
                    <a:pt x="11" y="242"/>
                    <a:pt x="10" y="241"/>
                    <a:pt x="9" y="240"/>
                  </a:cubicBezTo>
                  <a:cubicBezTo>
                    <a:pt x="9" y="240"/>
                    <a:pt x="9" y="240"/>
                    <a:pt x="9" y="240"/>
                  </a:cubicBezTo>
                  <a:cubicBezTo>
                    <a:pt x="3" y="234"/>
                    <a:pt x="0" y="227"/>
                    <a:pt x="0" y="219"/>
                  </a:cubicBezTo>
                  <a:cubicBezTo>
                    <a:pt x="0" y="212"/>
                    <a:pt x="3" y="205"/>
                    <a:pt x="9" y="199"/>
                  </a:cubicBezTo>
                  <a:cubicBezTo>
                    <a:pt x="9" y="199"/>
                    <a:pt x="9" y="199"/>
                    <a:pt x="9" y="199"/>
                  </a:cubicBezTo>
                  <a:cubicBezTo>
                    <a:pt x="15" y="193"/>
                    <a:pt x="21" y="190"/>
                    <a:pt x="29" y="190"/>
                  </a:cubicBezTo>
                  <a:cubicBezTo>
                    <a:pt x="35" y="190"/>
                    <a:pt x="40" y="192"/>
                    <a:pt x="44" y="195"/>
                  </a:cubicBezTo>
                  <a:cubicBezTo>
                    <a:pt x="44" y="53"/>
                    <a:pt x="44" y="53"/>
                    <a:pt x="44" y="53"/>
                  </a:cubicBezTo>
                  <a:cubicBezTo>
                    <a:pt x="129" y="53"/>
                    <a:pt x="129" y="53"/>
                    <a:pt x="129" y="53"/>
                  </a:cubicBezTo>
                  <a:cubicBezTo>
                    <a:pt x="128" y="52"/>
                    <a:pt x="126" y="51"/>
                    <a:pt x="125" y="50"/>
                  </a:cubicBezTo>
                  <a:cubicBezTo>
                    <a:pt x="119" y="44"/>
                    <a:pt x="117" y="37"/>
                    <a:pt x="117" y="29"/>
                  </a:cubicBezTo>
                  <a:cubicBezTo>
                    <a:pt x="117" y="21"/>
                    <a:pt x="119" y="15"/>
                    <a:pt x="125" y="9"/>
                  </a:cubicBezTo>
                  <a:cubicBezTo>
                    <a:pt x="131" y="3"/>
                    <a:pt x="138" y="0"/>
                    <a:pt x="146" y="0"/>
                  </a:cubicBezTo>
                  <a:cubicBezTo>
                    <a:pt x="154" y="0"/>
                    <a:pt x="160" y="3"/>
                    <a:pt x="166" y="9"/>
                  </a:cubicBezTo>
                  <a:cubicBezTo>
                    <a:pt x="172" y="15"/>
                    <a:pt x="175" y="21"/>
                    <a:pt x="175" y="29"/>
                  </a:cubicBezTo>
                  <a:cubicBezTo>
                    <a:pt x="175" y="37"/>
                    <a:pt x="172" y="44"/>
                    <a:pt x="166" y="50"/>
                  </a:cubicBezTo>
                  <a:cubicBezTo>
                    <a:pt x="165" y="51"/>
                    <a:pt x="163" y="52"/>
                    <a:pt x="162" y="53"/>
                  </a:cubicBezTo>
                  <a:cubicBezTo>
                    <a:pt x="235" y="53"/>
                    <a:pt x="235" y="53"/>
                    <a:pt x="235" y="53"/>
                  </a:cubicBezTo>
                  <a:cubicBezTo>
                    <a:pt x="235" y="82"/>
                    <a:pt x="235" y="82"/>
                    <a:pt x="235" y="82"/>
                  </a:cubicBezTo>
                  <a:cubicBezTo>
                    <a:pt x="240" y="77"/>
                    <a:pt x="247" y="75"/>
                    <a:pt x="254" y="75"/>
                  </a:cubicBezTo>
                  <a:cubicBezTo>
                    <a:pt x="262" y="75"/>
                    <a:pt x="269" y="78"/>
                    <a:pt x="274" y="83"/>
                  </a:cubicBezTo>
                  <a:cubicBezTo>
                    <a:pt x="280" y="89"/>
                    <a:pt x="283" y="96"/>
                    <a:pt x="283" y="104"/>
                  </a:cubicBezTo>
                  <a:cubicBezTo>
                    <a:pt x="283" y="112"/>
                    <a:pt x="280" y="119"/>
                    <a:pt x="274" y="124"/>
                  </a:cubicBezTo>
                  <a:cubicBezTo>
                    <a:pt x="269" y="130"/>
                    <a:pt x="262" y="133"/>
                    <a:pt x="254" y="133"/>
                  </a:cubicBezTo>
                  <a:cubicBezTo>
                    <a:pt x="247" y="133"/>
                    <a:pt x="240" y="130"/>
                    <a:pt x="235" y="126"/>
                  </a:cubicBezTo>
                  <a:cubicBezTo>
                    <a:pt x="235" y="154"/>
                    <a:pt x="235" y="154"/>
                    <a:pt x="235" y="154"/>
                  </a:cubicBezTo>
                  <a:cubicBezTo>
                    <a:pt x="235" y="196"/>
                    <a:pt x="235" y="196"/>
                    <a:pt x="235" y="196"/>
                  </a:cubicBezTo>
                  <a:cubicBezTo>
                    <a:pt x="230" y="192"/>
                    <a:pt x="224" y="190"/>
                    <a:pt x="218" y="190"/>
                  </a:cubicBezTo>
                  <a:cubicBezTo>
                    <a:pt x="210" y="190"/>
                    <a:pt x="203" y="193"/>
                    <a:pt x="197" y="199"/>
                  </a:cubicBezTo>
                  <a:cubicBezTo>
                    <a:pt x="195" y="201"/>
                    <a:pt x="193" y="204"/>
                    <a:pt x="191" y="207"/>
                  </a:cubicBezTo>
                  <a:cubicBezTo>
                    <a:pt x="190" y="211"/>
                    <a:pt x="189" y="215"/>
                    <a:pt x="189" y="219"/>
                  </a:cubicBezTo>
                  <a:cubicBezTo>
                    <a:pt x="189" y="226"/>
                    <a:pt x="191" y="231"/>
                    <a:pt x="194" y="236"/>
                  </a:cubicBezTo>
                  <a:cubicBezTo>
                    <a:pt x="195" y="237"/>
                    <a:pt x="196" y="239"/>
                    <a:pt x="197" y="240"/>
                  </a:cubicBezTo>
                  <a:cubicBezTo>
                    <a:pt x="203" y="246"/>
                    <a:pt x="210" y="248"/>
                    <a:pt x="218" y="248"/>
                  </a:cubicBezTo>
                  <a:cubicBezTo>
                    <a:pt x="224" y="248"/>
                    <a:pt x="230" y="247"/>
                    <a:pt x="235" y="243"/>
                  </a:cubicBezTo>
                  <a:cubicBezTo>
                    <a:pt x="235" y="274"/>
                    <a:pt x="235" y="274"/>
                    <a:pt x="235" y="274"/>
                  </a:cubicBezTo>
                  <a:cubicBezTo>
                    <a:pt x="235" y="317"/>
                    <a:pt x="235" y="317"/>
                    <a:pt x="235" y="317"/>
                  </a:cubicBezTo>
                  <a:cubicBezTo>
                    <a:pt x="230" y="313"/>
                    <a:pt x="224" y="312"/>
                    <a:pt x="218" y="312"/>
                  </a:cubicBezTo>
                  <a:cubicBezTo>
                    <a:pt x="215" y="312"/>
                    <a:pt x="213" y="312"/>
                    <a:pt x="210" y="313"/>
                  </a:cubicBezTo>
                  <a:cubicBezTo>
                    <a:pt x="205" y="314"/>
                    <a:pt x="201" y="316"/>
                    <a:pt x="197" y="320"/>
                  </a:cubicBezTo>
                  <a:cubicBezTo>
                    <a:pt x="192" y="326"/>
                    <a:pt x="189" y="333"/>
                    <a:pt x="189" y="341"/>
                  </a:cubicBezTo>
                  <a:cubicBezTo>
                    <a:pt x="189" y="349"/>
                    <a:pt x="192" y="355"/>
                    <a:pt x="197" y="361"/>
                  </a:cubicBezTo>
                  <a:cubicBezTo>
                    <a:pt x="202" y="366"/>
                    <a:pt x="208" y="369"/>
                    <a:pt x="215" y="370"/>
                  </a:cubicBezTo>
                  <a:cubicBezTo>
                    <a:pt x="216" y="370"/>
                    <a:pt x="217" y="370"/>
                    <a:pt x="218" y="370"/>
                  </a:cubicBezTo>
                  <a:cubicBezTo>
                    <a:pt x="224" y="370"/>
                    <a:pt x="230" y="368"/>
                    <a:pt x="235" y="364"/>
                  </a:cubicBezTo>
                  <a:lnTo>
                    <a:pt x="235"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9" name="Freeform 12">
              <a:extLst>
                <a:ext uri="{FF2B5EF4-FFF2-40B4-BE49-F238E27FC236}">
                  <a16:creationId xmlns="" xmlns:a16="http://schemas.microsoft.com/office/drawing/2014/main" id="{EF129515-D04A-4B96-AF94-C12F90319B2B}"/>
                </a:ext>
              </a:extLst>
            </p:cNvPr>
            <p:cNvSpPr/>
            <p:nvPr/>
          </p:nvSpPr>
          <p:spPr bwMode="auto">
            <a:xfrm>
              <a:off x="2626527" y="4887455"/>
              <a:ext cx="1561852" cy="573791"/>
            </a:xfrm>
            <a:custGeom>
              <a:avLst/>
              <a:gdLst/>
              <a:ahLst/>
              <a:cxnLst>
                <a:cxn ang="0">
                  <a:pos x="292" y="2"/>
                </a:cxn>
                <a:cxn ang="0">
                  <a:pos x="319" y="18"/>
                </a:cxn>
                <a:cxn ang="0">
                  <a:pos x="337" y="62"/>
                </a:cxn>
                <a:cxn ang="0">
                  <a:pos x="319" y="105"/>
                </a:cxn>
                <a:cxn ang="0">
                  <a:pos x="276" y="124"/>
                </a:cxn>
                <a:cxn ang="0">
                  <a:pos x="260" y="124"/>
                </a:cxn>
                <a:cxn ang="0">
                  <a:pos x="237" y="120"/>
                </a:cxn>
                <a:cxn ang="0">
                  <a:pos x="145" y="120"/>
                </a:cxn>
                <a:cxn ang="0">
                  <a:pos x="150" y="103"/>
                </a:cxn>
                <a:cxn ang="0">
                  <a:pos x="141" y="83"/>
                </a:cxn>
                <a:cxn ang="0">
                  <a:pos x="121" y="74"/>
                </a:cxn>
                <a:cxn ang="0">
                  <a:pos x="100" y="83"/>
                </a:cxn>
                <a:cxn ang="0">
                  <a:pos x="92" y="103"/>
                </a:cxn>
                <a:cxn ang="0">
                  <a:pos x="97" y="120"/>
                </a:cxn>
                <a:cxn ang="0">
                  <a:pos x="46" y="120"/>
                </a:cxn>
                <a:cxn ang="0">
                  <a:pos x="46" y="89"/>
                </a:cxn>
                <a:cxn ang="0">
                  <a:pos x="29" y="94"/>
                </a:cxn>
                <a:cxn ang="0">
                  <a:pos x="8" y="86"/>
                </a:cxn>
                <a:cxn ang="0">
                  <a:pos x="5" y="82"/>
                </a:cxn>
                <a:cxn ang="0">
                  <a:pos x="0" y="65"/>
                </a:cxn>
                <a:cxn ang="0">
                  <a:pos x="2" y="53"/>
                </a:cxn>
                <a:cxn ang="0">
                  <a:pos x="8" y="45"/>
                </a:cxn>
                <a:cxn ang="0">
                  <a:pos x="29" y="36"/>
                </a:cxn>
                <a:cxn ang="0">
                  <a:pos x="46" y="42"/>
                </a:cxn>
                <a:cxn ang="0">
                  <a:pos x="46" y="0"/>
                </a:cxn>
                <a:cxn ang="0">
                  <a:pos x="52" y="0"/>
                </a:cxn>
                <a:cxn ang="0">
                  <a:pos x="52" y="1"/>
                </a:cxn>
                <a:cxn ang="0">
                  <a:pos x="54" y="1"/>
                </a:cxn>
                <a:cxn ang="0">
                  <a:pos x="62" y="0"/>
                </a:cxn>
                <a:cxn ang="0">
                  <a:pos x="189" y="0"/>
                </a:cxn>
                <a:cxn ang="0">
                  <a:pos x="181" y="20"/>
                </a:cxn>
                <a:cxn ang="0">
                  <a:pos x="189" y="40"/>
                </a:cxn>
                <a:cxn ang="0">
                  <a:pos x="210" y="49"/>
                </a:cxn>
                <a:cxn ang="0">
                  <a:pos x="230" y="40"/>
                </a:cxn>
                <a:cxn ang="0">
                  <a:pos x="239" y="20"/>
                </a:cxn>
                <a:cxn ang="0">
                  <a:pos x="231" y="0"/>
                </a:cxn>
                <a:cxn ang="0">
                  <a:pos x="276" y="0"/>
                </a:cxn>
                <a:cxn ang="0">
                  <a:pos x="292" y="2"/>
                </a:cxn>
              </a:cxnLst>
              <a:rect l="0" t="0" r="r" b="b"/>
              <a:pathLst>
                <a:path w="337" h="124">
                  <a:moveTo>
                    <a:pt x="292" y="2"/>
                  </a:moveTo>
                  <a:cubicBezTo>
                    <a:pt x="302" y="5"/>
                    <a:pt x="311" y="10"/>
                    <a:pt x="319" y="18"/>
                  </a:cubicBezTo>
                  <a:cubicBezTo>
                    <a:pt x="331" y="31"/>
                    <a:pt x="337" y="45"/>
                    <a:pt x="337" y="62"/>
                  </a:cubicBezTo>
                  <a:cubicBezTo>
                    <a:pt x="337" y="79"/>
                    <a:pt x="331" y="93"/>
                    <a:pt x="319" y="105"/>
                  </a:cubicBezTo>
                  <a:cubicBezTo>
                    <a:pt x="307" y="118"/>
                    <a:pt x="293" y="124"/>
                    <a:pt x="276" y="124"/>
                  </a:cubicBezTo>
                  <a:cubicBezTo>
                    <a:pt x="260" y="124"/>
                    <a:pt x="260" y="124"/>
                    <a:pt x="260" y="124"/>
                  </a:cubicBezTo>
                  <a:cubicBezTo>
                    <a:pt x="253" y="121"/>
                    <a:pt x="245" y="120"/>
                    <a:pt x="237" y="120"/>
                  </a:cubicBezTo>
                  <a:cubicBezTo>
                    <a:pt x="145" y="120"/>
                    <a:pt x="145" y="120"/>
                    <a:pt x="145" y="120"/>
                  </a:cubicBezTo>
                  <a:cubicBezTo>
                    <a:pt x="148" y="115"/>
                    <a:pt x="150" y="109"/>
                    <a:pt x="150" y="103"/>
                  </a:cubicBezTo>
                  <a:cubicBezTo>
                    <a:pt x="150" y="95"/>
                    <a:pt x="147" y="89"/>
                    <a:pt x="141" y="83"/>
                  </a:cubicBezTo>
                  <a:cubicBezTo>
                    <a:pt x="136" y="77"/>
                    <a:pt x="129" y="74"/>
                    <a:pt x="121" y="74"/>
                  </a:cubicBezTo>
                  <a:cubicBezTo>
                    <a:pt x="113" y="74"/>
                    <a:pt x="106" y="77"/>
                    <a:pt x="100" y="83"/>
                  </a:cubicBezTo>
                  <a:cubicBezTo>
                    <a:pt x="95" y="89"/>
                    <a:pt x="92" y="95"/>
                    <a:pt x="92" y="103"/>
                  </a:cubicBezTo>
                  <a:cubicBezTo>
                    <a:pt x="92" y="109"/>
                    <a:pt x="94" y="115"/>
                    <a:pt x="97" y="120"/>
                  </a:cubicBezTo>
                  <a:cubicBezTo>
                    <a:pt x="46" y="120"/>
                    <a:pt x="46" y="120"/>
                    <a:pt x="46" y="120"/>
                  </a:cubicBezTo>
                  <a:cubicBezTo>
                    <a:pt x="46" y="89"/>
                    <a:pt x="46" y="89"/>
                    <a:pt x="46" y="89"/>
                  </a:cubicBezTo>
                  <a:cubicBezTo>
                    <a:pt x="41" y="93"/>
                    <a:pt x="35" y="94"/>
                    <a:pt x="29" y="94"/>
                  </a:cubicBezTo>
                  <a:cubicBezTo>
                    <a:pt x="21" y="94"/>
                    <a:pt x="14" y="92"/>
                    <a:pt x="8" y="86"/>
                  </a:cubicBezTo>
                  <a:cubicBezTo>
                    <a:pt x="7" y="85"/>
                    <a:pt x="6" y="83"/>
                    <a:pt x="5" y="82"/>
                  </a:cubicBezTo>
                  <a:cubicBezTo>
                    <a:pt x="2" y="77"/>
                    <a:pt x="0" y="72"/>
                    <a:pt x="0" y="65"/>
                  </a:cubicBezTo>
                  <a:cubicBezTo>
                    <a:pt x="0" y="61"/>
                    <a:pt x="1" y="57"/>
                    <a:pt x="2" y="53"/>
                  </a:cubicBezTo>
                  <a:cubicBezTo>
                    <a:pt x="4" y="50"/>
                    <a:pt x="6" y="47"/>
                    <a:pt x="8" y="45"/>
                  </a:cubicBezTo>
                  <a:cubicBezTo>
                    <a:pt x="14" y="39"/>
                    <a:pt x="21" y="36"/>
                    <a:pt x="29" y="36"/>
                  </a:cubicBezTo>
                  <a:cubicBezTo>
                    <a:pt x="35" y="36"/>
                    <a:pt x="41" y="38"/>
                    <a:pt x="46" y="42"/>
                  </a:cubicBezTo>
                  <a:cubicBezTo>
                    <a:pt x="46" y="0"/>
                    <a:pt x="46" y="0"/>
                    <a:pt x="46" y="0"/>
                  </a:cubicBezTo>
                  <a:cubicBezTo>
                    <a:pt x="52" y="0"/>
                    <a:pt x="52" y="0"/>
                    <a:pt x="52" y="0"/>
                  </a:cubicBezTo>
                  <a:cubicBezTo>
                    <a:pt x="52" y="1"/>
                    <a:pt x="52" y="1"/>
                    <a:pt x="52" y="1"/>
                  </a:cubicBezTo>
                  <a:cubicBezTo>
                    <a:pt x="53" y="1"/>
                    <a:pt x="54" y="1"/>
                    <a:pt x="54" y="1"/>
                  </a:cubicBezTo>
                  <a:cubicBezTo>
                    <a:pt x="57" y="1"/>
                    <a:pt x="60" y="0"/>
                    <a:pt x="62" y="0"/>
                  </a:cubicBezTo>
                  <a:cubicBezTo>
                    <a:pt x="189" y="0"/>
                    <a:pt x="189" y="0"/>
                    <a:pt x="189" y="0"/>
                  </a:cubicBezTo>
                  <a:cubicBezTo>
                    <a:pt x="184" y="6"/>
                    <a:pt x="181" y="12"/>
                    <a:pt x="181" y="20"/>
                  </a:cubicBezTo>
                  <a:cubicBezTo>
                    <a:pt x="181" y="28"/>
                    <a:pt x="184" y="35"/>
                    <a:pt x="189" y="40"/>
                  </a:cubicBezTo>
                  <a:cubicBezTo>
                    <a:pt x="195" y="46"/>
                    <a:pt x="202" y="49"/>
                    <a:pt x="210" y="49"/>
                  </a:cubicBezTo>
                  <a:cubicBezTo>
                    <a:pt x="218" y="49"/>
                    <a:pt x="225" y="46"/>
                    <a:pt x="230" y="40"/>
                  </a:cubicBezTo>
                  <a:cubicBezTo>
                    <a:pt x="236" y="35"/>
                    <a:pt x="239" y="28"/>
                    <a:pt x="239" y="20"/>
                  </a:cubicBezTo>
                  <a:cubicBezTo>
                    <a:pt x="239" y="12"/>
                    <a:pt x="236" y="6"/>
                    <a:pt x="231" y="0"/>
                  </a:cubicBezTo>
                  <a:cubicBezTo>
                    <a:pt x="276" y="0"/>
                    <a:pt x="276" y="0"/>
                    <a:pt x="276" y="0"/>
                  </a:cubicBezTo>
                  <a:cubicBezTo>
                    <a:pt x="281" y="0"/>
                    <a:pt x="287" y="1"/>
                    <a:pt x="292" y="2"/>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0" name="Freeform 13">
              <a:extLst>
                <a:ext uri="{FF2B5EF4-FFF2-40B4-BE49-F238E27FC236}">
                  <a16:creationId xmlns="" xmlns:a16="http://schemas.microsoft.com/office/drawing/2014/main" id="{7C927C9B-8E72-4F50-8918-2607975CB81C}"/>
                </a:ext>
              </a:extLst>
            </p:cNvPr>
            <p:cNvSpPr/>
            <p:nvPr/>
          </p:nvSpPr>
          <p:spPr bwMode="auto">
            <a:xfrm>
              <a:off x="2840805" y="4118432"/>
              <a:ext cx="1416619" cy="995204"/>
            </a:xfrm>
            <a:custGeom>
              <a:avLst/>
              <a:gdLst/>
              <a:ahLst/>
              <a:cxnLst>
                <a:cxn ang="0">
                  <a:pos x="0" y="166"/>
                </a:cxn>
                <a:cxn ang="0">
                  <a:pos x="0" y="138"/>
                </a:cxn>
                <a:cxn ang="0">
                  <a:pos x="19" y="145"/>
                </a:cxn>
                <a:cxn ang="0">
                  <a:pos x="39" y="136"/>
                </a:cxn>
                <a:cxn ang="0">
                  <a:pos x="48" y="116"/>
                </a:cxn>
                <a:cxn ang="0">
                  <a:pos x="39" y="95"/>
                </a:cxn>
                <a:cxn ang="0">
                  <a:pos x="19" y="87"/>
                </a:cxn>
                <a:cxn ang="0">
                  <a:pos x="0" y="94"/>
                </a:cxn>
                <a:cxn ang="0">
                  <a:pos x="0" y="65"/>
                </a:cxn>
                <a:cxn ang="0">
                  <a:pos x="19" y="65"/>
                </a:cxn>
                <a:cxn ang="0">
                  <a:pos x="19" y="48"/>
                </a:cxn>
                <a:cxn ang="0">
                  <a:pos x="22" y="48"/>
                </a:cxn>
                <a:cxn ang="0">
                  <a:pos x="182" y="48"/>
                </a:cxn>
                <a:cxn ang="0">
                  <a:pos x="175" y="29"/>
                </a:cxn>
                <a:cxn ang="0">
                  <a:pos x="184" y="9"/>
                </a:cxn>
                <a:cxn ang="0">
                  <a:pos x="204" y="0"/>
                </a:cxn>
                <a:cxn ang="0">
                  <a:pos x="225" y="9"/>
                </a:cxn>
                <a:cxn ang="0">
                  <a:pos x="233" y="29"/>
                </a:cxn>
                <a:cxn ang="0">
                  <a:pos x="226" y="48"/>
                </a:cxn>
                <a:cxn ang="0">
                  <a:pos x="246" y="48"/>
                </a:cxn>
                <a:cxn ang="0">
                  <a:pos x="262" y="50"/>
                </a:cxn>
                <a:cxn ang="0">
                  <a:pos x="288" y="65"/>
                </a:cxn>
                <a:cxn ang="0">
                  <a:pos x="289" y="66"/>
                </a:cxn>
                <a:cxn ang="0">
                  <a:pos x="306" y="108"/>
                </a:cxn>
                <a:cxn ang="0">
                  <a:pos x="306" y="108"/>
                </a:cxn>
                <a:cxn ang="0">
                  <a:pos x="289" y="151"/>
                </a:cxn>
                <a:cxn ang="0">
                  <a:pos x="246" y="168"/>
                </a:cxn>
                <a:cxn ang="0">
                  <a:pos x="246" y="168"/>
                </a:cxn>
                <a:cxn ang="0">
                  <a:pos x="230" y="166"/>
                </a:cxn>
                <a:cxn ang="0">
                  <a:pos x="185" y="166"/>
                </a:cxn>
                <a:cxn ang="0">
                  <a:pos x="193" y="186"/>
                </a:cxn>
                <a:cxn ang="0">
                  <a:pos x="184" y="206"/>
                </a:cxn>
                <a:cxn ang="0">
                  <a:pos x="164" y="215"/>
                </a:cxn>
                <a:cxn ang="0">
                  <a:pos x="143" y="206"/>
                </a:cxn>
                <a:cxn ang="0">
                  <a:pos x="135" y="186"/>
                </a:cxn>
                <a:cxn ang="0">
                  <a:pos x="143" y="166"/>
                </a:cxn>
                <a:cxn ang="0">
                  <a:pos x="16" y="166"/>
                </a:cxn>
                <a:cxn ang="0">
                  <a:pos x="8" y="167"/>
                </a:cxn>
                <a:cxn ang="0">
                  <a:pos x="6" y="167"/>
                </a:cxn>
                <a:cxn ang="0">
                  <a:pos x="6" y="166"/>
                </a:cxn>
                <a:cxn ang="0">
                  <a:pos x="0" y="166"/>
                </a:cxn>
              </a:cxnLst>
              <a:rect l="0" t="0" r="r" b="b"/>
              <a:pathLst>
                <a:path w="306" h="215">
                  <a:moveTo>
                    <a:pt x="0" y="166"/>
                  </a:moveTo>
                  <a:cubicBezTo>
                    <a:pt x="0" y="138"/>
                    <a:pt x="0" y="138"/>
                    <a:pt x="0" y="138"/>
                  </a:cubicBezTo>
                  <a:cubicBezTo>
                    <a:pt x="5" y="142"/>
                    <a:pt x="12" y="145"/>
                    <a:pt x="19" y="145"/>
                  </a:cubicBezTo>
                  <a:cubicBezTo>
                    <a:pt x="27" y="145"/>
                    <a:pt x="34" y="142"/>
                    <a:pt x="39" y="136"/>
                  </a:cubicBezTo>
                  <a:cubicBezTo>
                    <a:pt x="45" y="131"/>
                    <a:pt x="48" y="124"/>
                    <a:pt x="48" y="116"/>
                  </a:cubicBezTo>
                  <a:cubicBezTo>
                    <a:pt x="48" y="108"/>
                    <a:pt x="45" y="101"/>
                    <a:pt x="39" y="95"/>
                  </a:cubicBezTo>
                  <a:cubicBezTo>
                    <a:pt x="34" y="90"/>
                    <a:pt x="27" y="87"/>
                    <a:pt x="19" y="87"/>
                  </a:cubicBezTo>
                  <a:cubicBezTo>
                    <a:pt x="12" y="87"/>
                    <a:pt x="5" y="89"/>
                    <a:pt x="0" y="94"/>
                  </a:cubicBezTo>
                  <a:cubicBezTo>
                    <a:pt x="0" y="65"/>
                    <a:pt x="0" y="65"/>
                    <a:pt x="0" y="65"/>
                  </a:cubicBezTo>
                  <a:cubicBezTo>
                    <a:pt x="19" y="65"/>
                    <a:pt x="19" y="65"/>
                    <a:pt x="19" y="65"/>
                  </a:cubicBezTo>
                  <a:cubicBezTo>
                    <a:pt x="19" y="48"/>
                    <a:pt x="19" y="48"/>
                    <a:pt x="19" y="48"/>
                  </a:cubicBezTo>
                  <a:cubicBezTo>
                    <a:pt x="20" y="48"/>
                    <a:pt x="21" y="48"/>
                    <a:pt x="22" y="48"/>
                  </a:cubicBezTo>
                  <a:cubicBezTo>
                    <a:pt x="182" y="48"/>
                    <a:pt x="182" y="48"/>
                    <a:pt x="182" y="48"/>
                  </a:cubicBezTo>
                  <a:cubicBezTo>
                    <a:pt x="178" y="43"/>
                    <a:pt x="175" y="37"/>
                    <a:pt x="175" y="29"/>
                  </a:cubicBezTo>
                  <a:cubicBezTo>
                    <a:pt x="175" y="21"/>
                    <a:pt x="178" y="15"/>
                    <a:pt x="184" y="9"/>
                  </a:cubicBezTo>
                  <a:cubicBezTo>
                    <a:pt x="189" y="3"/>
                    <a:pt x="196" y="0"/>
                    <a:pt x="204" y="0"/>
                  </a:cubicBezTo>
                  <a:cubicBezTo>
                    <a:pt x="212" y="0"/>
                    <a:pt x="219" y="3"/>
                    <a:pt x="225" y="9"/>
                  </a:cubicBezTo>
                  <a:cubicBezTo>
                    <a:pt x="230" y="15"/>
                    <a:pt x="233" y="21"/>
                    <a:pt x="233" y="29"/>
                  </a:cubicBezTo>
                  <a:cubicBezTo>
                    <a:pt x="233" y="37"/>
                    <a:pt x="231" y="43"/>
                    <a:pt x="226" y="48"/>
                  </a:cubicBezTo>
                  <a:cubicBezTo>
                    <a:pt x="246" y="48"/>
                    <a:pt x="246" y="48"/>
                    <a:pt x="246" y="48"/>
                  </a:cubicBezTo>
                  <a:cubicBezTo>
                    <a:pt x="252" y="48"/>
                    <a:pt x="257" y="49"/>
                    <a:pt x="262" y="50"/>
                  </a:cubicBezTo>
                  <a:cubicBezTo>
                    <a:pt x="272" y="53"/>
                    <a:pt x="280" y="58"/>
                    <a:pt x="288" y="65"/>
                  </a:cubicBezTo>
                  <a:cubicBezTo>
                    <a:pt x="288" y="65"/>
                    <a:pt x="289" y="66"/>
                    <a:pt x="289" y="66"/>
                  </a:cubicBezTo>
                  <a:cubicBezTo>
                    <a:pt x="301" y="78"/>
                    <a:pt x="306" y="92"/>
                    <a:pt x="306" y="108"/>
                  </a:cubicBezTo>
                  <a:cubicBezTo>
                    <a:pt x="306" y="108"/>
                    <a:pt x="306" y="108"/>
                    <a:pt x="306" y="108"/>
                  </a:cubicBezTo>
                  <a:cubicBezTo>
                    <a:pt x="306" y="125"/>
                    <a:pt x="301" y="139"/>
                    <a:pt x="289" y="151"/>
                  </a:cubicBezTo>
                  <a:cubicBezTo>
                    <a:pt x="277" y="163"/>
                    <a:pt x="263" y="168"/>
                    <a:pt x="246" y="168"/>
                  </a:cubicBezTo>
                  <a:cubicBezTo>
                    <a:pt x="246" y="168"/>
                    <a:pt x="246" y="168"/>
                    <a:pt x="246" y="168"/>
                  </a:cubicBezTo>
                  <a:cubicBezTo>
                    <a:pt x="241" y="167"/>
                    <a:pt x="235" y="166"/>
                    <a:pt x="230" y="166"/>
                  </a:cubicBezTo>
                  <a:cubicBezTo>
                    <a:pt x="185" y="166"/>
                    <a:pt x="185" y="166"/>
                    <a:pt x="185" y="166"/>
                  </a:cubicBezTo>
                  <a:cubicBezTo>
                    <a:pt x="190" y="172"/>
                    <a:pt x="193" y="178"/>
                    <a:pt x="193" y="186"/>
                  </a:cubicBezTo>
                  <a:cubicBezTo>
                    <a:pt x="193" y="194"/>
                    <a:pt x="190" y="201"/>
                    <a:pt x="184" y="206"/>
                  </a:cubicBezTo>
                  <a:cubicBezTo>
                    <a:pt x="179" y="212"/>
                    <a:pt x="172" y="215"/>
                    <a:pt x="164" y="215"/>
                  </a:cubicBezTo>
                  <a:cubicBezTo>
                    <a:pt x="156" y="215"/>
                    <a:pt x="149" y="212"/>
                    <a:pt x="143" y="206"/>
                  </a:cubicBezTo>
                  <a:cubicBezTo>
                    <a:pt x="138" y="201"/>
                    <a:pt x="135" y="194"/>
                    <a:pt x="135" y="186"/>
                  </a:cubicBezTo>
                  <a:cubicBezTo>
                    <a:pt x="135" y="178"/>
                    <a:pt x="138" y="172"/>
                    <a:pt x="143" y="166"/>
                  </a:cubicBezTo>
                  <a:cubicBezTo>
                    <a:pt x="16" y="166"/>
                    <a:pt x="16" y="166"/>
                    <a:pt x="16" y="166"/>
                  </a:cubicBezTo>
                  <a:cubicBezTo>
                    <a:pt x="14" y="166"/>
                    <a:pt x="11" y="167"/>
                    <a:pt x="8" y="167"/>
                  </a:cubicBezTo>
                  <a:cubicBezTo>
                    <a:pt x="8" y="167"/>
                    <a:pt x="7" y="167"/>
                    <a:pt x="6" y="167"/>
                  </a:cubicBezTo>
                  <a:cubicBezTo>
                    <a:pt x="6" y="166"/>
                    <a:pt x="6" y="166"/>
                    <a:pt x="6" y="166"/>
                  </a:cubicBezTo>
                  <a:lnTo>
                    <a:pt x="0" y="166"/>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1" name="Freeform 14">
              <a:extLst>
                <a:ext uri="{FF2B5EF4-FFF2-40B4-BE49-F238E27FC236}">
                  <a16:creationId xmlns="" xmlns:a16="http://schemas.microsoft.com/office/drawing/2014/main" id="{7D0CF15B-3E06-49A8-BCEE-1F897275134C}"/>
                </a:ext>
              </a:extLst>
            </p:cNvPr>
            <p:cNvSpPr/>
            <p:nvPr/>
          </p:nvSpPr>
          <p:spPr bwMode="auto">
            <a:xfrm>
              <a:off x="2793188" y="3747016"/>
              <a:ext cx="1459475" cy="602361"/>
            </a:xfrm>
            <a:custGeom>
              <a:avLst/>
              <a:gdLst/>
              <a:ahLst/>
              <a:cxnLst>
                <a:cxn ang="0">
                  <a:pos x="272" y="130"/>
                </a:cxn>
                <a:cxn ang="0">
                  <a:pos x="256" y="128"/>
                </a:cxn>
                <a:cxn ang="0">
                  <a:pos x="236" y="128"/>
                </a:cxn>
                <a:cxn ang="0">
                  <a:pos x="243" y="109"/>
                </a:cxn>
                <a:cxn ang="0">
                  <a:pos x="235" y="89"/>
                </a:cxn>
                <a:cxn ang="0">
                  <a:pos x="214" y="80"/>
                </a:cxn>
                <a:cxn ang="0">
                  <a:pos x="194" y="89"/>
                </a:cxn>
                <a:cxn ang="0">
                  <a:pos x="185" y="109"/>
                </a:cxn>
                <a:cxn ang="0">
                  <a:pos x="192" y="128"/>
                </a:cxn>
                <a:cxn ang="0">
                  <a:pos x="32" y="128"/>
                </a:cxn>
                <a:cxn ang="0">
                  <a:pos x="29" y="128"/>
                </a:cxn>
                <a:cxn ang="0">
                  <a:pos x="29" y="97"/>
                </a:cxn>
                <a:cxn ang="0">
                  <a:pos x="10" y="90"/>
                </a:cxn>
                <a:cxn ang="0">
                  <a:pos x="8" y="89"/>
                </a:cxn>
                <a:cxn ang="0">
                  <a:pos x="0" y="68"/>
                </a:cxn>
                <a:cxn ang="0">
                  <a:pos x="8" y="48"/>
                </a:cxn>
                <a:cxn ang="0">
                  <a:pos x="10" y="46"/>
                </a:cxn>
                <a:cxn ang="0">
                  <a:pos x="29" y="39"/>
                </a:cxn>
                <a:cxn ang="0">
                  <a:pos x="29" y="0"/>
                </a:cxn>
                <a:cxn ang="0">
                  <a:pos x="248" y="0"/>
                </a:cxn>
                <a:cxn ang="0">
                  <a:pos x="296" y="20"/>
                </a:cxn>
                <a:cxn ang="0">
                  <a:pos x="315" y="67"/>
                </a:cxn>
                <a:cxn ang="0">
                  <a:pos x="315" y="67"/>
                </a:cxn>
                <a:cxn ang="0">
                  <a:pos x="296" y="115"/>
                </a:cxn>
                <a:cxn ang="0">
                  <a:pos x="272" y="130"/>
                </a:cxn>
              </a:cxnLst>
              <a:rect l="0" t="0" r="r" b="b"/>
              <a:pathLst>
                <a:path w="315" h="130">
                  <a:moveTo>
                    <a:pt x="272" y="130"/>
                  </a:moveTo>
                  <a:cubicBezTo>
                    <a:pt x="267" y="129"/>
                    <a:pt x="262" y="128"/>
                    <a:pt x="256" y="128"/>
                  </a:cubicBezTo>
                  <a:cubicBezTo>
                    <a:pt x="236" y="128"/>
                    <a:pt x="236" y="128"/>
                    <a:pt x="236" y="128"/>
                  </a:cubicBezTo>
                  <a:cubicBezTo>
                    <a:pt x="241" y="123"/>
                    <a:pt x="243" y="117"/>
                    <a:pt x="243" y="109"/>
                  </a:cubicBezTo>
                  <a:cubicBezTo>
                    <a:pt x="243" y="101"/>
                    <a:pt x="240" y="95"/>
                    <a:pt x="235" y="89"/>
                  </a:cubicBezTo>
                  <a:cubicBezTo>
                    <a:pt x="229" y="83"/>
                    <a:pt x="222" y="80"/>
                    <a:pt x="214" y="80"/>
                  </a:cubicBezTo>
                  <a:cubicBezTo>
                    <a:pt x="206" y="80"/>
                    <a:pt x="199" y="83"/>
                    <a:pt x="194" y="89"/>
                  </a:cubicBezTo>
                  <a:cubicBezTo>
                    <a:pt x="188" y="95"/>
                    <a:pt x="185" y="101"/>
                    <a:pt x="185" y="109"/>
                  </a:cubicBezTo>
                  <a:cubicBezTo>
                    <a:pt x="185" y="117"/>
                    <a:pt x="188" y="123"/>
                    <a:pt x="192" y="128"/>
                  </a:cubicBezTo>
                  <a:cubicBezTo>
                    <a:pt x="32" y="128"/>
                    <a:pt x="32" y="128"/>
                    <a:pt x="32" y="128"/>
                  </a:cubicBezTo>
                  <a:cubicBezTo>
                    <a:pt x="31" y="128"/>
                    <a:pt x="30" y="128"/>
                    <a:pt x="29" y="128"/>
                  </a:cubicBezTo>
                  <a:cubicBezTo>
                    <a:pt x="29" y="97"/>
                    <a:pt x="29" y="97"/>
                    <a:pt x="29" y="97"/>
                  </a:cubicBezTo>
                  <a:cubicBezTo>
                    <a:pt x="22" y="97"/>
                    <a:pt x="15" y="95"/>
                    <a:pt x="10" y="90"/>
                  </a:cubicBezTo>
                  <a:cubicBezTo>
                    <a:pt x="9" y="90"/>
                    <a:pt x="9" y="89"/>
                    <a:pt x="8" y="89"/>
                  </a:cubicBezTo>
                  <a:cubicBezTo>
                    <a:pt x="3" y="83"/>
                    <a:pt x="0" y="76"/>
                    <a:pt x="0" y="68"/>
                  </a:cubicBezTo>
                  <a:cubicBezTo>
                    <a:pt x="0" y="60"/>
                    <a:pt x="3" y="53"/>
                    <a:pt x="8" y="48"/>
                  </a:cubicBezTo>
                  <a:cubicBezTo>
                    <a:pt x="9" y="47"/>
                    <a:pt x="9" y="47"/>
                    <a:pt x="10" y="46"/>
                  </a:cubicBezTo>
                  <a:cubicBezTo>
                    <a:pt x="15" y="42"/>
                    <a:pt x="22" y="39"/>
                    <a:pt x="29" y="39"/>
                  </a:cubicBezTo>
                  <a:cubicBezTo>
                    <a:pt x="29" y="0"/>
                    <a:pt x="29" y="0"/>
                    <a:pt x="29" y="0"/>
                  </a:cubicBezTo>
                  <a:cubicBezTo>
                    <a:pt x="248" y="0"/>
                    <a:pt x="248" y="0"/>
                    <a:pt x="248" y="0"/>
                  </a:cubicBezTo>
                  <a:cubicBezTo>
                    <a:pt x="267" y="0"/>
                    <a:pt x="283" y="7"/>
                    <a:pt x="296" y="20"/>
                  </a:cubicBezTo>
                  <a:cubicBezTo>
                    <a:pt x="309" y="33"/>
                    <a:pt x="315" y="48"/>
                    <a:pt x="315" y="67"/>
                  </a:cubicBezTo>
                  <a:cubicBezTo>
                    <a:pt x="315" y="67"/>
                    <a:pt x="315" y="67"/>
                    <a:pt x="315" y="67"/>
                  </a:cubicBezTo>
                  <a:cubicBezTo>
                    <a:pt x="315" y="86"/>
                    <a:pt x="309" y="102"/>
                    <a:pt x="296" y="115"/>
                  </a:cubicBezTo>
                  <a:cubicBezTo>
                    <a:pt x="289" y="122"/>
                    <a:pt x="281" y="127"/>
                    <a:pt x="272" y="13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2" name="Freeform 15">
              <a:extLst>
                <a:ext uri="{FF2B5EF4-FFF2-40B4-BE49-F238E27FC236}">
                  <a16:creationId xmlns="" xmlns:a16="http://schemas.microsoft.com/office/drawing/2014/main" id="{FF902031-A8AF-44E8-82DC-8C8387806A32}"/>
                </a:ext>
              </a:extLst>
            </p:cNvPr>
            <p:cNvSpPr/>
            <p:nvPr/>
          </p:nvSpPr>
          <p:spPr bwMode="auto">
            <a:xfrm>
              <a:off x="2626527" y="5230299"/>
              <a:ext cx="1390429" cy="795211"/>
            </a:xfrm>
            <a:custGeom>
              <a:avLst/>
              <a:gdLst/>
              <a:ahLst/>
              <a:cxnLst>
                <a:cxn ang="0">
                  <a:pos x="46" y="172"/>
                </a:cxn>
                <a:cxn ang="0">
                  <a:pos x="46" y="136"/>
                </a:cxn>
                <a:cxn ang="0">
                  <a:pos x="29" y="142"/>
                </a:cxn>
                <a:cxn ang="0">
                  <a:pos x="26" y="142"/>
                </a:cxn>
                <a:cxn ang="0">
                  <a:pos x="8" y="133"/>
                </a:cxn>
                <a:cxn ang="0">
                  <a:pos x="0" y="113"/>
                </a:cxn>
                <a:cxn ang="0">
                  <a:pos x="8" y="92"/>
                </a:cxn>
                <a:cxn ang="0">
                  <a:pos x="21" y="85"/>
                </a:cxn>
                <a:cxn ang="0">
                  <a:pos x="29" y="84"/>
                </a:cxn>
                <a:cxn ang="0">
                  <a:pos x="46" y="89"/>
                </a:cxn>
                <a:cxn ang="0">
                  <a:pos x="46" y="46"/>
                </a:cxn>
                <a:cxn ang="0">
                  <a:pos x="97" y="46"/>
                </a:cxn>
                <a:cxn ang="0">
                  <a:pos x="92" y="29"/>
                </a:cxn>
                <a:cxn ang="0">
                  <a:pos x="100" y="9"/>
                </a:cxn>
                <a:cxn ang="0">
                  <a:pos x="121" y="0"/>
                </a:cxn>
                <a:cxn ang="0">
                  <a:pos x="141" y="9"/>
                </a:cxn>
                <a:cxn ang="0">
                  <a:pos x="150" y="29"/>
                </a:cxn>
                <a:cxn ang="0">
                  <a:pos x="145" y="46"/>
                </a:cxn>
                <a:cxn ang="0">
                  <a:pos x="237" y="46"/>
                </a:cxn>
                <a:cxn ang="0">
                  <a:pos x="260" y="50"/>
                </a:cxn>
                <a:cxn ang="0">
                  <a:pos x="282" y="64"/>
                </a:cxn>
                <a:cxn ang="0">
                  <a:pos x="300" y="109"/>
                </a:cxn>
                <a:cxn ang="0">
                  <a:pos x="300" y="109"/>
                </a:cxn>
                <a:cxn ang="0">
                  <a:pos x="282" y="153"/>
                </a:cxn>
                <a:cxn ang="0">
                  <a:pos x="239" y="172"/>
                </a:cxn>
                <a:cxn ang="0">
                  <a:pos x="46" y="172"/>
                </a:cxn>
              </a:cxnLst>
              <a:rect l="0" t="0" r="r" b="b"/>
              <a:pathLst>
                <a:path w="300" h="172">
                  <a:moveTo>
                    <a:pt x="46" y="172"/>
                  </a:moveTo>
                  <a:cubicBezTo>
                    <a:pt x="46" y="136"/>
                    <a:pt x="46" y="136"/>
                    <a:pt x="46" y="136"/>
                  </a:cubicBezTo>
                  <a:cubicBezTo>
                    <a:pt x="41" y="140"/>
                    <a:pt x="35" y="142"/>
                    <a:pt x="29" y="142"/>
                  </a:cubicBezTo>
                  <a:cubicBezTo>
                    <a:pt x="28" y="142"/>
                    <a:pt x="27" y="142"/>
                    <a:pt x="26" y="142"/>
                  </a:cubicBezTo>
                  <a:cubicBezTo>
                    <a:pt x="19" y="141"/>
                    <a:pt x="13" y="138"/>
                    <a:pt x="8" y="133"/>
                  </a:cubicBezTo>
                  <a:cubicBezTo>
                    <a:pt x="3" y="127"/>
                    <a:pt x="0" y="121"/>
                    <a:pt x="0" y="113"/>
                  </a:cubicBezTo>
                  <a:cubicBezTo>
                    <a:pt x="0" y="105"/>
                    <a:pt x="3" y="98"/>
                    <a:pt x="8" y="92"/>
                  </a:cubicBezTo>
                  <a:cubicBezTo>
                    <a:pt x="12" y="88"/>
                    <a:pt x="16" y="86"/>
                    <a:pt x="21" y="85"/>
                  </a:cubicBezTo>
                  <a:cubicBezTo>
                    <a:pt x="24" y="84"/>
                    <a:pt x="26" y="84"/>
                    <a:pt x="29" y="84"/>
                  </a:cubicBezTo>
                  <a:cubicBezTo>
                    <a:pt x="35" y="84"/>
                    <a:pt x="41" y="85"/>
                    <a:pt x="46" y="89"/>
                  </a:cubicBezTo>
                  <a:cubicBezTo>
                    <a:pt x="46" y="46"/>
                    <a:pt x="46" y="46"/>
                    <a:pt x="46" y="46"/>
                  </a:cubicBezTo>
                  <a:cubicBezTo>
                    <a:pt x="97" y="46"/>
                    <a:pt x="97" y="46"/>
                    <a:pt x="97" y="46"/>
                  </a:cubicBezTo>
                  <a:cubicBezTo>
                    <a:pt x="94" y="41"/>
                    <a:pt x="92" y="35"/>
                    <a:pt x="92" y="29"/>
                  </a:cubicBezTo>
                  <a:cubicBezTo>
                    <a:pt x="92" y="21"/>
                    <a:pt x="95" y="15"/>
                    <a:pt x="100" y="9"/>
                  </a:cubicBezTo>
                  <a:cubicBezTo>
                    <a:pt x="106" y="3"/>
                    <a:pt x="113" y="0"/>
                    <a:pt x="121" y="0"/>
                  </a:cubicBezTo>
                  <a:cubicBezTo>
                    <a:pt x="129" y="0"/>
                    <a:pt x="136" y="3"/>
                    <a:pt x="141" y="9"/>
                  </a:cubicBezTo>
                  <a:cubicBezTo>
                    <a:pt x="147" y="15"/>
                    <a:pt x="150" y="21"/>
                    <a:pt x="150" y="29"/>
                  </a:cubicBezTo>
                  <a:cubicBezTo>
                    <a:pt x="150" y="35"/>
                    <a:pt x="148" y="41"/>
                    <a:pt x="145" y="46"/>
                  </a:cubicBezTo>
                  <a:cubicBezTo>
                    <a:pt x="237" y="46"/>
                    <a:pt x="237" y="46"/>
                    <a:pt x="237" y="46"/>
                  </a:cubicBezTo>
                  <a:cubicBezTo>
                    <a:pt x="245" y="46"/>
                    <a:pt x="253" y="47"/>
                    <a:pt x="260" y="50"/>
                  </a:cubicBezTo>
                  <a:cubicBezTo>
                    <a:pt x="268" y="53"/>
                    <a:pt x="275" y="57"/>
                    <a:pt x="282" y="64"/>
                  </a:cubicBezTo>
                  <a:cubicBezTo>
                    <a:pt x="294" y="76"/>
                    <a:pt x="300" y="91"/>
                    <a:pt x="300" y="109"/>
                  </a:cubicBezTo>
                  <a:cubicBezTo>
                    <a:pt x="300" y="109"/>
                    <a:pt x="300" y="109"/>
                    <a:pt x="300" y="109"/>
                  </a:cubicBezTo>
                  <a:cubicBezTo>
                    <a:pt x="300" y="126"/>
                    <a:pt x="294" y="141"/>
                    <a:pt x="282" y="153"/>
                  </a:cubicBezTo>
                  <a:cubicBezTo>
                    <a:pt x="270" y="165"/>
                    <a:pt x="255" y="171"/>
                    <a:pt x="239" y="172"/>
                  </a:cubicBezTo>
                  <a:lnTo>
                    <a:pt x="46" y="172"/>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grpSp>
      <p:sp>
        <p:nvSpPr>
          <p:cNvPr id="13" name="Oval 31">
            <a:extLst>
              <a:ext uri="{FF2B5EF4-FFF2-40B4-BE49-F238E27FC236}">
                <a16:creationId xmlns="" xmlns:a16="http://schemas.microsoft.com/office/drawing/2014/main" id="{CEC18D96-FD03-4A0E-AA7C-DE72D96E6476}"/>
              </a:ext>
            </a:extLst>
          </p:cNvPr>
          <p:cNvSpPr/>
          <p:nvPr/>
        </p:nvSpPr>
        <p:spPr>
          <a:xfrm>
            <a:off x="6616287" y="1894853"/>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5" name="Oval 32">
            <a:extLst>
              <a:ext uri="{FF2B5EF4-FFF2-40B4-BE49-F238E27FC236}">
                <a16:creationId xmlns="" xmlns:a16="http://schemas.microsoft.com/office/drawing/2014/main" id="{2112BF4B-C910-4A9A-99B8-E83C996F8E17}"/>
              </a:ext>
            </a:extLst>
          </p:cNvPr>
          <p:cNvSpPr/>
          <p:nvPr/>
        </p:nvSpPr>
        <p:spPr>
          <a:xfrm>
            <a:off x="8624791" y="1894853"/>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6" name="Freeform 141">
            <a:extLst>
              <a:ext uri="{FF2B5EF4-FFF2-40B4-BE49-F238E27FC236}">
                <a16:creationId xmlns="" xmlns:a16="http://schemas.microsoft.com/office/drawing/2014/main" id="{3EC82141-4A11-4B90-9A5F-ACC9D8A8A3C2}"/>
              </a:ext>
            </a:extLst>
          </p:cNvPr>
          <p:cNvSpPr>
            <a:spLocks noEditPoints="1"/>
          </p:cNvSpPr>
          <p:nvPr/>
        </p:nvSpPr>
        <p:spPr bwMode="auto">
          <a:xfrm>
            <a:off x="8968138" y="2281153"/>
            <a:ext cx="478335" cy="34492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rgbClr val="344F66"/>
          </a:solidFill>
          <a:ln w="9525">
            <a:noFill/>
            <a:round/>
          </a:ln>
        </p:spPr>
        <p:txBody>
          <a:bodyPr vert="horz" wrap="square" lIns="121920" tIns="60960" rIns="121920" bIns="60960" numCol="1" anchor="t" anchorCtr="0" compatLnSpc="1"/>
          <a:lstStyle/>
          <a:p>
            <a:endParaRPr lang="en-US" sz="2400">
              <a:cs typeface="+mn-ea"/>
              <a:sym typeface="+mn-lt"/>
            </a:endParaRPr>
          </a:p>
        </p:txBody>
      </p:sp>
      <p:sp>
        <p:nvSpPr>
          <p:cNvPr id="17" name="Oval 30">
            <a:extLst>
              <a:ext uri="{FF2B5EF4-FFF2-40B4-BE49-F238E27FC236}">
                <a16:creationId xmlns="" xmlns:a16="http://schemas.microsoft.com/office/drawing/2014/main" id="{503A3071-65A1-4DC3-AD41-5B5FEA08FFE6}"/>
              </a:ext>
            </a:extLst>
          </p:cNvPr>
          <p:cNvSpPr/>
          <p:nvPr/>
        </p:nvSpPr>
        <p:spPr>
          <a:xfrm>
            <a:off x="4765233" y="1938814"/>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9" name="文本框 60">
            <a:extLst>
              <a:ext uri="{FF2B5EF4-FFF2-40B4-BE49-F238E27FC236}">
                <a16:creationId xmlns="" xmlns:a16="http://schemas.microsoft.com/office/drawing/2014/main" id="{0E04EEC5-B15E-46E8-84F8-960B95B2B3D9}"/>
              </a:ext>
            </a:extLst>
          </p:cNvPr>
          <p:cNvSpPr>
            <a:spLocks noChangeArrowheads="1"/>
          </p:cNvSpPr>
          <p:nvPr/>
        </p:nvSpPr>
        <p:spPr bwMode="auto">
          <a:xfrm>
            <a:off x="4642146" y="3196661"/>
            <a:ext cx="1562613"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1400" b="1" dirty="0" smtClean="0">
                <a:solidFill>
                  <a:srgbClr val="344F66"/>
                </a:solidFill>
                <a:cs typeface="+mn-ea"/>
                <a:sym typeface="+mn-lt"/>
              </a:rPr>
              <a:t>文献研究法</a:t>
            </a:r>
            <a:endParaRPr lang="en-US" altLang="zh-CN" sz="1400" b="1" dirty="0" smtClean="0">
              <a:solidFill>
                <a:srgbClr val="344F66"/>
              </a:solidFill>
              <a:cs typeface="+mn-ea"/>
              <a:sym typeface="+mn-lt"/>
            </a:endParaRPr>
          </a:p>
          <a:p>
            <a:r>
              <a:rPr lang="zh-CN" altLang="en-US" sz="1200" dirty="0" smtClean="0">
                <a:solidFill>
                  <a:srgbClr val="555555"/>
                </a:solidFill>
                <a:cs typeface="+mn-ea"/>
                <a:sym typeface="+mn-lt"/>
              </a:rPr>
              <a:t>课题实施启动以前</a:t>
            </a:r>
            <a:r>
              <a:rPr lang="en-US" altLang="zh-CN" sz="1200" dirty="0" smtClean="0">
                <a:solidFill>
                  <a:srgbClr val="555555"/>
                </a:solidFill>
                <a:cs typeface="+mn-ea"/>
                <a:sym typeface="+mn-lt"/>
              </a:rPr>
              <a:t>,</a:t>
            </a:r>
            <a:r>
              <a:rPr lang="zh-CN" altLang="en-US" sz="1200" dirty="0" smtClean="0">
                <a:solidFill>
                  <a:srgbClr val="555555"/>
                </a:solidFill>
                <a:cs typeface="+mn-ea"/>
                <a:sym typeface="+mn-lt"/>
              </a:rPr>
              <a:t>学习相关理论，搜寻各项资料，借鉴成功经验，提出理论依据。</a:t>
            </a:r>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0" name="文本框 60">
            <a:extLst>
              <a:ext uri="{FF2B5EF4-FFF2-40B4-BE49-F238E27FC236}">
                <a16:creationId xmlns="" xmlns:a16="http://schemas.microsoft.com/office/drawing/2014/main" id="{D16354A5-556D-40FC-945C-1993DCEEC881}"/>
              </a:ext>
            </a:extLst>
          </p:cNvPr>
          <p:cNvSpPr>
            <a:spLocks noChangeArrowheads="1"/>
          </p:cNvSpPr>
          <p:nvPr/>
        </p:nvSpPr>
        <p:spPr bwMode="auto">
          <a:xfrm>
            <a:off x="6554338" y="3173693"/>
            <a:ext cx="1562613"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1400" b="1" dirty="0" smtClean="0">
                <a:solidFill>
                  <a:srgbClr val="344F66"/>
                </a:solidFill>
                <a:cs typeface="+mn-ea"/>
                <a:sym typeface="+mn-lt"/>
              </a:rPr>
              <a:t>调查研究法</a:t>
            </a:r>
            <a:endParaRPr lang="en-US" altLang="zh-CN" sz="1400" b="1" dirty="0" smtClean="0">
              <a:solidFill>
                <a:srgbClr val="344F66"/>
              </a:solidFill>
              <a:cs typeface="+mn-ea"/>
              <a:sym typeface="+mn-lt"/>
            </a:endParaRPr>
          </a:p>
          <a:p>
            <a:r>
              <a:rPr lang="zh-CN" altLang="en-US" sz="1200" dirty="0" smtClean="0">
                <a:solidFill>
                  <a:srgbClr val="555555"/>
                </a:solidFill>
                <a:cs typeface="+mn-ea"/>
                <a:sym typeface="+mn-lt"/>
              </a:rPr>
              <a:t>课题实施启动初期，比照新课程标准，领会新课程内容，明确新课程目标，通过调查研究发现当前课堂教学中存在的问题，并提出解决问题的设想。</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1" name="文本框 60">
            <a:extLst>
              <a:ext uri="{FF2B5EF4-FFF2-40B4-BE49-F238E27FC236}">
                <a16:creationId xmlns="" xmlns:a16="http://schemas.microsoft.com/office/drawing/2014/main" id="{9CD57E1F-371D-455A-B8E2-8D45EB8CFC71}"/>
              </a:ext>
            </a:extLst>
          </p:cNvPr>
          <p:cNvSpPr>
            <a:spLocks noChangeArrowheads="1"/>
          </p:cNvSpPr>
          <p:nvPr/>
        </p:nvSpPr>
        <p:spPr bwMode="auto">
          <a:xfrm>
            <a:off x="8554453" y="3175317"/>
            <a:ext cx="1562613"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1400" b="1" dirty="0" smtClean="0">
                <a:solidFill>
                  <a:srgbClr val="344F66"/>
                </a:solidFill>
                <a:cs typeface="+mn-ea"/>
                <a:sym typeface="+mn-lt"/>
              </a:rPr>
              <a:t>功能分析法</a:t>
            </a:r>
            <a:endParaRPr lang="en-US" altLang="zh-CN" sz="1400" b="1" dirty="0" smtClean="0">
              <a:solidFill>
                <a:srgbClr val="344F66"/>
              </a:solidFill>
              <a:cs typeface="+mn-ea"/>
              <a:sym typeface="+mn-lt"/>
            </a:endParaRPr>
          </a:p>
          <a:p>
            <a:r>
              <a:rPr lang="zh-CN" altLang="en-US" sz="1200" dirty="0" smtClean="0">
                <a:solidFill>
                  <a:srgbClr val="555555"/>
                </a:solidFill>
                <a:cs typeface="+mn-ea"/>
                <a:sym typeface="+mn-lt"/>
              </a:rPr>
              <a:t>是社会科学用来分析社会现象的一种方法，是社会调查常用的分析方法之一。它通过说明社会现象怎样满足一个社会系统的需要（即具有怎样的功能）来解释社会现象。</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2" name="文本框 21">
            <a:extLst>
              <a:ext uri="{FF2B5EF4-FFF2-40B4-BE49-F238E27FC236}">
                <a16:creationId xmlns="" xmlns:a16="http://schemas.microsoft.com/office/drawing/2014/main" id="{13AE3363-0069-444C-961A-E941B855988C}"/>
              </a:ext>
            </a:extLst>
          </p:cNvPr>
          <p:cNvSpPr txBox="1"/>
          <p:nvPr/>
        </p:nvSpPr>
        <p:spPr>
          <a:xfrm>
            <a:off x="4830413" y="1180861"/>
            <a:ext cx="3161443" cy="369332"/>
          </a:xfrm>
          <a:prstGeom prst="rect">
            <a:avLst/>
          </a:prstGeom>
          <a:noFill/>
          <a:effectLst/>
        </p:spPr>
        <p:txBody>
          <a:bodyPr wrap="none" rtlCol="0">
            <a:spAutoFit/>
          </a:bodyPr>
          <a:lstStyle/>
          <a:p>
            <a:r>
              <a:rPr lang="zh-CN" altLang="en-US" dirty="0">
                <a:solidFill>
                  <a:srgbClr val="555555"/>
                </a:solidFill>
                <a:cs typeface="+mn-ea"/>
                <a:sym typeface="+mn-lt"/>
              </a:rPr>
              <a:t>四个研</a:t>
            </a:r>
            <a:r>
              <a:rPr lang="zh-CN" altLang="en-US" dirty="0" smtClean="0">
                <a:solidFill>
                  <a:srgbClr val="555555"/>
                </a:solidFill>
                <a:cs typeface="+mn-ea"/>
                <a:sym typeface="+mn-lt"/>
              </a:rPr>
              <a:t>究方法   </a:t>
            </a:r>
            <a:r>
              <a:rPr lang="zh-CN" altLang="en-US" dirty="0">
                <a:solidFill>
                  <a:srgbClr val="555555"/>
                </a:solidFill>
                <a:cs typeface="+mn-ea"/>
                <a:sym typeface="+mn-lt"/>
              </a:rPr>
              <a:t>贯穿全盘工作</a:t>
            </a:r>
            <a:endParaRPr lang="en-US" altLang="zh-CN" sz="2400" dirty="0">
              <a:solidFill>
                <a:srgbClr val="555555"/>
              </a:solidFill>
              <a:cs typeface="+mn-ea"/>
              <a:sym typeface="+mn-lt"/>
            </a:endParaRPr>
          </a:p>
        </p:txBody>
      </p:sp>
      <p:sp>
        <p:nvSpPr>
          <p:cNvPr id="25" name="TextBox 42">
            <a:extLst>
              <a:ext uri="{FF2B5EF4-FFF2-40B4-BE49-F238E27FC236}">
                <a16:creationId xmlns="" xmlns:a16="http://schemas.microsoft.com/office/drawing/2014/main" id="{AC828C3E-7FF7-4F68-A95F-801045203E87}"/>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2.2 </a:t>
            </a:r>
            <a:r>
              <a:rPr lang="zh-CN" altLang="en-US" b="0" dirty="0">
                <a:solidFill>
                  <a:srgbClr val="444444"/>
                </a:solidFill>
                <a:latin typeface="+mn-lt"/>
                <a:ea typeface="+mn-ea"/>
                <a:cs typeface="+mn-ea"/>
                <a:sym typeface="+mn-lt"/>
              </a:rPr>
              <a:t>研</a:t>
            </a:r>
            <a:r>
              <a:rPr lang="zh-CN" altLang="en-US" b="0" dirty="0" smtClean="0">
                <a:solidFill>
                  <a:srgbClr val="444444"/>
                </a:solidFill>
                <a:latin typeface="+mn-lt"/>
                <a:ea typeface="+mn-ea"/>
                <a:cs typeface="+mn-ea"/>
                <a:sym typeface="+mn-lt"/>
              </a:rPr>
              <a:t>究方法</a:t>
            </a:r>
            <a:endParaRPr lang="zh-CN" altLang="en-US" b="0" dirty="0">
              <a:solidFill>
                <a:srgbClr val="444444"/>
              </a:solidFill>
              <a:latin typeface="+mn-lt"/>
              <a:ea typeface="+mn-ea"/>
              <a:cs typeface="+mn-ea"/>
              <a:sym typeface="+mn-lt"/>
            </a:endParaRPr>
          </a:p>
        </p:txBody>
      </p:sp>
      <p:sp>
        <p:nvSpPr>
          <p:cNvPr id="26" name="Oval 32">
            <a:extLst>
              <a:ext uri="{FF2B5EF4-FFF2-40B4-BE49-F238E27FC236}">
                <a16:creationId xmlns="" xmlns:a16="http://schemas.microsoft.com/office/drawing/2014/main" id="{9F70D491-BDC9-40B3-BE71-59AD9BF3736C}"/>
              </a:ext>
            </a:extLst>
          </p:cNvPr>
          <p:cNvSpPr/>
          <p:nvPr/>
        </p:nvSpPr>
        <p:spPr>
          <a:xfrm>
            <a:off x="10659675" y="1868475"/>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grpSp>
        <p:nvGrpSpPr>
          <p:cNvPr id="27" name="组合 26">
            <a:extLst>
              <a:ext uri="{FF2B5EF4-FFF2-40B4-BE49-F238E27FC236}">
                <a16:creationId xmlns="" xmlns:a16="http://schemas.microsoft.com/office/drawing/2014/main" id="{A9796DBD-6E9E-4212-969E-FB9D520D465D}"/>
              </a:ext>
            </a:extLst>
          </p:cNvPr>
          <p:cNvGrpSpPr/>
          <p:nvPr/>
        </p:nvGrpSpPr>
        <p:grpSpPr>
          <a:xfrm>
            <a:off x="11006113" y="2298738"/>
            <a:ext cx="421096" cy="402728"/>
            <a:chOff x="1004888" y="993775"/>
            <a:chExt cx="2438400" cy="2332038"/>
          </a:xfrm>
          <a:solidFill>
            <a:srgbClr val="344F66"/>
          </a:solidFill>
          <a:effectLst/>
        </p:grpSpPr>
        <p:sp>
          <p:nvSpPr>
            <p:cNvPr id="28" name="Freeform 25">
              <a:extLst>
                <a:ext uri="{FF2B5EF4-FFF2-40B4-BE49-F238E27FC236}">
                  <a16:creationId xmlns="" xmlns:a16="http://schemas.microsoft.com/office/drawing/2014/main" id="{FFC872EC-9589-4890-9C17-4B7BE7B111F4}"/>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rgbClr val="CF3B4C"/>
            </a:solid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9" name="任意多边形 43">
              <a:extLst>
                <a:ext uri="{FF2B5EF4-FFF2-40B4-BE49-F238E27FC236}">
                  <a16:creationId xmlns="" xmlns:a16="http://schemas.microsoft.com/office/drawing/2014/main" id="{E44DB92B-1559-4F19-B34F-EF48721D0EEA}"/>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CF3B4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sp>
        <p:nvSpPr>
          <p:cNvPr id="33" name="文本框 60">
            <a:extLst>
              <a:ext uri="{FF2B5EF4-FFF2-40B4-BE49-F238E27FC236}">
                <a16:creationId xmlns="" xmlns:a16="http://schemas.microsoft.com/office/drawing/2014/main" id="{58024262-A006-4123-9F5D-8053F92053B5}"/>
              </a:ext>
            </a:extLst>
          </p:cNvPr>
          <p:cNvSpPr>
            <a:spLocks noChangeArrowheads="1"/>
          </p:cNvSpPr>
          <p:nvPr/>
        </p:nvSpPr>
        <p:spPr bwMode="auto">
          <a:xfrm>
            <a:off x="10506295" y="3113771"/>
            <a:ext cx="1562613"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1400" b="1" dirty="0" smtClean="0">
                <a:solidFill>
                  <a:srgbClr val="344F66"/>
                </a:solidFill>
                <a:cs typeface="+mn-ea"/>
                <a:sym typeface="+mn-lt"/>
              </a:rPr>
              <a:t>实证研究法</a:t>
            </a:r>
            <a:endParaRPr lang="en-US" altLang="zh-CN" sz="1400" b="1" dirty="0">
              <a:solidFill>
                <a:srgbClr val="344F66"/>
              </a:solidFill>
              <a:cs typeface="+mn-ea"/>
              <a:sym typeface="+mn-lt"/>
            </a:endParaRPr>
          </a:p>
          <a:p>
            <a:r>
              <a:rPr lang="zh-CN" altLang="en-US" sz="1200" dirty="0" smtClean="0">
                <a:solidFill>
                  <a:srgbClr val="555555"/>
                </a:solidFill>
                <a:cs typeface="+mn-ea"/>
                <a:sym typeface="+mn-lt"/>
              </a:rPr>
              <a:t>是科学实践研究的一种特殊形式。其依据现有的科学理论和实践的需要，提出设计，利用科学仪器和设备，在自然条件下，通过有目的有步骤地操纵，根据观察、记录、测定与此相伴随的现象的变化来确定条件与现象之间的因果关系的活动。</a:t>
            </a:r>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pic>
        <p:nvPicPr>
          <p:cNvPr id="1026" name="Picture 2"/>
          <p:cNvPicPr>
            <a:picLocks noChangeAspect="1" noChangeArrowheads="1"/>
          </p:cNvPicPr>
          <p:nvPr/>
        </p:nvPicPr>
        <p:blipFill>
          <a:blip r:embed="rId2" cstate="print"/>
          <a:srcRect/>
          <a:stretch>
            <a:fillRect/>
          </a:stretch>
        </p:blipFill>
        <p:spPr bwMode="auto">
          <a:xfrm>
            <a:off x="5125914" y="2356339"/>
            <a:ext cx="395654" cy="40444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963507" y="2250830"/>
            <a:ext cx="474785" cy="430823"/>
          </a:xfrm>
          <a:prstGeom prst="rect">
            <a:avLst/>
          </a:prstGeom>
          <a:noFill/>
          <a:ln w="9525">
            <a:noFill/>
            <a:miter lim="800000"/>
            <a:headEnd/>
            <a:tailEnd/>
          </a:ln>
        </p:spPr>
      </p:pic>
    </p:spTree>
    <p:extLst>
      <p:ext uri="{BB962C8B-B14F-4D97-AF65-F5344CB8AC3E}">
        <p14:creationId xmlns:p14="http://schemas.microsoft.com/office/powerpoint/2010/main" xmlns="" val="836092262"/>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ppt_w</p:attrName>
                                        </p:attrNameLst>
                                      </p:cBhvr>
                                      <p:tavLst>
                                        <p:tav tm="0">
                                          <p:val>
                                            <p:fltVal val="0"/>
                                          </p:val>
                                        </p:tav>
                                        <p:tav tm="100000">
                                          <p:val>
                                            <p:strVal val="#ppt_w"/>
                                          </p:val>
                                        </p:tav>
                                      </p:tavLst>
                                    </p:anim>
                                    <p:anim calcmode="lin" valueType="num">
                                      <p:cBhvr>
                                        <p:cTn id="10" dur="500" fill="hold"/>
                                        <p:tgtEl>
                                          <p:spTgt spid="2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53" presetClass="entr" presetSubtype="16"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animEffect transition="in" filter="fade">
                                      <p:cBhvr>
                                        <p:cTn id="50" dur="500"/>
                                        <p:tgtEl>
                                          <p:spTgt spid="27"/>
                                        </p:tgtEl>
                                      </p:cBhvr>
                                    </p:animEffect>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p:bldP spid="20" grpId="0"/>
      <p:bldP spid="21" grpId="0"/>
      <p:bldP spid="22" grpId="0"/>
      <p:bldP spid="25" grpId="0"/>
      <p:bldP spid="26"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46">
            <a:extLst>
              <a:ext uri="{FF2B5EF4-FFF2-40B4-BE49-F238E27FC236}">
                <a16:creationId xmlns="" xmlns:a16="http://schemas.microsoft.com/office/drawing/2014/main" id="{A525C373-DE89-4058-8FD9-02A7A0970E1A}"/>
              </a:ext>
            </a:extLst>
          </p:cNvPr>
          <p:cNvSpPr/>
          <p:nvPr/>
        </p:nvSpPr>
        <p:spPr>
          <a:xfrm>
            <a:off x="1243690" y="3328122"/>
            <a:ext cx="1085448"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3" name="燕尾形 47">
            <a:extLst>
              <a:ext uri="{FF2B5EF4-FFF2-40B4-BE49-F238E27FC236}">
                <a16:creationId xmlns="" xmlns:a16="http://schemas.microsoft.com/office/drawing/2014/main" id="{13975848-ECEE-48AF-AB20-965CAE96BDF7}"/>
              </a:ext>
            </a:extLst>
          </p:cNvPr>
          <p:cNvSpPr/>
          <p:nvPr/>
        </p:nvSpPr>
        <p:spPr>
          <a:xfrm>
            <a:off x="2200374"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4" name="燕尾形 49">
            <a:extLst>
              <a:ext uri="{FF2B5EF4-FFF2-40B4-BE49-F238E27FC236}">
                <a16:creationId xmlns="" xmlns:a16="http://schemas.microsoft.com/office/drawing/2014/main" id="{92FED077-DDBB-4D6A-8157-516E61B2142C}"/>
              </a:ext>
            </a:extLst>
          </p:cNvPr>
          <p:cNvSpPr/>
          <p:nvPr/>
        </p:nvSpPr>
        <p:spPr>
          <a:xfrm>
            <a:off x="3157059" y="3328122"/>
            <a:ext cx="1087067"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5" name="燕尾形 50">
            <a:extLst>
              <a:ext uri="{FF2B5EF4-FFF2-40B4-BE49-F238E27FC236}">
                <a16:creationId xmlns="" xmlns:a16="http://schemas.microsoft.com/office/drawing/2014/main" id="{279E20D7-F13D-4E2B-9E42-4D1F301D5BB5}"/>
              </a:ext>
            </a:extLst>
          </p:cNvPr>
          <p:cNvSpPr/>
          <p:nvPr/>
        </p:nvSpPr>
        <p:spPr>
          <a:xfrm>
            <a:off x="4079028"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cxnSp>
        <p:nvCxnSpPr>
          <p:cNvPr id="6" name="直接连接符 5">
            <a:extLst>
              <a:ext uri="{FF2B5EF4-FFF2-40B4-BE49-F238E27FC236}">
                <a16:creationId xmlns="" xmlns:a16="http://schemas.microsoft.com/office/drawing/2014/main" id="{28C3AB17-09E3-4901-BE70-810224D96E5F}"/>
              </a:ext>
            </a:extLst>
          </p:cNvPr>
          <p:cNvCxnSpPr/>
          <p:nvPr/>
        </p:nvCxnSpPr>
        <p:spPr>
          <a:xfrm>
            <a:off x="2283479" y="2801606"/>
            <a:ext cx="0" cy="54903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39034D09-9B33-4C73-BB42-A010EEF0D922}"/>
              </a:ext>
            </a:extLst>
          </p:cNvPr>
          <p:cNvCxnSpPr/>
          <p:nvPr/>
        </p:nvCxnSpPr>
        <p:spPr>
          <a:xfrm>
            <a:off x="1530695" y="2109998"/>
            <a:ext cx="0" cy="1209687"/>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CACED397-81C8-473F-9C26-633ABEC69D0E}"/>
              </a:ext>
            </a:extLst>
          </p:cNvPr>
          <p:cNvCxnSpPr/>
          <p:nvPr/>
        </p:nvCxnSpPr>
        <p:spPr>
          <a:xfrm flipV="1">
            <a:off x="2778370" y="4532434"/>
            <a:ext cx="22180" cy="111222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27C78DCB-D065-4A3F-A5A6-6BEEEC7E2266}"/>
              </a:ext>
            </a:extLst>
          </p:cNvPr>
          <p:cNvCxnSpPr/>
          <p:nvPr/>
        </p:nvCxnSpPr>
        <p:spPr>
          <a:xfrm flipV="1">
            <a:off x="4088423" y="4506054"/>
            <a:ext cx="17789" cy="400054"/>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0" name="五边形 56">
            <a:extLst>
              <a:ext uri="{FF2B5EF4-FFF2-40B4-BE49-F238E27FC236}">
                <a16:creationId xmlns="" xmlns:a16="http://schemas.microsoft.com/office/drawing/2014/main" id="{383489E5-2B15-47FC-8AEE-2635C81E46D4}"/>
              </a:ext>
            </a:extLst>
          </p:cNvPr>
          <p:cNvSpPr/>
          <p:nvPr/>
        </p:nvSpPr>
        <p:spPr>
          <a:xfrm>
            <a:off x="0" y="3318269"/>
            <a:ext cx="7844811" cy="1186066"/>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11" name="TextBox 57">
            <a:extLst>
              <a:ext uri="{FF2B5EF4-FFF2-40B4-BE49-F238E27FC236}">
                <a16:creationId xmlns="" xmlns:a16="http://schemas.microsoft.com/office/drawing/2014/main" id="{52838025-B405-45B1-A449-A67D4187FB2E}"/>
              </a:ext>
            </a:extLst>
          </p:cNvPr>
          <p:cNvSpPr txBox="1"/>
          <p:nvPr/>
        </p:nvSpPr>
        <p:spPr>
          <a:xfrm>
            <a:off x="6286500" y="5758961"/>
            <a:ext cx="59055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indent="457200">
              <a:lnSpc>
                <a:spcPct val="150000"/>
              </a:lnSpc>
            </a:pPr>
            <a:r>
              <a:rPr lang="zh-CN" altLang="en-US" sz="1200" dirty="0" smtClean="0">
                <a:solidFill>
                  <a:schemeClr val="bg1"/>
                </a:solidFill>
                <a:cs typeface="+mn-ea"/>
                <a:sym typeface="+mn-lt"/>
              </a:rPr>
              <a:t>智慧物业中的智能产品开发面多种协议标准的抉择，导致归属不同厂商的不同硬件难以做到相互兼容，不同硬件之间无法交互，彼此形成一个个孤立、分散的“信息孤岛”，没有整合，限制了社区内各个智能硬件的协同发展</a:t>
            </a:r>
            <a:r>
              <a:rPr lang="zh-CN" altLang="en-US" sz="1200" dirty="0" smtClean="0">
                <a:solidFill>
                  <a:srgbClr val="555555"/>
                </a:solidFill>
                <a:cs typeface="+mn-ea"/>
                <a:sym typeface="+mn-lt"/>
              </a:rPr>
              <a:t>。</a:t>
            </a:r>
            <a:endParaRPr lang="en-US" altLang="zh-CN" sz="1200" dirty="0">
              <a:solidFill>
                <a:srgbClr val="555555"/>
              </a:solidFill>
              <a:cs typeface="+mn-ea"/>
              <a:sym typeface="+mn-lt"/>
            </a:endParaRPr>
          </a:p>
        </p:txBody>
      </p:sp>
      <p:grpSp>
        <p:nvGrpSpPr>
          <p:cNvPr id="12" name="组合 11">
            <a:extLst>
              <a:ext uri="{FF2B5EF4-FFF2-40B4-BE49-F238E27FC236}">
                <a16:creationId xmlns="" xmlns:a16="http://schemas.microsoft.com/office/drawing/2014/main" id="{893D4E88-E79C-4348-A683-F94A79153779}"/>
              </a:ext>
            </a:extLst>
          </p:cNvPr>
          <p:cNvGrpSpPr/>
          <p:nvPr/>
        </p:nvGrpSpPr>
        <p:grpSpPr>
          <a:xfrm>
            <a:off x="1266778" y="1538407"/>
            <a:ext cx="3049319" cy="553044"/>
            <a:chOff x="831250" y="3232926"/>
            <a:chExt cx="2234965" cy="405348"/>
          </a:xfrm>
        </p:grpSpPr>
        <p:grpSp>
          <p:nvGrpSpPr>
            <p:cNvPr id="13" name="组合 12">
              <a:extLst>
                <a:ext uri="{FF2B5EF4-FFF2-40B4-BE49-F238E27FC236}">
                  <a16:creationId xmlns="" xmlns:a16="http://schemas.microsoft.com/office/drawing/2014/main" id="{386F94A6-F23C-4F77-8A94-269DDDC04BFF}"/>
                </a:ext>
              </a:extLst>
            </p:cNvPr>
            <p:cNvGrpSpPr/>
            <p:nvPr/>
          </p:nvGrpSpPr>
          <p:grpSpPr>
            <a:xfrm>
              <a:off x="831250" y="3232926"/>
              <a:ext cx="2234965" cy="405348"/>
              <a:chOff x="2195396" y="3302773"/>
              <a:chExt cx="2835961" cy="514350"/>
            </a:xfrm>
          </p:grpSpPr>
          <p:sp>
            <p:nvSpPr>
              <p:cNvPr id="18" name="圆角矩形 64">
                <a:extLst>
                  <a:ext uri="{FF2B5EF4-FFF2-40B4-BE49-F238E27FC236}">
                    <a16:creationId xmlns="" xmlns:a16="http://schemas.microsoft.com/office/drawing/2014/main" id="{F3D4FE0B-E490-4AB8-95DA-0876839EAF3D}"/>
                  </a:ext>
                </a:extLst>
              </p:cNvPr>
              <p:cNvSpPr/>
              <p:nvPr/>
            </p:nvSpPr>
            <p:spPr>
              <a:xfrm>
                <a:off x="2195396" y="3302773"/>
                <a:ext cx="2835961" cy="5143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16" name="椭圆 15">
                <a:extLst>
                  <a:ext uri="{FF2B5EF4-FFF2-40B4-BE49-F238E27FC236}">
                    <a16:creationId xmlns="" xmlns:a16="http://schemas.microsoft.com/office/drawing/2014/main" id="{30DE57D9-41DB-471C-8401-62F502ECC4F4}"/>
                  </a:ext>
                </a:extLst>
              </p:cNvPr>
              <p:cNvSpPr/>
              <p:nvPr/>
            </p:nvSpPr>
            <p:spPr>
              <a:xfrm>
                <a:off x="2270357" y="3351544"/>
                <a:ext cx="394740" cy="39474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1</a:t>
                </a:r>
                <a:endParaRPr lang="zh-CN" altLang="en-US" dirty="0">
                  <a:solidFill>
                    <a:schemeClr val="bg1"/>
                  </a:solidFill>
                  <a:cs typeface="+mn-ea"/>
                  <a:sym typeface="+mn-lt"/>
                </a:endParaRPr>
              </a:p>
            </p:txBody>
          </p:sp>
        </p:grpSp>
        <p:sp>
          <p:nvSpPr>
            <p:cNvPr id="14" name="TextBox 60">
              <a:extLst>
                <a:ext uri="{FF2B5EF4-FFF2-40B4-BE49-F238E27FC236}">
                  <a16:creationId xmlns="" xmlns:a16="http://schemas.microsoft.com/office/drawing/2014/main" id="{79E34D0F-5FC1-4210-8FD9-86F9E94BCE40}"/>
                </a:ext>
              </a:extLst>
            </p:cNvPr>
            <p:cNvSpPr txBox="1"/>
            <p:nvPr/>
          </p:nvSpPr>
          <p:spPr>
            <a:xfrm>
              <a:off x="1107320" y="3351426"/>
              <a:ext cx="1676029"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latin typeface="+mn-lt"/>
                  <a:ea typeface="+mn-ea"/>
                  <a:cs typeface="+mn-ea"/>
                  <a:sym typeface="+mn-lt"/>
                </a:rPr>
                <a:t>智慧物业现状</a:t>
              </a:r>
              <a:endParaRPr lang="zh-CN" altLang="en-US" sz="1300" dirty="0">
                <a:solidFill>
                  <a:srgbClr val="344F66"/>
                </a:solidFill>
                <a:latin typeface="+mn-lt"/>
                <a:ea typeface="+mn-ea"/>
                <a:cs typeface="+mn-ea"/>
                <a:sym typeface="+mn-lt"/>
              </a:endParaRPr>
            </a:p>
          </p:txBody>
        </p:sp>
      </p:grpSp>
      <p:grpSp>
        <p:nvGrpSpPr>
          <p:cNvPr id="19" name="组合 18">
            <a:extLst>
              <a:ext uri="{FF2B5EF4-FFF2-40B4-BE49-F238E27FC236}">
                <a16:creationId xmlns="" xmlns:a16="http://schemas.microsoft.com/office/drawing/2014/main" id="{77A229EF-FEEA-413B-B442-F3497AED9256}"/>
              </a:ext>
            </a:extLst>
          </p:cNvPr>
          <p:cNvGrpSpPr/>
          <p:nvPr/>
        </p:nvGrpSpPr>
        <p:grpSpPr>
          <a:xfrm>
            <a:off x="1951952" y="2176266"/>
            <a:ext cx="3049319" cy="553044"/>
            <a:chOff x="1617445" y="1228769"/>
            <a:chExt cx="2234964" cy="405348"/>
          </a:xfrm>
        </p:grpSpPr>
        <p:grpSp>
          <p:nvGrpSpPr>
            <p:cNvPr id="20" name="组合 19">
              <a:extLst>
                <a:ext uri="{FF2B5EF4-FFF2-40B4-BE49-F238E27FC236}">
                  <a16:creationId xmlns="" xmlns:a16="http://schemas.microsoft.com/office/drawing/2014/main" id="{E624D441-BCF5-45EC-9D76-107365974996}"/>
                </a:ext>
              </a:extLst>
            </p:cNvPr>
            <p:cNvGrpSpPr/>
            <p:nvPr/>
          </p:nvGrpSpPr>
          <p:grpSpPr>
            <a:xfrm>
              <a:off x="1617445" y="1228769"/>
              <a:ext cx="2234964" cy="405348"/>
              <a:chOff x="3193006" y="759676"/>
              <a:chExt cx="2835960" cy="514349"/>
            </a:xfrm>
          </p:grpSpPr>
          <p:sp>
            <p:nvSpPr>
              <p:cNvPr id="25" name="圆角矩形 71">
                <a:extLst>
                  <a:ext uri="{FF2B5EF4-FFF2-40B4-BE49-F238E27FC236}">
                    <a16:creationId xmlns="" xmlns:a16="http://schemas.microsoft.com/office/drawing/2014/main" id="{A2D31A0B-2F36-4998-996C-4D455D6C1DD2}"/>
                  </a:ext>
                </a:extLst>
              </p:cNvPr>
              <p:cNvSpPr/>
              <p:nvPr/>
            </p:nvSpPr>
            <p:spPr>
              <a:xfrm>
                <a:off x="3193006" y="759676"/>
                <a:ext cx="2835960" cy="514349"/>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23" name="椭圆 22">
                <a:extLst>
                  <a:ext uri="{FF2B5EF4-FFF2-40B4-BE49-F238E27FC236}">
                    <a16:creationId xmlns="" xmlns:a16="http://schemas.microsoft.com/office/drawing/2014/main" id="{AB3C05BD-B65A-4EE9-868C-645664D93630}"/>
                  </a:ext>
                </a:extLst>
              </p:cNvPr>
              <p:cNvSpPr/>
              <p:nvPr/>
            </p:nvSpPr>
            <p:spPr>
              <a:xfrm>
                <a:off x="3318344" y="812799"/>
                <a:ext cx="392760" cy="392762"/>
              </a:xfrm>
              <a:prstGeom prst="ellipse">
                <a:avLst/>
              </a:prstGeom>
              <a:solidFill>
                <a:srgbClr val="CF3B4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grpSp>
        <p:sp>
          <p:nvSpPr>
            <p:cNvPr id="21" name="TextBox 67">
              <a:extLst>
                <a:ext uri="{FF2B5EF4-FFF2-40B4-BE49-F238E27FC236}">
                  <a16:creationId xmlns="" xmlns:a16="http://schemas.microsoft.com/office/drawing/2014/main" id="{71E486D9-7E20-4C7F-8DAB-ECEE0BB12C5D}"/>
                </a:ext>
              </a:extLst>
            </p:cNvPr>
            <p:cNvSpPr txBox="1"/>
            <p:nvPr/>
          </p:nvSpPr>
          <p:spPr>
            <a:xfrm>
              <a:off x="2016480" y="1353410"/>
              <a:ext cx="1808518"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cs typeface="+mn-ea"/>
                  <a:sym typeface="+mn-lt"/>
                </a:rPr>
                <a:t>智慧物业</a:t>
              </a:r>
              <a:r>
                <a:rPr lang="zh-CN" altLang="en-US" sz="1300" dirty="0" smtClean="0">
                  <a:solidFill>
                    <a:srgbClr val="344F66"/>
                  </a:solidFill>
                  <a:latin typeface="+mn-lt"/>
                  <a:ea typeface="+mn-ea"/>
                  <a:cs typeface="+mn-ea"/>
                  <a:sym typeface="+mn-lt"/>
                </a:rPr>
                <a:t>发展趋势</a:t>
              </a:r>
              <a:endParaRPr lang="zh-CN" altLang="en-US" sz="1300" dirty="0">
                <a:solidFill>
                  <a:srgbClr val="344F66"/>
                </a:solidFill>
                <a:latin typeface="+mn-lt"/>
                <a:ea typeface="+mn-ea"/>
                <a:cs typeface="+mn-ea"/>
                <a:sym typeface="+mn-lt"/>
              </a:endParaRPr>
            </a:p>
          </p:txBody>
        </p:sp>
      </p:grpSp>
      <p:grpSp>
        <p:nvGrpSpPr>
          <p:cNvPr id="26" name="组合 25">
            <a:extLst>
              <a:ext uri="{FF2B5EF4-FFF2-40B4-BE49-F238E27FC236}">
                <a16:creationId xmlns="" xmlns:a16="http://schemas.microsoft.com/office/drawing/2014/main" id="{CD6884B1-AF0E-4E50-AD01-F5BE4025F923}"/>
              </a:ext>
            </a:extLst>
          </p:cNvPr>
          <p:cNvGrpSpPr/>
          <p:nvPr/>
        </p:nvGrpSpPr>
        <p:grpSpPr>
          <a:xfrm>
            <a:off x="2420916" y="5609750"/>
            <a:ext cx="3092791" cy="590138"/>
            <a:chOff x="814328" y="3219337"/>
            <a:chExt cx="2266829" cy="432536"/>
          </a:xfrm>
        </p:grpSpPr>
        <p:grpSp>
          <p:nvGrpSpPr>
            <p:cNvPr id="27" name="组合 26">
              <a:extLst>
                <a:ext uri="{FF2B5EF4-FFF2-40B4-BE49-F238E27FC236}">
                  <a16:creationId xmlns="" xmlns:a16="http://schemas.microsoft.com/office/drawing/2014/main" id="{150F2698-9E90-427C-8003-F93293B08BBD}"/>
                </a:ext>
              </a:extLst>
            </p:cNvPr>
            <p:cNvGrpSpPr/>
            <p:nvPr/>
          </p:nvGrpSpPr>
          <p:grpSpPr>
            <a:xfrm>
              <a:off x="814328" y="3219337"/>
              <a:ext cx="2266829" cy="432536"/>
              <a:chOff x="2173928" y="3285521"/>
              <a:chExt cx="2876396" cy="548848"/>
            </a:xfrm>
          </p:grpSpPr>
          <p:sp>
            <p:nvSpPr>
              <p:cNvPr id="31" name="圆角矩形 77">
                <a:extLst>
                  <a:ext uri="{FF2B5EF4-FFF2-40B4-BE49-F238E27FC236}">
                    <a16:creationId xmlns="" xmlns:a16="http://schemas.microsoft.com/office/drawing/2014/main" id="{7AE132FB-CAB1-4C60-BB7E-BE3B568FD5A9}"/>
                  </a:ext>
                </a:extLst>
              </p:cNvPr>
              <p:cNvSpPr/>
              <p:nvPr/>
            </p:nvSpPr>
            <p:spPr>
              <a:xfrm>
                <a:off x="2173928" y="3285521"/>
                <a:ext cx="2876396" cy="548848"/>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30" name="椭圆 29">
                <a:extLst>
                  <a:ext uri="{FF2B5EF4-FFF2-40B4-BE49-F238E27FC236}">
                    <a16:creationId xmlns="" xmlns:a16="http://schemas.microsoft.com/office/drawing/2014/main" id="{D6460A4E-3070-43AE-A927-F764EE49EECF}"/>
                  </a:ext>
                </a:extLst>
              </p:cNvPr>
              <p:cNvSpPr>
                <a:spLocks/>
              </p:cNvSpPr>
              <p:nvPr/>
            </p:nvSpPr>
            <p:spPr>
              <a:xfrm>
                <a:off x="2307129" y="3376773"/>
                <a:ext cx="392761" cy="39276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3</a:t>
                </a:r>
                <a:endParaRPr lang="zh-CN" altLang="en-US" dirty="0">
                  <a:solidFill>
                    <a:schemeClr val="bg1"/>
                  </a:solidFill>
                  <a:cs typeface="+mn-ea"/>
                  <a:sym typeface="+mn-lt"/>
                </a:endParaRPr>
              </a:p>
            </p:txBody>
          </p:sp>
        </p:grpSp>
        <p:sp>
          <p:nvSpPr>
            <p:cNvPr id="28" name="TextBox 74">
              <a:extLst>
                <a:ext uri="{FF2B5EF4-FFF2-40B4-BE49-F238E27FC236}">
                  <a16:creationId xmlns="" xmlns:a16="http://schemas.microsoft.com/office/drawing/2014/main" id="{3E9911E2-E6C7-4BAE-831C-3250EFAF6362}"/>
                </a:ext>
              </a:extLst>
            </p:cNvPr>
            <p:cNvSpPr txBox="1"/>
            <p:nvPr/>
          </p:nvSpPr>
          <p:spPr>
            <a:xfrm>
              <a:off x="1222336" y="3383349"/>
              <a:ext cx="1593925"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cs typeface="+mn-ea"/>
                  <a:sym typeface="+mn-lt"/>
                </a:rPr>
                <a:t>智慧物业行业</a:t>
              </a:r>
              <a:r>
                <a:rPr lang="zh-CN" altLang="en-US" sz="1300" dirty="0" smtClean="0">
                  <a:solidFill>
                    <a:srgbClr val="344F66"/>
                  </a:solidFill>
                  <a:latin typeface="+mn-lt"/>
                  <a:ea typeface="+mn-ea"/>
                  <a:cs typeface="+mn-ea"/>
                  <a:sym typeface="+mn-lt"/>
                </a:rPr>
                <a:t>技术标准</a:t>
              </a:r>
              <a:endParaRPr lang="zh-CN" altLang="en-US" sz="1300" dirty="0">
                <a:solidFill>
                  <a:srgbClr val="344F66"/>
                </a:solidFill>
                <a:latin typeface="+mn-lt"/>
                <a:ea typeface="+mn-ea"/>
                <a:cs typeface="+mn-ea"/>
                <a:sym typeface="+mn-lt"/>
              </a:endParaRPr>
            </a:p>
          </p:txBody>
        </p:sp>
      </p:grpSp>
      <p:grpSp>
        <p:nvGrpSpPr>
          <p:cNvPr id="33" name="组合 32">
            <a:extLst>
              <a:ext uri="{FF2B5EF4-FFF2-40B4-BE49-F238E27FC236}">
                <a16:creationId xmlns="" xmlns:a16="http://schemas.microsoft.com/office/drawing/2014/main" id="{3E332284-CE18-47F1-8022-14AF3734F289}"/>
              </a:ext>
            </a:extLst>
          </p:cNvPr>
          <p:cNvGrpSpPr/>
          <p:nvPr/>
        </p:nvGrpSpPr>
        <p:grpSpPr>
          <a:xfrm>
            <a:off x="3814805" y="4874961"/>
            <a:ext cx="3092791" cy="590138"/>
            <a:chOff x="814328" y="3219334"/>
            <a:chExt cx="2266828" cy="432536"/>
          </a:xfrm>
        </p:grpSpPr>
        <p:grpSp>
          <p:nvGrpSpPr>
            <p:cNvPr id="34" name="组合 33">
              <a:extLst>
                <a:ext uri="{FF2B5EF4-FFF2-40B4-BE49-F238E27FC236}">
                  <a16:creationId xmlns="" xmlns:a16="http://schemas.microsoft.com/office/drawing/2014/main" id="{1004D31A-88E4-41C6-9341-805717C3569B}"/>
                </a:ext>
              </a:extLst>
            </p:cNvPr>
            <p:cNvGrpSpPr/>
            <p:nvPr/>
          </p:nvGrpSpPr>
          <p:grpSpPr>
            <a:xfrm>
              <a:off x="814328" y="3219334"/>
              <a:ext cx="2266828" cy="432536"/>
              <a:chOff x="2173927" y="3285519"/>
              <a:chExt cx="2876395" cy="548848"/>
            </a:xfrm>
          </p:grpSpPr>
          <p:sp>
            <p:nvSpPr>
              <p:cNvPr id="38" name="圆角矩形 84">
                <a:extLst>
                  <a:ext uri="{FF2B5EF4-FFF2-40B4-BE49-F238E27FC236}">
                    <a16:creationId xmlns="" xmlns:a16="http://schemas.microsoft.com/office/drawing/2014/main" id="{1ECA4F5F-51CA-47D4-B44B-ED7949EA3893}"/>
                  </a:ext>
                </a:extLst>
              </p:cNvPr>
              <p:cNvSpPr/>
              <p:nvPr/>
            </p:nvSpPr>
            <p:spPr>
              <a:xfrm>
                <a:off x="2173927" y="3285519"/>
                <a:ext cx="2876395" cy="548848"/>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37" name="椭圆 36">
                <a:extLst>
                  <a:ext uri="{FF2B5EF4-FFF2-40B4-BE49-F238E27FC236}">
                    <a16:creationId xmlns="" xmlns:a16="http://schemas.microsoft.com/office/drawing/2014/main" id="{08EB918E-F647-4DF4-B344-62668E23AB8A}"/>
                  </a:ext>
                </a:extLst>
              </p:cNvPr>
              <p:cNvSpPr/>
              <p:nvPr/>
            </p:nvSpPr>
            <p:spPr>
              <a:xfrm>
                <a:off x="2280388" y="3389371"/>
                <a:ext cx="392761" cy="392761"/>
              </a:xfrm>
              <a:prstGeom prst="ellipse">
                <a:avLst/>
              </a:prstGeom>
              <a:solidFill>
                <a:srgbClr val="CF3B4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4</a:t>
                </a:r>
                <a:endParaRPr lang="zh-CN" altLang="en-US" dirty="0">
                  <a:solidFill>
                    <a:schemeClr val="bg1"/>
                  </a:solidFill>
                  <a:cs typeface="+mn-ea"/>
                  <a:sym typeface="+mn-lt"/>
                </a:endParaRPr>
              </a:p>
            </p:txBody>
          </p:sp>
        </p:grpSp>
        <p:sp>
          <p:nvSpPr>
            <p:cNvPr id="35" name="TextBox 81">
              <a:extLst>
                <a:ext uri="{FF2B5EF4-FFF2-40B4-BE49-F238E27FC236}">
                  <a16:creationId xmlns="" xmlns:a16="http://schemas.microsoft.com/office/drawing/2014/main" id="{C3D440ED-9A57-415B-A6AA-2CF67965D9BD}"/>
                </a:ext>
              </a:extLst>
            </p:cNvPr>
            <p:cNvSpPr txBox="1"/>
            <p:nvPr/>
          </p:nvSpPr>
          <p:spPr>
            <a:xfrm>
              <a:off x="1143758" y="3378183"/>
              <a:ext cx="1546615"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cs typeface="+mn-ea"/>
                  <a:sym typeface="+mn-lt"/>
                </a:rPr>
                <a:t>智慧物业</a:t>
              </a:r>
              <a:r>
                <a:rPr lang="zh-CN" altLang="en-US" sz="1300" dirty="0" smtClean="0">
                  <a:solidFill>
                    <a:srgbClr val="344F66"/>
                  </a:solidFill>
                  <a:latin typeface="+mn-lt"/>
                  <a:ea typeface="+mn-ea"/>
                  <a:cs typeface="+mn-ea"/>
                  <a:sym typeface="+mn-lt"/>
                </a:rPr>
                <a:t>经济运行</a:t>
              </a:r>
              <a:endParaRPr lang="zh-CN" altLang="en-US" sz="1300" dirty="0">
                <a:solidFill>
                  <a:srgbClr val="344F66"/>
                </a:solidFill>
                <a:latin typeface="+mn-lt"/>
                <a:ea typeface="+mn-ea"/>
                <a:cs typeface="+mn-ea"/>
                <a:sym typeface="+mn-lt"/>
              </a:endParaRPr>
            </a:p>
          </p:txBody>
        </p:sp>
      </p:grpSp>
      <p:sp>
        <p:nvSpPr>
          <p:cNvPr id="45" name="TextBox 42">
            <a:extLst>
              <a:ext uri="{FF2B5EF4-FFF2-40B4-BE49-F238E27FC236}">
                <a16:creationId xmlns="" xmlns:a16="http://schemas.microsoft.com/office/drawing/2014/main" id="{CD75C8D8-9C86-4E19-9AA9-C52C7813813C}"/>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2.3 </a:t>
            </a:r>
            <a:r>
              <a:rPr lang="zh-CN" altLang="en-US" b="0" dirty="0" smtClean="0">
                <a:solidFill>
                  <a:srgbClr val="444444"/>
                </a:solidFill>
                <a:latin typeface="+mn-lt"/>
                <a:ea typeface="+mn-ea"/>
                <a:cs typeface="+mn-ea"/>
                <a:sym typeface="+mn-lt"/>
              </a:rPr>
              <a:t>研究内容</a:t>
            </a:r>
            <a:endParaRPr lang="zh-CN" altLang="en-US" b="0" dirty="0">
              <a:solidFill>
                <a:srgbClr val="444444"/>
              </a:solidFill>
              <a:latin typeface="+mn-lt"/>
              <a:ea typeface="+mn-ea"/>
              <a:cs typeface="+mn-ea"/>
              <a:sym typeface="+mn-lt"/>
            </a:endParaRPr>
          </a:p>
        </p:txBody>
      </p:sp>
      <p:sp>
        <p:nvSpPr>
          <p:cNvPr id="51" name="TextBox 57">
            <a:extLst>
              <a:ext uri="{FF2B5EF4-FFF2-40B4-BE49-F238E27FC236}">
                <a16:creationId xmlns="" xmlns:a16="http://schemas.microsoft.com/office/drawing/2014/main" id="{52838025-B405-45B1-A449-A67D4187FB2E}"/>
              </a:ext>
            </a:extLst>
          </p:cNvPr>
          <p:cNvSpPr txBox="1"/>
          <p:nvPr/>
        </p:nvSpPr>
        <p:spPr>
          <a:xfrm>
            <a:off x="5506915" y="1101967"/>
            <a:ext cx="6685085" cy="336695"/>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indent="457200">
              <a:lnSpc>
                <a:spcPct val="150000"/>
              </a:lnSpc>
            </a:pPr>
            <a:r>
              <a:rPr lang="zh-CN" altLang="en-US" sz="1200" dirty="0" smtClean="0"/>
              <a:t>移动信息化技术在物业应用还较少，智慧应用处于初级阶段</a:t>
            </a:r>
            <a:endParaRPr lang="en-US" altLang="zh-CN" sz="1200" dirty="0">
              <a:solidFill>
                <a:srgbClr val="555555"/>
              </a:solidFill>
              <a:cs typeface="+mn-ea"/>
              <a:sym typeface="+mn-lt"/>
            </a:endParaRPr>
          </a:p>
        </p:txBody>
      </p:sp>
      <p:sp>
        <p:nvSpPr>
          <p:cNvPr id="52" name="TextBox 57">
            <a:extLst>
              <a:ext uri="{FF2B5EF4-FFF2-40B4-BE49-F238E27FC236}">
                <a16:creationId xmlns="" xmlns:a16="http://schemas.microsoft.com/office/drawing/2014/main" id="{52838025-B405-45B1-A449-A67D4187FB2E}"/>
              </a:ext>
            </a:extLst>
          </p:cNvPr>
          <p:cNvSpPr txBox="1"/>
          <p:nvPr/>
        </p:nvSpPr>
        <p:spPr>
          <a:xfrm>
            <a:off x="5280212" y="1663643"/>
            <a:ext cx="6911788"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indent="457200">
              <a:lnSpc>
                <a:spcPct val="150000"/>
              </a:lnSpc>
            </a:pPr>
            <a:r>
              <a:rPr lang="zh-CN" altLang="en-US" sz="1200" dirty="0" smtClean="0"/>
              <a:t>智慧物业通过综合管理平台，实现智能楼宇、智慧物业、智慧政务、智慧公共服务，为小区居民提供包括物业管理、小区管理、业委会选举、邻里互动、家居安防、生活服务、日用采购等服务。改变传统服务模式、实现物业服务转型升级，降低物业服务成本，改善物业服务成本结构，改变业主生活体验，开展丰富的物业小区服务，增值服务，让业主足不出户便可享受高度人性化、便捷化的服务体验。</a:t>
            </a:r>
            <a:endParaRPr lang="en-US" altLang="zh-CN" sz="1200" dirty="0">
              <a:solidFill>
                <a:srgbClr val="555555"/>
              </a:solidFill>
              <a:cs typeface="+mn-ea"/>
              <a:sym typeface="+mn-lt"/>
            </a:endParaRPr>
          </a:p>
        </p:txBody>
      </p:sp>
      <p:sp>
        <p:nvSpPr>
          <p:cNvPr id="53" name="TextBox 57">
            <a:extLst>
              <a:ext uri="{FF2B5EF4-FFF2-40B4-BE49-F238E27FC236}">
                <a16:creationId xmlns="" xmlns:a16="http://schemas.microsoft.com/office/drawing/2014/main" id="{52838025-B405-45B1-A449-A67D4187FB2E}"/>
              </a:ext>
            </a:extLst>
          </p:cNvPr>
          <p:cNvSpPr txBox="1"/>
          <p:nvPr/>
        </p:nvSpPr>
        <p:spPr>
          <a:xfrm>
            <a:off x="7403122" y="4425460"/>
            <a:ext cx="478887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indent="457200">
              <a:lnSpc>
                <a:spcPct val="150000"/>
              </a:lnSpc>
            </a:pPr>
            <a:r>
              <a:rPr lang="zh-CN" altLang="en-US" sz="1200" dirty="0" smtClean="0">
                <a:solidFill>
                  <a:srgbClr val="555555"/>
                </a:solidFill>
                <a:cs typeface="+mn-ea"/>
                <a:sym typeface="+mn-lt"/>
              </a:rPr>
              <a:t>一方面整合“线上”和“线下”两端的资源，为居民创造更加便捷的社区生活环境的同时进一步拓展增值服务发展空间，创造新的盈利点</a:t>
            </a:r>
            <a:r>
              <a:rPr lang="en-US" altLang="zh-CN" sz="1200" dirty="0" smtClean="0">
                <a:solidFill>
                  <a:srgbClr val="555555"/>
                </a:solidFill>
                <a:cs typeface="+mn-ea"/>
                <a:sym typeface="+mn-lt"/>
              </a:rPr>
              <a:t>;</a:t>
            </a:r>
          </a:p>
          <a:p>
            <a:pPr indent="457200">
              <a:lnSpc>
                <a:spcPct val="150000"/>
              </a:lnSpc>
            </a:pPr>
            <a:r>
              <a:rPr lang="zh-CN" altLang="en-US" sz="1200" dirty="0" smtClean="0">
                <a:solidFill>
                  <a:srgbClr val="555555"/>
                </a:solidFill>
                <a:cs typeface="+mn-ea"/>
                <a:sym typeface="+mn-lt"/>
              </a:rPr>
              <a:t>另一方面可提升物业管理效率，降低能耗成本与人员成本。</a:t>
            </a:r>
            <a:endParaRPr lang="en-US" altLang="zh-CN" sz="1200" dirty="0">
              <a:solidFill>
                <a:srgbClr val="555555"/>
              </a:solidFill>
              <a:cs typeface="+mn-ea"/>
              <a:sym typeface="+mn-lt"/>
            </a:endParaRPr>
          </a:p>
        </p:txBody>
      </p:sp>
      <p:cxnSp>
        <p:nvCxnSpPr>
          <p:cNvPr id="73" name="肘形连接符 72"/>
          <p:cNvCxnSpPr>
            <a:stCxn id="18" idx="3"/>
            <a:endCxn id="51" idx="1"/>
          </p:cNvCxnSpPr>
          <p:nvPr/>
        </p:nvCxnSpPr>
        <p:spPr>
          <a:xfrm flipV="1">
            <a:off x="4316095" y="1270315"/>
            <a:ext cx="1190820" cy="5446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 xmlns:a16="http://schemas.microsoft.com/office/drawing/2014/main" id="{0E0750AC-68A4-48D2-B7EA-583C5AFEF884}"/>
              </a:ext>
            </a:extLst>
          </p:cNvPr>
          <p:cNvGrpSpPr>
            <a:grpSpLocks noChangeAspect="1"/>
          </p:cNvGrpSpPr>
          <p:nvPr/>
        </p:nvGrpSpPr>
        <p:grpSpPr>
          <a:xfrm>
            <a:off x="5070427" y="2766437"/>
            <a:ext cx="2257127" cy="2153373"/>
            <a:chOff x="3197225" y="3458369"/>
            <a:chExt cx="533400" cy="487363"/>
          </a:xfrm>
          <a:solidFill>
            <a:schemeClr val="accent6"/>
          </a:solidFill>
        </p:grpSpPr>
        <p:sp>
          <p:nvSpPr>
            <p:cNvPr id="41" name="Oval 312">
              <a:extLst>
                <a:ext uri="{FF2B5EF4-FFF2-40B4-BE49-F238E27FC236}">
                  <a16:creationId xmlns="" xmlns:a16="http://schemas.microsoft.com/office/drawing/2014/main" id="{7530E497-0A59-4F85-9AAB-B2DFAEA943F3}"/>
                </a:ext>
              </a:extLst>
            </p:cNvPr>
            <p:cNvSpPr>
              <a:spLocks noChangeArrowheads="1"/>
            </p:cNvSpPr>
            <p:nvPr/>
          </p:nvSpPr>
          <p:spPr bwMode="auto">
            <a:xfrm>
              <a:off x="3568700" y="3458369"/>
              <a:ext cx="93663" cy="88900"/>
            </a:xfrm>
            <a:prstGeom prst="ellipse">
              <a:avLst/>
            </a:pr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sp>
          <p:nvSpPr>
            <p:cNvPr id="42" name="Freeform 313">
              <a:extLst>
                <a:ext uri="{FF2B5EF4-FFF2-40B4-BE49-F238E27FC236}">
                  <a16:creationId xmlns="" xmlns:a16="http://schemas.microsoft.com/office/drawing/2014/main" id="{9488D142-E843-4784-BAD4-C4DBF64D15F5}"/>
                </a:ext>
              </a:extLst>
            </p:cNvPr>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grpSp>
      <p:cxnSp>
        <p:nvCxnSpPr>
          <p:cNvPr id="76" name="肘形连接符 75"/>
          <p:cNvCxnSpPr>
            <a:stCxn id="21" idx="3"/>
            <a:endCxn id="52" idx="1"/>
          </p:cNvCxnSpPr>
          <p:nvPr/>
        </p:nvCxnSpPr>
        <p:spPr>
          <a:xfrm flipV="1">
            <a:off x="4963873" y="2402307"/>
            <a:ext cx="316339" cy="4404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31" idx="3"/>
            <a:endCxn id="11" idx="1"/>
          </p:cNvCxnSpPr>
          <p:nvPr/>
        </p:nvCxnSpPr>
        <p:spPr>
          <a:xfrm>
            <a:off x="5513707" y="5904818"/>
            <a:ext cx="772793" cy="3158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8" idx="3"/>
            <a:endCxn id="53" idx="1"/>
          </p:cNvCxnSpPr>
          <p:nvPr/>
        </p:nvCxnSpPr>
        <p:spPr>
          <a:xfrm flipV="1">
            <a:off x="6907596" y="5025625"/>
            <a:ext cx="495526" cy="1444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8181275"/>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ppt_w/2"/>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ppt_w</p:attrName>
                                        </p:attrNameLst>
                                      </p:cBhvr>
                                      <p:tavLst>
                                        <p:tav tm="0">
                                          <p:val>
                                            <p:fltVal val="0"/>
                                          </p:val>
                                        </p:tav>
                                        <p:tav tm="100000">
                                          <p:val>
                                            <p:strVal val="#ppt_w"/>
                                          </p:val>
                                        </p:tav>
                                      </p:tavLst>
                                    </p:anim>
                                    <p:anim calcmode="lin" valueType="num">
                                      <p:cBhvr>
                                        <p:cTn id="10" dur="500" fill="hold"/>
                                        <p:tgtEl>
                                          <p:spTgt spid="4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par>
                                <p:cTn id="42" presetID="22" presetClass="entr" presetSubtype="4"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par>
                                <p:cTn id="45" presetID="22" presetClass="entr" presetSubtype="1"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par>
                                <p:cTn id="48" presetID="22" presetClass="entr" presetSubtype="1"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par>
                          <p:cTn id="51" fill="hold">
                            <p:stCondLst>
                              <p:cond delay="2500"/>
                            </p:stCondLst>
                            <p:childTnLst>
                              <p:par>
                                <p:cTn id="52" presetID="2" presetClass="entr" presetSubtype="4"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par>
                          <p:cTn id="72" fill="hold">
                            <p:stCondLst>
                              <p:cond delay="350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4500"/>
                            </p:stCondLst>
                            <p:childTnLst>
                              <p:par>
                                <p:cTn id="81" presetID="10" presetClass="entr" presetSubtype="0" fill="hold" grpId="0" nodeType="after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animBg="1"/>
      <p:bldP spid="11" grpId="0" animBg="1"/>
      <p:bldP spid="45" grpId="0"/>
      <p:bldP spid="51" grpId="0" animBg="1"/>
      <p:bldP spid="52" grpId="0" animBg="1"/>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第三部分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关键技术和实践难点</a:t>
            </a:r>
          </a:p>
        </p:txBody>
      </p:sp>
    </p:spTree>
    <p:extLst>
      <p:ext uri="{BB962C8B-B14F-4D97-AF65-F5344CB8AC3E}">
        <p14:creationId xmlns:p14="http://schemas.microsoft.com/office/powerpoint/2010/main" xmlns="" val="303086791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 xmlns:a16="http://schemas.microsoft.com/office/drawing/2014/main" id="{AA2D0AD2-AAE9-496E-8CF3-1508F13BD8ED}"/>
              </a:ext>
            </a:extLst>
          </p:cNvPr>
          <p:cNvSpPr>
            <a:spLocks/>
          </p:cNvSpPr>
          <p:nvPr/>
        </p:nvSpPr>
        <p:spPr bwMode="auto">
          <a:xfrm>
            <a:off x="347980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3" name="Freeform 6">
            <a:extLst>
              <a:ext uri="{FF2B5EF4-FFF2-40B4-BE49-F238E27FC236}">
                <a16:creationId xmlns="" xmlns:a16="http://schemas.microsoft.com/office/drawing/2014/main" id="{2149E99E-FB8B-449F-8F02-2C98462BECDA}"/>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sp>
        <p:nvSpPr>
          <p:cNvPr id="4" name="Freeform 7">
            <a:extLst>
              <a:ext uri="{FF2B5EF4-FFF2-40B4-BE49-F238E27FC236}">
                <a16:creationId xmlns="" xmlns:a16="http://schemas.microsoft.com/office/drawing/2014/main" id="{F5224824-875E-4126-BCCE-18D7439A05AE}"/>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5" name="Freeform 8">
            <a:extLst>
              <a:ext uri="{FF2B5EF4-FFF2-40B4-BE49-F238E27FC236}">
                <a16:creationId xmlns="" xmlns:a16="http://schemas.microsoft.com/office/drawing/2014/main" id="{4F38AF5A-4319-4943-A048-2752125349D2}"/>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grpSp>
        <p:nvGrpSpPr>
          <p:cNvPr id="6" name="组合 11">
            <a:extLst>
              <a:ext uri="{FF2B5EF4-FFF2-40B4-BE49-F238E27FC236}">
                <a16:creationId xmlns="" xmlns:a16="http://schemas.microsoft.com/office/drawing/2014/main" id="{76703594-BBCA-47AF-BC89-F5E9417DEF78}"/>
              </a:ext>
            </a:extLst>
          </p:cNvPr>
          <p:cNvGrpSpPr>
            <a:grpSpLocks/>
          </p:cNvGrpSpPr>
          <p:nvPr/>
        </p:nvGrpSpPr>
        <p:grpSpPr bwMode="auto">
          <a:xfrm>
            <a:off x="3041650" y="3325813"/>
            <a:ext cx="631825" cy="638175"/>
            <a:chOff x="0" y="0"/>
            <a:chExt cx="631825" cy="636588"/>
          </a:xfrm>
        </p:grpSpPr>
        <p:sp>
          <p:nvSpPr>
            <p:cNvPr id="7" name="Oval 9">
              <a:extLst>
                <a:ext uri="{FF2B5EF4-FFF2-40B4-BE49-F238E27FC236}">
                  <a16:creationId xmlns="" xmlns:a16="http://schemas.microsoft.com/office/drawing/2014/main" id="{CD79F015-55ED-40AF-BE29-EEA144332752}"/>
                </a:ext>
              </a:extLst>
            </p:cNvPr>
            <p:cNvSpPr>
              <a:spLocks noChangeArrowheads="1"/>
            </p:cNvSpPr>
            <p:nvPr/>
          </p:nvSpPr>
          <p:spPr bwMode="auto">
            <a:xfrm>
              <a:off x="0" y="0"/>
              <a:ext cx="631825"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8" name="Freeform 10">
              <a:extLst>
                <a:ext uri="{FF2B5EF4-FFF2-40B4-BE49-F238E27FC236}">
                  <a16:creationId xmlns="" xmlns:a16="http://schemas.microsoft.com/office/drawing/2014/main" id="{2FB5DF25-98F1-49AB-B9A7-2A90A7D00855}"/>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9" name="Freeform 11">
              <a:extLst>
                <a:ext uri="{FF2B5EF4-FFF2-40B4-BE49-F238E27FC236}">
                  <a16:creationId xmlns="" xmlns:a16="http://schemas.microsoft.com/office/drawing/2014/main" id="{565981A4-07A8-4C71-B680-16641F5CCB89}"/>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0" name="组合 15">
            <a:extLst>
              <a:ext uri="{FF2B5EF4-FFF2-40B4-BE49-F238E27FC236}">
                <a16:creationId xmlns="" xmlns:a16="http://schemas.microsoft.com/office/drawing/2014/main" id="{D027CD98-C395-479F-B59C-20109F1EED87}"/>
              </a:ext>
            </a:extLst>
          </p:cNvPr>
          <p:cNvGrpSpPr>
            <a:grpSpLocks/>
          </p:cNvGrpSpPr>
          <p:nvPr/>
        </p:nvGrpSpPr>
        <p:grpSpPr bwMode="auto">
          <a:xfrm>
            <a:off x="5867400" y="3325813"/>
            <a:ext cx="633413" cy="638175"/>
            <a:chOff x="0" y="0"/>
            <a:chExt cx="633413" cy="636588"/>
          </a:xfrm>
        </p:grpSpPr>
        <p:sp>
          <p:nvSpPr>
            <p:cNvPr id="11" name="Oval 12">
              <a:extLst>
                <a:ext uri="{FF2B5EF4-FFF2-40B4-BE49-F238E27FC236}">
                  <a16:creationId xmlns="" xmlns:a16="http://schemas.microsoft.com/office/drawing/2014/main" id="{78529660-181E-477F-ACBD-D64217AC38F5}"/>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2" name="Freeform 13">
              <a:extLst>
                <a:ext uri="{FF2B5EF4-FFF2-40B4-BE49-F238E27FC236}">
                  <a16:creationId xmlns="" xmlns:a16="http://schemas.microsoft.com/office/drawing/2014/main" id="{BFDAB553-F265-4900-967B-ED1EBE475FAA}"/>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3" name="Freeform 14">
              <a:extLst>
                <a:ext uri="{FF2B5EF4-FFF2-40B4-BE49-F238E27FC236}">
                  <a16:creationId xmlns="" xmlns:a16="http://schemas.microsoft.com/office/drawing/2014/main" id="{82615B30-3096-4843-8C5E-1F9AAE6DAE5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4" name="组合 19">
            <a:extLst>
              <a:ext uri="{FF2B5EF4-FFF2-40B4-BE49-F238E27FC236}">
                <a16:creationId xmlns="" xmlns:a16="http://schemas.microsoft.com/office/drawing/2014/main" id="{555BE6E1-6FF2-4997-80E6-922E350E1954}"/>
              </a:ext>
            </a:extLst>
          </p:cNvPr>
          <p:cNvGrpSpPr>
            <a:grpSpLocks/>
          </p:cNvGrpSpPr>
          <p:nvPr/>
        </p:nvGrpSpPr>
        <p:grpSpPr bwMode="auto">
          <a:xfrm>
            <a:off x="8728075" y="3325813"/>
            <a:ext cx="633413" cy="638175"/>
            <a:chOff x="0" y="0"/>
            <a:chExt cx="633413" cy="636588"/>
          </a:xfrm>
        </p:grpSpPr>
        <p:sp>
          <p:nvSpPr>
            <p:cNvPr id="15" name="Oval 15">
              <a:extLst>
                <a:ext uri="{FF2B5EF4-FFF2-40B4-BE49-F238E27FC236}">
                  <a16:creationId xmlns="" xmlns:a16="http://schemas.microsoft.com/office/drawing/2014/main" id="{C88359CD-AD75-4B48-9E04-930879640EF1}"/>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6" name="Freeform 16">
              <a:extLst>
                <a:ext uri="{FF2B5EF4-FFF2-40B4-BE49-F238E27FC236}">
                  <a16:creationId xmlns="" xmlns:a16="http://schemas.microsoft.com/office/drawing/2014/main" id="{CD5D9874-CD8F-47DD-ACDB-A81378C0D995}"/>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7" name="Freeform 17">
              <a:extLst>
                <a:ext uri="{FF2B5EF4-FFF2-40B4-BE49-F238E27FC236}">
                  <a16:creationId xmlns="" xmlns:a16="http://schemas.microsoft.com/office/drawing/2014/main" id="{D20D700F-3A91-46E7-9C32-62BD4ABF369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8" name="组合 23">
            <a:extLst>
              <a:ext uri="{FF2B5EF4-FFF2-40B4-BE49-F238E27FC236}">
                <a16:creationId xmlns="" xmlns:a16="http://schemas.microsoft.com/office/drawing/2014/main" id="{25469D57-CD99-4747-BE5A-CB2167E224F5}"/>
              </a:ext>
            </a:extLst>
          </p:cNvPr>
          <p:cNvGrpSpPr>
            <a:grpSpLocks/>
          </p:cNvGrpSpPr>
          <p:nvPr/>
        </p:nvGrpSpPr>
        <p:grpSpPr bwMode="auto">
          <a:xfrm>
            <a:off x="1454150" y="1938338"/>
            <a:ext cx="930275" cy="939800"/>
            <a:chOff x="0" y="0"/>
            <a:chExt cx="930275" cy="938213"/>
          </a:xfrm>
        </p:grpSpPr>
        <p:sp>
          <p:nvSpPr>
            <p:cNvPr id="19" name="Oval 18">
              <a:extLst>
                <a:ext uri="{FF2B5EF4-FFF2-40B4-BE49-F238E27FC236}">
                  <a16:creationId xmlns="" xmlns:a16="http://schemas.microsoft.com/office/drawing/2014/main" id="{4B4B5AFB-2D3F-4FA7-B0FF-43115FEA08A5}"/>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0" name="TextBox 25">
              <a:extLst>
                <a:ext uri="{FF2B5EF4-FFF2-40B4-BE49-F238E27FC236}">
                  <a16:creationId xmlns="" xmlns:a16="http://schemas.microsoft.com/office/drawing/2014/main" id="{F21542E3-28D7-450B-B4CD-42D79FD3E75C}"/>
                </a:ext>
              </a:extLst>
            </p:cNvPr>
            <p:cNvSpPr txBox="1">
              <a:spLocks noChangeArrowheads="1"/>
            </p:cNvSpPr>
            <p:nvPr/>
          </p:nvSpPr>
          <p:spPr bwMode="auto">
            <a:xfrm>
              <a:off x="132353" y="176718"/>
              <a:ext cx="69121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mn-lt"/>
                  <a:ea typeface="+mn-ea"/>
                  <a:cs typeface="+mn-ea"/>
                  <a:sym typeface="+mn-lt"/>
                </a:rPr>
                <a:t>01</a:t>
              </a:r>
              <a:endParaRPr lang="zh-CN" altLang="en-US" sz="3200" b="1" dirty="0">
                <a:solidFill>
                  <a:schemeClr val="tx1"/>
                </a:solidFill>
                <a:latin typeface="+mn-lt"/>
                <a:ea typeface="+mn-ea"/>
                <a:cs typeface="+mn-ea"/>
                <a:sym typeface="+mn-lt"/>
              </a:endParaRPr>
            </a:p>
          </p:txBody>
        </p:sp>
      </p:grpSp>
      <p:sp>
        <p:nvSpPr>
          <p:cNvPr id="21" name="矩形 26">
            <a:extLst>
              <a:ext uri="{FF2B5EF4-FFF2-40B4-BE49-F238E27FC236}">
                <a16:creationId xmlns="" xmlns:a16="http://schemas.microsoft.com/office/drawing/2014/main" id="{5CC906C9-187F-4212-B827-A2539D89D83A}"/>
              </a:ext>
            </a:extLst>
          </p:cNvPr>
          <p:cNvSpPr>
            <a:spLocks noChangeArrowheads="1"/>
          </p:cNvSpPr>
          <p:nvPr/>
        </p:nvSpPr>
        <p:spPr bwMode="auto">
          <a:xfrm>
            <a:off x="862013" y="2919413"/>
            <a:ext cx="209073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SpringBoot</a:t>
            </a: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快速构建项目，让项目构建、部署、运行都</a:t>
            </a:r>
            <a:r>
              <a:rPr lang="en-US" altLang="zh-CN" sz="1600" dirty="0" smtClean="0">
                <a:solidFill>
                  <a:schemeClr val="bg1"/>
                </a:solidFill>
                <a:latin typeface="+mn-lt"/>
                <a:ea typeface="+mn-ea"/>
                <a:cs typeface="+mn-ea"/>
                <a:sym typeface="+mn-lt"/>
              </a:rPr>
              <a:t>So Easy</a:t>
            </a:r>
          </a:p>
        </p:txBody>
      </p:sp>
      <p:sp>
        <p:nvSpPr>
          <p:cNvPr id="22" name="矩形 27">
            <a:extLst>
              <a:ext uri="{FF2B5EF4-FFF2-40B4-BE49-F238E27FC236}">
                <a16:creationId xmlns="" xmlns:a16="http://schemas.microsoft.com/office/drawing/2014/main" id="{3817720E-970A-476A-AD0F-B143C608731F}"/>
              </a:ext>
            </a:extLst>
          </p:cNvPr>
          <p:cNvSpPr>
            <a:spLocks noChangeArrowheads="1"/>
          </p:cNvSpPr>
          <p:nvPr/>
        </p:nvSpPr>
        <p:spPr bwMode="auto">
          <a:xfrm>
            <a:off x="3578469" y="2919413"/>
            <a:ext cx="2382716" cy="2185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MyBatis+TKMapper</a:t>
            </a: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简化</a:t>
            </a:r>
            <a:r>
              <a:rPr lang="en-US" altLang="zh-CN" sz="1600" dirty="0" smtClean="0">
                <a:solidFill>
                  <a:schemeClr val="bg1"/>
                </a:solidFill>
                <a:latin typeface="+mn-lt"/>
                <a:ea typeface="+mn-ea"/>
                <a:cs typeface="+mn-ea"/>
                <a:sym typeface="+mn-lt"/>
              </a:rPr>
              <a:t>DAO</a:t>
            </a:r>
            <a:r>
              <a:rPr lang="zh-CN" altLang="en-US" sz="1600" dirty="0" smtClean="0">
                <a:solidFill>
                  <a:schemeClr val="bg1"/>
                </a:solidFill>
                <a:latin typeface="+mn-lt"/>
                <a:ea typeface="+mn-ea"/>
                <a:cs typeface="+mn-ea"/>
                <a:sym typeface="+mn-lt"/>
              </a:rPr>
              <a:t>持久层开发，</a:t>
            </a:r>
            <a:r>
              <a:rPr lang="en-US" altLang="zh-CN" sz="1600" dirty="0" smtClean="0">
                <a:solidFill>
                  <a:schemeClr val="bg1"/>
                </a:solidFill>
                <a:latin typeface="+mn-lt"/>
                <a:ea typeface="+mn-ea"/>
                <a:cs typeface="+mn-ea"/>
                <a:sym typeface="+mn-lt"/>
              </a:rPr>
              <a:t>DAO</a:t>
            </a:r>
            <a:r>
              <a:rPr lang="zh-CN" altLang="en-US" sz="1600" dirty="0" smtClean="0">
                <a:solidFill>
                  <a:schemeClr val="bg1"/>
                </a:solidFill>
                <a:latin typeface="+mn-lt"/>
                <a:ea typeface="+mn-ea"/>
                <a:cs typeface="+mn-ea"/>
                <a:sym typeface="+mn-lt"/>
              </a:rPr>
              <a:t>层只需要继承一个接口就可以完成对数据库表的</a:t>
            </a:r>
            <a:r>
              <a:rPr lang="en-US" altLang="zh-CN" sz="1600" dirty="0" smtClean="0">
                <a:solidFill>
                  <a:schemeClr val="bg1"/>
                </a:solidFill>
                <a:latin typeface="+mn-lt"/>
                <a:ea typeface="+mn-ea"/>
                <a:cs typeface="+mn-ea"/>
                <a:sym typeface="+mn-lt"/>
              </a:rPr>
              <a:t>CRUD</a:t>
            </a:r>
            <a:r>
              <a:rPr lang="zh-CN" altLang="en-US" sz="1600" dirty="0" smtClean="0">
                <a:solidFill>
                  <a:schemeClr val="bg1"/>
                </a:solidFill>
                <a:latin typeface="+mn-lt"/>
                <a:ea typeface="+mn-ea"/>
                <a:cs typeface="+mn-ea"/>
                <a:sym typeface="+mn-lt"/>
              </a:rPr>
              <a:t>操作</a:t>
            </a:r>
            <a:endParaRPr lang="en-US" altLang="zh-CN" sz="1600" dirty="0" smtClean="0">
              <a:solidFill>
                <a:schemeClr val="bg1"/>
              </a:solidFill>
              <a:latin typeface="+mn-lt"/>
              <a:ea typeface="+mn-ea"/>
              <a:cs typeface="+mn-ea"/>
              <a:sym typeface="+mn-lt"/>
            </a:endParaRP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zh-CN" altLang="en-US" sz="1800" dirty="0">
              <a:solidFill>
                <a:schemeClr val="bg1"/>
              </a:solidFill>
              <a:latin typeface="+mn-lt"/>
              <a:ea typeface="+mn-ea"/>
              <a:cs typeface="+mn-ea"/>
              <a:sym typeface="+mn-lt"/>
            </a:endParaRPr>
          </a:p>
        </p:txBody>
      </p:sp>
      <p:sp>
        <p:nvSpPr>
          <p:cNvPr id="23" name="矩形 28">
            <a:extLst>
              <a:ext uri="{FF2B5EF4-FFF2-40B4-BE49-F238E27FC236}">
                <a16:creationId xmlns="" xmlns:a16="http://schemas.microsoft.com/office/drawing/2014/main" id="{86F2E3D6-1185-4BD7-990D-9FB14F6F1510}"/>
              </a:ext>
            </a:extLst>
          </p:cNvPr>
          <p:cNvSpPr>
            <a:spLocks noChangeArrowheads="1"/>
          </p:cNvSpPr>
          <p:nvPr/>
        </p:nvSpPr>
        <p:spPr bwMode="auto">
          <a:xfrm>
            <a:off x="6580188" y="2919413"/>
            <a:ext cx="2117725"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LayUI</a:t>
            </a: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600" dirty="0" smtClean="0">
                <a:solidFill>
                  <a:schemeClr val="bg1"/>
                </a:solidFill>
                <a:latin typeface="+mn-lt"/>
                <a:ea typeface="+mn-ea"/>
                <a:cs typeface="+mn-ea"/>
                <a:sym typeface="+mn-lt"/>
              </a:rPr>
              <a:t>让前端弹出层如此优美</a:t>
            </a:r>
            <a:endParaRPr lang="zh-CN" altLang="en-US" sz="1600" dirty="0">
              <a:solidFill>
                <a:schemeClr val="bg1"/>
              </a:solidFill>
              <a:latin typeface="+mn-lt"/>
              <a:ea typeface="+mn-ea"/>
              <a:cs typeface="+mn-ea"/>
              <a:sym typeface="+mn-lt"/>
            </a:endParaRPr>
          </a:p>
        </p:txBody>
      </p:sp>
      <p:sp>
        <p:nvSpPr>
          <p:cNvPr id="24" name="矩形 29">
            <a:extLst>
              <a:ext uri="{FF2B5EF4-FFF2-40B4-BE49-F238E27FC236}">
                <a16:creationId xmlns="" xmlns:a16="http://schemas.microsoft.com/office/drawing/2014/main" id="{1A55644B-7CFC-4EC0-A5F6-02EF5FF3449A}"/>
              </a:ext>
            </a:extLst>
          </p:cNvPr>
          <p:cNvSpPr>
            <a:spLocks noChangeArrowheads="1"/>
          </p:cNvSpPr>
          <p:nvPr/>
        </p:nvSpPr>
        <p:spPr bwMode="auto">
          <a:xfrm>
            <a:off x="9363808" y="2919413"/>
            <a:ext cx="221383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dirty="0" smtClean="0">
                <a:solidFill>
                  <a:schemeClr val="bg1"/>
                </a:solidFill>
                <a:latin typeface="+mn-lt"/>
                <a:ea typeface="+mn-ea"/>
                <a:cs typeface="+mn-ea"/>
                <a:sym typeface="+mn-lt"/>
              </a:rPr>
              <a:t>Vue</a:t>
            </a:r>
          </a:p>
          <a:p>
            <a:pPr algn="just" eaLnBrk="1" hangingPunct="1">
              <a:spcBef>
                <a:spcPct val="0"/>
              </a:spcBef>
              <a:buFontTx/>
              <a:buNone/>
            </a:pPr>
            <a:endParaRPr lang="en-US" altLang="zh-CN" sz="1800" dirty="0" smtClean="0">
              <a:solidFill>
                <a:schemeClr val="bg1"/>
              </a:solidFill>
              <a:latin typeface="+mn-lt"/>
              <a:ea typeface="+mn-ea"/>
              <a:cs typeface="+mn-ea"/>
              <a:sym typeface="+mn-lt"/>
            </a:endParaRPr>
          </a:p>
          <a:p>
            <a:pPr algn="just" eaLnBrk="1" hangingPunct="1">
              <a:spcBef>
                <a:spcPct val="0"/>
              </a:spcBef>
              <a:buFontTx/>
              <a:buNone/>
            </a:pPr>
            <a:r>
              <a:rPr lang="zh-CN" altLang="en-US" sz="1800" dirty="0" smtClean="0">
                <a:solidFill>
                  <a:schemeClr val="bg1"/>
                </a:solidFill>
                <a:latin typeface="+mn-lt"/>
                <a:ea typeface="+mn-ea"/>
                <a:cs typeface="+mn-ea"/>
                <a:sym typeface="+mn-lt"/>
              </a:rPr>
              <a:t>让前后端数据交互、数据展示变得如此简单</a:t>
            </a:r>
            <a:endParaRPr lang="zh-CN" altLang="en-US" sz="1800" dirty="0">
              <a:solidFill>
                <a:schemeClr val="bg1"/>
              </a:solidFill>
              <a:latin typeface="+mn-lt"/>
              <a:ea typeface="+mn-ea"/>
              <a:cs typeface="+mn-ea"/>
              <a:sym typeface="+mn-lt"/>
            </a:endParaRPr>
          </a:p>
        </p:txBody>
      </p:sp>
      <p:grpSp>
        <p:nvGrpSpPr>
          <p:cNvPr id="25" name="组合 30">
            <a:extLst>
              <a:ext uri="{FF2B5EF4-FFF2-40B4-BE49-F238E27FC236}">
                <a16:creationId xmlns="" xmlns:a16="http://schemas.microsoft.com/office/drawing/2014/main" id="{209A3344-3FE4-4BA6-8E33-C46BBEA83722}"/>
              </a:ext>
            </a:extLst>
          </p:cNvPr>
          <p:cNvGrpSpPr>
            <a:grpSpLocks/>
          </p:cNvGrpSpPr>
          <p:nvPr/>
        </p:nvGrpSpPr>
        <p:grpSpPr bwMode="auto">
          <a:xfrm>
            <a:off x="4300538" y="1938338"/>
            <a:ext cx="930275" cy="939800"/>
            <a:chOff x="0" y="0"/>
            <a:chExt cx="930275" cy="938213"/>
          </a:xfrm>
        </p:grpSpPr>
        <p:sp>
          <p:nvSpPr>
            <p:cNvPr id="26" name="Oval 19">
              <a:extLst>
                <a:ext uri="{FF2B5EF4-FFF2-40B4-BE49-F238E27FC236}">
                  <a16:creationId xmlns="" xmlns:a16="http://schemas.microsoft.com/office/drawing/2014/main" id="{483E870D-D1DB-4138-B95C-ED912C974EA4}"/>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7" name="TextBox 32">
              <a:extLst>
                <a:ext uri="{FF2B5EF4-FFF2-40B4-BE49-F238E27FC236}">
                  <a16:creationId xmlns="" xmlns:a16="http://schemas.microsoft.com/office/drawing/2014/main" id="{7A52488C-945A-489C-A731-F0F906AF9622}"/>
                </a:ext>
              </a:extLst>
            </p:cNvPr>
            <p:cNvSpPr txBox="1">
              <a:spLocks noChangeArrowheads="1"/>
            </p:cNvSpPr>
            <p:nvPr/>
          </p:nvSpPr>
          <p:spPr bwMode="auto">
            <a:xfrm>
              <a:off x="124700" y="176718"/>
              <a:ext cx="69121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02</a:t>
              </a:r>
              <a:endParaRPr lang="zh-CN" altLang="en-US" sz="3200" b="1">
                <a:solidFill>
                  <a:schemeClr val="tx1"/>
                </a:solidFill>
                <a:latin typeface="+mn-lt"/>
                <a:ea typeface="+mn-ea"/>
                <a:cs typeface="+mn-ea"/>
                <a:sym typeface="+mn-lt"/>
              </a:endParaRPr>
            </a:p>
          </p:txBody>
        </p:sp>
      </p:grpSp>
      <p:grpSp>
        <p:nvGrpSpPr>
          <p:cNvPr id="28" name="组合 33">
            <a:extLst>
              <a:ext uri="{FF2B5EF4-FFF2-40B4-BE49-F238E27FC236}">
                <a16:creationId xmlns="" xmlns:a16="http://schemas.microsoft.com/office/drawing/2014/main" id="{766FC803-D57F-4730-A459-AB7BEF8E8F17}"/>
              </a:ext>
            </a:extLst>
          </p:cNvPr>
          <p:cNvGrpSpPr>
            <a:grpSpLocks/>
          </p:cNvGrpSpPr>
          <p:nvPr/>
        </p:nvGrpSpPr>
        <p:grpSpPr bwMode="auto">
          <a:xfrm>
            <a:off x="7145338" y="1938338"/>
            <a:ext cx="931862" cy="939800"/>
            <a:chOff x="0" y="0"/>
            <a:chExt cx="931863" cy="938213"/>
          </a:xfrm>
        </p:grpSpPr>
        <p:sp>
          <p:nvSpPr>
            <p:cNvPr id="29" name="Oval 20">
              <a:extLst>
                <a:ext uri="{FF2B5EF4-FFF2-40B4-BE49-F238E27FC236}">
                  <a16:creationId xmlns="" xmlns:a16="http://schemas.microsoft.com/office/drawing/2014/main" id="{A73070C1-5003-4313-8471-ED56C5E215CD}"/>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0" name="TextBox 35">
              <a:extLst>
                <a:ext uri="{FF2B5EF4-FFF2-40B4-BE49-F238E27FC236}">
                  <a16:creationId xmlns="" xmlns:a16="http://schemas.microsoft.com/office/drawing/2014/main" id="{69088D87-E509-49BA-BF9A-F54CE3FACC8D}"/>
                </a:ext>
              </a:extLst>
            </p:cNvPr>
            <p:cNvSpPr txBox="1">
              <a:spLocks noChangeArrowheads="1"/>
            </p:cNvSpPr>
            <p:nvPr/>
          </p:nvSpPr>
          <p:spPr bwMode="auto">
            <a:xfrm>
              <a:off x="118633" y="176718"/>
              <a:ext cx="69121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03</a:t>
              </a:r>
              <a:endParaRPr lang="zh-CN" altLang="en-US" sz="3200" b="1">
                <a:solidFill>
                  <a:schemeClr val="tx1"/>
                </a:solidFill>
                <a:latin typeface="+mn-lt"/>
                <a:ea typeface="+mn-ea"/>
                <a:cs typeface="+mn-ea"/>
                <a:sym typeface="+mn-lt"/>
              </a:endParaRPr>
            </a:p>
          </p:txBody>
        </p:sp>
      </p:grpSp>
      <p:grpSp>
        <p:nvGrpSpPr>
          <p:cNvPr id="31" name="组合 36">
            <a:extLst>
              <a:ext uri="{FF2B5EF4-FFF2-40B4-BE49-F238E27FC236}">
                <a16:creationId xmlns="" xmlns:a16="http://schemas.microsoft.com/office/drawing/2014/main" id="{15CC1F16-4924-48C5-9A36-ADE1965A8B63}"/>
              </a:ext>
            </a:extLst>
          </p:cNvPr>
          <p:cNvGrpSpPr>
            <a:grpSpLocks/>
          </p:cNvGrpSpPr>
          <p:nvPr/>
        </p:nvGrpSpPr>
        <p:grpSpPr bwMode="auto">
          <a:xfrm>
            <a:off x="9991725" y="1938338"/>
            <a:ext cx="931863" cy="939800"/>
            <a:chOff x="0" y="0"/>
            <a:chExt cx="931863" cy="938213"/>
          </a:xfrm>
        </p:grpSpPr>
        <p:sp>
          <p:nvSpPr>
            <p:cNvPr id="32" name="Oval 21">
              <a:extLst>
                <a:ext uri="{FF2B5EF4-FFF2-40B4-BE49-F238E27FC236}">
                  <a16:creationId xmlns="" xmlns:a16="http://schemas.microsoft.com/office/drawing/2014/main" id="{C4047165-900B-45E0-BCB0-C832D80E59C3}"/>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3" name="TextBox 38">
              <a:extLst>
                <a:ext uri="{FF2B5EF4-FFF2-40B4-BE49-F238E27FC236}">
                  <a16:creationId xmlns="" xmlns:a16="http://schemas.microsoft.com/office/drawing/2014/main" id="{D1F258FD-7D1D-4AFB-8FBB-FE957947937D}"/>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04</a:t>
              </a:r>
              <a:endParaRPr lang="zh-CN" altLang="en-US" sz="3200" b="1">
                <a:solidFill>
                  <a:schemeClr val="tx1"/>
                </a:solidFill>
                <a:latin typeface="+mn-lt"/>
                <a:ea typeface="+mn-ea"/>
                <a:cs typeface="+mn-ea"/>
                <a:sym typeface="+mn-lt"/>
              </a:endParaRPr>
            </a:p>
          </p:txBody>
        </p:sp>
      </p:grpSp>
      <p:sp>
        <p:nvSpPr>
          <p:cNvPr id="35" name="TextBox 42">
            <a:extLst>
              <a:ext uri="{FF2B5EF4-FFF2-40B4-BE49-F238E27FC236}">
                <a16:creationId xmlns="" xmlns:a16="http://schemas.microsoft.com/office/drawing/2014/main" id="{76445E83-B900-46AC-9F0B-AB76BA3A4ADE}"/>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3.1 </a:t>
            </a:r>
            <a:r>
              <a:rPr lang="zh-CN" altLang="en-US" b="0" dirty="0">
                <a:solidFill>
                  <a:srgbClr val="444444"/>
                </a:solidFill>
                <a:latin typeface="+mn-lt"/>
                <a:ea typeface="+mn-ea"/>
                <a:cs typeface="+mn-ea"/>
                <a:sym typeface="+mn-lt"/>
              </a:rPr>
              <a:t>关键技术</a:t>
            </a:r>
          </a:p>
        </p:txBody>
      </p:sp>
    </p:spTree>
    <p:extLst>
      <p:ext uri="{BB962C8B-B14F-4D97-AF65-F5344CB8AC3E}">
        <p14:creationId xmlns:p14="http://schemas.microsoft.com/office/powerpoint/2010/main" xmlns="" val="3273814331"/>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2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6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110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 fill="hold"/>
                                        <p:tgtEl>
                                          <p:spTgt spid="18"/>
                                        </p:tgtEl>
                                        <p:attrNameLst>
                                          <p:attrName>ppt_w</p:attrName>
                                        </p:attrNameLst>
                                      </p:cBhvr>
                                      <p:tavLst>
                                        <p:tav tm="0">
                                          <p:val>
                                            <p:fltVal val="0"/>
                                          </p:val>
                                        </p:tav>
                                        <p:tav tm="100000">
                                          <p:val>
                                            <p:strVal val="#ppt_w"/>
                                          </p:val>
                                        </p:tav>
                                      </p:tavLst>
                                    </p:anim>
                                    <p:anim calcmode="lin" valueType="num">
                                      <p:cBhvr>
                                        <p:cTn id="35" dur="300" fill="hold"/>
                                        <p:tgtEl>
                                          <p:spTgt spid="18"/>
                                        </p:tgtEl>
                                        <p:attrNameLst>
                                          <p:attrName>ppt_h</p:attrName>
                                        </p:attrNameLst>
                                      </p:cBhvr>
                                      <p:tavLst>
                                        <p:tav tm="0">
                                          <p:val>
                                            <p:fltVal val="0"/>
                                          </p:val>
                                        </p:tav>
                                        <p:tav tm="100000">
                                          <p:val>
                                            <p:strVal val="#ppt_h"/>
                                          </p:val>
                                        </p:tav>
                                      </p:tavLst>
                                    </p:anim>
                                    <p:animEffect transition="in" filter="fade">
                                      <p:cBhvr>
                                        <p:cTn id="36" dur="300"/>
                                        <p:tgtEl>
                                          <p:spTgt spid="18"/>
                                        </p:tgtEl>
                                      </p:cBhvr>
                                    </p:animEffect>
                                  </p:childTnLst>
                                </p:cTn>
                              </p:par>
                            </p:childTnLst>
                          </p:cTn>
                        </p:par>
                        <p:par>
                          <p:cTn id="37" fill="hold">
                            <p:stCondLst>
                              <p:cond delay="140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900"/>
                            </p:stCondLst>
                            <p:childTnLst>
                              <p:par>
                                <p:cTn id="42" presetID="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24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300" fill="hold"/>
                                        <p:tgtEl>
                                          <p:spTgt spid="25"/>
                                        </p:tgtEl>
                                        <p:attrNameLst>
                                          <p:attrName>ppt_w</p:attrName>
                                        </p:attrNameLst>
                                      </p:cBhvr>
                                      <p:tavLst>
                                        <p:tav tm="0">
                                          <p:val>
                                            <p:fltVal val="0"/>
                                          </p:val>
                                        </p:tav>
                                        <p:tav tm="100000">
                                          <p:val>
                                            <p:strVal val="#ppt_w"/>
                                          </p:val>
                                        </p:tav>
                                      </p:tavLst>
                                    </p:anim>
                                    <p:anim calcmode="lin" valueType="num">
                                      <p:cBhvr>
                                        <p:cTn id="50" dur="300" fill="hold"/>
                                        <p:tgtEl>
                                          <p:spTgt spid="25"/>
                                        </p:tgtEl>
                                        <p:attrNameLst>
                                          <p:attrName>ppt_h</p:attrName>
                                        </p:attrNameLst>
                                      </p:cBhvr>
                                      <p:tavLst>
                                        <p:tav tm="0">
                                          <p:val>
                                            <p:fltVal val="0"/>
                                          </p:val>
                                        </p:tav>
                                        <p:tav tm="100000">
                                          <p:val>
                                            <p:strVal val="#ppt_h"/>
                                          </p:val>
                                        </p:tav>
                                      </p:tavLst>
                                    </p:anim>
                                    <p:animEffect transition="in" filter="fade">
                                      <p:cBhvr>
                                        <p:cTn id="51" dur="300"/>
                                        <p:tgtEl>
                                          <p:spTgt spid="25"/>
                                        </p:tgtEl>
                                      </p:cBhvr>
                                    </p:animEffect>
                                  </p:childTnLst>
                                </p:cTn>
                              </p:par>
                            </p:childTnLst>
                          </p:cTn>
                        </p:par>
                        <p:par>
                          <p:cTn id="52" fill="hold">
                            <p:stCondLst>
                              <p:cond delay="27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p:stCondLst>
                              <p:cond delay="3200"/>
                            </p:stCondLst>
                            <p:childTnLst>
                              <p:par>
                                <p:cTn id="57" presetID="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childTnLst>
                          </p:cTn>
                        </p:par>
                        <p:par>
                          <p:cTn id="61" fill="hold">
                            <p:stCondLst>
                              <p:cond delay="37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childTnLst>
                          </p:cTn>
                        </p:par>
                        <p:par>
                          <p:cTn id="71" fill="hold">
                            <p:stCondLst>
                              <p:cond delay="4500"/>
                            </p:stCondLst>
                            <p:childTnLst>
                              <p:par>
                                <p:cTn id="72" presetID="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0-#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par>
                          <p:cTn id="76" fill="hold">
                            <p:stCondLst>
                              <p:cond delay="500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300" fill="hold"/>
                                        <p:tgtEl>
                                          <p:spTgt spid="31"/>
                                        </p:tgtEl>
                                        <p:attrNameLst>
                                          <p:attrName>ppt_w</p:attrName>
                                        </p:attrNameLst>
                                      </p:cBhvr>
                                      <p:tavLst>
                                        <p:tav tm="0">
                                          <p:val>
                                            <p:fltVal val="0"/>
                                          </p:val>
                                        </p:tav>
                                        <p:tav tm="100000">
                                          <p:val>
                                            <p:strVal val="#ppt_w"/>
                                          </p:val>
                                        </p:tav>
                                      </p:tavLst>
                                    </p:anim>
                                    <p:anim calcmode="lin" valueType="num">
                                      <p:cBhvr>
                                        <p:cTn id="80" dur="300" fill="hold"/>
                                        <p:tgtEl>
                                          <p:spTgt spid="31"/>
                                        </p:tgtEl>
                                        <p:attrNameLst>
                                          <p:attrName>ppt_h</p:attrName>
                                        </p:attrNameLst>
                                      </p:cBhvr>
                                      <p:tavLst>
                                        <p:tav tm="0">
                                          <p:val>
                                            <p:fltVal val="0"/>
                                          </p:val>
                                        </p:tav>
                                        <p:tav tm="100000">
                                          <p:val>
                                            <p:strVal val="#ppt_h"/>
                                          </p:val>
                                        </p:tav>
                                      </p:tavLst>
                                    </p:anim>
                                    <p:animEffect transition="in" filter="fade">
                                      <p:cBhvr>
                                        <p:cTn id="81" dur="300"/>
                                        <p:tgtEl>
                                          <p:spTgt spid="31"/>
                                        </p:tgtEl>
                                      </p:cBhvr>
                                    </p:animEffect>
                                  </p:childTnLst>
                                </p:cTn>
                              </p:par>
                            </p:childTnLst>
                          </p:cTn>
                        </p:par>
                        <p:par>
                          <p:cTn id="82" fill="hold">
                            <p:stCondLst>
                              <p:cond delay="5300"/>
                            </p:stCondLst>
                            <p:childTnLst>
                              <p:par>
                                <p:cTn id="83" presetID="22" presetClass="entr" presetSubtype="1"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up)">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1" grpId="0" autoUpdateAnimBg="0"/>
      <p:bldP spid="22" grpId="0" autoUpdateAnimBg="0"/>
      <p:bldP spid="23" grpId="0" autoUpdateAnimBg="0"/>
      <p:bldP spid="24" grpId="0" autoUpdateAnimBg="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5E958A01-566F-46BE-81C4-621FA3B1A482}"/>
              </a:ext>
            </a:extLst>
          </p:cNvPr>
          <p:cNvGrpSpPr/>
          <p:nvPr/>
        </p:nvGrpSpPr>
        <p:grpSpPr>
          <a:xfrm>
            <a:off x="5245239" y="1980117"/>
            <a:ext cx="5789106" cy="3633076"/>
            <a:chOff x="3963425" y="1323923"/>
            <a:chExt cx="4500562" cy="2739579"/>
          </a:xfrm>
        </p:grpSpPr>
        <p:cxnSp>
          <p:nvCxnSpPr>
            <p:cNvPr id="3" name="Straight Connector 4">
              <a:extLst>
                <a:ext uri="{FF2B5EF4-FFF2-40B4-BE49-F238E27FC236}">
                  <a16:creationId xmlns="" xmlns:a16="http://schemas.microsoft.com/office/drawing/2014/main" id="{69859B0A-D2B7-4EE2-87D0-96456FE5640A}"/>
                </a:ext>
              </a:extLst>
            </p:cNvPr>
            <p:cNvCxnSpPr/>
            <p:nvPr/>
          </p:nvCxnSpPr>
          <p:spPr>
            <a:xfrm>
              <a:off x="3963425" y="1323923"/>
              <a:ext cx="0" cy="273957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 xmlns:a16="http://schemas.microsoft.com/office/drawing/2014/main" id="{01954965-6FB4-479B-89A8-C5CF5923BD2C}"/>
                </a:ext>
              </a:extLst>
            </p:cNvPr>
            <p:cNvGrpSpPr/>
            <p:nvPr/>
          </p:nvGrpSpPr>
          <p:grpSpPr>
            <a:xfrm>
              <a:off x="4006286" y="1758309"/>
              <a:ext cx="4457701" cy="1774032"/>
              <a:chOff x="4006286" y="1758309"/>
              <a:chExt cx="4457701" cy="1774032"/>
            </a:xfrm>
          </p:grpSpPr>
          <p:sp>
            <p:nvSpPr>
              <p:cNvPr id="5" name="Line 18">
                <a:extLst>
                  <a:ext uri="{FF2B5EF4-FFF2-40B4-BE49-F238E27FC236}">
                    <a16:creationId xmlns="" xmlns:a16="http://schemas.microsoft.com/office/drawing/2014/main" id="{0110ABBD-06AE-4128-93E1-5B80E40B9E37}"/>
                  </a:ext>
                </a:extLst>
              </p:cNvPr>
              <p:cNvSpPr>
                <a:spLocks noChangeShapeType="1"/>
              </p:cNvSpPr>
              <p:nvPr/>
            </p:nvSpPr>
            <p:spPr bwMode="auto">
              <a:xfrm>
                <a:off x="4006287" y="175830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sp>
            <p:nvSpPr>
              <p:cNvPr id="6" name="Line 19">
                <a:extLst>
                  <a:ext uri="{FF2B5EF4-FFF2-40B4-BE49-F238E27FC236}">
                    <a16:creationId xmlns="" xmlns:a16="http://schemas.microsoft.com/office/drawing/2014/main" id="{73F3D903-E69A-4F6F-8FF5-F26520571556}"/>
                  </a:ext>
                </a:extLst>
              </p:cNvPr>
              <p:cNvSpPr>
                <a:spLocks noChangeShapeType="1"/>
              </p:cNvSpPr>
              <p:nvPr/>
            </p:nvSpPr>
            <p:spPr bwMode="auto">
              <a:xfrm>
                <a:off x="4006287" y="269175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sp>
            <p:nvSpPr>
              <p:cNvPr id="7" name="Line 20">
                <a:extLst>
                  <a:ext uri="{FF2B5EF4-FFF2-40B4-BE49-F238E27FC236}">
                    <a16:creationId xmlns="" xmlns:a16="http://schemas.microsoft.com/office/drawing/2014/main" id="{25EE18FE-DBFD-4FDF-B9F1-3EFA5DE27D14}"/>
                  </a:ext>
                </a:extLst>
              </p:cNvPr>
              <p:cNvSpPr>
                <a:spLocks noChangeShapeType="1"/>
              </p:cNvSpPr>
              <p:nvPr/>
            </p:nvSpPr>
            <p:spPr bwMode="auto">
              <a:xfrm flipV="1">
                <a:off x="4006286" y="3529960"/>
                <a:ext cx="4457700" cy="2381"/>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grpSp>
      </p:grpSp>
      <p:sp>
        <p:nvSpPr>
          <p:cNvPr id="8" name="Rectangle 12">
            <a:extLst>
              <a:ext uri="{FF2B5EF4-FFF2-40B4-BE49-F238E27FC236}">
                <a16:creationId xmlns="" xmlns:a16="http://schemas.microsoft.com/office/drawing/2014/main" id="{F39482F7-4090-4917-AEB1-BF983E7240DD}"/>
              </a:ext>
            </a:extLst>
          </p:cNvPr>
          <p:cNvSpPr/>
          <p:nvPr/>
        </p:nvSpPr>
        <p:spPr>
          <a:xfrm>
            <a:off x="6081034" y="2881972"/>
            <a:ext cx="4953311" cy="830997"/>
          </a:xfrm>
          <a:prstGeom prst="rect">
            <a:avLst/>
          </a:prstGeom>
        </p:spPr>
        <p:txBody>
          <a:bodyPr wrap="square" lIns="68580" tIns="34290" rIns="68580" bIns="34290">
            <a:spAutoFit/>
          </a:bodyPr>
          <a:lstStyle/>
          <a:p>
            <a:pPr>
              <a:lnSpc>
                <a:spcPct val="150000"/>
              </a:lnSpc>
            </a:pPr>
            <a:r>
              <a:rPr lang="zh-CN" altLang="en-US" sz="1100" dirty="0" smtClean="0">
                <a:solidFill>
                  <a:srgbClr val="555555"/>
                </a:solidFill>
                <a:cs typeface="+mn-ea"/>
                <a:sym typeface="+mn-lt"/>
              </a:rPr>
              <a:t>前端使用了</a:t>
            </a:r>
            <a:r>
              <a:rPr lang="en-US" altLang="zh-CN" sz="1100" dirty="0" smtClean="0">
                <a:solidFill>
                  <a:srgbClr val="555555"/>
                </a:solidFill>
                <a:cs typeface="+mn-ea"/>
                <a:sym typeface="+mn-lt"/>
              </a:rPr>
              <a:t>LayUI</a:t>
            </a:r>
            <a:r>
              <a:rPr lang="zh-CN" altLang="en-US" sz="1100" dirty="0" smtClean="0">
                <a:solidFill>
                  <a:srgbClr val="555555"/>
                </a:solidFill>
                <a:cs typeface="+mn-ea"/>
                <a:sym typeface="+mn-lt"/>
              </a:rPr>
              <a:t>和</a:t>
            </a:r>
            <a:r>
              <a:rPr lang="en-US" altLang="zh-CN" sz="1100" dirty="0" smtClean="0">
                <a:solidFill>
                  <a:srgbClr val="555555"/>
                </a:solidFill>
                <a:cs typeface="+mn-ea"/>
                <a:sym typeface="+mn-lt"/>
              </a:rPr>
              <a:t>Vue</a:t>
            </a:r>
            <a:r>
              <a:rPr lang="zh-CN" altLang="en-US" sz="1100" dirty="0" smtClean="0">
                <a:solidFill>
                  <a:srgbClr val="555555"/>
                </a:solidFill>
                <a:cs typeface="+mn-ea"/>
                <a:sym typeface="+mn-lt"/>
              </a:rPr>
              <a:t>两大前端框架，但是有些数据两个框架都要使用，所以需要两个框架可以兼容，但是因为对两个框架熟悉程度不够，联合使用花费了一点时间</a:t>
            </a:r>
            <a:endParaRPr lang="zh-CN" altLang="en-US" sz="1100" dirty="0">
              <a:solidFill>
                <a:srgbClr val="555555"/>
              </a:solidFill>
              <a:cs typeface="+mn-ea"/>
              <a:sym typeface="+mn-lt"/>
            </a:endParaRPr>
          </a:p>
        </p:txBody>
      </p:sp>
      <p:sp>
        <p:nvSpPr>
          <p:cNvPr id="9" name="Rectangle 13">
            <a:extLst>
              <a:ext uri="{FF2B5EF4-FFF2-40B4-BE49-F238E27FC236}">
                <a16:creationId xmlns="" xmlns:a16="http://schemas.microsoft.com/office/drawing/2014/main" id="{902AF329-CA70-46A5-875B-32AA9B1A5BBB}"/>
              </a:ext>
            </a:extLst>
          </p:cNvPr>
          <p:cNvSpPr/>
          <p:nvPr/>
        </p:nvSpPr>
        <p:spPr>
          <a:xfrm>
            <a:off x="6054249" y="1609716"/>
            <a:ext cx="4980095" cy="577081"/>
          </a:xfrm>
          <a:prstGeom prst="rect">
            <a:avLst/>
          </a:prstGeom>
        </p:spPr>
        <p:txBody>
          <a:bodyPr wrap="square" lIns="68580" tIns="34290" rIns="68580" bIns="34290">
            <a:spAutoFit/>
          </a:bodyPr>
          <a:lstStyle/>
          <a:p>
            <a:pPr>
              <a:lnSpc>
                <a:spcPct val="150000"/>
              </a:lnSpc>
            </a:pPr>
            <a:r>
              <a:rPr lang="zh-CN" altLang="en-US" sz="1100" dirty="0" smtClean="0">
                <a:solidFill>
                  <a:srgbClr val="555555"/>
                </a:solidFill>
                <a:cs typeface="+mn-ea"/>
                <a:sym typeface="+mn-lt"/>
              </a:rPr>
              <a:t>因设计的表太多，并且要考虑表与表之间的关联关系，并且表中字段类型、长度等都要思考比较耗费精力和时间</a:t>
            </a:r>
            <a:endParaRPr lang="zh-CN" altLang="en-US" sz="1100" dirty="0">
              <a:solidFill>
                <a:srgbClr val="555555"/>
              </a:solidFill>
              <a:cs typeface="+mn-ea"/>
              <a:sym typeface="+mn-lt"/>
            </a:endParaRPr>
          </a:p>
        </p:txBody>
      </p:sp>
      <p:sp>
        <p:nvSpPr>
          <p:cNvPr id="10" name="Rectangle 14">
            <a:extLst>
              <a:ext uri="{FF2B5EF4-FFF2-40B4-BE49-F238E27FC236}">
                <a16:creationId xmlns="" xmlns:a16="http://schemas.microsoft.com/office/drawing/2014/main" id="{F34FBB65-9059-450B-A180-3ED95428854A}"/>
              </a:ext>
            </a:extLst>
          </p:cNvPr>
          <p:cNvSpPr/>
          <p:nvPr/>
        </p:nvSpPr>
        <p:spPr>
          <a:xfrm>
            <a:off x="6081034" y="4029135"/>
            <a:ext cx="4953312" cy="577081"/>
          </a:xfrm>
          <a:prstGeom prst="rect">
            <a:avLst/>
          </a:prstGeom>
        </p:spPr>
        <p:txBody>
          <a:bodyPr wrap="square" lIns="68580" tIns="34290" rIns="68580" bIns="34290">
            <a:spAutoFit/>
          </a:bodyPr>
          <a:lstStyle/>
          <a:p>
            <a:pPr>
              <a:lnSpc>
                <a:spcPct val="150000"/>
              </a:lnSpc>
            </a:pPr>
            <a:r>
              <a:rPr lang="zh-CN" altLang="en-US" sz="1100" dirty="0" smtClean="0">
                <a:solidFill>
                  <a:srgbClr val="555555"/>
                </a:solidFill>
                <a:cs typeface="+mn-ea"/>
                <a:sym typeface="+mn-lt"/>
              </a:rPr>
              <a:t>因整个项目的静态原型采用的是已经设计好的静态原型，所以在页面调整过程中老是会出现把数据修改为动态数据后，页面效果和原理不一致的问题</a:t>
            </a:r>
            <a:endParaRPr lang="zh-CN" altLang="en-US" sz="1100" dirty="0">
              <a:solidFill>
                <a:srgbClr val="555555"/>
              </a:solidFill>
              <a:cs typeface="+mn-ea"/>
              <a:sym typeface="+mn-lt"/>
            </a:endParaRPr>
          </a:p>
        </p:txBody>
      </p:sp>
      <p:sp>
        <p:nvSpPr>
          <p:cNvPr id="11" name="TextBox 15">
            <a:extLst>
              <a:ext uri="{FF2B5EF4-FFF2-40B4-BE49-F238E27FC236}">
                <a16:creationId xmlns="" xmlns:a16="http://schemas.microsoft.com/office/drawing/2014/main" id="{2C28FC3C-A1DD-41EB-8862-441DDE56A3AE}"/>
              </a:ext>
            </a:extLst>
          </p:cNvPr>
          <p:cNvSpPr txBox="1"/>
          <p:nvPr/>
        </p:nvSpPr>
        <p:spPr>
          <a:xfrm>
            <a:off x="6081033" y="5139380"/>
            <a:ext cx="4953312" cy="577081"/>
          </a:xfrm>
          <a:prstGeom prst="rect">
            <a:avLst/>
          </a:prstGeom>
          <a:noFill/>
        </p:spPr>
        <p:txBody>
          <a:bodyPr wrap="square" lIns="68580" tIns="34290" rIns="68580" bIns="34290" rtlCol="0">
            <a:spAutoFit/>
          </a:bodyPr>
          <a:lstStyle/>
          <a:p>
            <a:pPr>
              <a:lnSpc>
                <a:spcPct val="150000"/>
              </a:lnSpc>
            </a:pPr>
            <a:r>
              <a:rPr lang="zh-CN" altLang="en-US" sz="1100" dirty="0" smtClean="0">
                <a:solidFill>
                  <a:srgbClr val="555555"/>
                </a:solidFill>
                <a:cs typeface="+mn-ea"/>
                <a:sym typeface="+mn-lt"/>
              </a:rPr>
              <a:t>因在毕业设计项目开发过程中使用到了一些课内没有使用过的技术，但是为了项目的完整性和使用的友好性，只好一点点去专研，比较耗费时间</a:t>
            </a:r>
            <a:endParaRPr lang="zh-CN" altLang="en-US" sz="1100" dirty="0">
              <a:solidFill>
                <a:srgbClr val="555555"/>
              </a:solidFill>
              <a:cs typeface="+mn-ea"/>
              <a:sym typeface="+mn-lt"/>
            </a:endParaRPr>
          </a:p>
        </p:txBody>
      </p:sp>
      <p:grpSp>
        <p:nvGrpSpPr>
          <p:cNvPr id="12" name="Group 24">
            <a:extLst>
              <a:ext uri="{FF2B5EF4-FFF2-40B4-BE49-F238E27FC236}">
                <a16:creationId xmlns="" xmlns:a16="http://schemas.microsoft.com/office/drawing/2014/main" id="{A0C45AC1-62EB-4D0B-A826-AF377924C1DC}"/>
              </a:ext>
            </a:extLst>
          </p:cNvPr>
          <p:cNvGrpSpPr/>
          <p:nvPr/>
        </p:nvGrpSpPr>
        <p:grpSpPr>
          <a:xfrm>
            <a:off x="4640963" y="1608992"/>
            <a:ext cx="1318819" cy="652340"/>
            <a:chOff x="2187746" y="2123279"/>
            <a:chExt cx="1927113" cy="1931011"/>
          </a:xfrm>
        </p:grpSpPr>
        <p:sp>
          <p:nvSpPr>
            <p:cNvPr id="13" name="任意多边形 82">
              <a:extLst>
                <a:ext uri="{FF2B5EF4-FFF2-40B4-BE49-F238E27FC236}">
                  <a16:creationId xmlns="" xmlns:a16="http://schemas.microsoft.com/office/drawing/2014/main" id="{8F6C91A0-2FF5-43F2-9478-2F18ADD4F705}"/>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4" name="任意多边形 83">
              <a:extLst>
                <a:ext uri="{FF2B5EF4-FFF2-40B4-BE49-F238E27FC236}">
                  <a16:creationId xmlns="" xmlns:a16="http://schemas.microsoft.com/office/drawing/2014/main" id="{96A6A190-9B30-476E-8537-DAEC6F93CA44}"/>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15" name="椭圆 80">
              <a:extLst>
                <a:ext uri="{FF2B5EF4-FFF2-40B4-BE49-F238E27FC236}">
                  <a16:creationId xmlns="" xmlns:a16="http://schemas.microsoft.com/office/drawing/2014/main" id="{072BCF0E-16EB-4D10-9DA4-FED9B7B84F1F}"/>
                </a:ext>
              </a:extLst>
            </p:cNvPr>
            <p:cNvSpPr/>
            <p:nvPr/>
          </p:nvSpPr>
          <p:spPr bwMode="auto">
            <a:xfrm>
              <a:off x="2454986" y="2391057"/>
              <a:ext cx="1392631" cy="1395453"/>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表设计</a:t>
              </a:r>
              <a:endParaRPr lang="zh-CN" altLang="en-US" sz="1400" b="1" kern="0" dirty="0">
                <a:solidFill>
                  <a:srgbClr val="FFFFFF"/>
                </a:solidFill>
                <a:latin typeface="+mn-lt"/>
                <a:ea typeface="+mn-ea"/>
                <a:cs typeface="+mn-ea"/>
                <a:sym typeface="+mn-lt"/>
              </a:endParaRPr>
            </a:p>
          </p:txBody>
        </p:sp>
      </p:grpSp>
      <p:grpSp>
        <p:nvGrpSpPr>
          <p:cNvPr id="16" name="Group 28">
            <a:extLst>
              <a:ext uri="{FF2B5EF4-FFF2-40B4-BE49-F238E27FC236}">
                <a16:creationId xmlns="" xmlns:a16="http://schemas.microsoft.com/office/drawing/2014/main" id="{F1579671-866A-47A1-B2D3-92A1BAE4F6AE}"/>
              </a:ext>
            </a:extLst>
          </p:cNvPr>
          <p:cNvGrpSpPr/>
          <p:nvPr/>
        </p:nvGrpSpPr>
        <p:grpSpPr>
          <a:xfrm>
            <a:off x="4632171" y="2877518"/>
            <a:ext cx="1309315" cy="652340"/>
            <a:chOff x="2187746" y="2123279"/>
            <a:chExt cx="1927113" cy="1931011"/>
          </a:xfrm>
        </p:grpSpPr>
        <p:sp>
          <p:nvSpPr>
            <p:cNvPr id="17" name="任意多边形 82">
              <a:extLst>
                <a:ext uri="{FF2B5EF4-FFF2-40B4-BE49-F238E27FC236}">
                  <a16:creationId xmlns="" xmlns:a16="http://schemas.microsoft.com/office/drawing/2014/main" id="{B0CF0A81-7CBB-4F3E-AF98-79AB384DC9BF}"/>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8" name="任意多边形 83">
              <a:extLst>
                <a:ext uri="{FF2B5EF4-FFF2-40B4-BE49-F238E27FC236}">
                  <a16:creationId xmlns="" xmlns:a16="http://schemas.microsoft.com/office/drawing/2014/main" id="{2C9F1D2E-67A0-4C2D-8B66-CD265DBD1E79}"/>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19" name="椭圆 80">
              <a:extLst>
                <a:ext uri="{FF2B5EF4-FFF2-40B4-BE49-F238E27FC236}">
                  <a16:creationId xmlns="" xmlns:a16="http://schemas.microsoft.com/office/drawing/2014/main" id="{B9EA67C6-0A8C-4616-94DE-FABE5AC134DA}"/>
                </a:ext>
              </a:extLst>
            </p:cNvPr>
            <p:cNvSpPr/>
            <p:nvPr/>
          </p:nvSpPr>
          <p:spPr bwMode="auto">
            <a:xfrm>
              <a:off x="2454986" y="2391057"/>
              <a:ext cx="1392631" cy="1395453"/>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框架兼容</a:t>
              </a:r>
              <a:endParaRPr lang="zh-CN" altLang="en-US" sz="1400" b="1" kern="0" dirty="0">
                <a:solidFill>
                  <a:srgbClr val="FFFFFF"/>
                </a:solidFill>
                <a:latin typeface="+mn-lt"/>
                <a:ea typeface="+mn-ea"/>
                <a:cs typeface="+mn-ea"/>
                <a:sym typeface="+mn-lt"/>
              </a:endParaRPr>
            </a:p>
          </p:txBody>
        </p:sp>
      </p:grpSp>
      <p:grpSp>
        <p:nvGrpSpPr>
          <p:cNvPr id="20" name="Group 32">
            <a:extLst>
              <a:ext uri="{FF2B5EF4-FFF2-40B4-BE49-F238E27FC236}">
                <a16:creationId xmlns="" xmlns:a16="http://schemas.microsoft.com/office/drawing/2014/main" id="{9B1006D6-B95B-4D32-8E18-1F911F822ADF}"/>
              </a:ext>
            </a:extLst>
          </p:cNvPr>
          <p:cNvGrpSpPr/>
          <p:nvPr/>
        </p:nvGrpSpPr>
        <p:grpSpPr>
          <a:xfrm>
            <a:off x="4640963" y="4024394"/>
            <a:ext cx="1299882" cy="652340"/>
            <a:chOff x="2187746" y="2123279"/>
            <a:chExt cx="1927113" cy="1931011"/>
          </a:xfrm>
        </p:grpSpPr>
        <p:sp>
          <p:nvSpPr>
            <p:cNvPr id="21" name="任意多边形 82">
              <a:extLst>
                <a:ext uri="{FF2B5EF4-FFF2-40B4-BE49-F238E27FC236}">
                  <a16:creationId xmlns="" xmlns:a16="http://schemas.microsoft.com/office/drawing/2014/main" id="{7A6C4569-1183-457C-B749-07E574C629A3}"/>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2" name="任意多边形 83">
              <a:extLst>
                <a:ext uri="{FF2B5EF4-FFF2-40B4-BE49-F238E27FC236}">
                  <a16:creationId xmlns="" xmlns:a16="http://schemas.microsoft.com/office/drawing/2014/main" id="{0A4072BB-CCBF-4E83-AC0E-1A56041F914E}"/>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3" name="椭圆 80">
              <a:extLst>
                <a:ext uri="{FF2B5EF4-FFF2-40B4-BE49-F238E27FC236}">
                  <a16:creationId xmlns="" xmlns:a16="http://schemas.microsoft.com/office/drawing/2014/main" id="{6156FB3A-49F6-41E4-AB66-D3253BDB800B}"/>
                </a:ext>
              </a:extLst>
            </p:cNvPr>
            <p:cNvSpPr/>
            <p:nvPr/>
          </p:nvSpPr>
          <p:spPr bwMode="auto">
            <a:xfrm>
              <a:off x="2454987" y="2391058"/>
              <a:ext cx="1416812" cy="1395452"/>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页面效果</a:t>
              </a:r>
              <a:endParaRPr lang="zh-CN" altLang="en-US" sz="1400" b="1" kern="0" dirty="0">
                <a:solidFill>
                  <a:srgbClr val="FFFFFF"/>
                </a:solidFill>
                <a:latin typeface="+mn-lt"/>
                <a:ea typeface="+mn-ea"/>
                <a:cs typeface="+mn-ea"/>
                <a:sym typeface="+mn-lt"/>
              </a:endParaRPr>
            </a:p>
          </p:txBody>
        </p:sp>
      </p:grpSp>
      <p:grpSp>
        <p:nvGrpSpPr>
          <p:cNvPr id="24" name="Group 36">
            <a:extLst>
              <a:ext uri="{FF2B5EF4-FFF2-40B4-BE49-F238E27FC236}">
                <a16:creationId xmlns="" xmlns:a16="http://schemas.microsoft.com/office/drawing/2014/main" id="{68A5016F-4172-4EFF-B93A-161760AF80DE}"/>
              </a:ext>
            </a:extLst>
          </p:cNvPr>
          <p:cNvGrpSpPr/>
          <p:nvPr/>
        </p:nvGrpSpPr>
        <p:grpSpPr>
          <a:xfrm>
            <a:off x="4640963" y="5151916"/>
            <a:ext cx="1299882" cy="652340"/>
            <a:chOff x="2187746" y="2123279"/>
            <a:chExt cx="1927113" cy="1931011"/>
          </a:xfrm>
        </p:grpSpPr>
        <p:sp>
          <p:nvSpPr>
            <p:cNvPr id="25" name="任意多边形 82">
              <a:extLst>
                <a:ext uri="{FF2B5EF4-FFF2-40B4-BE49-F238E27FC236}">
                  <a16:creationId xmlns="" xmlns:a16="http://schemas.microsoft.com/office/drawing/2014/main" id="{89D7138E-FDC9-472F-AA19-6C8FCD64D3E4}"/>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6" name="任意多边形 83">
              <a:extLst>
                <a:ext uri="{FF2B5EF4-FFF2-40B4-BE49-F238E27FC236}">
                  <a16:creationId xmlns="" xmlns:a16="http://schemas.microsoft.com/office/drawing/2014/main" id="{E7AAE6C4-E83D-40A7-989D-33B6D0A0AB37}"/>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7" name="椭圆 80">
              <a:extLst>
                <a:ext uri="{FF2B5EF4-FFF2-40B4-BE49-F238E27FC236}">
                  <a16:creationId xmlns="" xmlns:a16="http://schemas.microsoft.com/office/drawing/2014/main" id="{07B54CAE-976F-4489-8562-578144F18A39}"/>
                </a:ext>
              </a:extLst>
            </p:cNvPr>
            <p:cNvSpPr/>
            <p:nvPr/>
          </p:nvSpPr>
          <p:spPr bwMode="auto">
            <a:xfrm>
              <a:off x="2454987" y="2391058"/>
              <a:ext cx="1404676" cy="1395452"/>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smtClean="0">
                  <a:solidFill>
                    <a:srgbClr val="FFFFFF"/>
                  </a:solidFill>
                  <a:latin typeface="+mn-lt"/>
                  <a:ea typeface="+mn-ea"/>
                  <a:cs typeface="+mn-ea"/>
                  <a:sym typeface="+mn-lt"/>
                </a:rPr>
                <a:t>陌生技术</a:t>
              </a:r>
              <a:endParaRPr lang="zh-CN" altLang="en-US" sz="1400" b="1" kern="0" dirty="0">
                <a:solidFill>
                  <a:srgbClr val="FFFFFF"/>
                </a:solidFill>
                <a:latin typeface="+mn-lt"/>
                <a:ea typeface="+mn-ea"/>
                <a:cs typeface="+mn-ea"/>
                <a:sym typeface="+mn-lt"/>
              </a:endParaRPr>
            </a:p>
          </p:txBody>
        </p:sp>
      </p:grpSp>
      <p:sp>
        <p:nvSpPr>
          <p:cNvPr id="36" name="TextBox 42">
            <a:extLst>
              <a:ext uri="{FF2B5EF4-FFF2-40B4-BE49-F238E27FC236}">
                <a16:creationId xmlns=""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3.2 </a:t>
            </a:r>
            <a:r>
              <a:rPr lang="zh-CN" altLang="en-US" b="0" dirty="0">
                <a:solidFill>
                  <a:srgbClr val="444444"/>
                </a:solidFill>
                <a:latin typeface="+mn-lt"/>
                <a:ea typeface="+mn-ea"/>
                <a:cs typeface="+mn-ea"/>
                <a:sym typeface="+mn-lt"/>
              </a:rPr>
              <a:t>实践难点</a:t>
            </a:r>
          </a:p>
        </p:txBody>
      </p:sp>
      <p:pic>
        <p:nvPicPr>
          <p:cNvPr id="2050" name="Picture 2"/>
          <p:cNvPicPr>
            <a:picLocks noChangeAspect="1" noChangeArrowheads="1"/>
          </p:cNvPicPr>
          <p:nvPr/>
        </p:nvPicPr>
        <p:blipFill>
          <a:blip r:embed="rId2" cstate="print"/>
          <a:srcRect/>
          <a:stretch>
            <a:fillRect/>
          </a:stretch>
        </p:blipFill>
        <p:spPr bwMode="auto">
          <a:xfrm>
            <a:off x="347052" y="1454150"/>
            <a:ext cx="4006850" cy="4635500"/>
          </a:xfrm>
          <a:prstGeom prst="rect">
            <a:avLst/>
          </a:prstGeom>
          <a:noFill/>
          <a:ln w="9525">
            <a:noFill/>
            <a:miter lim="800000"/>
            <a:headEnd/>
            <a:tailEnd/>
          </a:ln>
        </p:spPr>
      </p:pic>
    </p:spTree>
    <p:extLst>
      <p:ext uri="{BB962C8B-B14F-4D97-AF65-F5344CB8AC3E}">
        <p14:creationId xmlns:p14="http://schemas.microsoft.com/office/powerpoint/2010/main" xmlns="" val="1580323997"/>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第四部分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研究成果与应用前景</a:t>
            </a:r>
          </a:p>
        </p:txBody>
      </p:sp>
    </p:spTree>
    <p:extLst>
      <p:ext uri="{BB962C8B-B14F-4D97-AF65-F5344CB8AC3E}">
        <p14:creationId xmlns:p14="http://schemas.microsoft.com/office/powerpoint/2010/main" xmlns="" val="346984770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 xmlns:a16="http://schemas.microsoft.com/office/drawing/2014/main" id="{1ADDAE82-FBBF-43FD-8134-4AF58AD770B4}"/>
              </a:ext>
            </a:extLst>
          </p:cNvPr>
          <p:cNvGrpSpPr>
            <a:grpSpLocks noChangeAspect="1"/>
          </p:cNvGrpSpPr>
          <p:nvPr/>
        </p:nvGrpSpPr>
        <p:grpSpPr bwMode="auto">
          <a:xfrm>
            <a:off x="697358" y="1826594"/>
            <a:ext cx="2482850" cy="3719512"/>
            <a:chOff x="945" y="1492"/>
            <a:chExt cx="1564" cy="2343"/>
          </a:xfrm>
        </p:grpSpPr>
        <p:sp>
          <p:nvSpPr>
            <p:cNvPr id="3" name="Freeform 5">
              <a:extLst>
                <a:ext uri="{FF2B5EF4-FFF2-40B4-BE49-F238E27FC236}">
                  <a16:creationId xmlns="" xmlns:a16="http://schemas.microsoft.com/office/drawing/2014/main" id="{47E79D34-14A8-4ACA-8267-40C04173A3C0}"/>
                </a:ext>
              </a:extLst>
            </p:cNvPr>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6">
              <a:extLst>
                <a:ext uri="{FF2B5EF4-FFF2-40B4-BE49-F238E27FC236}">
                  <a16:creationId xmlns="" xmlns:a16="http://schemas.microsoft.com/office/drawing/2014/main" id="{826AA6FC-CFA9-4931-819E-3BC13DA7E8DB}"/>
                </a:ext>
              </a:extLst>
            </p:cNvPr>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Freeform 7">
              <a:extLst>
                <a:ext uri="{FF2B5EF4-FFF2-40B4-BE49-F238E27FC236}">
                  <a16:creationId xmlns="" xmlns:a16="http://schemas.microsoft.com/office/drawing/2014/main" id="{5CEF858E-F6E2-49BE-A282-083F1EDDD9EF}"/>
                </a:ext>
              </a:extLst>
            </p:cNvPr>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344F6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6" name="组合 5">
            <a:extLst>
              <a:ext uri="{FF2B5EF4-FFF2-40B4-BE49-F238E27FC236}">
                <a16:creationId xmlns="" xmlns:a16="http://schemas.microsoft.com/office/drawing/2014/main" id="{76DE9712-93E4-4C2D-A0EF-F1D7A3586D04}"/>
              </a:ext>
            </a:extLst>
          </p:cNvPr>
          <p:cNvGrpSpPr/>
          <p:nvPr/>
        </p:nvGrpSpPr>
        <p:grpSpPr>
          <a:xfrm>
            <a:off x="2364060" y="2420318"/>
            <a:ext cx="8240730" cy="2448646"/>
            <a:chOff x="3659187" y="2476502"/>
            <a:chExt cx="6411128" cy="1904999"/>
          </a:xfrm>
        </p:grpSpPr>
        <p:sp>
          <p:nvSpPr>
            <p:cNvPr id="7" name="任意多边形 17">
              <a:extLst>
                <a:ext uri="{FF2B5EF4-FFF2-40B4-BE49-F238E27FC236}">
                  <a16:creationId xmlns="" xmlns:a16="http://schemas.microsoft.com/office/drawing/2014/main" id="{46CA3A02-5270-4FFD-93F8-485DC0378296}"/>
                </a:ext>
              </a:extLst>
            </p:cNvPr>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cs typeface="+mn-ea"/>
                <a:sym typeface="+mn-lt"/>
              </a:endParaRPr>
            </a:p>
          </p:txBody>
        </p:sp>
        <p:sp>
          <p:nvSpPr>
            <p:cNvPr id="8" name="任意多边形 15">
              <a:extLst>
                <a:ext uri="{FF2B5EF4-FFF2-40B4-BE49-F238E27FC236}">
                  <a16:creationId xmlns="" xmlns:a16="http://schemas.microsoft.com/office/drawing/2014/main" id="{D3E9F6C2-F4CE-4F9C-A41F-F635D2BDF87C}"/>
                </a:ext>
              </a:extLst>
            </p:cNvPr>
            <p:cNvSpPr/>
            <p:nvPr/>
          </p:nvSpPr>
          <p:spPr>
            <a:xfrm rot="5400000">
              <a:off x="7751852" y="2819046"/>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14">
              <a:extLst>
                <a:ext uri="{FF2B5EF4-FFF2-40B4-BE49-F238E27FC236}">
                  <a16:creationId xmlns="" xmlns:a16="http://schemas.microsoft.com/office/drawing/2014/main" id="{3245A129-459D-48CC-A504-6EC10C26C351}"/>
                </a:ext>
              </a:extLst>
            </p:cNvPr>
            <p:cNvSpPr/>
            <p:nvPr/>
          </p:nvSpPr>
          <p:spPr>
            <a:xfrm rot="5400000">
              <a:off x="6671246" y="2819047"/>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13">
              <a:extLst>
                <a:ext uri="{FF2B5EF4-FFF2-40B4-BE49-F238E27FC236}">
                  <a16:creationId xmlns="" xmlns:a16="http://schemas.microsoft.com/office/drawing/2014/main" id="{F8AC299D-B6CB-4208-B2F5-B4C0A548454B}"/>
                </a:ext>
              </a:extLst>
            </p:cNvPr>
            <p:cNvSpPr/>
            <p:nvPr/>
          </p:nvSpPr>
          <p:spPr>
            <a:xfrm rot="5400000">
              <a:off x="5566609" y="2819048"/>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10">
              <a:extLst>
                <a:ext uri="{FF2B5EF4-FFF2-40B4-BE49-F238E27FC236}">
                  <a16:creationId xmlns="" xmlns:a16="http://schemas.microsoft.com/office/drawing/2014/main" id="{3414C94E-FCD3-4316-9AC5-921ED559874A}"/>
                </a:ext>
              </a:extLst>
            </p:cNvPr>
            <p:cNvSpPr/>
            <p:nvPr/>
          </p:nvSpPr>
          <p:spPr>
            <a:xfrm rot="16200000">
              <a:off x="3663949" y="2471740"/>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cs typeface="+mn-ea"/>
                <a:sym typeface="+mn-lt"/>
              </a:endParaRPr>
            </a:p>
          </p:txBody>
        </p:sp>
      </p:grpSp>
      <p:grpSp>
        <p:nvGrpSpPr>
          <p:cNvPr id="12" name="Group 4">
            <a:extLst>
              <a:ext uri="{FF2B5EF4-FFF2-40B4-BE49-F238E27FC236}">
                <a16:creationId xmlns="" xmlns:a16="http://schemas.microsoft.com/office/drawing/2014/main" id="{61F9D6EA-A45C-417D-B61B-EAD01754B1FC}"/>
              </a:ext>
            </a:extLst>
          </p:cNvPr>
          <p:cNvGrpSpPr>
            <a:grpSpLocks noChangeAspect="1"/>
          </p:cNvGrpSpPr>
          <p:nvPr/>
        </p:nvGrpSpPr>
        <p:grpSpPr bwMode="auto">
          <a:xfrm>
            <a:off x="6587532" y="3410169"/>
            <a:ext cx="436982" cy="459201"/>
            <a:chOff x="-334" y="2326"/>
            <a:chExt cx="472" cy="496"/>
          </a:xfrm>
          <a:solidFill>
            <a:schemeClr val="bg1"/>
          </a:solidFill>
          <a:effectLst/>
        </p:grpSpPr>
        <p:sp>
          <p:nvSpPr>
            <p:cNvPr id="13" name="Freeform 5">
              <a:extLst>
                <a:ext uri="{FF2B5EF4-FFF2-40B4-BE49-F238E27FC236}">
                  <a16:creationId xmlns="" xmlns:a16="http://schemas.microsoft.com/office/drawing/2014/main" id="{FE2CDC81-322D-4CEC-9EED-78F4EEE6DCD9}"/>
                </a:ext>
              </a:extLst>
            </p:cNvPr>
            <p:cNvSpPr>
              <a:spLocks/>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Rectangle 6">
              <a:extLst>
                <a:ext uri="{FF2B5EF4-FFF2-40B4-BE49-F238E27FC236}">
                  <a16:creationId xmlns="" xmlns:a16="http://schemas.microsoft.com/office/drawing/2014/main" id="{D6D46094-A55F-4D82-A238-96776341F584}"/>
                </a:ext>
              </a:extLst>
            </p:cNvPr>
            <p:cNvSpPr>
              <a:spLocks noChangeArrowheads="1"/>
            </p:cNvSpPr>
            <p:nvPr/>
          </p:nvSpPr>
          <p:spPr bwMode="auto">
            <a:xfrm>
              <a:off x="-305" y="2704"/>
              <a:ext cx="85" cy="11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Rectangle 7">
              <a:extLst>
                <a:ext uri="{FF2B5EF4-FFF2-40B4-BE49-F238E27FC236}">
                  <a16:creationId xmlns="" xmlns:a16="http://schemas.microsoft.com/office/drawing/2014/main" id="{B8285BAA-4E88-45D6-A66D-A52CB0CE99D3}"/>
                </a:ext>
              </a:extLst>
            </p:cNvPr>
            <p:cNvSpPr>
              <a:spLocks noChangeArrowheads="1"/>
            </p:cNvSpPr>
            <p:nvPr/>
          </p:nvSpPr>
          <p:spPr bwMode="auto">
            <a:xfrm>
              <a:off x="-182" y="2599"/>
              <a:ext cx="80" cy="22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Rectangle 8">
              <a:extLst>
                <a:ext uri="{FF2B5EF4-FFF2-40B4-BE49-F238E27FC236}">
                  <a16:creationId xmlns="" xmlns:a16="http://schemas.microsoft.com/office/drawing/2014/main" id="{F9F57DFD-E50D-4F0F-B8FF-CC8A1EAE4A5C}"/>
                </a:ext>
              </a:extLst>
            </p:cNvPr>
            <p:cNvSpPr>
              <a:spLocks noChangeArrowheads="1"/>
            </p:cNvSpPr>
            <p:nvPr/>
          </p:nvSpPr>
          <p:spPr bwMode="auto">
            <a:xfrm>
              <a:off x="-64" y="2654"/>
              <a:ext cx="84" cy="16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Rectangle 9">
              <a:extLst>
                <a:ext uri="{FF2B5EF4-FFF2-40B4-BE49-F238E27FC236}">
                  <a16:creationId xmlns="" xmlns:a16="http://schemas.microsoft.com/office/drawing/2014/main" id="{5C3F4B96-CEB9-4FCA-9A2F-A39CFD164754}"/>
                </a:ext>
              </a:extLst>
            </p:cNvPr>
            <p:cNvSpPr>
              <a:spLocks noChangeArrowheads="1"/>
            </p:cNvSpPr>
            <p:nvPr/>
          </p:nvSpPr>
          <p:spPr bwMode="auto">
            <a:xfrm>
              <a:off x="54" y="2549"/>
              <a:ext cx="80" cy="27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8" name="Freeform 13">
            <a:extLst>
              <a:ext uri="{FF2B5EF4-FFF2-40B4-BE49-F238E27FC236}">
                <a16:creationId xmlns="" xmlns:a16="http://schemas.microsoft.com/office/drawing/2014/main" id="{BA05C0E8-6911-438F-B769-C001535F143E}"/>
              </a:ext>
            </a:extLst>
          </p:cNvPr>
          <p:cNvSpPr>
            <a:spLocks noEditPoints="1"/>
          </p:cNvSpPr>
          <p:nvPr/>
        </p:nvSpPr>
        <p:spPr bwMode="auto">
          <a:xfrm>
            <a:off x="5139905" y="3418756"/>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1">
            <a:extLst>
              <a:ext uri="{FF2B5EF4-FFF2-40B4-BE49-F238E27FC236}">
                <a16:creationId xmlns="" xmlns:a16="http://schemas.microsoft.com/office/drawing/2014/main" id="{B8D99E67-F2AF-4CB6-801C-4C68840AAA28}"/>
              </a:ext>
            </a:extLst>
          </p:cNvPr>
          <p:cNvSpPr>
            <a:spLocks noEditPoints="1"/>
          </p:cNvSpPr>
          <p:nvPr/>
        </p:nvSpPr>
        <p:spPr bwMode="auto">
          <a:xfrm>
            <a:off x="8036643" y="3402585"/>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5">
            <a:extLst>
              <a:ext uri="{FF2B5EF4-FFF2-40B4-BE49-F238E27FC236}">
                <a16:creationId xmlns="" xmlns:a16="http://schemas.microsoft.com/office/drawing/2014/main" id="{D277759F-9754-43F0-BC68-523BBB7DC1CD}"/>
              </a:ext>
            </a:extLst>
          </p:cNvPr>
          <p:cNvSpPr>
            <a:spLocks noEditPoints="1"/>
          </p:cNvSpPr>
          <p:nvPr/>
        </p:nvSpPr>
        <p:spPr bwMode="auto">
          <a:xfrm>
            <a:off x="9499410" y="3405525"/>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1" name="文本框 20">
            <a:extLst>
              <a:ext uri="{FF2B5EF4-FFF2-40B4-BE49-F238E27FC236}">
                <a16:creationId xmlns="" xmlns:a16="http://schemas.microsoft.com/office/drawing/2014/main" id="{C963F775-979B-42B1-AB64-AAF5053BA910}"/>
              </a:ext>
            </a:extLst>
          </p:cNvPr>
          <p:cNvSpPr txBox="1"/>
          <p:nvPr/>
        </p:nvSpPr>
        <p:spPr>
          <a:xfrm>
            <a:off x="5530362" y="1934531"/>
            <a:ext cx="2813538" cy="646331"/>
          </a:xfrm>
          <a:prstGeom prst="rect">
            <a:avLst/>
          </a:prstGeom>
          <a:noFill/>
        </p:spPr>
        <p:txBody>
          <a:bodyPr wrap="square" rtlCol="0">
            <a:spAutoFit/>
          </a:bodyPr>
          <a:lstStyle/>
          <a:p>
            <a:r>
              <a:rPr lang="zh-CN" altLang="en-US" sz="1200" dirty="0" smtClean="0">
                <a:solidFill>
                  <a:srgbClr val="555555"/>
                </a:solidFill>
                <a:cs typeface="+mn-ea"/>
                <a:sym typeface="+mn-lt"/>
              </a:rPr>
              <a:t>基于“智慧物业”课题的研究，开发了一套智慧物业后台管理系统</a:t>
            </a:r>
            <a:endParaRPr lang="en-US" altLang="zh-CN" sz="1200" dirty="0" smtClean="0">
              <a:solidFill>
                <a:srgbClr val="555555"/>
              </a:solidFill>
              <a:cs typeface="+mn-ea"/>
              <a:sym typeface="+mn-lt"/>
            </a:endParaRPr>
          </a:p>
          <a:p>
            <a:r>
              <a:rPr lang="en-US" altLang="zh-CN" sz="1200" dirty="0" smtClean="0">
                <a:solidFill>
                  <a:srgbClr val="FF0000"/>
                </a:solidFill>
                <a:cs typeface="+mn-ea"/>
                <a:sym typeface="+mn-lt"/>
              </a:rPr>
              <a:t>【</a:t>
            </a:r>
            <a:r>
              <a:rPr lang="zh-CN" altLang="en-US" sz="1200" dirty="0" smtClean="0">
                <a:solidFill>
                  <a:srgbClr val="FF0000"/>
                </a:solidFill>
                <a:cs typeface="+mn-ea"/>
                <a:sym typeface="+mn-lt"/>
              </a:rPr>
              <a:t>做系统演示并做细致讲解</a:t>
            </a:r>
            <a:r>
              <a:rPr lang="en-US" altLang="zh-CN" sz="1200" dirty="0" smtClean="0">
                <a:solidFill>
                  <a:srgbClr val="FF0000"/>
                </a:solidFill>
                <a:cs typeface="+mn-ea"/>
                <a:sym typeface="+mn-lt"/>
              </a:rPr>
              <a:t>】</a:t>
            </a:r>
            <a:endParaRPr lang="zh-CN" altLang="en-US" sz="1200" dirty="0">
              <a:solidFill>
                <a:srgbClr val="FF0000"/>
              </a:solidFill>
              <a:cs typeface="+mn-ea"/>
              <a:sym typeface="+mn-lt"/>
            </a:endParaRPr>
          </a:p>
        </p:txBody>
      </p:sp>
      <p:sp>
        <p:nvSpPr>
          <p:cNvPr id="22" name="文本框 21">
            <a:extLst>
              <a:ext uri="{FF2B5EF4-FFF2-40B4-BE49-F238E27FC236}">
                <a16:creationId xmlns="" xmlns:a16="http://schemas.microsoft.com/office/drawing/2014/main" id="{141D4E10-1321-45B2-867C-92AFC9C9ACF8}"/>
              </a:ext>
            </a:extLst>
          </p:cNvPr>
          <p:cNvSpPr txBox="1"/>
          <p:nvPr/>
        </p:nvSpPr>
        <p:spPr>
          <a:xfrm>
            <a:off x="5477609" y="2509943"/>
            <a:ext cx="3851030" cy="400110"/>
          </a:xfrm>
          <a:prstGeom prst="rect">
            <a:avLst/>
          </a:prstGeom>
          <a:noFill/>
        </p:spPr>
        <p:txBody>
          <a:bodyPr wrap="square" rtlCol="0">
            <a:spAutoFit/>
          </a:bodyPr>
          <a:lstStyle/>
          <a:p>
            <a:r>
              <a:rPr lang="zh-CN" altLang="en-US" sz="2000" b="1" dirty="0" smtClean="0">
                <a:solidFill>
                  <a:srgbClr val="344F66"/>
                </a:solidFill>
                <a:cs typeface="+mn-ea"/>
                <a:sym typeface="+mn-lt"/>
              </a:rPr>
              <a:t>黑马智慧物业管理系统</a:t>
            </a:r>
            <a:endParaRPr lang="zh-CN" altLang="en-US" sz="2000" b="1" dirty="0">
              <a:solidFill>
                <a:srgbClr val="344F66"/>
              </a:solidFill>
              <a:cs typeface="+mn-ea"/>
              <a:sym typeface="+mn-lt"/>
            </a:endParaRPr>
          </a:p>
        </p:txBody>
      </p:sp>
      <p:sp>
        <p:nvSpPr>
          <p:cNvPr id="23" name="文本框 22">
            <a:extLst>
              <a:ext uri="{FF2B5EF4-FFF2-40B4-BE49-F238E27FC236}">
                <a16:creationId xmlns="" xmlns:a16="http://schemas.microsoft.com/office/drawing/2014/main" id="{0C2131DA-CD9A-4BD7-8C4C-41E28011DA60}"/>
              </a:ext>
            </a:extLst>
          </p:cNvPr>
          <p:cNvSpPr txBox="1"/>
          <p:nvPr/>
        </p:nvSpPr>
        <p:spPr>
          <a:xfrm>
            <a:off x="5389685" y="4809113"/>
            <a:ext cx="4176345" cy="461665"/>
          </a:xfrm>
          <a:prstGeom prst="rect">
            <a:avLst/>
          </a:prstGeom>
          <a:noFill/>
        </p:spPr>
        <p:txBody>
          <a:bodyPr wrap="square" rtlCol="0">
            <a:spAutoFit/>
          </a:bodyPr>
          <a:lstStyle/>
          <a:p>
            <a:r>
              <a:rPr lang="zh-CN" altLang="en-US" sz="1200" dirty="0" smtClean="0">
                <a:solidFill>
                  <a:srgbClr val="555555"/>
                </a:solidFill>
                <a:cs typeface="+mn-ea"/>
                <a:sym typeface="+mn-lt"/>
              </a:rPr>
              <a:t>基于“智慧物业”课题的研究，在“黑马智慧物业管理系统”的基础上，编写了一套智慧物业论文</a:t>
            </a:r>
            <a:endParaRPr lang="zh-CN" altLang="en-US" sz="1200" dirty="0">
              <a:solidFill>
                <a:srgbClr val="555555"/>
              </a:solidFill>
              <a:cs typeface="+mn-ea"/>
              <a:sym typeface="+mn-lt"/>
            </a:endParaRPr>
          </a:p>
        </p:txBody>
      </p:sp>
      <p:sp>
        <p:nvSpPr>
          <p:cNvPr id="24" name="文本框 23">
            <a:extLst>
              <a:ext uri="{FF2B5EF4-FFF2-40B4-BE49-F238E27FC236}">
                <a16:creationId xmlns="" xmlns:a16="http://schemas.microsoft.com/office/drawing/2014/main" id="{FFBBEF82-B45B-4C5D-A532-F26CBCB29545}"/>
              </a:ext>
            </a:extLst>
          </p:cNvPr>
          <p:cNvSpPr txBox="1"/>
          <p:nvPr/>
        </p:nvSpPr>
        <p:spPr>
          <a:xfrm>
            <a:off x="5380893" y="4382204"/>
            <a:ext cx="4097216" cy="400110"/>
          </a:xfrm>
          <a:prstGeom prst="rect">
            <a:avLst/>
          </a:prstGeom>
          <a:noFill/>
        </p:spPr>
        <p:txBody>
          <a:bodyPr wrap="square" rtlCol="0">
            <a:spAutoFit/>
          </a:bodyPr>
          <a:lstStyle/>
          <a:p>
            <a:r>
              <a:rPr lang="zh-CN" altLang="en-US" sz="2000" b="1" dirty="0" smtClean="0">
                <a:solidFill>
                  <a:srgbClr val="344F66"/>
                </a:solidFill>
                <a:cs typeface="+mn-ea"/>
                <a:sym typeface="+mn-lt"/>
              </a:rPr>
              <a:t>黑马智慧物业管理系统毕业论文</a:t>
            </a:r>
            <a:endParaRPr lang="zh-CN" altLang="en-US" sz="2000" b="1" dirty="0">
              <a:solidFill>
                <a:srgbClr val="344F66"/>
              </a:solidFill>
              <a:cs typeface="+mn-ea"/>
              <a:sym typeface="+mn-lt"/>
            </a:endParaRPr>
          </a:p>
        </p:txBody>
      </p:sp>
      <p:sp>
        <p:nvSpPr>
          <p:cNvPr id="30" name="TextBox 42">
            <a:extLst>
              <a:ext uri="{FF2B5EF4-FFF2-40B4-BE49-F238E27FC236}">
                <a16:creationId xmlns="" xmlns:a16="http://schemas.microsoft.com/office/drawing/2014/main" id="{06A60BE1-AB57-4AFD-89EF-636182C81A51}"/>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4.1 </a:t>
            </a:r>
            <a:r>
              <a:rPr lang="zh-CN" altLang="en-US" b="0" dirty="0">
                <a:solidFill>
                  <a:srgbClr val="444444"/>
                </a:solidFill>
                <a:latin typeface="+mn-lt"/>
                <a:ea typeface="+mn-ea"/>
                <a:cs typeface="+mn-ea"/>
                <a:sym typeface="+mn-lt"/>
              </a:rPr>
              <a:t>研</a:t>
            </a:r>
            <a:r>
              <a:rPr lang="zh-CN" altLang="en-US" b="0" dirty="0" smtClean="0">
                <a:solidFill>
                  <a:srgbClr val="444444"/>
                </a:solidFill>
                <a:latin typeface="+mn-lt"/>
                <a:ea typeface="+mn-ea"/>
                <a:cs typeface="+mn-ea"/>
                <a:sym typeface="+mn-lt"/>
              </a:rPr>
              <a:t>究成果</a:t>
            </a:r>
            <a:endParaRPr lang="zh-CN" altLang="en-US" b="0" dirty="0">
              <a:solidFill>
                <a:srgbClr val="444444"/>
              </a:solidFill>
              <a:latin typeface="+mn-lt"/>
              <a:ea typeface="+mn-ea"/>
              <a:cs typeface="+mn-ea"/>
              <a:sym typeface="+mn-lt"/>
            </a:endParaRPr>
          </a:p>
        </p:txBody>
      </p:sp>
    </p:spTree>
    <p:extLst>
      <p:ext uri="{BB962C8B-B14F-4D97-AF65-F5344CB8AC3E}">
        <p14:creationId xmlns:p14="http://schemas.microsoft.com/office/powerpoint/2010/main" xmlns="" val="2864833769"/>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ppt_w/2"/>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ppt_w</p:attrName>
                                        </p:attrNameLst>
                                      </p:cBhvr>
                                      <p:tavLst>
                                        <p:tav tm="0">
                                          <p:val>
                                            <p:fltVal val="0"/>
                                          </p:val>
                                        </p:tav>
                                        <p:tav tm="100000">
                                          <p:val>
                                            <p:strVal val="#ppt_w"/>
                                          </p:val>
                                        </p:tav>
                                      </p:tavLst>
                                    </p:anim>
                                    <p:anim calcmode="lin" valueType="num">
                                      <p:cBhvr>
                                        <p:cTn id="10" dur="500" fill="hold"/>
                                        <p:tgtEl>
                                          <p:spTgt spid="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18" presetClass="entr" presetSubtype="1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downLeft)">
                                      <p:cBhvr>
                                        <p:cTn id="20" dur="500"/>
                                        <p:tgtEl>
                                          <p:spTgt spid="19"/>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downLeft)">
                                      <p:cBhvr>
                                        <p:cTn id="23" dur="500"/>
                                        <p:tgtEl>
                                          <p:spTgt spid="20"/>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500"/>
                                        <p:tgtEl>
                                          <p:spTgt spid="18"/>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 xmlns:a16="http://schemas.microsoft.com/office/drawing/2014/main" id="{83D3681F-20D3-49DF-9114-AC0B454DDCE4}"/>
              </a:ext>
            </a:extLst>
          </p:cNvPr>
          <p:cNvSpPr>
            <a:spLocks noChangeArrowheads="1"/>
          </p:cNvSpPr>
          <p:nvPr/>
        </p:nvSpPr>
        <p:spPr bwMode="auto">
          <a:xfrm flipH="1">
            <a:off x="2061788" y="1537730"/>
            <a:ext cx="4257675" cy="4256088"/>
          </a:xfrm>
          <a:prstGeom prst="ellipse">
            <a:avLst/>
          </a:prstGeom>
          <a:noFill/>
          <a:ln w="11">
            <a:solidFill>
              <a:srgbClr val="344F66"/>
            </a:solidFill>
            <a:prstDash val="dash"/>
            <a:round/>
            <a:headEnd/>
            <a:tailEnd/>
          </a:ln>
          <a:extLst>
            <a:ext uri="{909E8E84-426E-40DD-AFC4-6F175D3DCCD1}">
              <a14:hiddenFill xmlns:a14="http://schemas.microsoft.com/office/drawing/2010/main" xmlns="">
                <a:solidFill>
                  <a:srgbClr val="FFFFFF"/>
                </a:solidFill>
              </a14:hiddenFill>
            </a:ext>
          </a:extLst>
        </p:spPr>
        <p:txBody>
          <a:bodyPr lIns="91432" tIns="45718" rIns="91432" bIns="45718"/>
          <a:lstStyle/>
          <a:p>
            <a:endParaRPr lang="zh-CN" altLang="en-US">
              <a:solidFill>
                <a:schemeClr val="accent1"/>
              </a:solidFill>
              <a:cs typeface="+mn-ea"/>
              <a:sym typeface="+mn-lt"/>
            </a:endParaRPr>
          </a:p>
        </p:txBody>
      </p:sp>
      <p:sp>
        <p:nvSpPr>
          <p:cNvPr id="3" name="Line 16">
            <a:extLst>
              <a:ext uri="{FF2B5EF4-FFF2-40B4-BE49-F238E27FC236}">
                <a16:creationId xmlns="" xmlns:a16="http://schemas.microsoft.com/office/drawing/2014/main" id="{6F8EC34F-5B1D-4273-BBBE-14CE7ACA07FF}"/>
              </a:ext>
            </a:extLst>
          </p:cNvPr>
          <p:cNvSpPr>
            <a:spLocks noChangeShapeType="1"/>
          </p:cNvSpPr>
          <p:nvPr/>
        </p:nvSpPr>
        <p:spPr bwMode="auto">
          <a:xfrm flipH="1">
            <a:off x="3590434" y="2204852"/>
            <a:ext cx="790575"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xmlns="">
                <a:noFill/>
              </a14:hiddenFill>
            </a:ext>
          </a:extLst>
        </p:spPr>
        <p:txBody>
          <a:bodyPr lIns="91432" tIns="45718" rIns="91432" bIns="45718"/>
          <a:lstStyle/>
          <a:p>
            <a:pPr eaLnBrk="0" hangingPunct="0"/>
            <a:endParaRPr lang="zh-CN" altLang="en-US">
              <a:cs typeface="+mn-ea"/>
              <a:sym typeface="+mn-lt"/>
            </a:endParaRPr>
          </a:p>
        </p:txBody>
      </p:sp>
      <p:grpSp>
        <p:nvGrpSpPr>
          <p:cNvPr id="6" name="组合 7">
            <a:extLst>
              <a:ext uri="{FF2B5EF4-FFF2-40B4-BE49-F238E27FC236}">
                <a16:creationId xmlns="" xmlns:a16="http://schemas.microsoft.com/office/drawing/2014/main" id="{4F2B7DB1-DDEF-4718-838E-4ECE205D8EF3}"/>
              </a:ext>
            </a:extLst>
          </p:cNvPr>
          <p:cNvGrpSpPr>
            <a:grpSpLocks/>
          </p:cNvGrpSpPr>
          <p:nvPr/>
        </p:nvGrpSpPr>
        <p:grpSpPr bwMode="auto">
          <a:xfrm flipH="1">
            <a:off x="4463680" y="4913860"/>
            <a:ext cx="1038225" cy="1038225"/>
            <a:chOff x="0" y="0"/>
            <a:chExt cx="1038225" cy="1038225"/>
          </a:xfrm>
        </p:grpSpPr>
        <p:sp>
          <p:nvSpPr>
            <p:cNvPr id="7" name="Oval 10">
              <a:extLst>
                <a:ext uri="{FF2B5EF4-FFF2-40B4-BE49-F238E27FC236}">
                  <a16:creationId xmlns="" xmlns:a16="http://schemas.microsoft.com/office/drawing/2014/main" id="{EA6CEB7D-E4C8-4DA8-9E73-886FA935F9D0}"/>
                </a:ext>
              </a:extLst>
            </p:cNvPr>
            <p:cNvSpPr>
              <a:spLocks noChangeArrowheads="1"/>
            </p:cNvSpPr>
            <p:nvPr/>
          </p:nvSpPr>
          <p:spPr bwMode="auto">
            <a:xfrm>
              <a:off x="0" y="0"/>
              <a:ext cx="1038225" cy="1038225"/>
            </a:xfrm>
            <a:prstGeom prst="ellipse">
              <a:avLst/>
            </a:prstGeom>
            <a:solidFill>
              <a:srgbClr val="344F6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solidFill>
                  <a:schemeClr val="bg1"/>
                </a:solidFill>
                <a:cs typeface="+mn-ea"/>
                <a:sym typeface="+mn-lt"/>
              </a:endParaRPr>
            </a:p>
          </p:txBody>
        </p:sp>
        <p:sp>
          <p:nvSpPr>
            <p:cNvPr id="8" name="TextBox 9">
              <a:extLst>
                <a:ext uri="{FF2B5EF4-FFF2-40B4-BE49-F238E27FC236}">
                  <a16:creationId xmlns="" xmlns:a16="http://schemas.microsoft.com/office/drawing/2014/main" id="{CA441C10-A94C-49C9-9C2D-171EFCF832D2}"/>
                </a:ext>
              </a:extLst>
            </p:cNvPr>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000" dirty="0">
                  <a:solidFill>
                    <a:schemeClr val="bg1"/>
                  </a:solidFill>
                  <a:cs typeface="+mn-ea"/>
                  <a:sym typeface="+mn-lt"/>
                </a:rPr>
                <a:t>设计论文</a:t>
              </a:r>
            </a:p>
          </p:txBody>
        </p:sp>
      </p:grpSp>
      <p:grpSp>
        <p:nvGrpSpPr>
          <p:cNvPr id="9" name="组合 10">
            <a:extLst>
              <a:ext uri="{FF2B5EF4-FFF2-40B4-BE49-F238E27FC236}">
                <a16:creationId xmlns="" xmlns:a16="http://schemas.microsoft.com/office/drawing/2014/main" id="{125E5C8F-DB47-4A7E-A520-609A06EDB47A}"/>
              </a:ext>
            </a:extLst>
          </p:cNvPr>
          <p:cNvGrpSpPr>
            <a:grpSpLocks/>
          </p:cNvGrpSpPr>
          <p:nvPr/>
        </p:nvGrpSpPr>
        <p:grpSpPr bwMode="auto">
          <a:xfrm flipH="1">
            <a:off x="4431687" y="1336489"/>
            <a:ext cx="1038225" cy="1038225"/>
            <a:chOff x="0" y="0"/>
            <a:chExt cx="1038225" cy="1038225"/>
          </a:xfrm>
        </p:grpSpPr>
        <p:sp>
          <p:nvSpPr>
            <p:cNvPr id="10" name="Oval 12">
              <a:extLst>
                <a:ext uri="{FF2B5EF4-FFF2-40B4-BE49-F238E27FC236}">
                  <a16:creationId xmlns="" xmlns:a16="http://schemas.microsoft.com/office/drawing/2014/main" id="{08CF93D9-9AA0-4842-9919-13EDF708EED1}"/>
                </a:ext>
              </a:extLst>
            </p:cNvPr>
            <p:cNvSpPr>
              <a:spLocks noChangeArrowheads="1"/>
            </p:cNvSpPr>
            <p:nvPr/>
          </p:nvSpPr>
          <p:spPr bwMode="auto">
            <a:xfrm>
              <a:off x="0" y="0"/>
              <a:ext cx="1038225" cy="1038225"/>
            </a:xfrm>
            <a:prstGeom prst="ellipse">
              <a:avLst/>
            </a:prstGeom>
            <a:solidFill>
              <a:srgbClr val="CF3B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chemeClr val="bg1"/>
                </a:solidFill>
                <a:cs typeface="+mn-ea"/>
                <a:sym typeface="+mn-lt"/>
              </a:endParaRPr>
            </a:p>
          </p:txBody>
        </p:sp>
        <p:sp>
          <p:nvSpPr>
            <p:cNvPr id="11" name="TextBox 12">
              <a:extLst>
                <a:ext uri="{FF2B5EF4-FFF2-40B4-BE49-F238E27FC236}">
                  <a16:creationId xmlns="" xmlns:a16="http://schemas.microsoft.com/office/drawing/2014/main" id="{8A5CAAD1-C2A7-4EDC-B80F-040DBE04AF97}"/>
                </a:ext>
              </a:extLst>
            </p:cNvPr>
            <p:cNvSpPr txBox="1">
              <a:spLocks noChangeArrowheads="1"/>
            </p:cNvSpPr>
            <p:nvPr/>
          </p:nvSpPr>
          <p:spPr bwMode="auto">
            <a:xfrm>
              <a:off x="80801" y="158963"/>
              <a:ext cx="81231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000" dirty="0" smtClean="0">
                  <a:solidFill>
                    <a:schemeClr val="bg1"/>
                  </a:solidFill>
                  <a:cs typeface="+mn-ea"/>
                  <a:sym typeface="+mn-lt"/>
                </a:rPr>
                <a:t>项目源码</a:t>
              </a:r>
              <a:endParaRPr lang="zh-CN" altLang="en-US" sz="2000" dirty="0">
                <a:solidFill>
                  <a:schemeClr val="bg1"/>
                </a:solidFill>
                <a:cs typeface="+mn-ea"/>
                <a:sym typeface="+mn-lt"/>
              </a:endParaRPr>
            </a:p>
          </p:txBody>
        </p:sp>
      </p:grpSp>
      <p:sp>
        <p:nvSpPr>
          <p:cNvPr id="15" name="Oval 8">
            <a:extLst>
              <a:ext uri="{FF2B5EF4-FFF2-40B4-BE49-F238E27FC236}">
                <a16:creationId xmlns="" xmlns:a16="http://schemas.microsoft.com/office/drawing/2014/main" id="{4282C330-02C2-44BB-AD31-7FE60EA5464F}"/>
              </a:ext>
            </a:extLst>
          </p:cNvPr>
          <p:cNvSpPr>
            <a:spLocks noChangeArrowheads="1"/>
          </p:cNvSpPr>
          <p:nvPr/>
        </p:nvSpPr>
        <p:spPr bwMode="auto">
          <a:xfrm flipH="1">
            <a:off x="1301375" y="2383868"/>
            <a:ext cx="2411413" cy="2411412"/>
          </a:xfrm>
          <a:prstGeom prst="ellipse">
            <a:avLst/>
          </a:prstGeom>
          <a:solidFill>
            <a:schemeClr val="bg2"/>
          </a:solidFill>
          <a:ln>
            <a:noFill/>
          </a:ln>
          <a:extLst/>
        </p:spPr>
        <p:txBody>
          <a:bodyPr lIns="91432" tIns="45718" rIns="91432" bIns="45718"/>
          <a:lstStyle/>
          <a:p>
            <a:endParaRPr lang="zh-CN" altLang="en-US">
              <a:solidFill>
                <a:schemeClr val="accent1"/>
              </a:solidFill>
              <a:cs typeface="+mn-ea"/>
              <a:sym typeface="+mn-lt"/>
            </a:endParaRPr>
          </a:p>
        </p:txBody>
      </p:sp>
      <p:sp>
        <p:nvSpPr>
          <p:cNvPr id="16" name="Oval 9">
            <a:extLst>
              <a:ext uri="{FF2B5EF4-FFF2-40B4-BE49-F238E27FC236}">
                <a16:creationId xmlns="" xmlns:a16="http://schemas.microsoft.com/office/drawing/2014/main" id="{EFE92E07-AD25-4495-BFDE-C9B9CDE1A436}"/>
              </a:ext>
            </a:extLst>
          </p:cNvPr>
          <p:cNvSpPr>
            <a:spLocks noChangeArrowheads="1"/>
          </p:cNvSpPr>
          <p:nvPr/>
        </p:nvSpPr>
        <p:spPr bwMode="auto">
          <a:xfrm flipH="1">
            <a:off x="1491875" y="2574368"/>
            <a:ext cx="2030413" cy="2032000"/>
          </a:xfrm>
          <a:prstGeom prst="ellipse">
            <a:avLst/>
          </a:prstGeom>
          <a:solidFill>
            <a:srgbClr val="344F66"/>
          </a:solidFill>
          <a:ln>
            <a:noFill/>
          </a:ln>
          <a:extLst/>
        </p:spPr>
        <p:txBody>
          <a:bodyPr lIns="91432" tIns="45718" rIns="91432" bIns="45718"/>
          <a:lstStyle/>
          <a:p>
            <a:endParaRPr lang="zh-CN" altLang="en-US">
              <a:solidFill>
                <a:schemeClr val="accent1"/>
              </a:solidFill>
              <a:cs typeface="+mn-ea"/>
              <a:sym typeface="+mn-lt"/>
            </a:endParaRPr>
          </a:p>
        </p:txBody>
      </p:sp>
      <p:sp>
        <p:nvSpPr>
          <p:cNvPr id="17" name="TextBox 18">
            <a:extLst>
              <a:ext uri="{FF2B5EF4-FFF2-40B4-BE49-F238E27FC236}">
                <a16:creationId xmlns="" xmlns:a16="http://schemas.microsoft.com/office/drawing/2014/main" id="{71B72FCE-7A79-4AAB-9D82-0272EDBE0CAE}"/>
              </a:ext>
            </a:extLst>
          </p:cNvPr>
          <p:cNvSpPr txBox="1">
            <a:spLocks noChangeArrowheads="1"/>
          </p:cNvSpPr>
          <p:nvPr/>
        </p:nvSpPr>
        <p:spPr bwMode="auto">
          <a:xfrm flipH="1">
            <a:off x="1824458" y="3112522"/>
            <a:ext cx="1193800" cy="954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2" tIns="45718" rIns="91432" bIns="45718">
            <a:spAutoFit/>
          </a:bodyPr>
          <a:lstStyle/>
          <a:p>
            <a:pPr algn="ctr"/>
            <a:r>
              <a:rPr lang="zh-CN" altLang="en-US" sz="2800" b="1" dirty="0">
                <a:solidFill>
                  <a:schemeClr val="bg1"/>
                </a:solidFill>
                <a:cs typeface="+mn-ea"/>
                <a:sym typeface="+mn-lt"/>
              </a:rPr>
              <a:t>研究成果</a:t>
            </a:r>
            <a:endParaRPr lang="en-US" altLang="zh-CN" sz="2800" b="1" dirty="0">
              <a:solidFill>
                <a:schemeClr val="bg1"/>
              </a:solidFill>
              <a:cs typeface="+mn-ea"/>
              <a:sym typeface="+mn-lt"/>
            </a:endParaRPr>
          </a:p>
        </p:txBody>
      </p:sp>
      <p:sp>
        <p:nvSpPr>
          <p:cNvPr id="21" name="Line 16">
            <a:extLst>
              <a:ext uri="{FF2B5EF4-FFF2-40B4-BE49-F238E27FC236}">
                <a16:creationId xmlns="" xmlns:a16="http://schemas.microsoft.com/office/drawing/2014/main" id="{2310DD47-3C17-43C6-AECE-E6C7C74EA453}"/>
              </a:ext>
            </a:extLst>
          </p:cNvPr>
          <p:cNvSpPr>
            <a:spLocks noChangeShapeType="1"/>
          </p:cNvSpPr>
          <p:nvPr/>
        </p:nvSpPr>
        <p:spPr bwMode="auto">
          <a:xfrm flipH="1" flipV="1">
            <a:off x="3708028" y="441746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xmlns="">
                <a:noFill/>
              </a14:hiddenFill>
            </a:ext>
          </a:extLst>
        </p:spPr>
        <p:txBody>
          <a:bodyPr lIns="91432" tIns="45718" rIns="91432" bIns="45718"/>
          <a:lstStyle/>
          <a:p>
            <a:pPr eaLnBrk="0" hangingPunct="0"/>
            <a:endParaRPr lang="zh-CN" altLang="en-US">
              <a:cs typeface="+mn-ea"/>
              <a:sym typeface="+mn-lt"/>
            </a:endParaRPr>
          </a:p>
        </p:txBody>
      </p:sp>
      <p:sp>
        <p:nvSpPr>
          <p:cNvPr id="25" name="TextBox 26">
            <a:extLst>
              <a:ext uri="{FF2B5EF4-FFF2-40B4-BE49-F238E27FC236}">
                <a16:creationId xmlns="" xmlns:a16="http://schemas.microsoft.com/office/drawing/2014/main" id="{0BB3075E-D640-43C5-9FB1-8E3383194455}"/>
              </a:ext>
            </a:extLst>
          </p:cNvPr>
          <p:cNvSpPr txBox="1">
            <a:spLocks noChangeArrowheads="1"/>
          </p:cNvSpPr>
          <p:nvPr/>
        </p:nvSpPr>
        <p:spPr bwMode="auto">
          <a:xfrm>
            <a:off x="5624142" y="2118947"/>
            <a:ext cx="5741206" cy="3293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2" tIns="45718" rIns="91432" bIns="45718">
            <a:spAutoFit/>
          </a:bodyPr>
          <a:lstStyle/>
          <a:p>
            <a:pPr indent="457200"/>
            <a:r>
              <a:rPr lang="zh-CN" altLang="en-US" sz="1600" dirty="0" smtClean="0">
                <a:solidFill>
                  <a:srgbClr val="555555"/>
                </a:solidFill>
                <a:cs typeface="+mn-ea"/>
                <a:sym typeface="+mn-lt"/>
              </a:rPr>
              <a:t>智慧物业是物业管理的一种新理念，是新形势下社会管理创新的一种新模</a:t>
            </a:r>
            <a:r>
              <a:rPr lang="zh-CN" altLang="en-US" sz="1600" dirty="0" smtClean="0">
                <a:solidFill>
                  <a:srgbClr val="555555"/>
                </a:solidFill>
                <a:cs typeface="+mn-ea"/>
                <a:sym typeface="+mn-lt"/>
              </a:rPr>
              <a:t>式。智慧物业充分利用物联网、云计算、移动互联网等新一代信息技术的集成应用，为住宅者、商圈消费者和服务者提供一个安全、舒适、便利的现代化、智慧化物业环境，从而形成基于信息化、智能化社会管理与服务的一种新的管理形态的物业模式。</a:t>
            </a:r>
            <a:endParaRPr lang="zh-CN" altLang="en-US" sz="1600" dirty="0" smtClean="0">
              <a:solidFill>
                <a:srgbClr val="555555"/>
              </a:solidFill>
              <a:cs typeface="+mn-ea"/>
              <a:sym typeface="+mn-lt"/>
            </a:endParaRPr>
          </a:p>
          <a:p>
            <a:r>
              <a:rPr lang="en-US" altLang="zh-CN" sz="1600" dirty="0" smtClean="0">
                <a:solidFill>
                  <a:srgbClr val="555555"/>
                </a:solidFill>
                <a:cs typeface="+mn-ea"/>
                <a:sym typeface="+mn-lt"/>
              </a:rPr>
              <a:t>1</a:t>
            </a:r>
            <a:r>
              <a:rPr lang="zh-CN" altLang="en-US" sz="1600" dirty="0" smtClean="0">
                <a:solidFill>
                  <a:srgbClr val="555555"/>
                </a:solidFill>
                <a:cs typeface="+mn-ea"/>
                <a:sym typeface="+mn-lt"/>
              </a:rPr>
              <a:t>）提升物业管理水平，提高工作效率，降低成本；</a:t>
            </a:r>
          </a:p>
          <a:p>
            <a:r>
              <a:rPr lang="en-US" altLang="zh-CN" sz="1600" dirty="0" smtClean="0">
                <a:solidFill>
                  <a:srgbClr val="555555"/>
                </a:solidFill>
                <a:cs typeface="+mn-ea"/>
                <a:sym typeface="+mn-lt"/>
              </a:rPr>
              <a:t>2</a:t>
            </a:r>
            <a:r>
              <a:rPr lang="zh-CN" altLang="en-US" sz="1600" dirty="0" smtClean="0">
                <a:solidFill>
                  <a:srgbClr val="555555"/>
                </a:solidFill>
                <a:cs typeface="+mn-ea"/>
                <a:sym typeface="+mn-lt"/>
              </a:rPr>
              <a:t>）扩大服务范围和能力，方便住户，提升用户满意度；</a:t>
            </a:r>
          </a:p>
          <a:p>
            <a:r>
              <a:rPr lang="en-US" altLang="zh-CN" sz="1600" dirty="0" smtClean="0">
                <a:solidFill>
                  <a:srgbClr val="555555"/>
                </a:solidFill>
                <a:cs typeface="+mn-ea"/>
                <a:sym typeface="+mn-lt"/>
              </a:rPr>
              <a:t>3</a:t>
            </a:r>
            <a:r>
              <a:rPr lang="zh-CN" altLang="en-US" sz="1600" dirty="0" smtClean="0">
                <a:solidFill>
                  <a:srgbClr val="555555"/>
                </a:solidFill>
                <a:cs typeface="+mn-ea"/>
                <a:sym typeface="+mn-lt"/>
              </a:rPr>
              <a:t>）添加新的收入渠道：租赁中介、社区团购、物业服务</a:t>
            </a:r>
          </a:p>
          <a:p>
            <a:r>
              <a:rPr lang="en-US" altLang="zh-CN" sz="1600" dirty="0" smtClean="0">
                <a:solidFill>
                  <a:srgbClr val="555555"/>
                </a:solidFill>
                <a:cs typeface="+mn-ea"/>
                <a:sym typeface="+mn-lt"/>
              </a:rPr>
              <a:t>4</a:t>
            </a:r>
            <a:r>
              <a:rPr lang="zh-CN" altLang="en-US" sz="1600" dirty="0" smtClean="0">
                <a:solidFill>
                  <a:srgbClr val="555555"/>
                </a:solidFill>
                <a:cs typeface="+mn-ea"/>
                <a:sym typeface="+mn-lt"/>
              </a:rPr>
              <a:t>）为住户缴纳物业费、水电、停车费等生活费用，提供在线支付，方便快捷。便于物业快速回收物业费</a:t>
            </a:r>
          </a:p>
          <a:p>
            <a:r>
              <a:rPr lang="en-US" altLang="zh-CN" sz="1600" dirty="0" smtClean="0">
                <a:solidFill>
                  <a:srgbClr val="555555"/>
                </a:solidFill>
                <a:cs typeface="+mn-ea"/>
                <a:sym typeface="+mn-lt"/>
              </a:rPr>
              <a:t>5</a:t>
            </a:r>
            <a:r>
              <a:rPr lang="zh-CN" altLang="en-US" sz="1600" dirty="0" smtClean="0">
                <a:solidFill>
                  <a:srgbClr val="555555"/>
                </a:solidFill>
                <a:cs typeface="+mn-ea"/>
                <a:sym typeface="+mn-lt"/>
              </a:rPr>
              <a:t>）业主可以选择委托模式，交由物业全权处理，为业主提供多元化的增值服务和全新的置业体验</a:t>
            </a:r>
            <a:endParaRPr lang="zh-CN" altLang="en-US" sz="1600" dirty="0">
              <a:solidFill>
                <a:srgbClr val="555555"/>
              </a:solidFill>
              <a:cs typeface="+mn-ea"/>
              <a:sym typeface="+mn-lt"/>
            </a:endParaRPr>
          </a:p>
        </p:txBody>
      </p:sp>
      <p:sp>
        <p:nvSpPr>
          <p:cNvPr id="27" name="TextBox 42">
            <a:extLst>
              <a:ext uri="{FF2B5EF4-FFF2-40B4-BE49-F238E27FC236}">
                <a16:creationId xmlns="" xmlns:a16="http://schemas.microsoft.com/office/drawing/2014/main" id="{703A5F52-B844-41AD-A561-2DBAE294888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4.2 </a:t>
            </a:r>
            <a:r>
              <a:rPr lang="zh-CN" altLang="en-US" b="0" dirty="0" smtClean="0">
                <a:solidFill>
                  <a:srgbClr val="444444"/>
                </a:solidFill>
                <a:latin typeface="+mn-lt"/>
                <a:ea typeface="+mn-ea"/>
                <a:cs typeface="+mn-ea"/>
                <a:sym typeface="+mn-lt"/>
              </a:rPr>
              <a:t>应用场景</a:t>
            </a:r>
            <a:endParaRPr lang="zh-CN" altLang="en-US" b="0" dirty="0">
              <a:solidFill>
                <a:srgbClr val="444444"/>
              </a:solidFill>
              <a:latin typeface="+mn-lt"/>
              <a:ea typeface="+mn-ea"/>
              <a:cs typeface="+mn-ea"/>
              <a:sym typeface="+mn-lt"/>
            </a:endParaRPr>
          </a:p>
        </p:txBody>
      </p:sp>
    </p:spTree>
    <p:extLst>
      <p:ext uri="{BB962C8B-B14F-4D97-AF65-F5344CB8AC3E}">
        <p14:creationId xmlns:p14="http://schemas.microsoft.com/office/powerpoint/2010/main" xmlns="" val="161538172"/>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ppt_w/2"/>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5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17" grpId="0"/>
      <p:bldP spid="21" grpId="0" animBg="1"/>
      <p:bldP spid="25"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第五部分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论</a:t>
            </a:r>
            <a:r>
              <a:rPr lang="zh-CN" altLang="en-US" sz="6600" dirty="0">
                <a:solidFill>
                  <a:srgbClr val="484848"/>
                </a:solidFill>
                <a:latin typeface="+mn-lt"/>
                <a:ea typeface="+mn-ea"/>
                <a:cs typeface="+mn-ea"/>
                <a:sym typeface="+mn-lt"/>
              </a:rPr>
              <a:t>文结论</a:t>
            </a:r>
          </a:p>
        </p:txBody>
      </p:sp>
    </p:spTree>
    <p:extLst>
      <p:ext uri="{BB962C8B-B14F-4D97-AF65-F5344CB8AC3E}">
        <p14:creationId xmlns:p14="http://schemas.microsoft.com/office/powerpoint/2010/main" xmlns="" val="143822695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 xmlns:a16="http://schemas.microsoft.com/office/drawing/2014/main" id="{BB7DC949-33F1-4E11-8272-20BEC8F090B4}"/>
              </a:ext>
            </a:extLst>
          </p:cNvPr>
          <p:cNvSpPr txBox="1"/>
          <p:nvPr/>
        </p:nvSpPr>
        <p:spPr>
          <a:xfrm>
            <a:off x="1125416" y="1077162"/>
            <a:ext cx="9539654" cy="5078311"/>
          </a:xfrm>
          <a:prstGeom prst="rect">
            <a:avLst/>
          </a:prstGeom>
          <a:noFill/>
        </p:spPr>
        <p:txBody>
          <a:bodyPr wrap="square" lIns="91438" tIns="45719" rIns="91438" bIns="45719" rtlCol="0">
            <a:spAutoFit/>
          </a:bodyPr>
          <a:lstStyle/>
          <a:p>
            <a:r>
              <a:rPr lang="zh-CN" altLang="en-US" dirty="0" smtClean="0">
                <a:solidFill>
                  <a:schemeClr val="tx2"/>
                </a:solidFill>
                <a:cs typeface="+mn-ea"/>
                <a:sym typeface="+mn-lt"/>
              </a:rPr>
              <a:t>学习到的东西：</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1</a:t>
            </a:r>
            <a:r>
              <a:rPr lang="zh-CN" altLang="en-US" dirty="0" smtClean="0">
                <a:solidFill>
                  <a:schemeClr val="tx2"/>
                </a:solidFill>
                <a:cs typeface="+mn-ea"/>
                <a:sym typeface="+mn-lt"/>
              </a:rPr>
              <a:t>）通过对 “智慧物业”课题的研究，对“智慧物业”现状和未来发展趋势有了更加深刻的了解。</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2</a:t>
            </a:r>
            <a:r>
              <a:rPr lang="zh-CN" altLang="en-US" dirty="0" smtClean="0">
                <a:solidFill>
                  <a:schemeClr val="tx2"/>
                </a:solidFill>
                <a:cs typeface="+mn-ea"/>
                <a:sym typeface="+mn-lt"/>
              </a:rPr>
              <a:t>）在项目设计、开发工程中，学会了好多当前软件行业、</a:t>
            </a:r>
            <a:r>
              <a:rPr lang="en-US" altLang="zh-CN" dirty="0" smtClean="0">
                <a:solidFill>
                  <a:schemeClr val="tx2"/>
                </a:solidFill>
                <a:cs typeface="+mn-ea"/>
                <a:sym typeface="+mn-lt"/>
              </a:rPr>
              <a:t>IT</a:t>
            </a:r>
            <a:r>
              <a:rPr lang="zh-CN" altLang="en-US" dirty="0" smtClean="0">
                <a:solidFill>
                  <a:schemeClr val="tx2"/>
                </a:solidFill>
                <a:cs typeface="+mn-ea"/>
                <a:sym typeface="+mn-lt"/>
              </a:rPr>
              <a:t>公司使用的比较多的技术，例如：</a:t>
            </a:r>
            <a:r>
              <a:rPr lang="en-US" altLang="zh-CN" dirty="0" smtClean="0">
                <a:solidFill>
                  <a:schemeClr val="tx2"/>
                </a:solidFill>
                <a:cs typeface="+mn-ea"/>
                <a:sym typeface="+mn-lt"/>
              </a:rPr>
              <a:t>SpringBoot</a:t>
            </a:r>
            <a:r>
              <a:rPr lang="zh-CN" altLang="en-US" dirty="0" smtClean="0">
                <a:solidFill>
                  <a:schemeClr val="tx2"/>
                </a:solidFill>
                <a:cs typeface="+mn-ea"/>
                <a:sym typeface="+mn-lt"/>
              </a:rPr>
              <a:t>、</a:t>
            </a:r>
            <a:r>
              <a:rPr lang="en-US" altLang="zh-CN" dirty="0" smtClean="0">
                <a:solidFill>
                  <a:schemeClr val="tx2"/>
                </a:solidFill>
                <a:cs typeface="+mn-ea"/>
                <a:sym typeface="+mn-lt"/>
              </a:rPr>
              <a:t>Mybatis</a:t>
            </a:r>
            <a:r>
              <a:rPr lang="zh-CN" altLang="en-US" dirty="0" smtClean="0">
                <a:solidFill>
                  <a:schemeClr val="tx2"/>
                </a:solidFill>
                <a:cs typeface="+mn-ea"/>
                <a:sym typeface="+mn-lt"/>
              </a:rPr>
              <a:t>、</a:t>
            </a:r>
            <a:r>
              <a:rPr lang="en-US" altLang="zh-CN" dirty="0" smtClean="0">
                <a:solidFill>
                  <a:schemeClr val="tx2"/>
                </a:solidFill>
                <a:cs typeface="+mn-ea"/>
                <a:sym typeface="+mn-lt"/>
              </a:rPr>
              <a:t>LayUI</a:t>
            </a:r>
            <a:r>
              <a:rPr lang="zh-CN" altLang="en-US" dirty="0" smtClean="0">
                <a:solidFill>
                  <a:schemeClr val="tx2"/>
                </a:solidFill>
                <a:cs typeface="+mn-ea"/>
                <a:sym typeface="+mn-lt"/>
              </a:rPr>
              <a:t>、</a:t>
            </a:r>
            <a:r>
              <a:rPr lang="en-US" altLang="zh-CN" dirty="0" smtClean="0">
                <a:solidFill>
                  <a:schemeClr val="tx2"/>
                </a:solidFill>
                <a:cs typeface="+mn-ea"/>
                <a:sym typeface="+mn-lt"/>
              </a:rPr>
              <a:t>Vue</a:t>
            </a:r>
            <a:r>
              <a:rPr lang="zh-CN" altLang="en-US" dirty="0" smtClean="0">
                <a:solidFill>
                  <a:schemeClr val="tx2"/>
                </a:solidFill>
                <a:cs typeface="+mn-ea"/>
                <a:sym typeface="+mn-lt"/>
              </a:rPr>
              <a:t>，并在开发过程中我的</a:t>
            </a:r>
            <a:r>
              <a:rPr lang="en-US" altLang="zh-CN" dirty="0" smtClean="0">
                <a:solidFill>
                  <a:schemeClr val="tx2"/>
                </a:solidFill>
                <a:cs typeface="+mn-ea"/>
                <a:sym typeface="+mn-lt"/>
              </a:rPr>
              <a:t>JAVA</a:t>
            </a:r>
            <a:r>
              <a:rPr lang="zh-CN" altLang="en-US" dirty="0" smtClean="0">
                <a:solidFill>
                  <a:schemeClr val="tx2"/>
                </a:solidFill>
                <a:cs typeface="+mn-ea"/>
                <a:sym typeface="+mn-lt"/>
              </a:rPr>
              <a:t>开发能力得到了进一步的提高。</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3</a:t>
            </a:r>
            <a:r>
              <a:rPr lang="zh-CN" altLang="en-US" dirty="0" smtClean="0">
                <a:solidFill>
                  <a:schemeClr val="tx2"/>
                </a:solidFill>
                <a:cs typeface="+mn-ea"/>
                <a:sym typeface="+mn-lt"/>
              </a:rPr>
              <a:t>）通过对表结构的设计，对数据库三范式有了更加深刻的认识，真正做到了学以致用。</a:t>
            </a:r>
            <a:endParaRPr lang="en-US" altLang="zh-CN" dirty="0" smtClean="0">
              <a:solidFill>
                <a:schemeClr val="tx2"/>
              </a:solidFill>
              <a:cs typeface="+mn-ea"/>
              <a:sym typeface="+mn-lt"/>
            </a:endParaRPr>
          </a:p>
          <a:p>
            <a:pPr indent="457200"/>
            <a:r>
              <a:rPr lang="en-US" altLang="zh-CN" dirty="0" smtClean="0">
                <a:solidFill>
                  <a:schemeClr val="tx2"/>
                </a:solidFill>
                <a:cs typeface="+mn-ea"/>
                <a:sym typeface="+mn-lt"/>
              </a:rPr>
              <a:t>4</a:t>
            </a:r>
            <a:r>
              <a:rPr lang="zh-CN" altLang="en-US" dirty="0" smtClean="0">
                <a:solidFill>
                  <a:schemeClr val="tx2"/>
                </a:solidFill>
                <a:cs typeface="+mn-ea"/>
                <a:sym typeface="+mn-lt"/>
              </a:rPr>
              <a:t>）开发过程中我学到了设计经验，系统需求分析的好坏将决定着的系统开发成功与否，一份好分析设计将是成功开发主要因素。我们在着手开发之前不要急于编程，先应有较长的时间去把分析做好，做好数据库设计工作，写出相关的开发文档等。然后再开始编写程序代码，这样做到每写一步代码心底有数，有条不絮。</a:t>
            </a:r>
            <a:endParaRPr lang="en-US" altLang="zh-CN" dirty="0" smtClean="0">
              <a:solidFill>
                <a:schemeClr val="tx2"/>
              </a:solidFill>
              <a:cs typeface="+mn-ea"/>
              <a:sym typeface="+mn-lt"/>
            </a:endParaRPr>
          </a:p>
          <a:p>
            <a:r>
              <a:rPr lang="zh-CN" altLang="en-US" dirty="0" smtClean="0">
                <a:solidFill>
                  <a:schemeClr val="tx2"/>
                </a:solidFill>
                <a:cs typeface="+mn-ea"/>
                <a:sym typeface="+mn-lt"/>
              </a:rPr>
              <a:t>总结：</a:t>
            </a:r>
            <a:endParaRPr lang="en-US" altLang="zh-CN" dirty="0" smtClean="0">
              <a:solidFill>
                <a:schemeClr val="tx2"/>
              </a:solidFill>
              <a:cs typeface="+mn-ea"/>
              <a:sym typeface="+mn-lt"/>
            </a:endParaRPr>
          </a:p>
          <a:p>
            <a:pPr indent="457200"/>
            <a:r>
              <a:rPr lang="zh-CN" altLang="en-US" dirty="0" smtClean="0">
                <a:solidFill>
                  <a:schemeClr val="tx2"/>
                </a:solidFill>
                <a:cs typeface="+mn-ea"/>
                <a:sym typeface="+mn-lt"/>
              </a:rPr>
              <a:t>这次设计的本身所产生的影响，还远远没有结束，我从本次毕业设计中学到了许多课本上没有的知识。通过自己的学习和努力；通过老师的指导和教育，使我不仅仅在知识水平和解决实际问题的能力上有了很大的提高。还从思想的深处体会到，要把自己的所学变成现实时所将面对的种种难题。</a:t>
            </a:r>
          </a:p>
          <a:p>
            <a:pPr indent="457200"/>
            <a:r>
              <a:rPr lang="zh-CN" altLang="en-US" dirty="0" smtClean="0">
                <a:solidFill>
                  <a:schemeClr val="tx2"/>
                </a:solidFill>
                <a:cs typeface="+mn-ea"/>
                <a:sym typeface="+mn-lt"/>
              </a:rPr>
              <a:t>系统不免有错误和待改进之处，真诚欢迎各位师长、同行提出宝贵意见。</a:t>
            </a:r>
            <a:r>
              <a:rPr lang="en-US" altLang="zh-CN" dirty="0" smtClean="0">
                <a:solidFill>
                  <a:schemeClr val="tx2"/>
                </a:solidFill>
                <a:cs typeface="+mn-ea"/>
                <a:sym typeface="+mn-lt"/>
              </a:rPr>
              <a:t> </a:t>
            </a:r>
          </a:p>
          <a:p>
            <a:endParaRPr lang="en-US" altLang="zh-CN" dirty="0" smtClean="0">
              <a:solidFill>
                <a:schemeClr val="tx2"/>
              </a:solidFill>
              <a:cs typeface="+mn-ea"/>
              <a:sym typeface="+mn-lt"/>
            </a:endParaRPr>
          </a:p>
        </p:txBody>
      </p:sp>
      <p:sp>
        <p:nvSpPr>
          <p:cNvPr id="26" name="TextBox 42">
            <a:extLst>
              <a:ext uri="{FF2B5EF4-FFF2-40B4-BE49-F238E27FC236}">
                <a16:creationId xmlns="" xmlns:a16="http://schemas.microsoft.com/office/drawing/2014/main" id="{05F18288-337C-4308-A078-A7B29E77FCEA}"/>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5.1 </a:t>
            </a:r>
            <a:r>
              <a:rPr lang="zh-CN" altLang="en-US" b="0" dirty="0" smtClean="0">
                <a:solidFill>
                  <a:srgbClr val="444444"/>
                </a:solidFill>
                <a:latin typeface="+mn-lt"/>
                <a:ea typeface="+mn-ea"/>
                <a:cs typeface="+mn-ea"/>
                <a:sym typeface="+mn-lt"/>
              </a:rPr>
              <a:t>论文总</a:t>
            </a:r>
            <a:r>
              <a:rPr lang="zh-CN" altLang="en-US" b="0" dirty="0">
                <a:solidFill>
                  <a:srgbClr val="444444"/>
                </a:solidFill>
                <a:latin typeface="+mn-lt"/>
                <a:ea typeface="+mn-ea"/>
                <a:cs typeface="+mn-ea"/>
                <a:sym typeface="+mn-lt"/>
              </a:rPr>
              <a:t>结</a:t>
            </a:r>
          </a:p>
        </p:txBody>
      </p:sp>
    </p:spTree>
    <p:extLst>
      <p:ext uri="{BB962C8B-B14F-4D97-AF65-F5344CB8AC3E}">
        <p14:creationId xmlns:p14="http://schemas.microsoft.com/office/powerpoint/2010/main" xmlns="" val="32649941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ppt_w/2"/>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strVal val="#ppt_h"/>
                                          </p:val>
                                        </p:tav>
                                        <p:tav tm="100000">
                                          <p:val>
                                            <p:strVal val="#ppt_h"/>
                                          </p:val>
                                        </p:tav>
                                      </p:tavLst>
                                    </p:anim>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 xmlns:a16="http://schemas.microsoft.com/office/drawing/2014/main" id="{DEDD26DB-C552-485B-9ABA-05B5D196D2D1}"/>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4" name="图片 3">
            <a:extLst>
              <a:ext uri="{FF2B5EF4-FFF2-40B4-BE49-F238E27FC236}">
                <a16:creationId xmlns="" xmlns:a16="http://schemas.microsoft.com/office/drawing/2014/main" id="{7C692EE9-D43E-45B1-B7F8-EBD3A0756F92}"/>
              </a:ext>
            </a:extLst>
          </p:cNvPr>
          <p:cNvPicPr>
            <a:picLocks noChangeAspect="1"/>
          </p:cNvPicPr>
          <p:nvPr/>
        </p:nvPicPr>
        <p:blipFill rotWithShape="1">
          <a:blip r:embed="rId4" cstate="screen">
            <a:extLst>
              <a:ext uri="{28A0092B-C50C-407E-A947-70E740481C1C}">
                <a14:useLocalDpi xmlns:a14="http://schemas.microsoft.com/office/drawing/2010/main" xmlns=""/>
              </a:ext>
            </a:extLst>
          </a:blip>
          <a:srcRect/>
          <a:stretch/>
        </p:blipFill>
        <p:spPr>
          <a:xfrm>
            <a:off x="1745762" y="1220061"/>
            <a:ext cx="1473200" cy="1679326"/>
          </a:xfrm>
          <a:prstGeom prst="rect">
            <a:avLst/>
          </a:prstGeom>
        </p:spPr>
      </p:pic>
      <p:sp>
        <p:nvSpPr>
          <p:cNvPr id="5" name="文本框 4">
            <a:extLst>
              <a:ext uri="{FF2B5EF4-FFF2-40B4-BE49-F238E27FC236}">
                <a16:creationId xmlns="" xmlns:a16="http://schemas.microsoft.com/office/drawing/2014/main" id="{A00E676E-5D58-4343-A068-F469B0830F2A}"/>
              </a:ext>
            </a:extLst>
          </p:cNvPr>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p>
        </p:txBody>
      </p:sp>
      <p:pic>
        <p:nvPicPr>
          <p:cNvPr id="23" name="图片 22">
            <a:extLst>
              <a:ext uri="{FF2B5EF4-FFF2-40B4-BE49-F238E27FC236}">
                <a16:creationId xmlns="" xmlns:a16="http://schemas.microsoft.com/office/drawing/2014/main" id="{AF9B27DF-0BEA-4C8A-8735-81CBCBD39440}"/>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627076" y="1949458"/>
            <a:ext cx="625231" cy="625231"/>
          </a:xfrm>
          <a:prstGeom prst="rect">
            <a:avLst/>
          </a:prstGeom>
        </p:spPr>
      </p:pic>
      <p:pic>
        <p:nvPicPr>
          <p:cNvPr id="24" name="图片 23">
            <a:extLst>
              <a:ext uri="{FF2B5EF4-FFF2-40B4-BE49-F238E27FC236}">
                <a16:creationId xmlns="" xmlns:a16="http://schemas.microsoft.com/office/drawing/2014/main" id="{B86AEF63-7E30-4A69-9A3C-CF90C8F8207E}"/>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627076" y="894137"/>
            <a:ext cx="625231" cy="625231"/>
          </a:xfrm>
          <a:prstGeom prst="rect">
            <a:avLst/>
          </a:prstGeom>
        </p:spPr>
      </p:pic>
      <p:pic>
        <p:nvPicPr>
          <p:cNvPr id="25" name="图片 24">
            <a:extLst>
              <a:ext uri="{FF2B5EF4-FFF2-40B4-BE49-F238E27FC236}">
                <a16:creationId xmlns="" xmlns:a16="http://schemas.microsoft.com/office/drawing/2014/main" id="{D0B2B327-8368-4C67-BE6F-75F528C547F7}"/>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627076" y="3004779"/>
            <a:ext cx="625231" cy="625231"/>
          </a:xfrm>
          <a:prstGeom prst="rect">
            <a:avLst/>
          </a:prstGeom>
        </p:spPr>
      </p:pic>
      <p:pic>
        <p:nvPicPr>
          <p:cNvPr id="26" name="图片 25">
            <a:extLst>
              <a:ext uri="{FF2B5EF4-FFF2-40B4-BE49-F238E27FC236}">
                <a16:creationId xmlns="" xmlns:a16="http://schemas.microsoft.com/office/drawing/2014/main" id="{25651961-A7B9-4E05-B697-700072139C50}"/>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627076" y="4060100"/>
            <a:ext cx="625231" cy="625231"/>
          </a:xfrm>
          <a:prstGeom prst="rect">
            <a:avLst/>
          </a:prstGeom>
        </p:spPr>
      </p:pic>
      <p:pic>
        <p:nvPicPr>
          <p:cNvPr id="27" name="图片 26">
            <a:extLst>
              <a:ext uri="{FF2B5EF4-FFF2-40B4-BE49-F238E27FC236}">
                <a16:creationId xmlns="" xmlns:a16="http://schemas.microsoft.com/office/drawing/2014/main" id="{F8B84590-CE27-4596-A1AC-D04CA0FDCB65}"/>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627076" y="5115422"/>
            <a:ext cx="625231" cy="625231"/>
          </a:xfrm>
          <a:prstGeom prst="rect">
            <a:avLst/>
          </a:prstGeom>
        </p:spPr>
      </p:pic>
      <p:grpSp>
        <p:nvGrpSpPr>
          <p:cNvPr id="30" name="组合 29">
            <a:extLst>
              <a:ext uri="{FF2B5EF4-FFF2-40B4-BE49-F238E27FC236}">
                <a16:creationId xmlns="" xmlns:a16="http://schemas.microsoft.com/office/drawing/2014/main" id="{31C610FE-515F-4CFE-A098-188BB2710EFB}"/>
              </a:ext>
            </a:extLst>
          </p:cNvPr>
          <p:cNvGrpSpPr/>
          <p:nvPr/>
        </p:nvGrpSpPr>
        <p:grpSpPr>
          <a:xfrm>
            <a:off x="-4151" y="0"/>
            <a:ext cx="12196151" cy="6858000"/>
            <a:chOff x="-4151" y="0"/>
            <a:chExt cx="12196151" cy="6858000"/>
          </a:xfrm>
        </p:grpSpPr>
        <p:grpSp>
          <p:nvGrpSpPr>
            <p:cNvPr id="31" name="组合 30">
              <a:extLst>
                <a:ext uri="{FF2B5EF4-FFF2-40B4-BE49-F238E27FC236}">
                  <a16:creationId xmlns="" xmlns:a16="http://schemas.microsoft.com/office/drawing/2014/main"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 xmlns:a16="http://schemas.microsoft.com/office/drawing/2014/main"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a:extLst>
                  <a:ext uri="{FF2B5EF4-FFF2-40B4-BE49-F238E27FC236}">
                    <a16:creationId xmlns="" xmlns:a16="http://schemas.microsoft.com/office/drawing/2014/main"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a:extLst>
                <a:ext uri="{FF2B5EF4-FFF2-40B4-BE49-F238E27FC236}">
                  <a16:creationId xmlns="" xmlns:a16="http://schemas.microsoft.com/office/drawing/2014/main"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 xmlns:a16="http://schemas.microsoft.com/office/drawing/2014/main"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a:extLst>
                  <a:ext uri="{FF2B5EF4-FFF2-40B4-BE49-F238E27FC236}">
                    <a16:creationId xmlns="" xmlns:a16="http://schemas.microsoft.com/office/drawing/2014/main"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a:extLst>
                <a:ext uri="{FF2B5EF4-FFF2-40B4-BE49-F238E27FC236}">
                  <a16:creationId xmlns="" xmlns:a16="http://schemas.microsoft.com/office/drawing/2014/main"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 xmlns:a16="http://schemas.microsoft.com/office/drawing/2014/main"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a:extLst>
                  <a:ext uri="{FF2B5EF4-FFF2-40B4-BE49-F238E27FC236}">
                    <a16:creationId xmlns="" xmlns:a16="http://schemas.microsoft.com/office/drawing/2014/main"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a:extLst>
                <a:ext uri="{FF2B5EF4-FFF2-40B4-BE49-F238E27FC236}">
                  <a16:creationId xmlns="" xmlns:a16="http://schemas.microsoft.com/office/drawing/2014/main"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 xmlns:a16="http://schemas.microsoft.com/office/drawing/2014/main"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a:extLst>
                  <a:ext uri="{FF2B5EF4-FFF2-40B4-BE49-F238E27FC236}">
                    <a16:creationId xmlns="" xmlns:a16="http://schemas.microsoft.com/office/drawing/2014/main"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a:extLst>
                <a:ext uri="{FF2B5EF4-FFF2-40B4-BE49-F238E27FC236}">
                  <a16:creationId xmlns="" xmlns:a16="http://schemas.microsoft.com/office/drawing/2014/main"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 xmlns:a16="http://schemas.microsoft.com/office/drawing/2014/main"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 xmlns:a16="http://schemas.microsoft.com/office/drawing/2014/main"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a:extLst>
                <a:ext uri="{FF2B5EF4-FFF2-40B4-BE49-F238E27FC236}">
                  <a16:creationId xmlns="" xmlns:a16="http://schemas.microsoft.com/office/drawing/2014/main"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 xmlns:a16="http://schemas.microsoft.com/office/drawing/2014/main"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a:extLst>
                  <a:ext uri="{FF2B5EF4-FFF2-40B4-BE49-F238E27FC236}">
                    <a16:creationId xmlns="" xmlns:a16="http://schemas.microsoft.com/office/drawing/2014/main"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 xmlns:a16="http://schemas.microsoft.com/office/drawing/2014/main"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 xmlns:a16="http://schemas.microsoft.com/office/drawing/2014/main"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a:extLst>
                <a:ext uri="{FF2B5EF4-FFF2-40B4-BE49-F238E27FC236}">
                  <a16:creationId xmlns="" xmlns:a16="http://schemas.microsoft.com/office/drawing/2014/main"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 xmlns:a16="http://schemas.microsoft.com/office/drawing/2014/main"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a:extLst>
                <a:ext uri="{FF2B5EF4-FFF2-40B4-BE49-F238E27FC236}">
                  <a16:creationId xmlns="" xmlns:a16="http://schemas.microsoft.com/office/drawing/2014/main"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 xmlns:a16="http://schemas.microsoft.com/office/drawing/2014/main"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a:extLst>
                <a:ext uri="{FF2B5EF4-FFF2-40B4-BE49-F238E27FC236}">
                  <a16:creationId xmlns="" xmlns:a16="http://schemas.microsoft.com/office/drawing/2014/main"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 xmlns:a16="http://schemas.microsoft.com/office/drawing/2014/main"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a:extLst>
                <a:ext uri="{FF2B5EF4-FFF2-40B4-BE49-F238E27FC236}">
                  <a16:creationId xmlns="" xmlns:a16="http://schemas.microsoft.com/office/drawing/2014/main"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 xmlns:a16="http://schemas.microsoft.com/office/drawing/2014/main"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a:extLst>
                <a:ext uri="{FF2B5EF4-FFF2-40B4-BE49-F238E27FC236}">
                  <a16:creationId xmlns="" xmlns:a16="http://schemas.microsoft.com/office/drawing/2014/main"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 xmlns:a16="http://schemas.microsoft.com/office/drawing/2014/main"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a:extLst>
              <a:ext uri="{FF2B5EF4-FFF2-40B4-BE49-F238E27FC236}">
                <a16:creationId xmlns="" xmlns:a16="http://schemas.microsoft.com/office/drawing/2014/main" id="{2006B894-5916-47F1-89DC-DA6C4124723E}"/>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6194092" y="1480027"/>
            <a:ext cx="5301002" cy="145020"/>
          </a:xfrm>
          <a:prstGeom prst="rect">
            <a:avLst/>
          </a:prstGeom>
        </p:spPr>
      </p:pic>
      <p:sp>
        <p:nvSpPr>
          <p:cNvPr id="69" name="TextBox 47">
            <a:extLst>
              <a:ext uri="{FF2B5EF4-FFF2-40B4-BE49-F238E27FC236}">
                <a16:creationId xmlns="" xmlns:a16="http://schemas.microsoft.com/office/drawing/2014/main" id="{26CADA55-3A56-4401-A04C-B9B5C4CA4B6D}"/>
              </a:ext>
            </a:extLst>
          </p:cNvPr>
          <p:cNvSpPr txBox="1"/>
          <p:nvPr/>
        </p:nvSpPr>
        <p:spPr>
          <a:xfrm>
            <a:off x="6606855" y="943410"/>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rgbClr val="484848"/>
                </a:solidFill>
                <a:latin typeface="+mn-lt"/>
                <a:ea typeface="+mn-ea"/>
                <a:cs typeface="+mn-ea"/>
                <a:sym typeface="+mn-lt"/>
              </a:rPr>
              <a:t>绪 论</a:t>
            </a:r>
          </a:p>
        </p:txBody>
      </p:sp>
      <p:sp>
        <p:nvSpPr>
          <p:cNvPr id="70" name="TextBox 48">
            <a:extLst>
              <a:ext uri="{FF2B5EF4-FFF2-40B4-BE49-F238E27FC236}">
                <a16:creationId xmlns="" xmlns:a16="http://schemas.microsoft.com/office/drawing/2014/main" id="{E9B1265E-3727-45A0-B490-ECF9E1E35017}"/>
              </a:ext>
            </a:extLst>
          </p:cNvPr>
          <p:cNvSpPr txBox="1"/>
          <p:nvPr/>
        </p:nvSpPr>
        <p:spPr>
          <a:xfrm>
            <a:off x="6606855" y="2004844"/>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smtClean="0"/>
              <a:t>理论依据、研究方法和内容 </a:t>
            </a:r>
            <a:endParaRPr lang="zh-CN" altLang="en-US" sz="2800" dirty="0"/>
          </a:p>
        </p:txBody>
      </p:sp>
      <p:sp>
        <p:nvSpPr>
          <p:cNvPr id="71" name="TextBox 55">
            <a:extLst>
              <a:ext uri="{FF2B5EF4-FFF2-40B4-BE49-F238E27FC236}">
                <a16:creationId xmlns="" xmlns:a16="http://schemas.microsoft.com/office/drawing/2014/main" id="{D21FEEF9-2C0F-4D68-B885-B5BAB6223F28}"/>
              </a:ext>
            </a:extLst>
          </p:cNvPr>
          <p:cNvSpPr txBox="1"/>
          <p:nvPr/>
        </p:nvSpPr>
        <p:spPr>
          <a:xfrm>
            <a:off x="6606855" y="306627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关键技术和实践难点</a:t>
            </a:r>
          </a:p>
        </p:txBody>
      </p:sp>
      <p:sp>
        <p:nvSpPr>
          <p:cNvPr id="72" name="TextBox 56">
            <a:extLst>
              <a:ext uri="{FF2B5EF4-FFF2-40B4-BE49-F238E27FC236}">
                <a16:creationId xmlns="" xmlns:a16="http://schemas.microsoft.com/office/drawing/2014/main" id="{6FED0460-420B-4FC8-88A5-56109D211AAC}"/>
              </a:ext>
            </a:extLst>
          </p:cNvPr>
          <p:cNvSpPr txBox="1"/>
          <p:nvPr/>
        </p:nvSpPr>
        <p:spPr>
          <a:xfrm>
            <a:off x="6606855" y="4127712"/>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研究成果与应用前景</a:t>
            </a:r>
          </a:p>
        </p:txBody>
      </p:sp>
      <p:sp>
        <p:nvSpPr>
          <p:cNvPr id="73" name="TextBox 57">
            <a:extLst>
              <a:ext uri="{FF2B5EF4-FFF2-40B4-BE49-F238E27FC236}">
                <a16:creationId xmlns="" xmlns:a16="http://schemas.microsoft.com/office/drawing/2014/main" id="{86D21A9B-56AA-45E7-B765-4D60F8FE4CDE}"/>
              </a:ext>
            </a:extLst>
          </p:cNvPr>
          <p:cNvSpPr txBox="1"/>
          <p:nvPr/>
        </p:nvSpPr>
        <p:spPr>
          <a:xfrm>
            <a:off x="6606855" y="518914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相关建议与论文结论</a:t>
            </a:r>
          </a:p>
        </p:txBody>
      </p:sp>
      <p:pic>
        <p:nvPicPr>
          <p:cNvPr id="74" name="图片 73">
            <a:extLst>
              <a:ext uri="{FF2B5EF4-FFF2-40B4-BE49-F238E27FC236}">
                <a16:creationId xmlns="" xmlns:a16="http://schemas.microsoft.com/office/drawing/2014/main" id="{7855E579-7987-4603-905D-7F5F3DC46209}"/>
              </a:ext>
            </a:extLst>
          </p:cNvPr>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xmlns=""/>
              </a:ext>
            </a:extLst>
          </a:blip>
          <a:stretch>
            <a:fillRect/>
          </a:stretch>
        </p:blipFill>
        <p:spPr>
          <a:xfrm>
            <a:off x="6194092" y="5772745"/>
            <a:ext cx="5301002" cy="145020"/>
          </a:xfrm>
          <a:prstGeom prst="rect">
            <a:avLst/>
          </a:prstGeom>
        </p:spPr>
      </p:pic>
      <p:pic>
        <p:nvPicPr>
          <p:cNvPr id="75" name="图片 74">
            <a:extLst>
              <a:ext uri="{FF2B5EF4-FFF2-40B4-BE49-F238E27FC236}">
                <a16:creationId xmlns="" xmlns:a16="http://schemas.microsoft.com/office/drawing/2014/main" id="{E2EC31BA-59A5-4D5D-A31F-22674FB77FB1}"/>
              </a:ext>
            </a:extLst>
          </p:cNvPr>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xmlns=""/>
              </a:ext>
            </a:extLst>
          </a:blip>
          <a:stretch>
            <a:fillRect/>
          </a:stretch>
        </p:blipFill>
        <p:spPr>
          <a:xfrm>
            <a:off x="6194092" y="2553206"/>
            <a:ext cx="5301002" cy="145020"/>
          </a:xfrm>
          <a:prstGeom prst="rect">
            <a:avLst/>
          </a:prstGeom>
        </p:spPr>
      </p:pic>
      <p:pic>
        <p:nvPicPr>
          <p:cNvPr id="76" name="图片 75">
            <a:extLst>
              <a:ext uri="{FF2B5EF4-FFF2-40B4-BE49-F238E27FC236}">
                <a16:creationId xmlns="" xmlns:a16="http://schemas.microsoft.com/office/drawing/2014/main" id="{285F13D0-27DF-43E2-93D4-5FD6D718AA36}"/>
              </a:ext>
            </a:extLst>
          </p:cNvPr>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xmlns=""/>
              </a:ext>
            </a:extLst>
          </a:blip>
          <a:stretch>
            <a:fillRect/>
          </a:stretch>
        </p:blipFill>
        <p:spPr>
          <a:xfrm>
            <a:off x="6194092" y="3626386"/>
            <a:ext cx="5301002" cy="145020"/>
          </a:xfrm>
          <a:prstGeom prst="rect">
            <a:avLst/>
          </a:prstGeom>
        </p:spPr>
      </p:pic>
      <p:pic>
        <p:nvPicPr>
          <p:cNvPr id="77" name="图片 76">
            <a:extLst>
              <a:ext uri="{FF2B5EF4-FFF2-40B4-BE49-F238E27FC236}">
                <a16:creationId xmlns="" xmlns:a16="http://schemas.microsoft.com/office/drawing/2014/main" id="{7663B279-DDBC-4672-B84C-63A3771C80DC}"/>
              </a:ext>
            </a:extLst>
          </p:cNvPr>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xmlns=""/>
              </a:ext>
            </a:extLst>
          </a:blip>
          <a:stretch>
            <a:fillRect/>
          </a:stretch>
        </p:blipFill>
        <p:spPr>
          <a:xfrm>
            <a:off x="6194092" y="4699566"/>
            <a:ext cx="5301002" cy="145020"/>
          </a:xfrm>
          <a:prstGeom prst="rect">
            <a:avLst/>
          </a:prstGeom>
        </p:spPr>
      </p:pic>
    </p:spTree>
    <p:extLst>
      <p:ext uri="{BB962C8B-B14F-4D97-AF65-F5344CB8AC3E}">
        <p14:creationId xmlns:p14="http://schemas.microsoft.com/office/powerpoint/2010/main" xmlns="" val="91538658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5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40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6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6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65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6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55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95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1045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14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第六部</a:t>
            </a:r>
            <a:r>
              <a:rPr lang="zh-CN" altLang="en-US" sz="6600" dirty="0">
                <a:solidFill>
                  <a:srgbClr val="484848"/>
                </a:solidFill>
                <a:latin typeface="+mn-lt"/>
                <a:ea typeface="+mn-ea"/>
                <a:cs typeface="+mn-ea"/>
                <a:sym typeface="+mn-lt"/>
              </a:rPr>
              <a:t>分</a:t>
            </a:r>
          </a:p>
        </p:txBody>
      </p:sp>
      <p:grpSp>
        <p:nvGrpSpPr>
          <p:cNvPr id="2"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3"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致谢</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xmlns="" val="143822695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0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5" y="1796316"/>
            <a:ext cx="12187965" cy="5061684"/>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endParaRPr lang="zh-CN" altLang="en-US"/>
          </a:p>
        </p:txBody>
      </p:sp>
      <p:sp>
        <p:nvSpPr>
          <p:cNvPr id="3" name="Rectangle 66"/>
          <p:cNvSpPr>
            <a:spLocks noChangeArrowheads="1"/>
          </p:cNvSpPr>
          <p:nvPr/>
        </p:nvSpPr>
        <p:spPr bwMode="auto">
          <a:xfrm>
            <a:off x="1365043" y="2660678"/>
            <a:ext cx="9435480" cy="34470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indent="431822" algn="just" fontAlgn="base">
              <a:lnSpc>
                <a:spcPct val="200000"/>
              </a:lnSpc>
              <a:spcBef>
                <a:spcPct val="0"/>
              </a:spcBef>
              <a:spcAft>
                <a:spcPct val="0"/>
              </a:spcAft>
            </a:pPr>
            <a:r>
              <a:rPr lang="zh-CN" altLang="en-US" sz="1600" dirty="0">
                <a:solidFill>
                  <a:schemeClr val="bg1"/>
                </a:solidFill>
                <a:latin typeface="Arial" pitchFamily="34" charset="0"/>
                <a:ea typeface="微软雅黑" pitchFamily="34" charset="-122"/>
              </a:rPr>
              <a:t>首先，我要诚挚的感谢我的导师</a:t>
            </a:r>
            <a:r>
              <a:rPr lang="en-US" altLang="zh-CN" sz="1600" dirty="0">
                <a:solidFill>
                  <a:schemeClr val="bg1"/>
                </a:solidFill>
                <a:latin typeface="Arial" pitchFamily="34" charset="0"/>
                <a:ea typeface="微软雅黑" pitchFamily="34" charset="-122"/>
              </a:rPr>
              <a:t>xx</a:t>
            </a:r>
            <a:r>
              <a:rPr lang="zh-CN" altLang="en-US" sz="1600" dirty="0">
                <a:solidFill>
                  <a:schemeClr val="bg1"/>
                </a:solidFill>
                <a:latin typeface="Arial" pitchFamily="34" charset="0"/>
                <a:ea typeface="微软雅黑" pitchFamily="34" charset="-122"/>
              </a:rPr>
              <a:t>老师，在近一年的企业实习和毕业设计期间，都得到了</a:t>
            </a:r>
            <a:r>
              <a:rPr lang="en-US" altLang="zh-CN" sz="1600" dirty="0">
                <a:solidFill>
                  <a:schemeClr val="bg1"/>
                </a:solidFill>
                <a:latin typeface="Arial" pitchFamily="34" charset="0"/>
                <a:ea typeface="微软雅黑" pitchFamily="34" charset="-122"/>
              </a:rPr>
              <a:t>xx</a:t>
            </a:r>
            <a:r>
              <a:rPr lang="zh-CN" altLang="en-US" sz="1600" dirty="0">
                <a:solidFill>
                  <a:schemeClr val="bg1"/>
                </a:solidFill>
                <a:latin typeface="Arial" pitchFamily="34" charset="0"/>
                <a:ea typeface="微软雅黑" pitchFamily="34" charset="-122"/>
              </a:rPr>
              <a:t>老师的悉心指导，在论文的写作过程中，多次得到他的督促，并且他为我的论文提出了许多宝贵的修改意见。</a:t>
            </a:r>
            <a:r>
              <a:rPr lang="en-US" altLang="zh-CN" sz="1600" dirty="0">
                <a:solidFill>
                  <a:schemeClr val="bg1"/>
                </a:solidFill>
                <a:latin typeface="Arial" pitchFamily="34" charset="0"/>
                <a:ea typeface="微软雅黑" pitchFamily="34" charset="-122"/>
              </a:rPr>
              <a:t>xx</a:t>
            </a:r>
            <a:r>
              <a:rPr lang="zh-CN" altLang="en-US" sz="1600" dirty="0">
                <a:solidFill>
                  <a:schemeClr val="bg1"/>
                </a:solidFill>
                <a:latin typeface="Arial" pitchFamily="34" charset="0"/>
                <a:ea typeface="微软雅黑" pitchFamily="34" charset="-122"/>
              </a:rPr>
              <a:t>老师的严谨治学的态度与求实的工作作风及丰富的学识留给我深刻的印象，使我受益匪浅。  </a:t>
            </a:r>
            <a:endParaRPr lang="en-US" altLang="zh-CN" sz="1600" dirty="0" smtClean="0">
              <a:solidFill>
                <a:schemeClr val="bg1"/>
              </a:solidFill>
              <a:latin typeface="Arial" pitchFamily="34" charset="0"/>
              <a:ea typeface="微软雅黑" pitchFamily="34" charset="-122"/>
            </a:endParaRPr>
          </a:p>
          <a:p>
            <a:pPr indent="431822" algn="just" fontAlgn="base">
              <a:lnSpc>
                <a:spcPct val="200000"/>
              </a:lnSpc>
              <a:spcBef>
                <a:spcPct val="0"/>
              </a:spcBef>
              <a:spcAft>
                <a:spcPct val="0"/>
              </a:spcAft>
            </a:pPr>
            <a:r>
              <a:rPr lang="zh-CN" altLang="en-US" sz="1600" dirty="0" smtClean="0">
                <a:solidFill>
                  <a:schemeClr val="bg1"/>
                </a:solidFill>
                <a:latin typeface="Arial" pitchFamily="34" charset="0"/>
                <a:ea typeface="微软雅黑" pitchFamily="34" charset="-122"/>
              </a:rPr>
              <a:t>其</a:t>
            </a:r>
            <a:r>
              <a:rPr lang="zh-CN" altLang="en-US" sz="1600" dirty="0">
                <a:solidFill>
                  <a:schemeClr val="bg1"/>
                </a:solidFill>
                <a:latin typeface="Arial" pitchFamily="34" charset="0"/>
                <a:ea typeface="微软雅黑" pitchFamily="34" charset="-122"/>
              </a:rPr>
              <a:t>次，要感谢同组的</a:t>
            </a:r>
            <a:r>
              <a:rPr lang="en-US" altLang="zh-CN" sz="1600" dirty="0">
                <a:solidFill>
                  <a:schemeClr val="bg1"/>
                </a:solidFill>
                <a:latin typeface="Arial" pitchFamily="34" charset="0"/>
                <a:ea typeface="微软雅黑" pitchFamily="34" charset="-122"/>
              </a:rPr>
              <a:t>xx</a:t>
            </a:r>
            <a:r>
              <a:rPr lang="zh-CN" altLang="en-US" sz="1600" dirty="0">
                <a:solidFill>
                  <a:schemeClr val="bg1"/>
                </a:solidFill>
                <a:latin typeface="Arial" pitchFamily="34" charset="0"/>
                <a:ea typeface="微软雅黑" pitchFamily="34" charset="-122"/>
              </a:rPr>
              <a:t>，</a:t>
            </a:r>
            <a:r>
              <a:rPr lang="en-US" altLang="zh-CN" sz="1600" dirty="0">
                <a:solidFill>
                  <a:schemeClr val="bg1"/>
                </a:solidFill>
                <a:latin typeface="Arial" pitchFamily="34" charset="0"/>
                <a:ea typeface="微软雅黑" pitchFamily="34" charset="-122"/>
              </a:rPr>
              <a:t>xx</a:t>
            </a:r>
            <a:r>
              <a:rPr lang="zh-CN" altLang="en-US" sz="1600" dirty="0">
                <a:solidFill>
                  <a:schemeClr val="bg1"/>
                </a:solidFill>
                <a:latin typeface="Arial" pitchFamily="34" charset="0"/>
                <a:ea typeface="微软雅黑" pitchFamily="3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600" dirty="0">
              <a:solidFill>
                <a:schemeClr val="bg1"/>
              </a:solidFill>
              <a:latin typeface="Arial" pitchFamily="34" charset="0"/>
              <a:ea typeface="微软雅黑" pitchFamily="34" charset="-122"/>
            </a:endParaRPr>
          </a:p>
        </p:txBody>
      </p:sp>
      <p:sp>
        <p:nvSpPr>
          <p:cNvPr id="4" name="圆角矩形 3"/>
          <p:cNvSpPr/>
          <p:nvPr/>
        </p:nvSpPr>
        <p:spPr>
          <a:xfrm>
            <a:off x="4917437" y="1635393"/>
            <a:ext cx="2330691" cy="321846"/>
          </a:xfrm>
          <a:prstGeom prst="roundRect">
            <a:avLst>
              <a:gd name="adj" fmla="val 0"/>
            </a:avLst>
          </a:prstGeom>
          <a:solidFill>
            <a:srgbClr val="F0F1F3"/>
          </a:solidFill>
          <a:ln w="6350">
            <a:solidFill>
              <a:srgbClr val="586B7F"/>
            </a:solidFill>
          </a:ln>
        </p:spPr>
        <p:style>
          <a:lnRef idx="2">
            <a:schemeClr val="accent1">
              <a:shade val="50000"/>
            </a:schemeClr>
          </a:lnRef>
          <a:fillRef idx="1">
            <a:schemeClr val="accent1"/>
          </a:fillRef>
          <a:effectRef idx="0">
            <a:schemeClr val="accent1"/>
          </a:effectRef>
          <a:fontRef idx="minor">
            <a:schemeClr val="lt1"/>
          </a:fontRef>
        </p:style>
        <p:txBody>
          <a:bodyPr lIns="121926" tIns="60963" rIns="121926" bIns="60963" rtlCol="0" anchor="ctr"/>
          <a:lstStyle/>
          <a:p>
            <a:pPr algn="ctr"/>
            <a:r>
              <a:rPr lang="en-US" altLang="zh-CN" sz="2100" dirty="0">
                <a:ln w="6350">
                  <a:noFill/>
                </a:ln>
                <a:solidFill>
                  <a:srgbClr val="586B7F"/>
                </a:solidFill>
                <a:latin typeface="Impact" pitchFamily="34" charset="0"/>
                <a:ea typeface="微软雅黑" pitchFamily="34" charset="-122"/>
              </a:rPr>
              <a:t>THANK YOU</a:t>
            </a:r>
            <a:endParaRPr lang="zh-CN" altLang="en-US" sz="2100" dirty="0">
              <a:ln w="6350">
                <a:noFill/>
              </a:ln>
              <a:solidFill>
                <a:srgbClr val="586B7F"/>
              </a:solidFill>
              <a:latin typeface="Impact" pitchFamily="34" charset="0"/>
              <a:ea typeface="微软雅黑" pitchFamily="34" charset="-122"/>
            </a:endParaRPr>
          </a:p>
        </p:txBody>
      </p:sp>
      <p:sp>
        <p:nvSpPr>
          <p:cNvPr id="5" name="矩形 4"/>
          <p:cNvSpPr/>
          <p:nvPr/>
        </p:nvSpPr>
        <p:spPr>
          <a:xfrm>
            <a:off x="4943872" y="657004"/>
            <a:ext cx="2304256" cy="944139"/>
          </a:xfrm>
          <a:prstGeom prst="rect">
            <a:avLst/>
          </a:prstGeom>
        </p:spPr>
        <p:txBody>
          <a:bodyPr wrap="square" lIns="121926" tIns="60963" rIns="121926" bIns="60963">
            <a:spAutoFit/>
          </a:bodyPr>
          <a:lstStyle/>
          <a:p>
            <a:pPr lvl="0" algn="ctr"/>
            <a:r>
              <a:rPr lang="zh-CN" altLang="en-US" sz="5300" b="1" dirty="0">
                <a:ln w="6350">
                  <a:noFill/>
                </a:ln>
                <a:solidFill>
                  <a:srgbClr val="37B0E8"/>
                </a:solidFill>
                <a:latin typeface="Impact" pitchFamily="34" charset="0"/>
                <a:ea typeface="微软雅黑" pitchFamily="34" charset="-122"/>
              </a:rPr>
              <a:t>致  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55" presetClass="entr" presetSubtype="0"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7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8105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3566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9027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1448816" y="-10163"/>
            <a:ext cx="0" cy="448576"/>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11567263" y="122805"/>
            <a:ext cx="309171" cy="20151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7" name="Freeform 10"/>
          <p:cNvSpPr>
            <a:spLocks noEditPoints="1"/>
          </p:cNvSpPr>
          <p:nvPr/>
        </p:nvSpPr>
        <p:spPr bwMode="auto">
          <a:xfrm>
            <a:off x="9967429" y="95760"/>
            <a:ext cx="233099" cy="233779"/>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8" name="Freeform 11"/>
          <p:cNvSpPr>
            <a:spLocks noEditPoints="1"/>
          </p:cNvSpPr>
          <p:nvPr/>
        </p:nvSpPr>
        <p:spPr bwMode="auto">
          <a:xfrm>
            <a:off x="11076465" y="96322"/>
            <a:ext cx="200235" cy="2544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9" name="Freeform 12"/>
          <p:cNvSpPr>
            <a:spLocks noEditPoints="1"/>
          </p:cNvSpPr>
          <p:nvPr/>
        </p:nvSpPr>
        <p:spPr bwMode="auto">
          <a:xfrm>
            <a:off x="10541491" y="96120"/>
            <a:ext cx="174064" cy="25021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sp>
        <p:nvSpPr>
          <p:cNvPr id="10" name="Freeform 13"/>
          <p:cNvSpPr>
            <a:spLocks noEditPoints="1"/>
          </p:cNvSpPr>
          <p:nvPr/>
        </p:nvSpPr>
        <p:spPr bwMode="auto">
          <a:xfrm>
            <a:off x="9396651" y="104012"/>
            <a:ext cx="283613" cy="235603"/>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121926" tIns="60963" rIns="121926" bIns="60963" numCol="1" anchor="t" anchorCtr="0" compatLnSpc="1"/>
          <a:lstStyle/>
          <a:p>
            <a:endParaRPr lang="zh-CN" altLang="en-US"/>
          </a:p>
        </p:txBody>
      </p:sp>
      <p:grpSp>
        <p:nvGrpSpPr>
          <p:cNvPr id="11" name="组合 25"/>
          <p:cNvGrpSpPr/>
          <p:nvPr/>
        </p:nvGrpSpPr>
        <p:grpSpPr>
          <a:xfrm>
            <a:off x="150953" y="125703"/>
            <a:ext cx="176792" cy="176844"/>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28"/>
          <p:cNvGrpSpPr/>
          <p:nvPr/>
        </p:nvGrpSpPr>
        <p:grpSpPr>
          <a:xfrm>
            <a:off x="327745" y="125703"/>
            <a:ext cx="176792" cy="176844"/>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3507093" y="3005039"/>
            <a:ext cx="4732896" cy="872289"/>
          </a:xfrm>
          <a:prstGeom prst="rect">
            <a:avLst/>
          </a:prstGeom>
        </p:spPr>
        <p:txBody>
          <a:bodyPr wrap="none" lIns="91433" tIns="45716" rIns="91433" bIns="45716">
            <a:spAutoFit/>
          </a:bodyPr>
          <a:lstStyle/>
          <a:p>
            <a:pPr algn="r"/>
            <a:r>
              <a:rPr lang="zh-CN" altLang="en-US" sz="5100" dirty="0">
                <a:solidFill>
                  <a:srgbClr val="4B6075"/>
                </a:solidFill>
                <a:latin typeface="微软雅黑" pitchFamily="34" charset="-122"/>
                <a:ea typeface="微软雅黑" pitchFamily="34" charset="-122"/>
              </a:rPr>
              <a:t>感谢老师的指导</a:t>
            </a:r>
          </a:p>
        </p:txBody>
      </p:sp>
      <p:cxnSp>
        <p:nvCxnSpPr>
          <p:cNvPr id="33" name="直接连接符 32"/>
          <p:cNvCxnSpPr/>
          <p:nvPr/>
        </p:nvCxnSpPr>
        <p:spPr>
          <a:xfrm>
            <a:off x="3472133" y="4157272"/>
            <a:ext cx="4861855"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13" name="组合 33"/>
          <p:cNvGrpSpPr/>
          <p:nvPr/>
        </p:nvGrpSpPr>
        <p:grpSpPr>
          <a:xfrm>
            <a:off x="5296178" y="1316113"/>
            <a:ext cx="1183865" cy="1183660"/>
            <a:chOff x="5364480" y="1371600"/>
            <a:chExt cx="1513840" cy="1513840"/>
          </a:xfrm>
        </p:grpSpPr>
        <p:sp>
          <p:nvSpPr>
            <p:cNvPr id="35" name="椭圆 34"/>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grpSp>
        <p:nvGrpSpPr>
          <p:cNvPr id="14" name="组合 36"/>
          <p:cNvGrpSpPr/>
          <p:nvPr/>
        </p:nvGrpSpPr>
        <p:grpSpPr>
          <a:xfrm>
            <a:off x="3695734" y="6289300"/>
            <a:ext cx="309084" cy="309030"/>
            <a:chOff x="3785450" y="3161055"/>
            <a:chExt cx="504762" cy="504762"/>
          </a:xfrm>
        </p:grpSpPr>
        <p:sp>
          <p:nvSpPr>
            <p:cNvPr id="38" name="椭圆 37"/>
            <p:cNvSpPr/>
            <p:nvPr/>
          </p:nvSpPr>
          <p:spPr>
            <a:xfrm>
              <a:off x="3785450" y="3161055"/>
              <a:ext cx="504762" cy="504762"/>
            </a:xfrm>
            <a:prstGeom prst="ellipse">
              <a:avLst/>
            </a:prstGeom>
            <a:solidFill>
              <a:srgbClr val="4A5F7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900" dirty="0">
                <a:solidFill>
                  <a:schemeClr val="bg1"/>
                </a:solidFill>
              </a:endParaRPr>
            </a:p>
          </p:txBody>
        </p:sp>
      </p:grpSp>
      <p:grpSp>
        <p:nvGrpSpPr>
          <p:cNvPr id="15" name="组合 39"/>
          <p:cNvGrpSpPr/>
          <p:nvPr/>
        </p:nvGrpSpPr>
        <p:grpSpPr>
          <a:xfrm>
            <a:off x="6046194" y="6289300"/>
            <a:ext cx="309084" cy="309030"/>
            <a:chOff x="6389502" y="5571667"/>
            <a:chExt cx="309030" cy="309030"/>
          </a:xfrm>
        </p:grpSpPr>
        <p:sp>
          <p:nvSpPr>
            <p:cNvPr id="41" name="椭圆 40"/>
            <p:cNvSpPr/>
            <p:nvPr/>
          </p:nvSpPr>
          <p:spPr>
            <a:xfrm>
              <a:off x="6389502" y="5571667"/>
              <a:ext cx="309030" cy="309030"/>
            </a:xfrm>
            <a:prstGeom prst="ellipse">
              <a:avLst/>
            </a:prstGeom>
            <a:solidFill>
              <a:srgbClr val="4A5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solidFill>
                  <a:schemeClr val="bg1"/>
                </a:solidFill>
              </a:endParaRPr>
            </a:p>
          </p:txBody>
        </p:sp>
      </p:grpSp>
      <p:sp>
        <p:nvSpPr>
          <p:cNvPr id="43" name="TextBox 10"/>
          <p:cNvSpPr txBox="1"/>
          <p:nvPr/>
        </p:nvSpPr>
        <p:spPr>
          <a:xfrm>
            <a:off x="6421566" y="6251691"/>
            <a:ext cx="1782870" cy="338558"/>
          </a:xfrm>
          <a:prstGeom prst="rect">
            <a:avLst/>
          </a:prstGeom>
          <a:noFill/>
        </p:spPr>
        <p:txBody>
          <a:bodyPr wrap="none" lIns="91445" tIns="45722" rIns="91445" bIns="45722"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答辩人：第一</a:t>
            </a:r>
            <a:r>
              <a:rPr lang="en-US" altLang="zh-CN" sz="1600" dirty="0">
                <a:solidFill>
                  <a:schemeClr val="bg1"/>
                </a:solidFill>
                <a:latin typeface="微软雅黑" panose="020B0503020204020204" pitchFamily="34" charset="-122"/>
                <a:ea typeface="微软雅黑" panose="020B0503020204020204" pitchFamily="34" charset="-122"/>
              </a:rPr>
              <a:t>PPT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4" name="TextBox 11"/>
          <p:cNvSpPr txBox="1"/>
          <p:nvPr/>
        </p:nvSpPr>
        <p:spPr>
          <a:xfrm>
            <a:off x="3977239" y="6259149"/>
            <a:ext cx="1826459" cy="338554"/>
          </a:xfrm>
          <a:prstGeom prst="rect">
            <a:avLst/>
          </a:prstGeom>
          <a:noFill/>
        </p:spPr>
        <p:txBody>
          <a:bodyPr wrap="none" lIns="91445" tIns="45722" rIns="91445" bIns="45722"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指导老师：王教授</a:t>
            </a:r>
          </a:p>
        </p:txBody>
      </p:sp>
      <p:sp>
        <p:nvSpPr>
          <p:cNvPr id="45" name="矩形 44"/>
          <p:cNvSpPr/>
          <p:nvPr/>
        </p:nvSpPr>
        <p:spPr>
          <a:xfrm>
            <a:off x="3167578" y="4216866"/>
            <a:ext cx="5328689" cy="400101"/>
          </a:xfrm>
          <a:prstGeom prst="rect">
            <a:avLst/>
          </a:prstGeom>
        </p:spPr>
        <p:txBody>
          <a:bodyPr wrap="none" lIns="91433" tIns="45716" rIns="91433" bIns="45716">
            <a:spAutoFit/>
          </a:bodyPr>
          <a:lstStyle/>
          <a:p>
            <a:pPr algn="r"/>
            <a:r>
              <a:rPr lang="zh-CN" altLang="en-US" sz="2000" dirty="0">
                <a:solidFill>
                  <a:srgbClr val="4B6075"/>
                </a:solidFill>
                <a:latin typeface="微软雅黑" panose="020B0503020204020204" pitchFamily="34" charset="-122"/>
                <a:ea typeface="微软雅黑" panose="020B0503020204020204" pitchFamily="34" charset="-122"/>
              </a:rPr>
              <a:t>您</a:t>
            </a:r>
            <a:r>
              <a:rPr lang="zh-CN" altLang="en-US" sz="2000" dirty="0" smtClean="0">
                <a:solidFill>
                  <a:srgbClr val="4B6075"/>
                </a:solidFill>
                <a:latin typeface="微软雅黑" panose="020B0503020204020204" pitchFamily="34" charset="-122"/>
                <a:ea typeface="微软雅黑" panose="020B0503020204020204" pitchFamily="34" charset="-122"/>
              </a:rPr>
              <a:t>的信息工程学院 信息管理与信息系统</a:t>
            </a:r>
            <a:r>
              <a:rPr lang="en-US" altLang="zh-CN" sz="2000" dirty="0" smtClean="0">
                <a:solidFill>
                  <a:srgbClr val="4B6075"/>
                </a:solidFill>
                <a:latin typeface="微软雅黑" panose="020B0503020204020204" pitchFamily="34" charset="-122"/>
                <a:ea typeface="微软雅黑" panose="020B0503020204020204" pitchFamily="34" charset="-122"/>
              </a:rPr>
              <a:t>011</a:t>
            </a:r>
            <a:r>
              <a:rPr lang="zh-CN" altLang="en-US" sz="2000" dirty="0" smtClean="0">
                <a:solidFill>
                  <a:srgbClr val="4B6075"/>
                </a:solidFill>
                <a:latin typeface="微软雅黑" panose="020B0503020204020204" pitchFamily="34" charset="-122"/>
                <a:ea typeface="微软雅黑" panose="020B0503020204020204" pitchFamily="34" charset="-122"/>
              </a:rPr>
              <a:t>班</a:t>
            </a:r>
            <a:endParaRPr lang="zh-CN" altLang="en-US" sz="2000" dirty="0">
              <a:solidFill>
                <a:srgbClr val="4B6075"/>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7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1" dur="700" fill="hold"/>
                                        <p:tgtEl>
                                          <p:spTgt spid="32"/>
                                        </p:tgtEl>
                                        <p:attrNameLst>
                                          <p:attrName>ppt_y</p:attrName>
                                        </p:attrNameLst>
                                      </p:cBhvr>
                                      <p:tavLst>
                                        <p:tav tm="0">
                                          <p:val>
                                            <p:strVal val="#ppt_y"/>
                                          </p:val>
                                        </p:tav>
                                        <p:tav tm="100000">
                                          <p:val>
                                            <p:strVal val="#ppt_y"/>
                                          </p:val>
                                        </p:tav>
                                      </p:tavLst>
                                    </p:anim>
                                    <p:anim calcmode="lin" valueType="num">
                                      <p:cBhvr>
                                        <p:cTn id="72" dur="7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3" dur="7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700" tmFilter="0,0; .5, 1; 1, 1"/>
                                        <p:tgtEl>
                                          <p:spTgt spid="32"/>
                                        </p:tgtEl>
                                      </p:cBhvr>
                                    </p:animEffect>
                                  </p:childTnLst>
                                </p:cTn>
                              </p:par>
                            </p:childTnLst>
                          </p:cTn>
                        </p:par>
                        <p:par>
                          <p:cTn id="75" fill="hold">
                            <p:stCondLst>
                              <p:cond delay="2120"/>
                            </p:stCondLst>
                            <p:childTnLst>
                              <p:par>
                                <p:cTn id="76" presetID="22" presetClass="entr" presetSubtype="8" fill="hold"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2620"/>
                            </p:stCondLst>
                            <p:childTnLst>
                              <p:par>
                                <p:cTn id="80" presetID="2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312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par>
                          <p:cTn id="87" fill="hold">
                            <p:stCondLst>
                              <p:cond delay="3620"/>
                            </p:stCondLst>
                            <p:childTnLst>
                              <p:par>
                                <p:cTn id="88" presetID="22" presetClass="entr" presetSubtype="8" fill="hold" grpId="0"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left)">
                                      <p:cBhvr>
                                        <p:cTn id="9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2" grpId="0"/>
      <p:bldP spid="43" grpId="0"/>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F3B29DC-3C1E-4571-B68A-E25EFD3B0763}"/>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7" name="图片 6">
            <a:extLst>
              <a:ext uri="{FF2B5EF4-FFF2-40B4-BE49-F238E27FC236}">
                <a16:creationId xmlns="" xmlns:a16="http://schemas.microsoft.com/office/drawing/2014/main" id="{6C774C83-6782-48C9-98AF-F1BC764DBC70}"/>
              </a:ext>
            </a:extLst>
          </p:cNvPr>
          <p:cNvPicPr>
            <a:picLocks noChangeAspect="1"/>
          </p:cNvPicPr>
          <p:nvPr/>
        </p:nvPicPr>
        <p:blipFill rotWithShape="1">
          <a:blip r:embed="rId4" cstate="screen">
            <a:extLst>
              <a:ext uri="{28A0092B-C50C-407E-A947-70E740481C1C}">
                <a14:useLocalDpi xmlns:a14="http://schemas.microsoft.com/office/drawing/2010/main" xmlns=""/>
              </a:ext>
            </a:extLst>
          </a:blip>
          <a:srcRect/>
          <a:stretch/>
        </p:blipFill>
        <p:spPr>
          <a:xfrm>
            <a:off x="5359400" y="536575"/>
            <a:ext cx="1473200" cy="1679326"/>
          </a:xfrm>
          <a:prstGeom prst="rect">
            <a:avLst/>
          </a:prstGeom>
        </p:spPr>
      </p:pic>
      <p:sp>
        <p:nvSpPr>
          <p:cNvPr id="17" name="文本框 16">
            <a:extLst>
              <a:ext uri="{FF2B5EF4-FFF2-40B4-BE49-F238E27FC236}">
                <a16:creationId xmlns="" xmlns:a16="http://schemas.microsoft.com/office/drawing/2014/main" id="{FAE64323-C918-4DDA-8DE5-3A39BDC59763}"/>
              </a:ext>
            </a:extLst>
          </p:cNvPr>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谢谢您的观看</a:t>
            </a:r>
          </a:p>
        </p:txBody>
      </p:sp>
      <p:sp>
        <p:nvSpPr>
          <p:cNvPr id="18" name="文本框 17">
            <a:extLst>
              <a:ext uri="{FF2B5EF4-FFF2-40B4-BE49-F238E27FC236}">
                <a16:creationId xmlns="" xmlns:a16="http://schemas.microsoft.com/office/drawing/2014/main"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19" name="文本框 18">
            <a:extLst>
              <a:ext uri="{FF2B5EF4-FFF2-40B4-BE49-F238E27FC236}">
                <a16:creationId xmlns="" xmlns:a16="http://schemas.microsoft.com/office/drawing/2014/main" id="{08DC3E3B-3D7C-4EF5-8B63-EE3E5B39BE39}"/>
              </a:ext>
            </a:extLst>
          </p:cNvPr>
          <p:cNvSpPr txBox="1"/>
          <p:nvPr/>
        </p:nvSpPr>
        <p:spPr>
          <a:xfrm>
            <a:off x="3603471" y="4887226"/>
            <a:ext cx="5386619" cy="523220"/>
          </a:xfrm>
          <a:prstGeom prst="rect">
            <a:avLst/>
          </a:prstGeom>
          <a:noFill/>
        </p:spPr>
        <p:txBody>
          <a:bodyPr wrap="square" rtlCol="0">
            <a:spAutoFit/>
          </a:bodyPr>
          <a:lstStyle/>
          <a:p>
            <a:pPr algn="dist"/>
            <a:r>
              <a:rPr lang="zh-CN" altLang="en-US" sz="2800" dirty="0" smtClean="0">
                <a:solidFill>
                  <a:srgbClr val="484848"/>
                </a:solidFill>
                <a:cs typeface="+mn-ea"/>
                <a:sym typeface="+mn-lt"/>
              </a:rPr>
              <a:t>黑马智慧物业管理系统答辩</a:t>
            </a:r>
            <a:r>
              <a:rPr lang="en-US" altLang="zh-CN" sz="2800" dirty="0" smtClean="0">
                <a:solidFill>
                  <a:srgbClr val="484848"/>
                </a:solidFill>
                <a:cs typeface="+mn-ea"/>
                <a:sym typeface="+mn-lt"/>
              </a:rPr>
              <a:t>PPT</a:t>
            </a:r>
            <a:endParaRPr lang="zh-CN" altLang="en-US" sz="2800" dirty="0">
              <a:solidFill>
                <a:srgbClr val="484848"/>
              </a:solidFill>
              <a:cs typeface="+mn-ea"/>
              <a:sym typeface="+mn-lt"/>
            </a:endParaRPr>
          </a:p>
        </p:txBody>
      </p:sp>
      <p:sp>
        <p:nvSpPr>
          <p:cNvPr id="20" name="文本框 19">
            <a:extLst>
              <a:ext uri="{FF2B5EF4-FFF2-40B4-BE49-F238E27FC236}">
                <a16:creationId xmlns="" xmlns:a16="http://schemas.microsoft.com/office/drawing/2014/main" id="{B6D91718-7C03-4496-9D75-5412335226DA}"/>
              </a:ext>
            </a:extLst>
          </p:cNvPr>
          <p:cNvSpPr txBox="1"/>
          <p:nvPr/>
        </p:nvSpPr>
        <p:spPr>
          <a:xfrm>
            <a:off x="4442734" y="6013648"/>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r>
              <a:rPr lang="en-US" altLang="zh-CN" sz="1400" dirty="0" smtClean="0">
                <a:solidFill>
                  <a:srgbClr val="484848"/>
                </a:solidFill>
                <a:cs typeface="+mn-ea"/>
                <a:sym typeface="+mn-lt"/>
              </a:rPr>
              <a:t>XXX</a:t>
            </a:r>
            <a:endParaRPr lang="zh-CN" altLang="en-US" sz="1400" dirty="0">
              <a:solidFill>
                <a:srgbClr val="484848"/>
              </a:solidFill>
              <a:cs typeface="+mn-ea"/>
              <a:sym typeface="+mn-lt"/>
            </a:endParaRPr>
          </a:p>
        </p:txBody>
      </p:sp>
      <p:sp>
        <p:nvSpPr>
          <p:cNvPr id="21" name="文本框 20">
            <a:extLst>
              <a:ext uri="{FF2B5EF4-FFF2-40B4-BE49-F238E27FC236}">
                <a16:creationId xmlns="" xmlns:a16="http://schemas.microsoft.com/office/drawing/2014/main" id="{6FCB4093-774F-446C-81DC-029795C63C9F}"/>
              </a:ext>
            </a:extLst>
          </p:cNvPr>
          <p:cNvSpPr txBox="1"/>
          <p:nvPr/>
        </p:nvSpPr>
        <p:spPr>
          <a:xfrm>
            <a:off x="7153272" y="6013648"/>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r>
              <a:rPr lang="zh-CN" altLang="en-US" sz="1400" dirty="0">
                <a:solidFill>
                  <a:srgbClr val="484848"/>
                </a:solidFill>
                <a:cs typeface="+mn-ea"/>
                <a:sym typeface="+mn-lt"/>
              </a:rPr>
              <a:t>王教授</a:t>
            </a:r>
          </a:p>
        </p:txBody>
      </p:sp>
      <p:pic>
        <p:nvPicPr>
          <p:cNvPr id="23" name="图片 22">
            <a:extLst>
              <a:ext uri="{FF2B5EF4-FFF2-40B4-BE49-F238E27FC236}">
                <a16:creationId xmlns="" xmlns:a16="http://schemas.microsoft.com/office/drawing/2014/main" id="{D07425EA-91E3-494B-ACFF-1B824A8EE4CD}"/>
              </a:ext>
            </a:extLst>
          </p:cNvPr>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6570298" y="5888769"/>
            <a:ext cx="769973" cy="433059"/>
          </a:xfrm>
          <a:prstGeom prst="rect">
            <a:avLst/>
          </a:prstGeom>
        </p:spPr>
      </p:pic>
      <p:pic>
        <p:nvPicPr>
          <p:cNvPr id="25" name="图片 24">
            <a:extLst>
              <a:ext uri="{FF2B5EF4-FFF2-40B4-BE49-F238E27FC236}">
                <a16:creationId xmlns="" xmlns:a16="http://schemas.microsoft.com/office/drawing/2014/main" id="{1715AEF4-89BE-48C4-B1B2-AE2EEA59D882}"/>
              </a:ext>
            </a:extLst>
          </p:cNvPr>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3794804" y="5888769"/>
            <a:ext cx="769257" cy="432656"/>
          </a:xfrm>
          <a:prstGeom prst="rect">
            <a:avLst/>
          </a:prstGeom>
        </p:spPr>
      </p:pic>
      <p:grpSp>
        <p:nvGrpSpPr>
          <p:cNvPr id="2" name="组合 1">
            <a:extLst>
              <a:ext uri="{FF2B5EF4-FFF2-40B4-BE49-F238E27FC236}">
                <a16:creationId xmlns="" xmlns:a16="http://schemas.microsoft.com/office/drawing/2014/main"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xmlns="" val="3357855173"/>
      </p:ext>
    </p:extLst>
  </p:cSld>
  <p:clrMapOvr>
    <a:masterClrMapping/>
  </p:clrMapOvr>
  <mc:AlternateContent xmlns:mc="http://schemas.openxmlformats.org/markup-compatibility/2006">
    <mc:Choice xmlns:p14="http://schemas.microsoft.com/office/powerpoint/2010/main" xmlns=""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第一部分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绪论</a:t>
            </a:r>
          </a:p>
        </p:txBody>
      </p:sp>
    </p:spTree>
    <p:extLst>
      <p:ext uri="{BB962C8B-B14F-4D97-AF65-F5344CB8AC3E}">
        <p14:creationId xmlns:p14="http://schemas.microsoft.com/office/powerpoint/2010/main" xmlns="" val="108484862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0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45">
            <a:extLst>
              <a:ext uri="{FF2B5EF4-FFF2-40B4-BE49-F238E27FC236}">
                <a16:creationId xmlns="" xmlns:a16="http://schemas.microsoft.com/office/drawing/2014/main" id="{E1266A78-4BE4-4636-B003-9B8E68D5535E}"/>
              </a:ext>
            </a:extLst>
          </p:cNvPr>
          <p:cNvSpPr/>
          <p:nvPr/>
        </p:nvSpPr>
        <p:spPr>
          <a:xfrm>
            <a:off x="1513216" y="3913206"/>
            <a:ext cx="1773057" cy="1292538"/>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0">
            <a:extLst>
              <a:ext uri="{FF2B5EF4-FFF2-40B4-BE49-F238E27FC236}">
                <a16:creationId xmlns="" xmlns:a16="http://schemas.microsoft.com/office/drawing/2014/main" id="{159A8B57-FD44-4BFF-802E-0B59F7489E57}"/>
              </a:ext>
            </a:extLst>
          </p:cNvPr>
          <p:cNvSpPr txBox="1"/>
          <p:nvPr/>
        </p:nvSpPr>
        <p:spPr>
          <a:xfrm>
            <a:off x="1679664" y="4077284"/>
            <a:ext cx="1440160" cy="1107996"/>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zh-CN" sz="1200" dirty="0" smtClean="0"/>
              <a:t>智慧物业是物业管理的一种新理念</a:t>
            </a:r>
            <a:r>
              <a:rPr lang="zh-CN" altLang="en-US" sz="1200" dirty="0" smtClean="0"/>
              <a:t>，</a:t>
            </a:r>
            <a:r>
              <a:rPr lang="zh-CN" altLang="zh-CN" sz="1200" dirty="0" smtClean="0"/>
              <a:t>是新形势下社会管理创新的一种新模式。</a:t>
            </a:r>
            <a:endParaRPr lang="zh-CN" altLang="en-US" sz="1200" dirty="0">
              <a:sym typeface="+mn-lt"/>
            </a:endParaRPr>
          </a:p>
        </p:txBody>
      </p:sp>
      <p:sp>
        <p:nvSpPr>
          <p:cNvPr id="5" name="TextBox 16">
            <a:extLst>
              <a:ext uri="{FF2B5EF4-FFF2-40B4-BE49-F238E27FC236}">
                <a16:creationId xmlns="" xmlns:a16="http://schemas.microsoft.com/office/drawing/2014/main" id="{28716289-0742-452B-928E-E41F367F72AC}"/>
              </a:ext>
            </a:extLst>
          </p:cNvPr>
          <p:cNvSpPr txBox="1"/>
          <p:nvPr/>
        </p:nvSpPr>
        <p:spPr>
          <a:xfrm>
            <a:off x="5432611" y="4077284"/>
            <a:ext cx="1559859" cy="2183355"/>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zh-CN" sz="1200" dirty="0" smtClean="0"/>
              <a:t>随着人工智能、大数据、互联网等高新技术的发展，物业管理企业先后试水互联网，以社区生活场景为中心，搭建用户与商家、服务提供者之间的</a:t>
            </a:r>
            <a:r>
              <a:rPr lang="en-US" altLang="zh-CN" sz="1200" dirty="0" smtClean="0"/>
              <a:t>O2O</a:t>
            </a:r>
            <a:r>
              <a:rPr lang="zh-CN" altLang="zh-CN" sz="1200" dirty="0" smtClean="0"/>
              <a:t>社区服务平台。</a:t>
            </a:r>
            <a:endParaRPr lang="zh-CN" altLang="en-US" sz="1200" dirty="0" smtClean="0">
              <a:sym typeface="+mn-lt"/>
            </a:endParaRPr>
          </a:p>
        </p:txBody>
      </p:sp>
      <p:sp>
        <p:nvSpPr>
          <p:cNvPr id="6" name="TextBox 22">
            <a:extLst>
              <a:ext uri="{FF2B5EF4-FFF2-40B4-BE49-F238E27FC236}">
                <a16:creationId xmlns="" xmlns:a16="http://schemas.microsoft.com/office/drawing/2014/main" id="{E05195C8-7B30-4191-B09D-E04F489E99EB}"/>
              </a:ext>
            </a:extLst>
          </p:cNvPr>
          <p:cNvSpPr txBox="1"/>
          <p:nvPr/>
        </p:nvSpPr>
        <p:spPr>
          <a:xfrm>
            <a:off x="9307815" y="4077284"/>
            <a:ext cx="1456961" cy="1906356"/>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en-US" sz="1200" dirty="0" smtClean="0">
                <a:sym typeface="+mn-lt"/>
              </a:rPr>
              <a:t>传统纸质笔记或</a:t>
            </a:r>
            <a:r>
              <a:rPr lang="en-US" altLang="zh-CN" sz="1200" dirty="0" smtClean="0">
                <a:sym typeface="+mn-lt"/>
              </a:rPr>
              <a:t>Excel</a:t>
            </a:r>
            <a:r>
              <a:rPr lang="zh-CN" altLang="en-US" sz="1200" dirty="0" smtClean="0">
                <a:sym typeface="+mn-lt"/>
              </a:rPr>
              <a:t>来存储、处理物业信息，易造成数据的遗漏、误报，所以信息化管理物业信息是物业信息管理的必然趋势</a:t>
            </a:r>
          </a:p>
        </p:txBody>
      </p:sp>
      <p:grpSp>
        <p:nvGrpSpPr>
          <p:cNvPr id="7" name="组合 6">
            <a:extLst>
              <a:ext uri="{FF2B5EF4-FFF2-40B4-BE49-F238E27FC236}">
                <a16:creationId xmlns="" xmlns:a16="http://schemas.microsoft.com/office/drawing/2014/main" id="{D59E935A-934B-45D3-8FE1-F1F429D0001F}"/>
              </a:ext>
            </a:extLst>
          </p:cNvPr>
          <p:cNvGrpSpPr/>
          <p:nvPr/>
        </p:nvGrpSpPr>
        <p:grpSpPr>
          <a:xfrm>
            <a:off x="1535744" y="1996988"/>
            <a:ext cx="1728000" cy="1838115"/>
            <a:chOff x="1280133" y="1276560"/>
            <a:chExt cx="1728000" cy="1838115"/>
          </a:xfrm>
        </p:grpSpPr>
        <p:sp>
          <p:nvSpPr>
            <p:cNvPr id="8" name="椭圆 7">
              <a:extLst>
                <a:ext uri="{FF2B5EF4-FFF2-40B4-BE49-F238E27FC236}">
                  <a16:creationId xmlns="" xmlns:a16="http://schemas.microsoft.com/office/drawing/2014/main" id="{0F47250F-1D0B-44D6-9814-6BAA15881CDD}"/>
                </a:ext>
              </a:extLst>
            </p:cNvPr>
            <p:cNvSpPr/>
            <p:nvPr/>
          </p:nvSpPr>
          <p:spPr>
            <a:xfrm>
              <a:off x="1280133" y="1276560"/>
              <a:ext cx="1728000" cy="172800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9" name="TextBox 30">
              <a:extLst>
                <a:ext uri="{FF2B5EF4-FFF2-40B4-BE49-F238E27FC236}">
                  <a16:creationId xmlns="" xmlns:a16="http://schemas.microsoft.com/office/drawing/2014/main" id="{781333C2-28B9-47F1-85A4-00F6AAF3C59A}"/>
                </a:ext>
              </a:extLst>
            </p:cNvPr>
            <p:cNvSpPr txBox="1"/>
            <p:nvPr/>
          </p:nvSpPr>
          <p:spPr>
            <a:xfrm>
              <a:off x="1389110" y="1730425"/>
              <a:ext cx="1555101"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发展趋势</a:t>
              </a:r>
              <a:endParaRPr lang="zh-CN" altLang="en-US" sz="5400" dirty="0"/>
            </a:p>
          </p:txBody>
        </p:sp>
        <p:sp>
          <p:nvSpPr>
            <p:cNvPr id="10" name="等腰三角形 9">
              <a:extLst>
                <a:ext uri="{FF2B5EF4-FFF2-40B4-BE49-F238E27FC236}">
                  <a16:creationId xmlns="" xmlns:a16="http://schemas.microsoft.com/office/drawing/2014/main" id="{955A2051-B990-4C10-A239-A85023533EFA}"/>
                </a:ext>
              </a:extLst>
            </p:cNvPr>
            <p:cNvSpPr/>
            <p:nvPr/>
          </p:nvSpPr>
          <p:spPr>
            <a:xfrm flipV="1">
              <a:off x="2034816" y="2975421"/>
              <a:ext cx="218634" cy="139254"/>
            </a:xfrm>
            <a:prstGeom prst="triangl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1" name="组合 10">
            <a:extLst>
              <a:ext uri="{FF2B5EF4-FFF2-40B4-BE49-F238E27FC236}">
                <a16:creationId xmlns="" xmlns:a16="http://schemas.microsoft.com/office/drawing/2014/main" id="{2792F863-AF50-4824-9312-F8F07DD6DE49}"/>
              </a:ext>
            </a:extLst>
          </p:cNvPr>
          <p:cNvGrpSpPr/>
          <p:nvPr/>
        </p:nvGrpSpPr>
        <p:grpSpPr>
          <a:xfrm>
            <a:off x="5354020" y="1990709"/>
            <a:ext cx="1728000" cy="1844394"/>
            <a:chOff x="3616599" y="1270281"/>
            <a:chExt cx="1728000" cy="1844394"/>
          </a:xfrm>
          <a:solidFill>
            <a:srgbClr val="CF3B4C"/>
          </a:solidFill>
        </p:grpSpPr>
        <p:sp>
          <p:nvSpPr>
            <p:cNvPr id="12" name="椭圆 11">
              <a:extLst>
                <a:ext uri="{FF2B5EF4-FFF2-40B4-BE49-F238E27FC236}">
                  <a16:creationId xmlns="" xmlns:a16="http://schemas.microsoft.com/office/drawing/2014/main" id="{DF4D7D88-5DB3-4B4C-8980-1C5FD92B72C8}"/>
                </a:ext>
              </a:extLst>
            </p:cNvPr>
            <p:cNvSpPr/>
            <p:nvPr/>
          </p:nvSpPr>
          <p:spPr>
            <a:xfrm>
              <a:off x="3616599" y="1270281"/>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3" name="TextBox 31">
              <a:extLst>
                <a:ext uri="{FF2B5EF4-FFF2-40B4-BE49-F238E27FC236}">
                  <a16:creationId xmlns="" xmlns:a16="http://schemas.microsoft.com/office/drawing/2014/main" id="{5D7AEFB6-9AAB-4BFE-85F8-EC9D7729F1F7}"/>
                </a:ext>
              </a:extLst>
            </p:cNvPr>
            <p:cNvSpPr txBox="1"/>
            <p:nvPr/>
          </p:nvSpPr>
          <p:spPr>
            <a:xfrm>
              <a:off x="3818911" y="1764949"/>
              <a:ext cx="1323376"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形势倒逼</a:t>
              </a:r>
              <a:endParaRPr lang="zh-CN" altLang="en-US" sz="5400" dirty="0"/>
            </a:p>
          </p:txBody>
        </p:sp>
        <p:sp>
          <p:nvSpPr>
            <p:cNvPr id="14" name="等腰三角形 13">
              <a:extLst>
                <a:ext uri="{FF2B5EF4-FFF2-40B4-BE49-F238E27FC236}">
                  <a16:creationId xmlns="" xmlns:a16="http://schemas.microsoft.com/office/drawing/2014/main" id="{9217B143-5317-466B-BDB2-F0AB9DF67D8A}"/>
                </a:ext>
              </a:extLst>
            </p:cNvPr>
            <p:cNvSpPr/>
            <p:nvPr/>
          </p:nvSpPr>
          <p:spPr>
            <a:xfrm flipV="1">
              <a:off x="4379998"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5" name="组合 14">
            <a:extLst>
              <a:ext uri="{FF2B5EF4-FFF2-40B4-BE49-F238E27FC236}">
                <a16:creationId xmlns="" xmlns:a16="http://schemas.microsoft.com/office/drawing/2014/main" id="{A48EDD6B-F39D-4BEA-8180-8256F1D58E1E}"/>
              </a:ext>
            </a:extLst>
          </p:cNvPr>
          <p:cNvGrpSpPr/>
          <p:nvPr/>
        </p:nvGrpSpPr>
        <p:grpSpPr>
          <a:xfrm>
            <a:off x="9172295" y="1997664"/>
            <a:ext cx="1728000" cy="1837439"/>
            <a:chOff x="5990153" y="1277236"/>
            <a:chExt cx="1728000" cy="1837439"/>
          </a:xfrm>
          <a:solidFill>
            <a:srgbClr val="344F66"/>
          </a:solidFill>
        </p:grpSpPr>
        <p:sp>
          <p:nvSpPr>
            <p:cNvPr id="16" name="椭圆 15">
              <a:extLst>
                <a:ext uri="{FF2B5EF4-FFF2-40B4-BE49-F238E27FC236}">
                  <a16:creationId xmlns="" xmlns:a16="http://schemas.microsoft.com/office/drawing/2014/main" id="{EED55FEA-D86D-4973-92A0-8BF9E79B3FB6}"/>
                </a:ext>
              </a:extLst>
            </p:cNvPr>
            <p:cNvSpPr/>
            <p:nvPr/>
          </p:nvSpPr>
          <p:spPr>
            <a:xfrm>
              <a:off x="5990153" y="1277236"/>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7" name="TextBox 32">
              <a:extLst>
                <a:ext uri="{FF2B5EF4-FFF2-40B4-BE49-F238E27FC236}">
                  <a16:creationId xmlns="" xmlns:a16="http://schemas.microsoft.com/office/drawing/2014/main" id="{FDEE9565-994A-4A3F-AE07-E7B97535EA33}"/>
                </a:ext>
              </a:extLst>
            </p:cNvPr>
            <p:cNvSpPr txBox="1"/>
            <p:nvPr/>
          </p:nvSpPr>
          <p:spPr>
            <a:xfrm>
              <a:off x="6189054" y="1781527"/>
              <a:ext cx="1330199"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内在需求</a:t>
              </a:r>
              <a:endParaRPr lang="zh-CN" altLang="en-US" sz="5400" dirty="0"/>
            </a:p>
          </p:txBody>
        </p:sp>
        <p:sp>
          <p:nvSpPr>
            <p:cNvPr id="18" name="等腰三角形 17">
              <a:extLst>
                <a:ext uri="{FF2B5EF4-FFF2-40B4-BE49-F238E27FC236}">
                  <a16:creationId xmlns="" xmlns:a16="http://schemas.microsoft.com/office/drawing/2014/main" id="{3CD38054-A1C6-4C9D-9BE5-C276F77F3559}"/>
                </a:ext>
              </a:extLst>
            </p:cNvPr>
            <p:cNvSpPr/>
            <p:nvPr/>
          </p:nvSpPr>
          <p:spPr>
            <a:xfrm flipV="1">
              <a:off x="6744504"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sp>
        <p:nvSpPr>
          <p:cNvPr id="19" name="等腰三角形 45">
            <a:extLst>
              <a:ext uri="{FF2B5EF4-FFF2-40B4-BE49-F238E27FC236}">
                <a16:creationId xmlns="" xmlns:a16="http://schemas.microsoft.com/office/drawing/2014/main" id="{0CD0E401-F7E2-4F2C-9AD0-19FFE7D6836A}"/>
              </a:ext>
            </a:extLst>
          </p:cNvPr>
          <p:cNvSpPr/>
          <p:nvPr/>
        </p:nvSpPr>
        <p:spPr>
          <a:xfrm>
            <a:off x="5331492" y="3913204"/>
            <a:ext cx="1773057" cy="236084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45">
            <a:extLst>
              <a:ext uri="{FF2B5EF4-FFF2-40B4-BE49-F238E27FC236}">
                <a16:creationId xmlns="" xmlns:a16="http://schemas.microsoft.com/office/drawing/2014/main" id="{1024EF74-F14F-451B-9711-4A1D52DA67AA}"/>
              </a:ext>
            </a:extLst>
          </p:cNvPr>
          <p:cNvSpPr/>
          <p:nvPr/>
        </p:nvSpPr>
        <p:spPr>
          <a:xfrm>
            <a:off x="9149767" y="3913205"/>
            <a:ext cx="1773057" cy="2116403"/>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42">
            <a:extLst>
              <a:ext uri="{FF2B5EF4-FFF2-40B4-BE49-F238E27FC236}">
                <a16:creationId xmlns="" xmlns:a16="http://schemas.microsoft.com/office/drawing/2014/main" id="{F2F7ED78-01B1-4A10-BC0B-D1209C2179E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1.1 </a:t>
            </a:r>
            <a:r>
              <a:rPr lang="zh-CN" altLang="en-US" b="0" dirty="0">
                <a:solidFill>
                  <a:srgbClr val="444444"/>
                </a:solidFill>
                <a:latin typeface="+mn-lt"/>
                <a:ea typeface="+mn-ea"/>
                <a:cs typeface="+mn-ea"/>
                <a:sym typeface="+mn-lt"/>
              </a:rPr>
              <a:t>研究背景</a:t>
            </a:r>
          </a:p>
        </p:txBody>
      </p:sp>
    </p:spTree>
    <p:extLst>
      <p:ext uri="{BB962C8B-B14F-4D97-AF65-F5344CB8AC3E}">
        <p14:creationId xmlns:p14="http://schemas.microsoft.com/office/powerpoint/2010/main" xmlns="" val="32880100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par>
                                <p:cTn id="11" presetID="47"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7"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19"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3">
            <a:extLst>
              <a:ext uri="{FF2B5EF4-FFF2-40B4-BE49-F238E27FC236}">
                <a16:creationId xmlns="" xmlns:a16="http://schemas.microsoft.com/office/drawing/2014/main" id="{E435D906-2F53-44EA-B6AB-329CF4F1EE69}"/>
              </a:ext>
            </a:extLst>
          </p:cNvPr>
          <p:cNvSpPr>
            <a:spLocks noChangeShapeType="1"/>
          </p:cNvSpPr>
          <p:nvPr/>
        </p:nvSpPr>
        <p:spPr bwMode="auto">
          <a:xfrm>
            <a:off x="287423" y="3866087"/>
            <a:ext cx="11766619" cy="0"/>
          </a:xfrm>
          <a:prstGeom prst="line">
            <a:avLst/>
          </a:prstGeom>
          <a:noFill/>
          <a:ln w="101600">
            <a:solidFill>
              <a:srgbClr val="344F66"/>
            </a:solidFill>
            <a:round/>
            <a:headEnd/>
            <a:tailEnd type="triangle" w="med" len="med"/>
          </a:ln>
          <a:effectLst/>
          <a:extLst/>
        </p:spPr>
        <p:txBody>
          <a:bodyPr/>
          <a:lstStyle/>
          <a:p>
            <a:pPr fontAlgn="auto">
              <a:spcBef>
                <a:spcPts val="0"/>
              </a:spcBef>
              <a:spcAft>
                <a:spcPts val="0"/>
              </a:spcAft>
              <a:defRPr/>
            </a:pPr>
            <a:endParaRPr lang="zh-CN" altLang="en-US">
              <a:ln>
                <a:solidFill>
                  <a:srgbClr val="FFD347"/>
                </a:solidFill>
              </a:ln>
              <a:cs typeface="+mn-ea"/>
              <a:sym typeface="+mn-lt"/>
            </a:endParaRPr>
          </a:p>
        </p:txBody>
      </p:sp>
      <p:sp>
        <p:nvSpPr>
          <p:cNvPr id="3" name="AutoShape 2">
            <a:extLst>
              <a:ext uri="{FF2B5EF4-FFF2-40B4-BE49-F238E27FC236}">
                <a16:creationId xmlns="" xmlns:a16="http://schemas.microsoft.com/office/drawing/2014/main" id="{E7B70FE3-1E22-4ABA-A3DA-84614E142395}"/>
              </a:ext>
            </a:extLst>
          </p:cNvPr>
          <p:cNvSpPr>
            <a:spLocks noChangeArrowheads="1"/>
          </p:cNvSpPr>
          <p:nvPr/>
        </p:nvSpPr>
        <p:spPr bwMode="auto">
          <a:xfrm>
            <a:off x="2735105" y="1900054"/>
            <a:ext cx="9152094" cy="1668639"/>
          </a:xfrm>
          <a:prstGeom prst="roundRect">
            <a:avLst>
              <a:gd name="adj" fmla="val 13009"/>
            </a:avLst>
          </a:prstGeom>
          <a:solidFill>
            <a:srgbClr val="CF3B4C"/>
          </a:solidFill>
          <a:ln w="19050" cap="rnd">
            <a:solidFill>
              <a:schemeClr val="tx1">
                <a:lumMod val="65000"/>
                <a:lumOff val="35000"/>
              </a:schemeClr>
            </a:solidFill>
            <a:prstDash val="sysDot"/>
            <a:round/>
            <a:headEnd/>
            <a:tailEnd/>
          </a:ln>
          <a:effectLst/>
        </p:spPr>
        <p:txBody>
          <a:bodyPr wrap="none" anchor="ctr"/>
          <a:lstStyle/>
          <a:p>
            <a:pPr fontAlgn="auto">
              <a:spcBef>
                <a:spcPts val="0"/>
              </a:spcBef>
              <a:spcAft>
                <a:spcPts val="0"/>
              </a:spcAft>
              <a:defRPr/>
            </a:pPr>
            <a:endParaRPr lang="zh-CN" altLang="en-US">
              <a:solidFill>
                <a:srgbClr val="595959"/>
              </a:solidFill>
              <a:cs typeface="+mn-ea"/>
              <a:sym typeface="+mn-lt"/>
            </a:endParaRPr>
          </a:p>
        </p:txBody>
      </p:sp>
      <p:sp>
        <p:nvSpPr>
          <p:cNvPr id="4" name="Line 16">
            <a:extLst>
              <a:ext uri="{FF2B5EF4-FFF2-40B4-BE49-F238E27FC236}">
                <a16:creationId xmlns="" xmlns:a16="http://schemas.microsoft.com/office/drawing/2014/main" id="{C80972BC-49C7-4BE5-95DB-20505FD40DE3}"/>
              </a:ext>
            </a:extLst>
          </p:cNvPr>
          <p:cNvSpPr>
            <a:spLocks noChangeShapeType="1"/>
          </p:cNvSpPr>
          <p:nvPr/>
        </p:nvSpPr>
        <p:spPr bwMode="auto">
          <a:xfrm flipH="1">
            <a:off x="1167898" y="3381439"/>
            <a:ext cx="4686" cy="475337"/>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cs typeface="+mn-ea"/>
              <a:sym typeface="+mn-lt"/>
            </a:endParaRPr>
          </a:p>
        </p:txBody>
      </p:sp>
      <p:grpSp>
        <p:nvGrpSpPr>
          <p:cNvPr id="5" name="Group 138">
            <a:extLst>
              <a:ext uri="{FF2B5EF4-FFF2-40B4-BE49-F238E27FC236}">
                <a16:creationId xmlns="" xmlns:a16="http://schemas.microsoft.com/office/drawing/2014/main" id="{99078847-D9B7-4EB2-9CF9-73269CE23D69}"/>
              </a:ext>
            </a:extLst>
          </p:cNvPr>
          <p:cNvGrpSpPr>
            <a:grpSpLocks/>
          </p:cNvGrpSpPr>
          <p:nvPr/>
        </p:nvGrpSpPr>
        <p:grpSpPr bwMode="auto">
          <a:xfrm>
            <a:off x="2718653" y="3771579"/>
            <a:ext cx="182151" cy="202340"/>
            <a:chOff x="1661" y="2750"/>
            <a:chExt cx="250" cy="250"/>
          </a:xfrm>
        </p:grpSpPr>
        <p:sp>
          <p:nvSpPr>
            <p:cNvPr id="6" name="Oval 139">
              <a:extLst>
                <a:ext uri="{FF2B5EF4-FFF2-40B4-BE49-F238E27FC236}">
                  <a16:creationId xmlns="" xmlns:a16="http://schemas.microsoft.com/office/drawing/2014/main" id="{C09E7EAB-1D3E-4EFF-8AA9-CEACEBA737CA}"/>
                </a:ext>
              </a:extLst>
            </p:cNvPr>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7" name="Oval 140">
              <a:extLst>
                <a:ext uri="{FF2B5EF4-FFF2-40B4-BE49-F238E27FC236}">
                  <a16:creationId xmlns="" xmlns:a16="http://schemas.microsoft.com/office/drawing/2014/main" id="{82B5C526-0021-4AD8-88B2-068B34B802A5}"/>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8" name="TextBox 57">
            <a:extLst>
              <a:ext uri="{FF2B5EF4-FFF2-40B4-BE49-F238E27FC236}">
                <a16:creationId xmlns="" xmlns:a16="http://schemas.microsoft.com/office/drawing/2014/main" id="{5391560C-3054-43A6-8C35-492540B9F861}"/>
              </a:ext>
            </a:extLst>
          </p:cNvPr>
          <p:cNvSpPr txBox="1">
            <a:spLocks noChangeArrowheads="1"/>
          </p:cNvSpPr>
          <p:nvPr/>
        </p:nvSpPr>
        <p:spPr bwMode="auto">
          <a:xfrm>
            <a:off x="1140736" y="3142034"/>
            <a:ext cx="15753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solidFill>
                  <a:srgbClr val="FF0000"/>
                </a:solidFill>
                <a:latin typeface="+mn-lt"/>
                <a:ea typeface="+mn-ea"/>
                <a:cs typeface="+mn-ea"/>
                <a:sym typeface="+mn-lt"/>
              </a:rPr>
              <a:t>国内研究现状</a:t>
            </a:r>
          </a:p>
        </p:txBody>
      </p:sp>
      <p:sp>
        <p:nvSpPr>
          <p:cNvPr id="9" name="TextBox 57">
            <a:extLst>
              <a:ext uri="{FF2B5EF4-FFF2-40B4-BE49-F238E27FC236}">
                <a16:creationId xmlns="" xmlns:a16="http://schemas.microsoft.com/office/drawing/2014/main" id="{24BC9B0F-C1FA-49AC-B1EE-885B7C12D1B3}"/>
              </a:ext>
            </a:extLst>
          </p:cNvPr>
          <p:cNvSpPr txBox="1">
            <a:spLocks noChangeArrowheads="1"/>
          </p:cNvSpPr>
          <p:nvPr/>
        </p:nvSpPr>
        <p:spPr bwMode="auto">
          <a:xfrm>
            <a:off x="2706986" y="1901228"/>
            <a:ext cx="9144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en-US" altLang="zh-CN" dirty="0" smtClean="0">
                <a:solidFill>
                  <a:schemeClr val="bg1"/>
                </a:solidFill>
              </a:rPr>
              <a:t>	</a:t>
            </a:r>
            <a:r>
              <a:rPr lang="zh-CN" altLang="zh-CN" dirty="0" smtClean="0">
                <a:solidFill>
                  <a:schemeClr val="bg1"/>
                </a:solidFill>
              </a:rPr>
              <a:t>目前我国有相当一部分物业管理公司还停留在人工管理的基础上，这样的管理机制已经不能适应时代的发展，其管理方法存在这许多缺点，如：效率低且较为繁琐，另外随着物业管理项目的增加，工作量也将大大增加，这必然增加物业管理者工作量和劳动强度，这将给物业管理信息的查找、更新和文护都带来了很多困难。随着科学技术的不断提高，这种传统的手工管理方法必然被以为基础的信息管理方法所取代。由于管理信息系统的发展受到以上各种变革因素的制约</a:t>
            </a:r>
            <a:r>
              <a:rPr lang="en-US" altLang="zh-CN" dirty="0" smtClean="0">
                <a:solidFill>
                  <a:schemeClr val="bg1"/>
                </a:solidFill>
              </a:rPr>
              <a:t>,</a:t>
            </a:r>
            <a:r>
              <a:rPr lang="zh-CN" altLang="zh-CN" dirty="0" smtClean="0">
                <a:solidFill>
                  <a:schemeClr val="bg1"/>
                </a:solidFill>
              </a:rPr>
              <a:t>传统的管理信息系统必然向现代管理信息系统发展。</a:t>
            </a:r>
          </a:p>
        </p:txBody>
      </p:sp>
      <p:sp>
        <p:nvSpPr>
          <p:cNvPr id="10" name="AutoShape 17">
            <a:extLst>
              <a:ext uri="{FF2B5EF4-FFF2-40B4-BE49-F238E27FC236}">
                <a16:creationId xmlns="" xmlns:a16="http://schemas.microsoft.com/office/drawing/2014/main" id="{D1C5A138-420B-4321-8477-5A907E7B31EC}"/>
              </a:ext>
            </a:extLst>
          </p:cNvPr>
          <p:cNvSpPr>
            <a:spLocks noChangeArrowheads="1"/>
          </p:cNvSpPr>
          <p:nvPr/>
        </p:nvSpPr>
        <p:spPr bwMode="auto">
          <a:xfrm>
            <a:off x="2752253" y="4253784"/>
            <a:ext cx="9098733" cy="1497996"/>
          </a:xfrm>
          <a:prstGeom prst="roundRect">
            <a:avLst>
              <a:gd name="adj" fmla="val 13009"/>
            </a:avLst>
          </a:prstGeom>
          <a:solidFill>
            <a:srgbClr val="344F66"/>
          </a:solidFill>
          <a:ln w="19050" cap="rnd">
            <a:solidFill>
              <a:schemeClr val="tx1">
                <a:lumMod val="65000"/>
                <a:lumOff val="35000"/>
              </a:schemeClr>
            </a:solidFill>
            <a:prstDash val="sysDot"/>
            <a:round/>
            <a:headEnd/>
            <a:tailEnd/>
          </a:ln>
          <a:effectLst/>
        </p:spPr>
        <p:txBody>
          <a:bodyPr/>
          <a:lstStyle/>
          <a:p>
            <a:pPr fontAlgn="auto">
              <a:spcBef>
                <a:spcPts val="0"/>
              </a:spcBef>
              <a:spcAft>
                <a:spcPts val="0"/>
              </a:spcAft>
              <a:defRPr/>
            </a:pPr>
            <a:endParaRPr lang="zh-CN" altLang="en-US">
              <a:solidFill>
                <a:schemeClr val="bg1"/>
              </a:solidFill>
              <a:cs typeface="+mn-ea"/>
              <a:sym typeface="+mn-lt"/>
            </a:endParaRPr>
          </a:p>
        </p:txBody>
      </p:sp>
      <p:sp>
        <p:nvSpPr>
          <p:cNvPr id="11" name="TextBox 57">
            <a:extLst>
              <a:ext uri="{FF2B5EF4-FFF2-40B4-BE49-F238E27FC236}">
                <a16:creationId xmlns="" xmlns:a16="http://schemas.microsoft.com/office/drawing/2014/main" id="{D5CA7809-B264-4EF5-B0A9-2951F1CE0ECA}"/>
              </a:ext>
            </a:extLst>
          </p:cNvPr>
          <p:cNvSpPr txBox="1">
            <a:spLocks noChangeArrowheads="1"/>
          </p:cNvSpPr>
          <p:nvPr/>
        </p:nvSpPr>
        <p:spPr bwMode="auto">
          <a:xfrm>
            <a:off x="1140738" y="4160208"/>
            <a:ext cx="15571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smtClean="0">
                <a:solidFill>
                  <a:srgbClr val="355067"/>
                </a:solidFill>
                <a:latin typeface="+mn-lt"/>
                <a:ea typeface="+mn-ea"/>
                <a:cs typeface="+mn-ea"/>
                <a:sym typeface="+mn-lt"/>
              </a:rPr>
              <a:t>国外研究现状</a:t>
            </a:r>
            <a:endParaRPr lang="zh-CN" altLang="en-US" dirty="0">
              <a:solidFill>
                <a:srgbClr val="355067"/>
              </a:solidFill>
              <a:latin typeface="+mn-lt"/>
              <a:ea typeface="+mn-ea"/>
              <a:cs typeface="+mn-ea"/>
              <a:sym typeface="+mn-lt"/>
            </a:endParaRPr>
          </a:p>
        </p:txBody>
      </p:sp>
      <p:sp>
        <p:nvSpPr>
          <p:cNvPr id="12" name="TextBox 57">
            <a:extLst>
              <a:ext uri="{FF2B5EF4-FFF2-40B4-BE49-F238E27FC236}">
                <a16:creationId xmlns="" xmlns:a16="http://schemas.microsoft.com/office/drawing/2014/main" id="{E7FF0622-9743-4E78-9174-CE1F9718B2A9}"/>
              </a:ext>
            </a:extLst>
          </p:cNvPr>
          <p:cNvSpPr txBox="1">
            <a:spLocks noChangeArrowheads="1"/>
          </p:cNvSpPr>
          <p:nvPr/>
        </p:nvSpPr>
        <p:spPr bwMode="auto">
          <a:xfrm>
            <a:off x="2752253" y="4200382"/>
            <a:ext cx="9134946"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zh-CN" dirty="0" smtClean="0">
                <a:solidFill>
                  <a:schemeClr val="bg1"/>
                </a:solidFill>
              </a:rPr>
              <a:t>物业管理在</a:t>
            </a:r>
            <a:r>
              <a:rPr lang="en-US" altLang="zh-CN" dirty="0" smtClean="0">
                <a:solidFill>
                  <a:schemeClr val="bg1"/>
                </a:solidFill>
              </a:rPr>
              <a:t>20</a:t>
            </a:r>
            <a:r>
              <a:rPr lang="zh-CN" altLang="zh-CN" dirty="0" smtClean="0">
                <a:solidFill>
                  <a:schemeClr val="bg1"/>
                </a:solidFill>
              </a:rPr>
              <a:t>世纪</a:t>
            </a:r>
            <a:r>
              <a:rPr lang="en-US" altLang="zh-CN" dirty="0" smtClean="0">
                <a:solidFill>
                  <a:schemeClr val="bg1"/>
                </a:solidFill>
              </a:rPr>
              <a:t>60</a:t>
            </a:r>
            <a:r>
              <a:rPr lang="zh-CN" altLang="zh-CN" dirty="0" smtClean="0">
                <a:solidFill>
                  <a:schemeClr val="bg1"/>
                </a:solidFill>
              </a:rPr>
              <a:t>年代在</a:t>
            </a:r>
            <a:r>
              <a:rPr lang="en-US" altLang="zh-CN" dirty="0" smtClean="0">
                <a:solidFill>
                  <a:schemeClr val="bg1"/>
                </a:solidFill>
              </a:rPr>
              <a:t>19</a:t>
            </a:r>
            <a:r>
              <a:rPr lang="zh-CN" altLang="zh-CN" dirty="0" smtClean="0">
                <a:solidFill>
                  <a:schemeClr val="bg1"/>
                </a:solidFill>
              </a:rPr>
              <a:t>世纪的英国兴起。当时正值英国工业化发展的时期</a:t>
            </a:r>
            <a:r>
              <a:rPr lang="en-US" altLang="zh-CN" dirty="0" smtClean="0">
                <a:solidFill>
                  <a:schemeClr val="bg1"/>
                </a:solidFill>
              </a:rPr>
              <a:t>,</a:t>
            </a:r>
            <a:r>
              <a:rPr lang="zh-CN" altLang="zh-CN" dirty="0" smtClean="0">
                <a:solidFill>
                  <a:schemeClr val="bg1"/>
                </a:solidFill>
              </a:rPr>
              <a:t>许多大城市里</a:t>
            </a:r>
            <a:r>
              <a:rPr lang="en-US" altLang="zh-CN" dirty="0" smtClean="0">
                <a:solidFill>
                  <a:schemeClr val="bg1"/>
                </a:solidFill>
              </a:rPr>
              <a:t>,</a:t>
            </a:r>
            <a:r>
              <a:rPr lang="zh-CN" altLang="zh-CN" dirty="0" smtClean="0">
                <a:solidFill>
                  <a:schemeClr val="bg1"/>
                </a:solidFill>
              </a:rPr>
              <a:t>农民进入出现房屋出租的现象。为文护业主的权利</a:t>
            </a:r>
            <a:r>
              <a:rPr lang="en-US" altLang="zh-CN" dirty="0" smtClean="0">
                <a:solidFill>
                  <a:schemeClr val="bg1"/>
                </a:solidFill>
              </a:rPr>
              <a:t>,</a:t>
            </a:r>
            <a:r>
              <a:rPr lang="zh-CN" altLang="zh-CN" dirty="0" smtClean="0">
                <a:solidFill>
                  <a:schemeClr val="bg1"/>
                </a:solidFill>
              </a:rPr>
              <a:t>需要一套有效的管理方法</a:t>
            </a:r>
            <a:r>
              <a:rPr lang="en-US" altLang="zh-CN" dirty="0" smtClean="0">
                <a:solidFill>
                  <a:schemeClr val="bg1"/>
                </a:solidFill>
              </a:rPr>
              <a:t>,</a:t>
            </a:r>
            <a:r>
              <a:rPr lang="zh-CN" altLang="zh-CN" dirty="0" smtClean="0">
                <a:solidFill>
                  <a:schemeClr val="bg1"/>
                </a:solidFill>
              </a:rPr>
              <a:t>从而出现了专业的物业管理机构。从那时起</a:t>
            </a:r>
            <a:r>
              <a:rPr lang="en-US" altLang="zh-CN" dirty="0" smtClean="0">
                <a:solidFill>
                  <a:schemeClr val="bg1"/>
                </a:solidFill>
              </a:rPr>
              <a:t>,</a:t>
            </a:r>
            <a:r>
              <a:rPr lang="zh-CN" altLang="zh-CN" dirty="0" smtClean="0">
                <a:solidFill>
                  <a:schemeClr val="bg1"/>
                </a:solidFill>
              </a:rPr>
              <a:t>物业管理遍布世界各地</a:t>
            </a:r>
            <a:r>
              <a:rPr lang="en-US" altLang="zh-CN" dirty="0" smtClean="0">
                <a:solidFill>
                  <a:schemeClr val="bg1"/>
                </a:solidFill>
              </a:rPr>
              <a:t>,</a:t>
            </a:r>
            <a:r>
              <a:rPr lang="zh-CN" altLang="zh-CN" dirty="0" smtClean="0">
                <a:solidFill>
                  <a:schemeClr val="bg1"/>
                </a:solidFill>
              </a:rPr>
              <a:t>受到各国的普遍重视。目前</a:t>
            </a:r>
            <a:r>
              <a:rPr lang="en-US" altLang="zh-CN" dirty="0" smtClean="0">
                <a:solidFill>
                  <a:schemeClr val="bg1"/>
                </a:solidFill>
              </a:rPr>
              <a:t>,</a:t>
            </a:r>
            <a:r>
              <a:rPr lang="zh-CN" altLang="zh-CN" dirty="0" smtClean="0">
                <a:solidFill>
                  <a:schemeClr val="bg1"/>
                </a:solidFill>
              </a:rPr>
              <a:t>美国、英国、中国、香港等国家或地区物业管理是非常发达是因为政府注重与业主欢迎。目前，在西方发达国家，管理信息（</a:t>
            </a:r>
            <a:r>
              <a:rPr lang="en-US" altLang="zh-CN" dirty="0" smtClean="0">
                <a:solidFill>
                  <a:schemeClr val="bg1"/>
                </a:solidFill>
              </a:rPr>
              <a:t>MIS</a:t>
            </a:r>
            <a:r>
              <a:rPr lang="zh-CN" altLang="zh-CN" dirty="0" smtClean="0">
                <a:solidFill>
                  <a:schemeClr val="bg1"/>
                </a:solidFill>
              </a:rPr>
              <a:t>）技术相对先进，种类齐全，管理已被广泛应用于各大企业中，通过管理信息系统实现具有检索迅速、查找方便、可靠性高、存储量大、保密性好、寿命长、成本低等优点的管理模式。</a:t>
            </a:r>
            <a:endParaRPr lang="zh-CN" altLang="en-US" dirty="0" smtClean="0">
              <a:solidFill>
                <a:schemeClr val="bg1"/>
              </a:solidFill>
              <a:sym typeface="+mn-lt"/>
            </a:endParaRPr>
          </a:p>
          <a:p>
            <a:endParaRPr lang="zh-CN" altLang="en-US" dirty="0">
              <a:solidFill>
                <a:schemeClr val="bg1"/>
              </a:solidFill>
              <a:latin typeface="+mn-lt"/>
              <a:ea typeface="+mn-ea"/>
              <a:cs typeface="+mn-ea"/>
              <a:sym typeface="+mn-lt"/>
            </a:endParaRPr>
          </a:p>
        </p:txBody>
      </p:sp>
      <p:sp>
        <p:nvSpPr>
          <p:cNvPr id="13" name="Line 18">
            <a:extLst>
              <a:ext uri="{FF2B5EF4-FFF2-40B4-BE49-F238E27FC236}">
                <a16:creationId xmlns="" xmlns:a16="http://schemas.microsoft.com/office/drawing/2014/main" id="{F2A752F5-9DF4-4128-801F-EB05E9DB1A7E}"/>
              </a:ext>
            </a:extLst>
          </p:cNvPr>
          <p:cNvSpPr>
            <a:spLocks noChangeShapeType="1"/>
          </p:cNvSpPr>
          <p:nvPr/>
        </p:nvSpPr>
        <p:spPr bwMode="auto">
          <a:xfrm flipH="1">
            <a:off x="1157960" y="3878670"/>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cs typeface="+mn-ea"/>
              <a:sym typeface="+mn-lt"/>
            </a:endParaRPr>
          </a:p>
        </p:txBody>
      </p:sp>
      <p:grpSp>
        <p:nvGrpSpPr>
          <p:cNvPr id="14" name="Group 138">
            <a:extLst>
              <a:ext uri="{FF2B5EF4-FFF2-40B4-BE49-F238E27FC236}">
                <a16:creationId xmlns="" xmlns:a16="http://schemas.microsoft.com/office/drawing/2014/main" id="{CC392D84-CE95-4612-991C-F36E9A3FD15D}"/>
              </a:ext>
            </a:extLst>
          </p:cNvPr>
          <p:cNvGrpSpPr>
            <a:grpSpLocks/>
          </p:cNvGrpSpPr>
          <p:nvPr/>
        </p:nvGrpSpPr>
        <p:grpSpPr bwMode="auto">
          <a:xfrm>
            <a:off x="1073977" y="3767545"/>
            <a:ext cx="182211" cy="202388"/>
            <a:chOff x="1661" y="2750"/>
            <a:chExt cx="250" cy="250"/>
          </a:xfrm>
        </p:grpSpPr>
        <p:sp>
          <p:nvSpPr>
            <p:cNvPr id="15" name="Oval 139">
              <a:extLst>
                <a:ext uri="{FF2B5EF4-FFF2-40B4-BE49-F238E27FC236}">
                  <a16:creationId xmlns="" xmlns:a16="http://schemas.microsoft.com/office/drawing/2014/main" id="{8B401C78-4E94-4D85-98C6-498F85E91632}"/>
                </a:ext>
              </a:extLst>
            </p:cNvPr>
            <p:cNvSpPr>
              <a:spLocks noChangeArrowheads="1"/>
            </p:cNvSpPr>
            <p:nvPr/>
          </p:nvSpPr>
          <p:spPr bwMode="auto">
            <a:xfrm>
              <a:off x="1661" y="2750"/>
              <a:ext cx="250" cy="251"/>
            </a:xfrm>
            <a:prstGeom prst="ellipse">
              <a:avLst/>
            </a:prstGeom>
            <a:solidFill>
              <a:srgbClr val="013B6D"/>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16" name="Oval 140">
              <a:extLst>
                <a:ext uri="{FF2B5EF4-FFF2-40B4-BE49-F238E27FC236}">
                  <a16:creationId xmlns="" xmlns:a16="http://schemas.microsoft.com/office/drawing/2014/main" id="{98419773-6728-418E-8808-D146D479CC6F}"/>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grpSp>
        <p:nvGrpSpPr>
          <p:cNvPr id="21" name="Group 138">
            <a:extLst>
              <a:ext uri="{FF2B5EF4-FFF2-40B4-BE49-F238E27FC236}">
                <a16:creationId xmlns="" xmlns:a16="http://schemas.microsoft.com/office/drawing/2014/main" id="{1F7B535D-A160-4F11-802E-D5614B8DC61C}"/>
              </a:ext>
            </a:extLst>
          </p:cNvPr>
          <p:cNvGrpSpPr>
            <a:grpSpLocks/>
          </p:cNvGrpSpPr>
          <p:nvPr/>
        </p:nvGrpSpPr>
        <p:grpSpPr bwMode="auto">
          <a:xfrm>
            <a:off x="4363269" y="3767544"/>
            <a:ext cx="182252" cy="202458"/>
            <a:chOff x="1661" y="2750"/>
            <a:chExt cx="250" cy="250"/>
          </a:xfrm>
        </p:grpSpPr>
        <p:sp>
          <p:nvSpPr>
            <p:cNvPr id="22" name="Oval 139">
              <a:extLst>
                <a:ext uri="{FF2B5EF4-FFF2-40B4-BE49-F238E27FC236}">
                  <a16:creationId xmlns="" xmlns:a16="http://schemas.microsoft.com/office/drawing/2014/main" id="{E4B6FCF2-A4A4-442E-B8B8-7D246BE1ACC7}"/>
                </a:ext>
              </a:extLst>
            </p:cNvPr>
            <p:cNvSpPr>
              <a:spLocks noChangeArrowheads="1"/>
            </p:cNvSpPr>
            <p:nvPr/>
          </p:nvSpPr>
          <p:spPr bwMode="auto">
            <a:xfrm>
              <a:off x="1661" y="2750"/>
              <a:ext cx="250" cy="250"/>
            </a:xfrm>
            <a:prstGeom prst="ellipse">
              <a:avLst/>
            </a:prstGeom>
            <a:solidFill>
              <a:schemeClr val="bg1">
                <a:lumMod val="65000"/>
              </a:schemeClr>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23" name="Oval 140">
              <a:extLst>
                <a:ext uri="{FF2B5EF4-FFF2-40B4-BE49-F238E27FC236}">
                  <a16:creationId xmlns="" xmlns:a16="http://schemas.microsoft.com/office/drawing/2014/main" id="{8C23879B-7B54-453F-A8EE-E29F9E3F4E4F}"/>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grpSp>
        <p:nvGrpSpPr>
          <p:cNvPr id="28" name="Group 138">
            <a:extLst>
              <a:ext uri="{FF2B5EF4-FFF2-40B4-BE49-F238E27FC236}">
                <a16:creationId xmlns="" xmlns:a16="http://schemas.microsoft.com/office/drawing/2014/main" id="{1BAD719E-AAFA-4E38-8370-D33FD15B417C}"/>
              </a:ext>
            </a:extLst>
          </p:cNvPr>
          <p:cNvGrpSpPr>
            <a:grpSpLocks/>
          </p:cNvGrpSpPr>
          <p:nvPr/>
        </p:nvGrpSpPr>
        <p:grpSpPr bwMode="auto">
          <a:xfrm>
            <a:off x="6007986" y="3771579"/>
            <a:ext cx="182151" cy="202340"/>
            <a:chOff x="1661" y="2750"/>
            <a:chExt cx="250" cy="250"/>
          </a:xfrm>
        </p:grpSpPr>
        <p:sp>
          <p:nvSpPr>
            <p:cNvPr id="29" name="Oval 139">
              <a:extLst>
                <a:ext uri="{FF2B5EF4-FFF2-40B4-BE49-F238E27FC236}">
                  <a16:creationId xmlns="" xmlns:a16="http://schemas.microsoft.com/office/drawing/2014/main" id="{8FC590C2-8AAD-4099-B1E8-CB4D3F70A87E}"/>
                </a:ext>
              </a:extLst>
            </p:cNvPr>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30" name="Oval 140">
              <a:extLst>
                <a:ext uri="{FF2B5EF4-FFF2-40B4-BE49-F238E27FC236}">
                  <a16:creationId xmlns="" xmlns:a16="http://schemas.microsoft.com/office/drawing/2014/main" id="{A0B19444-BCF7-4AA6-A0ED-C19CB8679387}"/>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grpSp>
        <p:nvGrpSpPr>
          <p:cNvPr id="33" name="Group 138">
            <a:extLst>
              <a:ext uri="{FF2B5EF4-FFF2-40B4-BE49-F238E27FC236}">
                <a16:creationId xmlns="" xmlns:a16="http://schemas.microsoft.com/office/drawing/2014/main" id="{CB13265F-1DA4-41BD-B5A3-7653E582466A}"/>
              </a:ext>
            </a:extLst>
          </p:cNvPr>
          <p:cNvGrpSpPr>
            <a:grpSpLocks/>
          </p:cNvGrpSpPr>
          <p:nvPr/>
        </p:nvGrpSpPr>
        <p:grpSpPr bwMode="auto">
          <a:xfrm>
            <a:off x="7652602" y="3771073"/>
            <a:ext cx="182144" cy="202433"/>
            <a:chOff x="1661" y="2750"/>
            <a:chExt cx="250" cy="250"/>
          </a:xfrm>
        </p:grpSpPr>
        <p:sp>
          <p:nvSpPr>
            <p:cNvPr id="34" name="Oval 139">
              <a:extLst>
                <a:ext uri="{FF2B5EF4-FFF2-40B4-BE49-F238E27FC236}">
                  <a16:creationId xmlns="" xmlns:a16="http://schemas.microsoft.com/office/drawing/2014/main" id="{11039473-046B-4856-A794-2AD3C1109F98}"/>
                </a:ext>
              </a:extLst>
            </p:cNvPr>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35" name="Oval 140">
              <a:extLst>
                <a:ext uri="{FF2B5EF4-FFF2-40B4-BE49-F238E27FC236}">
                  <a16:creationId xmlns="" xmlns:a16="http://schemas.microsoft.com/office/drawing/2014/main" id="{141C6E83-9709-490A-ABF5-56186215D563}"/>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grpSp>
        <p:nvGrpSpPr>
          <p:cNvPr id="40" name="Group 138">
            <a:extLst>
              <a:ext uri="{FF2B5EF4-FFF2-40B4-BE49-F238E27FC236}">
                <a16:creationId xmlns="" xmlns:a16="http://schemas.microsoft.com/office/drawing/2014/main" id="{EE7FE976-4E42-409F-A5C0-B82F93599835}"/>
              </a:ext>
            </a:extLst>
          </p:cNvPr>
          <p:cNvGrpSpPr>
            <a:grpSpLocks/>
          </p:cNvGrpSpPr>
          <p:nvPr/>
        </p:nvGrpSpPr>
        <p:grpSpPr bwMode="auto">
          <a:xfrm>
            <a:off x="9297210" y="3775147"/>
            <a:ext cx="182151" cy="202300"/>
            <a:chOff x="1661" y="2750"/>
            <a:chExt cx="250" cy="250"/>
          </a:xfrm>
        </p:grpSpPr>
        <p:sp>
          <p:nvSpPr>
            <p:cNvPr id="41" name="Oval 139">
              <a:extLst>
                <a:ext uri="{FF2B5EF4-FFF2-40B4-BE49-F238E27FC236}">
                  <a16:creationId xmlns="" xmlns:a16="http://schemas.microsoft.com/office/drawing/2014/main" id="{2E4B1A7E-0F84-4BBD-900E-0F0E184AC6B8}"/>
                </a:ext>
              </a:extLst>
            </p:cNvPr>
            <p:cNvSpPr>
              <a:spLocks noChangeArrowheads="1"/>
            </p:cNvSpPr>
            <p:nvPr/>
          </p:nvSpPr>
          <p:spPr bwMode="auto">
            <a:xfrm>
              <a:off x="1660" y="2749"/>
              <a:ext cx="251" cy="251"/>
            </a:xfrm>
            <a:prstGeom prst="ellipse">
              <a:avLst/>
            </a:prstGeom>
            <a:solidFill>
              <a:schemeClr val="bg1">
                <a:lumMod val="65000"/>
              </a:schemeClr>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42" name="Oval 140">
              <a:extLst>
                <a:ext uri="{FF2B5EF4-FFF2-40B4-BE49-F238E27FC236}">
                  <a16:creationId xmlns="" xmlns:a16="http://schemas.microsoft.com/office/drawing/2014/main" id="{BE132534-786B-4444-ADA3-39A4AD0121DD}"/>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xmlns=""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47" name="TextBox 42">
            <a:extLst>
              <a:ext uri="{FF2B5EF4-FFF2-40B4-BE49-F238E27FC236}">
                <a16:creationId xmlns="" xmlns:a16="http://schemas.microsoft.com/office/drawing/2014/main" id="{F794CAF2-A895-41AB-993B-4E8DAF28F8D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1.2 </a:t>
            </a:r>
            <a:r>
              <a:rPr lang="zh-CN" altLang="en-US" b="0" dirty="0">
                <a:solidFill>
                  <a:srgbClr val="444444"/>
                </a:solidFill>
                <a:latin typeface="+mn-lt"/>
                <a:ea typeface="+mn-ea"/>
                <a:cs typeface="+mn-ea"/>
                <a:sym typeface="+mn-lt"/>
              </a:rPr>
              <a:t>国内相关研究情况</a:t>
            </a:r>
          </a:p>
        </p:txBody>
      </p:sp>
    </p:spTree>
    <p:extLst>
      <p:ext uri="{BB962C8B-B14F-4D97-AF65-F5344CB8AC3E}">
        <p14:creationId xmlns:p14="http://schemas.microsoft.com/office/powerpoint/2010/main" xmlns="" val="392031416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ppt_x</p:attrName>
                                        </p:attrNameLst>
                                      </p:cBhvr>
                                      <p:tavLst>
                                        <p:tav tm="0">
                                          <p:val>
                                            <p:strVal val="#ppt_x-#ppt_w/2"/>
                                          </p:val>
                                        </p:tav>
                                        <p:tav tm="100000">
                                          <p:val>
                                            <p:strVal val="#ppt_x"/>
                                          </p:val>
                                        </p:tav>
                                      </p:tavLst>
                                    </p:anim>
                                    <p:anim calcmode="lin" valueType="num">
                                      <p:cBhvr>
                                        <p:cTn id="8" dur="500" fill="hold"/>
                                        <p:tgtEl>
                                          <p:spTgt spid="47"/>
                                        </p:tgtEl>
                                        <p:attrNameLst>
                                          <p:attrName>ppt_y</p:attrName>
                                        </p:attrNameLst>
                                      </p:cBhvr>
                                      <p:tavLst>
                                        <p:tav tm="0">
                                          <p:val>
                                            <p:strVal val="#ppt_y"/>
                                          </p:val>
                                        </p:tav>
                                        <p:tav tm="100000">
                                          <p:val>
                                            <p:strVal val="#ppt_y"/>
                                          </p:val>
                                        </p:tav>
                                      </p:tavLst>
                                    </p:anim>
                                    <p:anim calcmode="lin" valueType="num">
                                      <p:cBhvr>
                                        <p:cTn id="9" dur="500" fill="hold"/>
                                        <p:tgtEl>
                                          <p:spTgt spid="47"/>
                                        </p:tgtEl>
                                        <p:attrNameLst>
                                          <p:attrName>ppt_w</p:attrName>
                                        </p:attrNameLst>
                                      </p:cBhvr>
                                      <p:tavLst>
                                        <p:tav tm="0">
                                          <p:val>
                                            <p:fltVal val="0"/>
                                          </p:val>
                                        </p:tav>
                                        <p:tav tm="100000">
                                          <p:val>
                                            <p:strVal val="#ppt_w"/>
                                          </p:val>
                                        </p:tav>
                                      </p:tavLst>
                                    </p:anim>
                                    <p:anim calcmode="lin" valueType="num">
                                      <p:cBhvr>
                                        <p:cTn id="10" dur="500" fill="hold"/>
                                        <p:tgtEl>
                                          <p:spTgt spid="4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000"/>
                                        <p:tgtEl>
                                          <p:spTgt spid="2"/>
                                        </p:tgtEl>
                                      </p:cBhvr>
                                    </p:animEffect>
                                  </p:childTnLst>
                                </p:cTn>
                              </p:par>
                            </p:childTnLst>
                          </p:cTn>
                        </p:par>
                        <p:par>
                          <p:cTn id="15" fill="hold">
                            <p:stCondLst>
                              <p:cond delay="1500"/>
                            </p:stCondLst>
                            <p:childTnLst>
                              <p:par>
                                <p:cTn id="16" presetID="23" presetClass="entr" presetSubtype="3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250" fill="hold"/>
                                        <p:tgtEl>
                                          <p:spTgt spid="14"/>
                                        </p:tgtEl>
                                        <p:attrNameLst>
                                          <p:attrName>ppt_w</p:attrName>
                                        </p:attrNameLst>
                                      </p:cBhvr>
                                      <p:tavLst>
                                        <p:tav tm="0">
                                          <p:val>
                                            <p:strVal val="4*#ppt_w"/>
                                          </p:val>
                                        </p:tav>
                                        <p:tav tm="100000">
                                          <p:val>
                                            <p:strVal val="#ppt_w"/>
                                          </p:val>
                                        </p:tav>
                                      </p:tavLst>
                                    </p:anim>
                                    <p:anim calcmode="lin" valueType="num">
                                      <p:cBhvr>
                                        <p:cTn id="19" dur="250" fill="hold"/>
                                        <p:tgtEl>
                                          <p:spTgt spid="14"/>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250"/>
                                  </p:stCondLst>
                                  <p:childTnLst>
                                    <p:set>
                                      <p:cBhvr>
                                        <p:cTn id="21" dur="1" fill="hold">
                                          <p:stCondLst>
                                            <p:cond delay="0"/>
                                          </p:stCondLst>
                                        </p:cTn>
                                        <p:tgtEl>
                                          <p:spTgt spid="5"/>
                                        </p:tgtEl>
                                        <p:attrNameLst>
                                          <p:attrName>style.visibility</p:attrName>
                                        </p:attrNameLst>
                                      </p:cBhvr>
                                      <p:to>
                                        <p:strVal val="visible"/>
                                      </p:to>
                                    </p:set>
                                    <p:anim calcmode="lin" valueType="num">
                                      <p:cBhvr>
                                        <p:cTn id="22" dur="250" fill="hold"/>
                                        <p:tgtEl>
                                          <p:spTgt spid="5"/>
                                        </p:tgtEl>
                                        <p:attrNameLst>
                                          <p:attrName>ppt_w</p:attrName>
                                        </p:attrNameLst>
                                      </p:cBhvr>
                                      <p:tavLst>
                                        <p:tav tm="0">
                                          <p:val>
                                            <p:strVal val="4*#ppt_w"/>
                                          </p:val>
                                        </p:tav>
                                        <p:tav tm="100000">
                                          <p:val>
                                            <p:strVal val="#ppt_w"/>
                                          </p:val>
                                        </p:tav>
                                      </p:tavLst>
                                    </p:anim>
                                    <p:anim calcmode="lin" valueType="num">
                                      <p:cBhvr>
                                        <p:cTn id="23" dur="250" fill="hold"/>
                                        <p:tgtEl>
                                          <p:spTgt spid="5"/>
                                        </p:tgtEl>
                                        <p:attrNameLst>
                                          <p:attrName>ppt_h</p:attrName>
                                        </p:attrNameLst>
                                      </p:cBhvr>
                                      <p:tavLst>
                                        <p:tav tm="0">
                                          <p:val>
                                            <p:strVal val="4*#ppt_h"/>
                                          </p:val>
                                        </p:tav>
                                        <p:tav tm="100000">
                                          <p:val>
                                            <p:strVal val="#ppt_h"/>
                                          </p:val>
                                        </p:tav>
                                      </p:tavLst>
                                    </p:anim>
                                  </p:childTnLst>
                                </p:cTn>
                              </p:par>
                              <p:par>
                                <p:cTn id="24" presetID="23" presetClass="entr" presetSubtype="32" fill="hold" nodeType="withEffect">
                                  <p:stCondLst>
                                    <p:cond delay="5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250" fill="hold"/>
                                        <p:tgtEl>
                                          <p:spTgt spid="21"/>
                                        </p:tgtEl>
                                        <p:attrNameLst>
                                          <p:attrName>ppt_w</p:attrName>
                                        </p:attrNameLst>
                                      </p:cBhvr>
                                      <p:tavLst>
                                        <p:tav tm="0">
                                          <p:val>
                                            <p:strVal val="4*#ppt_w"/>
                                          </p:val>
                                        </p:tav>
                                        <p:tav tm="100000">
                                          <p:val>
                                            <p:strVal val="#ppt_w"/>
                                          </p:val>
                                        </p:tav>
                                      </p:tavLst>
                                    </p:anim>
                                    <p:anim calcmode="lin" valueType="num">
                                      <p:cBhvr>
                                        <p:cTn id="27" dur="250" fill="hold"/>
                                        <p:tgtEl>
                                          <p:spTgt spid="21"/>
                                        </p:tgtEl>
                                        <p:attrNameLst>
                                          <p:attrName>ppt_h</p:attrName>
                                        </p:attrNameLst>
                                      </p:cBhvr>
                                      <p:tavLst>
                                        <p:tav tm="0">
                                          <p:val>
                                            <p:strVal val="4*#ppt_h"/>
                                          </p:val>
                                        </p:tav>
                                        <p:tav tm="100000">
                                          <p:val>
                                            <p:strVal val="#ppt_h"/>
                                          </p:val>
                                        </p:tav>
                                      </p:tavLst>
                                    </p:anim>
                                  </p:childTnLst>
                                </p:cTn>
                              </p:par>
                              <p:par>
                                <p:cTn id="28" presetID="23" presetClass="entr" presetSubtype="32" fill="hold" nodeType="withEffect">
                                  <p:stCondLst>
                                    <p:cond delay="750"/>
                                  </p:stCondLst>
                                  <p:childTnLst>
                                    <p:set>
                                      <p:cBhvr>
                                        <p:cTn id="29" dur="1" fill="hold">
                                          <p:stCondLst>
                                            <p:cond delay="0"/>
                                          </p:stCondLst>
                                        </p:cTn>
                                        <p:tgtEl>
                                          <p:spTgt spid="28"/>
                                        </p:tgtEl>
                                        <p:attrNameLst>
                                          <p:attrName>style.visibility</p:attrName>
                                        </p:attrNameLst>
                                      </p:cBhvr>
                                      <p:to>
                                        <p:strVal val="visible"/>
                                      </p:to>
                                    </p:set>
                                    <p:anim calcmode="lin" valueType="num">
                                      <p:cBhvr>
                                        <p:cTn id="30" dur="250" fill="hold"/>
                                        <p:tgtEl>
                                          <p:spTgt spid="28"/>
                                        </p:tgtEl>
                                        <p:attrNameLst>
                                          <p:attrName>ppt_w</p:attrName>
                                        </p:attrNameLst>
                                      </p:cBhvr>
                                      <p:tavLst>
                                        <p:tav tm="0">
                                          <p:val>
                                            <p:strVal val="4*#ppt_w"/>
                                          </p:val>
                                        </p:tav>
                                        <p:tav tm="100000">
                                          <p:val>
                                            <p:strVal val="#ppt_w"/>
                                          </p:val>
                                        </p:tav>
                                      </p:tavLst>
                                    </p:anim>
                                    <p:anim calcmode="lin" valueType="num">
                                      <p:cBhvr>
                                        <p:cTn id="31" dur="250" fill="hold"/>
                                        <p:tgtEl>
                                          <p:spTgt spid="28"/>
                                        </p:tgtEl>
                                        <p:attrNameLst>
                                          <p:attrName>ppt_h</p:attrName>
                                        </p:attrNameLst>
                                      </p:cBhvr>
                                      <p:tavLst>
                                        <p:tav tm="0">
                                          <p:val>
                                            <p:strVal val="4*#ppt_h"/>
                                          </p:val>
                                        </p:tav>
                                        <p:tav tm="100000">
                                          <p:val>
                                            <p:strVal val="#ppt_h"/>
                                          </p:val>
                                        </p:tav>
                                      </p:tavLst>
                                    </p:anim>
                                  </p:childTnLst>
                                </p:cTn>
                              </p:par>
                              <p:par>
                                <p:cTn id="32" presetID="23" presetClass="entr" presetSubtype="32" fill="hold" nodeType="withEffect">
                                  <p:stCondLst>
                                    <p:cond delay="10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strVal val="4*#ppt_w"/>
                                          </p:val>
                                        </p:tav>
                                        <p:tav tm="100000">
                                          <p:val>
                                            <p:strVal val="#ppt_w"/>
                                          </p:val>
                                        </p:tav>
                                      </p:tavLst>
                                    </p:anim>
                                    <p:anim calcmode="lin" valueType="num">
                                      <p:cBhvr>
                                        <p:cTn id="35" dur="250" fill="hold"/>
                                        <p:tgtEl>
                                          <p:spTgt spid="33"/>
                                        </p:tgtEl>
                                        <p:attrNameLst>
                                          <p:attrName>ppt_h</p:attrName>
                                        </p:attrNameLst>
                                      </p:cBhvr>
                                      <p:tavLst>
                                        <p:tav tm="0">
                                          <p:val>
                                            <p:strVal val="4*#ppt_h"/>
                                          </p:val>
                                        </p:tav>
                                        <p:tav tm="100000">
                                          <p:val>
                                            <p:strVal val="#ppt_h"/>
                                          </p:val>
                                        </p:tav>
                                      </p:tavLst>
                                    </p:anim>
                                  </p:childTnLst>
                                </p:cTn>
                              </p:par>
                              <p:par>
                                <p:cTn id="36" presetID="23" presetClass="entr" presetSubtype="32" fill="hold" nodeType="withEffect">
                                  <p:stCondLst>
                                    <p:cond delay="12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250" fill="hold"/>
                                        <p:tgtEl>
                                          <p:spTgt spid="40"/>
                                        </p:tgtEl>
                                        <p:attrNameLst>
                                          <p:attrName>ppt_w</p:attrName>
                                        </p:attrNameLst>
                                      </p:cBhvr>
                                      <p:tavLst>
                                        <p:tav tm="0">
                                          <p:val>
                                            <p:strVal val="4*#ppt_w"/>
                                          </p:val>
                                        </p:tav>
                                        <p:tav tm="100000">
                                          <p:val>
                                            <p:strVal val="#ppt_w"/>
                                          </p:val>
                                        </p:tav>
                                      </p:tavLst>
                                    </p:anim>
                                    <p:anim calcmode="lin" valueType="num">
                                      <p:cBhvr>
                                        <p:cTn id="39" dur="250" fill="hold"/>
                                        <p:tgtEl>
                                          <p:spTgt spid="40"/>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par>
                          <p:cTn id="47" fill="hold">
                            <p:stCondLst>
                              <p:cond delay="3500"/>
                            </p:stCondLst>
                            <p:childTnLst>
                              <p:par>
                                <p:cTn id="48" presetID="21" presetClass="entr" presetSubtype="1"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heel(1)">
                                      <p:cBhvr>
                                        <p:cTn id="50" dur="1000"/>
                                        <p:tgtEl>
                                          <p:spTgt spid="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heel(1)">
                                      <p:cBhvr>
                                        <p:cTn id="53" dur="1000"/>
                                        <p:tgtEl>
                                          <p:spTgt spid="10"/>
                                        </p:tgtEl>
                                      </p:cBhvr>
                                    </p:animEffect>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anim calcmode="lin" valueType="num">
                                      <p:cBhvr>
                                        <p:cTn id="58" dur="500" fill="hold"/>
                                        <p:tgtEl>
                                          <p:spTgt spid="8"/>
                                        </p:tgtEl>
                                        <p:attrNameLst>
                                          <p:attrName>ppt_x</p:attrName>
                                        </p:attrNameLst>
                                      </p:cBhvr>
                                      <p:tavLst>
                                        <p:tav tm="0">
                                          <p:val>
                                            <p:strVal val="#ppt_x"/>
                                          </p:val>
                                        </p:tav>
                                        <p:tav tm="100000">
                                          <p:val>
                                            <p:strVal val="#ppt_x"/>
                                          </p:val>
                                        </p:tav>
                                      </p:tavLst>
                                    </p:anim>
                                    <p:anim calcmode="lin" valueType="num">
                                      <p:cBhvr>
                                        <p:cTn id="59" dur="5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anim calcmode="lin" valueType="num">
                                      <p:cBhvr>
                                        <p:cTn id="63" dur="500" fill="hold"/>
                                        <p:tgtEl>
                                          <p:spTgt spid="9"/>
                                        </p:tgtEl>
                                        <p:attrNameLst>
                                          <p:attrName>ppt_x</p:attrName>
                                        </p:attrNameLst>
                                      </p:cBhvr>
                                      <p:tavLst>
                                        <p:tav tm="0">
                                          <p:val>
                                            <p:strVal val="#ppt_x"/>
                                          </p:val>
                                        </p:tav>
                                        <p:tav tm="100000">
                                          <p:val>
                                            <p:strVal val="#ppt_x"/>
                                          </p:val>
                                        </p:tav>
                                      </p:tavLst>
                                    </p:anim>
                                    <p:anim calcmode="lin" valueType="num">
                                      <p:cBhvr>
                                        <p:cTn id="64" dur="500" fill="hold"/>
                                        <p:tgtEl>
                                          <p:spTgt spid="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anim calcmode="lin" valueType="num">
                                      <p:cBhvr>
                                        <p:cTn id="68" dur="500" fill="hold"/>
                                        <p:tgtEl>
                                          <p:spTgt spid="11"/>
                                        </p:tgtEl>
                                        <p:attrNameLst>
                                          <p:attrName>ppt_x</p:attrName>
                                        </p:attrNameLst>
                                      </p:cBhvr>
                                      <p:tavLst>
                                        <p:tav tm="0">
                                          <p:val>
                                            <p:strVal val="#ppt_x"/>
                                          </p:val>
                                        </p:tav>
                                        <p:tav tm="100000">
                                          <p:val>
                                            <p:strVal val="#ppt_x"/>
                                          </p:val>
                                        </p:tav>
                                      </p:tavLst>
                                    </p:anim>
                                    <p:anim calcmode="lin" valueType="num">
                                      <p:cBhvr>
                                        <p:cTn id="69" dur="5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anim calcmode="lin" valueType="num">
                                      <p:cBhvr>
                                        <p:cTn id="73" dur="500" fill="hold"/>
                                        <p:tgtEl>
                                          <p:spTgt spid="12"/>
                                        </p:tgtEl>
                                        <p:attrNameLst>
                                          <p:attrName>ppt_x</p:attrName>
                                        </p:attrNameLst>
                                      </p:cBhvr>
                                      <p:tavLst>
                                        <p:tav tm="0">
                                          <p:val>
                                            <p:strVal val="#ppt_x"/>
                                          </p:val>
                                        </p:tav>
                                        <p:tav tm="100000">
                                          <p:val>
                                            <p:strVal val="#ppt_x"/>
                                          </p:val>
                                        </p:tav>
                                      </p:tavLst>
                                    </p:anim>
                                    <p:anim calcmode="lin" valueType="num">
                                      <p:cBhvr>
                                        <p:cTn id="7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P spid="9" grpId="0"/>
      <p:bldP spid="10" grpId="0" animBg="1"/>
      <p:bldP spid="11" grpId="0"/>
      <p:bldP spid="12" grpId="0"/>
      <p:bldP spid="13" grpId="0" animBg="1"/>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D9D3F49B-5511-41FB-887E-6D609D5A097D}"/>
              </a:ext>
            </a:extLst>
          </p:cNvPr>
          <p:cNvGrpSpPr/>
          <p:nvPr/>
        </p:nvGrpSpPr>
        <p:grpSpPr>
          <a:xfrm>
            <a:off x="943429" y="4930222"/>
            <a:ext cx="10309654" cy="1364343"/>
            <a:chOff x="943429" y="4849537"/>
            <a:chExt cx="10309654" cy="1364343"/>
          </a:xfrm>
        </p:grpSpPr>
        <p:sp>
          <p:nvSpPr>
            <p:cNvPr id="3" name="圆角矩形 6">
              <a:extLst>
                <a:ext uri="{FF2B5EF4-FFF2-40B4-BE49-F238E27FC236}">
                  <a16:creationId xmlns="" xmlns:a16="http://schemas.microsoft.com/office/drawing/2014/main" id="{4BF3E370-0A87-4559-8A6D-F12B8B6C7C3D}"/>
                </a:ext>
              </a:extLst>
            </p:cNvPr>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4" name="五边形 7">
              <a:extLst>
                <a:ext uri="{FF2B5EF4-FFF2-40B4-BE49-F238E27FC236}">
                  <a16:creationId xmlns="" xmlns:a16="http://schemas.microsoft.com/office/drawing/2014/main" id="{1D324D86-662F-4EF4-A577-137E8A72AADE}"/>
                </a:ext>
              </a:extLst>
            </p:cNvPr>
            <p:cNvSpPr/>
            <p:nvPr/>
          </p:nvSpPr>
          <p:spPr>
            <a:xfrm>
              <a:off x="9830683" y="5158690"/>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5" name="TextBox 33">
              <a:extLst>
                <a:ext uri="{FF2B5EF4-FFF2-40B4-BE49-F238E27FC236}">
                  <a16:creationId xmlns="" xmlns:a16="http://schemas.microsoft.com/office/drawing/2014/main" id="{C4E3A307-2DE3-4EF4-A67B-12879BCA7284}"/>
                </a:ext>
              </a:extLst>
            </p:cNvPr>
            <p:cNvSpPr txBox="1"/>
            <p:nvPr/>
          </p:nvSpPr>
          <p:spPr>
            <a:xfrm>
              <a:off x="3088367" y="5146067"/>
              <a:ext cx="5977601" cy="969496"/>
            </a:xfrm>
            <a:prstGeom prst="rect">
              <a:avLst/>
            </a:prstGeom>
            <a:noFill/>
          </p:spPr>
          <p:txBody>
            <a:bodyPr wrap="square" lIns="0" tIns="0" rIns="0" bIns="0" rtlCol="0">
              <a:spAutoFit/>
            </a:bodyPr>
            <a:lstStyle/>
            <a:p>
              <a:pPr>
                <a:lnSpc>
                  <a:spcPct val="150000"/>
                </a:lnSpc>
              </a:pPr>
              <a:r>
                <a:rPr lang="en-US" altLang="zh-CN" sz="1400" dirty="0" smtClean="0">
                  <a:sym typeface="+mn-lt"/>
                </a:rPr>
                <a:t>3</a:t>
              </a:r>
              <a:r>
                <a:rPr lang="zh-CN" altLang="en-US" sz="1400" dirty="0" smtClean="0">
                  <a:sym typeface="+mn-lt"/>
                </a:rPr>
                <a:t>）可以整合“线上”和“线下”两端的资源，并通过云端进行管理，为居民创造更加便捷的社区生活环境的同时进一步拓展增值服务发展空间，创造新的盈利点。</a:t>
              </a:r>
              <a:endParaRPr lang="zh-CN" altLang="en-US" sz="1400" dirty="0">
                <a:sym typeface="+mn-lt"/>
              </a:endParaRPr>
            </a:p>
          </p:txBody>
        </p:sp>
        <p:sp>
          <p:nvSpPr>
            <p:cNvPr id="6" name="椭圆 5">
              <a:extLst>
                <a:ext uri="{FF2B5EF4-FFF2-40B4-BE49-F238E27FC236}">
                  <a16:creationId xmlns="" xmlns:a16="http://schemas.microsoft.com/office/drawing/2014/main" id="{78F4EBD1-C4FD-4BAC-9EF3-D939B7178055}"/>
                </a:ext>
              </a:extLst>
            </p:cNvPr>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7" name="组合 6">
              <a:extLst>
                <a:ext uri="{FF2B5EF4-FFF2-40B4-BE49-F238E27FC236}">
                  <a16:creationId xmlns="" xmlns:a16="http://schemas.microsoft.com/office/drawing/2014/main" id="{538D5EE3-7AC7-41A8-9A4B-405E8FF1A705}"/>
                </a:ext>
              </a:extLst>
            </p:cNvPr>
            <p:cNvGrpSpPr/>
            <p:nvPr/>
          </p:nvGrpSpPr>
          <p:grpSpPr>
            <a:xfrm>
              <a:off x="1679904" y="5268632"/>
              <a:ext cx="486104" cy="526152"/>
              <a:chOff x="3714875" y="1883685"/>
              <a:chExt cx="486104" cy="526152"/>
            </a:xfrm>
          </p:grpSpPr>
          <p:sp>
            <p:nvSpPr>
              <p:cNvPr id="8" name="Oval 92">
                <a:extLst>
                  <a:ext uri="{FF2B5EF4-FFF2-40B4-BE49-F238E27FC236}">
                    <a16:creationId xmlns="" xmlns:a16="http://schemas.microsoft.com/office/drawing/2014/main" id="{62DF36EE-1043-49CE-A2C8-C2A1D372D3D7}"/>
                  </a:ext>
                </a:extLst>
              </p:cNvPr>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9" name="Freeform 93">
                <a:extLst>
                  <a:ext uri="{FF2B5EF4-FFF2-40B4-BE49-F238E27FC236}">
                    <a16:creationId xmlns="" xmlns:a16="http://schemas.microsoft.com/office/drawing/2014/main" id="{23FF3EEC-BDF6-47A1-A0C0-C758E289DE0E}"/>
                  </a:ext>
                </a:extLst>
              </p:cNvPr>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0" name="Freeform 94">
                <a:extLst>
                  <a:ext uri="{FF2B5EF4-FFF2-40B4-BE49-F238E27FC236}">
                    <a16:creationId xmlns="" xmlns:a16="http://schemas.microsoft.com/office/drawing/2014/main" id="{A7B38728-C2D7-4602-A565-DCC4C6845E52}"/>
                  </a:ext>
                </a:extLst>
              </p:cNvPr>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1" name="Freeform 95">
                <a:extLst>
                  <a:ext uri="{FF2B5EF4-FFF2-40B4-BE49-F238E27FC236}">
                    <a16:creationId xmlns="" xmlns:a16="http://schemas.microsoft.com/office/drawing/2014/main" id="{9A306980-81E4-4E2C-901F-8C7C4DC016F7}"/>
                  </a:ext>
                </a:extLst>
              </p:cNvPr>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2" name="Freeform 96">
                <a:extLst>
                  <a:ext uri="{FF2B5EF4-FFF2-40B4-BE49-F238E27FC236}">
                    <a16:creationId xmlns="" xmlns:a16="http://schemas.microsoft.com/office/drawing/2014/main" id="{543180B0-8E15-49D0-BDDB-AF73D0905DA8}"/>
                  </a:ext>
                </a:extLst>
              </p:cNvPr>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3" name="Freeform 97">
                <a:extLst>
                  <a:ext uri="{FF2B5EF4-FFF2-40B4-BE49-F238E27FC236}">
                    <a16:creationId xmlns="" xmlns:a16="http://schemas.microsoft.com/office/drawing/2014/main" id="{47221402-BDD7-4635-863A-8100F1249A52}"/>
                  </a:ext>
                </a:extLst>
              </p:cNvPr>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4" name="Freeform 98">
                <a:extLst>
                  <a:ext uri="{FF2B5EF4-FFF2-40B4-BE49-F238E27FC236}">
                    <a16:creationId xmlns="" xmlns:a16="http://schemas.microsoft.com/office/drawing/2014/main" id="{527DB898-49D8-410D-8FCA-05F45B07FC9E}"/>
                  </a:ext>
                </a:extLst>
              </p:cNvPr>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grpSp>
        <p:nvGrpSpPr>
          <p:cNvPr id="15" name="组合 14">
            <a:extLst>
              <a:ext uri="{FF2B5EF4-FFF2-40B4-BE49-F238E27FC236}">
                <a16:creationId xmlns="" xmlns:a16="http://schemas.microsoft.com/office/drawing/2014/main" id="{A0759A7B-E1ED-4F42-B313-10EBEC3D6C1B}"/>
              </a:ext>
            </a:extLst>
          </p:cNvPr>
          <p:cNvGrpSpPr/>
          <p:nvPr/>
        </p:nvGrpSpPr>
        <p:grpSpPr>
          <a:xfrm>
            <a:off x="943429" y="3377192"/>
            <a:ext cx="10309654" cy="1364343"/>
            <a:chOff x="943429" y="3296507"/>
            <a:chExt cx="10309654" cy="1364343"/>
          </a:xfrm>
        </p:grpSpPr>
        <p:sp>
          <p:nvSpPr>
            <p:cNvPr id="16" name="圆角矩形 19">
              <a:extLst>
                <a:ext uri="{FF2B5EF4-FFF2-40B4-BE49-F238E27FC236}">
                  <a16:creationId xmlns="" xmlns:a16="http://schemas.microsoft.com/office/drawing/2014/main" id="{6B7C7E1C-3C9A-4040-A13E-33006A6EE8E4}"/>
                </a:ext>
              </a:extLst>
            </p:cNvPr>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17" name="五边形 20">
              <a:extLst>
                <a:ext uri="{FF2B5EF4-FFF2-40B4-BE49-F238E27FC236}">
                  <a16:creationId xmlns="" xmlns:a16="http://schemas.microsoft.com/office/drawing/2014/main" id="{F0224620-C97D-4009-8BDD-897CADEE471F}"/>
                </a:ext>
              </a:extLst>
            </p:cNvPr>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a:extLst>
                <a:ext uri="{FF2B5EF4-FFF2-40B4-BE49-F238E27FC236}">
                  <a16:creationId xmlns="" xmlns:a16="http://schemas.microsoft.com/office/drawing/2014/main" id="{6624E149-C149-4CBD-9870-62BE77751B77}"/>
                </a:ext>
              </a:extLst>
            </p:cNvPr>
            <p:cNvSpPr txBox="1"/>
            <p:nvPr/>
          </p:nvSpPr>
          <p:spPr>
            <a:xfrm>
              <a:off x="3079313" y="3701679"/>
              <a:ext cx="5977601" cy="285078"/>
            </a:xfrm>
            <a:prstGeom prst="rect">
              <a:avLst/>
            </a:prstGeom>
            <a:noFill/>
          </p:spPr>
          <p:txBody>
            <a:bodyPr wrap="square" lIns="0" tIns="0" rIns="0" bIns="0" rtlCol="0">
              <a:spAutoFit/>
            </a:bodyPr>
            <a:lstStyle/>
            <a:p>
              <a:pPr>
                <a:lnSpc>
                  <a:spcPct val="150000"/>
                </a:lnSpc>
              </a:pPr>
              <a:r>
                <a:rPr lang="en-US" altLang="zh-CN" sz="1400" dirty="0" smtClean="0"/>
                <a:t>2</a:t>
              </a:r>
              <a:r>
                <a:rPr lang="zh-CN" altLang="en-US" sz="1400" dirty="0" smtClean="0"/>
                <a:t>）</a:t>
              </a:r>
              <a:r>
                <a:rPr lang="zh-CN" altLang="zh-CN" sz="1400" dirty="0" smtClean="0"/>
                <a:t>另一方面可提升物业管理效率，降低能耗成本与人员成本。</a:t>
              </a:r>
              <a:endParaRPr lang="zh-CN" altLang="en-US" sz="1400" b="1" dirty="0">
                <a:solidFill>
                  <a:srgbClr val="555555"/>
                </a:solidFill>
                <a:cs typeface="+mn-ea"/>
                <a:sym typeface="+mn-lt"/>
              </a:endParaRPr>
            </a:p>
          </p:txBody>
        </p:sp>
        <p:sp>
          <p:nvSpPr>
            <p:cNvPr id="19" name="椭圆 18">
              <a:extLst>
                <a:ext uri="{FF2B5EF4-FFF2-40B4-BE49-F238E27FC236}">
                  <a16:creationId xmlns="" xmlns:a16="http://schemas.microsoft.com/office/drawing/2014/main" id="{A6255A4D-56B7-44C3-A222-C3CDF0C3B4CC}"/>
                </a:ext>
              </a:extLst>
            </p:cNvPr>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20" name="组合 19">
              <a:extLst>
                <a:ext uri="{FF2B5EF4-FFF2-40B4-BE49-F238E27FC236}">
                  <a16:creationId xmlns="" xmlns:a16="http://schemas.microsoft.com/office/drawing/2014/main" id="{C121C736-4795-42FC-B6FF-F02B4831618E}"/>
                </a:ext>
              </a:extLst>
            </p:cNvPr>
            <p:cNvGrpSpPr/>
            <p:nvPr/>
          </p:nvGrpSpPr>
          <p:grpSpPr>
            <a:xfrm>
              <a:off x="1684443" y="3731869"/>
              <a:ext cx="516444" cy="493618"/>
              <a:chOff x="9682163" y="5963443"/>
              <a:chExt cx="574675" cy="549275"/>
            </a:xfrm>
            <a:solidFill>
              <a:schemeClr val="bg1"/>
            </a:solidFill>
          </p:grpSpPr>
          <p:sp>
            <p:nvSpPr>
              <p:cNvPr id="21" name="Freeform 864">
                <a:extLst>
                  <a:ext uri="{FF2B5EF4-FFF2-40B4-BE49-F238E27FC236}">
                    <a16:creationId xmlns="" xmlns:a16="http://schemas.microsoft.com/office/drawing/2014/main" id="{CDB37BB8-9479-4F41-AF16-524FAAB1ECF0}"/>
                  </a:ext>
                </a:extLst>
              </p:cNvPr>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2" name="Freeform 865">
                <a:extLst>
                  <a:ext uri="{FF2B5EF4-FFF2-40B4-BE49-F238E27FC236}">
                    <a16:creationId xmlns="" xmlns:a16="http://schemas.microsoft.com/office/drawing/2014/main" id="{79A0B2A0-9AF8-42E8-9F92-90D9DD80540D}"/>
                  </a:ext>
                </a:extLst>
              </p:cNvPr>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3" name="Freeform 866">
                <a:extLst>
                  <a:ext uri="{FF2B5EF4-FFF2-40B4-BE49-F238E27FC236}">
                    <a16:creationId xmlns="" xmlns:a16="http://schemas.microsoft.com/office/drawing/2014/main" id="{F803D1CC-68E8-48C7-BE23-3394710DE775}"/>
                  </a:ext>
                </a:extLst>
              </p:cNvPr>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4" name="Freeform 867">
                <a:extLst>
                  <a:ext uri="{FF2B5EF4-FFF2-40B4-BE49-F238E27FC236}">
                    <a16:creationId xmlns="" xmlns:a16="http://schemas.microsoft.com/office/drawing/2014/main" id="{50D58834-CAE6-4EF4-86BB-4CF61004CF49}"/>
                  </a:ext>
                </a:extLst>
              </p:cNvPr>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5" name="Freeform 868">
                <a:extLst>
                  <a:ext uri="{FF2B5EF4-FFF2-40B4-BE49-F238E27FC236}">
                    <a16:creationId xmlns="" xmlns:a16="http://schemas.microsoft.com/office/drawing/2014/main" id="{1BE1454F-FA76-4DDF-8983-C97732BE691B}"/>
                  </a:ext>
                </a:extLst>
              </p:cNvPr>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6" name="Freeform 869">
                <a:extLst>
                  <a:ext uri="{FF2B5EF4-FFF2-40B4-BE49-F238E27FC236}">
                    <a16:creationId xmlns="" xmlns:a16="http://schemas.microsoft.com/office/drawing/2014/main" id="{6E2E9C7A-65A5-4E53-86E7-211D1164BD02}"/>
                  </a:ext>
                </a:extLst>
              </p:cNvPr>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sp>
        <p:nvSpPr>
          <p:cNvPr id="27" name="TextBox 33">
            <a:extLst>
              <a:ext uri="{FF2B5EF4-FFF2-40B4-BE49-F238E27FC236}">
                <a16:creationId xmlns="" xmlns:a16="http://schemas.microsoft.com/office/drawing/2014/main" id="{E639DED6-4D4A-4AB9-8B93-2972A43A4E64}"/>
              </a:ext>
            </a:extLst>
          </p:cNvPr>
          <p:cNvSpPr txBox="1"/>
          <p:nvPr/>
        </p:nvSpPr>
        <p:spPr>
          <a:xfrm>
            <a:off x="4917554" y="1119687"/>
            <a:ext cx="2346338" cy="553998"/>
          </a:xfrm>
          <a:prstGeom prst="rect">
            <a:avLst/>
          </a:prstGeom>
          <a:noFill/>
        </p:spPr>
        <p:txBody>
          <a:bodyPr wrap="square" lIns="0" tIns="0" rIns="0" bIns="0" rtlCol="0" anchor="ctr">
            <a:spAutoFit/>
          </a:bodyPr>
          <a:lstStyle/>
          <a:p>
            <a:pPr algn="ctr"/>
            <a:r>
              <a:rPr lang="zh-CN" altLang="en-US" sz="3600" b="1" dirty="0">
                <a:solidFill>
                  <a:srgbClr val="344F66"/>
                </a:solidFill>
                <a:cs typeface="+mn-ea"/>
                <a:sym typeface="+mn-lt"/>
              </a:rPr>
              <a:t>三个意义</a:t>
            </a:r>
            <a:endParaRPr lang="en-US" altLang="zh-CN" sz="3600" b="1" dirty="0">
              <a:solidFill>
                <a:srgbClr val="344F66"/>
              </a:solidFill>
              <a:cs typeface="+mn-ea"/>
              <a:sym typeface="+mn-lt"/>
            </a:endParaRPr>
          </a:p>
        </p:txBody>
      </p:sp>
      <p:grpSp>
        <p:nvGrpSpPr>
          <p:cNvPr id="28" name="组合 27">
            <a:extLst>
              <a:ext uri="{FF2B5EF4-FFF2-40B4-BE49-F238E27FC236}">
                <a16:creationId xmlns="" xmlns:a16="http://schemas.microsoft.com/office/drawing/2014/main" id="{AA5E865C-ECAB-4424-83D4-48E669753481}"/>
              </a:ext>
            </a:extLst>
          </p:cNvPr>
          <p:cNvGrpSpPr/>
          <p:nvPr/>
        </p:nvGrpSpPr>
        <p:grpSpPr>
          <a:xfrm>
            <a:off x="943429" y="1824164"/>
            <a:ext cx="10309654" cy="1364343"/>
            <a:chOff x="943429" y="1743479"/>
            <a:chExt cx="10309654" cy="1364343"/>
          </a:xfrm>
        </p:grpSpPr>
        <p:sp>
          <p:nvSpPr>
            <p:cNvPr id="29" name="圆角矩形 32">
              <a:extLst>
                <a:ext uri="{FF2B5EF4-FFF2-40B4-BE49-F238E27FC236}">
                  <a16:creationId xmlns="" xmlns:a16="http://schemas.microsoft.com/office/drawing/2014/main" id="{03F7093B-94F2-4418-9750-1958BF616A42}"/>
                </a:ext>
              </a:extLst>
            </p:cNvPr>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30" name="五边形 33">
              <a:extLst>
                <a:ext uri="{FF2B5EF4-FFF2-40B4-BE49-F238E27FC236}">
                  <a16:creationId xmlns="" xmlns:a16="http://schemas.microsoft.com/office/drawing/2014/main" id="{57FEF993-760C-4693-9075-16D7E75A47D3}"/>
                </a:ext>
              </a:extLst>
            </p:cNvPr>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a:extLst>
                <a:ext uri="{FF2B5EF4-FFF2-40B4-BE49-F238E27FC236}">
                  <a16:creationId xmlns="" xmlns:a16="http://schemas.microsoft.com/office/drawing/2014/main" id="{9B1B64C9-54C7-46A2-AE0D-477C98348329}"/>
                </a:ext>
              </a:extLst>
            </p:cNvPr>
            <p:cNvSpPr txBox="1"/>
            <p:nvPr/>
          </p:nvSpPr>
          <p:spPr>
            <a:xfrm>
              <a:off x="3079313" y="2108306"/>
              <a:ext cx="5977601" cy="608243"/>
            </a:xfrm>
            <a:prstGeom prst="rect">
              <a:avLst/>
            </a:prstGeom>
            <a:noFill/>
          </p:spPr>
          <p:txBody>
            <a:bodyPr wrap="square" lIns="0" tIns="0" rIns="0" bIns="0" rtlCol="0">
              <a:spAutoFit/>
            </a:bodyPr>
            <a:lstStyle/>
            <a:p>
              <a:pPr>
                <a:lnSpc>
                  <a:spcPct val="150000"/>
                </a:lnSpc>
              </a:pPr>
              <a:r>
                <a:rPr lang="en-US" altLang="zh-CN" sz="1400" dirty="0" smtClean="0">
                  <a:sym typeface="+mn-lt"/>
                </a:rPr>
                <a:t>1</a:t>
              </a:r>
              <a:r>
                <a:rPr lang="zh-CN" altLang="en-US" sz="1400" dirty="0" smtClean="0">
                  <a:sym typeface="+mn-lt"/>
                </a:rPr>
                <a:t>）综合一站式服务、远程遥控等模式，降低特殊人群生活的危险性，确保特殊人群的安全。</a:t>
              </a:r>
              <a:endParaRPr lang="zh-CN" altLang="en-US" sz="1400" dirty="0">
                <a:sym typeface="+mn-lt"/>
              </a:endParaRPr>
            </a:p>
          </p:txBody>
        </p:sp>
        <p:sp>
          <p:nvSpPr>
            <p:cNvPr id="32" name="椭圆 31">
              <a:extLst>
                <a:ext uri="{FF2B5EF4-FFF2-40B4-BE49-F238E27FC236}">
                  <a16:creationId xmlns="" xmlns:a16="http://schemas.microsoft.com/office/drawing/2014/main" id="{FEBC16AF-837B-486A-BEA7-79AC636ECBB6}"/>
                </a:ext>
              </a:extLst>
            </p:cNvPr>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33" name="组合 32">
              <a:extLst>
                <a:ext uri="{FF2B5EF4-FFF2-40B4-BE49-F238E27FC236}">
                  <a16:creationId xmlns="" xmlns:a16="http://schemas.microsoft.com/office/drawing/2014/main" id="{39BB06AB-4B87-4808-AD95-700F8CCFAD48}"/>
                </a:ext>
              </a:extLst>
            </p:cNvPr>
            <p:cNvGrpSpPr/>
            <p:nvPr/>
          </p:nvGrpSpPr>
          <p:grpSpPr>
            <a:xfrm>
              <a:off x="1682667" y="2126248"/>
              <a:ext cx="522298" cy="598804"/>
              <a:chOff x="2033588" y="4343400"/>
              <a:chExt cx="563563" cy="646113"/>
            </a:xfrm>
            <a:solidFill>
              <a:schemeClr val="bg1"/>
            </a:solidFill>
          </p:grpSpPr>
          <p:sp>
            <p:nvSpPr>
              <p:cNvPr id="34" name="Oval 316">
                <a:extLst>
                  <a:ext uri="{FF2B5EF4-FFF2-40B4-BE49-F238E27FC236}">
                    <a16:creationId xmlns="" xmlns:a16="http://schemas.microsoft.com/office/drawing/2014/main" id="{F74976BC-FC1C-47AA-B4C0-09CAB30625D9}"/>
                  </a:ext>
                </a:extLst>
              </p:cNvPr>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5" name="Freeform 317">
                <a:extLst>
                  <a:ext uri="{FF2B5EF4-FFF2-40B4-BE49-F238E27FC236}">
                    <a16:creationId xmlns="" xmlns:a16="http://schemas.microsoft.com/office/drawing/2014/main" id="{991AAC5A-8875-4974-B38A-695FB6CD1C58}"/>
                  </a:ext>
                </a:extLst>
              </p:cNvPr>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6" name="Freeform 318">
                <a:extLst>
                  <a:ext uri="{FF2B5EF4-FFF2-40B4-BE49-F238E27FC236}">
                    <a16:creationId xmlns="" xmlns:a16="http://schemas.microsoft.com/office/drawing/2014/main" id="{28C95072-3CB1-44CA-A590-529F4A712D1A}"/>
                  </a:ext>
                </a:extLst>
              </p:cNvPr>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7" name="Freeform 319">
                <a:extLst>
                  <a:ext uri="{FF2B5EF4-FFF2-40B4-BE49-F238E27FC236}">
                    <a16:creationId xmlns="" xmlns:a16="http://schemas.microsoft.com/office/drawing/2014/main" id="{E60D453C-8A9E-42B4-BA1A-0106E4B83ECB}"/>
                  </a:ext>
                </a:extLst>
              </p:cNvPr>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8" name="Freeform 320">
                <a:extLst>
                  <a:ext uri="{FF2B5EF4-FFF2-40B4-BE49-F238E27FC236}">
                    <a16:creationId xmlns="" xmlns:a16="http://schemas.microsoft.com/office/drawing/2014/main" id="{B090944F-032C-4DA3-932E-C62D2F191121}"/>
                  </a:ext>
                </a:extLst>
              </p:cNvPr>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9" name="Freeform 321">
                <a:extLst>
                  <a:ext uri="{FF2B5EF4-FFF2-40B4-BE49-F238E27FC236}">
                    <a16:creationId xmlns="" xmlns:a16="http://schemas.microsoft.com/office/drawing/2014/main" id="{A341CDDD-B9EB-4876-A271-9859B059B3B7}"/>
                  </a:ext>
                </a:extLst>
              </p:cNvPr>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0" name="Freeform 322">
                <a:extLst>
                  <a:ext uri="{FF2B5EF4-FFF2-40B4-BE49-F238E27FC236}">
                    <a16:creationId xmlns="" xmlns:a16="http://schemas.microsoft.com/office/drawing/2014/main" id="{2B7FCE6A-559D-468E-A1DB-BB8909A3FBCE}"/>
                  </a:ext>
                </a:extLst>
              </p:cNvPr>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1" name="Freeform 323">
                <a:extLst>
                  <a:ext uri="{FF2B5EF4-FFF2-40B4-BE49-F238E27FC236}">
                    <a16:creationId xmlns="" xmlns:a16="http://schemas.microsoft.com/office/drawing/2014/main" id="{68A77089-178E-4D53-95B3-E72AF931D2F3}"/>
                  </a:ext>
                </a:extLst>
              </p:cNvPr>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2" name="Freeform 324">
                <a:extLst>
                  <a:ext uri="{FF2B5EF4-FFF2-40B4-BE49-F238E27FC236}">
                    <a16:creationId xmlns="" xmlns:a16="http://schemas.microsoft.com/office/drawing/2014/main" id="{04E59F64-C243-4B88-858D-447F206BAE15}"/>
                  </a:ext>
                </a:extLst>
              </p:cNvPr>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3" name="Freeform 325">
                <a:extLst>
                  <a:ext uri="{FF2B5EF4-FFF2-40B4-BE49-F238E27FC236}">
                    <a16:creationId xmlns="" xmlns:a16="http://schemas.microsoft.com/office/drawing/2014/main" id="{9A209FF0-AF1A-4615-AAF5-21B86D5F8969}"/>
                  </a:ext>
                </a:extLst>
              </p:cNvPr>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4" name="Freeform 326">
                <a:extLst>
                  <a:ext uri="{FF2B5EF4-FFF2-40B4-BE49-F238E27FC236}">
                    <a16:creationId xmlns="" xmlns:a16="http://schemas.microsoft.com/office/drawing/2014/main" id="{600760EE-E2DF-4DF7-B0CD-2907E8D89586}"/>
                  </a:ext>
                </a:extLst>
              </p:cNvPr>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5" name="Freeform 327">
                <a:extLst>
                  <a:ext uri="{FF2B5EF4-FFF2-40B4-BE49-F238E27FC236}">
                    <a16:creationId xmlns="" xmlns:a16="http://schemas.microsoft.com/office/drawing/2014/main" id="{7E40C842-55F8-4F38-AC70-B8BBB203E57B}"/>
                  </a:ext>
                </a:extLst>
              </p:cNvPr>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6" name="Freeform 328">
                <a:extLst>
                  <a:ext uri="{FF2B5EF4-FFF2-40B4-BE49-F238E27FC236}">
                    <a16:creationId xmlns="" xmlns:a16="http://schemas.microsoft.com/office/drawing/2014/main" id="{CED8EE2D-CEA5-49D2-B214-0E9FA6E2B9B5}"/>
                  </a:ext>
                </a:extLst>
              </p:cNvPr>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7" name="Freeform 329">
                <a:extLst>
                  <a:ext uri="{FF2B5EF4-FFF2-40B4-BE49-F238E27FC236}">
                    <a16:creationId xmlns="" xmlns:a16="http://schemas.microsoft.com/office/drawing/2014/main" id="{4857FAA9-9523-46D6-9F7F-DA0D4A09E7C3}"/>
                  </a:ext>
                </a:extLst>
              </p:cNvPr>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8" name="Freeform 330">
                <a:extLst>
                  <a:ext uri="{FF2B5EF4-FFF2-40B4-BE49-F238E27FC236}">
                    <a16:creationId xmlns="" xmlns:a16="http://schemas.microsoft.com/office/drawing/2014/main" id="{6FB619B4-BDDF-4522-9BCE-CA12E30898BB}"/>
                  </a:ext>
                </a:extLst>
              </p:cNvPr>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9" name="Freeform 331">
                <a:extLst>
                  <a:ext uri="{FF2B5EF4-FFF2-40B4-BE49-F238E27FC236}">
                    <a16:creationId xmlns="" xmlns:a16="http://schemas.microsoft.com/office/drawing/2014/main" id="{942E9E2B-44D9-4AE9-9C17-BCEF4841B2E6}"/>
                  </a:ext>
                </a:extLst>
              </p:cNvPr>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50" name="Oval 332">
                <a:extLst>
                  <a:ext uri="{FF2B5EF4-FFF2-40B4-BE49-F238E27FC236}">
                    <a16:creationId xmlns="" xmlns:a16="http://schemas.microsoft.com/office/drawing/2014/main" id="{5E9F6D4C-9564-4EB9-B69C-342CB48C8BAB}"/>
                  </a:ext>
                </a:extLst>
              </p:cNvPr>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sp>
        <p:nvSpPr>
          <p:cNvPr id="52" name="TextBox 42">
            <a:extLst>
              <a:ext uri="{FF2B5EF4-FFF2-40B4-BE49-F238E27FC236}">
                <a16:creationId xmlns="" xmlns:a16="http://schemas.microsoft.com/office/drawing/2014/main" id="{C744FDB5-A297-4774-A339-9BEDE506B9D4}"/>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1.3 </a:t>
            </a:r>
            <a:r>
              <a:rPr lang="zh-CN" altLang="en-US" b="0" dirty="0">
                <a:solidFill>
                  <a:srgbClr val="444444"/>
                </a:solidFill>
                <a:latin typeface="+mn-lt"/>
                <a:ea typeface="+mn-ea"/>
                <a:cs typeface="+mn-ea"/>
                <a:sym typeface="+mn-lt"/>
              </a:rPr>
              <a:t>研究意义</a:t>
            </a:r>
          </a:p>
        </p:txBody>
      </p:sp>
    </p:spTree>
    <p:extLst>
      <p:ext uri="{BB962C8B-B14F-4D97-AF65-F5344CB8AC3E}">
        <p14:creationId xmlns:p14="http://schemas.microsoft.com/office/powerpoint/2010/main" xmlns="" val="185940775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ppt_x</p:attrName>
                                        </p:attrNameLst>
                                      </p:cBhvr>
                                      <p:tavLst>
                                        <p:tav tm="0">
                                          <p:val>
                                            <p:strVal val="#ppt_x-#ppt_w/2"/>
                                          </p:val>
                                        </p:tav>
                                        <p:tav tm="100000">
                                          <p:val>
                                            <p:strVal val="#ppt_x"/>
                                          </p:val>
                                        </p:tav>
                                      </p:tavLst>
                                    </p:anim>
                                    <p:anim calcmode="lin" valueType="num">
                                      <p:cBhvr>
                                        <p:cTn id="8" dur="500" fill="hold"/>
                                        <p:tgtEl>
                                          <p:spTgt spid="52"/>
                                        </p:tgtEl>
                                        <p:attrNameLst>
                                          <p:attrName>ppt_y</p:attrName>
                                        </p:attrNameLst>
                                      </p:cBhvr>
                                      <p:tavLst>
                                        <p:tav tm="0">
                                          <p:val>
                                            <p:strVal val="#ppt_y"/>
                                          </p:val>
                                        </p:tav>
                                        <p:tav tm="100000">
                                          <p:val>
                                            <p:strVal val="#ppt_y"/>
                                          </p:val>
                                        </p:tav>
                                      </p:tavLst>
                                    </p:anim>
                                    <p:anim calcmode="lin" valueType="num">
                                      <p:cBhvr>
                                        <p:cTn id="9" dur="500" fill="hold"/>
                                        <p:tgtEl>
                                          <p:spTgt spid="52"/>
                                        </p:tgtEl>
                                        <p:attrNameLst>
                                          <p:attrName>ppt_w</p:attrName>
                                        </p:attrNameLst>
                                      </p:cBhvr>
                                      <p:tavLst>
                                        <p:tav tm="0">
                                          <p:val>
                                            <p:fltVal val="0"/>
                                          </p:val>
                                        </p:tav>
                                        <p:tav tm="100000">
                                          <p:val>
                                            <p:strVal val="#ppt_w"/>
                                          </p:val>
                                        </p:tav>
                                      </p:tavLst>
                                    </p:anim>
                                    <p:anim calcmode="lin" valueType="num">
                                      <p:cBhvr>
                                        <p:cTn id="10" dur="500" fill="hold"/>
                                        <p:tgtEl>
                                          <p:spTgt spid="52"/>
                                        </p:tgtEl>
                                        <p:attrNameLst>
                                          <p:attrName>ppt_h</p:attrName>
                                        </p:attrNameLst>
                                      </p:cBhvr>
                                      <p:tavLst>
                                        <p:tav tm="0">
                                          <p:val>
                                            <p:strVal val="#ppt_h"/>
                                          </p:val>
                                        </p:tav>
                                        <p:tav tm="100000">
                                          <p:val>
                                            <p:strVal val="#ppt_h"/>
                                          </p:val>
                                        </p:tav>
                                      </p:tavLst>
                                    </p:anim>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08333E-7 7.40741E-7 L -2.08333E-7 -0.47384 " pathEditMode="relative" rAng="0" ptsTypes="AA">
                                      <p:cBhvr>
                                        <p:cTn id="14" dur="1500" spd="-100000" fill="hold"/>
                                        <p:tgtEl>
                                          <p:spTgt spid="28"/>
                                        </p:tgtEl>
                                        <p:attrNameLst>
                                          <p:attrName>ppt_x</p:attrName>
                                          <p:attrName>ppt_y</p:attrName>
                                        </p:attrNameLst>
                                      </p:cBhvr>
                                      <p:rCtr x="0" y="-23704"/>
                                    </p:animMotion>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500"/>
                            </p:stCondLst>
                            <p:childTnLst>
                              <p:par>
                                <p:cTn id="19" presetID="42" presetClass="path" presetSubtype="0" accel="50000" decel="50000" fill="hold" nodeType="afterEffect">
                                  <p:stCondLst>
                                    <p:cond delay="0"/>
                                  </p:stCondLst>
                                  <p:childTnLst>
                                    <p:animMotion origin="layout" path="M -2.08333E-7 1.85185E-6 L -2.08333E-7 -0.22639 " pathEditMode="relative" rAng="0" ptsTypes="AA">
                                      <p:cBhvr>
                                        <p:cTn id="20" dur="1500" spd="-100000" fill="hold"/>
                                        <p:tgtEl>
                                          <p:spTgt spid="15"/>
                                        </p:tgtEl>
                                        <p:attrNameLst>
                                          <p:attrName>ppt_x</p:attrName>
                                          <p:attrName>ppt_y</p:attrName>
                                        </p:attrNameLst>
                                      </p:cBhvr>
                                      <p:rCtr x="0" y="-11319"/>
                                    </p:animMotion>
                                  </p:childTnLst>
                                </p:cTn>
                              </p:par>
                            </p:childTnLst>
                          </p:cTn>
                        </p:par>
                        <p:par>
                          <p:cTn id="21" fill="hold">
                            <p:stCondLst>
                              <p:cond delay="30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3000"/>
                            </p:stCondLst>
                            <p:childTnLst>
                              <p:par>
                                <p:cTn id="25" presetID="42" presetClass="path" presetSubtype="0" accel="50000" decel="50000" fill="hold" nodeType="afterEffect">
                                  <p:stCondLst>
                                    <p:cond delay="0"/>
                                  </p:stCondLst>
                                  <p:childTnLst>
                                    <p:animMotion origin="layout" path="M -2.08333E-7 2.96296E-6 L -2.08333E-7 -0.22639 " pathEditMode="relative" rAng="0" ptsTypes="AA">
                                      <p:cBhvr>
                                        <p:cTn id="26" dur="1500" spd="-100000" fill="hold"/>
                                        <p:tgtEl>
                                          <p:spTgt spid="2"/>
                                        </p:tgtEl>
                                        <p:attrNameLst>
                                          <p:attrName>ppt_x</p:attrName>
                                          <p:attrName>ppt_y</p:attrName>
                                        </p:attrNameLst>
                                      </p:cBhvr>
                                      <p:rCtr x="0" y="-11319"/>
                                    </p:animMotion>
                                  </p:childTnLst>
                                </p:cTn>
                              </p:par>
                            </p:childTnLst>
                          </p:cTn>
                        </p:par>
                        <p:par>
                          <p:cTn id="27" fill="hold">
                            <p:stCondLst>
                              <p:cond delay="4500"/>
                            </p:stCondLst>
                            <p:childTnLst>
                              <p:par>
                                <p:cTn id="28" presetID="2" presetClass="entr" presetSubtype="2" fill="hold" grpId="0" nodeType="afterEffect">
                                  <p:stCondLst>
                                    <p:cond delay="0"/>
                                  </p:stCondLst>
                                  <p:iterate type="lt">
                                    <p:tmPct val="10000"/>
                                  </p:iterate>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1+#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a:extLst>
              <a:ext uri="{FF2B5EF4-FFF2-40B4-BE49-F238E27FC236}">
                <a16:creationId xmlns="" xmlns:a16="http://schemas.microsoft.com/office/drawing/2014/main" id="{997912B2-6116-4E42-8E77-8536AF2DF246}"/>
              </a:ext>
            </a:extLst>
          </p:cNvPr>
          <p:cNvSpPr txBox="1"/>
          <p:nvPr/>
        </p:nvSpPr>
        <p:spPr>
          <a:xfrm>
            <a:off x="6790712" y="1500774"/>
            <a:ext cx="3767336" cy="608243"/>
          </a:xfrm>
          <a:prstGeom prst="rect">
            <a:avLst/>
          </a:prstGeom>
          <a:noFill/>
        </p:spPr>
        <p:txBody>
          <a:bodyPr wrap="square" lIns="0" tIns="0" rIns="0" bIns="0" rtlCol="0">
            <a:spAutoFit/>
          </a:bodyPr>
          <a:lstStyle/>
          <a:p>
            <a:pPr>
              <a:lnSpc>
                <a:spcPct val="150000"/>
              </a:lnSpc>
            </a:pPr>
            <a:r>
              <a:rPr lang="en-US" altLang="zh-CN" sz="1400" dirty="0" smtClean="0"/>
              <a:t>[1]</a:t>
            </a:r>
            <a:r>
              <a:rPr lang="zh-CN" altLang="zh-CN" sz="1400" dirty="0" smtClean="0"/>
              <a:t>岳欣</a:t>
            </a:r>
            <a:r>
              <a:rPr lang="en-US" altLang="zh-CN" sz="1400" dirty="0" smtClean="0"/>
              <a:t>.</a:t>
            </a:r>
            <a:r>
              <a:rPr lang="zh-CN" altLang="zh-CN" sz="1400" dirty="0" smtClean="0"/>
              <a:t>推进我国智慧城市发展的思考</a:t>
            </a:r>
            <a:r>
              <a:rPr lang="en-US" altLang="zh-CN" sz="1400" dirty="0" smtClean="0"/>
              <a:t>[J].</a:t>
            </a:r>
            <a:r>
              <a:rPr lang="zh-CN" altLang="zh-CN" sz="1400" dirty="0" smtClean="0"/>
              <a:t>宏观经济管理</a:t>
            </a:r>
            <a:r>
              <a:rPr lang="en-US" altLang="zh-CN" sz="1400" dirty="0" smtClean="0"/>
              <a:t>,2013,(11).</a:t>
            </a:r>
            <a:endParaRPr lang="zh-CN" altLang="en-US" sz="1400" dirty="0">
              <a:solidFill>
                <a:srgbClr val="555555"/>
              </a:solidFill>
              <a:cs typeface="+mn-ea"/>
              <a:sym typeface="+mn-lt"/>
            </a:endParaRPr>
          </a:p>
        </p:txBody>
      </p:sp>
      <p:sp>
        <p:nvSpPr>
          <p:cNvPr id="4" name="椭圆 3">
            <a:extLst>
              <a:ext uri="{FF2B5EF4-FFF2-40B4-BE49-F238E27FC236}">
                <a16:creationId xmlns="" xmlns:a16="http://schemas.microsoft.com/office/drawing/2014/main" id="{FE178A63-81E8-4C6A-99EB-E6F942FC35B7}"/>
              </a:ext>
            </a:extLst>
          </p:cNvPr>
          <p:cNvSpPr/>
          <p:nvPr/>
        </p:nvSpPr>
        <p:spPr>
          <a:xfrm>
            <a:off x="6096678" y="140970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1</a:t>
            </a:r>
            <a:endParaRPr lang="zh-CN" altLang="en-US" sz="3200" dirty="0">
              <a:cs typeface="+mn-ea"/>
              <a:sym typeface="+mn-lt"/>
            </a:endParaRPr>
          </a:p>
        </p:txBody>
      </p:sp>
      <p:sp>
        <p:nvSpPr>
          <p:cNvPr id="5" name="TextBox 33">
            <a:extLst>
              <a:ext uri="{FF2B5EF4-FFF2-40B4-BE49-F238E27FC236}">
                <a16:creationId xmlns="" xmlns:a16="http://schemas.microsoft.com/office/drawing/2014/main" id="{1EA0EA48-A621-4682-A84F-8BCB3E08E031}"/>
              </a:ext>
            </a:extLst>
          </p:cNvPr>
          <p:cNvSpPr txBox="1"/>
          <p:nvPr/>
        </p:nvSpPr>
        <p:spPr>
          <a:xfrm>
            <a:off x="7314115" y="2533750"/>
            <a:ext cx="3767336" cy="430887"/>
          </a:xfrm>
          <a:prstGeom prst="rect">
            <a:avLst/>
          </a:prstGeom>
          <a:noFill/>
        </p:spPr>
        <p:txBody>
          <a:bodyPr wrap="square" lIns="0" tIns="0" rIns="0" bIns="0" rtlCol="0">
            <a:spAutoFit/>
          </a:bodyPr>
          <a:lstStyle/>
          <a:p>
            <a:r>
              <a:rPr lang="en-US" altLang="zh-CN" sz="1400" dirty="0" smtClean="0"/>
              <a:t>[2]</a:t>
            </a:r>
            <a:r>
              <a:rPr lang="zh-CN" altLang="zh-CN" sz="1400" dirty="0" smtClean="0"/>
              <a:t>邓贤峰</a:t>
            </a:r>
            <a:r>
              <a:rPr lang="en-US" altLang="zh-CN" sz="1400" dirty="0" smtClean="0"/>
              <a:t>."</a:t>
            </a:r>
            <a:r>
              <a:rPr lang="zh-CN" altLang="zh-CN" sz="1400" dirty="0" smtClean="0"/>
              <a:t>智慧城市</a:t>
            </a:r>
            <a:r>
              <a:rPr lang="en-US" altLang="zh-CN" sz="1400" dirty="0" smtClean="0"/>
              <a:t>"</a:t>
            </a:r>
            <a:r>
              <a:rPr lang="zh-CN" altLang="zh-CN" sz="1400" dirty="0" smtClean="0"/>
              <a:t>评价指标体系研究</a:t>
            </a:r>
            <a:r>
              <a:rPr lang="en-US" altLang="zh-CN" sz="1400" dirty="0" smtClean="0"/>
              <a:t>[J].</a:t>
            </a:r>
            <a:r>
              <a:rPr lang="zh-CN" altLang="zh-CN" sz="1400" dirty="0" smtClean="0"/>
              <a:t>发展研究</a:t>
            </a:r>
            <a:r>
              <a:rPr lang="en-US" altLang="zh-CN" sz="1400" dirty="0" smtClean="0"/>
              <a:t>,2010,(12).</a:t>
            </a:r>
            <a:endParaRPr lang="zh-CN" altLang="zh-CN" sz="1400" dirty="0"/>
          </a:p>
        </p:txBody>
      </p:sp>
      <p:sp>
        <p:nvSpPr>
          <p:cNvPr id="6" name="椭圆 5">
            <a:extLst>
              <a:ext uri="{FF2B5EF4-FFF2-40B4-BE49-F238E27FC236}">
                <a16:creationId xmlns="" xmlns:a16="http://schemas.microsoft.com/office/drawing/2014/main" id="{7A8F67CF-3A85-4A7F-9D1A-FAD9DFD3062C}"/>
              </a:ext>
            </a:extLst>
          </p:cNvPr>
          <p:cNvSpPr/>
          <p:nvPr/>
        </p:nvSpPr>
        <p:spPr>
          <a:xfrm>
            <a:off x="6666697" y="2397410"/>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2</a:t>
            </a:r>
            <a:endParaRPr lang="zh-CN" altLang="en-US" sz="3200" dirty="0">
              <a:cs typeface="+mn-ea"/>
              <a:sym typeface="+mn-lt"/>
            </a:endParaRPr>
          </a:p>
        </p:txBody>
      </p:sp>
      <p:sp>
        <p:nvSpPr>
          <p:cNvPr id="7" name="TextBox 33">
            <a:extLst>
              <a:ext uri="{FF2B5EF4-FFF2-40B4-BE49-F238E27FC236}">
                <a16:creationId xmlns="" xmlns:a16="http://schemas.microsoft.com/office/drawing/2014/main" id="{803CCA7B-E757-4BB3-BCE6-CB6E9B12A466}"/>
              </a:ext>
            </a:extLst>
          </p:cNvPr>
          <p:cNvSpPr txBox="1"/>
          <p:nvPr/>
        </p:nvSpPr>
        <p:spPr>
          <a:xfrm>
            <a:off x="7490162" y="3522767"/>
            <a:ext cx="3767336" cy="430887"/>
          </a:xfrm>
          <a:prstGeom prst="rect">
            <a:avLst/>
          </a:prstGeom>
          <a:noFill/>
        </p:spPr>
        <p:txBody>
          <a:bodyPr wrap="square" lIns="0" tIns="0" rIns="0" bIns="0" rtlCol="0">
            <a:spAutoFit/>
          </a:bodyPr>
          <a:lstStyle/>
          <a:p>
            <a:r>
              <a:rPr lang="en-US" altLang="zh-CN" sz="1400" dirty="0" smtClean="0"/>
              <a:t>[3]</a:t>
            </a:r>
            <a:r>
              <a:rPr lang="zh-CN" altLang="zh-CN" sz="1400" dirty="0" smtClean="0"/>
              <a:t>贺小花</a:t>
            </a:r>
            <a:r>
              <a:rPr lang="en-US" altLang="zh-CN" sz="1400" dirty="0" smtClean="0"/>
              <a:t>.</a:t>
            </a:r>
            <a:r>
              <a:rPr lang="zh-CN" altLang="zh-CN" sz="1400" dirty="0" smtClean="0"/>
              <a:t>合肥：努力打造特色智慧城市样板</a:t>
            </a:r>
            <a:r>
              <a:rPr lang="en-US" altLang="zh-CN" sz="1400" dirty="0" smtClean="0"/>
              <a:t>[J].</a:t>
            </a:r>
            <a:r>
              <a:rPr lang="zh-CN" altLang="zh-CN" sz="1400" dirty="0" smtClean="0"/>
              <a:t>中国公共安全（综合版）</a:t>
            </a:r>
            <a:r>
              <a:rPr lang="en-US" altLang="zh-CN" sz="1400" dirty="0" smtClean="0"/>
              <a:t>,2014,(7).</a:t>
            </a:r>
            <a:endParaRPr lang="zh-CN" altLang="zh-CN" sz="1400" dirty="0"/>
          </a:p>
        </p:txBody>
      </p:sp>
      <p:sp>
        <p:nvSpPr>
          <p:cNvPr id="8" name="椭圆 7">
            <a:extLst>
              <a:ext uri="{FF2B5EF4-FFF2-40B4-BE49-F238E27FC236}">
                <a16:creationId xmlns="" xmlns:a16="http://schemas.microsoft.com/office/drawing/2014/main" id="{024F7326-8E36-4179-BD27-D0441DCEF15D}"/>
              </a:ext>
            </a:extLst>
          </p:cNvPr>
          <p:cNvSpPr/>
          <p:nvPr/>
        </p:nvSpPr>
        <p:spPr>
          <a:xfrm>
            <a:off x="6842890" y="338512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3</a:t>
            </a:r>
            <a:endParaRPr lang="zh-CN" altLang="en-US" sz="3200" dirty="0">
              <a:cs typeface="+mn-ea"/>
              <a:sym typeface="+mn-lt"/>
            </a:endParaRPr>
          </a:p>
        </p:txBody>
      </p:sp>
      <p:sp>
        <p:nvSpPr>
          <p:cNvPr id="9" name="椭圆 8">
            <a:extLst>
              <a:ext uri="{FF2B5EF4-FFF2-40B4-BE49-F238E27FC236}">
                <a16:creationId xmlns="" xmlns:a16="http://schemas.microsoft.com/office/drawing/2014/main" id="{1709EE63-3DCF-4CA3-B928-8ECB224EF15D}"/>
              </a:ext>
            </a:extLst>
          </p:cNvPr>
          <p:cNvSpPr/>
          <p:nvPr/>
        </p:nvSpPr>
        <p:spPr>
          <a:xfrm>
            <a:off x="6666697" y="4372830"/>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4</a:t>
            </a:r>
            <a:endParaRPr lang="zh-CN" altLang="en-US" sz="3200" dirty="0">
              <a:cs typeface="+mn-ea"/>
              <a:sym typeface="+mn-lt"/>
            </a:endParaRPr>
          </a:p>
        </p:txBody>
      </p:sp>
      <p:sp>
        <p:nvSpPr>
          <p:cNvPr id="10" name="椭圆 9">
            <a:extLst>
              <a:ext uri="{FF2B5EF4-FFF2-40B4-BE49-F238E27FC236}">
                <a16:creationId xmlns="" xmlns:a16="http://schemas.microsoft.com/office/drawing/2014/main" id="{B1D9C812-7678-4EE2-9CE1-4930F368A06A}"/>
              </a:ext>
            </a:extLst>
          </p:cNvPr>
          <p:cNvSpPr/>
          <p:nvPr/>
        </p:nvSpPr>
        <p:spPr>
          <a:xfrm>
            <a:off x="6165095" y="536054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5</a:t>
            </a:r>
            <a:endParaRPr lang="zh-CN" altLang="en-US" sz="3200" dirty="0">
              <a:cs typeface="+mn-ea"/>
              <a:sym typeface="+mn-lt"/>
            </a:endParaRPr>
          </a:p>
        </p:txBody>
      </p:sp>
      <p:sp>
        <p:nvSpPr>
          <p:cNvPr id="11" name="TextBox 33">
            <a:extLst>
              <a:ext uri="{FF2B5EF4-FFF2-40B4-BE49-F238E27FC236}">
                <a16:creationId xmlns="" xmlns:a16="http://schemas.microsoft.com/office/drawing/2014/main" id="{F69547CD-39F4-48F6-89A2-61DA6A038408}"/>
              </a:ext>
            </a:extLst>
          </p:cNvPr>
          <p:cNvSpPr txBox="1"/>
          <p:nvPr/>
        </p:nvSpPr>
        <p:spPr>
          <a:xfrm>
            <a:off x="7313595" y="4492892"/>
            <a:ext cx="3767336" cy="430887"/>
          </a:xfrm>
          <a:prstGeom prst="rect">
            <a:avLst/>
          </a:prstGeom>
          <a:noFill/>
        </p:spPr>
        <p:txBody>
          <a:bodyPr wrap="square" lIns="0" tIns="0" rIns="0" bIns="0" rtlCol="0">
            <a:spAutoFit/>
          </a:bodyPr>
          <a:lstStyle/>
          <a:p>
            <a:r>
              <a:rPr lang="en-US" altLang="zh-CN" sz="1400" dirty="0" smtClean="0"/>
              <a:t>[4]</a:t>
            </a:r>
            <a:r>
              <a:rPr lang="zh-CN" altLang="zh-CN" sz="1400" dirty="0" smtClean="0"/>
              <a:t>杨再高</a:t>
            </a:r>
            <a:r>
              <a:rPr lang="en-US" altLang="zh-CN" sz="1400" dirty="0" smtClean="0"/>
              <a:t>.</a:t>
            </a:r>
            <a:r>
              <a:rPr lang="zh-CN" altLang="zh-CN" sz="1400" dirty="0" smtClean="0"/>
              <a:t>智慧城市发展策略研究</a:t>
            </a:r>
            <a:r>
              <a:rPr lang="en-US" altLang="zh-CN" sz="1400" dirty="0" smtClean="0"/>
              <a:t>[J].</a:t>
            </a:r>
            <a:r>
              <a:rPr lang="zh-CN" altLang="zh-CN" sz="1400" dirty="0" smtClean="0"/>
              <a:t>科技管理研究</a:t>
            </a:r>
            <a:r>
              <a:rPr lang="en-US" altLang="zh-CN" sz="1400" dirty="0" smtClean="0"/>
              <a:t>,2012,(7).</a:t>
            </a:r>
            <a:endParaRPr lang="zh-CN" altLang="zh-CN" sz="1400" dirty="0"/>
          </a:p>
        </p:txBody>
      </p:sp>
      <p:sp>
        <p:nvSpPr>
          <p:cNvPr id="12" name="TextBox 33">
            <a:extLst>
              <a:ext uri="{FF2B5EF4-FFF2-40B4-BE49-F238E27FC236}">
                <a16:creationId xmlns="" xmlns:a16="http://schemas.microsoft.com/office/drawing/2014/main" id="{3552A659-C130-4699-9C62-58F8E51246D1}"/>
              </a:ext>
            </a:extLst>
          </p:cNvPr>
          <p:cNvSpPr txBox="1"/>
          <p:nvPr/>
        </p:nvSpPr>
        <p:spPr>
          <a:xfrm>
            <a:off x="6803307" y="5259750"/>
            <a:ext cx="3767336" cy="1254574"/>
          </a:xfrm>
          <a:prstGeom prst="rect">
            <a:avLst/>
          </a:prstGeom>
          <a:noFill/>
        </p:spPr>
        <p:txBody>
          <a:bodyPr wrap="square" lIns="0" tIns="0" rIns="0" bIns="0" rtlCol="0">
            <a:spAutoFit/>
          </a:bodyPr>
          <a:lstStyle/>
          <a:p>
            <a:pPr>
              <a:lnSpc>
                <a:spcPct val="150000"/>
              </a:lnSpc>
            </a:pPr>
            <a:r>
              <a:rPr lang="en-US" altLang="zh-CN" sz="1400" dirty="0" smtClean="0"/>
              <a:t>[5]</a:t>
            </a:r>
            <a:r>
              <a:rPr lang="zh-CN" altLang="zh-CN" sz="1400" dirty="0" smtClean="0"/>
              <a:t>史璐</a:t>
            </a:r>
            <a:r>
              <a:rPr lang="en-US" altLang="zh-CN" sz="1400" dirty="0" smtClean="0"/>
              <a:t>.</a:t>
            </a:r>
            <a:r>
              <a:rPr lang="zh-CN" altLang="zh-CN" sz="1400" dirty="0" smtClean="0"/>
              <a:t>智慧城市的原理及其在我国城市发展中的功能和意义</a:t>
            </a:r>
            <a:r>
              <a:rPr lang="en-US" altLang="zh-CN" sz="1400" dirty="0" smtClean="0"/>
              <a:t>[J].</a:t>
            </a:r>
            <a:r>
              <a:rPr lang="zh-CN" altLang="zh-CN" sz="1400" dirty="0" smtClean="0"/>
              <a:t>中国科技论坛</a:t>
            </a:r>
            <a:r>
              <a:rPr lang="en-US" altLang="zh-CN" sz="1400" dirty="0" smtClean="0"/>
              <a:t>,2011,(5).doi:10.3969/j.issn.1002-6711.2011.05.017</a:t>
            </a:r>
            <a:endParaRPr lang="zh-CN" altLang="en-US" sz="1400" dirty="0">
              <a:sym typeface="+mn-lt"/>
            </a:endParaRPr>
          </a:p>
        </p:txBody>
      </p:sp>
      <p:sp>
        <p:nvSpPr>
          <p:cNvPr id="13" name="TextBox 33">
            <a:extLst>
              <a:ext uri="{FF2B5EF4-FFF2-40B4-BE49-F238E27FC236}">
                <a16:creationId xmlns="" xmlns:a16="http://schemas.microsoft.com/office/drawing/2014/main" id="{654AEDFD-AF86-4C8A-B489-4F5DE918F239}"/>
              </a:ext>
            </a:extLst>
          </p:cNvPr>
          <p:cNvSpPr txBox="1"/>
          <p:nvPr/>
        </p:nvSpPr>
        <p:spPr>
          <a:xfrm>
            <a:off x="1134310" y="2635267"/>
            <a:ext cx="3706455" cy="406778"/>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itchFamily="34" charset="-122"/>
                <a:ea typeface="微软雅黑" pitchFamily="34" charset="-122"/>
              </a:defRPr>
            </a:lvl1pPr>
          </a:lstStyle>
          <a:p>
            <a:pPr>
              <a:lnSpc>
                <a:spcPct val="150000"/>
              </a:lnSpc>
            </a:pPr>
            <a:r>
              <a:rPr lang="zh-CN" altLang="en-US" dirty="0">
                <a:latin typeface="+mn-lt"/>
                <a:ea typeface="+mn-ea"/>
                <a:cs typeface="+mn-ea"/>
                <a:sym typeface="+mn-lt"/>
              </a:rPr>
              <a:t>参考文献</a:t>
            </a:r>
          </a:p>
        </p:txBody>
      </p:sp>
      <p:pic>
        <p:nvPicPr>
          <p:cNvPr id="15" name="图片 14">
            <a:extLst>
              <a:ext uri="{FF2B5EF4-FFF2-40B4-BE49-F238E27FC236}">
                <a16:creationId xmlns="" xmlns:a16="http://schemas.microsoft.com/office/drawing/2014/main" id="{64DD8204-466C-4278-89E6-E6D3AD112DD3}"/>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367448" y="2191520"/>
            <a:ext cx="3706454" cy="2970543"/>
          </a:xfrm>
          <a:prstGeom prst="rect">
            <a:avLst/>
          </a:prstGeom>
        </p:spPr>
      </p:pic>
      <p:sp>
        <p:nvSpPr>
          <p:cNvPr id="16" name="TextBox 42">
            <a:extLst>
              <a:ext uri="{FF2B5EF4-FFF2-40B4-BE49-F238E27FC236}">
                <a16:creationId xmlns="" xmlns:a16="http://schemas.microsoft.com/office/drawing/2014/main" id="{76E68D42-76C2-4C2E-9584-0D9D280296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1.4 </a:t>
            </a:r>
            <a:r>
              <a:rPr lang="zh-CN" altLang="en-US" b="0" dirty="0">
                <a:solidFill>
                  <a:srgbClr val="444444"/>
                </a:solidFill>
                <a:latin typeface="+mn-lt"/>
                <a:ea typeface="+mn-ea"/>
                <a:cs typeface="+mn-ea"/>
                <a:sym typeface="+mn-lt"/>
              </a:rPr>
              <a:t>参考文献</a:t>
            </a:r>
          </a:p>
        </p:txBody>
      </p:sp>
    </p:spTree>
    <p:extLst>
      <p:ext uri="{BB962C8B-B14F-4D97-AF65-F5344CB8AC3E}">
        <p14:creationId xmlns:p14="http://schemas.microsoft.com/office/powerpoint/2010/main" xmlns="" val="76479896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1+#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1+#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6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1+#ppt_w/2"/>
                                          </p:val>
                                        </p:tav>
                                        <p:tav tm="100000">
                                          <p:val>
                                            <p:strVal val="#ppt_x"/>
                                          </p:val>
                                        </p:tav>
                                      </p:tavLst>
                                    </p:anim>
                                    <p:anim calcmode="lin" valueType="num">
                                      <p:cBhvr additive="base">
                                        <p:cTn id="30" dur="10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80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000" fill="hold"/>
                                        <p:tgtEl>
                                          <p:spTgt spid="10"/>
                                        </p:tgtEl>
                                        <p:attrNameLst>
                                          <p:attrName>ppt_x</p:attrName>
                                        </p:attrNameLst>
                                      </p:cBhvr>
                                      <p:tavLst>
                                        <p:tav tm="0">
                                          <p:val>
                                            <p:strVal val="1+#ppt_w/2"/>
                                          </p:val>
                                        </p:tav>
                                        <p:tav tm="100000">
                                          <p:val>
                                            <p:strVal val="#ppt_x"/>
                                          </p:val>
                                        </p:tav>
                                      </p:tavLst>
                                    </p:anim>
                                    <p:anim calcmode="lin" valueType="num">
                                      <p:cBhvr additive="base">
                                        <p:cTn id="34" dur="10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300"/>
                            </p:stCondLst>
                            <p:childTnLst>
                              <p:par>
                                <p:cTn id="36" presetID="22" presetClass="entr" presetSubtype="8"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00"/>
                                        <p:tgtEl>
                                          <p:spTgt spid="3"/>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700"/>
                                        <p:tgtEl>
                                          <p:spTgt spid="5"/>
                                        </p:tgtEl>
                                      </p:cBhvr>
                                    </p:animEffect>
                                  </p:childTnLst>
                                </p:cTn>
                              </p:par>
                              <p:par>
                                <p:cTn id="42" presetID="22" presetClass="entr" presetSubtype="8" fill="hold" grpId="0" nodeType="withEffect">
                                  <p:stCondLst>
                                    <p:cond delay="60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700"/>
                                        <p:tgtEl>
                                          <p:spTgt spid="7"/>
                                        </p:tgtEl>
                                      </p:cBhvr>
                                    </p:animEffect>
                                  </p:childTnLst>
                                </p:cTn>
                              </p:par>
                              <p:par>
                                <p:cTn id="45" presetID="22" presetClass="entr" presetSubtype="8" fill="hold" grpId="0" nodeType="withEffect">
                                  <p:stCondLst>
                                    <p:cond delay="90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700"/>
                                        <p:tgtEl>
                                          <p:spTgt spid="11"/>
                                        </p:tgtEl>
                                      </p:cBhvr>
                                    </p:animEffect>
                                  </p:childTnLst>
                                </p:cTn>
                              </p:par>
                              <p:par>
                                <p:cTn id="48" presetID="22" presetClass="entr" presetSubtype="8" fill="hold" grpId="0" nodeType="withEffect">
                                  <p:stCondLst>
                                    <p:cond delay="120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700"/>
                                        <p:tgtEl>
                                          <p:spTgt spid="12"/>
                                        </p:tgtEl>
                                      </p:cBhvr>
                                    </p:animEffect>
                                  </p:childTnLst>
                                </p:cTn>
                              </p:par>
                            </p:childTnLst>
                          </p:cTn>
                        </p:par>
                        <p:par>
                          <p:cTn id="51" fill="hold">
                            <p:stCondLst>
                              <p:cond delay="42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animBg="1"/>
      <p:bldP spid="10" grpId="0" animBg="1"/>
      <p:bldP spid="11" grpId="0"/>
      <p:bldP spid="12" grpId="0"/>
      <p:bldP spid="1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cstate="screen">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5" cstate="screen">
            <a:extLst>
              <a:ext uri="{28A0092B-C50C-407E-A947-70E740481C1C}">
                <a14:useLocalDpi xmlns:a14="http://schemas.microsoft.com/office/drawing/2010/main" xmlns=""/>
              </a:ext>
            </a:extLst>
          </a:blip>
          <a:srcRect/>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第二部分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6" cstate="screen">
            <a:duotone>
              <a:prstClr val="black"/>
              <a:srgbClr val="38536A">
                <a:tint val="45000"/>
                <a:satMod val="400000"/>
              </a:srgbClr>
            </a:duotone>
            <a:extLst>
              <a:ext uri="{28A0092B-C50C-407E-A947-70E740481C1C}">
                <a14:useLocalDpi xmlns:a14="http://schemas.microsoft.com/office/drawing/2010/main" xmlns=""/>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2123658"/>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t>理论依据、研究方法和内容 </a:t>
            </a:r>
            <a:endParaRPr lang="zh-CN" altLang="en-US" sz="6600" dirty="0"/>
          </a:p>
        </p:txBody>
      </p:sp>
    </p:spTree>
    <p:extLst>
      <p:ext uri="{BB962C8B-B14F-4D97-AF65-F5344CB8AC3E}">
        <p14:creationId xmlns:p14="http://schemas.microsoft.com/office/powerpoint/2010/main" xmlns="" val="398355746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5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a:extLst>
              <a:ext uri="{FF2B5EF4-FFF2-40B4-BE49-F238E27FC236}">
                <a16:creationId xmlns="" xmlns:a16="http://schemas.microsoft.com/office/drawing/2014/main" id="{7B4900DF-452D-4744-8BD2-5EC0B10B2D17}"/>
              </a:ext>
            </a:extLst>
          </p:cNvPr>
          <p:cNvCxnSpPr/>
          <p:nvPr/>
        </p:nvCxnSpPr>
        <p:spPr>
          <a:xfrm>
            <a:off x="1532950" y="2341324"/>
            <a:ext cx="9701500" cy="0"/>
          </a:xfrm>
          <a:prstGeom prst="straightConnector1">
            <a:avLst/>
          </a:prstGeom>
          <a:ln w="15875">
            <a:solidFill>
              <a:schemeClr val="tx1">
                <a:lumMod val="85000"/>
                <a:lumOff val="15000"/>
                <a:alpha val="7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8" name="泪滴形 7">
            <a:extLst>
              <a:ext uri="{FF2B5EF4-FFF2-40B4-BE49-F238E27FC236}">
                <a16:creationId xmlns="" xmlns:a16="http://schemas.microsoft.com/office/drawing/2014/main" id="{81615A1B-CB81-4EE8-BF58-705E4BD7DCD1}"/>
              </a:ext>
            </a:extLst>
          </p:cNvPr>
          <p:cNvSpPr/>
          <p:nvPr/>
        </p:nvSpPr>
        <p:spPr>
          <a:xfrm>
            <a:off x="2202532"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9" name="椭圆 8">
            <a:extLst>
              <a:ext uri="{FF2B5EF4-FFF2-40B4-BE49-F238E27FC236}">
                <a16:creationId xmlns="" xmlns:a16="http://schemas.microsoft.com/office/drawing/2014/main" id="{408AA224-07A1-4231-A0C2-D7D3597CE087}"/>
              </a:ext>
            </a:extLst>
          </p:cNvPr>
          <p:cNvSpPr/>
          <p:nvPr/>
        </p:nvSpPr>
        <p:spPr>
          <a:xfrm>
            <a:off x="3134366"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0" name="泪滴形 9">
            <a:extLst>
              <a:ext uri="{FF2B5EF4-FFF2-40B4-BE49-F238E27FC236}">
                <a16:creationId xmlns="" xmlns:a16="http://schemas.microsoft.com/office/drawing/2014/main" id="{766728ED-A949-42B3-9950-DA2629D3ED41}"/>
              </a:ext>
            </a:extLst>
          </p:cNvPr>
          <p:cNvSpPr/>
          <p:nvPr/>
        </p:nvSpPr>
        <p:spPr>
          <a:xfrm>
            <a:off x="3949025"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1" name="椭圆 10">
            <a:extLst>
              <a:ext uri="{FF2B5EF4-FFF2-40B4-BE49-F238E27FC236}">
                <a16:creationId xmlns="" xmlns:a16="http://schemas.microsoft.com/office/drawing/2014/main" id="{C2E31B17-D241-4657-BEA5-28A848715B17}"/>
              </a:ext>
            </a:extLst>
          </p:cNvPr>
          <p:cNvSpPr/>
          <p:nvPr/>
        </p:nvSpPr>
        <p:spPr>
          <a:xfrm>
            <a:off x="4879000"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2" name="泪滴形 11">
            <a:extLst>
              <a:ext uri="{FF2B5EF4-FFF2-40B4-BE49-F238E27FC236}">
                <a16:creationId xmlns="" xmlns:a16="http://schemas.microsoft.com/office/drawing/2014/main" id="{AA7D6872-07D8-4CA7-85B2-7AF830F6DCFA}"/>
              </a:ext>
            </a:extLst>
          </p:cNvPr>
          <p:cNvSpPr/>
          <p:nvPr/>
        </p:nvSpPr>
        <p:spPr>
          <a:xfrm>
            <a:off x="5676919"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3" name="椭圆 12">
            <a:extLst>
              <a:ext uri="{FF2B5EF4-FFF2-40B4-BE49-F238E27FC236}">
                <a16:creationId xmlns="" xmlns:a16="http://schemas.microsoft.com/office/drawing/2014/main" id="{E5C14732-2120-442B-A33B-40F0FF71752A}"/>
              </a:ext>
            </a:extLst>
          </p:cNvPr>
          <p:cNvSpPr/>
          <p:nvPr/>
        </p:nvSpPr>
        <p:spPr>
          <a:xfrm>
            <a:off x="6608753"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4" name="泪滴形 13">
            <a:extLst>
              <a:ext uri="{FF2B5EF4-FFF2-40B4-BE49-F238E27FC236}">
                <a16:creationId xmlns="" xmlns:a16="http://schemas.microsoft.com/office/drawing/2014/main" id="{DA83DD47-AFDC-4FA9-87B6-B8C781DEAAEB}"/>
              </a:ext>
            </a:extLst>
          </p:cNvPr>
          <p:cNvSpPr/>
          <p:nvPr/>
        </p:nvSpPr>
        <p:spPr>
          <a:xfrm>
            <a:off x="7423412"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5" name="椭圆 14">
            <a:extLst>
              <a:ext uri="{FF2B5EF4-FFF2-40B4-BE49-F238E27FC236}">
                <a16:creationId xmlns="" xmlns:a16="http://schemas.microsoft.com/office/drawing/2014/main" id="{C9CD1F21-C937-4FD1-90DF-28F1E406C6D2}"/>
              </a:ext>
            </a:extLst>
          </p:cNvPr>
          <p:cNvSpPr/>
          <p:nvPr/>
        </p:nvSpPr>
        <p:spPr>
          <a:xfrm>
            <a:off x="8353387"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6" name="泪滴形 15">
            <a:extLst>
              <a:ext uri="{FF2B5EF4-FFF2-40B4-BE49-F238E27FC236}">
                <a16:creationId xmlns="" xmlns:a16="http://schemas.microsoft.com/office/drawing/2014/main" id="{242837CA-42CC-4A90-A6AD-D85A7516C48E}"/>
              </a:ext>
            </a:extLst>
          </p:cNvPr>
          <p:cNvSpPr/>
          <p:nvPr/>
        </p:nvSpPr>
        <p:spPr>
          <a:xfrm>
            <a:off x="9134566" y="4649522"/>
            <a:ext cx="1088071" cy="1088071"/>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7" name="椭圆 16">
            <a:extLst>
              <a:ext uri="{FF2B5EF4-FFF2-40B4-BE49-F238E27FC236}">
                <a16:creationId xmlns="" xmlns:a16="http://schemas.microsoft.com/office/drawing/2014/main" id="{96507C6D-B18E-41B1-BA91-92F836877194}"/>
              </a:ext>
            </a:extLst>
          </p:cNvPr>
          <p:cNvSpPr/>
          <p:nvPr/>
        </p:nvSpPr>
        <p:spPr>
          <a:xfrm>
            <a:off x="10066401" y="2218568"/>
            <a:ext cx="247373"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grpSp>
        <p:nvGrpSpPr>
          <p:cNvPr id="23" name="组合 22">
            <a:extLst>
              <a:ext uri="{FF2B5EF4-FFF2-40B4-BE49-F238E27FC236}">
                <a16:creationId xmlns="" xmlns:a16="http://schemas.microsoft.com/office/drawing/2014/main" id="{7E8D6BEA-8CD3-4026-AFE0-15CC434F4DCE}"/>
              </a:ext>
            </a:extLst>
          </p:cNvPr>
          <p:cNvGrpSpPr>
            <a:grpSpLocks noChangeAspect="1"/>
          </p:cNvGrpSpPr>
          <p:nvPr/>
        </p:nvGrpSpPr>
        <p:grpSpPr>
          <a:xfrm>
            <a:off x="3948230" y="1726063"/>
            <a:ext cx="523494" cy="397755"/>
            <a:chOff x="4268086" y="4221191"/>
            <a:chExt cx="509646" cy="387231"/>
          </a:xfrm>
          <a:solidFill>
            <a:srgbClr val="CF3B4C"/>
          </a:solidFill>
          <a:effectLst/>
        </p:grpSpPr>
        <p:sp>
          <p:nvSpPr>
            <p:cNvPr id="24" name="Freeform 20">
              <a:extLst>
                <a:ext uri="{FF2B5EF4-FFF2-40B4-BE49-F238E27FC236}">
                  <a16:creationId xmlns="" xmlns:a16="http://schemas.microsoft.com/office/drawing/2014/main" id="{6C8F6E13-F865-4AA8-B45E-E5724E7345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5" name="Freeform 21">
              <a:extLst>
                <a:ext uri="{FF2B5EF4-FFF2-40B4-BE49-F238E27FC236}">
                  <a16:creationId xmlns="" xmlns:a16="http://schemas.microsoft.com/office/drawing/2014/main" id="{457E9896-E8E0-4CBF-A2DC-6AC9CB8241E7}"/>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grpSp>
      <p:grpSp>
        <p:nvGrpSpPr>
          <p:cNvPr id="26" name="组合 25">
            <a:extLst>
              <a:ext uri="{FF2B5EF4-FFF2-40B4-BE49-F238E27FC236}">
                <a16:creationId xmlns="" xmlns:a16="http://schemas.microsoft.com/office/drawing/2014/main" id="{7548B17B-60F0-4493-841D-5738FF5C153B}"/>
              </a:ext>
            </a:extLst>
          </p:cNvPr>
          <p:cNvGrpSpPr/>
          <p:nvPr/>
        </p:nvGrpSpPr>
        <p:grpSpPr>
          <a:xfrm>
            <a:off x="2219440" y="1727741"/>
            <a:ext cx="421096" cy="402728"/>
            <a:chOff x="1004888" y="993775"/>
            <a:chExt cx="2438400" cy="2332038"/>
          </a:xfrm>
          <a:solidFill>
            <a:srgbClr val="344F66"/>
          </a:solidFill>
          <a:effectLst/>
        </p:grpSpPr>
        <p:sp>
          <p:nvSpPr>
            <p:cNvPr id="27" name="Freeform 25">
              <a:extLst>
                <a:ext uri="{FF2B5EF4-FFF2-40B4-BE49-F238E27FC236}">
                  <a16:creationId xmlns="" xmlns:a16="http://schemas.microsoft.com/office/drawing/2014/main" id="{93D26110-58B0-45C3-AB24-C6695003466D}"/>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8" name="任意多边形 43">
              <a:extLst>
                <a:ext uri="{FF2B5EF4-FFF2-40B4-BE49-F238E27FC236}">
                  <a16:creationId xmlns="" xmlns:a16="http://schemas.microsoft.com/office/drawing/2014/main" id="{8258E4D8-864A-4A26-AF13-27D46B80ECAB}"/>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grpSp>
        <p:nvGrpSpPr>
          <p:cNvPr id="29" name="组合 28">
            <a:extLst>
              <a:ext uri="{FF2B5EF4-FFF2-40B4-BE49-F238E27FC236}">
                <a16:creationId xmlns="" xmlns:a16="http://schemas.microsoft.com/office/drawing/2014/main" id="{9B3AB8B4-BA10-4F15-86A6-27F0C7895E2A}"/>
              </a:ext>
            </a:extLst>
          </p:cNvPr>
          <p:cNvGrpSpPr/>
          <p:nvPr/>
        </p:nvGrpSpPr>
        <p:grpSpPr>
          <a:xfrm>
            <a:off x="7419474" y="1693099"/>
            <a:ext cx="370488" cy="473812"/>
            <a:chOff x="1605186" y="572440"/>
            <a:chExt cx="563562" cy="720725"/>
          </a:xfrm>
          <a:solidFill>
            <a:srgbClr val="CF3B4C"/>
          </a:solidFill>
          <a:effectLst/>
        </p:grpSpPr>
        <p:sp>
          <p:nvSpPr>
            <p:cNvPr id="30" name="Freeform 32">
              <a:extLst>
                <a:ext uri="{FF2B5EF4-FFF2-40B4-BE49-F238E27FC236}">
                  <a16:creationId xmlns="" xmlns:a16="http://schemas.microsoft.com/office/drawing/2014/main" id="{BB04EC94-30C9-4DA3-AF10-39256A406906}"/>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1" name="Freeform 33">
              <a:extLst>
                <a:ext uri="{FF2B5EF4-FFF2-40B4-BE49-F238E27FC236}">
                  <a16:creationId xmlns="" xmlns:a16="http://schemas.microsoft.com/office/drawing/2014/main" id="{A2169E0A-4AA5-4BD4-B15C-0E0386379675}"/>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2" name="Freeform 34">
              <a:extLst>
                <a:ext uri="{FF2B5EF4-FFF2-40B4-BE49-F238E27FC236}">
                  <a16:creationId xmlns="" xmlns:a16="http://schemas.microsoft.com/office/drawing/2014/main" id="{C01AB8CD-7570-40EC-834E-C3CA3F3C618D}"/>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3" name="组合 32">
            <a:extLst>
              <a:ext uri="{FF2B5EF4-FFF2-40B4-BE49-F238E27FC236}">
                <a16:creationId xmlns="" xmlns:a16="http://schemas.microsoft.com/office/drawing/2014/main" id="{7FE3AA1C-17BF-44EA-BDA9-C1A8AF86E607}"/>
              </a:ext>
            </a:extLst>
          </p:cNvPr>
          <p:cNvGrpSpPr>
            <a:grpSpLocks noChangeAspect="1"/>
          </p:cNvGrpSpPr>
          <p:nvPr/>
        </p:nvGrpSpPr>
        <p:grpSpPr>
          <a:xfrm>
            <a:off x="5678225" y="1671269"/>
            <a:ext cx="411318" cy="465212"/>
            <a:chOff x="4994016" y="4872553"/>
            <a:chExt cx="406394" cy="459644"/>
          </a:xfrm>
          <a:solidFill>
            <a:srgbClr val="344F66"/>
          </a:solidFill>
          <a:effectLst/>
        </p:grpSpPr>
        <p:sp>
          <p:nvSpPr>
            <p:cNvPr id="34" name="Freeform 148">
              <a:extLst>
                <a:ext uri="{FF2B5EF4-FFF2-40B4-BE49-F238E27FC236}">
                  <a16:creationId xmlns="" xmlns:a16="http://schemas.microsoft.com/office/drawing/2014/main" id="{3E31A14E-F3E1-4418-99A7-7FB3EF6A26D5}"/>
                </a:ext>
              </a:extLst>
            </p:cNvPr>
            <p:cNvSpPr>
              <a:spLocks noEditPoints="1"/>
            </p:cNvSpPr>
            <p:nvPr/>
          </p:nvSpPr>
          <p:spPr bwMode="auto">
            <a:xfrm>
              <a:off x="5049137" y="4872553"/>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5" name="Freeform 149">
              <a:extLst>
                <a:ext uri="{FF2B5EF4-FFF2-40B4-BE49-F238E27FC236}">
                  <a16:creationId xmlns="" xmlns:a16="http://schemas.microsoft.com/office/drawing/2014/main" id="{C9B4C9EA-0577-43EE-B98E-5E271B11F48F}"/>
                </a:ext>
              </a:extLst>
            </p:cNvPr>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6" name="Oval 150">
              <a:extLst>
                <a:ext uri="{FF2B5EF4-FFF2-40B4-BE49-F238E27FC236}">
                  <a16:creationId xmlns="" xmlns:a16="http://schemas.microsoft.com/office/drawing/2014/main" id="{8CE75EE4-488F-4127-A0C4-B3EB5C5A3502}"/>
                </a:ext>
              </a:extLst>
            </p:cNvPr>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7" name="组合 36">
            <a:extLst>
              <a:ext uri="{FF2B5EF4-FFF2-40B4-BE49-F238E27FC236}">
                <a16:creationId xmlns="" xmlns:a16="http://schemas.microsoft.com/office/drawing/2014/main" id="{A823E699-0061-4778-B7E6-F4037B649EAE}"/>
              </a:ext>
            </a:extLst>
          </p:cNvPr>
          <p:cNvGrpSpPr>
            <a:grpSpLocks noChangeAspect="1"/>
          </p:cNvGrpSpPr>
          <p:nvPr/>
        </p:nvGrpSpPr>
        <p:grpSpPr>
          <a:xfrm>
            <a:off x="9199038" y="1693258"/>
            <a:ext cx="410297" cy="458848"/>
            <a:chOff x="5999255" y="3275006"/>
            <a:chExt cx="402656" cy="450303"/>
          </a:xfrm>
          <a:solidFill>
            <a:srgbClr val="344F66"/>
          </a:solidFill>
          <a:effectLst/>
        </p:grpSpPr>
        <p:sp>
          <p:nvSpPr>
            <p:cNvPr id="38" name="Freeform 108">
              <a:extLst>
                <a:ext uri="{FF2B5EF4-FFF2-40B4-BE49-F238E27FC236}">
                  <a16:creationId xmlns="" xmlns:a16="http://schemas.microsoft.com/office/drawing/2014/main" id="{798EFF4E-7469-444F-98D1-E2BFDFD2A204}"/>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9" name="Freeform 109">
              <a:extLst>
                <a:ext uri="{FF2B5EF4-FFF2-40B4-BE49-F238E27FC236}">
                  <a16:creationId xmlns="" xmlns:a16="http://schemas.microsoft.com/office/drawing/2014/main" id="{368B47C2-CF27-4FB7-BB5A-5635C2D69948}"/>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0" name="Freeform 110">
              <a:extLst>
                <a:ext uri="{FF2B5EF4-FFF2-40B4-BE49-F238E27FC236}">
                  <a16:creationId xmlns="" xmlns:a16="http://schemas.microsoft.com/office/drawing/2014/main" id="{14441B29-8230-41E6-8A91-E34A236BB2FF}"/>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1" name="Freeform 111">
              <a:extLst>
                <a:ext uri="{FF2B5EF4-FFF2-40B4-BE49-F238E27FC236}">
                  <a16:creationId xmlns="" xmlns:a16="http://schemas.microsoft.com/office/drawing/2014/main" id="{4864E63A-D35C-4C27-9523-096E9463A168}"/>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2" name="Freeform 112">
              <a:extLst>
                <a:ext uri="{FF2B5EF4-FFF2-40B4-BE49-F238E27FC236}">
                  <a16:creationId xmlns="" xmlns:a16="http://schemas.microsoft.com/office/drawing/2014/main" id="{363B8808-E52A-4A4E-87E5-A47A5615A109}"/>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sp>
        <p:nvSpPr>
          <p:cNvPr id="43" name="文本框 52">
            <a:extLst>
              <a:ext uri="{FF2B5EF4-FFF2-40B4-BE49-F238E27FC236}">
                <a16:creationId xmlns="" xmlns:a16="http://schemas.microsoft.com/office/drawing/2014/main" id="{B90F439E-6560-41FA-BF6F-AE174CD5D79A}"/>
              </a:ext>
            </a:extLst>
          </p:cNvPr>
          <p:cNvSpPr txBox="1">
            <a:spLocks noChangeArrowheads="1"/>
          </p:cNvSpPr>
          <p:nvPr/>
        </p:nvSpPr>
        <p:spPr bwMode="auto">
          <a:xfrm>
            <a:off x="1684048" y="2705742"/>
            <a:ext cx="941745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1600" dirty="0" smtClean="0"/>
              <a:t>       </a:t>
            </a:r>
            <a:r>
              <a:rPr lang="zh-CN" altLang="zh-CN" sz="1600" dirty="0" smtClean="0"/>
              <a:t>近几年来，随着国家智慧城市和智慧社区建设工作的日益入智慧物业作为智慧社区的一部分，</a:t>
            </a:r>
            <a:endParaRPr lang="en-US" altLang="zh-CN" sz="1600" dirty="0" smtClean="0"/>
          </a:p>
          <a:p>
            <a:r>
              <a:rPr lang="zh-CN" altLang="zh-CN" sz="1600" dirty="0" smtClean="0"/>
              <a:t>而智慧社区又是智慧城市的一个重要组成部分，所以智慧物业管理系统是城市发展的必要产物。</a:t>
            </a:r>
            <a:endParaRPr lang="en-US" altLang="zh-CN" sz="1600" dirty="0" smtClean="0"/>
          </a:p>
          <a:p>
            <a:r>
              <a:rPr lang="en-US" altLang="zh-CN" sz="1600" dirty="0" smtClean="0"/>
              <a:t>       </a:t>
            </a:r>
            <a:r>
              <a:rPr lang="zh-CN" altLang="zh-CN" sz="1600" dirty="0" smtClean="0"/>
              <a:t>另外该系统采用了</a:t>
            </a:r>
            <a:r>
              <a:rPr lang="en-US" altLang="zh-CN" sz="1600" dirty="0" smtClean="0"/>
              <a:t>Java</a:t>
            </a:r>
            <a:r>
              <a:rPr lang="zh-CN" altLang="zh-CN" sz="1600" dirty="0" smtClean="0"/>
              <a:t>开发语言，既是因为</a:t>
            </a:r>
            <a:r>
              <a:rPr lang="en-US" altLang="zh-CN" sz="1600" dirty="0" smtClean="0"/>
              <a:t>Java</a:t>
            </a:r>
            <a:r>
              <a:rPr lang="zh-CN" altLang="zh-CN" sz="1600" dirty="0" smtClean="0"/>
              <a:t>本身就相当优秀，有着其他编程语言无法相媲</a:t>
            </a:r>
            <a:endParaRPr lang="en-US" altLang="zh-CN" sz="1600" dirty="0" smtClean="0"/>
          </a:p>
          <a:p>
            <a:r>
              <a:rPr lang="zh-CN" altLang="zh-CN" sz="1600" dirty="0" smtClean="0"/>
              <a:t>美的优势，比如它的简单性、安全性，高性能，稳健性等特点，并且</a:t>
            </a:r>
            <a:r>
              <a:rPr lang="en-US" altLang="zh-CN" sz="1600" dirty="0" smtClean="0"/>
              <a:t>Java</a:t>
            </a:r>
            <a:r>
              <a:rPr lang="zh-CN" altLang="zh-CN" sz="1600" dirty="0" smtClean="0"/>
              <a:t>语言是一种面向对象的语言，</a:t>
            </a:r>
            <a:endParaRPr lang="en-US" altLang="zh-CN" sz="1600" dirty="0" smtClean="0"/>
          </a:p>
          <a:p>
            <a:r>
              <a:rPr lang="zh-CN" altLang="zh-CN" sz="1600" dirty="0" smtClean="0"/>
              <a:t>它通过提供最基本的方法来完成指定的任务，只需理解一些基本的概念就可以用它编写出适合于各</a:t>
            </a:r>
            <a:endParaRPr lang="en-US" altLang="zh-CN" sz="1600" dirty="0" smtClean="0"/>
          </a:p>
          <a:p>
            <a:r>
              <a:rPr lang="zh-CN" altLang="zh-CN" sz="1600" dirty="0" smtClean="0"/>
              <a:t>种情况的应用程序。</a:t>
            </a:r>
          </a:p>
          <a:p>
            <a:endParaRPr lang="zh-CN" altLang="zh-CN" sz="1600" dirty="0"/>
          </a:p>
        </p:txBody>
      </p:sp>
      <p:sp>
        <p:nvSpPr>
          <p:cNvPr id="44" name="文本框 53">
            <a:extLst>
              <a:ext uri="{FF2B5EF4-FFF2-40B4-BE49-F238E27FC236}">
                <a16:creationId xmlns="" xmlns:a16="http://schemas.microsoft.com/office/drawing/2014/main" id="{F721F095-A821-4234-B9A5-8759813C137B}"/>
              </a:ext>
            </a:extLst>
          </p:cNvPr>
          <p:cNvSpPr txBox="1">
            <a:spLocks noChangeArrowheads="1"/>
          </p:cNvSpPr>
          <p:nvPr/>
        </p:nvSpPr>
        <p:spPr bwMode="auto">
          <a:xfrm>
            <a:off x="3440457" y="2950431"/>
            <a:ext cx="3674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endParaRPr lang="en-US" altLang="zh-CN" sz="1200" dirty="0">
              <a:solidFill>
                <a:srgbClr val="555555"/>
              </a:solidFill>
              <a:cs typeface="+mn-ea"/>
              <a:sym typeface="+mn-lt"/>
            </a:endParaRPr>
          </a:p>
        </p:txBody>
      </p:sp>
      <p:sp>
        <p:nvSpPr>
          <p:cNvPr id="46" name="文本框 55">
            <a:extLst>
              <a:ext uri="{FF2B5EF4-FFF2-40B4-BE49-F238E27FC236}">
                <a16:creationId xmlns="" xmlns:a16="http://schemas.microsoft.com/office/drawing/2014/main" id="{8355A793-A16A-4C3F-B701-3B9D75A18396}"/>
              </a:ext>
            </a:extLst>
          </p:cNvPr>
          <p:cNvSpPr txBox="1">
            <a:spLocks noChangeArrowheads="1"/>
          </p:cNvSpPr>
          <p:nvPr/>
        </p:nvSpPr>
        <p:spPr bwMode="auto">
          <a:xfrm>
            <a:off x="6894120" y="2950431"/>
            <a:ext cx="36740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endParaRPr lang="en-US" altLang="zh-CN" sz="1200" dirty="0">
              <a:solidFill>
                <a:srgbClr val="555555"/>
              </a:solidFill>
              <a:cs typeface="+mn-ea"/>
              <a:sym typeface="+mn-lt"/>
            </a:endParaRPr>
          </a:p>
        </p:txBody>
      </p:sp>
      <p:sp>
        <p:nvSpPr>
          <p:cNvPr id="49" name="TextBox 42">
            <a:extLst>
              <a:ext uri="{FF2B5EF4-FFF2-40B4-BE49-F238E27FC236}">
                <a16:creationId xmlns="" xmlns:a16="http://schemas.microsoft.com/office/drawing/2014/main" id="{2052E58D-DADD-4C07-A293-B9F72BF007B9}"/>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2.1 </a:t>
            </a:r>
            <a:r>
              <a:rPr lang="zh-CN" altLang="en-US" b="0" dirty="0">
                <a:solidFill>
                  <a:srgbClr val="444444"/>
                </a:solidFill>
                <a:latin typeface="+mn-lt"/>
                <a:ea typeface="+mn-ea"/>
                <a:cs typeface="+mn-ea"/>
                <a:sym typeface="+mn-lt"/>
              </a:rPr>
              <a:t>理</a:t>
            </a:r>
            <a:r>
              <a:rPr lang="zh-CN" altLang="en-US" b="0" dirty="0" smtClean="0">
                <a:solidFill>
                  <a:srgbClr val="444444"/>
                </a:solidFill>
                <a:latin typeface="+mn-lt"/>
                <a:ea typeface="+mn-ea"/>
                <a:cs typeface="+mn-ea"/>
                <a:sym typeface="+mn-lt"/>
              </a:rPr>
              <a:t>论依据</a:t>
            </a:r>
            <a:endParaRPr lang="zh-CN" altLang="en-US" b="0" dirty="0">
              <a:solidFill>
                <a:srgbClr val="444444"/>
              </a:solidFill>
              <a:latin typeface="+mn-lt"/>
              <a:ea typeface="+mn-ea"/>
              <a:cs typeface="+mn-ea"/>
              <a:sym typeface="+mn-lt"/>
            </a:endParaRPr>
          </a:p>
        </p:txBody>
      </p:sp>
    </p:spTree>
    <p:extLst>
      <p:ext uri="{BB962C8B-B14F-4D97-AF65-F5344CB8AC3E}">
        <p14:creationId xmlns:p14="http://schemas.microsoft.com/office/powerpoint/2010/main" xmlns="" val="2849525606"/>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ppt_w/2"/>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ppt_w</p:attrName>
                                        </p:attrNameLst>
                                      </p:cBhvr>
                                      <p:tavLst>
                                        <p:tav tm="0">
                                          <p:val>
                                            <p:fltVal val="0"/>
                                          </p:val>
                                        </p:tav>
                                        <p:tav tm="100000">
                                          <p:val>
                                            <p:strVal val="#ppt_w"/>
                                          </p:val>
                                        </p:tav>
                                      </p:tavLst>
                                    </p:anim>
                                    <p:anim calcmode="lin" valueType="num">
                                      <p:cBhvr>
                                        <p:cTn id="10" dur="500" fill="hold"/>
                                        <p:tgtEl>
                                          <p:spTgt spid="4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0-#ppt_w/2"/>
                                          </p:val>
                                        </p:tav>
                                        <p:tav tm="100000">
                                          <p:val>
                                            <p:strVal val="#ppt_x"/>
                                          </p:val>
                                        </p:tav>
                                      </p:tavLst>
                                    </p:anim>
                                    <p:anim calcmode="lin" valueType="num">
                                      <p:cBhvr additive="base">
                                        <p:cTn id="52" dur="500" fill="hold"/>
                                        <p:tgtEl>
                                          <p:spTgt spid="1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ppt_x"/>
                                          </p:val>
                                        </p:tav>
                                        <p:tav tm="100000">
                                          <p:val>
                                            <p:strVal val="#ppt_x"/>
                                          </p:val>
                                        </p:tav>
                                      </p:tavLst>
                                    </p:anim>
                                    <p:anim calcmode="lin" valueType="num">
                                      <p:cBhvr additive="base">
                                        <p:cTn id="73" dur="500" fill="hold"/>
                                        <p:tgtEl>
                                          <p:spTgt spid="29"/>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1+#ppt_h/2"/>
                                          </p:val>
                                        </p:tav>
                                        <p:tav tm="100000">
                                          <p:val>
                                            <p:strVal val="#ppt_y"/>
                                          </p:val>
                                        </p:tav>
                                      </p:tavLst>
                                    </p:anim>
                                  </p:childTnLst>
                                </p:cTn>
                              </p:par>
                            </p:childTnLst>
                          </p:cTn>
                        </p:par>
                        <p:par>
                          <p:cTn id="78" fill="hold">
                            <p:stCondLst>
                              <p:cond delay="2500"/>
                            </p:stCondLst>
                            <p:childTnLst>
                              <p:par>
                                <p:cTn id="79" presetID="22" presetClass="entr" presetSubtype="8"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left)">
                                      <p:cBhvr>
                                        <p:cTn id="84" dur="500"/>
                                        <p:tgtEl>
                                          <p:spTgt spid="4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43" grpId="0"/>
      <p:bldP spid="44" grpId="0"/>
      <p:bldP spid="46" grpId="0"/>
      <p:bldP spid="49"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3564</Words>
  <Application>Microsoft Office PowerPoint</Application>
  <PresentationFormat>自定义</PresentationFormat>
  <Paragraphs>153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China</cp:lastModifiedBy>
  <cp:revision>233</cp:revision>
  <dcterms:created xsi:type="dcterms:W3CDTF">2019-03-07T05:23:18Z</dcterms:created>
  <dcterms:modified xsi:type="dcterms:W3CDTF">2021-01-23T06:48:47Z</dcterms:modified>
</cp:coreProperties>
</file>