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971C-3776-4D4B-921D-FCBB7E7D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39AE-6D3C-40BF-B112-4576322CE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小车编队进度汇报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罗云鹏 吴凡 郭旭东 左都云 李成坤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2019.5.15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zh-CN" altLang="en-US" sz="3200" dirty="0" smtClean="0"/>
              <a:t> 结合文献实现单个小车跟随</a:t>
            </a:r>
            <a:endParaRPr lang="zh-CN" altLang="en-US" sz="3200" dirty="0" smtClean="0"/>
          </a:p>
          <a:p>
            <a:pPr lvl="1"/>
            <a:r>
              <a:rPr lang="zh-CN" altLang="en-US" sz="3200" dirty="0" smtClean="0"/>
              <a:t> 结合文献实现小车碰撞避免（多车问题）</a:t>
            </a:r>
            <a:endParaRPr lang="zh-CN" altLang="en-US" sz="3200" dirty="0" smtClean="0"/>
          </a:p>
          <a:p>
            <a:pPr lvl="1"/>
            <a:r>
              <a:rPr lang="zh-CN" altLang="en-US" sz="3200" dirty="0" smtClean="0"/>
              <a:t> 解决控制中产生的误差（速度离散，滞后）</a:t>
            </a:r>
            <a:endParaRPr lang="zh-CN" altLang="en-US" sz="3200" dirty="0" smtClean="0"/>
          </a:p>
          <a:p>
            <a:pPr lvl="1"/>
            <a:r>
              <a:rPr lang="zh-CN" altLang="en-US" sz="3200" dirty="0" smtClean="0"/>
              <a:t> 对VICON输出的滤波</a:t>
            </a:r>
            <a:endParaRPr lang="zh-CN" altLang="en-US" sz="3200" dirty="0" smtClean="0"/>
          </a:p>
          <a:p>
            <a:pPr lvl="1"/>
            <a:r>
              <a:rPr lang="zh-CN" altLang="en-US" sz="3200" dirty="0" smtClean="0"/>
              <a:t> 蓝牙的多连接测试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1825" y="1191895"/>
            <a:ext cx="1039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巴比伦行动 </a:t>
            </a:r>
            <a:endParaRPr lang="zh-CN" altLang="en-US" sz="2400"/>
          </a:p>
          <a:p>
            <a:r>
              <a:rPr lang="zh-CN" altLang="en-US" sz="2400"/>
              <a:t>1981年6月 7日，以色列出动14架飞机偷袭了伊拉克首都巴格达东南约20公里处的核反应堆，使这个造价4亿美元的设备遭到了彻底的摧毁。</a:t>
            </a:r>
            <a:endParaRPr lang="zh-CN" altLang="en-US" sz="2400"/>
          </a:p>
          <a:p>
            <a:r>
              <a:rPr lang="zh-CN" altLang="en-US" sz="2400"/>
              <a:t>在被约旦雷达站发现时，由于以色列机群以密集编队飞行，在雷达屏幕上呈现出一个大的模糊亮点，很像一架大型民用客机，从而蒙混过关。</a:t>
            </a:r>
            <a:endParaRPr lang="zh-CN" altLang="en-US" sz="2400"/>
          </a:p>
        </p:txBody>
      </p:sp>
      <p:pic>
        <p:nvPicPr>
          <p:cNvPr id="6" name="图片 5" descr="cb8065380cd791238fe8f357ad345982b2b7808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129915"/>
            <a:ext cx="3131185" cy="3070225"/>
          </a:xfrm>
          <a:prstGeom prst="rect">
            <a:avLst/>
          </a:prstGeom>
        </p:spPr>
      </p:pic>
      <p:pic>
        <p:nvPicPr>
          <p:cNvPr id="7" name="图片 6" descr="005LuAv9zy7bQlyaS5Vf7&amp;6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3129915"/>
            <a:ext cx="2844800" cy="3073400"/>
          </a:xfrm>
          <a:prstGeom prst="rect">
            <a:avLst/>
          </a:prstGeom>
        </p:spPr>
      </p:pic>
      <p:pic>
        <p:nvPicPr>
          <p:cNvPr id="8" name="图片 7" descr="u=1274831533,3595827454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75" y="3482340"/>
            <a:ext cx="3551555" cy="2365375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31825" y="64770"/>
            <a:ext cx="5287010" cy="1127125"/>
          </a:xfrm>
        </p:spPr>
        <p:txBody>
          <a:bodyPr/>
          <a:p>
            <a:pPr algn="l"/>
            <a:r>
              <a:rPr lang="zh-CN" altLang="en-US" sz="4400" dirty="0"/>
              <a:t>选题背景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“The main difficulty of solving the above problems is that two-wheeled </a:t>
            </a:r>
            <a:r>
              <a:rPr lang="en-US" altLang="zh-CN" dirty="0" err="1" smtClean="0"/>
              <a:t>robors</a:t>
            </a:r>
            <a:r>
              <a:rPr lang="en-US" altLang="zh-CN" dirty="0" smtClean="0"/>
              <a:t> belong to the class of non-</a:t>
            </a:r>
            <a:r>
              <a:rPr lang="en-US" altLang="zh-CN" dirty="0" err="1" smtClean="0"/>
              <a:t>holomonic</a:t>
            </a:r>
            <a:r>
              <a:rPr lang="en-US" altLang="zh-CN" dirty="0"/>
              <a:t> </a:t>
            </a:r>
            <a:r>
              <a:rPr lang="en-US" altLang="zh-CN" dirty="0" smtClean="0"/>
              <a:t>which..”</a:t>
            </a:r>
            <a:endParaRPr lang="en-US" altLang="zh-CN" dirty="0" smtClean="0"/>
          </a:p>
          <a:p>
            <a:r>
              <a:rPr lang="en-US" altLang="zh-CN" dirty="0" smtClean="0"/>
              <a:t>“..due to Brockett’ condition, there is no continuous static time-invariant controller that can stabilize a </a:t>
            </a:r>
            <a:r>
              <a:rPr lang="en-US" altLang="zh-CN" dirty="0" err="1" smtClean="0"/>
              <a:t>nonholomonic</a:t>
            </a:r>
            <a:r>
              <a:rPr lang="en-US" altLang="zh-CN" dirty="0" smtClean="0"/>
              <a:t> system to a target point”</a:t>
            </a:r>
            <a:endParaRPr lang="en-US" altLang="zh-CN" dirty="0" smtClean="0"/>
          </a:p>
          <a:p>
            <a:r>
              <a:rPr lang="zh-CN" altLang="en-US" dirty="0" smtClean="0"/>
              <a:t>上面是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年文献里对二轮小车控制的困难的描述</a:t>
            </a:r>
            <a:endParaRPr lang="en-US" altLang="zh-CN" dirty="0" smtClean="0"/>
          </a:p>
          <a:p>
            <a:r>
              <a:rPr lang="zh-CN" altLang="en-US" dirty="0" smtClean="0"/>
              <a:t>在阅读文献之前，我们也进行了一些控制的尝试，遇到的第一个困难就是这个小车系统非线性，并且无法局域线性化</a:t>
            </a:r>
            <a:endParaRPr lang="en-US" altLang="zh-CN" dirty="0" smtClean="0"/>
          </a:p>
          <a:p>
            <a:r>
              <a:rPr lang="zh-CN" altLang="en-US" dirty="0" smtClean="0"/>
              <a:t>之后我们尝试了简单的势能函数方法，但由于存在非完整性约束，出现了一些问题。（后面细说）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729" y="3969222"/>
            <a:ext cx="5419981" cy="27012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dirty="0" smtClean="0"/>
              <a:t>首先进行的控制尝试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首先是最简单的转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走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转“控制”，在前面的模型展示中做过了。这种控制存在问题：在跟随动点时无法从第一个状态走出，即使定点时由于这更类似于开环，误差难以保证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之后我们尝试了“伪两步”控制，如下图</a:t>
                </a:r>
                <a:endParaRPr lang="en-US" altLang="zh-CN" dirty="0" smtClean="0"/>
              </a:p>
              <a:p>
                <a:r>
                  <a:rPr lang="zh-CN" altLang="en-US" dirty="0"/>
                  <a:t>起始点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，目标点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我们选取中间点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（所有选取可列）</a:t>
                </a:r>
                <a:endParaRPr lang="en-US" altLang="zh-CN" b="0" dirty="0" smtClean="0"/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段都使用固定（彼此不同）的速度比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每个时刻重新计算，只采用第一段的速度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我们证明了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但？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570"/>
                <a:ext cx="10515600" cy="4351338"/>
              </a:xfrm>
              <a:blipFill rotWithShape="0">
                <a:blip r:embed="rId2"/>
                <a:stretch>
                  <a:fillRect l="-1043" t="-2941" r="-1855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318250" y="1943100"/>
            <a:ext cx="46437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势能函数方法：每次的输入使势能下降最快</a:t>
            </a:r>
            <a:endParaRPr lang="en-US" altLang="zh-CN" dirty="0" smtClean="0"/>
          </a:p>
          <a:p>
            <a:r>
              <a:rPr lang="zh-CN" altLang="en-US" dirty="0" smtClean="0"/>
              <a:t>可以同时解决跟随和碰撞避免问题（吸引项和排斥项）</a:t>
            </a:r>
            <a:endParaRPr lang="en-US" altLang="zh-CN" dirty="0" smtClean="0"/>
          </a:p>
          <a:p>
            <a:r>
              <a:rPr lang="zh-CN" altLang="en-US" dirty="0" smtClean="0"/>
              <a:t>但非完整约束带来了问题</a:t>
            </a:r>
            <a:endParaRPr lang="en-US" altLang="zh-CN" dirty="0" smtClean="0"/>
          </a:p>
          <a:p>
            <a:r>
              <a:rPr lang="zh-CN" altLang="en-US" dirty="0" smtClean="0"/>
              <a:t>见板书</a:t>
            </a:r>
            <a:endParaRPr lang="zh-CN" altLang="en-US" dirty="0" smtClean="0"/>
          </a:p>
          <a:p>
            <a:r>
              <a:rPr lang="zh-CN" altLang="en-US" dirty="0"/>
              <a:t>解决方法？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517" y="2705100"/>
            <a:ext cx="391477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势能函数法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允许下山的势能函数法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有约束的局部极大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</a:t>
            </a:r>
            <a:r>
              <a:rPr lang="zh-CN" altLang="en-US" dirty="0" smtClean="0"/>
              <a:t>值可以看到当前的梯度方向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01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bang-bang控制</a:t>
            </a:r>
            <a:endParaRPr lang="en-US" altLang="zh-CN" dirty="0" smtClean="0"/>
          </a:p>
          <a:p>
            <a:r>
              <a:rPr lang="en-US" altLang="zh-CN" sz="2000" dirty="0" smtClean="0"/>
              <a:t>文献中对于两轮驱动小车的建模</a:t>
            </a:r>
            <a:endParaRPr lang="en-US" altLang="zh-CN" sz="2000" dirty="0" smtClean="0"/>
          </a:p>
          <a:p>
            <a:r>
              <a:rPr lang="en-US" altLang="zh-CN" sz="2000" dirty="0" smtClean="0"/>
              <a:t>（x, y）为小车两轮终点，是小车方向，UR，UL是两个轮的角加速度。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480" y="3215640"/>
            <a:ext cx="2176145" cy="3324225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3698875"/>
            <a:ext cx="2777490" cy="2357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155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PMP（Pontryagin Maximum Principle）    控制运动时间最优。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前人的文献已经证明，时间最优的控制是bang-bang控制，</a:t>
            </a:r>
            <a:endParaRPr lang="en-US" altLang="zh-CN" sz="1800" dirty="0" smtClean="0"/>
          </a:p>
          <a:p>
            <a:r>
              <a:rPr lang="en-US" altLang="zh-CN" sz="1800" dirty="0" smtClean="0"/>
              <a:t>三次switch times可以到达任何位置</a:t>
            </a:r>
            <a:endParaRPr lang="en-US" altLang="zh-CN" sz="1800" dirty="0" smtClean="0"/>
          </a:p>
          <a:p>
            <a:r>
              <a:rPr lang="en-US" altLang="zh-CN" sz="1800" dirty="0" smtClean="0"/>
              <a:t>四次switch times可以到任何状态。Type(13),Type(31),Type(22)</a:t>
            </a:r>
            <a:endParaRPr lang="en-US" altLang="zh-CN" sz="1800" dirty="0" smtClean="0"/>
          </a:p>
          <a:p>
            <a:r>
              <a:rPr lang="en-US" altLang="zh-CN" sz="1800" dirty="0" smtClean="0"/>
              <a:t>跟随静态目标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跟随动态目标，假设最终状态为</a:t>
            </a:r>
            <a:endParaRPr lang="en-US" altLang="zh-CN" sz="1800" dirty="0" smtClean="0"/>
          </a:p>
          <a:p>
            <a:r>
              <a:rPr lang="zh-CN" altLang="en-US" sz="1800" dirty="0" smtClean="0"/>
              <a:t>通过计算可以得到</a:t>
            </a:r>
            <a:r>
              <a:rPr lang="en-US" altLang="zh-CN" sz="1800" dirty="0" smtClean="0"/>
              <a:t>t1,t2...t6</a:t>
            </a:r>
            <a:r>
              <a:rPr lang="zh-CN" altLang="en-US" sz="1800" dirty="0" smtClean="0"/>
              <a:t>等时间</a:t>
            </a:r>
            <a:endParaRPr lang="zh-CN" altLang="en-US" sz="1800" dirty="0" smtClean="0"/>
          </a:p>
          <a:p>
            <a:r>
              <a:rPr lang="zh-CN" altLang="en-US" sz="1800" dirty="0" smtClean="0"/>
              <a:t>给定参数</a:t>
            </a:r>
            <a:r>
              <a:rPr lang="en-US" altLang="zh-CN" sz="1800" dirty="0" smtClean="0"/>
              <a:t>T, α, vf, θf</a:t>
            </a:r>
            <a:r>
              <a:rPr lang="zh-CN" altLang="en-US" sz="1800" dirty="0" smtClean="0"/>
              <a:t>可以得到在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时间内能达到的最远点。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4580890"/>
            <a:ext cx="1117600" cy="26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速度标定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2004060"/>
            <a:ext cx="5078095" cy="305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004060"/>
            <a:ext cx="4779010" cy="287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演示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遇到的问题</vt:lpstr>
      <vt:lpstr>遇到的问题</vt:lpstr>
      <vt:lpstr>我们首先进行的控制尝试</vt:lpstr>
      <vt:lpstr>更多尝试</vt:lpstr>
      <vt:lpstr>文献中的策略</vt:lpstr>
      <vt:lpstr>文献中的策略</vt:lpstr>
      <vt:lpstr>文献中的策略</vt:lpstr>
      <vt:lpstr>文献中的策略</vt:lpstr>
      <vt:lpstr>文献中的策略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いずみこいす</dc:creator>
  <cp:lastModifiedBy>To be a traceur</cp:lastModifiedBy>
  <cp:revision>20</cp:revision>
  <dcterms:created xsi:type="dcterms:W3CDTF">2019-05-14T14:36:00Z</dcterms:created>
  <dcterms:modified xsi:type="dcterms:W3CDTF">2019-05-15T05:02:15Z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