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71" r:id="rId3"/>
    <p:sldId id="272" r:id="rId4"/>
    <p:sldId id="273" r:id="rId5"/>
    <p:sldId id="274" r:id="rId6"/>
    <p:sldId id="275" r:id="rId7"/>
    <p:sldId id="276" r:id="rId8"/>
    <p:sldId id="289" r:id="rId9"/>
    <p:sldId id="277" r:id="rId10"/>
    <p:sldId id="279" r:id="rId11"/>
    <p:sldId id="280" r:id="rId12"/>
    <p:sldId id="281" r:id="rId13"/>
    <p:sldId id="283" r:id="rId14"/>
    <p:sldId id="258" r:id="rId15"/>
    <p:sldId id="259" r:id="rId16"/>
    <p:sldId id="260" r:id="rId17"/>
    <p:sldId id="267" r:id="rId18"/>
    <p:sldId id="26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image" Target="../media/image5.png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image" Target="../media/image3.png"/><Relationship Id="rId7" Type="http://schemas.openxmlformats.org/officeDocument/2006/relationships/tags" Target="../tags/tag16.xml"/><Relationship Id="rId6" Type="http://schemas.openxmlformats.org/officeDocument/2006/relationships/image" Target="../media/image2.png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4" Type="http://schemas.openxmlformats.org/officeDocument/2006/relationships/tags" Target="../tags/tag22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image" Target="../media/image4.png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/>
          <p:cNvSpPr/>
          <p:nvPr>
            <p:custDataLst>
              <p:tags r:id="rId2"/>
            </p:custDataLst>
          </p:nvPr>
        </p:nvSpPr>
        <p:spPr>
          <a:xfrm rot="2700000">
            <a:off x="171353" y="-181366"/>
            <a:ext cx="4119316" cy="4119316"/>
          </a:xfrm>
          <a:custGeom>
            <a:avLst/>
            <a:gdLst>
              <a:gd name="connsiteX0" fmla="*/ 0 w 4119316"/>
              <a:gd name="connsiteY0" fmla="*/ 1465075 h 4119316"/>
              <a:gd name="connsiteX1" fmla="*/ 1465075 w 4119316"/>
              <a:gd name="connsiteY1" fmla="*/ 0 h 4119316"/>
              <a:gd name="connsiteX2" fmla="*/ 4119316 w 4119316"/>
              <a:gd name="connsiteY2" fmla="*/ 0 h 4119316"/>
              <a:gd name="connsiteX3" fmla="*/ 4119316 w 4119316"/>
              <a:gd name="connsiteY3" fmla="*/ 4119316 h 4119316"/>
              <a:gd name="connsiteX4" fmla="*/ 963060 w 4119316"/>
              <a:gd name="connsiteY4" fmla="*/ 4119316 h 4119316"/>
              <a:gd name="connsiteX5" fmla="*/ 0 w 4119316"/>
              <a:gd name="connsiteY5" fmla="*/ 3156256 h 411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9316" h="4119316">
                <a:moveTo>
                  <a:pt x="0" y="1465075"/>
                </a:moveTo>
                <a:lnTo>
                  <a:pt x="1465075" y="0"/>
                </a:lnTo>
                <a:lnTo>
                  <a:pt x="4119316" y="0"/>
                </a:lnTo>
                <a:lnTo>
                  <a:pt x="4119316" y="4119316"/>
                </a:lnTo>
                <a:lnTo>
                  <a:pt x="963060" y="4119316"/>
                </a:lnTo>
                <a:lnTo>
                  <a:pt x="0" y="3156256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>
            <p:custDataLst>
              <p:tags r:id="rId3"/>
            </p:custDataLst>
          </p:nvPr>
        </p:nvSpPr>
        <p:spPr>
          <a:xfrm rot="2700000">
            <a:off x="8112505" y="2805113"/>
            <a:ext cx="4119316" cy="4119316"/>
          </a:xfrm>
          <a:custGeom>
            <a:avLst/>
            <a:gdLst>
              <a:gd name="connsiteX0" fmla="*/ 0 w 4119316"/>
              <a:gd name="connsiteY0" fmla="*/ 0 h 4119316"/>
              <a:gd name="connsiteX1" fmla="*/ 2856481 w 4119316"/>
              <a:gd name="connsiteY1" fmla="*/ 0 h 4119316"/>
              <a:gd name="connsiteX2" fmla="*/ 4119316 w 4119316"/>
              <a:gd name="connsiteY2" fmla="*/ 1262835 h 4119316"/>
              <a:gd name="connsiteX3" fmla="*/ 4119316 w 4119316"/>
              <a:gd name="connsiteY3" fmla="*/ 2831151 h 4119316"/>
              <a:gd name="connsiteX4" fmla="*/ 2831151 w 4119316"/>
              <a:gd name="connsiteY4" fmla="*/ 4119316 h 4119316"/>
              <a:gd name="connsiteX5" fmla="*/ 0 w 4119316"/>
              <a:gd name="connsiteY5" fmla="*/ 4119316 h 411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9316" h="4119316">
                <a:moveTo>
                  <a:pt x="0" y="0"/>
                </a:moveTo>
                <a:lnTo>
                  <a:pt x="2856481" y="0"/>
                </a:lnTo>
                <a:lnTo>
                  <a:pt x="4119316" y="1262835"/>
                </a:lnTo>
                <a:lnTo>
                  <a:pt x="4119316" y="2831151"/>
                </a:lnTo>
                <a:lnTo>
                  <a:pt x="2831151" y="4119316"/>
                </a:lnTo>
                <a:lnTo>
                  <a:pt x="0" y="4119316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409" y="0"/>
            <a:ext cx="6858000" cy="6858000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 rot="2700000">
            <a:off x="4083607" y="1304198"/>
            <a:ext cx="4249605" cy="4249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3742806" y="3629616"/>
            <a:ext cx="5080626" cy="498921"/>
          </a:xfrm>
          <a:noFill/>
        </p:spPr>
        <p:txBody>
          <a:bodyPr lIns="90000" tIns="46800" rIns="90000" bIns="46800" anchor="t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3742807" y="2285600"/>
            <a:ext cx="5080626" cy="1296392"/>
          </a:xfrm>
          <a:noFill/>
        </p:spPr>
        <p:txBody>
          <a:bodyPr lIns="90000" tIns="46800" rIns="90000" bIns="46800" anchor="b">
            <a:normAutofit/>
          </a:bodyPr>
          <a:lstStyle>
            <a:lvl1pPr algn="ctr">
              <a:defRPr sz="4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9"/>
            </p:custDataLst>
          </p:nvPr>
        </p:nvSpPr>
        <p:spPr>
          <a:xfrm>
            <a:off x="5016000" y="4265261"/>
            <a:ext cx="2160000" cy="432000"/>
          </a:xfrm>
          <a:noFill/>
        </p:spPr>
        <p:txBody>
          <a:bodyPr vert="horz" lIns="90000" tIns="46800" rIns="90000" bIns="46800" anchor="ctr"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2" hasCustomPrompt="1"/>
            <p:custDataLst>
              <p:tags r:id="rId10"/>
            </p:custDataLst>
          </p:nvPr>
        </p:nvSpPr>
        <p:spPr>
          <a:xfrm>
            <a:off x="5016000" y="4746861"/>
            <a:ext cx="2160000" cy="432000"/>
          </a:xfrm>
          <a:noFill/>
        </p:spPr>
        <p:txBody>
          <a:bodyPr vert="horz" lIns="90000" tIns="46800" rIns="90000" bIns="46800" anchor="ctr"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3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4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5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>
            <p:custDataLst>
              <p:tags r:id="rId2"/>
            </p:custDataLst>
          </p:nvPr>
        </p:nvSpPr>
        <p:spPr>
          <a:xfrm rot="2700000">
            <a:off x="879801" y="-177256"/>
            <a:ext cx="4119316" cy="4119316"/>
          </a:xfrm>
          <a:custGeom>
            <a:avLst/>
            <a:gdLst>
              <a:gd name="connsiteX0" fmla="*/ 0 w 4119316"/>
              <a:gd name="connsiteY0" fmla="*/ 1465075 h 4119316"/>
              <a:gd name="connsiteX1" fmla="*/ 1465075 w 4119316"/>
              <a:gd name="connsiteY1" fmla="*/ 0 h 4119316"/>
              <a:gd name="connsiteX2" fmla="*/ 4119316 w 4119316"/>
              <a:gd name="connsiteY2" fmla="*/ 0 h 4119316"/>
              <a:gd name="connsiteX3" fmla="*/ 4119316 w 4119316"/>
              <a:gd name="connsiteY3" fmla="*/ 4119316 h 4119316"/>
              <a:gd name="connsiteX4" fmla="*/ 963060 w 4119316"/>
              <a:gd name="connsiteY4" fmla="*/ 4119316 h 4119316"/>
              <a:gd name="connsiteX5" fmla="*/ 0 w 4119316"/>
              <a:gd name="connsiteY5" fmla="*/ 3156256 h 411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9316" h="4119316">
                <a:moveTo>
                  <a:pt x="0" y="1465075"/>
                </a:moveTo>
                <a:lnTo>
                  <a:pt x="1465075" y="0"/>
                </a:lnTo>
                <a:lnTo>
                  <a:pt x="4119316" y="0"/>
                </a:lnTo>
                <a:lnTo>
                  <a:pt x="4119316" y="4119316"/>
                </a:lnTo>
                <a:lnTo>
                  <a:pt x="963060" y="4119316"/>
                </a:lnTo>
                <a:lnTo>
                  <a:pt x="0" y="3156256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6339746" y="4328315"/>
            <a:ext cx="5007523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56238" cy="6858000"/>
          </a:xfrm>
          <a:prstGeom prst="rect">
            <a:avLst/>
          </a:prstGeom>
        </p:spPr>
      </p:pic>
      <p:sp>
        <p:nvSpPr>
          <p:cNvPr id="16" name="任意多边形: 形状 15"/>
          <p:cNvSpPr/>
          <p:nvPr>
            <p:custDataLst>
              <p:tags r:id="rId6"/>
            </p:custDataLst>
          </p:nvPr>
        </p:nvSpPr>
        <p:spPr>
          <a:xfrm rot="2700000">
            <a:off x="-2098140" y="1304197"/>
            <a:ext cx="4249605" cy="4249605"/>
          </a:xfrm>
          <a:custGeom>
            <a:avLst/>
            <a:gdLst>
              <a:gd name="connsiteX0" fmla="*/ 0 w 4249605"/>
              <a:gd name="connsiteY0" fmla="*/ 0 h 4249605"/>
              <a:gd name="connsiteX1" fmla="*/ 4249605 w 4249605"/>
              <a:gd name="connsiteY1" fmla="*/ 0 h 4249605"/>
              <a:gd name="connsiteX2" fmla="*/ 4249605 w 4249605"/>
              <a:gd name="connsiteY2" fmla="*/ 4249605 h 4249605"/>
              <a:gd name="connsiteX3" fmla="*/ 4211899 w 4249605"/>
              <a:gd name="connsiteY3" fmla="*/ 4249605 h 4249605"/>
              <a:gd name="connsiteX4" fmla="*/ 0 w 4249605"/>
              <a:gd name="connsiteY4" fmla="*/ 37707 h 4249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9605" h="4249605">
                <a:moveTo>
                  <a:pt x="0" y="0"/>
                </a:moveTo>
                <a:lnTo>
                  <a:pt x="4249605" y="0"/>
                </a:lnTo>
                <a:lnTo>
                  <a:pt x="4249605" y="4249605"/>
                </a:lnTo>
                <a:lnTo>
                  <a:pt x="4211899" y="4249605"/>
                </a:lnTo>
                <a:lnTo>
                  <a:pt x="0" y="377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7"/>
            </p:custDataLst>
          </p:nvPr>
        </p:nvSpPr>
        <p:spPr>
          <a:xfrm rot="8081045">
            <a:off x="-64357" y="2304806"/>
            <a:ext cx="4611268" cy="4611268"/>
          </a:xfrm>
          <a:custGeom>
            <a:avLst/>
            <a:gdLst>
              <a:gd name="connsiteX0" fmla="*/ 0 w 4119316"/>
              <a:gd name="connsiteY0" fmla="*/ 0 h 4119316"/>
              <a:gd name="connsiteX1" fmla="*/ 2856481 w 4119316"/>
              <a:gd name="connsiteY1" fmla="*/ 0 h 4119316"/>
              <a:gd name="connsiteX2" fmla="*/ 4119316 w 4119316"/>
              <a:gd name="connsiteY2" fmla="*/ 1262835 h 4119316"/>
              <a:gd name="connsiteX3" fmla="*/ 4119316 w 4119316"/>
              <a:gd name="connsiteY3" fmla="*/ 2831151 h 4119316"/>
              <a:gd name="connsiteX4" fmla="*/ 2831151 w 4119316"/>
              <a:gd name="connsiteY4" fmla="*/ 4119316 h 4119316"/>
              <a:gd name="connsiteX5" fmla="*/ 0 w 4119316"/>
              <a:gd name="connsiteY5" fmla="*/ 4119316 h 411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9316" h="4119316">
                <a:moveTo>
                  <a:pt x="0" y="0"/>
                </a:moveTo>
                <a:lnTo>
                  <a:pt x="2856481" y="0"/>
                </a:lnTo>
                <a:lnTo>
                  <a:pt x="4119316" y="1262835"/>
                </a:lnTo>
                <a:lnTo>
                  <a:pt x="4119316" y="2831151"/>
                </a:lnTo>
                <a:lnTo>
                  <a:pt x="2831151" y="4119316"/>
                </a:lnTo>
                <a:lnTo>
                  <a:pt x="0" y="4119316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6339746" y="2533239"/>
            <a:ext cx="5007523" cy="1791523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8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>
            <p:custDataLst>
              <p:tags r:id="rId2"/>
            </p:custDataLst>
          </p:nvPr>
        </p:nvSpPr>
        <p:spPr>
          <a:xfrm rot="18900000" flipH="1">
            <a:off x="7871151" y="-177256"/>
            <a:ext cx="4119316" cy="4119316"/>
          </a:xfrm>
          <a:custGeom>
            <a:avLst/>
            <a:gdLst>
              <a:gd name="connsiteX0" fmla="*/ 0 w 4119316"/>
              <a:gd name="connsiteY0" fmla="*/ 1465075 h 4119316"/>
              <a:gd name="connsiteX1" fmla="*/ 1465075 w 4119316"/>
              <a:gd name="connsiteY1" fmla="*/ 0 h 4119316"/>
              <a:gd name="connsiteX2" fmla="*/ 4119316 w 4119316"/>
              <a:gd name="connsiteY2" fmla="*/ 0 h 4119316"/>
              <a:gd name="connsiteX3" fmla="*/ 4119316 w 4119316"/>
              <a:gd name="connsiteY3" fmla="*/ 4119316 h 4119316"/>
              <a:gd name="connsiteX4" fmla="*/ 963060 w 4119316"/>
              <a:gd name="connsiteY4" fmla="*/ 4119316 h 4119316"/>
              <a:gd name="connsiteX5" fmla="*/ 0 w 4119316"/>
              <a:gd name="connsiteY5" fmla="*/ 3156256 h 411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9316" h="4119316">
                <a:moveTo>
                  <a:pt x="0" y="1465075"/>
                </a:moveTo>
                <a:lnTo>
                  <a:pt x="1465075" y="0"/>
                </a:lnTo>
                <a:lnTo>
                  <a:pt x="4119316" y="0"/>
                </a:lnTo>
                <a:lnTo>
                  <a:pt x="4119316" y="4119316"/>
                </a:lnTo>
                <a:lnTo>
                  <a:pt x="963060" y="4119316"/>
                </a:lnTo>
                <a:lnTo>
                  <a:pt x="0" y="3156256"/>
                </a:lnTo>
                <a:close/>
              </a:path>
            </a:pathLst>
          </a:custGeom>
          <a:noFill/>
          <a:ln w="66675"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>
            <p:custDataLst>
              <p:tags r:id="rId3"/>
            </p:custDataLst>
          </p:nvPr>
        </p:nvSpPr>
        <p:spPr>
          <a:xfrm rot="13518955" flipH="1">
            <a:off x="6926993" y="2304806"/>
            <a:ext cx="4611268" cy="4611268"/>
          </a:xfrm>
          <a:custGeom>
            <a:avLst/>
            <a:gdLst>
              <a:gd name="connsiteX0" fmla="*/ 0 w 4119316"/>
              <a:gd name="connsiteY0" fmla="*/ 0 h 4119316"/>
              <a:gd name="connsiteX1" fmla="*/ 2856481 w 4119316"/>
              <a:gd name="connsiteY1" fmla="*/ 0 h 4119316"/>
              <a:gd name="connsiteX2" fmla="*/ 4119316 w 4119316"/>
              <a:gd name="connsiteY2" fmla="*/ 1262835 h 4119316"/>
              <a:gd name="connsiteX3" fmla="*/ 4119316 w 4119316"/>
              <a:gd name="connsiteY3" fmla="*/ 2831151 h 4119316"/>
              <a:gd name="connsiteX4" fmla="*/ 2831151 w 4119316"/>
              <a:gd name="connsiteY4" fmla="*/ 4119316 h 4119316"/>
              <a:gd name="connsiteX5" fmla="*/ 0 w 4119316"/>
              <a:gd name="connsiteY5" fmla="*/ 4119316 h 411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9316" h="4119316">
                <a:moveTo>
                  <a:pt x="0" y="0"/>
                </a:moveTo>
                <a:lnTo>
                  <a:pt x="2856481" y="0"/>
                </a:lnTo>
                <a:lnTo>
                  <a:pt x="4119316" y="1262835"/>
                </a:lnTo>
                <a:lnTo>
                  <a:pt x="4119316" y="2831151"/>
                </a:lnTo>
                <a:lnTo>
                  <a:pt x="2831151" y="4119316"/>
                </a:lnTo>
                <a:lnTo>
                  <a:pt x="0" y="4119316"/>
                </a:lnTo>
                <a:close/>
              </a:path>
            </a:pathLst>
          </a:custGeom>
          <a:noFill/>
          <a:ln w="66675"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>
            <p:custDataLst>
              <p:tags r:id="rId4"/>
            </p:custDataLst>
          </p:nvPr>
        </p:nvGrpSpPr>
        <p:grpSpPr>
          <a:xfrm flipV="1">
            <a:off x="48419" y="179814"/>
            <a:ext cx="669881" cy="673541"/>
            <a:chOff x="0" y="21120"/>
            <a:chExt cx="1115665" cy="1121761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21120"/>
              <a:ext cx="1115665" cy="1121761"/>
              <a:chOff x="5538167" y="2868119"/>
              <a:chExt cx="1115665" cy="1121761"/>
            </a:xfrm>
          </p:grpSpPr>
          <p:pic>
            <p:nvPicPr>
              <p:cNvPr id="10" name="图片 9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8167" y="2868119"/>
                <a:ext cx="1115665" cy="1121761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2774" y="3035774"/>
                <a:ext cx="786452" cy="786452"/>
              </a:xfrm>
              <a:prstGeom prst="rect">
                <a:avLst/>
              </a:prstGeom>
            </p:spPr>
          </p:pic>
        </p:grpSp>
        <p:sp>
          <p:nvSpPr>
            <p:cNvPr id="9" name="矩形 8"/>
            <p:cNvSpPr/>
            <p:nvPr>
              <p:custDataLst>
                <p:tags r:id="rId9"/>
              </p:custDataLst>
            </p:nvPr>
          </p:nvSpPr>
          <p:spPr>
            <a:xfrm rot="5400000">
              <a:off x="214532" y="238700"/>
              <a:ext cx="686600" cy="686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>
            <p:custDataLst>
              <p:tags r:id="rId2"/>
            </p:custDataLst>
          </p:nvPr>
        </p:nvSpPr>
        <p:spPr>
          <a:xfrm>
            <a:off x="0" y="6030"/>
            <a:ext cx="12192000" cy="3825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724" y="1215094"/>
            <a:ext cx="2889754" cy="2889754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 rot="18900000" flipH="1">
            <a:off x="5208540" y="1772856"/>
            <a:ext cx="1774231" cy="1774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3124704" y="3914235"/>
            <a:ext cx="5943445" cy="895351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3124977" y="4864533"/>
            <a:ext cx="5941249" cy="1269567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8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image" Target="../media/image11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3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>
                <a:sym typeface="+mn-ea"/>
              </a:rPr>
              <a:t>罗云鹏 吴凡 郭旭东 左都云 李成坤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p>
            <a:r>
              <a:rPr lang="zh-CN" altLang="en-US" sz="8800" dirty="0">
                <a:sym typeface="+mn-ea"/>
              </a:rPr>
              <a:t>נתניהו</a:t>
            </a:r>
            <a:endParaRPr lang="zh-CN" altLang="en-US" sz="8800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p>
            <a:r>
              <a:rPr lang="en-US" altLang="zh-CN">
                <a:sym typeface="+mn-ea"/>
              </a:rPr>
              <a:t>2019.6.15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5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875" y="292100"/>
            <a:ext cx="3109595" cy="441960"/>
          </a:xfrm>
        </p:spPr>
        <p:txBody>
          <a:bodyPr>
            <a:noAutofit/>
          </a:bodyPr>
          <a:lstStyle/>
          <a:p>
            <a:r>
              <a:rPr sz="2800" dirty="0">
                <a:latin typeface="+mj-ea"/>
                <a:ea typeface="+mj-ea"/>
              </a:rPr>
              <a:t>任务分工</a:t>
            </a:r>
            <a:endParaRPr sz="2800" dirty="0">
              <a:latin typeface="+mj-ea"/>
              <a:ea typeface="+mj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7491730" y="292100"/>
            <a:ext cx="4396105" cy="8509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>
                <a:sym typeface="+mn-ea"/>
              </a:rPr>
              <a:t>                         </a:t>
            </a:r>
            <a:r>
              <a:rPr sz="3600" b="0">
                <a:sym typeface="+mn-ea"/>
              </a:rPr>
              <a:t>נתניהו</a:t>
            </a:r>
            <a:r>
              <a:rPr>
                <a:sym typeface="+mn-ea"/>
              </a:rPr>
              <a:t> </a:t>
            </a:r>
            <a:r>
              <a:rPr lang="en-US" altLang="zh-CN">
                <a:sym typeface="+mn-ea"/>
              </a:rPr>
              <a:t>    </a:t>
            </a:r>
            <a:r>
              <a:rPr>
                <a:sym typeface="+mn-ea"/>
              </a:rPr>
              <a:t>             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1030" y="1143000"/>
            <a:ext cx="103911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>
              <a:latin typeface="+mj-ea"/>
              <a:ea typeface="+mj-ea"/>
              <a:cs typeface="+mj-ea"/>
            </a:endParaRPr>
          </a:p>
          <a:p>
            <a:r>
              <a:rPr lang="zh-CN" sz="2400">
                <a:latin typeface="+mj-ea"/>
                <a:ea typeface="+mj-ea"/>
                <a:cs typeface="+mj-ea"/>
              </a:rPr>
              <a:t>照片</a:t>
            </a:r>
            <a:endParaRPr lang="zh-CN" sz="2400">
              <a:latin typeface="+mj-ea"/>
              <a:ea typeface="+mj-ea"/>
              <a:cs typeface="+mj-ea"/>
            </a:endParaRPr>
          </a:p>
          <a:p>
            <a:endParaRPr lang="zh-CN" sz="2400">
              <a:latin typeface="+mj-ea"/>
              <a:ea typeface="+mj-ea"/>
              <a:cs typeface="+mj-ea"/>
            </a:endParaRPr>
          </a:p>
          <a:p>
            <a:r>
              <a:rPr lang="en-US" altLang="zh-CN" sz="2400">
                <a:latin typeface="+mj-ea"/>
                <a:ea typeface="+mj-ea"/>
                <a:cs typeface="+mj-ea"/>
              </a:rPr>
              <a:t>Github</a:t>
            </a:r>
            <a:endParaRPr lang="en-US" altLang="zh-CN" sz="2400">
              <a:latin typeface="+mj-ea"/>
              <a:ea typeface="+mj-ea"/>
              <a:cs typeface="+mj-ea"/>
            </a:endParaRPr>
          </a:p>
          <a:p>
            <a:endParaRPr lang="en-US" altLang="zh-CN" sz="2400">
              <a:latin typeface="+mj-ea"/>
              <a:ea typeface="+mj-ea"/>
              <a:cs typeface="+mj-ea"/>
            </a:endParaRPr>
          </a:p>
          <a:p>
            <a:r>
              <a:rPr lang="zh-CN" altLang="en-US" sz="2400">
                <a:latin typeface="+mj-ea"/>
                <a:ea typeface="+mj-ea"/>
                <a:cs typeface="+mj-ea"/>
              </a:rPr>
              <a:t>每周进度</a:t>
            </a:r>
            <a:endParaRPr lang="zh-CN" altLang="en-US" sz="2400">
              <a:latin typeface="+mj-ea"/>
              <a:ea typeface="+mj-ea"/>
              <a:cs typeface="+mj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875" y="292100"/>
            <a:ext cx="3109595" cy="441960"/>
          </a:xfrm>
        </p:spPr>
        <p:txBody>
          <a:bodyPr>
            <a:noAutofit/>
          </a:bodyPr>
          <a:lstStyle/>
          <a:p>
            <a:r>
              <a:rPr sz="2800" dirty="0">
                <a:latin typeface="+mj-ea"/>
                <a:ea typeface="+mj-ea"/>
              </a:rPr>
              <a:t>参考文献</a:t>
            </a:r>
            <a:endParaRPr sz="2800" dirty="0">
              <a:latin typeface="+mj-ea"/>
              <a:ea typeface="+mj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7491730" y="292100"/>
            <a:ext cx="4396105" cy="8509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>
                <a:sym typeface="+mn-ea"/>
              </a:rPr>
              <a:t>                         </a:t>
            </a:r>
            <a:r>
              <a:rPr sz="3600" b="0">
                <a:sym typeface="+mn-ea"/>
              </a:rPr>
              <a:t>נתניהו</a:t>
            </a:r>
            <a:r>
              <a:rPr>
                <a:sym typeface="+mn-ea"/>
              </a:rPr>
              <a:t> </a:t>
            </a:r>
            <a:r>
              <a:rPr lang="en-US" altLang="zh-CN">
                <a:sym typeface="+mn-ea"/>
              </a:rPr>
              <a:t>    </a:t>
            </a:r>
            <a:r>
              <a:rPr>
                <a:sym typeface="+mn-ea"/>
              </a:rPr>
              <a:t>             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1030" y="1143000"/>
            <a:ext cx="103911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>
              <a:latin typeface="+mj-ea"/>
              <a:ea typeface="+mj-ea"/>
              <a:cs typeface="+mj-ea"/>
            </a:endParaRPr>
          </a:p>
          <a:p>
            <a:endParaRPr lang="zh-CN" sz="2400">
              <a:latin typeface="+mj-ea"/>
              <a:ea typeface="+mj-ea"/>
              <a:cs typeface="+mj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p>
            <a:r>
              <a:rPr lang="zh-CN" altLang="en-US" sz="5400" dirty="0">
                <a:sym typeface="+mn-ea"/>
              </a:rPr>
              <a:t>谢谢</a:t>
            </a:r>
            <a:endParaRPr lang="zh-CN" altLang="en-US" sz="5400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5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副标题 6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" name="文本占位符 7"/>
          <p:cNvSpPr/>
          <p:nvPr>
            <p:ph type="body" sz="quarter" idx="10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9729" y="3969222"/>
            <a:ext cx="5419981" cy="270126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6242" y="335284"/>
            <a:ext cx="10852237" cy="441964"/>
          </a:xfrm>
        </p:spPr>
        <p:txBody>
          <a:bodyPr/>
          <a:lstStyle/>
          <a:p>
            <a:r>
              <a:rPr lang="zh-CN" altLang="en-US" dirty="0"/>
              <a:t>我们</a:t>
            </a:r>
            <a:r>
              <a:rPr lang="zh-CN" altLang="en-US" dirty="0" smtClean="0"/>
              <a:t>首先进行的控制尝试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首先是最简单的转</a:t>
                </a:r>
                <a:r>
                  <a:rPr lang="en-US" altLang="zh-CN" dirty="0" smtClean="0"/>
                  <a:t>-</a:t>
                </a:r>
                <a:r>
                  <a:rPr lang="zh-CN" altLang="en-US" dirty="0" smtClean="0"/>
                  <a:t>走</a:t>
                </a:r>
                <a:r>
                  <a:rPr lang="en-US" altLang="zh-CN" dirty="0" smtClean="0"/>
                  <a:t>-</a:t>
                </a:r>
                <a:r>
                  <a:rPr lang="zh-CN" altLang="en-US" dirty="0" smtClean="0"/>
                  <a:t>转“控制”，在前面的模型展示中做过了。这种控制存在问题：在跟随动点时无法从第一个状态走出，即使定点时由于这更类似于开环，误差难以保证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之后我们尝试了“伪两步”控制，如下图</a:t>
                </a:r>
                <a:endParaRPr lang="en-US" altLang="zh-CN" dirty="0" smtClean="0"/>
              </a:p>
              <a:p>
                <a:r>
                  <a:rPr lang="zh-CN" altLang="en-US" dirty="0"/>
                  <a:t>起始点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，目标点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我们选取中间点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b="0" dirty="0" smtClean="0"/>
                  <a:t>（所有选取可列）</a:t>
                </a:r>
                <a:endParaRPr lang="en-US" altLang="zh-CN" b="0" dirty="0" smtClean="0"/>
              </a:p>
              <a:p>
                <a:r>
                  <a:rPr lang="zh-CN" altLang="en-US" dirty="0"/>
                  <a:t>两</a:t>
                </a:r>
                <a:r>
                  <a:rPr lang="zh-CN" altLang="en-US" dirty="0" smtClean="0"/>
                  <a:t>段都使用固定（彼此不同）的速度比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每个时刻重新计算，只采用第一段的速度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我们证明了</a:t>
                </a:r>
                <a:r>
                  <a:rPr lang="en-US" altLang="zh-CN" dirty="0" smtClean="0"/>
                  <a:t>…</a:t>
                </a:r>
                <a:r>
                  <a:rPr lang="zh-CN" altLang="en-US" dirty="0" smtClean="0"/>
                  <a:t>但？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570"/>
                <a:ext cx="10515600" cy="4351338"/>
              </a:xfrm>
              <a:blipFill rotWithShape="0">
                <a:blip r:embed="rId2"/>
                <a:stretch>
                  <a:fillRect l="-1043" t="-2941" r="-1855" b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6318250" y="1943100"/>
            <a:ext cx="464375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更多尝试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势能函数方法：每次的输入使势能下降最快</a:t>
            </a:r>
            <a:endParaRPr lang="en-US" altLang="zh-CN" dirty="0" smtClean="0"/>
          </a:p>
          <a:p>
            <a:r>
              <a:rPr lang="zh-CN" altLang="en-US" dirty="0" smtClean="0"/>
              <a:t>可以同时解决跟随和碰撞避免问题（吸引项和排斥项）</a:t>
            </a:r>
            <a:endParaRPr lang="en-US" altLang="zh-CN" dirty="0" smtClean="0"/>
          </a:p>
          <a:p>
            <a:r>
              <a:rPr lang="zh-CN" altLang="en-US" dirty="0" smtClean="0"/>
              <a:t>但非完整约束带来了问题</a:t>
            </a:r>
            <a:endParaRPr lang="en-US" altLang="zh-CN" dirty="0" smtClean="0"/>
          </a:p>
          <a:p>
            <a:r>
              <a:rPr lang="zh-CN" altLang="en-US" dirty="0" smtClean="0"/>
              <a:t>见板书</a:t>
            </a:r>
            <a:endParaRPr lang="zh-CN" altLang="en-US" dirty="0" smtClean="0"/>
          </a:p>
          <a:p>
            <a:r>
              <a:rPr lang="zh-CN" altLang="en-US" dirty="0"/>
              <a:t>解决方法？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2007" y="2395220"/>
            <a:ext cx="3914775" cy="415290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文献中的策略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势能函数法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允许下山的势能函数法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重点</a:t>
            </a:r>
            <a:r>
              <a:rPr lang="en-US" altLang="zh-CN" dirty="0" smtClean="0"/>
              <a:t>-</a:t>
            </a:r>
            <a:r>
              <a:rPr lang="zh-CN" altLang="en-US" dirty="0" smtClean="0"/>
              <a:t>有约束的局部极大</a:t>
            </a:r>
            <a:r>
              <a:rPr lang="en-US" altLang="zh-CN" dirty="0" smtClean="0"/>
              <a:t>/</a:t>
            </a:r>
            <a:r>
              <a:rPr lang="zh-CN" altLang="en-US" dirty="0" smtClean="0"/>
              <a:t>小</a:t>
            </a:r>
            <a:r>
              <a:rPr lang="zh-CN" altLang="en-US" dirty="0" smtClean="0"/>
              <a:t>值可以看到当前的梯度方向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文献中的策略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6019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bang-bang控制</a:t>
            </a:r>
            <a:endParaRPr lang="en-US" altLang="zh-CN" dirty="0" smtClean="0"/>
          </a:p>
          <a:p>
            <a:r>
              <a:rPr lang="en-US" altLang="zh-CN" sz="2000" dirty="0" smtClean="0"/>
              <a:t>文献中对于两轮驱动小车的建模</a:t>
            </a:r>
            <a:endParaRPr lang="en-US" altLang="zh-CN" sz="2000" dirty="0" smtClean="0"/>
          </a:p>
          <a:p>
            <a:r>
              <a:rPr lang="en-US" altLang="zh-CN" sz="2000" dirty="0" smtClean="0"/>
              <a:t>（x, y）为小车两轮终点，是小车方向，UR，UL是两个轮的角加速度。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3480" y="3215640"/>
            <a:ext cx="2176145" cy="3324225"/>
          </a:xfrm>
          <a:prstGeom prst="rect">
            <a:avLst/>
          </a:prstGeom>
        </p:spPr>
      </p:pic>
      <p:pic>
        <p:nvPicPr>
          <p:cNvPr id="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575" y="3698875"/>
            <a:ext cx="2777490" cy="2357755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文献中的策略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07155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 smtClean="0"/>
              <a:t>PMP（Pontryagin Maximum Principle）    控制运动时间最优。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前人的文献已经证明，时间最优的控制是bang-bang控制，</a:t>
            </a:r>
            <a:endParaRPr lang="en-US" altLang="zh-CN" sz="1800" dirty="0" smtClean="0"/>
          </a:p>
          <a:p>
            <a:r>
              <a:rPr lang="en-US" altLang="zh-CN" sz="1800" dirty="0" smtClean="0"/>
              <a:t>三次switch times可以到达任何位置</a:t>
            </a:r>
            <a:endParaRPr lang="en-US" altLang="zh-CN" sz="1800" dirty="0" smtClean="0"/>
          </a:p>
          <a:p>
            <a:r>
              <a:rPr lang="en-US" altLang="zh-CN" sz="1800" dirty="0" smtClean="0"/>
              <a:t>四次switch times可以到任何状态。Type(13),Type(31),Type(22)</a:t>
            </a:r>
            <a:endParaRPr lang="en-US" altLang="zh-CN" sz="1800" dirty="0" smtClean="0"/>
          </a:p>
          <a:p>
            <a:r>
              <a:rPr lang="en-US" altLang="zh-CN" sz="1800" dirty="0" smtClean="0"/>
              <a:t>跟随静态目标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跟随动态目标，假设最终状态为</a:t>
            </a:r>
            <a:endParaRPr lang="en-US" altLang="zh-CN" sz="1800" dirty="0" smtClean="0"/>
          </a:p>
          <a:p>
            <a:r>
              <a:rPr lang="zh-CN" altLang="en-US" sz="1800" dirty="0" smtClean="0"/>
              <a:t>通过计算可以得到</a:t>
            </a:r>
            <a:r>
              <a:rPr lang="en-US" altLang="zh-CN" sz="1800" dirty="0" smtClean="0"/>
              <a:t>t1,t2...t6</a:t>
            </a:r>
            <a:r>
              <a:rPr lang="zh-CN" altLang="en-US" sz="1800" dirty="0" smtClean="0"/>
              <a:t>等时间</a:t>
            </a:r>
            <a:endParaRPr lang="zh-CN" altLang="en-US" sz="1800" dirty="0" smtClean="0"/>
          </a:p>
          <a:p>
            <a:r>
              <a:rPr lang="zh-CN" altLang="en-US" sz="1800" dirty="0" smtClean="0"/>
              <a:t>给定参数</a:t>
            </a:r>
            <a:r>
              <a:rPr lang="en-US" altLang="zh-CN" sz="1800" dirty="0" smtClean="0"/>
              <a:t>T, α, vf, θf</a:t>
            </a:r>
            <a:r>
              <a:rPr lang="zh-CN" altLang="en-US" sz="1800" dirty="0" smtClean="0"/>
              <a:t>可以得到在</a:t>
            </a:r>
            <a:r>
              <a:rPr lang="en-US" altLang="zh-CN" sz="1800" dirty="0" smtClean="0"/>
              <a:t>T</a:t>
            </a:r>
            <a:r>
              <a:rPr lang="zh-CN" altLang="en-US" sz="1800" dirty="0" smtClean="0"/>
              <a:t>时间内能达到的最远点。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3425" y="4580890"/>
            <a:ext cx="1117600" cy="26035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875" y="292100"/>
            <a:ext cx="3109595" cy="44196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选题背景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7491730" y="292100"/>
            <a:ext cx="4396105" cy="8509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>
                <a:sym typeface="+mn-ea"/>
              </a:rPr>
              <a:t>                         </a:t>
            </a:r>
            <a:r>
              <a:rPr sz="3600" b="0">
                <a:sym typeface="+mn-ea"/>
              </a:rPr>
              <a:t>נתניהו</a:t>
            </a:r>
            <a:r>
              <a:rPr>
                <a:sym typeface="+mn-ea"/>
              </a:rPr>
              <a:t> </a:t>
            </a:r>
            <a:r>
              <a:rPr lang="en-US" altLang="zh-CN">
                <a:sym typeface="+mn-ea"/>
              </a:rPr>
              <a:t>    </a:t>
            </a:r>
            <a:r>
              <a:rPr>
                <a:sym typeface="+mn-ea"/>
              </a:rPr>
              <a:t>             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31825" y="1191895"/>
            <a:ext cx="103911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+mj-ea"/>
                <a:ea typeface="+mj-ea"/>
                <a:cs typeface="+mj-ea"/>
              </a:rPr>
              <a:t>巴比伦行动 </a:t>
            </a:r>
            <a:endParaRPr lang="zh-CN" altLang="en-US" sz="2400">
              <a:latin typeface="+mj-ea"/>
              <a:ea typeface="+mj-ea"/>
              <a:cs typeface="+mj-ea"/>
            </a:endParaRPr>
          </a:p>
          <a:p>
            <a:r>
              <a:rPr lang="zh-CN" altLang="en-US" sz="2400">
                <a:latin typeface="+mj-ea"/>
                <a:ea typeface="+mj-ea"/>
                <a:cs typeface="+mj-ea"/>
              </a:rPr>
              <a:t>1981年6月 7日，以色列出动14架飞机偷袭了伊拉克首都巴格达东南约20公里处的核反应堆，使这个造价4亿美元的设备遭到了彻底的摧毁。</a:t>
            </a:r>
            <a:endParaRPr lang="zh-CN" altLang="en-US" sz="2400">
              <a:latin typeface="+mj-ea"/>
              <a:ea typeface="+mj-ea"/>
              <a:cs typeface="+mj-ea"/>
            </a:endParaRPr>
          </a:p>
          <a:p>
            <a:r>
              <a:rPr lang="zh-CN" altLang="en-US" sz="2400">
                <a:latin typeface="+mj-ea"/>
                <a:ea typeface="+mj-ea"/>
                <a:cs typeface="+mj-ea"/>
              </a:rPr>
              <a:t>在被约旦雷达站发现时，由于以色列机群以密集编队飞行，在雷达屏幕上呈现出一个大的模糊亮点，很像一架大型民用客机，从而蒙混过关。</a:t>
            </a:r>
            <a:endParaRPr lang="zh-CN" altLang="en-US" sz="2400">
              <a:latin typeface="+mj-ea"/>
              <a:ea typeface="+mj-ea"/>
              <a:cs typeface="+mj-ea"/>
            </a:endParaRPr>
          </a:p>
        </p:txBody>
      </p:sp>
      <p:pic>
        <p:nvPicPr>
          <p:cNvPr id="7" name="图片 6" descr="cb8065380cd791238fe8f357ad345982b2b7808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660" y="3129915"/>
            <a:ext cx="3131185" cy="3070225"/>
          </a:xfrm>
          <a:prstGeom prst="rect">
            <a:avLst/>
          </a:prstGeom>
        </p:spPr>
      </p:pic>
      <p:pic>
        <p:nvPicPr>
          <p:cNvPr id="8" name="图片 7" descr="005LuAv9zy7bQlyaS5Vf7&amp;6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390" y="3129915"/>
            <a:ext cx="2844800" cy="3073400"/>
          </a:xfrm>
          <a:prstGeom prst="rect">
            <a:avLst/>
          </a:prstGeom>
        </p:spPr>
      </p:pic>
      <p:pic>
        <p:nvPicPr>
          <p:cNvPr id="9" name="图片 8" descr="u=1274831533,3595827454&amp;fm=26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075" y="3482340"/>
            <a:ext cx="3551555" cy="2365375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875" y="292100"/>
            <a:ext cx="3109595" cy="441960"/>
          </a:xfrm>
        </p:spPr>
        <p:txBody>
          <a:bodyPr>
            <a:noAutofit/>
          </a:bodyPr>
          <a:lstStyle/>
          <a:p>
            <a:r>
              <a:rPr sz="2800" dirty="0">
                <a:latin typeface="+mj-ea"/>
                <a:ea typeface="+mj-ea"/>
              </a:rPr>
              <a:t>控制目标</a:t>
            </a:r>
            <a:endParaRPr sz="2800" dirty="0">
              <a:latin typeface="+mj-ea"/>
              <a:ea typeface="+mj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7491730" y="292100"/>
            <a:ext cx="4396105" cy="8509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>
                <a:sym typeface="+mn-ea"/>
              </a:rPr>
              <a:t>                         </a:t>
            </a:r>
            <a:r>
              <a:rPr sz="3600" b="0">
                <a:sym typeface="+mn-ea"/>
              </a:rPr>
              <a:t>נתניהו</a:t>
            </a:r>
            <a:r>
              <a:rPr>
                <a:sym typeface="+mn-ea"/>
              </a:rPr>
              <a:t> </a:t>
            </a:r>
            <a:r>
              <a:rPr lang="en-US" altLang="zh-CN">
                <a:sym typeface="+mn-ea"/>
              </a:rPr>
              <a:t>    </a:t>
            </a:r>
            <a:r>
              <a:rPr>
                <a:sym typeface="+mn-ea"/>
              </a:rPr>
              <a:t>             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3415" y="1143000"/>
            <a:ext cx="1039114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+mj-ea"/>
                <a:ea typeface="+mj-ea"/>
                <a:cs typeface="+mj-ea"/>
              </a:rPr>
              <a:t>三辆车按照固定队形前进</a:t>
            </a:r>
            <a:endParaRPr lang="zh-CN" altLang="en-US" sz="2400" b="1">
              <a:latin typeface="+mj-ea"/>
              <a:ea typeface="+mj-ea"/>
              <a:cs typeface="+mj-ea"/>
            </a:endParaRPr>
          </a:p>
          <a:p>
            <a:endParaRPr lang="zh-CN" altLang="en-US" sz="2400" b="1">
              <a:latin typeface="+mj-ea"/>
              <a:ea typeface="+mj-ea"/>
              <a:cs typeface="+mj-ea"/>
            </a:endParaRPr>
          </a:p>
          <a:p>
            <a:endParaRPr lang="zh-CN" altLang="en-US" sz="2400" b="1">
              <a:latin typeface="+mj-ea"/>
              <a:ea typeface="+mj-ea"/>
              <a:cs typeface="+mj-ea"/>
            </a:endParaRPr>
          </a:p>
          <a:p>
            <a:r>
              <a:rPr lang="zh-CN" altLang="en-US" sz="2400" b="1">
                <a:latin typeface="+mj-ea"/>
                <a:ea typeface="+mj-ea"/>
                <a:cs typeface="+mj-ea"/>
              </a:rPr>
              <a:t>控制精度 </a:t>
            </a:r>
            <a:endParaRPr lang="zh-CN" altLang="en-US" sz="2400" b="1">
              <a:latin typeface="+mj-ea"/>
              <a:ea typeface="+mj-ea"/>
              <a:cs typeface="+mj-ea"/>
            </a:endParaRPr>
          </a:p>
          <a:p>
            <a:endParaRPr lang="zh-CN" altLang="en-US" sz="2400" b="1">
              <a:latin typeface="+mj-ea"/>
              <a:ea typeface="+mj-ea"/>
              <a:cs typeface="+mj-ea"/>
            </a:endParaRPr>
          </a:p>
          <a:p>
            <a:endParaRPr lang="zh-CN" altLang="en-US" sz="2400" b="1">
              <a:latin typeface="+mj-ea"/>
              <a:ea typeface="+mj-ea"/>
              <a:cs typeface="+mj-ea"/>
            </a:endParaRPr>
          </a:p>
          <a:p>
            <a:r>
              <a:rPr lang="zh-CN" altLang="en-US" sz="2400" b="1">
                <a:latin typeface="+mj-ea"/>
                <a:ea typeface="+mj-ea"/>
                <a:cs typeface="+mj-ea"/>
              </a:rPr>
              <a:t>任务分解</a:t>
            </a:r>
            <a:endParaRPr lang="zh-CN" altLang="en-US" sz="2400" b="1">
              <a:latin typeface="+mj-ea"/>
              <a:ea typeface="+mj-ea"/>
              <a:cs typeface="+mj-ea"/>
            </a:endParaRPr>
          </a:p>
          <a:p>
            <a:endParaRPr lang="zh-CN" altLang="en-US" sz="2400" b="1">
              <a:latin typeface="+mj-ea"/>
              <a:ea typeface="+mj-ea"/>
              <a:cs typeface="+mj-ea"/>
            </a:endParaRPr>
          </a:p>
          <a:p>
            <a:r>
              <a:rPr lang="zh-CN" altLang="en-US" sz="2400" b="1">
                <a:latin typeface="+mj-ea"/>
                <a:ea typeface="+mj-ea"/>
                <a:cs typeface="+mj-ea"/>
              </a:rPr>
              <a:t>每人分工：算法设计 仿真 控制平台搭建 </a:t>
            </a:r>
            <a:r>
              <a:rPr lang="en-US" altLang="zh-CN" sz="2400" b="1">
                <a:latin typeface="+mj-ea"/>
                <a:ea typeface="+mj-ea"/>
                <a:cs typeface="+mj-ea"/>
              </a:rPr>
              <a:t>stm32 </a:t>
            </a:r>
            <a:r>
              <a:rPr lang="zh-CN" altLang="en-US" sz="2400" b="1">
                <a:latin typeface="+mj-ea"/>
                <a:ea typeface="+mj-ea"/>
                <a:cs typeface="+mj-ea"/>
              </a:rPr>
              <a:t>系统联调 进度管理 </a:t>
            </a:r>
            <a:endParaRPr lang="zh-CN" altLang="en-US" sz="2400" b="1">
              <a:latin typeface="+mj-ea"/>
              <a:ea typeface="+mj-ea"/>
              <a:cs typeface="+mj-ea"/>
            </a:endParaRPr>
          </a:p>
          <a:p>
            <a:r>
              <a:rPr lang="zh-CN" altLang="en-US" sz="2400" b="1">
                <a:latin typeface="+mj-ea"/>
                <a:ea typeface="+mj-ea"/>
                <a:cs typeface="+mj-ea"/>
              </a:rPr>
              <a:t>罗云鹏：</a:t>
            </a:r>
            <a:endParaRPr lang="zh-CN" altLang="en-US" sz="2400" b="1">
              <a:latin typeface="+mj-ea"/>
              <a:ea typeface="+mj-ea"/>
              <a:cs typeface="+mj-ea"/>
            </a:endParaRPr>
          </a:p>
          <a:p>
            <a:endParaRPr lang="zh-CN" altLang="en-US" sz="2400">
              <a:latin typeface="+mj-ea"/>
              <a:ea typeface="+mj-ea"/>
              <a:cs typeface="+mj-ea"/>
            </a:endParaRPr>
          </a:p>
          <a:p>
            <a:endParaRPr lang="zh-CN" altLang="en-US" sz="2400">
              <a:latin typeface="+mj-ea"/>
              <a:ea typeface="+mj-ea"/>
              <a:cs typeface="+mj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875" y="292100"/>
            <a:ext cx="3109595" cy="441960"/>
          </a:xfrm>
        </p:spPr>
        <p:txBody>
          <a:bodyPr>
            <a:noAutofit/>
          </a:bodyPr>
          <a:lstStyle/>
          <a:p>
            <a:r>
              <a:rPr sz="2800" dirty="0">
                <a:latin typeface="+mj-ea"/>
                <a:ea typeface="+mj-ea"/>
              </a:rPr>
              <a:t>问题与挑战</a:t>
            </a:r>
            <a:endParaRPr sz="2800" dirty="0">
              <a:latin typeface="+mj-ea"/>
              <a:ea typeface="+mj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7491730" y="292100"/>
            <a:ext cx="4396105" cy="8509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>
                <a:sym typeface="+mn-ea"/>
              </a:rPr>
              <a:t>                         </a:t>
            </a:r>
            <a:r>
              <a:rPr sz="3600" b="0">
                <a:sym typeface="+mn-ea"/>
              </a:rPr>
              <a:t>נתניהו</a:t>
            </a:r>
            <a:r>
              <a:rPr>
                <a:sym typeface="+mn-ea"/>
              </a:rPr>
              <a:t> </a:t>
            </a:r>
            <a:r>
              <a:rPr lang="en-US" altLang="zh-CN">
                <a:sym typeface="+mn-ea"/>
              </a:rPr>
              <a:t>    </a:t>
            </a:r>
            <a:r>
              <a:rPr>
                <a:sym typeface="+mn-ea"/>
              </a:rPr>
              <a:t>             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3415" y="1143000"/>
            <a:ext cx="1039114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+mj-ea"/>
                <a:ea typeface="+mj-ea"/>
                <a:cs typeface="+mj-ea"/>
              </a:rPr>
              <a:t>运动方向必须与当前车头一致</a:t>
            </a:r>
            <a:endParaRPr lang="zh-CN" altLang="en-US" sz="2400" b="1">
              <a:latin typeface="+mj-ea"/>
              <a:ea typeface="+mj-ea"/>
              <a:cs typeface="+mj-ea"/>
            </a:endParaRPr>
          </a:p>
          <a:p>
            <a:endParaRPr lang="zh-CN" altLang="en-US" sz="2400" b="1">
              <a:latin typeface="+mj-ea"/>
              <a:ea typeface="+mj-ea"/>
              <a:cs typeface="+mj-ea"/>
            </a:endParaRPr>
          </a:p>
          <a:p>
            <a:r>
              <a:rPr lang="en-US" altLang="zh-CN" sz="2400" dirty="0" smtClean="0">
                <a:sym typeface="+mn-ea"/>
              </a:rPr>
              <a:t>“The main difficulty of solving the above problems is that two-wheeled </a:t>
            </a:r>
            <a:r>
              <a:rPr lang="en-US" altLang="zh-CN" sz="2400" dirty="0" err="1" smtClean="0">
                <a:sym typeface="+mn-ea"/>
              </a:rPr>
              <a:t>robors</a:t>
            </a:r>
            <a:r>
              <a:rPr lang="en-US" altLang="zh-CN" sz="2400" dirty="0" smtClean="0">
                <a:sym typeface="+mn-ea"/>
              </a:rPr>
              <a:t> belong to the class of non-</a:t>
            </a:r>
            <a:r>
              <a:rPr lang="en-US" altLang="zh-CN" sz="2400" dirty="0" err="1" smtClean="0">
                <a:sym typeface="+mn-ea"/>
              </a:rPr>
              <a:t>holomonic</a:t>
            </a:r>
            <a:r>
              <a:rPr lang="en-US" altLang="zh-CN" sz="2400" dirty="0">
                <a:sym typeface="+mn-ea"/>
              </a:rPr>
              <a:t> </a:t>
            </a:r>
            <a:r>
              <a:rPr lang="en-US" altLang="zh-CN" sz="2400" dirty="0" smtClean="0">
                <a:sym typeface="+mn-ea"/>
              </a:rPr>
              <a:t>which..”</a:t>
            </a:r>
            <a:endParaRPr lang="en-US" altLang="zh-CN" sz="2400" dirty="0" smtClean="0"/>
          </a:p>
          <a:p>
            <a:r>
              <a:rPr lang="en-US" altLang="zh-CN" sz="2400" dirty="0" smtClean="0">
                <a:sym typeface="+mn-ea"/>
              </a:rPr>
              <a:t>“..due to Brockett’ condition, there is no continuous static time-invariant controller that can stabilize a </a:t>
            </a:r>
            <a:r>
              <a:rPr lang="en-US" altLang="zh-CN" sz="2400" dirty="0" err="1" smtClean="0">
                <a:sym typeface="+mn-ea"/>
              </a:rPr>
              <a:t>nonholomonic</a:t>
            </a:r>
            <a:r>
              <a:rPr lang="en-US" altLang="zh-CN" sz="2400" dirty="0" smtClean="0">
                <a:sym typeface="+mn-ea"/>
              </a:rPr>
              <a:t> system to a target point”</a:t>
            </a:r>
            <a:endParaRPr lang="en-US" altLang="zh-CN" sz="2400" dirty="0" smtClean="0"/>
          </a:p>
          <a:p>
            <a:r>
              <a:rPr lang="zh-CN" altLang="en-US" sz="2400" dirty="0" smtClean="0">
                <a:sym typeface="+mn-ea"/>
              </a:rPr>
              <a:t>上面是</a:t>
            </a:r>
            <a:r>
              <a:rPr lang="en-US" altLang="zh-CN" sz="2400" dirty="0" smtClean="0">
                <a:sym typeface="+mn-ea"/>
              </a:rPr>
              <a:t>2017</a:t>
            </a:r>
            <a:r>
              <a:rPr lang="zh-CN" altLang="en-US" sz="2400" dirty="0" smtClean="0">
                <a:sym typeface="+mn-ea"/>
              </a:rPr>
              <a:t>年文献里对二轮小车控制的困难的描述</a:t>
            </a:r>
            <a:endParaRPr lang="en-US" altLang="zh-CN" sz="2400" dirty="0" smtClean="0"/>
          </a:p>
          <a:p>
            <a:r>
              <a:rPr lang="zh-CN" altLang="en-US" sz="2400" dirty="0" smtClean="0">
                <a:sym typeface="+mn-ea"/>
              </a:rPr>
              <a:t>在阅读文献之前，我们也进行了一些控制的尝试，遇到的第一个困难就是这个小车系统非线性，并且无法局域线性化</a:t>
            </a:r>
            <a:endParaRPr lang="en-US" altLang="zh-CN" sz="2400" dirty="0" smtClean="0"/>
          </a:p>
          <a:p>
            <a:r>
              <a:rPr lang="zh-CN" altLang="en-US" sz="2400" dirty="0" smtClean="0">
                <a:sym typeface="+mn-ea"/>
              </a:rPr>
              <a:t>之后我们尝试了简单的势能函数方法，但由于存在非完整性约束，出现了一些问题。（后面细说）</a:t>
            </a:r>
            <a:endParaRPr lang="zh-CN" altLang="en-US" sz="2400" b="1">
              <a:latin typeface="+mj-ea"/>
              <a:ea typeface="+mj-ea"/>
              <a:cs typeface="+mj-ea"/>
            </a:endParaRPr>
          </a:p>
          <a:p>
            <a:endParaRPr lang="zh-CN" altLang="en-US" sz="2400">
              <a:latin typeface="+mj-ea"/>
              <a:ea typeface="+mj-ea"/>
              <a:cs typeface="+mj-ea"/>
            </a:endParaRPr>
          </a:p>
          <a:p>
            <a:endParaRPr lang="zh-CN" altLang="en-US" sz="2400">
              <a:latin typeface="+mj-ea"/>
              <a:ea typeface="+mj-ea"/>
              <a:cs typeface="+mj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875" y="292100"/>
            <a:ext cx="3109595" cy="441960"/>
          </a:xfrm>
        </p:spPr>
        <p:txBody>
          <a:bodyPr>
            <a:noAutofit/>
          </a:bodyPr>
          <a:lstStyle/>
          <a:p>
            <a:r>
              <a:rPr sz="2800" dirty="0">
                <a:latin typeface="+mj-ea"/>
                <a:ea typeface="+mj-ea"/>
              </a:rPr>
              <a:t>文献调研</a:t>
            </a:r>
            <a:endParaRPr sz="2800" dirty="0">
              <a:latin typeface="+mj-ea"/>
              <a:ea typeface="+mj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7491730" y="292100"/>
            <a:ext cx="4396105" cy="8509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>
                <a:sym typeface="+mn-ea"/>
              </a:rPr>
              <a:t>                         </a:t>
            </a:r>
            <a:r>
              <a:rPr sz="3600" b="0">
                <a:sym typeface="+mn-ea"/>
              </a:rPr>
              <a:t>נתניהו</a:t>
            </a:r>
            <a:r>
              <a:rPr>
                <a:sym typeface="+mn-ea"/>
              </a:rPr>
              <a:t> </a:t>
            </a:r>
            <a:r>
              <a:rPr lang="en-US" altLang="zh-CN">
                <a:sym typeface="+mn-ea"/>
              </a:rPr>
              <a:t>    </a:t>
            </a:r>
            <a:r>
              <a:rPr>
                <a:sym typeface="+mn-ea"/>
              </a:rPr>
              <a:t>             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3415" y="1143000"/>
            <a:ext cx="103911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>
              <a:latin typeface="+mj-ea"/>
              <a:ea typeface="+mj-ea"/>
              <a:cs typeface="+mj-ea"/>
            </a:endParaRPr>
          </a:p>
          <a:p>
            <a:endParaRPr lang="zh-CN" altLang="en-US" sz="2400">
              <a:latin typeface="+mj-ea"/>
              <a:ea typeface="+mj-ea"/>
              <a:cs typeface="+mj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875" y="292100"/>
            <a:ext cx="3109595" cy="441960"/>
          </a:xfrm>
        </p:spPr>
        <p:txBody>
          <a:bodyPr>
            <a:noAutofit/>
          </a:bodyPr>
          <a:lstStyle/>
          <a:p>
            <a:r>
              <a:rPr sz="2800" dirty="0">
                <a:latin typeface="+mj-ea"/>
                <a:ea typeface="+mj-ea"/>
              </a:rPr>
              <a:t>控制策略</a:t>
            </a:r>
            <a:endParaRPr sz="2800" dirty="0">
              <a:latin typeface="+mj-ea"/>
              <a:ea typeface="+mj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7491730" y="292100"/>
            <a:ext cx="4396105" cy="8509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>
                <a:sym typeface="+mn-ea"/>
              </a:rPr>
              <a:t>                         </a:t>
            </a:r>
            <a:r>
              <a:rPr sz="3600" b="0">
                <a:sym typeface="+mn-ea"/>
              </a:rPr>
              <a:t>נתניהו</a:t>
            </a:r>
            <a:r>
              <a:rPr>
                <a:sym typeface="+mn-ea"/>
              </a:rPr>
              <a:t> </a:t>
            </a:r>
            <a:r>
              <a:rPr lang="en-US" altLang="zh-CN">
                <a:sym typeface="+mn-ea"/>
              </a:rPr>
              <a:t>    </a:t>
            </a:r>
            <a:r>
              <a:rPr>
                <a:sym typeface="+mn-ea"/>
              </a:rPr>
              <a:t>             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1030" y="1143000"/>
            <a:ext cx="103911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>
              <a:latin typeface="+mj-ea"/>
              <a:ea typeface="+mj-ea"/>
              <a:cs typeface="+mj-ea"/>
            </a:endParaRPr>
          </a:p>
          <a:p>
            <a:r>
              <a:rPr lang="zh-CN" altLang="en-US" sz="2400">
                <a:latin typeface="+mj-ea"/>
                <a:ea typeface="+mj-ea"/>
                <a:cs typeface="+mj-ea"/>
              </a:rPr>
              <a:t>势能函数</a:t>
            </a:r>
            <a:endParaRPr lang="zh-CN" altLang="en-US" sz="2400">
              <a:latin typeface="+mj-ea"/>
              <a:ea typeface="+mj-ea"/>
              <a:cs typeface="+mj-ea"/>
            </a:endParaRPr>
          </a:p>
          <a:p>
            <a:endParaRPr lang="zh-CN" altLang="en-US" sz="2400">
              <a:latin typeface="+mj-ea"/>
              <a:ea typeface="+mj-ea"/>
              <a:cs typeface="+mj-ea"/>
            </a:endParaRPr>
          </a:p>
          <a:p>
            <a:r>
              <a:rPr lang="en-US" altLang="zh-CN" sz="2400">
                <a:latin typeface="+mj-ea"/>
                <a:ea typeface="+mj-ea"/>
                <a:cs typeface="+mj-ea"/>
              </a:rPr>
              <a:t>PI</a:t>
            </a:r>
            <a:r>
              <a:rPr lang="zh-CN" altLang="en-US" sz="2400">
                <a:latin typeface="+mj-ea"/>
                <a:ea typeface="+mj-ea"/>
                <a:cs typeface="+mj-ea"/>
              </a:rPr>
              <a:t>控制器</a:t>
            </a:r>
            <a:endParaRPr lang="zh-CN" altLang="en-US" sz="2400">
              <a:latin typeface="+mj-ea"/>
              <a:ea typeface="+mj-ea"/>
              <a:cs typeface="+mj-ea"/>
            </a:endParaRPr>
          </a:p>
          <a:p>
            <a:endParaRPr lang="zh-CN" altLang="en-US" sz="2400">
              <a:latin typeface="+mj-ea"/>
              <a:ea typeface="+mj-ea"/>
              <a:cs typeface="+mj-ea"/>
            </a:endParaRPr>
          </a:p>
          <a:p>
            <a:endParaRPr lang="zh-CN" altLang="en-US" sz="2400">
              <a:latin typeface="+mj-ea"/>
              <a:ea typeface="+mj-ea"/>
              <a:cs typeface="+mj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875" y="292100"/>
            <a:ext cx="3109595" cy="441960"/>
          </a:xfrm>
        </p:spPr>
        <p:txBody>
          <a:bodyPr>
            <a:noAutofit/>
          </a:bodyPr>
          <a:lstStyle/>
          <a:p>
            <a:r>
              <a:rPr sz="2800" dirty="0">
                <a:latin typeface="+mj-ea"/>
                <a:ea typeface="+mj-ea"/>
              </a:rPr>
              <a:t>工程实现</a:t>
            </a:r>
            <a:endParaRPr sz="2800" dirty="0">
              <a:latin typeface="+mj-ea"/>
              <a:ea typeface="+mj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7491730" y="292100"/>
            <a:ext cx="4396105" cy="8509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>
                <a:sym typeface="+mn-ea"/>
              </a:rPr>
              <a:t>                         </a:t>
            </a:r>
            <a:r>
              <a:rPr sz="3600" b="0">
                <a:sym typeface="+mn-ea"/>
              </a:rPr>
              <a:t>נתניהו</a:t>
            </a:r>
            <a:r>
              <a:rPr>
                <a:sym typeface="+mn-ea"/>
              </a:rPr>
              <a:t> </a:t>
            </a:r>
            <a:r>
              <a:rPr lang="en-US" altLang="zh-CN">
                <a:sym typeface="+mn-ea"/>
              </a:rPr>
              <a:t>    </a:t>
            </a:r>
            <a:r>
              <a:rPr>
                <a:sym typeface="+mn-ea"/>
              </a:rPr>
              <a:t>             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1030" y="1143000"/>
            <a:ext cx="103911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>
              <a:latin typeface="+mj-ea"/>
              <a:ea typeface="+mj-ea"/>
              <a:cs typeface="+mj-ea"/>
            </a:endParaRPr>
          </a:p>
          <a:p>
            <a:r>
              <a:rPr lang="zh-CN" altLang="en-US" sz="2400">
                <a:latin typeface="+mj-ea"/>
                <a:ea typeface="+mj-ea"/>
                <a:cs typeface="+mj-ea"/>
              </a:rPr>
              <a:t>代码结构</a:t>
            </a:r>
            <a:endParaRPr lang="zh-CN" altLang="en-US" sz="2400">
              <a:latin typeface="+mj-ea"/>
              <a:ea typeface="+mj-ea"/>
              <a:cs typeface="+mj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875" y="292100"/>
            <a:ext cx="3109595" cy="441960"/>
          </a:xfrm>
        </p:spPr>
        <p:txBody>
          <a:bodyPr>
            <a:noAutofit/>
          </a:bodyPr>
          <a:lstStyle/>
          <a:p>
            <a:r>
              <a:rPr sz="2800" dirty="0">
                <a:latin typeface="+mj-ea"/>
                <a:ea typeface="+mj-ea"/>
              </a:rPr>
              <a:t>效果展示</a:t>
            </a:r>
            <a:endParaRPr sz="2800" dirty="0">
              <a:latin typeface="+mj-ea"/>
              <a:ea typeface="+mj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7491730" y="292100"/>
            <a:ext cx="4396105" cy="8509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>
                <a:sym typeface="+mn-ea"/>
              </a:rPr>
              <a:t>                         </a:t>
            </a:r>
            <a:r>
              <a:rPr sz="3600" b="0">
                <a:sym typeface="+mn-ea"/>
              </a:rPr>
              <a:t>נתניהו</a:t>
            </a:r>
            <a:r>
              <a:rPr>
                <a:sym typeface="+mn-ea"/>
              </a:rPr>
              <a:t> </a:t>
            </a:r>
            <a:r>
              <a:rPr lang="en-US" altLang="zh-CN">
                <a:sym typeface="+mn-ea"/>
              </a:rPr>
              <a:t>    </a:t>
            </a:r>
            <a:r>
              <a:rPr>
                <a:sym typeface="+mn-ea"/>
              </a:rPr>
              <a:t>             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1030" y="1143000"/>
            <a:ext cx="103911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>
              <a:latin typeface="+mj-ea"/>
              <a:ea typeface="+mj-ea"/>
              <a:cs typeface="+mj-ea"/>
            </a:endParaRPr>
          </a:p>
          <a:p>
            <a:r>
              <a:rPr lang="zh-CN" altLang="en-US" sz="2400">
                <a:latin typeface="+mj-ea"/>
                <a:ea typeface="+mj-ea"/>
                <a:cs typeface="+mj-ea"/>
              </a:rPr>
              <a:t>势能函数</a:t>
            </a:r>
            <a:endParaRPr lang="zh-CN" altLang="en-US" sz="2400">
              <a:latin typeface="+mj-ea"/>
              <a:ea typeface="+mj-ea"/>
              <a:cs typeface="+mj-ea"/>
            </a:endParaRPr>
          </a:p>
          <a:p>
            <a:endParaRPr lang="zh-CN" altLang="en-US" sz="2400">
              <a:latin typeface="+mj-ea"/>
              <a:ea typeface="+mj-ea"/>
              <a:cs typeface="+mj-ea"/>
            </a:endParaRPr>
          </a:p>
          <a:p>
            <a:r>
              <a:rPr lang="en-US" altLang="zh-CN" sz="2400">
                <a:latin typeface="+mj-ea"/>
                <a:ea typeface="+mj-ea"/>
                <a:cs typeface="+mj-ea"/>
              </a:rPr>
              <a:t>PI</a:t>
            </a:r>
            <a:r>
              <a:rPr lang="zh-CN" altLang="en-US" sz="2400">
                <a:latin typeface="+mj-ea"/>
                <a:ea typeface="+mj-ea"/>
                <a:cs typeface="+mj-ea"/>
              </a:rPr>
              <a:t>控制器</a:t>
            </a:r>
            <a:endParaRPr lang="zh-CN" altLang="en-US" sz="2400">
              <a:latin typeface="+mj-ea"/>
              <a:ea typeface="+mj-ea"/>
              <a:cs typeface="+mj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875" y="292100"/>
            <a:ext cx="3109595" cy="441960"/>
          </a:xfrm>
        </p:spPr>
        <p:txBody>
          <a:bodyPr>
            <a:noAutofit/>
          </a:bodyPr>
          <a:lstStyle/>
          <a:p>
            <a:r>
              <a:rPr sz="2800" dirty="0">
                <a:latin typeface="+mj-ea"/>
                <a:ea typeface="+mj-ea"/>
              </a:rPr>
              <a:t>总结与展望</a:t>
            </a:r>
            <a:endParaRPr sz="2800" dirty="0">
              <a:latin typeface="+mj-ea"/>
              <a:ea typeface="+mj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7491730" y="292100"/>
            <a:ext cx="4396105" cy="8509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>
                <a:sym typeface="+mn-ea"/>
              </a:rPr>
              <a:t>                         </a:t>
            </a:r>
            <a:r>
              <a:rPr sz="3600" b="0">
                <a:sym typeface="+mn-ea"/>
              </a:rPr>
              <a:t>נתניהו</a:t>
            </a:r>
            <a:r>
              <a:rPr>
                <a:sym typeface="+mn-ea"/>
              </a:rPr>
              <a:t> </a:t>
            </a:r>
            <a:r>
              <a:rPr lang="en-US" altLang="zh-CN">
                <a:sym typeface="+mn-ea"/>
              </a:rPr>
              <a:t>    </a:t>
            </a:r>
            <a:r>
              <a:rPr>
                <a:sym typeface="+mn-ea"/>
              </a:rPr>
              <a:t>             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1030" y="1143000"/>
            <a:ext cx="103911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>
              <a:latin typeface="+mj-ea"/>
              <a:ea typeface="+mj-ea"/>
              <a:cs typeface="+mj-ea"/>
            </a:endParaRPr>
          </a:p>
          <a:p>
            <a:r>
              <a:rPr lang="zh-CN" altLang="en-US" sz="2400">
                <a:latin typeface="+mj-ea"/>
                <a:ea typeface="+mj-ea"/>
                <a:cs typeface="+mj-ea"/>
              </a:rPr>
              <a:t>创新点</a:t>
            </a:r>
            <a:endParaRPr lang="zh-CN" altLang="en-US" sz="2400">
              <a:latin typeface="+mj-ea"/>
              <a:ea typeface="+mj-ea"/>
              <a:cs typeface="+mj-ea"/>
            </a:endParaRPr>
          </a:p>
          <a:p>
            <a:endParaRPr lang="zh-CN" altLang="en-US" sz="2400">
              <a:latin typeface="+mj-ea"/>
              <a:ea typeface="+mj-ea"/>
              <a:cs typeface="+mj-ea"/>
            </a:endParaRPr>
          </a:p>
          <a:p>
            <a:endParaRPr lang="zh-CN" altLang="en-US" sz="2400">
              <a:latin typeface="+mj-ea"/>
              <a:ea typeface="+mj-ea"/>
              <a:cs typeface="+mj-ea"/>
            </a:endParaRPr>
          </a:p>
          <a:p>
            <a:r>
              <a:rPr lang="zh-CN" altLang="en-US" sz="2400">
                <a:latin typeface="+mj-ea"/>
                <a:ea typeface="+mj-ea"/>
                <a:cs typeface="+mj-ea"/>
              </a:rPr>
              <a:t>可改进之处</a:t>
            </a:r>
            <a:endParaRPr lang="zh-CN" altLang="en-US" sz="2400">
              <a:latin typeface="+mj-ea"/>
              <a:ea typeface="+mj-ea"/>
              <a:cs typeface="+mj-ea"/>
            </a:endParaRPr>
          </a:p>
          <a:p>
            <a:endParaRPr lang="zh-CN" altLang="en-US" sz="2400">
              <a:latin typeface="+mj-ea"/>
              <a:ea typeface="+mj-ea"/>
              <a:cs typeface="+mj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415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415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1415"/>
  <p:tag name="KSO_WM_TEMPLATE_THUMBS_INDEX" val="1、2、3、4、7、9、10、11、13、14、15"/>
  <p:tag name="KSO_WM_TEMPLATE_SUBCATEGORY" val="0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91415"/>
</p:tagLst>
</file>

<file path=ppt/tags/tag83.xml><?xml version="1.0" encoding="utf-8"?>
<p:tagLst xmlns:p="http://schemas.openxmlformats.org/presentationml/2006/main">
  <p:tag name="KSO_WM_TEMPLATE_CATEGORY" val="custom"/>
  <p:tag name="KSO_WM_TEMPLATE_INDEX" val="20191415"/>
</p:tagLst>
</file>

<file path=ppt/tags/tag84.xml><?xml version="1.0" encoding="utf-8"?>
<p:tagLst xmlns:p="http://schemas.openxmlformats.org/presentationml/2006/main">
  <p:tag name="KSO_WM_TEMPLATE_CATEGORY" val="custom"/>
  <p:tag name="KSO_WM_TEMPLATE_INDEX" val="20191415"/>
</p:tagLst>
</file>

<file path=ppt/tags/tag85.xml><?xml version="1.0" encoding="utf-8"?>
<p:tagLst xmlns:p="http://schemas.openxmlformats.org/presentationml/2006/main">
  <p:tag name="KSO_WM_TEMPLATE_CATEGORY" val="custom"/>
  <p:tag name="KSO_WM_TEMPLATE_INDEX" val="20191415"/>
</p:tagLst>
</file>

<file path=ppt/tags/tag86.xml><?xml version="1.0" encoding="utf-8"?>
<p:tagLst xmlns:p="http://schemas.openxmlformats.org/presentationml/2006/main">
  <p:tag name="KSO_WM_TEMPLATE_CATEGORY" val="custom"/>
  <p:tag name="KSO_WM_TEMPLATE_INDEX" val="20191415"/>
</p:tagLst>
</file>

<file path=ppt/tags/tag87.xml><?xml version="1.0" encoding="utf-8"?>
<p:tagLst xmlns:p="http://schemas.openxmlformats.org/presentationml/2006/main">
  <p:tag name="KSO_WM_TEMPLATE_CATEGORY" val="custom"/>
  <p:tag name="KSO_WM_TEMPLATE_INDEX" val="20191415"/>
</p:tagLst>
</file>

<file path=ppt/tags/tag88.xml><?xml version="1.0" encoding="utf-8"?>
<p:tagLst xmlns:p="http://schemas.openxmlformats.org/presentationml/2006/main">
  <p:tag name="KSO_WM_TEMPLATE_CATEGORY" val="custom"/>
  <p:tag name="KSO_WM_TEMPLATE_INDEX" val="20191415"/>
</p:tagLst>
</file>

<file path=ppt/tags/tag89.xml><?xml version="1.0" encoding="utf-8"?>
<p:tagLst xmlns:p="http://schemas.openxmlformats.org/presentationml/2006/main">
  <p:tag name="KSO_WM_TEMPLATE_CATEGORY" val="custom"/>
  <p:tag name="KSO_WM_TEMPLATE_INDEX" val="20191415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TEMPLATE_CATEGORY" val="custom"/>
  <p:tag name="KSO_WM_TEMPLATE_INDEX" val="20191415"/>
</p:tagLst>
</file>

<file path=ppt/tags/tag91.xml><?xml version="1.0" encoding="utf-8"?>
<p:tagLst xmlns:p="http://schemas.openxmlformats.org/presentationml/2006/main">
  <p:tag name="KSO_WM_TEMPLATE_CATEGORY" val="custom"/>
  <p:tag name="KSO_WM_TEMPLATE_INDEX" val="20191415"/>
</p:tagLst>
</file>

<file path=ppt/tags/tag92.xml><?xml version="1.0" encoding="utf-8"?>
<p:tagLst xmlns:p="http://schemas.openxmlformats.org/presentationml/2006/main">
  <p:tag name="KSO_WM_TEMPLATE_CATEGORY" val="custom"/>
  <p:tag name="KSO_WM_TEMPLATE_INDEX" val="20191415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191415"/>
</p:tagLst>
</file>

<file path=ppt/tags/tag94.xml><?xml version="1.0" encoding="utf-8"?>
<p:tagLst xmlns:p="http://schemas.openxmlformats.org/presentationml/2006/main">
  <p:tag name="KSO_WM_TEMPLATE_CATEGORY" val="custom"/>
  <p:tag name="KSO_WM_TEMPLATE_INDEX" val="20191415"/>
</p:tagLst>
</file>

<file path=ppt/tags/tag95.xml><?xml version="1.0" encoding="utf-8"?>
<p:tagLst xmlns:p="http://schemas.openxmlformats.org/presentationml/2006/main">
  <p:tag name="KSO_WM_TEMPLATE_CATEGORY" val="custom"/>
  <p:tag name="KSO_WM_TEMPLATE_INDEX" val="20191415"/>
</p:tagLst>
</file>

<file path=ppt/tags/tag96.xml><?xml version="1.0" encoding="utf-8"?>
<p:tagLst xmlns:p="http://schemas.openxmlformats.org/presentationml/2006/main">
  <p:tag name="KSO_WM_TEMPLATE_CATEGORY" val="custom"/>
  <p:tag name="KSO_WM_TEMPLATE_INDEX" val="20191415"/>
</p:tagLst>
</file>

<file path=ppt/tags/tag97.xml><?xml version="1.0" encoding="utf-8"?>
<p:tagLst xmlns:p="http://schemas.openxmlformats.org/presentationml/2006/main">
  <p:tag name="KSO_WM_TEMPLATE_CATEGORY" val="custom"/>
  <p:tag name="KSO_WM_TEMPLATE_INDEX" val="20191415"/>
</p:tagLst>
</file>

<file path=ppt/tags/tag98.xml><?xml version="1.0" encoding="utf-8"?>
<p:tagLst xmlns:p="http://schemas.openxmlformats.org/presentationml/2006/main">
  <p:tag name="KSO_WM_TEMPLATE_CATEGORY" val="custom"/>
  <p:tag name="KSO_WM_TEMPLATE_INDEX" val="20191415"/>
</p:tagLst>
</file>

<file path=ppt/theme/theme1.xml><?xml version="1.0" encoding="utf-8"?>
<a:theme xmlns:a="http://schemas.openxmlformats.org/drawingml/2006/main" name="Office 主题​​">
  <a:themeElements>
    <a:clrScheme name="20191415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75849F"/>
      </a:accent1>
      <a:accent2>
        <a:srgbClr val="717A89"/>
      </a:accent2>
      <a:accent3>
        <a:srgbClr val="75849F"/>
      </a:accent3>
      <a:accent4>
        <a:srgbClr val="717A89"/>
      </a:accent4>
      <a:accent5>
        <a:srgbClr val="75849F"/>
      </a:accent5>
      <a:accent6>
        <a:srgbClr val="717A89"/>
      </a:accent6>
      <a:hlink>
        <a:srgbClr val="4472C4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1664</Words>
  <Application>WPS 演示</Application>
  <PresentationFormat>宽屏</PresentationFormat>
  <Paragraphs>179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Arial Unicode MS</vt:lpstr>
      <vt:lpstr>黑体</vt:lpstr>
      <vt:lpstr>Calibri</vt:lpstr>
      <vt:lpstr>Arial Black</vt:lpstr>
      <vt:lpstr>Office 主题​​</vt:lpstr>
      <vt:lpstr>נתניהו</vt:lpstr>
      <vt:lpstr>选题背景</vt:lpstr>
      <vt:lpstr>控制目标</vt:lpstr>
      <vt:lpstr>问题与挑战</vt:lpstr>
      <vt:lpstr>文献调研</vt:lpstr>
      <vt:lpstr>控制策略</vt:lpstr>
      <vt:lpstr>控制策略</vt:lpstr>
      <vt:lpstr>效果展示</vt:lpstr>
      <vt:lpstr>总结与展望</vt:lpstr>
      <vt:lpstr>任务分工</vt:lpstr>
      <vt:lpstr>参考文献</vt:lpstr>
      <vt:lpstr>谢谢</vt:lpstr>
      <vt:lpstr>我们首先进行的控制尝试</vt:lpstr>
      <vt:lpstr>更多尝试</vt:lpstr>
      <vt:lpstr>文献中的策略</vt:lpstr>
      <vt:lpstr>文献中的策略</vt:lpstr>
      <vt:lpstr>文献中的策略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いずみこいす</dc:creator>
  <cp:lastModifiedBy>To be a traceur</cp:lastModifiedBy>
  <cp:revision>28</cp:revision>
  <dcterms:created xsi:type="dcterms:W3CDTF">2019-05-14T14:36:00Z</dcterms:created>
  <dcterms:modified xsi:type="dcterms:W3CDTF">2019-06-13T15:48:10Z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