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1"/>
  </p:notesMasterIdLst>
  <p:sldIdLst>
    <p:sldId id="347" r:id="rId2"/>
    <p:sldId id="316" r:id="rId3"/>
    <p:sldId id="348" r:id="rId4"/>
    <p:sldId id="351" r:id="rId5"/>
    <p:sldId id="371" r:id="rId6"/>
    <p:sldId id="385" r:id="rId7"/>
    <p:sldId id="387" r:id="rId8"/>
    <p:sldId id="386" r:id="rId9"/>
    <p:sldId id="388" r:id="rId10"/>
    <p:sldId id="390" r:id="rId11"/>
    <p:sldId id="391" r:id="rId12"/>
    <p:sldId id="392" r:id="rId13"/>
    <p:sldId id="398" r:id="rId14"/>
    <p:sldId id="399" r:id="rId15"/>
    <p:sldId id="389" r:id="rId16"/>
    <p:sldId id="397" r:id="rId17"/>
    <p:sldId id="396" r:id="rId18"/>
    <p:sldId id="344" r:id="rId19"/>
    <p:sldId id="346" r:id="rId20"/>
  </p:sldIdLst>
  <p:sldSz cx="9144000" cy="5143500" type="screen16x9"/>
  <p:notesSz cx="6858000" cy="9144000"/>
  <p:embeddedFontLst>
    <p:embeddedFont>
      <p:font typeface="AR HERMANN" panose="020B0600000101010101" charset="0"/>
      <p:regular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고딕 ExtraBold" panose="020D0904000000000000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9043" autoAdjust="0"/>
  </p:normalViewPr>
  <p:slideViewPr>
    <p:cSldViewPr snapToGrid="0">
      <p:cViewPr varScale="1">
        <p:scale>
          <a:sx n="91" d="100"/>
          <a:sy n="91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</a:t>
            </a:r>
            <a:r>
              <a:rPr lang="en-US" altLang="ko-KR" dirty="0"/>
              <a:t>export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7E70EF-77D9-3BBA-823F-9A25A610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223962"/>
            <a:ext cx="5305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9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</a:t>
            </a:r>
            <a:r>
              <a:rPr lang="en-US" altLang="ko-KR" dirty="0"/>
              <a:t>export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F18BA-42D8-3129-D336-3A9DB5B6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09" y="1243449"/>
            <a:ext cx="5410200" cy="2790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6C41B-0A11-4448-4894-E5F48B32730F}"/>
              </a:ext>
            </a:extLst>
          </p:cNvPr>
          <p:cNvSpPr txBox="1"/>
          <p:nvPr/>
        </p:nvSpPr>
        <p:spPr>
          <a:xfrm>
            <a:off x="282790" y="1971585"/>
            <a:ext cx="3088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Export Format</a:t>
            </a:r>
          </a:p>
          <a:p>
            <a:r>
              <a:rPr lang="en-US" altLang="ko-KR" sz="1800" dirty="0"/>
              <a:t>- CSV</a:t>
            </a:r>
          </a:p>
          <a:p>
            <a:r>
              <a:rPr lang="en-US" altLang="ko-KR" dirty="0"/>
              <a:t>- JSON(STIX)</a:t>
            </a:r>
          </a:p>
          <a:p>
            <a:r>
              <a:rPr lang="en-US" altLang="ko-KR" sz="1800" dirty="0"/>
              <a:t>- PDF</a:t>
            </a:r>
            <a:r>
              <a:rPr lang="en-US" altLang="ko-KR" dirty="0"/>
              <a:t>(</a:t>
            </a:r>
            <a:r>
              <a:rPr lang="ko-KR" altLang="en-US" dirty="0"/>
              <a:t>현재 오류로 불가능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7295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</a:t>
            </a:r>
            <a:r>
              <a:rPr lang="en-US" altLang="ko-KR" dirty="0"/>
              <a:t>export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C8AA5C-C624-6DD5-D021-9BA14FEF2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57" y="1190625"/>
            <a:ext cx="5343525" cy="276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04214-EA0E-50F2-2F77-467F40F1A8C9}"/>
              </a:ext>
            </a:extLst>
          </p:cNvPr>
          <p:cNvSpPr txBox="1"/>
          <p:nvPr/>
        </p:nvSpPr>
        <p:spPr>
          <a:xfrm>
            <a:off x="239218" y="1190625"/>
            <a:ext cx="30889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Export type</a:t>
            </a:r>
          </a:p>
          <a:p>
            <a:endParaRPr lang="en-US" altLang="ko-KR" dirty="0"/>
          </a:p>
          <a:p>
            <a:r>
              <a:rPr lang="en-US" altLang="ko-KR" sz="1800" dirty="0"/>
              <a:t>- Simple export</a:t>
            </a:r>
          </a:p>
          <a:p>
            <a:r>
              <a:rPr lang="ko-KR" altLang="en-US" sz="1800" dirty="0"/>
              <a:t>해당 엔티티에 대한 기본 정보</a:t>
            </a:r>
            <a:endParaRPr lang="en-US" altLang="ko-KR" sz="1800" dirty="0"/>
          </a:p>
          <a:p>
            <a:r>
              <a:rPr lang="en-US" altLang="ko-KR" dirty="0"/>
              <a:t>- Full export</a:t>
            </a:r>
          </a:p>
          <a:p>
            <a:r>
              <a:rPr lang="ko-KR" altLang="en-US" sz="1800" dirty="0"/>
              <a:t>해당 엔티티에 대한 기본 정보와 함께 해당 엔티티와 연관된 첫번째 이웃 엔티티에 대한 정보도 함께 포함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0399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</a:t>
            </a:r>
            <a:r>
              <a:rPr lang="en-US" altLang="ko-KR" dirty="0"/>
              <a:t>export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06072-C305-49A9-8FB9-BDAF01778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5"/>
          <a:stretch/>
        </p:blipFill>
        <p:spPr>
          <a:xfrm>
            <a:off x="1353019" y="966537"/>
            <a:ext cx="5976252" cy="3533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CBBF1-74E9-211C-8043-39AA6DBA9BF9}"/>
              </a:ext>
            </a:extLst>
          </p:cNvPr>
          <p:cNvSpPr txBox="1"/>
          <p:nvPr/>
        </p:nvSpPr>
        <p:spPr>
          <a:xfrm>
            <a:off x="3116057" y="4500324"/>
            <a:ext cx="291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왼쪽</a:t>
            </a:r>
            <a:r>
              <a:rPr lang="en-US" altLang="ko-KR" sz="1800" dirty="0"/>
              <a:t>(full) vs </a:t>
            </a:r>
            <a:r>
              <a:rPr lang="ko-KR" altLang="en-US" sz="1800" dirty="0"/>
              <a:t>오른쪽</a:t>
            </a:r>
            <a:r>
              <a:rPr lang="en-US" altLang="ko-KR" sz="1800" dirty="0"/>
              <a:t>(simple)</a:t>
            </a:r>
          </a:p>
        </p:txBody>
      </p:sp>
    </p:spTree>
    <p:extLst>
      <p:ext uri="{BB962C8B-B14F-4D97-AF65-F5344CB8AC3E}">
        <p14:creationId xmlns:p14="http://schemas.microsoft.com/office/powerpoint/2010/main" val="55641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</a:t>
            </a:r>
            <a:r>
              <a:rPr lang="en-US" altLang="ko-KR" dirty="0"/>
              <a:t>export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3F5DF2-9D6B-7C74-F162-1135CE79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54" y="966537"/>
            <a:ext cx="5006981" cy="3813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760325-2297-C733-3FD4-78AF3E6F2862}"/>
              </a:ext>
            </a:extLst>
          </p:cNvPr>
          <p:cNvSpPr txBox="1"/>
          <p:nvPr/>
        </p:nvSpPr>
        <p:spPr>
          <a:xfrm>
            <a:off x="341513" y="2248584"/>
            <a:ext cx="3441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Max marking definition level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원하는 </a:t>
            </a:r>
            <a:r>
              <a:rPr lang="en-US" altLang="ko-KR" dirty="0"/>
              <a:t>TLP</a:t>
            </a:r>
            <a:r>
              <a:rPr lang="ko-KR" altLang="en-US" dirty="0"/>
              <a:t> 수준에 맞게 표시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7819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</a:t>
            </a:r>
            <a:r>
              <a:rPr lang="en-US" altLang="ko-KR" dirty="0"/>
              <a:t>export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0F49A6-8F6E-B093-5CF6-E0AC5CB8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3844"/>
            <a:ext cx="3761989" cy="47733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A503E7-19AE-DC50-B0E6-D6CE3E3A5610}"/>
              </a:ext>
            </a:extLst>
          </p:cNvPr>
          <p:cNvSpPr/>
          <p:nvPr/>
        </p:nvSpPr>
        <p:spPr>
          <a:xfrm>
            <a:off x="4572000" y="621993"/>
            <a:ext cx="3761989" cy="8376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1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485B09-761E-4102-93E9-78236BD8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1" y="1076986"/>
            <a:ext cx="8935117" cy="337756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export </a:t>
            </a:r>
            <a:r>
              <a:rPr lang="ko-KR" altLang="en-US" dirty="0"/>
              <a:t>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A503E7-19AE-DC50-B0E6-D6CE3E3A5610}"/>
              </a:ext>
            </a:extLst>
          </p:cNvPr>
          <p:cNvSpPr/>
          <p:nvPr/>
        </p:nvSpPr>
        <p:spPr>
          <a:xfrm flipH="1">
            <a:off x="8498572" y="1380513"/>
            <a:ext cx="410536" cy="2721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076A8-927B-93A3-9B06-B329D60D9442}"/>
              </a:ext>
            </a:extLst>
          </p:cNvPr>
          <p:cNvSpPr txBox="1"/>
          <p:nvPr/>
        </p:nvSpPr>
        <p:spPr>
          <a:xfrm>
            <a:off x="104441" y="4565003"/>
            <a:ext cx="893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Analyses -&gt; Knowledge</a:t>
            </a:r>
            <a:r>
              <a:rPr lang="ko-KR" altLang="en-US" dirty="0"/>
              <a:t>에서 </a:t>
            </a:r>
            <a:r>
              <a:rPr lang="en-US" altLang="ko-KR" dirty="0"/>
              <a:t>graph, timeline, matrix view </a:t>
            </a:r>
            <a:r>
              <a:rPr lang="ko-KR" altLang="en-US" dirty="0"/>
              <a:t>등을 </a:t>
            </a:r>
            <a:r>
              <a:rPr lang="en-US" altLang="ko-KR" dirty="0"/>
              <a:t>jpg,</a:t>
            </a:r>
            <a:r>
              <a:rPr lang="ko-KR" altLang="en-US" dirty="0"/>
              <a:t> </a:t>
            </a:r>
            <a:r>
              <a:rPr lang="en-US" altLang="ko-KR" dirty="0"/>
              <a:t>pdf</a:t>
            </a:r>
            <a:r>
              <a:rPr lang="ko-KR" altLang="en-US" dirty="0"/>
              <a:t>로 </a:t>
            </a:r>
            <a:r>
              <a:rPr lang="en-US" altLang="ko-KR" dirty="0"/>
              <a:t>export </a:t>
            </a:r>
            <a:r>
              <a:rPr lang="ko-KR" altLang="en-US" dirty="0"/>
              <a:t>가능 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6193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652" y="2225403"/>
            <a:ext cx="1346695" cy="692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0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 dirty="0"/>
              <a:t>이응창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OpenCTI</a:t>
            </a:r>
            <a:r>
              <a:rPr lang="en-US" altLang="ko-KR" sz="1600" dirty="0"/>
              <a:t> </a:t>
            </a:r>
            <a:r>
              <a:rPr lang="ko-KR" altLang="en-US" sz="1600" dirty="0"/>
              <a:t>플랫폼 사이버 위협 </a:t>
            </a:r>
            <a:r>
              <a:rPr lang="ko-KR" altLang="en-US" sz="1600" dirty="0" err="1"/>
              <a:t>인텔리전스</a:t>
            </a:r>
            <a:r>
              <a:rPr lang="ko-KR" altLang="en-US" sz="1600" dirty="0"/>
              <a:t> 반출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700" dirty="0" err="1"/>
              <a:t>OpenCTI</a:t>
            </a:r>
            <a:r>
              <a:rPr lang="en-US" altLang="ko-KR" sz="1700" dirty="0"/>
              <a:t> </a:t>
            </a:r>
            <a:r>
              <a:rPr lang="ko-KR" altLang="en-US" sz="1700" dirty="0"/>
              <a:t>정상 구동 상태</a:t>
            </a:r>
            <a:endParaRPr lang="en-US" altLang="ko-KR" sz="1700" dirty="0"/>
          </a:p>
          <a:p>
            <a:pPr lvl="1"/>
            <a:r>
              <a:rPr lang="en-US" altLang="ko-KR" sz="1700" dirty="0"/>
              <a:t>STIX </a:t>
            </a:r>
            <a:r>
              <a:rPr lang="ko-KR" altLang="en-US" sz="1700" dirty="0"/>
              <a:t>개념</a:t>
            </a:r>
            <a:endParaRPr lang="en-US" altLang="ko-KR"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DB3890-D503-864F-5E54-7E19582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OpenCTI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ko-KR" altLang="en-US" sz="2800" b="1" dirty="0">
                <a:solidFill>
                  <a:srgbClr val="00B0F0"/>
                </a:solidFill>
                <a:latin typeface="+mn-lt"/>
                <a:ea typeface="+mn-ea"/>
              </a:rPr>
              <a:t>오픈소스 플랫폼 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User Guide - #4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771935" cy="844656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en-US" altLang="ko-KR" dirty="0"/>
              <a:t> Connector</a:t>
            </a:r>
            <a:r>
              <a:rPr lang="ko-KR" altLang="en-US" dirty="0"/>
              <a:t>는 타 플랫폼과의 연동을 위한 도구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onnectors - OpenCTI Documentation">
            <a:extLst>
              <a:ext uri="{FF2B5EF4-FFF2-40B4-BE49-F238E27FC236}">
                <a16:creationId xmlns:a16="http://schemas.microsoft.com/office/drawing/2014/main" id="{77AFCB85-5041-7BBF-721A-13D2966A0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69" y="1712578"/>
            <a:ext cx="6017461" cy="31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6B9631F-F016-85B2-516A-90918C689DC7}"/>
              </a:ext>
            </a:extLst>
          </p:cNvPr>
          <p:cNvSpPr/>
          <p:nvPr/>
        </p:nvSpPr>
        <p:spPr>
          <a:xfrm>
            <a:off x="6182685" y="2684477"/>
            <a:ext cx="939567" cy="10066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위협 </a:t>
            </a:r>
            <a:r>
              <a:rPr lang="ko-KR" altLang="en-US" dirty="0" err="1"/>
              <a:t>인텔리전스</a:t>
            </a:r>
            <a:r>
              <a:rPr lang="ko-KR" altLang="en-US" dirty="0"/>
              <a:t> 반출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9"/>
            <a:ext cx="7886700" cy="322358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CSV</a:t>
            </a:r>
          </a:p>
          <a:p>
            <a:pPr lvl="1"/>
            <a:r>
              <a:rPr lang="en-US" altLang="ko-KR" sz="1700" dirty="0"/>
              <a:t>CSV</a:t>
            </a:r>
            <a:r>
              <a:rPr lang="ko-KR" altLang="en-US" sz="1700" dirty="0"/>
              <a:t> 형태로 반출</a:t>
            </a:r>
            <a:endParaRPr lang="en-US" altLang="ko-KR" sz="1700" dirty="0"/>
          </a:p>
          <a:p>
            <a:r>
              <a:rPr lang="en-US" altLang="ko-KR" sz="2000" dirty="0"/>
              <a:t>STIX(Json)</a:t>
            </a:r>
          </a:p>
          <a:p>
            <a:pPr lvl="1"/>
            <a:r>
              <a:rPr lang="en-US" altLang="ko-KR" sz="1700" dirty="0"/>
              <a:t>Json </a:t>
            </a:r>
            <a:r>
              <a:rPr lang="ko-KR" altLang="en-US" sz="1700" dirty="0"/>
              <a:t>포맷을 가진 </a:t>
            </a:r>
            <a:r>
              <a:rPr lang="en-US" altLang="ko-KR" sz="1700" dirty="0"/>
              <a:t>STIX </a:t>
            </a:r>
            <a:r>
              <a:rPr lang="ko-KR" altLang="en-US" sz="1700" dirty="0"/>
              <a:t>형태로 반출</a:t>
            </a:r>
            <a:endParaRPr lang="en-US" altLang="ko-KR" sz="1700" dirty="0"/>
          </a:p>
          <a:p>
            <a:r>
              <a:rPr lang="en-US" altLang="ko-KR" sz="2000" dirty="0"/>
              <a:t>PDF</a:t>
            </a:r>
          </a:p>
          <a:p>
            <a:pPr lvl="1"/>
            <a:r>
              <a:rPr lang="en-US" altLang="ko-KR" sz="1700" dirty="0"/>
              <a:t>Pdf </a:t>
            </a:r>
            <a:r>
              <a:rPr lang="ko-KR" altLang="en-US" sz="1700" dirty="0"/>
              <a:t>형태로 반출</a:t>
            </a:r>
            <a:endParaRPr lang="en-US" altLang="ko-KR" sz="17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039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형태로 반출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0A831-C70C-ADCC-898C-395284FD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5" y="1377534"/>
            <a:ext cx="8898870" cy="6417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645562-CD2F-31F2-01D5-80BD515FE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9"/>
          <a:stretch/>
        </p:blipFill>
        <p:spPr>
          <a:xfrm>
            <a:off x="122565" y="2145792"/>
            <a:ext cx="8898870" cy="1251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D6345-AF95-C43B-E927-A96D3EE9C1DF}"/>
              </a:ext>
            </a:extLst>
          </p:cNvPr>
          <p:cNvSpPr txBox="1"/>
          <p:nvPr/>
        </p:nvSpPr>
        <p:spPr>
          <a:xfrm>
            <a:off x="122564" y="3604257"/>
            <a:ext cx="8898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600" dirty="0"/>
              <a:t>주로</a:t>
            </a:r>
            <a:r>
              <a:rPr lang="en-US" altLang="ko-KR" sz="1600" dirty="0"/>
              <a:t>, creators, </a:t>
            </a:r>
            <a:r>
              <a:rPr lang="en-US" altLang="ko-KR" sz="1600" dirty="0" err="1"/>
              <a:t>entity_type</a:t>
            </a:r>
            <a:r>
              <a:rPr lang="en-US" altLang="ko-KR" sz="1600" dirty="0"/>
              <a:t> </a:t>
            </a:r>
            <a:r>
              <a:rPr lang="ko-KR" altLang="en-US" sz="1600" dirty="0"/>
              <a:t>정보와 </a:t>
            </a:r>
            <a:r>
              <a:rPr lang="en-US" altLang="ko-KR" sz="1600" dirty="0" err="1"/>
              <a:t>parent_types</a:t>
            </a:r>
            <a:r>
              <a:rPr lang="ko-KR" altLang="en-US" sz="1600" dirty="0"/>
              <a:t>부터 </a:t>
            </a:r>
            <a:r>
              <a:rPr lang="en-US" altLang="ko-KR" sz="1600" dirty="0" err="1"/>
              <a:t>x_opencti_score</a:t>
            </a:r>
            <a:r>
              <a:rPr lang="ko-KR" altLang="en-US" sz="1600" dirty="0"/>
              <a:t>까지 정보 식별 가능</a:t>
            </a:r>
            <a:endParaRPr lang="en-US" altLang="ko-KR" sz="1600" dirty="0"/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가공 목적이나 </a:t>
            </a:r>
            <a:r>
              <a:rPr lang="en-US" altLang="ko-KR" sz="1600" dirty="0"/>
              <a:t>csv</a:t>
            </a:r>
            <a:r>
              <a:rPr lang="ko-KR" altLang="en-US" sz="1600" dirty="0"/>
              <a:t> 요구하는 다른 플랫폼에 </a:t>
            </a:r>
            <a:r>
              <a:rPr lang="en-US" altLang="ko-KR" sz="1600" dirty="0"/>
              <a:t>import</a:t>
            </a:r>
            <a:r>
              <a:rPr lang="ko-KR" altLang="en-US" sz="1600" dirty="0"/>
              <a:t>할 목적이 아니라면 비효율</a:t>
            </a:r>
          </a:p>
        </p:txBody>
      </p:sp>
    </p:spTree>
    <p:extLst>
      <p:ext uri="{BB962C8B-B14F-4D97-AF65-F5344CB8AC3E}">
        <p14:creationId xmlns:p14="http://schemas.microsoft.com/office/powerpoint/2010/main" val="363015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STIX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C5964-6C20-1D09-FF5C-624127B1F00C}"/>
              </a:ext>
            </a:extLst>
          </p:cNvPr>
          <p:cNvSpPr txBox="1"/>
          <p:nvPr/>
        </p:nvSpPr>
        <p:spPr>
          <a:xfrm>
            <a:off x="340466" y="1563785"/>
            <a:ext cx="7500027" cy="162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en-US" altLang="ko-KR" sz="2000" dirty="0">
                <a:effectLst/>
              </a:rPr>
              <a:t>Structured Threat Information Expression</a:t>
            </a:r>
          </a:p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ko-KR" altLang="en-US" sz="2000" dirty="0"/>
              <a:t>사이버 위협 정보를 표현하는 표준 형식</a:t>
            </a:r>
            <a:endParaRPr lang="en-US" altLang="ko-KR" sz="2000" dirty="0"/>
          </a:p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en-US" altLang="ko-KR" sz="2000" dirty="0">
                <a:effectLst/>
              </a:rPr>
              <a:t>Developed by MITRE, 2013</a:t>
            </a:r>
          </a:p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endParaRPr lang="ko-KR" altLang="ko-KR" sz="1800" dirty="0">
              <a:effectLst/>
            </a:endParaRPr>
          </a:p>
        </p:txBody>
      </p:sp>
      <p:pic>
        <p:nvPicPr>
          <p:cNvPr id="1026" name="Picture 2" descr="STIX 2 Utilities - Maltego">
            <a:extLst>
              <a:ext uri="{FF2B5EF4-FFF2-40B4-BE49-F238E27FC236}">
                <a16:creationId xmlns:a16="http://schemas.microsoft.com/office/drawing/2014/main" id="{34EE79CD-3F1A-B3B2-4B11-6FD2E5C2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766159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9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STIX</a:t>
            </a:r>
            <a:r>
              <a:rPr lang="ko-KR" altLang="en-US" dirty="0"/>
              <a:t>의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A9EDC-9BE3-4AEF-F7E6-F2441BC674F7}"/>
              </a:ext>
            </a:extLst>
          </p:cNvPr>
          <p:cNvSpPr txBox="1"/>
          <p:nvPr/>
        </p:nvSpPr>
        <p:spPr>
          <a:xfrm>
            <a:off x="301556" y="1526661"/>
            <a:ext cx="8213794" cy="228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6"/>
                </a:solidFill>
                <a:effectLst/>
              </a:rPr>
              <a:t>구조화</a:t>
            </a:r>
            <a:endParaRPr lang="en-US" altLang="ko-KR" sz="2000" dirty="0">
              <a:solidFill>
                <a:schemeClr val="accent6"/>
              </a:solidFill>
              <a:effectLst/>
            </a:endParaRPr>
          </a:p>
          <a:p>
            <a:pPr marL="969264" lvl="1" indent="-173736" latinLnBrk="1">
              <a:lnSpc>
                <a:spcPct val="90000"/>
              </a:lnSpc>
              <a:spcBef>
                <a:spcPts val="375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기반 구조화된 형식</a:t>
            </a:r>
            <a:endParaRPr lang="en-US" altLang="ko-KR" dirty="0">
              <a:effectLst/>
            </a:endParaRPr>
          </a:p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6"/>
                </a:solidFill>
              </a:rPr>
              <a:t>표준화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969264" lvl="1" indent="-173736" latinLnBrk="1">
              <a:lnSpc>
                <a:spcPct val="90000"/>
              </a:lnSpc>
              <a:spcBef>
                <a:spcPts val="375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altLang="ko-KR" dirty="0"/>
              <a:t>STIX</a:t>
            </a:r>
            <a:r>
              <a:rPr lang="ko-KR" altLang="en-US" dirty="0"/>
              <a:t> 형식을 지원하는 </a:t>
            </a:r>
            <a:r>
              <a:rPr lang="ko-KR" altLang="en-US" dirty="0">
                <a:solidFill>
                  <a:srgbClr val="FFC000"/>
                </a:solidFill>
              </a:rPr>
              <a:t>타 플랫폼과 표준화된 위협 정보 교환 가능</a:t>
            </a:r>
            <a:endParaRPr lang="en-US" altLang="ko-KR" dirty="0">
              <a:solidFill>
                <a:srgbClr val="FFC000"/>
              </a:solidFill>
            </a:endParaRPr>
          </a:p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6"/>
                </a:solidFill>
                <a:effectLst/>
              </a:rPr>
              <a:t>확장성</a:t>
            </a:r>
            <a:endParaRPr lang="en-US" altLang="ko-KR" sz="2000" dirty="0">
              <a:solidFill>
                <a:schemeClr val="accent6"/>
              </a:solidFill>
              <a:effectLst/>
            </a:endParaRPr>
          </a:p>
          <a:p>
            <a:pPr marL="969264" lvl="1" indent="-173736" latinLnBrk="1">
              <a:lnSpc>
                <a:spcPct val="90000"/>
              </a:lnSpc>
              <a:spcBef>
                <a:spcPts val="375"/>
              </a:spcBef>
              <a:buSzPts val="1700"/>
              <a:buFont typeface="Arial" panose="020B0604020202020204" pitchFamily="34" charset="0"/>
              <a:buChar char="•"/>
            </a:pPr>
            <a:r>
              <a:rPr lang="ko-KR" altLang="en-US" dirty="0"/>
              <a:t>새로운 위협 정보를 표현할 수 있도록 새로운 속성이나 객체 추가가능 </a:t>
            </a:r>
            <a:endParaRPr lang="en-US" altLang="ko-KR" dirty="0"/>
          </a:p>
          <a:p>
            <a:pPr marL="512064" indent="-173736" algn="l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endParaRPr lang="ko-KR" altLang="ko-KR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850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/>
              <a:t>STIX</a:t>
            </a:r>
            <a:r>
              <a:rPr lang="ko-KR" altLang="en-US" dirty="0"/>
              <a:t> 반출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A93F7-553D-A08E-732C-1DC1E00D0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/>
          <a:stretch/>
        </p:blipFill>
        <p:spPr>
          <a:xfrm>
            <a:off x="3531140" y="513185"/>
            <a:ext cx="5158784" cy="4487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13195-6B0F-B435-97D6-6D9F264B6428}"/>
              </a:ext>
            </a:extLst>
          </p:cNvPr>
          <p:cNvSpPr txBox="1"/>
          <p:nvPr/>
        </p:nvSpPr>
        <p:spPr>
          <a:xfrm>
            <a:off x="442181" y="2571750"/>
            <a:ext cx="3088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Json </a:t>
            </a:r>
            <a:r>
              <a:rPr lang="ko-KR" altLang="en-US" sz="1800" dirty="0"/>
              <a:t>형식으로 유연한 구조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523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55947A0-2226-BC94-3D64-B65B34C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altLang="ko-KR" dirty="0" err="1"/>
              <a:t>OpenCTI</a:t>
            </a:r>
            <a:r>
              <a:rPr lang="ko-KR" altLang="en-US" dirty="0"/>
              <a:t> </a:t>
            </a:r>
            <a:r>
              <a:rPr lang="en-US" altLang="ko-KR" dirty="0"/>
              <a:t>export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CEF32A-9C62-2962-AB06-CFB262DB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8" y="1436745"/>
            <a:ext cx="8863543" cy="20950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A503E7-19AE-DC50-B0E6-D6CE3E3A5610}"/>
              </a:ext>
            </a:extLst>
          </p:cNvPr>
          <p:cNvSpPr/>
          <p:nvPr/>
        </p:nvSpPr>
        <p:spPr>
          <a:xfrm>
            <a:off x="8632272" y="1979802"/>
            <a:ext cx="268447" cy="276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181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10235</TotalTime>
  <Words>377</Words>
  <Application>Microsoft Office PowerPoint</Application>
  <PresentationFormat>화면 슬라이드 쇼(16:9)</PresentationFormat>
  <Paragraphs>67</Paragraphs>
  <Slides>19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 ExtraBold</vt:lpstr>
      <vt:lpstr>맑은 고딕</vt:lpstr>
      <vt:lpstr>나눔고딕</vt:lpstr>
      <vt:lpstr>AR HERMANN</vt:lpstr>
      <vt:lpstr>Arial</vt:lpstr>
      <vt:lpstr>Office Theme</vt:lpstr>
      <vt:lpstr>PowerPoint 프레젠테이션</vt:lpstr>
      <vt:lpstr>OpenCTI 오픈소스 플랫폼 User Guide - #4</vt:lpstr>
      <vt:lpstr>OpenCTI Connector</vt:lpstr>
      <vt:lpstr>위협 인텔리전스 반출</vt:lpstr>
      <vt:lpstr>CSV 형태로 반출</vt:lpstr>
      <vt:lpstr>STIX란?</vt:lpstr>
      <vt:lpstr>STIX의 특징</vt:lpstr>
      <vt:lpstr>STIX 반출</vt:lpstr>
      <vt:lpstr>OpenCTI export</vt:lpstr>
      <vt:lpstr>OpenCTI export</vt:lpstr>
      <vt:lpstr>OpenCTI export</vt:lpstr>
      <vt:lpstr>OpenCTI export</vt:lpstr>
      <vt:lpstr>OpenCTI export</vt:lpstr>
      <vt:lpstr>OpenCTI export</vt:lpstr>
      <vt:lpstr>OpenCTI export</vt:lpstr>
      <vt:lpstr>추가 export 기능</vt:lpstr>
      <vt:lpstr>Demo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이 응창</cp:lastModifiedBy>
  <cp:revision>144</cp:revision>
  <dcterms:created xsi:type="dcterms:W3CDTF">2017-03-17T07:48:16Z</dcterms:created>
  <dcterms:modified xsi:type="dcterms:W3CDTF">2023-11-18T12:03:47Z</dcterms:modified>
</cp:coreProperties>
</file>