
<file path=[Content_Types].xml><?xml version="1.0" encoding="utf-8"?>
<Types xmlns="http://schemas.openxmlformats.org/package/2006/content-types">
  <Default Extension="fntdata" ContentType="application/x-fontdata"/>
  <Default Extension="mp3" ContentType="audio/m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27"/>
  </p:notesMasterIdLst>
  <p:sldIdLst>
    <p:sldId id="347" r:id="rId2"/>
    <p:sldId id="316" r:id="rId3"/>
    <p:sldId id="348" r:id="rId4"/>
    <p:sldId id="349" r:id="rId5"/>
    <p:sldId id="351" r:id="rId6"/>
    <p:sldId id="371" r:id="rId7"/>
    <p:sldId id="372" r:id="rId8"/>
    <p:sldId id="353" r:id="rId9"/>
    <p:sldId id="373" r:id="rId10"/>
    <p:sldId id="374" r:id="rId11"/>
    <p:sldId id="352" r:id="rId12"/>
    <p:sldId id="354" r:id="rId13"/>
    <p:sldId id="375" r:id="rId14"/>
    <p:sldId id="376" r:id="rId15"/>
    <p:sldId id="377" r:id="rId16"/>
    <p:sldId id="378" r:id="rId17"/>
    <p:sldId id="379" r:id="rId18"/>
    <p:sldId id="380" r:id="rId19"/>
    <p:sldId id="381" r:id="rId20"/>
    <p:sldId id="382" r:id="rId21"/>
    <p:sldId id="383" r:id="rId22"/>
    <p:sldId id="384" r:id="rId23"/>
    <p:sldId id="370" r:id="rId24"/>
    <p:sldId id="344" r:id="rId25"/>
    <p:sldId id="346" r:id="rId26"/>
  </p:sldIdLst>
  <p:sldSz cx="9144000" cy="5143500" type="screen16x9"/>
  <p:notesSz cx="6858000" cy="9144000"/>
  <p:embeddedFontLst>
    <p:embeddedFont>
      <p:font typeface="AR HERMANN" panose="020B0600000101010101" charset="0"/>
      <p:regular r:id="rId28"/>
    </p:embeddedFont>
    <p:embeddedFont>
      <p:font typeface="나눔고딕" panose="020D0604000000000000" pitchFamily="50" charset="-127"/>
      <p:regular r:id="rId29"/>
      <p:bold r:id="rId30"/>
    </p:embeddedFont>
    <p:embeddedFont>
      <p:font typeface="나눔고딕 ExtraBold" panose="020D0904000000000000" pitchFamily="50" charset="-127"/>
      <p:bold r:id="rId31"/>
    </p:embeddedFont>
    <p:embeddedFont>
      <p:font typeface="맑은 고딕" panose="020B0503020000020004" pitchFamily="50" charset="-127"/>
      <p:regular r:id="rId32"/>
      <p:bold r:id="rId33"/>
    </p:embeddedFont>
  </p:embeddedFontLst>
  <p:custDataLst>
    <p:tags r:id="rId3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8" autoAdjust="0"/>
    <p:restoredTop sz="89043" autoAdjust="0"/>
  </p:normalViewPr>
  <p:slideViewPr>
    <p:cSldViewPr snapToGrid="0">
      <p:cViewPr varScale="1">
        <p:scale>
          <a:sx n="84" d="100"/>
          <a:sy n="84" d="100"/>
        </p:scale>
        <p:origin x="91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F6C2B-BA23-4B6F-A16C-E83E1A24F26C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09C8C-1C0B-460F-A188-A3D13441D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145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766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8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985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351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279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650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92D050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23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149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194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255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031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13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736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199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92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07168"/>
            <a:ext cx="7886700" cy="3425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14F1D-BB12-4672-BB3C-1516046A1FA4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7516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hyperlink" Target="https://www.youtube.com/c/SoftwareToolTime" TargetMode="External"/><Relationship Id="rId4" Type="http://schemas.openxmlformats.org/officeDocument/2006/relationships/notesSlide" Target="../notesSlides/notesSlide3.xml"/><Relationship Id="rId9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524769" y="1802313"/>
            <a:ext cx="5630359" cy="76944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accent4">
                    <a:lumMod val="40000"/>
                    <a:lumOff val="60000"/>
                  </a:schemeClr>
                </a:solidFill>
                <a:latin typeface="AR HERMANN" panose="02000000000000000000" pitchFamily="2" charset="0"/>
              </a:rPr>
              <a:t>S</a:t>
            </a:r>
            <a:r>
              <a:rPr lang="en-US" altLang="ko-KR" sz="4400" dirty="0">
                <a:latin typeface="AR HERMANN" panose="02000000000000000000" pitchFamily="2" charset="0"/>
              </a:rPr>
              <a:t>oft</a:t>
            </a:r>
            <a:r>
              <a:rPr lang="en-US" altLang="ko-KR" sz="4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 HERMANN" panose="02000000000000000000" pitchFamily="2" charset="0"/>
              </a:rPr>
              <a:t>w</a:t>
            </a:r>
            <a:r>
              <a:rPr lang="en-US" altLang="ko-KR" sz="4400" dirty="0">
                <a:latin typeface="AR HERMANN" panose="02000000000000000000" pitchFamily="2" charset="0"/>
              </a:rPr>
              <a:t>are </a:t>
            </a:r>
            <a:r>
              <a:rPr lang="en-US" altLang="ko-KR" sz="44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 HERMANN" panose="02000000000000000000" pitchFamily="2" charset="0"/>
              </a:rPr>
              <a:t>T</a:t>
            </a:r>
            <a:r>
              <a:rPr lang="en-US" altLang="ko-KR" sz="4400" dirty="0">
                <a:latin typeface="AR HERMANN" panose="02000000000000000000" pitchFamily="2" charset="0"/>
              </a:rPr>
              <a:t>ool </a:t>
            </a:r>
            <a:r>
              <a:rPr lang="en-US" altLang="ko-KR" sz="4400" dirty="0">
                <a:solidFill>
                  <a:srgbClr val="FFC000"/>
                </a:solidFill>
                <a:latin typeface="AR HERMANN" panose="02000000000000000000" pitchFamily="2" charset="0"/>
              </a:rPr>
              <a:t>T</a:t>
            </a:r>
            <a:r>
              <a:rPr lang="en-US" altLang="ko-KR" sz="4400" dirty="0">
                <a:latin typeface="AR HERMANN" panose="02000000000000000000" pitchFamily="2" charset="0"/>
              </a:rPr>
              <a:t>ime</a:t>
            </a:r>
            <a:endParaRPr lang="ko-KR" altLang="en-US" sz="4400" dirty="0">
              <a:latin typeface="AR HERMANN" panose="02000000000000000000" pitchFamily="2" charset="0"/>
            </a:endParaRPr>
          </a:p>
        </p:txBody>
      </p:sp>
      <p:pic>
        <p:nvPicPr>
          <p:cNvPr id="12" name="그래픽 11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8880" y="1780171"/>
            <a:ext cx="1224267" cy="1247586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pic>
        <p:nvPicPr>
          <p:cNvPr id="1026" name="Picture 2" descr="Creative Commons">
            <a:extLst>
              <a:ext uri="{FF2B5EF4-FFF2-40B4-BE49-F238E27FC236}">
                <a16:creationId xmlns:a16="http://schemas.microsoft.com/office/drawing/2014/main" id="{2DCAC4BA-2943-451C-A1DB-EBE3FE34B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899" y="2683390"/>
            <a:ext cx="1287379" cy="315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frican Drums (Sting) - Twin Musicom_6sec">
            <a:hlinkClick r:id="" action="ppaction://media"/>
            <a:extLst>
              <a:ext uri="{FF2B5EF4-FFF2-40B4-BE49-F238E27FC236}">
                <a16:creationId xmlns:a16="http://schemas.microsoft.com/office/drawing/2014/main" id="{2531412B-F6C5-4F12-9A19-53BF3016D2F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224338" y="5532524"/>
            <a:ext cx="347662" cy="34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8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5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6" presetClass="entr" presetSubtype="0" fill="hold" grpId="1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7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278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30" tmFilter="0, 0; 0.125,0.2665; 0.25,0.4; 0.375,0.465; 0.5,0.5;  0.625,0.535; 0.75,0.6; 0.875,0.7335; 1,1">
                                          <p:stCondLst>
                                            <p:cond delay="83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15" tmFilter="0, 0; 0.125,0.2665; 0.25,0.4; 0.375,0.465; 0.5,0.5;  0.625,0.535; 0.75,0.6; 0.875,0.7335; 1,1">
                                          <p:stCondLst>
                                            <p:cond delay="16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5" tmFilter="0, 0; 0.125,0.2665; 0.25,0.4; 0.375,0.465; 0.5,0.5;  0.625,0.535; 0.75,0.6; 0.875,0.7335; 1,1">
                                          <p:stCondLst>
                                            <p:cond delay="20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33">
                                          <p:stCondLst>
                                            <p:cond delay="81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208" decel="50000">
                                          <p:stCondLst>
                                            <p:cond delay="84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33">
                                          <p:stCondLst>
                                            <p:cond delay="164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208" decel="50000">
                                          <p:stCondLst>
                                            <p:cond delay="167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33">
                                          <p:stCondLst>
                                            <p:cond delay="205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208" decel="50000">
                                          <p:stCondLst>
                                            <p:cond delay="208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33">
                                          <p:stCondLst>
                                            <p:cond delay="226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208" decel="50000">
                                          <p:stCondLst>
                                            <p:cond delay="229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2" presetClass="emph" presetSubtype="0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Rot by="120000">
                                      <p:cBhvr>
                                        <p:cTn id="3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9" grpId="0"/>
      <p:bldP spid="9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B3E8C-D22E-9C12-85DD-AF1BF9491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Shodan </a:t>
            </a:r>
            <a:r>
              <a:rPr lang="ko-KR" altLang="en-US" dirty="0"/>
              <a:t>연동</a:t>
            </a:r>
          </a:p>
        </p:txBody>
      </p:sp>
      <p:pic>
        <p:nvPicPr>
          <p:cNvPr id="4" name="그림 3" descr="스크린샷, 텍스트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B1B85977-86C7-4D2F-AFB7-E05EFD74E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68" y="966537"/>
            <a:ext cx="7220263" cy="33207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E91708-3828-1EC1-3904-CD73CD3592E9}"/>
              </a:ext>
            </a:extLst>
          </p:cNvPr>
          <p:cNvSpPr txBox="1"/>
          <p:nvPr/>
        </p:nvSpPr>
        <p:spPr>
          <a:xfrm>
            <a:off x="1557640" y="4376822"/>
            <a:ext cx="60287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OpenCTI</a:t>
            </a:r>
            <a:r>
              <a:rPr lang="ko-KR" altLang="en-US" dirty="0"/>
              <a:t> 접속 후 </a:t>
            </a:r>
            <a:r>
              <a:rPr lang="en-US" altLang="ko-KR" dirty="0"/>
              <a:t>Data -&gt; Connector</a:t>
            </a:r>
            <a:r>
              <a:rPr lang="ko-KR" altLang="en-US" dirty="0"/>
              <a:t>에서 </a:t>
            </a:r>
            <a:r>
              <a:rPr lang="en-US" altLang="ko-KR" dirty="0"/>
              <a:t>SHODAN </a:t>
            </a:r>
            <a:r>
              <a:rPr lang="ko-KR" altLang="en-US" dirty="0"/>
              <a:t>확인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4037171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B3E8C-D22E-9C12-85DD-AF1BF9491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VirusTotal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7A57DFBA-F360-1013-F23B-DE03CB32C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07169"/>
            <a:ext cx="7886700" cy="3223582"/>
          </a:xfrm>
        </p:spPr>
        <p:txBody>
          <a:bodyPr>
            <a:normAutofit/>
          </a:bodyPr>
          <a:lstStyle/>
          <a:p>
            <a:r>
              <a:rPr lang="en-US" altLang="ko-KR" sz="1900" dirty="0" err="1"/>
              <a:t>VirusTotal</a:t>
            </a:r>
            <a:r>
              <a:rPr lang="ko-KR" altLang="en-US" sz="1900" dirty="0"/>
              <a:t>이란</a:t>
            </a:r>
            <a:r>
              <a:rPr lang="en-US" altLang="ko-KR" sz="1900" dirty="0"/>
              <a:t>?</a:t>
            </a:r>
          </a:p>
          <a:p>
            <a:pPr lvl="1">
              <a:lnSpc>
                <a:spcPct val="120000"/>
              </a:lnSpc>
            </a:pPr>
            <a:r>
              <a:rPr lang="ko-KR" altLang="en-US" sz="1700" dirty="0"/>
              <a:t>파일과 </a:t>
            </a:r>
            <a:r>
              <a:rPr lang="en-US" altLang="ko-KR" sz="1700" dirty="0"/>
              <a:t>URL</a:t>
            </a:r>
            <a:r>
              <a:rPr lang="ko-KR" altLang="en-US" sz="1700" dirty="0"/>
              <a:t>을 분석하여 바이러스</a:t>
            </a:r>
            <a:r>
              <a:rPr lang="en-US" altLang="ko-KR" sz="1700" dirty="0"/>
              <a:t>, </a:t>
            </a:r>
            <a:r>
              <a:rPr lang="ko-KR" altLang="en-US" sz="1700" dirty="0"/>
              <a:t>웜</a:t>
            </a:r>
            <a:r>
              <a:rPr lang="en-US" altLang="ko-KR" sz="1700" dirty="0"/>
              <a:t>, </a:t>
            </a:r>
            <a:r>
              <a:rPr lang="ko-KR" altLang="en-US" sz="1700" dirty="0"/>
              <a:t>트로이 목마 등의 악성코드를 탐지하는 무료 웹 서비스</a:t>
            </a:r>
            <a:endParaRPr lang="en-US" altLang="ko-KR" sz="1700" dirty="0"/>
          </a:p>
          <a:p>
            <a:pPr lvl="1">
              <a:lnSpc>
                <a:spcPct val="120000"/>
              </a:lnSpc>
            </a:pPr>
            <a:r>
              <a:rPr lang="ko-KR" altLang="en-US" sz="1700" dirty="0"/>
              <a:t>여러 가지 안티바이러스 엔진과 웹사이트 스캐닝 도구를 사용하여 사용자가 제출한 파일이나 </a:t>
            </a:r>
            <a:r>
              <a:rPr lang="en-US" altLang="ko-KR" sz="1700" dirty="0"/>
              <a:t>URL</a:t>
            </a:r>
            <a:r>
              <a:rPr lang="ko-KR" altLang="en-US" sz="1700" dirty="0"/>
              <a:t>을 검사</a:t>
            </a:r>
            <a:endParaRPr lang="en-US" altLang="ko-KR" sz="2000" dirty="0"/>
          </a:p>
          <a:p>
            <a:r>
              <a:rPr lang="en-US" altLang="ko-KR" sz="2000" dirty="0" err="1"/>
              <a:t>OpenCTI</a:t>
            </a:r>
            <a:r>
              <a:rPr lang="ko-KR" altLang="en-US" sz="2000" dirty="0"/>
              <a:t>에서 위협 </a:t>
            </a:r>
            <a:r>
              <a:rPr lang="ko-KR" altLang="en-US" sz="2000" dirty="0" err="1"/>
              <a:t>인텔리전스로써의</a:t>
            </a:r>
            <a:r>
              <a:rPr lang="ko-KR" altLang="en-US" sz="2000" dirty="0"/>
              <a:t> 의미</a:t>
            </a:r>
            <a:endParaRPr lang="en-US" altLang="ko-KR" sz="1600" dirty="0"/>
          </a:p>
          <a:p>
            <a:pPr lvl="1"/>
            <a:r>
              <a:rPr lang="ko-KR" altLang="en-US" dirty="0"/>
              <a:t>알려지지 않은 새로운 위협 발견</a:t>
            </a:r>
            <a:r>
              <a:rPr lang="en-US" altLang="ko-KR" dirty="0"/>
              <a:t>, </a:t>
            </a:r>
            <a:r>
              <a:rPr lang="ko-KR" altLang="en-US" dirty="0"/>
              <a:t>특정 악성코드 작동 방식 이해</a:t>
            </a:r>
            <a:endParaRPr lang="en-US" altLang="ko-KR" dirty="0"/>
          </a:p>
          <a:p>
            <a:pPr lvl="1"/>
            <a:r>
              <a:rPr lang="ko-KR" altLang="en-US" dirty="0"/>
              <a:t>공격자들의 전략과 동향에 대한 정보 수집 및 내부 위협 지표 보강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3827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B3E8C-D22E-9C12-85DD-AF1BF9491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VirusTotal</a:t>
            </a:r>
            <a:r>
              <a:rPr lang="en-US" altLang="ko-KR" dirty="0"/>
              <a:t> </a:t>
            </a:r>
            <a:r>
              <a:rPr lang="ko-KR" altLang="en-US" dirty="0"/>
              <a:t>연동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54CFCE-6DA9-02AE-5F34-B10D7E7155D0}"/>
              </a:ext>
            </a:extLst>
          </p:cNvPr>
          <p:cNvSpPr txBox="1"/>
          <p:nvPr/>
        </p:nvSpPr>
        <p:spPr>
          <a:xfrm>
            <a:off x="5991455" y="1773154"/>
            <a:ext cx="285061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변경해야 할 부분</a:t>
            </a:r>
            <a:endParaRPr lang="en-US" altLang="ko-KR" sz="1800" dirty="0"/>
          </a:p>
          <a:p>
            <a:endParaRPr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/>
              <a:t>OPENCTI_URL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OPENCTI_TOKEN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CONNECTOR_ID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VIRUSTOTAL_TOKEN</a:t>
            </a:r>
            <a:endParaRPr lang="en-US" altLang="ko-KR" sz="1800" dirty="0"/>
          </a:p>
        </p:txBody>
      </p:sp>
      <p:pic>
        <p:nvPicPr>
          <p:cNvPr id="8" name="그림 7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8ADF6464-DC44-B699-7084-0C1CFA100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52" y="1376484"/>
            <a:ext cx="5285364" cy="27795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F801D2-F7F2-D6A0-CCB2-5E4AF8596722}"/>
              </a:ext>
            </a:extLst>
          </p:cNvPr>
          <p:cNvSpPr txBox="1"/>
          <p:nvPr/>
        </p:nvSpPr>
        <p:spPr>
          <a:xfrm>
            <a:off x="1483041" y="4196653"/>
            <a:ext cx="30889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Docker-</a:t>
            </a:r>
            <a:r>
              <a:rPr lang="en-US" altLang="ko-KR" sz="1800" dirty="0" err="1"/>
              <a:t>compose.yml</a:t>
            </a:r>
            <a:r>
              <a:rPr lang="en-US" altLang="ko-KR" sz="1800" dirty="0"/>
              <a:t> </a:t>
            </a:r>
            <a:r>
              <a:rPr lang="ko-KR" altLang="en-US" sz="1800" dirty="0"/>
              <a:t>복사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908879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B3E8C-D22E-9C12-85DD-AF1BF9491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VirusTotal</a:t>
            </a:r>
            <a:r>
              <a:rPr lang="en-US" altLang="ko-KR" dirty="0"/>
              <a:t> </a:t>
            </a:r>
            <a:r>
              <a:rPr lang="ko-KR" altLang="en-US" dirty="0"/>
              <a:t>연동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A7CC0D-84BE-D602-EBE7-EFD356F948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69" y="1676830"/>
            <a:ext cx="8678061" cy="79414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162BB2F-ECE4-9A5F-438D-1F4A79FAAE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06" y="3137285"/>
            <a:ext cx="8617788" cy="9278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936C30-0820-6B13-FBB8-F2535E3C58D1}"/>
              </a:ext>
            </a:extLst>
          </p:cNvPr>
          <p:cNvSpPr txBox="1"/>
          <p:nvPr/>
        </p:nvSpPr>
        <p:spPr>
          <a:xfrm>
            <a:off x="3653108" y="4162147"/>
            <a:ext cx="1837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서비스 동작 확인</a:t>
            </a:r>
            <a:endParaRPr lang="en-US" altLang="ko-KR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D303BF-F3A0-6E97-D94C-8991313B205A}"/>
              </a:ext>
            </a:extLst>
          </p:cNvPr>
          <p:cNvSpPr txBox="1"/>
          <p:nvPr/>
        </p:nvSpPr>
        <p:spPr>
          <a:xfrm>
            <a:off x="3722120" y="2571750"/>
            <a:ext cx="16997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환경 변수 설정</a:t>
            </a:r>
            <a:endParaRPr lang="en-US" altLang="ko-KR" sz="18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67BE8B6-77D7-6FAF-2BDC-D500DCC7CC16}"/>
              </a:ext>
            </a:extLst>
          </p:cNvPr>
          <p:cNvSpPr/>
          <p:nvPr/>
        </p:nvSpPr>
        <p:spPr>
          <a:xfrm>
            <a:off x="4865298" y="2147977"/>
            <a:ext cx="3312544" cy="2199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6A04626-0B2A-F5E0-8F06-1862373D89C0}"/>
              </a:ext>
            </a:extLst>
          </p:cNvPr>
          <p:cNvSpPr/>
          <p:nvPr/>
        </p:nvSpPr>
        <p:spPr>
          <a:xfrm>
            <a:off x="4865298" y="1768640"/>
            <a:ext cx="3312544" cy="2199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016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B3E8C-D22E-9C12-85DD-AF1BF9491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VirusTotal</a:t>
            </a:r>
            <a:r>
              <a:rPr lang="en-US" altLang="ko-KR" dirty="0"/>
              <a:t> </a:t>
            </a:r>
            <a:r>
              <a:rPr lang="ko-KR" altLang="en-US" dirty="0"/>
              <a:t>연동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936C30-0820-6B13-FBB8-F2535E3C58D1}"/>
              </a:ext>
            </a:extLst>
          </p:cNvPr>
          <p:cNvSpPr txBox="1"/>
          <p:nvPr/>
        </p:nvSpPr>
        <p:spPr>
          <a:xfrm>
            <a:off x="1817928" y="3205861"/>
            <a:ext cx="55081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Data -&gt; Connector</a:t>
            </a:r>
            <a:r>
              <a:rPr lang="ko-KR" altLang="en-US" sz="1800" dirty="0"/>
              <a:t>에서 정상적인 커넥터 연동 확인</a:t>
            </a:r>
            <a:endParaRPr lang="en-US" altLang="ko-KR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C149A2-456A-D90B-D40A-9C0D530ED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17127"/>
            <a:ext cx="9144000" cy="70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968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스크린샷, 텍스트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8ED846D2-1D6C-62DE-5E6E-12121017B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10" y="1032413"/>
            <a:ext cx="7634377" cy="353642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63B3E8C-D22E-9C12-85DD-AF1BF9491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내부 지표 보강</a:t>
            </a:r>
            <a:r>
              <a:rPr lang="en-US" altLang="ko-KR" dirty="0"/>
              <a:t>(Internal Enrichment)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936C30-0820-6B13-FBB8-F2535E3C58D1}"/>
              </a:ext>
            </a:extLst>
          </p:cNvPr>
          <p:cNvSpPr txBox="1"/>
          <p:nvPr/>
        </p:nvSpPr>
        <p:spPr>
          <a:xfrm>
            <a:off x="2099406" y="4684990"/>
            <a:ext cx="4945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테스트를 위해 </a:t>
            </a:r>
            <a:r>
              <a:rPr lang="en-US" altLang="ko-KR" sz="1800" dirty="0"/>
              <a:t>Observable</a:t>
            </a:r>
            <a:r>
              <a:rPr lang="ko-KR" altLang="en-US" sz="1800" dirty="0"/>
              <a:t>에서 </a:t>
            </a:r>
            <a:r>
              <a:rPr lang="en-US" altLang="ko-KR" sz="1800" dirty="0"/>
              <a:t>IPv4 </a:t>
            </a:r>
            <a:r>
              <a:rPr lang="ko-KR" altLang="en-US" dirty="0" err="1"/>
              <a:t>엔터티</a:t>
            </a:r>
            <a:r>
              <a:rPr lang="ko-KR" altLang="en-US" dirty="0"/>
              <a:t> 추가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4118860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6936C30-0820-6B13-FBB8-F2535E3C58D1}"/>
              </a:ext>
            </a:extLst>
          </p:cNvPr>
          <p:cNvSpPr txBox="1"/>
          <p:nvPr/>
        </p:nvSpPr>
        <p:spPr>
          <a:xfrm>
            <a:off x="395737" y="1356004"/>
            <a:ext cx="380532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설정해야 할 부분</a:t>
            </a:r>
            <a:endParaRPr lang="en-US" altLang="ko-KR" dirty="0"/>
          </a:p>
          <a:p>
            <a:endParaRPr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Score(</a:t>
            </a:r>
            <a:r>
              <a:rPr lang="ko-KR" altLang="en-US" dirty="0"/>
              <a:t>선택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/>
              <a:t>Value(</a:t>
            </a:r>
            <a:r>
              <a:rPr lang="ko-KR" altLang="en-US" sz="1800" dirty="0"/>
              <a:t>필수</a:t>
            </a:r>
            <a:r>
              <a:rPr lang="en-US" altLang="ko-KR" sz="18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Author(</a:t>
            </a:r>
            <a:r>
              <a:rPr lang="ko-KR" altLang="en-US" dirty="0"/>
              <a:t>선택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/>
              <a:t>Labels(</a:t>
            </a:r>
            <a:r>
              <a:rPr lang="ko-KR" altLang="en-US" sz="1800" dirty="0"/>
              <a:t>선택</a:t>
            </a:r>
            <a:r>
              <a:rPr lang="en-US" altLang="ko-KR" sz="18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Markings(</a:t>
            </a:r>
            <a:r>
              <a:rPr lang="ko-KR" altLang="en-US" dirty="0"/>
              <a:t>선택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/>
              <a:t>External </a:t>
            </a:r>
            <a:r>
              <a:rPr lang="en-US" altLang="ko-KR" dirty="0"/>
              <a:t>references(</a:t>
            </a:r>
            <a:r>
              <a:rPr lang="ko-KR" altLang="en-US" dirty="0"/>
              <a:t>선택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/>
              <a:t>Associated file(</a:t>
            </a:r>
            <a:r>
              <a:rPr lang="ko-KR" altLang="en-US" sz="1800" dirty="0"/>
              <a:t>선택</a:t>
            </a:r>
            <a:r>
              <a:rPr lang="en-US" altLang="ko-KR" sz="18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ko-KR" altLang="en-US" sz="1800" dirty="0"/>
              <a:t>테스트를 위해 </a:t>
            </a:r>
            <a:r>
              <a:rPr lang="en-US" altLang="ko-KR" sz="1800" dirty="0"/>
              <a:t>Author</a:t>
            </a:r>
            <a:r>
              <a:rPr lang="ko-KR" altLang="en-US" sz="1800" dirty="0"/>
              <a:t>는 </a:t>
            </a:r>
            <a:r>
              <a:rPr lang="en-US" altLang="ko-KR" sz="1800" dirty="0" err="1"/>
              <a:t>VirusTotal</a:t>
            </a:r>
            <a:endParaRPr lang="en-US" altLang="ko-KR" sz="1800" dirty="0"/>
          </a:p>
        </p:txBody>
      </p:sp>
      <p:pic>
        <p:nvPicPr>
          <p:cNvPr id="5" name="그림 4" descr="텍스트, 스크린샷, 소프트웨어, 번호이(가) 표시된 사진&#10;&#10;자동 생성된 설명">
            <a:extLst>
              <a:ext uri="{FF2B5EF4-FFF2-40B4-BE49-F238E27FC236}">
                <a16:creationId xmlns:a16="http://schemas.microsoft.com/office/drawing/2014/main" id="{EA780CB3-3285-B1AD-F4AF-4128F12A8A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406" y="837184"/>
            <a:ext cx="4489035" cy="4176963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1C7E3444-BCBB-5278-BAC3-523E53FBA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92693"/>
          </a:xfrm>
        </p:spPr>
        <p:txBody>
          <a:bodyPr/>
          <a:lstStyle/>
          <a:p>
            <a:r>
              <a:rPr lang="ko-KR" altLang="en-US" dirty="0"/>
              <a:t>내부 지표 보강</a:t>
            </a:r>
            <a:r>
              <a:rPr lang="en-US" altLang="ko-KR" dirty="0"/>
              <a:t>(Internal Enrichment)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2095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6936C30-0820-6B13-FBB8-F2535E3C58D1}"/>
              </a:ext>
            </a:extLst>
          </p:cNvPr>
          <p:cNvSpPr txBox="1"/>
          <p:nvPr/>
        </p:nvSpPr>
        <p:spPr>
          <a:xfrm>
            <a:off x="1709623" y="4383065"/>
            <a:ext cx="57247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생성 후 커넥터 정보 확인 시 </a:t>
            </a:r>
            <a:r>
              <a:rPr lang="en-US" altLang="ko-KR" sz="1800" dirty="0"/>
              <a:t>Completed Work </a:t>
            </a:r>
            <a:r>
              <a:rPr lang="ko-KR" altLang="en-US" sz="1800" dirty="0"/>
              <a:t>확인 가능</a:t>
            </a:r>
            <a:endParaRPr lang="en-US" altLang="ko-KR" sz="1800" dirty="0"/>
          </a:p>
        </p:txBody>
      </p:sp>
      <p:pic>
        <p:nvPicPr>
          <p:cNvPr id="5" name="그림 4" descr="스크린샷, 소프트웨어, 멀티미디어 소프트웨어, 텍스트이(가) 표시된 사진&#10;&#10;자동 생성된 설명">
            <a:extLst>
              <a:ext uri="{FF2B5EF4-FFF2-40B4-BE49-F238E27FC236}">
                <a16:creationId xmlns:a16="http://schemas.microsoft.com/office/drawing/2014/main" id="{A395A0E7-2A88-5CC6-A2C1-5A41AF3CF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73" y="1171297"/>
            <a:ext cx="7789653" cy="3077116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D667DE27-7DF9-ABD7-2AF4-7153528A7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92693"/>
          </a:xfrm>
        </p:spPr>
        <p:txBody>
          <a:bodyPr/>
          <a:lstStyle/>
          <a:p>
            <a:r>
              <a:rPr lang="ko-KR" altLang="en-US" dirty="0"/>
              <a:t>내부 지표 보강</a:t>
            </a:r>
            <a:r>
              <a:rPr lang="en-US" altLang="ko-KR" dirty="0"/>
              <a:t>(Internal Enrichment)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1318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6936C30-0820-6B13-FBB8-F2535E3C58D1}"/>
              </a:ext>
            </a:extLst>
          </p:cNvPr>
          <p:cNvSpPr txBox="1"/>
          <p:nvPr/>
        </p:nvSpPr>
        <p:spPr>
          <a:xfrm>
            <a:off x="1547082" y="3399654"/>
            <a:ext cx="6049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VirusTotal</a:t>
            </a:r>
            <a:r>
              <a:rPr lang="ko-KR" altLang="en-US" dirty="0"/>
              <a:t>의 분석으로 추가 된 지표들</a:t>
            </a:r>
            <a:r>
              <a:rPr lang="en-US" altLang="ko-KR" dirty="0"/>
              <a:t>(</a:t>
            </a:r>
            <a:r>
              <a:rPr lang="ko-KR" altLang="en-US" dirty="0"/>
              <a:t>내부 위협 정보 보강</a:t>
            </a:r>
            <a:r>
              <a:rPr lang="en-US" altLang="ko-KR" dirty="0"/>
              <a:t>)</a:t>
            </a:r>
            <a:endParaRPr lang="en-US" altLang="ko-KR" sz="1800" dirty="0"/>
          </a:p>
        </p:txBody>
      </p:sp>
      <p:pic>
        <p:nvPicPr>
          <p:cNvPr id="5" name="그림 4" descr="스크린샷, 텍스트, 폰트이(가) 표시된 사진&#10;&#10;자동 생성된 설명">
            <a:extLst>
              <a:ext uri="{FF2B5EF4-FFF2-40B4-BE49-F238E27FC236}">
                <a16:creationId xmlns:a16="http://schemas.microsoft.com/office/drawing/2014/main" id="{614504BF-15EB-5462-2BC8-93A8ECC47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7705"/>
            <a:ext cx="9144000" cy="1228089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0D440569-D77C-AC46-D6B1-5DF7FC1BD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92693"/>
          </a:xfrm>
        </p:spPr>
        <p:txBody>
          <a:bodyPr/>
          <a:lstStyle/>
          <a:p>
            <a:r>
              <a:rPr lang="ko-KR" altLang="en-US" dirty="0"/>
              <a:t>내부 지표 보강</a:t>
            </a:r>
            <a:r>
              <a:rPr lang="en-US" altLang="ko-KR" dirty="0"/>
              <a:t>(Internal Enrichment)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3617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6936C30-0820-6B13-FBB8-F2535E3C58D1}"/>
              </a:ext>
            </a:extLst>
          </p:cNvPr>
          <p:cNvSpPr txBox="1"/>
          <p:nvPr/>
        </p:nvSpPr>
        <p:spPr>
          <a:xfrm>
            <a:off x="2447178" y="3322016"/>
            <a:ext cx="42496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없었던 </a:t>
            </a:r>
            <a:r>
              <a:rPr lang="en-US" altLang="ko-KR" sz="1800" dirty="0"/>
              <a:t>Location -&gt; Countries </a:t>
            </a:r>
            <a:r>
              <a:rPr lang="ko-KR" altLang="en-US" sz="1800" dirty="0"/>
              <a:t>정보 추가</a:t>
            </a:r>
            <a:endParaRPr lang="en-US" altLang="ko-KR" sz="1800" dirty="0"/>
          </a:p>
        </p:txBody>
      </p:sp>
      <p:pic>
        <p:nvPicPr>
          <p:cNvPr id="5" name="그림 4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E44D842B-FEDE-3BF9-DD67-310F3AADF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1738636"/>
            <a:ext cx="9144000" cy="1276908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EDAFB3A4-06A6-2D38-A9F3-D7CD13B3E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92693"/>
          </a:xfrm>
        </p:spPr>
        <p:txBody>
          <a:bodyPr/>
          <a:lstStyle/>
          <a:p>
            <a:r>
              <a:rPr lang="ko-KR" altLang="en-US" dirty="0"/>
              <a:t>내부 지표 보강</a:t>
            </a:r>
            <a:r>
              <a:rPr lang="en-US" altLang="ko-KR" dirty="0"/>
              <a:t>(Internal Enrichment)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5424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3C38BD-6602-4EC4-A99D-FC94ECF41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839" y="1159017"/>
            <a:ext cx="7302524" cy="3543612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강사</a:t>
            </a:r>
            <a:endParaRPr lang="en-US" altLang="ko-KR" sz="2000" dirty="0"/>
          </a:p>
          <a:p>
            <a:pPr lvl="1"/>
            <a:r>
              <a:rPr lang="ko-KR" altLang="en-US" sz="1600" dirty="0"/>
              <a:t>이응창</a:t>
            </a:r>
            <a:br>
              <a:rPr lang="en-US" altLang="ko-KR" sz="1600" dirty="0"/>
            </a:br>
            <a:endParaRPr lang="en-US" altLang="ko-KR" sz="1600" dirty="0"/>
          </a:p>
          <a:p>
            <a:r>
              <a:rPr lang="ko-KR" altLang="en-US" sz="2000" dirty="0"/>
              <a:t>목표</a:t>
            </a:r>
            <a:endParaRPr lang="en-US" altLang="ko-KR" sz="2000" dirty="0"/>
          </a:p>
          <a:p>
            <a:pPr lvl="1"/>
            <a:r>
              <a:rPr lang="en-US" altLang="ko-KR" sz="1600" dirty="0" err="1"/>
              <a:t>OpenCTI</a:t>
            </a:r>
            <a:r>
              <a:rPr lang="en-US" altLang="ko-KR" sz="1600" dirty="0"/>
              <a:t> </a:t>
            </a:r>
            <a:r>
              <a:rPr lang="ko-KR" altLang="en-US" sz="1600" dirty="0"/>
              <a:t>플랫폼 사이버 위협 </a:t>
            </a:r>
            <a:r>
              <a:rPr lang="ko-KR" altLang="en-US" sz="1600"/>
              <a:t>지표 보강</a:t>
            </a:r>
            <a:br>
              <a:rPr lang="en-US" altLang="ko-KR" sz="1600" dirty="0"/>
            </a:br>
            <a:endParaRPr lang="en-US" altLang="ko-KR" sz="1600" dirty="0"/>
          </a:p>
          <a:p>
            <a:r>
              <a:rPr lang="ko-KR" altLang="en-US" sz="2000" dirty="0"/>
              <a:t>사전 준비</a:t>
            </a:r>
            <a:endParaRPr lang="en-US" altLang="ko-KR" sz="2000" dirty="0"/>
          </a:p>
          <a:p>
            <a:pPr lvl="1"/>
            <a:r>
              <a:rPr lang="en-US" altLang="ko-KR" sz="1700" dirty="0"/>
              <a:t>Docker, </a:t>
            </a:r>
            <a:r>
              <a:rPr lang="en-US" altLang="ko-KR" sz="1700" dirty="0" err="1"/>
              <a:t>Portainer</a:t>
            </a:r>
            <a:r>
              <a:rPr lang="en-US" altLang="ko-KR" sz="1700" dirty="0"/>
              <a:t>, </a:t>
            </a:r>
            <a:r>
              <a:rPr lang="en-US" altLang="ko-KR" sz="1700" dirty="0" err="1"/>
              <a:t>OpenCTI</a:t>
            </a:r>
            <a:r>
              <a:rPr lang="en-US" altLang="ko-KR" sz="1700" dirty="0"/>
              <a:t>, + MISP</a:t>
            </a:r>
            <a:r>
              <a:rPr lang="ko-KR" altLang="en-US" sz="1700" dirty="0"/>
              <a:t> </a:t>
            </a:r>
            <a:endParaRPr lang="en-US" altLang="ko-KR" sz="1700" dirty="0"/>
          </a:p>
          <a:p>
            <a:pPr lvl="1"/>
            <a:r>
              <a:rPr lang="ko-KR" altLang="en-US" sz="1700" dirty="0"/>
              <a:t>사이버 위협 </a:t>
            </a:r>
            <a:r>
              <a:rPr lang="ko-KR" altLang="en-US" sz="1700" dirty="0" err="1"/>
              <a:t>인텔리전스</a:t>
            </a:r>
            <a:r>
              <a:rPr lang="ko-KR" altLang="en-US" sz="1700" dirty="0"/>
              <a:t> 지식</a:t>
            </a:r>
            <a:r>
              <a:rPr lang="en-US" altLang="ko-KR" sz="1700" dirty="0"/>
              <a:t>, </a:t>
            </a:r>
            <a:r>
              <a:rPr lang="ko-KR" altLang="en-US" sz="1700" dirty="0"/>
              <a:t>보안 지식</a:t>
            </a:r>
            <a:endParaRPr lang="en-US" altLang="ko-KR" sz="1700" dirty="0"/>
          </a:p>
          <a:p>
            <a:pPr lvl="1"/>
            <a:r>
              <a:rPr lang="en-US" altLang="ko-KR" sz="1700" dirty="0"/>
              <a:t>Shodan,</a:t>
            </a:r>
            <a:r>
              <a:rPr lang="ko-KR" altLang="en-US" sz="1700" dirty="0"/>
              <a:t> </a:t>
            </a:r>
            <a:r>
              <a:rPr lang="en-US" altLang="ko-KR" sz="1700" dirty="0" err="1"/>
              <a:t>Virustotal</a:t>
            </a:r>
            <a:endParaRPr lang="en-US" altLang="ko-KR" sz="1200" dirty="0">
              <a:solidFill>
                <a:srgbClr val="FFC000"/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ADB3890-D503-864F-5E54-7E1958277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839" y="299037"/>
            <a:ext cx="7101784" cy="799582"/>
          </a:xfrm>
        </p:spPr>
        <p:txBody>
          <a:bodyPr>
            <a:noAutofit/>
          </a:bodyPr>
          <a:lstStyle/>
          <a:p>
            <a:r>
              <a:rPr lang="en-US" altLang="ko-KR" sz="2800" b="1" dirty="0" err="1">
                <a:solidFill>
                  <a:srgbClr val="00B0F0"/>
                </a:solidFill>
                <a:latin typeface="+mn-lt"/>
                <a:ea typeface="+mn-ea"/>
              </a:rPr>
              <a:t>OpenCTI</a:t>
            </a:r>
            <a:r>
              <a:rPr lang="en-US" altLang="ko-KR" sz="2800" b="1" dirty="0">
                <a:solidFill>
                  <a:srgbClr val="00B0F0"/>
                </a:solidFill>
                <a:latin typeface="+mn-lt"/>
                <a:ea typeface="+mn-ea"/>
              </a:rPr>
              <a:t> </a:t>
            </a:r>
            <a:r>
              <a:rPr lang="ko-KR" altLang="en-US" sz="2800" b="1" dirty="0">
                <a:solidFill>
                  <a:srgbClr val="00B0F0"/>
                </a:solidFill>
                <a:latin typeface="+mn-lt"/>
                <a:ea typeface="+mn-ea"/>
              </a:rPr>
              <a:t>오픈소스 플랫폼 </a:t>
            </a:r>
            <a:r>
              <a:rPr lang="en-US" altLang="ko-KR" sz="2800" b="1" dirty="0">
                <a:solidFill>
                  <a:srgbClr val="00B0F0"/>
                </a:solidFill>
                <a:latin typeface="+mn-lt"/>
                <a:ea typeface="+mn-ea"/>
              </a:rPr>
              <a:t>User Guide - #3</a:t>
            </a:r>
            <a:endParaRPr lang="ko-KR" altLang="en-US" sz="2800" b="1" dirty="0">
              <a:solidFill>
                <a:srgbClr val="00B0F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16060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6936C30-0820-6B13-FBB8-F2535E3C58D1}"/>
              </a:ext>
            </a:extLst>
          </p:cNvPr>
          <p:cNvSpPr txBox="1"/>
          <p:nvPr/>
        </p:nvSpPr>
        <p:spPr>
          <a:xfrm>
            <a:off x="3211974" y="4651163"/>
            <a:ext cx="2720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Location </a:t>
            </a:r>
            <a:r>
              <a:rPr lang="ko-KR" altLang="en-US" dirty="0"/>
              <a:t>정보 추가 확인</a:t>
            </a:r>
            <a:endParaRPr lang="en-US" altLang="ko-KR" sz="1800" dirty="0"/>
          </a:p>
        </p:txBody>
      </p:sp>
      <p:pic>
        <p:nvPicPr>
          <p:cNvPr id="5" name="그림 4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E885CE09-589F-6ADE-8556-A72705C06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51" y="966537"/>
            <a:ext cx="7410091" cy="3684626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95C74092-5F4C-6884-2CEA-56BFEBE21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92693"/>
          </a:xfrm>
        </p:spPr>
        <p:txBody>
          <a:bodyPr/>
          <a:lstStyle/>
          <a:p>
            <a:r>
              <a:rPr lang="ko-KR" altLang="en-US" dirty="0"/>
              <a:t>내부 지표 보강</a:t>
            </a:r>
            <a:r>
              <a:rPr lang="en-US" altLang="ko-KR" dirty="0"/>
              <a:t>(Internal Enrichment)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4127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6936C30-0820-6B13-FBB8-F2535E3C58D1}"/>
              </a:ext>
            </a:extLst>
          </p:cNvPr>
          <p:cNvSpPr txBox="1"/>
          <p:nvPr/>
        </p:nvSpPr>
        <p:spPr>
          <a:xfrm>
            <a:off x="3141605" y="4684990"/>
            <a:ext cx="28607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/>
              <a:t>좌측 하단 추가 정보 확인</a:t>
            </a:r>
            <a:endParaRPr lang="en-US" altLang="ko-KR" sz="1800" dirty="0"/>
          </a:p>
        </p:txBody>
      </p:sp>
      <p:pic>
        <p:nvPicPr>
          <p:cNvPr id="5" name="그림 4" descr="스크린샷, 텍스트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10EE40BF-E3C3-D12B-2653-BC2AB4F3D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82" y="1035975"/>
            <a:ext cx="7651630" cy="3579577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A3A7C999-D0C8-9414-060C-D39610A4C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92693"/>
          </a:xfrm>
        </p:spPr>
        <p:txBody>
          <a:bodyPr/>
          <a:lstStyle/>
          <a:p>
            <a:r>
              <a:rPr lang="ko-KR" altLang="en-US" dirty="0"/>
              <a:t>내부 지표 보강</a:t>
            </a:r>
            <a:r>
              <a:rPr lang="en-US" altLang="ko-KR" dirty="0"/>
              <a:t>(Internal Enrichment)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702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6936C30-0820-6B13-FBB8-F2535E3C58D1}"/>
              </a:ext>
            </a:extLst>
          </p:cNvPr>
          <p:cNvSpPr txBox="1"/>
          <p:nvPr/>
        </p:nvSpPr>
        <p:spPr>
          <a:xfrm>
            <a:off x="2425617" y="3365148"/>
            <a:ext cx="42927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정상적인 </a:t>
            </a:r>
            <a:r>
              <a:rPr lang="en-US" altLang="ko-KR" sz="1800" dirty="0"/>
              <a:t>IPv4 </a:t>
            </a:r>
            <a:r>
              <a:rPr lang="en-US" altLang="ko-KR" sz="1800" dirty="0" err="1"/>
              <a:t>Addr</a:t>
            </a:r>
            <a:r>
              <a:rPr lang="en-US" altLang="ko-KR" sz="1800" dirty="0"/>
              <a:t> </a:t>
            </a:r>
            <a:r>
              <a:rPr lang="ko-KR" altLang="en-US" sz="1800" dirty="0"/>
              <a:t>위협 지표 생성 성공</a:t>
            </a:r>
            <a:endParaRPr lang="en-US" altLang="ko-KR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C7515A-F435-AF44-0A52-F094B6CC1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36353"/>
            <a:ext cx="9144000" cy="470793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1859DC9E-661F-6596-9B90-541CC8C5B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92693"/>
          </a:xfrm>
        </p:spPr>
        <p:txBody>
          <a:bodyPr/>
          <a:lstStyle/>
          <a:p>
            <a:r>
              <a:rPr lang="ko-KR" altLang="en-US" dirty="0"/>
              <a:t>내부 지표 보강</a:t>
            </a:r>
            <a:r>
              <a:rPr lang="en-US" altLang="ko-KR" dirty="0"/>
              <a:t>(Internal Enrichment)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0672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9F41033-4599-3A9B-8D1E-A32B605B0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5884" y="2225403"/>
            <a:ext cx="2332231" cy="692693"/>
          </a:xfrm>
        </p:spPr>
        <p:txBody>
          <a:bodyPr>
            <a:noAutofit/>
          </a:bodyPr>
          <a:lstStyle/>
          <a:p>
            <a:r>
              <a:rPr lang="ko-KR" altLang="en-US" sz="4000" dirty="0"/>
              <a:t>시연 영상</a:t>
            </a:r>
          </a:p>
        </p:txBody>
      </p:sp>
    </p:spTree>
    <p:extLst>
      <p:ext uri="{BB962C8B-B14F-4D97-AF65-F5344CB8AC3E}">
        <p14:creationId xmlns:p14="http://schemas.microsoft.com/office/powerpoint/2010/main" val="23374982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28650" y="558266"/>
            <a:ext cx="7886700" cy="40744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000" dirty="0">
                <a:solidFill>
                  <a:srgbClr val="FFFF00"/>
                </a:solidFill>
                <a:latin typeface="+mn-ea"/>
                <a:cs typeface="Arial" panose="020B0604020202020204" pitchFamily="34" charset="0"/>
              </a:rPr>
              <a:t>Software Tool Time (</a:t>
            </a:r>
            <a:r>
              <a:rPr lang="ko-KR" altLang="en-US" sz="2000" dirty="0">
                <a:solidFill>
                  <a:srgbClr val="FFFF00"/>
                </a:solidFill>
                <a:latin typeface="+mn-ea"/>
                <a:cs typeface="Arial" panose="020B0604020202020204" pitchFamily="34" charset="0"/>
              </a:rPr>
              <a:t>소프트웨어 툴 타임</a:t>
            </a:r>
            <a:r>
              <a:rPr lang="en-US" altLang="ko-KR" sz="2000" dirty="0">
                <a:solidFill>
                  <a:srgbClr val="FFFF00"/>
                </a:solidFill>
                <a:latin typeface="+mn-ea"/>
                <a:cs typeface="Arial" panose="020B0604020202020204" pitchFamily="34" charset="0"/>
              </a:rPr>
              <a:t>)</a:t>
            </a:r>
          </a:p>
          <a:p>
            <a:pPr marL="0" indent="0" algn="ctr">
              <a:buNone/>
            </a:pPr>
            <a:r>
              <a:rPr lang="en-US" altLang="ko-KR" sz="1600" dirty="0">
                <a:latin typeface="+mn-ea"/>
                <a:cs typeface="Arial" panose="020B0604020202020204" pitchFamily="34" charset="0"/>
              </a:rPr>
              <a:t>(CC-BY-NC 4.0) Ajou University</a:t>
            </a:r>
          </a:p>
          <a:p>
            <a:pPr marL="0" indent="0" algn="ctr">
              <a:buNone/>
            </a:pPr>
            <a:endParaRPr lang="en-US" altLang="ko-KR" sz="1600" dirty="0">
              <a:latin typeface="+mn-ea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altLang="ko-KR" sz="1600" dirty="0">
                <a:latin typeface="+mn-ea"/>
                <a:cs typeface="Arial" panose="020B0604020202020204" pitchFamily="34" charset="0"/>
              </a:rPr>
              <a:t>Visit “Software Tool Time” channel in YouTube :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n-ea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https://www.youtube.com/c/SoftwareToolTime</a:t>
            </a:r>
            <a:r>
              <a:rPr lang="en-US" altLang="ko-KR" sz="1600" dirty="0">
                <a:latin typeface="+mn-ea"/>
                <a:cs typeface="Arial" panose="020B0604020202020204" pitchFamily="34" charset="0"/>
              </a:rPr>
              <a:t> </a:t>
            </a:r>
            <a:b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  <a:cs typeface="Arial" panose="020B0604020202020204" pitchFamily="34" charset="0"/>
              </a:rPr>
            </a:br>
            <a:endParaRPr lang="en-US" altLang="ko-KR" sz="1600" dirty="0">
              <a:solidFill>
                <a:schemeClr val="accent4">
                  <a:lumMod val="60000"/>
                  <a:lumOff val="40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altLang="ko-KR" sz="1500" dirty="0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All product names, trademarks, and/or company names are used solely for identification and belong to their respective owners.</a:t>
            </a:r>
          </a:p>
          <a:p>
            <a:pPr marL="0" indent="0" algn="ctr">
              <a:buNone/>
            </a:pPr>
            <a:r>
              <a:rPr lang="en-US" altLang="ko-KR" sz="1500" dirty="0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“Software Tool Time” video is licensed to the public under a Creative Commons Attribution 4.0 License  (https://creativecommons.org/license/by/4.0/) </a:t>
            </a:r>
          </a:p>
          <a:p>
            <a:pPr marL="0" indent="0" algn="ctr">
              <a:buNone/>
            </a:pPr>
            <a:r>
              <a:rPr lang="en-US" altLang="ko-KR" sz="1500" dirty="0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Twin </a:t>
            </a:r>
            <a:r>
              <a:rPr lang="en-US" altLang="ko-KR" sz="1500" dirty="0" err="1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Musicom’s</a:t>
            </a:r>
            <a:r>
              <a:rPr lang="ko-KR" altLang="en-US" sz="1500" dirty="0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500" dirty="0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African Drums (Sting) is licensed to the to the public under a Creative Commons Attribution 4.0 License (Artist: http://www.twinmusicom.org/)</a:t>
            </a:r>
          </a:p>
        </p:txBody>
      </p:sp>
      <p:pic>
        <p:nvPicPr>
          <p:cNvPr id="2050" name="Picture 2" descr="Creative Commons">
            <a:extLst>
              <a:ext uri="{FF2B5EF4-FFF2-40B4-BE49-F238E27FC236}">
                <a16:creationId xmlns:a16="http://schemas.microsoft.com/office/drawing/2014/main" id="{6AE06B9F-FD0B-4C77-AC7E-03A6408D6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4632723"/>
            <a:ext cx="1159042" cy="28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48356DE-CE21-4391-8E51-CF1FEFD7FB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8758" y="268669"/>
            <a:ext cx="743671" cy="757836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pic>
        <p:nvPicPr>
          <p:cNvPr id="6" name="African Drums (Sting) - Twin Musicom_6sec">
            <a:hlinkClick r:id="" action="ppaction://media"/>
            <a:extLst>
              <a:ext uri="{FF2B5EF4-FFF2-40B4-BE49-F238E27FC236}">
                <a16:creationId xmlns:a16="http://schemas.microsoft.com/office/drawing/2014/main" id="{B87ECA76-32A7-4267-9D4E-8F36C496823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4224338" y="5532524"/>
            <a:ext cx="347662" cy="34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21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55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7FD49-CD4C-E222-0C49-99B102DD5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C1AD47-9AE2-C62C-A443-3CDB403E6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5B1B90-0073-13FD-4BE6-308A75953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373"/>
            <a:ext cx="9241766" cy="514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241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B3E8C-D22E-9C12-85DD-AF1BF9491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OpenCTI</a:t>
            </a:r>
            <a:r>
              <a:rPr lang="en-US" altLang="ko-KR" dirty="0"/>
              <a:t> Connector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6E1624-DBC9-9DBE-EDD6-B01F83A72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07169"/>
            <a:ext cx="7771935" cy="844656"/>
          </a:xfrm>
        </p:spPr>
        <p:txBody>
          <a:bodyPr/>
          <a:lstStyle/>
          <a:p>
            <a:r>
              <a:rPr lang="en-US" altLang="ko-KR" dirty="0" err="1"/>
              <a:t>OpenCTI</a:t>
            </a:r>
            <a:r>
              <a:rPr lang="en-US" altLang="ko-KR" dirty="0"/>
              <a:t> Connector</a:t>
            </a:r>
            <a:r>
              <a:rPr lang="ko-KR" altLang="en-US" dirty="0"/>
              <a:t>는 타 플랫폼과의 연동을 위한 도구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6" name="Picture 2" descr="Connectors - OpenCTI Documentation">
            <a:extLst>
              <a:ext uri="{FF2B5EF4-FFF2-40B4-BE49-F238E27FC236}">
                <a16:creationId xmlns:a16="http://schemas.microsoft.com/office/drawing/2014/main" id="{77AFCB85-5041-7BBF-721A-13D2966A0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269" y="1712578"/>
            <a:ext cx="6017461" cy="3157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3308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B3E8C-D22E-9C12-85DD-AF1BF9491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OpenCTI</a:t>
            </a:r>
            <a:r>
              <a:rPr lang="en-US" altLang="ko-KR" dirty="0"/>
              <a:t> Connector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6E1624-DBC9-9DBE-EDD6-B01F83A72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07169"/>
            <a:ext cx="7771935" cy="844656"/>
          </a:xfrm>
        </p:spPr>
        <p:txBody>
          <a:bodyPr/>
          <a:lstStyle/>
          <a:p>
            <a:r>
              <a:rPr lang="en-US" altLang="ko-KR" dirty="0" err="1"/>
              <a:t>OpenCTI</a:t>
            </a:r>
            <a:r>
              <a:rPr lang="en-US" altLang="ko-KR" dirty="0"/>
              <a:t> Connector</a:t>
            </a:r>
            <a:r>
              <a:rPr lang="ko-KR" altLang="en-US" dirty="0"/>
              <a:t>는 타 플랫폼과의 연동을 위한 도구</a:t>
            </a:r>
            <a:endParaRPr lang="en-US" altLang="ko-KR" dirty="0"/>
          </a:p>
          <a:p>
            <a:r>
              <a:rPr lang="ko-KR" altLang="en-US" dirty="0"/>
              <a:t>타 플랫폼으로의 </a:t>
            </a:r>
            <a:r>
              <a:rPr lang="en-US" altLang="ko-KR" dirty="0"/>
              <a:t>Export, </a:t>
            </a:r>
            <a:r>
              <a:rPr lang="ko-KR" altLang="en-US" dirty="0"/>
              <a:t>타 플랫폼으로부터 </a:t>
            </a:r>
            <a:r>
              <a:rPr lang="en-US" altLang="ko-KR" dirty="0"/>
              <a:t>Import </a:t>
            </a:r>
            <a:r>
              <a:rPr lang="ko-KR" altLang="en-US" dirty="0"/>
              <a:t>기능 지원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E6F8A0-9F8F-573E-99E4-3FF647148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723" y="2142363"/>
            <a:ext cx="7365788" cy="26643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9757BA-B965-A6E2-E131-725346E9CBB6}"/>
              </a:ext>
            </a:extLst>
          </p:cNvPr>
          <p:cNvSpPr txBox="1"/>
          <p:nvPr/>
        </p:nvSpPr>
        <p:spPr>
          <a:xfrm>
            <a:off x="6047678" y="4897279"/>
            <a:ext cx="30963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https://github.com/OpenCTI-Platform/connectors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F8B6611-1F90-FA32-AD6E-3688A580B3E1}"/>
              </a:ext>
            </a:extLst>
          </p:cNvPr>
          <p:cNvSpPr/>
          <p:nvPr/>
        </p:nvSpPr>
        <p:spPr>
          <a:xfrm>
            <a:off x="6729984" y="3276555"/>
            <a:ext cx="704088" cy="76509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D7210A6-8D89-CEC6-9257-501196D1C656}"/>
              </a:ext>
            </a:extLst>
          </p:cNvPr>
          <p:cNvSpPr/>
          <p:nvPr/>
        </p:nvSpPr>
        <p:spPr>
          <a:xfrm>
            <a:off x="3076766" y="4041648"/>
            <a:ext cx="704088" cy="76509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365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B3E8C-D22E-9C12-85DD-AF1BF9491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Shodan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6E1624-DBC9-9DBE-EDD6-B01F83A72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07169"/>
            <a:ext cx="7886700" cy="3223582"/>
          </a:xfrm>
        </p:spPr>
        <p:txBody>
          <a:bodyPr>
            <a:normAutofit/>
          </a:bodyPr>
          <a:lstStyle/>
          <a:p>
            <a:r>
              <a:rPr lang="en-US" altLang="ko-KR" sz="1900" dirty="0"/>
              <a:t>Shodan</a:t>
            </a:r>
            <a:r>
              <a:rPr lang="ko-KR" altLang="en-US" sz="1900" dirty="0"/>
              <a:t>란</a:t>
            </a:r>
            <a:r>
              <a:rPr lang="en-US" altLang="ko-KR" sz="1900" dirty="0"/>
              <a:t>?</a:t>
            </a:r>
          </a:p>
          <a:p>
            <a:pPr lvl="1">
              <a:lnSpc>
                <a:spcPct val="120000"/>
              </a:lnSpc>
            </a:pPr>
            <a:r>
              <a:rPr lang="ko-KR" altLang="en-US" sz="1700" dirty="0"/>
              <a:t>보안 취약점을 가진 시스템을 찾아내서 보안을 강화하기 위한 수단으로 개발된 검색엔진</a:t>
            </a:r>
            <a:endParaRPr lang="en-US" altLang="ko-KR" sz="1700" dirty="0"/>
          </a:p>
          <a:p>
            <a:pPr lvl="1">
              <a:lnSpc>
                <a:spcPct val="120000"/>
              </a:lnSpc>
            </a:pPr>
            <a:r>
              <a:rPr lang="en-US" altLang="ko-KR" sz="1700" dirty="0"/>
              <a:t>IP</a:t>
            </a:r>
            <a:r>
              <a:rPr lang="ko-KR" altLang="en-US" sz="1700" dirty="0"/>
              <a:t>를 입력하면 열려 있는 포트를 통해 배너 </a:t>
            </a:r>
            <a:r>
              <a:rPr lang="ko-KR" altLang="en-US" sz="1700" dirty="0" err="1"/>
              <a:t>그래빙으로</a:t>
            </a:r>
            <a:r>
              <a:rPr lang="ko-KR" altLang="en-US" sz="1700" dirty="0"/>
              <a:t> 정보 수집 후 색인을 생성하여 사용자에게 장비의 정보</a:t>
            </a:r>
            <a:r>
              <a:rPr lang="en-US" altLang="ko-KR" sz="1700" dirty="0"/>
              <a:t>, </a:t>
            </a:r>
            <a:r>
              <a:rPr lang="ko-KR" altLang="en-US" sz="1700" dirty="0"/>
              <a:t>지원하는 서비스 등을 보여줌</a:t>
            </a:r>
            <a:endParaRPr lang="en-US" altLang="ko-KR" sz="2000" dirty="0"/>
          </a:p>
          <a:p>
            <a:r>
              <a:rPr lang="en-US" altLang="ko-KR" sz="2000" dirty="0" err="1"/>
              <a:t>OpenCTI</a:t>
            </a:r>
            <a:r>
              <a:rPr lang="ko-KR" altLang="en-US" sz="2000" dirty="0"/>
              <a:t>에서 위협 </a:t>
            </a:r>
            <a:r>
              <a:rPr lang="ko-KR" altLang="en-US" sz="2000" dirty="0" err="1"/>
              <a:t>인텔리전스로써의</a:t>
            </a:r>
            <a:r>
              <a:rPr lang="ko-KR" altLang="en-US" sz="2000" dirty="0"/>
              <a:t> 의미</a:t>
            </a:r>
            <a:endParaRPr lang="en-US" altLang="ko-KR" sz="1600" dirty="0"/>
          </a:p>
          <a:p>
            <a:pPr lvl="1"/>
            <a:r>
              <a:rPr lang="ko-KR" altLang="en-US" dirty="0"/>
              <a:t>공격자가 어떤 유형의 시스템을 타겟으로 하고 있는지 제공</a:t>
            </a:r>
            <a:endParaRPr lang="en-US" altLang="ko-KR" dirty="0"/>
          </a:p>
          <a:p>
            <a:pPr lvl="1"/>
            <a:r>
              <a:rPr lang="ko-KR" altLang="en-US" dirty="0"/>
              <a:t>어떤 방식으로 공격을 시도하는지 등에 대한 통찰력 제공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0390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B99B6F9D-B381-9779-D942-588AD6B143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42"/>
          <a:stretch/>
        </p:blipFill>
        <p:spPr>
          <a:xfrm>
            <a:off x="760123" y="1354332"/>
            <a:ext cx="7621467" cy="3337727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C55947A0-2226-BC94-3D64-B65B34CC2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92693"/>
          </a:xfrm>
        </p:spPr>
        <p:txBody>
          <a:bodyPr/>
          <a:lstStyle/>
          <a:p>
            <a:r>
              <a:rPr lang="en-US" altLang="ko-KR" dirty="0"/>
              <a:t>Shodan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0153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C55947A0-2226-BC94-3D64-B65B34CC2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92693"/>
          </a:xfrm>
        </p:spPr>
        <p:txBody>
          <a:bodyPr/>
          <a:lstStyle/>
          <a:p>
            <a:r>
              <a:rPr lang="en-US" altLang="ko-KR" dirty="0"/>
              <a:t>Shodan</a:t>
            </a:r>
            <a:r>
              <a:rPr lang="ko-KR" altLang="en-US" dirty="0"/>
              <a:t> 연동</a:t>
            </a:r>
          </a:p>
        </p:txBody>
      </p:sp>
      <p:pic>
        <p:nvPicPr>
          <p:cNvPr id="3" name="그림 2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19600706-907B-60B5-0206-67569088C6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207" y="933110"/>
            <a:ext cx="4983024" cy="39546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13C535-3CEB-E73B-6D9A-BB43C6DCB762}"/>
              </a:ext>
            </a:extLst>
          </p:cNvPr>
          <p:cNvSpPr txBox="1"/>
          <p:nvPr/>
        </p:nvSpPr>
        <p:spPr>
          <a:xfrm>
            <a:off x="628650" y="1543903"/>
            <a:ext cx="30889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Docker-</a:t>
            </a:r>
            <a:r>
              <a:rPr lang="en-US" altLang="ko-KR" sz="1800" dirty="0" err="1"/>
              <a:t>compose.yml</a:t>
            </a:r>
            <a:r>
              <a:rPr lang="en-US" altLang="ko-KR" sz="1800" dirty="0"/>
              <a:t> </a:t>
            </a:r>
            <a:r>
              <a:rPr lang="ko-KR" altLang="en-US" sz="1800" dirty="0"/>
              <a:t>복사</a:t>
            </a:r>
            <a:endParaRPr lang="en-US" altLang="ko-KR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C9C338-B210-8259-2428-D8AF2429FE7D}"/>
              </a:ext>
            </a:extLst>
          </p:cNvPr>
          <p:cNvSpPr txBox="1"/>
          <p:nvPr/>
        </p:nvSpPr>
        <p:spPr>
          <a:xfrm>
            <a:off x="747819" y="2353103"/>
            <a:ext cx="285061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변경해야 할 부분</a:t>
            </a:r>
            <a:endParaRPr lang="en-US" altLang="ko-KR" sz="1800" dirty="0"/>
          </a:p>
          <a:p>
            <a:endParaRPr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/>
              <a:t>OPENCTI_URL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OPENCTI_TOKEN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SHODAN_TOKEN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963797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B3E8C-D22E-9C12-85DD-AF1BF9491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Shodan </a:t>
            </a:r>
            <a:r>
              <a:rPr lang="ko-KR" altLang="en-US" dirty="0"/>
              <a:t>연동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EC9CBBD-29E2-E1E9-F0D0-B25998EED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57450"/>
            <a:ext cx="7886700" cy="601648"/>
          </a:xfrm>
        </p:spPr>
        <p:txBody>
          <a:bodyPr>
            <a:normAutofit/>
          </a:bodyPr>
          <a:lstStyle/>
          <a:p>
            <a:r>
              <a:rPr lang="en-US" altLang="ko-KR" sz="1900" dirty="0" err="1"/>
              <a:t>Portainer</a:t>
            </a:r>
            <a:r>
              <a:rPr lang="en-US" altLang="ko-KR" sz="1900" dirty="0"/>
              <a:t> </a:t>
            </a:r>
            <a:r>
              <a:rPr lang="ko-KR" altLang="en-US" sz="1900" dirty="0"/>
              <a:t>그림 필요</a:t>
            </a:r>
            <a:endParaRPr lang="en-US" altLang="ko-KR" sz="19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B1AA56-8ECD-CE37-2681-C208C9A9A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36" y="3053772"/>
            <a:ext cx="7030528" cy="7066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1A3A764-E550-759F-2C34-F8ABFA38BC7F}"/>
              </a:ext>
            </a:extLst>
          </p:cNvPr>
          <p:cNvSpPr txBox="1"/>
          <p:nvPr/>
        </p:nvSpPr>
        <p:spPr>
          <a:xfrm>
            <a:off x="2042128" y="4086050"/>
            <a:ext cx="50597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 err="1"/>
              <a:t>Portainer</a:t>
            </a:r>
            <a:r>
              <a:rPr lang="en-US" altLang="ko-KR" sz="1800" dirty="0"/>
              <a:t> Web editor</a:t>
            </a:r>
            <a:r>
              <a:rPr lang="ko-KR" altLang="en-US" sz="1800" dirty="0"/>
              <a:t>에 추가 후 환경 변수 설정</a:t>
            </a:r>
            <a:endParaRPr lang="en-US" altLang="ko-KR" sz="18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B016D42-5C33-3E8B-19CF-40744383FBB6}"/>
              </a:ext>
            </a:extLst>
          </p:cNvPr>
          <p:cNvSpPr/>
          <p:nvPr/>
        </p:nvSpPr>
        <p:spPr>
          <a:xfrm>
            <a:off x="6053328" y="3136392"/>
            <a:ext cx="1655064" cy="14630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30161E3-9174-FC5A-AD93-79A1F4E7F3B0}"/>
              </a:ext>
            </a:extLst>
          </p:cNvPr>
          <p:cNvSpPr/>
          <p:nvPr/>
        </p:nvSpPr>
        <p:spPr>
          <a:xfrm>
            <a:off x="5779008" y="3499752"/>
            <a:ext cx="1929384" cy="14630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208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B3E8C-D22E-9C12-85DD-AF1BF9491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Shodan </a:t>
            </a:r>
            <a:r>
              <a:rPr lang="ko-KR" altLang="en-US" dirty="0"/>
              <a:t>연동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A3A764-E550-759F-2C34-F8ABFA38BC7F}"/>
              </a:ext>
            </a:extLst>
          </p:cNvPr>
          <p:cNvSpPr txBox="1"/>
          <p:nvPr/>
        </p:nvSpPr>
        <p:spPr>
          <a:xfrm>
            <a:off x="554387" y="2525583"/>
            <a:ext cx="29588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서비스 동작 확인</a:t>
            </a:r>
            <a:r>
              <a:rPr lang="en-US" altLang="ko-KR" sz="1800" dirty="0"/>
              <a:t> </a:t>
            </a:r>
            <a:br>
              <a:rPr lang="en-US" altLang="ko-KR" sz="1800" dirty="0"/>
            </a:br>
            <a:r>
              <a:rPr lang="en-US" altLang="ko-KR" sz="1800" dirty="0"/>
              <a:t>State : Running</a:t>
            </a:r>
          </a:p>
        </p:txBody>
      </p:sp>
      <p:pic>
        <p:nvPicPr>
          <p:cNvPr id="5" name="그림 4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0C14ABFF-5A4E-801B-71E1-E11DE0946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247" y="1065877"/>
            <a:ext cx="5373039" cy="356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3693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PERSISTENCEDATA" val="MMPROD_UIPERSISTENCEDATA"/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2&quot;/&gt;&lt;property id=&quot;20307&quot; value=&quot;256&quot;/&gt;&lt;/object&gt;&lt;object type=&quot;3&quot; unique_id=&quot;10004&quot;&gt;&lt;property id=&quot;20148&quot; value=&quot;5&quot;/&gt;&lt;property id=&quot;20300&quot; value=&quot;Slide 6&quot;/&gt;&lt;property id=&quot;20307&quot; value=&quot;257&quot;/&gt;&lt;/object&gt;&lt;object type=&quot;3&quot; unique_id=&quot;10021&quot;&gt;&lt;property id=&quot;20148&quot; value=&quot;5&quot;/&gt;&lt;property id=&quot;20300&quot; value=&quot;Slide 3 - &amp;quot;Lecture : vi editor 초보편&amp;quot;&quot;/&gt;&lt;property id=&quot;20307&quot; value=&quot;258&quot;/&gt;&lt;/object&gt;&lt;object type=&quot;3&quot; unique_id=&quot;10047&quot;&gt;&lt;property id=&quot;20148&quot; value=&quot;5&quot;/&gt;&lt;property id=&quot;20300&quot; value=&quot;Slide 4 - &amp;quot;여기 부터 강의&amp;quot;&quot;/&gt;&lt;property id=&quot;20307&quot; value=&quot;260&quot;/&gt;&lt;/object&gt;&lt;object type=&quot;3&quot; unique_id=&quot;10048&quot;&gt;&lt;property id=&quot;20148&quot; value=&quot;5&quot;/&gt;&lt;property id=&quot;20300&quot; value=&quot;Slide 5 - &amp;quot;Lecture : vi editor 초보편&amp;quot;&quot;/&gt;&lt;property id=&quot;20307&quot; value=&quot;259&quot;/&gt;&lt;/object&gt;&lt;object type=&quot;3&quot; unique_id=&quot;10071&quot;&gt;&lt;property id=&quot;20148&quot; value=&quot;5&quot;/&gt;&lt;property id=&quot;20300&quot; value=&quot;Slide 1 - &amp;quot;Are you ready?&amp;quot;&quot;/&gt;&lt;property id=&quot;20307&quot; value=&quot;261&quot;/&gt;&lt;/object&gt;&lt;/object&gt;&lt;object type=&quot;8&quot; unique_id=&quot;1000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고딕 ExtraBold"/>
        <a:ea typeface="나눔고딕 ExtraBold"/>
        <a:cs typeface=""/>
      </a:majorFont>
      <a:minorFont>
        <a:latin typeface="나눔고딕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9947</TotalTime>
  <Words>569</Words>
  <Application>Microsoft Office PowerPoint</Application>
  <PresentationFormat>화면 슬라이드 쇼(16:9)</PresentationFormat>
  <Paragraphs>95</Paragraphs>
  <Slides>25</Slides>
  <Notes>3</Notes>
  <HiddenSlides>0</HiddenSlides>
  <MMClips>2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AR HERMANN</vt:lpstr>
      <vt:lpstr>Arial</vt:lpstr>
      <vt:lpstr>나눔고딕</vt:lpstr>
      <vt:lpstr>맑은 고딕</vt:lpstr>
      <vt:lpstr>나눔고딕 ExtraBold</vt:lpstr>
      <vt:lpstr>Office Theme</vt:lpstr>
      <vt:lpstr>PowerPoint 프레젠테이션</vt:lpstr>
      <vt:lpstr>OpenCTI 오픈소스 플랫폼 User Guide - #3</vt:lpstr>
      <vt:lpstr>OpenCTI Connector</vt:lpstr>
      <vt:lpstr>OpenCTI Connector</vt:lpstr>
      <vt:lpstr>Shodan이란?</vt:lpstr>
      <vt:lpstr>Shodan이란?</vt:lpstr>
      <vt:lpstr>Shodan 연동</vt:lpstr>
      <vt:lpstr>Shodan 연동</vt:lpstr>
      <vt:lpstr>Shodan 연동</vt:lpstr>
      <vt:lpstr>Shodan 연동</vt:lpstr>
      <vt:lpstr>VirusTotal이란?</vt:lpstr>
      <vt:lpstr>VirusTotal 연동</vt:lpstr>
      <vt:lpstr>VirusTotal 연동</vt:lpstr>
      <vt:lpstr>VirusTotal 연동</vt:lpstr>
      <vt:lpstr>내부 지표 보강(Internal Enrichment)</vt:lpstr>
      <vt:lpstr>내부 지표 보강(Internal Enrichment)</vt:lpstr>
      <vt:lpstr>내부 지표 보강(Internal Enrichment)</vt:lpstr>
      <vt:lpstr>내부 지표 보강(Internal Enrichment)</vt:lpstr>
      <vt:lpstr>내부 지표 보강(Internal Enrichment)</vt:lpstr>
      <vt:lpstr>내부 지표 보강(Internal Enrichment)</vt:lpstr>
      <vt:lpstr>내부 지표 보강(Internal Enrichment)</vt:lpstr>
      <vt:lpstr>내부 지표 보강(Internal Enrichment)</vt:lpstr>
      <vt:lpstr>시연 영상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HyL</dc:creator>
  <cp:lastModifiedBy>이 응창</cp:lastModifiedBy>
  <cp:revision>131</cp:revision>
  <dcterms:created xsi:type="dcterms:W3CDTF">2017-03-17T07:48:16Z</dcterms:created>
  <dcterms:modified xsi:type="dcterms:W3CDTF">2023-11-14T12:57:41Z</dcterms:modified>
</cp:coreProperties>
</file>