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7"/>
  </p:notesMasterIdLst>
  <p:sldIdLst>
    <p:sldId id="347" r:id="rId2"/>
    <p:sldId id="316" r:id="rId3"/>
    <p:sldId id="348" r:id="rId4"/>
    <p:sldId id="349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60" r:id="rId14"/>
    <p:sldId id="368" r:id="rId15"/>
    <p:sldId id="369" r:id="rId16"/>
    <p:sldId id="362" r:id="rId17"/>
    <p:sldId id="361" r:id="rId18"/>
    <p:sldId id="363" r:id="rId19"/>
    <p:sldId id="364" r:id="rId20"/>
    <p:sldId id="365" r:id="rId21"/>
    <p:sldId id="366" r:id="rId22"/>
    <p:sldId id="367" r:id="rId23"/>
    <p:sldId id="370" r:id="rId24"/>
    <p:sldId id="344" r:id="rId25"/>
    <p:sldId id="346" r:id="rId26"/>
  </p:sldIdLst>
  <p:sldSz cx="9144000" cy="5143500" type="screen16x9"/>
  <p:notesSz cx="6858000" cy="9144000"/>
  <p:embeddedFontLst>
    <p:embeddedFont>
      <p:font typeface="AR HERMANN" panose="020B0600000101010101" charset="0"/>
      <p:regular r:id="rId28"/>
    </p:embeddedFont>
    <p:embeddedFont>
      <p:font typeface="나눔고딕" panose="020D0604000000000000" pitchFamily="50" charset="-127"/>
      <p:regular r:id="rId29"/>
      <p:bold r:id="rId30"/>
    </p:embeddedFont>
    <p:embeddedFont>
      <p:font typeface="나눔고딕 ExtraBold" panose="020D0904000000000000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89043" autoAdjust="0"/>
  </p:normalViewPr>
  <p:slideViewPr>
    <p:cSldViewPr snapToGrid="0">
      <p:cViewPr varScale="1">
        <p:scale>
          <a:sx n="96" d="100"/>
          <a:sy n="96" d="100"/>
        </p:scale>
        <p:origin x="8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lshare.com/" TargetMode="External"/><Relationship Id="rId7" Type="http://schemas.openxmlformats.org/officeDocument/2006/relationships/hyperlink" Target="http://ecrimelabs.net/" TargetMode="External"/><Relationship Id="rId2" Type="http://schemas.openxmlformats.org/officeDocument/2006/relationships/hyperlink" Target="http://abuse.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sint.digitalside.it/" TargetMode="External"/><Relationship Id="rId5" Type="http://schemas.openxmlformats.org/officeDocument/2006/relationships/hyperlink" Target="http://abuse.sh/" TargetMode="External"/><Relationship Id="rId4" Type="http://schemas.openxmlformats.org/officeDocument/2006/relationships/hyperlink" Target="http://cybercure.ai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 </a:t>
            </a:r>
            <a:r>
              <a:rPr lang="ko-KR" altLang="en-US" dirty="0"/>
              <a:t>받아오기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0544B-B50F-6C6C-FCEB-767456B28835}"/>
              </a:ext>
            </a:extLst>
          </p:cNvPr>
          <p:cNvSpPr txBox="1"/>
          <p:nvPr/>
        </p:nvSpPr>
        <p:spPr>
          <a:xfrm>
            <a:off x="628650" y="1104193"/>
            <a:ext cx="7281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MISP</a:t>
            </a:r>
            <a:r>
              <a:rPr lang="ko-KR" altLang="en-US" dirty="0"/>
              <a:t>는 외부의 </a:t>
            </a:r>
            <a:r>
              <a:rPr lang="en-US" altLang="ko-KR" dirty="0"/>
              <a:t>OSINT </a:t>
            </a:r>
            <a:r>
              <a:rPr lang="ko-KR" altLang="en-US" dirty="0"/>
              <a:t>공유 정보를 </a:t>
            </a:r>
            <a:r>
              <a:rPr lang="en-US" altLang="ko-KR" dirty="0"/>
              <a:t>Feed </a:t>
            </a:r>
            <a:r>
              <a:rPr lang="ko-KR" altLang="en-US" dirty="0"/>
              <a:t>기능을 통해 가져올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570D-6F8F-F3A9-A895-EA7C2F6F43C4}"/>
              </a:ext>
            </a:extLst>
          </p:cNvPr>
          <p:cNvSpPr txBox="1"/>
          <p:nvPr/>
        </p:nvSpPr>
        <p:spPr>
          <a:xfrm>
            <a:off x="628650" y="1522508"/>
            <a:ext cx="4984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MISP</a:t>
            </a:r>
            <a:r>
              <a:rPr lang="ko-KR" altLang="en-US" dirty="0"/>
              <a:t>에서 제공하는 </a:t>
            </a:r>
            <a:r>
              <a:rPr lang="en-US" altLang="ko-KR" dirty="0"/>
              <a:t>65</a:t>
            </a:r>
            <a:r>
              <a:rPr lang="ko-KR" altLang="en-US" dirty="0"/>
              <a:t>개 </a:t>
            </a:r>
            <a:r>
              <a:rPr lang="en-US" altLang="ko-KR" dirty="0"/>
              <a:t>Feed</a:t>
            </a:r>
            <a:r>
              <a:rPr lang="ko-KR" altLang="en-US" dirty="0"/>
              <a:t>를 추가할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55D3E-950B-8A56-B7FE-C0576D89CC41}"/>
              </a:ext>
            </a:extLst>
          </p:cNvPr>
          <p:cNvSpPr txBox="1"/>
          <p:nvPr/>
        </p:nvSpPr>
        <p:spPr>
          <a:xfrm>
            <a:off x="561744" y="2619890"/>
            <a:ext cx="45938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악성코드 정보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CIRCL(</a:t>
            </a:r>
            <a:r>
              <a:rPr lang="ko-KR" altLang="en-US" sz="1600" dirty="0"/>
              <a:t>룩셈부르크 침해사고대응센터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URL Haus Malware URLs(</a:t>
            </a:r>
            <a:r>
              <a:rPr lang="en-US" altLang="ko-KR" sz="1600" dirty="0">
                <a:hlinkClick r:id="rId2"/>
              </a:rPr>
              <a:t>abuse.ch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malshare.com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3"/>
              </a:rPr>
              <a:t>malshare.com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Malware Bazaar(</a:t>
            </a:r>
            <a:r>
              <a:rPr lang="en-US" altLang="ko-KR" sz="1600" dirty="0">
                <a:hlinkClick r:id="rId2"/>
              </a:rPr>
              <a:t>abuse.ch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CyberCure</a:t>
            </a:r>
            <a:r>
              <a:rPr lang="en-US" altLang="ko-KR" sz="1600" dirty="0"/>
              <a:t> - Hash Feed(</a:t>
            </a:r>
            <a:r>
              <a:rPr lang="en-US" altLang="ko-KR" sz="1600" dirty="0">
                <a:hlinkClick r:id="rId4"/>
              </a:rPr>
              <a:t>cybercure.ai</a:t>
            </a:r>
            <a:r>
              <a:rPr lang="en-US" altLang="ko-KR" sz="16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F6E06-2792-0485-C062-56ECA6BD5F60}"/>
              </a:ext>
            </a:extLst>
          </p:cNvPr>
          <p:cNvSpPr txBox="1"/>
          <p:nvPr/>
        </p:nvSpPr>
        <p:spPr>
          <a:xfrm>
            <a:off x="4873085" y="2619890"/>
            <a:ext cx="38471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위협 </a:t>
            </a:r>
            <a:r>
              <a:rPr lang="ko-KR" altLang="en-US" sz="1600" dirty="0" err="1"/>
              <a:t>인텔리전스</a:t>
            </a:r>
            <a:r>
              <a:rPr lang="ko-KR" alt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Threatfox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5"/>
              </a:rPr>
              <a:t>abuse.sh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DigitalSide</a:t>
            </a:r>
            <a:r>
              <a:rPr lang="en-US" altLang="ko-KR" sz="1600" dirty="0"/>
              <a:t> Threat-Intel OSINT Feed(</a:t>
            </a:r>
            <a:r>
              <a:rPr lang="en-US" altLang="ko-KR" sz="1600" dirty="0">
                <a:hlinkClick r:id="rId6"/>
              </a:rPr>
              <a:t>osint.digitalside.it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Metasploit exploits with CVE assigned (</a:t>
            </a:r>
            <a:r>
              <a:rPr lang="en-US" altLang="ko-KR" sz="1600" dirty="0">
                <a:hlinkClick r:id="rId7"/>
              </a:rPr>
              <a:t>ecrimelabs.net</a:t>
            </a:r>
            <a:r>
              <a:rPr lang="en-US" altLang="ko-KR" sz="16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156D94-2DED-32EF-C841-E8D5DB73F2BE}"/>
              </a:ext>
            </a:extLst>
          </p:cNvPr>
          <p:cNvSpPr txBox="1"/>
          <p:nvPr/>
        </p:nvSpPr>
        <p:spPr>
          <a:xfrm>
            <a:off x="628649" y="1940823"/>
            <a:ext cx="4984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유형별로 대표적인 </a:t>
            </a:r>
            <a:r>
              <a:rPr lang="en-US" altLang="ko-KR" dirty="0"/>
              <a:t>Feed</a:t>
            </a:r>
            <a:r>
              <a:rPr lang="ko-KR" altLang="en-US" dirty="0"/>
              <a:t>를 분류하면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20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5BE3C1-0619-A547-79AD-E437018CE2E0}"/>
              </a:ext>
            </a:extLst>
          </p:cNvPr>
          <p:cNvSpPr txBox="1"/>
          <p:nvPr/>
        </p:nvSpPr>
        <p:spPr>
          <a:xfrm>
            <a:off x="1474747" y="3681380"/>
            <a:ext cx="6194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Load default feed metadata</a:t>
            </a:r>
            <a:r>
              <a:rPr lang="ko-KR" altLang="en-US" sz="1800" dirty="0"/>
              <a:t>를 클릭하여 </a:t>
            </a:r>
            <a:r>
              <a:rPr lang="en-US" altLang="ko-KR" sz="1800" dirty="0"/>
              <a:t>feed </a:t>
            </a:r>
            <a:r>
              <a:rPr lang="ko-KR" altLang="en-US" sz="1800" dirty="0"/>
              <a:t>목록에 추가</a:t>
            </a:r>
            <a:endParaRPr lang="en-US" altLang="ko-KR" sz="18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9F41033-4599-3A9B-8D1E-A32B605B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altLang="ko-KR" dirty="0"/>
              <a:t>Feed </a:t>
            </a:r>
            <a:r>
              <a:rPr lang="ko-KR" altLang="en-US" dirty="0"/>
              <a:t>받아오기</a:t>
            </a:r>
          </a:p>
        </p:txBody>
      </p:sp>
      <p:pic>
        <p:nvPicPr>
          <p:cNvPr id="9" name="그림 8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13B538E-2547-15B0-E1DF-08B42EBA0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2" y="1375318"/>
            <a:ext cx="7661895" cy="220284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B1A7628-19DC-DB94-63AB-FDB5FC7D523D}"/>
              </a:ext>
            </a:extLst>
          </p:cNvPr>
          <p:cNvSpPr/>
          <p:nvPr/>
        </p:nvSpPr>
        <p:spPr>
          <a:xfrm>
            <a:off x="1725283" y="1995697"/>
            <a:ext cx="918174" cy="2299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59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B8B93F-0B05-6DA7-AB59-2C86850D1C87}"/>
              </a:ext>
            </a:extLst>
          </p:cNvPr>
          <p:cNvSpPr txBox="1"/>
          <p:nvPr/>
        </p:nvSpPr>
        <p:spPr>
          <a:xfrm>
            <a:off x="1025911" y="3589047"/>
            <a:ext cx="7092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Enable Feeds</a:t>
            </a:r>
            <a:r>
              <a:rPr lang="ko-KR" altLang="en-US" dirty="0"/>
              <a:t>에서 </a:t>
            </a:r>
            <a:r>
              <a:rPr lang="en-US" altLang="ko-KR" dirty="0"/>
              <a:t>Fetch and store all feed data</a:t>
            </a:r>
            <a:r>
              <a:rPr lang="ko-KR" altLang="en-US" dirty="0"/>
              <a:t>를 클릭하면 </a:t>
            </a:r>
            <a:br>
              <a:rPr lang="en-US" altLang="ko-KR" dirty="0"/>
            </a:br>
            <a:r>
              <a:rPr lang="ko-KR" altLang="en-US" dirty="0"/>
              <a:t>활성화 된 </a:t>
            </a:r>
            <a:r>
              <a:rPr lang="en-US" altLang="ko-KR" dirty="0"/>
              <a:t>Feed </a:t>
            </a:r>
            <a:r>
              <a:rPr lang="ko-KR" altLang="en-US" dirty="0"/>
              <a:t>데이터를 다운로드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9F41033-4599-3A9B-8D1E-A32B605B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altLang="ko-KR" dirty="0"/>
              <a:t>Feed </a:t>
            </a:r>
            <a:r>
              <a:rPr lang="ko-KR" altLang="en-US" dirty="0"/>
              <a:t>받아오기</a:t>
            </a: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33D5615-C362-DD61-109C-D5D27144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1" y="1325662"/>
            <a:ext cx="7842893" cy="211848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417AA9-1E65-5D14-2946-A6E368363166}"/>
              </a:ext>
            </a:extLst>
          </p:cNvPr>
          <p:cNvSpPr/>
          <p:nvPr/>
        </p:nvSpPr>
        <p:spPr>
          <a:xfrm>
            <a:off x="4502989" y="1823166"/>
            <a:ext cx="918174" cy="2299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8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CE5666-9946-03F7-0E01-25CA1AF1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불러온 </a:t>
            </a:r>
            <a:r>
              <a:rPr lang="en-US" altLang="ko-KR" dirty="0"/>
              <a:t>Feed </a:t>
            </a:r>
            <a:r>
              <a:rPr lang="ko-KR" altLang="en-US" dirty="0"/>
              <a:t>데이터 확인</a:t>
            </a:r>
          </a:p>
        </p:txBody>
      </p:sp>
      <p:pic>
        <p:nvPicPr>
          <p:cNvPr id="5" name="그림 4" descr="텍스트, 소프트웨어, 웹 페이지, 웹사이트이(가) 표시된 사진&#10;&#10;자동 생성된 설명">
            <a:extLst>
              <a:ext uri="{FF2B5EF4-FFF2-40B4-BE49-F238E27FC236}">
                <a16:creationId xmlns:a16="http://schemas.microsoft.com/office/drawing/2014/main" id="{21563CF4-B2AE-5F49-7E78-483116374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70" y="1087342"/>
            <a:ext cx="6507458" cy="2747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8E304D-10D1-7762-7644-BD4C5A646586}"/>
              </a:ext>
            </a:extLst>
          </p:cNvPr>
          <p:cNvSpPr txBox="1"/>
          <p:nvPr/>
        </p:nvSpPr>
        <p:spPr>
          <a:xfrm>
            <a:off x="1203040" y="39019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List Event</a:t>
            </a:r>
            <a:r>
              <a:rPr lang="ko-KR" altLang="en-US" dirty="0"/>
              <a:t>에서 해당 지표들 확인 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92DA3-577F-81E3-876F-AD65380280E5}"/>
              </a:ext>
            </a:extLst>
          </p:cNvPr>
          <p:cNvSpPr txBox="1"/>
          <p:nvPr/>
        </p:nvSpPr>
        <p:spPr>
          <a:xfrm>
            <a:off x="1203040" y="4223325"/>
            <a:ext cx="6737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Clusters </a:t>
            </a:r>
            <a:r>
              <a:rPr lang="ko-KR" altLang="en-US" dirty="0"/>
              <a:t>컬럼이나 </a:t>
            </a:r>
            <a:r>
              <a:rPr lang="en-US" altLang="ko-KR" dirty="0"/>
              <a:t>Tags </a:t>
            </a:r>
            <a:r>
              <a:rPr lang="ko-KR" altLang="en-US" dirty="0"/>
              <a:t>컬럼을 확인하면 어떤 유형의 </a:t>
            </a:r>
            <a:r>
              <a:rPr lang="en-US" altLang="ko-KR" dirty="0"/>
              <a:t>IOCs</a:t>
            </a:r>
            <a:r>
              <a:rPr lang="ko-KR" altLang="en-US" dirty="0"/>
              <a:t>인지</a:t>
            </a:r>
            <a:r>
              <a:rPr lang="en-US" altLang="ko-KR" dirty="0"/>
              <a:t>, </a:t>
            </a:r>
            <a:r>
              <a:rPr lang="ko-KR" altLang="en-US" dirty="0"/>
              <a:t>출처가 어디인지</a:t>
            </a:r>
            <a:r>
              <a:rPr lang="en-US" altLang="ko-KR" dirty="0"/>
              <a:t>, </a:t>
            </a:r>
            <a:r>
              <a:rPr lang="ko-KR" altLang="en-US" dirty="0"/>
              <a:t>공개 등급 등 다양한 정보를 식별 가능</a:t>
            </a:r>
          </a:p>
        </p:txBody>
      </p:sp>
    </p:spTree>
    <p:extLst>
      <p:ext uri="{BB962C8B-B14F-4D97-AF65-F5344CB8AC3E}">
        <p14:creationId xmlns:p14="http://schemas.microsoft.com/office/powerpoint/2010/main" val="92344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CE5666-9946-03F7-0E01-25CA1AF1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OpenCTI</a:t>
            </a:r>
            <a:r>
              <a:rPr lang="en-US" altLang="ko-KR" dirty="0"/>
              <a:t> </a:t>
            </a:r>
            <a:r>
              <a:rPr lang="ko-KR" altLang="en-US" dirty="0"/>
              <a:t>연동을 위한 </a:t>
            </a:r>
            <a:r>
              <a:rPr lang="en-US" altLang="ko-KR" dirty="0"/>
              <a:t>Tag </a:t>
            </a:r>
            <a:r>
              <a:rPr lang="ko-KR" altLang="en-US" dirty="0"/>
              <a:t>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E304D-10D1-7762-7644-BD4C5A646586}"/>
              </a:ext>
            </a:extLst>
          </p:cNvPr>
          <p:cNvSpPr txBox="1"/>
          <p:nvPr/>
        </p:nvSpPr>
        <p:spPr>
          <a:xfrm>
            <a:off x="628650" y="1262875"/>
            <a:ext cx="3222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[Event Actions] -&gt; [Add Tag]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8E52C1-8B79-2435-BDA7-B8DF4570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600" y="1169325"/>
            <a:ext cx="4121750" cy="308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3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CE5666-9946-03F7-0E01-25CA1AF1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OpenCTI</a:t>
            </a:r>
            <a:r>
              <a:rPr lang="en-US" altLang="ko-KR" dirty="0"/>
              <a:t> </a:t>
            </a:r>
            <a:r>
              <a:rPr lang="ko-KR" altLang="en-US" dirty="0"/>
              <a:t>연동을 위한 </a:t>
            </a:r>
            <a:r>
              <a:rPr lang="en-US" altLang="ko-KR" dirty="0"/>
              <a:t>Tag </a:t>
            </a:r>
            <a:r>
              <a:rPr lang="ko-KR" altLang="en-US" dirty="0"/>
              <a:t>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E304D-10D1-7762-7644-BD4C5A646586}"/>
              </a:ext>
            </a:extLst>
          </p:cNvPr>
          <p:cNvSpPr txBox="1"/>
          <p:nvPr/>
        </p:nvSpPr>
        <p:spPr>
          <a:xfrm>
            <a:off x="2603809" y="4208221"/>
            <a:ext cx="3936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Add Custom Tag -&gt; </a:t>
            </a:r>
            <a:r>
              <a:rPr lang="en-US" altLang="ko-KR" dirty="0" err="1"/>
              <a:t>opencti:import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75DBBB-97B1-CCF0-65F3-A47DC709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46" y="1240907"/>
            <a:ext cx="6799308" cy="28776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C4C222-B3B1-D18D-7934-0734D5A7DC2A}"/>
              </a:ext>
            </a:extLst>
          </p:cNvPr>
          <p:cNvSpPr/>
          <p:nvPr/>
        </p:nvSpPr>
        <p:spPr>
          <a:xfrm>
            <a:off x="4728117" y="2884449"/>
            <a:ext cx="973873" cy="1858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88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CE5666-9946-03F7-0E01-25CA1AF1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돌아와서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E304D-10D1-7762-7644-BD4C5A646586}"/>
              </a:ext>
            </a:extLst>
          </p:cNvPr>
          <p:cNvSpPr txBox="1"/>
          <p:nvPr/>
        </p:nvSpPr>
        <p:spPr>
          <a:xfrm>
            <a:off x="628650" y="1105207"/>
            <a:ext cx="6790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Connector</a:t>
            </a:r>
            <a:r>
              <a:rPr lang="ko-KR" altLang="en-US" dirty="0"/>
              <a:t>를 사용하려면 </a:t>
            </a:r>
            <a:r>
              <a:rPr lang="en-US" altLang="ko-KR" dirty="0"/>
              <a:t>docker-</a:t>
            </a:r>
            <a:r>
              <a:rPr lang="en-US" altLang="ko-KR" dirty="0" err="1"/>
              <a:t>compose.yml</a:t>
            </a:r>
            <a:r>
              <a:rPr lang="ko-KR" altLang="en-US" dirty="0"/>
              <a:t>을 수정해야 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E1AD5-9BA1-36C7-79C6-2E1800C68C13}"/>
              </a:ext>
            </a:extLst>
          </p:cNvPr>
          <p:cNvSpPr txBox="1"/>
          <p:nvPr/>
        </p:nvSpPr>
        <p:spPr>
          <a:xfrm>
            <a:off x="4002823" y="4869656"/>
            <a:ext cx="51411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https://github.com/OpenCTI-Platform/connectors/tree/master/external-import/misp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21778A-BCB0-72DA-0205-BD67004D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6" y="1590113"/>
            <a:ext cx="7297587" cy="244074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3C5525A-B9CA-063A-4425-07C206D208FF}"/>
              </a:ext>
            </a:extLst>
          </p:cNvPr>
          <p:cNvSpPr/>
          <p:nvPr/>
        </p:nvSpPr>
        <p:spPr>
          <a:xfrm>
            <a:off x="5605347" y="3137210"/>
            <a:ext cx="1025912" cy="223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94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CE5666-9946-03F7-0E01-25CA1AF1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Portainer</a:t>
            </a:r>
            <a:r>
              <a:rPr lang="en-US" altLang="ko-KR" dirty="0"/>
              <a:t> stack </a:t>
            </a:r>
            <a:r>
              <a:rPr lang="ko-KR" altLang="en-US" dirty="0"/>
              <a:t>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E304D-10D1-7762-7644-BD4C5A646586}"/>
              </a:ext>
            </a:extLst>
          </p:cNvPr>
          <p:cNvSpPr txBox="1"/>
          <p:nvPr/>
        </p:nvSpPr>
        <p:spPr>
          <a:xfrm>
            <a:off x="628650" y="1038300"/>
            <a:ext cx="670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yml</a:t>
            </a:r>
            <a:r>
              <a:rPr lang="en-US" altLang="ko-KR" dirty="0"/>
              <a:t> </a:t>
            </a:r>
            <a:r>
              <a:rPr lang="ko-KR" altLang="en-US" dirty="0"/>
              <a:t>파일을 기존의 웹 에디터에 </a:t>
            </a:r>
            <a:r>
              <a:rPr lang="ko-KR" altLang="en-US" dirty="0" err="1"/>
              <a:t>붙여넣고</a:t>
            </a:r>
            <a:r>
              <a:rPr lang="en-US" altLang="ko-KR" dirty="0"/>
              <a:t>, </a:t>
            </a:r>
            <a:r>
              <a:rPr lang="ko-KR" altLang="en-US" dirty="0"/>
              <a:t>본인의 환경에 맞게 수정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E6509A33-4A95-FCEC-6C73-2D313164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53" y="1836233"/>
            <a:ext cx="5831093" cy="32150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2681C77-D824-5C45-F3F4-AB155DDF7530}"/>
              </a:ext>
            </a:extLst>
          </p:cNvPr>
          <p:cNvSpPr/>
          <p:nvPr/>
        </p:nvSpPr>
        <p:spPr>
          <a:xfrm>
            <a:off x="2319453" y="4527395"/>
            <a:ext cx="2483005" cy="1709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0BE5D-EBC5-48EA-56CA-E3551A62E481}"/>
              </a:ext>
            </a:extLst>
          </p:cNvPr>
          <p:cNvSpPr txBox="1"/>
          <p:nvPr/>
        </p:nvSpPr>
        <p:spPr>
          <a:xfrm>
            <a:off x="628650" y="1407632"/>
            <a:ext cx="670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MISP_IMPORT_TAGS</a:t>
            </a:r>
            <a:r>
              <a:rPr lang="ko-KR" altLang="en-US" dirty="0"/>
              <a:t>에서 </a:t>
            </a:r>
            <a:r>
              <a:rPr lang="en-US" altLang="ko-KR" dirty="0" err="1"/>
              <a:t>opencti:import</a:t>
            </a:r>
            <a:r>
              <a:rPr lang="en-US" altLang="ko-KR" dirty="0"/>
              <a:t> </a:t>
            </a:r>
            <a:r>
              <a:rPr lang="ko-KR" altLang="en-US" dirty="0"/>
              <a:t>추가 필요</a:t>
            </a:r>
          </a:p>
        </p:txBody>
      </p:sp>
    </p:spTree>
    <p:extLst>
      <p:ext uri="{BB962C8B-B14F-4D97-AF65-F5344CB8AC3E}">
        <p14:creationId xmlns:p14="http://schemas.microsoft.com/office/powerpoint/2010/main" val="644623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CE5666-9946-03F7-0E01-25CA1AF1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E304D-10D1-7762-7644-BD4C5A646586}"/>
              </a:ext>
            </a:extLst>
          </p:cNvPr>
          <p:cNvSpPr txBox="1"/>
          <p:nvPr/>
        </p:nvSpPr>
        <p:spPr>
          <a:xfrm>
            <a:off x="628650" y="1417440"/>
            <a:ext cx="670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MISP_ID, MISP_URL, MISP_API </a:t>
            </a:r>
            <a:r>
              <a:rPr lang="ko-KR" altLang="en-US" dirty="0"/>
              <a:t>에 대한 </a:t>
            </a:r>
            <a:r>
              <a:rPr lang="en-US" altLang="ko-KR" dirty="0"/>
              <a:t>Value </a:t>
            </a:r>
            <a:r>
              <a:rPr lang="ko-KR" altLang="en-US" dirty="0"/>
              <a:t>추가 필요</a:t>
            </a:r>
          </a:p>
        </p:txBody>
      </p:sp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18EA05E-CE5F-0A86-57AB-04A9A8713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7" y="2175377"/>
            <a:ext cx="8345065" cy="17909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9AD1D5-89E9-4B7C-A9BC-D56624958F42}"/>
              </a:ext>
            </a:extLst>
          </p:cNvPr>
          <p:cNvSpPr/>
          <p:nvPr/>
        </p:nvSpPr>
        <p:spPr>
          <a:xfrm>
            <a:off x="5040352" y="3598127"/>
            <a:ext cx="2877014" cy="2081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1EDB39-AEE7-6153-4375-6E60D3B70B06}"/>
              </a:ext>
            </a:extLst>
          </p:cNvPr>
          <p:cNvSpPr/>
          <p:nvPr/>
        </p:nvSpPr>
        <p:spPr>
          <a:xfrm>
            <a:off x="5753469" y="2389287"/>
            <a:ext cx="2163897" cy="2081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8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CE5666-9946-03F7-0E01-25CA1AF1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E304D-10D1-7762-7644-BD4C5A646586}"/>
              </a:ext>
            </a:extLst>
          </p:cNvPr>
          <p:cNvSpPr txBox="1"/>
          <p:nvPr/>
        </p:nvSpPr>
        <p:spPr>
          <a:xfrm>
            <a:off x="628650" y="1112641"/>
            <a:ext cx="32742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MISP </a:t>
            </a:r>
            <a:r>
              <a:rPr lang="ko-KR" altLang="en-US" dirty="0"/>
              <a:t>에서 </a:t>
            </a:r>
            <a:r>
              <a:rPr lang="en-US" altLang="ko-KR" dirty="0"/>
              <a:t>Add auth Key</a:t>
            </a:r>
            <a:r>
              <a:rPr lang="ko-KR" altLang="en-US" dirty="0"/>
              <a:t>로 </a:t>
            </a:r>
            <a:br>
              <a:rPr lang="en-US" altLang="ko-KR" dirty="0"/>
            </a:br>
            <a:r>
              <a:rPr lang="en-US" altLang="ko-KR" dirty="0"/>
              <a:t>API Auth key </a:t>
            </a:r>
            <a:r>
              <a:rPr lang="ko-KR" altLang="en-US" dirty="0"/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9AD1D5-89E9-4B7C-A9BC-D56624958F42}"/>
              </a:ext>
            </a:extLst>
          </p:cNvPr>
          <p:cNvSpPr/>
          <p:nvPr/>
        </p:nvSpPr>
        <p:spPr>
          <a:xfrm>
            <a:off x="5040352" y="3278459"/>
            <a:ext cx="2877014" cy="2081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42FEF92-3197-F273-9C7F-E429828A8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52" y="497465"/>
            <a:ext cx="3863359" cy="4372191"/>
          </a:xfrm>
          <a:prstGeom prst="rect">
            <a:avLst/>
          </a:prstGeom>
        </p:spPr>
      </p:pic>
      <p:pic>
        <p:nvPicPr>
          <p:cNvPr id="9" name="그림 8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8175975B-D741-AB88-CFAA-E293A3D90D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1" r="55122"/>
          <a:stretch/>
        </p:blipFill>
        <p:spPr>
          <a:xfrm>
            <a:off x="832624" y="2326481"/>
            <a:ext cx="3070303" cy="25431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68A060-7B69-C2C4-213C-4B73C1F25FCB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>
            <a:off x="3278459" y="2683561"/>
            <a:ext cx="1761893" cy="126846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56199A-6580-9080-2C8C-ED82374DA0C4}"/>
              </a:ext>
            </a:extLst>
          </p:cNvPr>
          <p:cNvSpPr/>
          <p:nvPr/>
        </p:nvSpPr>
        <p:spPr>
          <a:xfrm>
            <a:off x="2170771" y="3873189"/>
            <a:ext cx="1107688" cy="1576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5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강사</a:t>
            </a:r>
            <a:endParaRPr lang="en-US" altLang="ko-KR" sz="2000" dirty="0"/>
          </a:p>
          <a:p>
            <a:pPr lvl="1"/>
            <a:r>
              <a:rPr lang="ko-KR" altLang="en-US" sz="1600" dirty="0"/>
              <a:t>이응창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목표</a:t>
            </a:r>
            <a:endParaRPr lang="en-US" altLang="ko-KR" sz="2000" dirty="0"/>
          </a:p>
          <a:p>
            <a:pPr lvl="1"/>
            <a:r>
              <a:rPr lang="ko-KR" altLang="en-US" sz="1600" dirty="0"/>
              <a:t>타 사이버 위협 </a:t>
            </a:r>
            <a:r>
              <a:rPr lang="ko-KR" altLang="en-US" sz="1600" dirty="0" err="1"/>
              <a:t>인텔리전스</a:t>
            </a:r>
            <a:r>
              <a:rPr lang="ko-KR" altLang="en-US" sz="1600" dirty="0"/>
              <a:t> 수집 플랫폼과 연동 후 </a:t>
            </a:r>
            <a:r>
              <a:rPr lang="ko-KR" altLang="en-US" sz="1600" dirty="0" err="1"/>
              <a:t>인텔리전스</a:t>
            </a:r>
            <a:r>
              <a:rPr lang="ko-KR" altLang="en-US" sz="1600" dirty="0"/>
              <a:t> 수집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사전 준비</a:t>
            </a:r>
            <a:endParaRPr lang="en-US" altLang="ko-KR" sz="2000" dirty="0"/>
          </a:p>
          <a:p>
            <a:pPr lvl="1"/>
            <a:r>
              <a:rPr lang="en-US" altLang="ko-KR" sz="1700" dirty="0"/>
              <a:t>Docker, </a:t>
            </a:r>
            <a:r>
              <a:rPr lang="en-US" altLang="ko-KR" sz="1700" dirty="0" err="1"/>
              <a:t>Portainer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OpenCTI</a:t>
            </a:r>
            <a:r>
              <a:rPr lang="en-US" altLang="ko-KR" sz="1700" dirty="0"/>
              <a:t>, + MISP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 lvl="1"/>
            <a:r>
              <a:rPr lang="ko-KR" altLang="en-US" sz="1700" dirty="0"/>
              <a:t>사이버 위협 </a:t>
            </a:r>
            <a:r>
              <a:rPr lang="ko-KR" altLang="en-US" sz="1700" dirty="0" err="1"/>
              <a:t>인텔리전스</a:t>
            </a:r>
            <a:r>
              <a:rPr lang="ko-KR" altLang="en-US" sz="1700" dirty="0"/>
              <a:t> 지식</a:t>
            </a:r>
            <a:r>
              <a:rPr lang="en-US" altLang="ko-KR" sz="1700" dirty="0"/>
              <a:t>, </a:t>
            </a:r>
            <a:r>
              <a:rPr lang="ko-KR" altLang="en-US" sz="1700" dirty="0"/>
              <a:t>보안 지식</a:t>
            </a:r>
            <a:endParaRPr lang="en-US" altLang="ko-KR" sz="1700" dirty="0"/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ADB3890-D503-864F-5E54-7E19582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Autofit/>
          </a:bodyPr>
          <a:lstStyle/>
          <a:p>
            <a:r>
              <a:rPr lang="en-US" altLang="ko-KR" sz="2800" b="1" dirty="0" err="1">
                <a:solidFill>
                  <a:srgbClr val="00B0F0"/>
                </a:solidFill>
                <a:latin typeface="+mn-lt"/>
                <a:ea typeface="+mn-ea"/>
              </a:rPr>
              <a:t>OpenCTI</a:t>
            </a:r>
            <a:r>
              <a:rPr lang="en-US" altLang="ko-KR" sz="2800" b="1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lang="ko-KR" altLang="en-US" sz="2800" b="1" dirty="0">
                <a:solidFill>
                  <a:srgbClr val="00B0F0"/>
                </a:solidFill>
                <a:latin typeface="+mn-lt"/>
                <a:ea typeface="+mn-ea"/>
              </a:rPr>
              <a:t>오픈소스 플랫폼 </a:t>
            </a:r>
            <a:r>
              <a:rPr lang="en-US" altLang="ko-KR" sz="2800" b="1" dirty="0">
                <a:solidFill>
                  <a:srgbClr val="00B0F0"/>
                </a:solidFill>
                <a:latin typeface="+mn-lt"/>
                <a:ea typeface="+mn-ea"/>
              </a:rPr>
              <a:t>User Guide - #2</a:t>
            </a:r>
            <a:endParaRPr lang="ko-KR" altLang="en-US" sz="28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CE5666-9946-03F7-0E01-25CA1AF1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E304D-10D1-7762-7644-BD4C5A646586}"/>
              </a:ext>
            </a:extLst>
          </p:cNvPr>
          <p:cNvSpPr txBox="1"/>
          <p:nvPr/>
        </p:nvSpPr>
        <p:spPr>
          <a:xfrm>
            <a:off x="628650" y="1112641"/>
            <a:ext cx="7656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기존에 </a:t>
            </a:r>
            <a:r>
              <a:rPr lang="en-US" altLang="ko-KR" dirty="0"/>
              <a:t>stack</a:t>
            </a:r>
            <a:r>
              <a:rPr lang="ko-KR" altLang="en-US" dirty="0"/>
              <a:t>이 </a:t>
            </a:r>
            <a:r>
              <a:rPr lang="ko-KR" altLang="en-US" dirty="0" err="1"/>
              <a:t>구동중이라면</a:t>
            </a:r>
            <a:r>
              <a:rPr lang="en-US" altLang="ko-KR" dirty="0"/>
              <a:t>, </a:t>
            </a:r>
            <a:r>
              <a:rPr lang="ko-KR" altLang="en-US" dirty="0"/>
              <a:t>변경된 </a:t>
            </a:r>
            <a:r>
              <a:rPr lang="en-US" altLang="ko-KR" dirty="0" err="1"/>
              <a:t>misp</a:t>
            </a:r>
            <a:r>
              <a:rPr lang="en-US" altLang="ko-KR" dirty="0"/>
              <a:t> service</a:t>
            </a:r>
            <a:r>
              <a:rPr lang="ko-KR" altLang="en-US" dirty="0"/>
              <a:t>만 </a:t>
            </a:r>
            <a:r>
              <a:rPr lang="en-US" altLang="ko-KR" dirty="0"/>
              <a:t>update </a:t>
            </a:r>
            <a:r>
              <a:rPr lang="ko-KR" altLang="en-US" dirty="0"/>
              <a:t>진행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Portainer</a:t>
            </a:r>
            <a:r>
              <a:rPr lang="ko-KR" altLang="en-US" dirty="0"/>
              <a:t>의 편리한 장점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9AD1D5-89E9-4B7C-A9BC-D56624958F42}"/>
              </a:ext>
            </a:extLst>
          </p:cNvPr>
          <p:cNvSpPr/>
          <p:nvPr/>
        </p:nvSpPr>
        <p:spPr>
          <a:xfrm>
            <a:off x="5040352" y="3278459"/>
            <a:ext cx="2877014" cy="2081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소프트웨어, 멀티미디어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A29676FF-3421-6970-DD0C-621F33B94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4" y="2071207"/>
            <a:ext cx="7426712" cy="208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9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CE5666-9946-03F7-0E01-25CA1AF1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구동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E304D-10D1-7762-7644-BD4C5A646586}"/>
              </a:ext>
            </a:extLst>
          </p:cNvPr>
          <p:cNvSpPr txBox="1"/>
          <p:nvPr/>
        </p:nvSpPr>
        <p:spPr>
          <a:xfrm>
            <a:off x="628650" y="1112641"/>
            <a:ext cx="7656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Service Log </a:t>
            </a:r>
            <a:r>
              <a:rPr lang="ko-KR" altLang="en-US" dirty="0"/>
              <a:t>확인 시 다음과 같이 출력되면 성공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9AD1D5-89E9-4B7C-A9BC-D56624958F42}"/>
              </a:ext>
            </a:extLst>
          </p:cNvPr>
          <p:cNvSpPr/>
          <p:nvPr/>
        </p:nvSpPr>
        <p:spPr>
          <a:xfrm>
            <a:off x="5040352" y="3278459"/>
            <a:ext cx="2877014" cy="2081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969F8A1-9A82-8839-FFE7-961027926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22" y="1962807"/>
            <a:ext cx="7263161" cy="20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54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CE5666-9946-03F7-0E01-25CA1AF1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OpenCTI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E304D-10D1-7762-7644-BD4C5A646586}"/>
              </a:ext>
            </a:extLst>
          </p:cNvPr>
          <p:cNvSpPr txBox="1"/>
          <p:nvPr/>
        </p:nvSpPr>
        <p:spPr>
          <a:xfrm>
            <a:off x="628650" y="1089558"/>
            <a:ext cx="7656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가 추가되어 대시보드에 </a:t>
            </a:r>
            <a:r>
              <a:rPr lang="ko-KR" altLang="en-US" dirty="0" err="1"/>
              <a:t>엔터티를</a:t>
            </a:r>
            <a:r>
              <a:rPr lang="ko-KR" altLang="en-US" dirty="0"/>
              <a:t> 포함하여 여러 지표들 확인이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9AD1D5-89E9-4B7C-A9BC-D56624958F42}"/>
              </a:ext>
            </a:extLst>
          </p:cNvPr>
          <p:cNvSpPr/>
          <p:nvPr/>
        </p:nvSpPr>
        <p:spPr>
          <a:xfrm>
            <a:off x="5040352" y="3278459"/>
            <a:ext cx="2877014" cy="2081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스크린샷, 소프트웨어, 멀티미디어 소프트웨어, 텍스트이(가) 표시된 사진&#10;&#10;자동 생성된 설명">
            <a:extLst>
              <a:ext uri="{FF2B5EF4-FFF2-40B4-BE49-F238E27FC236}">
                <a16:creationId xmlns:a16="http://schemas.microsoft.com/office/drawing/2014/main" id="{7CE0AA31-95F4-503D-8009-313E104E7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8" y="1581911"/>
            <a:ext cx="7563004" cy="32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78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9F41033-4599-3A9B-8D1E-A32B605B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884" y="2225403"/>
            <a:ext cx="2332231" cy="692693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2337498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4.0)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7FD49-CD4C-E222-0C49-99B102D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1AD47-9AE2-C62C-A443-3CDB403E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B1B90-0073-13FD-4BE6-308A7595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73"/>
            <a:ext cx="9241766" cy="5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OpenCTI</a:t>
            </a:r>
            <a:r>
              <a:rPr lang="en-US" altLang="ko-KR" dirty="0"/>
              <a:t> Connector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E1624-DBC9-9DBE-EDD6-B01F83A7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7169"/>
            <a:ext cx="7771935" cy="844656"/>
          </a:xfrm>
        </p:spPr>
        <p:txBody>
          <a:bodyPr/>
          <a:lstStyle/>
          <a:p>
            <a:r>
              <a:rPr lang="en-US" altLang="ko-KR" dirty="0" err="1"/>
              <a:t>OpenCTI</a:t>
            </a:r>
            <a:r>
              <a:rPr lang="en-US" altLang="ko-KR" dirty="0"/>
              <a:t> Connector</a:t>
            </a:r>
            <a:r>
              <a:rPr lang="ko-KR" altLang="en-US" dirty="0"/>
              <a:t>는 타 플랫폼과의 연동을 위한 도구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Connectors - OpenCTI Documentation">
            <a:extLst>
              <a:ext uri="{FF2B5EF4-FFF2-40B4-BE49-F238E27FC236}">
                <a16:creationId xmlns:a16="http://schemas.microsoft.com/office/drawing/2014/main" id="{77AFCB85-5041-7BBF-721A-13D2966A0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69" y="1712578"/>
            <a:ext cx="6017461" cy="31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0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OpenCTI</a:t>
            </a:r>
            <a:r>
              <a:rPr lang="en-US" altLang="ko-KR" dirty="0"/>
              <a:t> Connector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E1624-DBC9-9DBE-EDD6-B01F83A7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7169"/>
            <a:ext cx="7771935" cy="844656"/>
          </a:xfrm>
        </p:spPr>
        <p:txBody>
          <a:bodyPr/>
          <a:lstStyle/>
          <a:p>
            <a:r>
              <a:rPr lang="en-US" altLang="ko-KR" dirty="0" err="1"/>
              <a:t>OpenCTI</a:t>
            </a:r>
            <a:r>
              <a:rPr lang="en-US" altLang="ko-KR" dirty="0"/>
              <a:t> Connector</a:t>
            </a:r>
            <a:r>
              <a:rPr lang="ko-KR" altLang="en-US" dirty="0"/>
              <a:t>는 타 플랫폼과의 연동을 위한 도구</a:t>
            </a:r>
            <a:endParaRPr lang="en-US" altLang="ko-KR" dirty="0"/>
          </a:p>
          <a:p>
            <a:r>
              <a:rPr lang="ko-KR" altLang="en-US" dirty="0"/>
              <a:t>타 플랫폼으로의 </a:t>
            </a:r>
            <a:r>
              <a:rPr lang="en-US" altLang="ko-KR" dirty="0"/>
              <a:t>Export, </a:t>
            </a:r>
            <a:r>
              <a:rPr lang="ko-KR" altLang="en-US" dirty="0"/>
              <a:t>타 플랫폼으로부터 </a:t>
            </a:r>
            <a:r>
              <a:rPr lang="en-US" altLang="ko-KR" dirty="0"/>
              <a:t>Import </a:t>
            </a:r>
            <a:r>
              <a:rPr lang="ko-KR" altLang="en-US" dirty="0"/>
              <a:t>기능 지원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757BA-B965-A6E2-E131-725346E9CBB6}"/>
              </a:ext>
            </a:extLst>
          </p:cNvPr>
          <p:cNvSpPr txBox="1"/>
          <p:nvPr/>
        </p:nvSpPr>
        <p:spPr>
          <a:xfrm>
            <a:off x="6047678" y="4897279"/>
            <a:ext cx="30963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https://github.com/OpenCTI-Platform/connectors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184CD4-D84F-961E-AFDA-99D8AA28A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83" y="2168243"/>
            <a:ext cx="6376233" cy="25235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FEDC4E-F089-E2B9-3271-8349E609DD78}"/>
              </a:ext>
            </a:extLst>
          </p:cNvPr>
          <p:cNvSpPr/>
          <p:nvPr/>
        </p:nvSpPr>
        <p:spPr>
          <a:xfrm>
            <a:off x="3228230" y="3538330"/>
            <a:ext cx="850789" cy="9939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6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MISP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E1624-DBC9-9DBE-EDD6-B01F83A7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7169"/>
            <a:ext cx="7886700" cy="3223582"/>
          </a:xfrm>
        </p:spPr>
        <p:txBody>
          <a:bodyPr>
            <a:normAutofit/>
          </a:bodyPr>
          <a:lstStyle/>
          <a:p>
            <a:r>
              <a:rPr lang="en-US" altLang="ko-KR" sz="1900" dirty="0"/>
              <a:t>MISP</a:t>
            </a:r>
            <a:r>
              <a:rPr lang="ko-KR" altLang="en-US" sz="1900" dirty="0"/>
              <a:t>란</a:t>
            </a:r>
            <a:r>
              <a:rPr lang="en-US" altLang="ko-KR" sz="1900" dirty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err="1"/>
              <a:t>OpenCTI</a:t>
            </a:r>
            <a:r>
              <a:rPr lang="ko-KR" altLang="en-US" sz="1700" dirty="0"/>
              <a:t>와 유사하게 악성코드</a:t>
            </a:r>
            <a:r>
              <a:rPr lang="en-US" altLang="ko-KR" sz="1700" dirty="0"/>
              <a:t>, </a:t>
            </a:r>
            <a:r>
              <a:rPr lang="ko-KR" altLang="en-US" sz="1700" dirty="0"/>
              <a:t>위협정보</a:t>
            </a:r>
            <a:r>
              <a:rPr lang="en-US" altLang="ko-KR" sz="1700" dirty="0"/>
              <a:t>, </a:t>
            </a:r>
            <a:r>
              <a:rPr lang="ko-KR" altLang="en-US" sz="1700" dirty="0"/>
              <a:t>사건</a:t>
            </a:r>
            <a:r>
              <a:rPr lang="en-US" altLang="ko-KR" sz="1700" dirty="0"/>
              <a:t>, </a:t>
            </a:r>
            <a:r>
              <a:rPr lang="ko-KR" altLang="en-US" sz="1700" dirty="0"/>
              <a:t>공격자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인텔리전스의</a:t>
            </a:r>
            <a:r>
              <a:rPr lang="ko-KR" altLang="en-US" sz="1700" dirty="0"/>
              <a:t> </a:t>
            </a:r>
            <a:r>
              <a:rPr lang="en-US" altLang="ko-KR" sz="1700" dirty="0"/>
              <a:t>IoC</a:t>
            </a:r>
            <a:r>
              <a:rPr lang="ko-KR" altLang="en-US" sz="1700" dirty="0"/>
              <a:t>와 지표를 저장하는 효율적인 </a:t>
            </a:r>
            <a:r>
              <a:rPr lang="en-US" altLang="ko-KR" sz="1700" dirty="0"/>
              <a:t>Threat Intelligence Platform</a:t>
            </a:r>
          </a:p>
          <a:p>
            <a:pPr lvl="1">
              <a:lnSpc>
                <a:spcPct val="120000"/>
              </a:lnSpc>
            </a:pPr>
            <a:r>
              <a:rPr lang="ko-KR" altLang="en-US" sz="1700" dirty="0"/>
              <a:t>외부 </a:t>
            </a:r>
            <a:r>
              <a:rPr lang="en-US" altLang="ko-KR" sz="1700" dirty="0"/>
              <a:t>Threat Intel, OSINT, MISP </a:t>
            </a:r>
            <a:r>
              <a:rPr lang="ko-KR" altLang="en-US" sz="1700" dirty="0" err="1"/>
              <a:t>피드의</a:t>
            </a:r>
            <a:r>
              <a:rPr lang="ko-KR" altLang="en-US" sz="1700" dirty="0"/>
              <a:t> 기본 목록 제공으로 가져오기와</a:t>
            </a:r>
            <a:br>
              <a:rPr lang="en-US" altLang="ko-KR" sz="1700" dirty="0"/>
            </a:br>
            <a:r>
              <a:rPr lang="ko-KR" altLang="en-US" sz="1700" dirty="0"/>
              <a:t>통합 기능</a:t>
            </a:r>
            <a:endParaRPr lang="en-US" altLang="ko-KR" sz="2000" dirty="0"/>
          </a:p>
          <a:p>
            <a:r>
              <a:rPr lang="en-US" altLang="ko-KR" sz="2000" dirty="0"/>
              <a:t>MISP vs </a:t>
            </a:r>
            <a:r>
              <a:rPr lang="en-US" altLang="ko-KR" sz="2000" dirty="0" err="1"/>
              <a:t>OpenCTI</a:t>
            </a:r>
            <a:endParaRPr lang="en-US" altLang="ko-KR" sz="2000" dirty="0"/>
          </a:p>
          <a:p>
            <a:pPr lvl="1"/>
            <a:r>
              <a:rPr lang="en-US" altLang="ko-KR" sz="1600" dirty="0"/>
              <a:t>MISP</a:t>
            </a:r>
            <a:r>
              <a:rPr lang="ko-KR" altLang="en-US" sz="1600" dirty="0"/>
              <a:t>는 </a:t>
            </a:r>
            <a:r>
              <a:rPr lang="en-US" altLang="ko-KR" sz="1600" dirty="0"/>
              <a:t>MISP </a:t>
            </a:r>
            <a:r>
              <a:rPr lang="ko-KR" altLang="en-US" sz="1600" dirty="0"/>
              <a:t>데이터 모델사용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OpenCTI</a:t>
            </a:r>
            <a:r>
              <a:rPr lang="ko-KR" altLang="en-US" sz="1600" dirty="0"/>
              <a:t>는 </a:t>
            </a:r>
            <a:r>
              <a:rPr lang="en-US" altLang="ko-KR" sz="1600" dirty="0"/>
              <a:t>STIX 2.1</a:t>
            </a:r>
            <a:r>
              <a:rPr lang="ko-KR" altLang="en-US" sz="1600" dirty="0"/>
              <a:t>을 사용</a:t>
            </a:r>
            <a:endParaRPr lang="en-US" altLang="ko-KR" sz="1600" dirty="0"/>
          </a:p>
          <a:p>
            <a:pPr lvl="1"/>
            <a:r>
              <a:rPr lang="en-US" altLang="ko-KR" dirty="0"/>
              <a:t>STIX 2.1</a:t>
            </a:r>
            <a:r>
              <a:rPr lang="ko-KR" altLang="en-US" dirty="0"/>
              <a:t>은 </a:t>
            </a:r>
            <a:r>
              <a:rPr lang="en-US" altLang="ko-KR" dirty="0"/>
              <a:t>TTP(</a:t>
            </a:r>
            <a:r>
              <a:rPr lang="ko-KR" altLang="en-US" dirty="0"/>
              <a:t>기법</a:t>
            </a:r>
            <a:r>
              <a:rPr lang="en-US" altLang="ko-KR" dirty="0"/>
              <a:t>, </a:t>
            </a:r>
            <a:r>
              <a:rPr lang="ko-KR" altLang="en-US" dirty="0"/>
              <a:t>기술</a:t>
            </a:r>
            <a:r>
              <a:rPr lang="en-US" altLang="ko-KR" dirty="0"/>
              <a:t>, </a:t>
            </a:r>
            <a:r>
              <a:rPr lang="ko-KR" altLang="en-US" dirty="0"/>
              <a:t>절차</a:t>
            </a:r>
            <a:r>
              <a:rPr lang="en-US" altLang="ko-KR" dirty="0"/>
              <a:t>)</a:t>
            </a:r>
            <a:r>
              <a:rPr lang="ko-KR" altLang="en-US" dirty="0"/>
              <a:t>를 설명하는데 더 초점</a:t>
            </a:r>
            <a:endParaRPr lang="en-US" altLang="ko-KR" dirty="0"/>
          </a:p>
          <a:p>
            <a:pPr lvl="1"/>
            <a:r>
              <a:rPr lang="en-US" altLang="ko-KR" dirty="0"/>
              <a:t>MISP</a:t>
            </a:r>
            <a:r>
              <a:rPr lang="ko-KR" altLang="en-US" dirty="0"/>
              <a:t>는 침해 지표 및 공격 지표를 공유하는데 더 초점</a:t>
            </a:r>
          </a:p>
        </p:txBody>
      </p:sp>
    </p:spTree>
    <p:extLst>
      <p:ext uri="{BB962C8B-B14F-4D97-AF65-F5344CB8AC3E}">
        <p14:creationId xmlns:p14="http://schemas.microsoft.com/office/powerpoint/2010/main" val="179039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OpenCTI</a:t>
            </a:r>
            <a:r>
              <a:rPr lang="ko-KR" altLang="en-US" dirty="0"/>
              <a:t>를 채택한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E1624-DBC9-9DBE-EDD6-B01F83A7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7450"/>
            <a:ext cx="7886700" cy="601648"/>
          </a:xfrm>
        </p:spPr>
        <p:txBody>
          <a:bodyPr>
            <a:normAutofit lnSpcReduction="10000"/>
          </a:bodyPr>
          <a:lstStyle/>
          <a:p>
            <a:r>
              <a:rPr lang="ko-KR" altLang="en-US" sz="1900" dirty="0"/>
              <a:t>무엇보다도</a:t>
            </a:r>
            <a:r>
              <a:rPr lang="en-US" altLang="ko-KR" sz="1900" dirty="0"/>
              <a:t>... MISP</a:t>
            </a:r>
            <a:r>
              <a:rPr lang="ko-KR" altLang="en-US" sz="1900" dirty="0"/>
              <a:t>가 대중적이지만</a:t>
            </a:r>
            <a:r>
              <a:rPr lang="en-US" altLang="ko-KR" sz="1900" dirty="0"/>
              <a:t>, </a:t>
            </a:r>
            <a:r>
              <a:rPr lang="en-US" altLang="ko-KR" sz="1900" dirty="0" err="1"/>
              <a:t>OpenCTI</a:t>
            </a:r>
            <a:r>
              <a:rPr lang="ko-KR" altLang="en-US" sz="1900" dirty="0"/>
              <a:t>가 시대의 흐름</a:t>
            </a:r>
            <a:r>
              <a:rPr lang="en-US" altLang="ko-KR" sz="1900" dirty="0"/>
              <a:t>(TTPs </a:t>
            </a:r>
            <a:r>
              <a:rPr lang="ko-KR" altLang="en-US" sz="1900" dirty="0"/>
              <a:t>행위</a:t>
            </a:r>
            <a:r>
              <a:rPr lang="en-US" altLang="ko-KR" sz="1900" dirty="0"/>
              <a:t> </a:t>
            </a:r>
            <a:r>
              <a:rPr lang="ko-KR" altLang="en-US" sz="1900" dirty="0"/>
              <a:t>기반 지표</a:t>
            </a:r>
            <a:r>
              <a:rPr lang="en-US" altLang="ko-KR" sz="1900" dirty="0"/>
              <a:t>)</a:t>
            </a:r>
            <a:r>
              <a:rPr lang="ko-KR" altLang="en-US" sz="1900" dirty="0"/>
              <a:t>과 플랫폼 가시성면에서 월등히 좋은 부분이 존재</a:t>
            </a:r>
            <a:endParaRPr lang="en-US" altLang="ko-KR" sz="1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23BC02-3E21-72A0-7614-33FDDCE46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5" y="1750011"/>
            <a:ext cx="4536578" cy="1886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89CDA1-FB49-D6F1-6023-ED9F32206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393" y="2571750"/>
            <a:ext cx="5103667" cy="2198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11BC4A-D03F-CCAA-BED5-B520219AC607}"/>
              </a:ext>
            </a:extLst>
          </p:cNvPr>
          <p:cNvSpPr txBox="1"/>
          <p:nvPr/>
        </p:nvSpPr>
        <p:spPr>
          <a:xfrm>
            <a:off x="1494262" y="3689018"/>
            <a:ext cx="1613211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ko-KR" sz="1800" dirty="0"/>
              <a:t>MISP</a:t>
            </a:r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74F34D-BD8C-BA76-3354-E1F576EED3E9}"/>
              </a:ext>
            </a:extLst>
          </p:cNvPr>
          <p:cNvSpPr txBox="1"/>
          <p:nvPr/>
        </p:nvSpPr>
        <p:spPr>
          <a:xfrm>
            <a:off x="5430643" y="2083805"/>
            <a:ext cx="2048109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ko-KR" sz="1800" dirty="0" err="1"/>
              <a:t>OpenCTI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9382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MISP</a:t>
            </a:r>
            <a:r>
              <a:rPr lang="ko-KR" altLang="en-US" dirty="0"/>
              <a:t> 설치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EC9CBBD-29E2-E1E9-F0D0-B25998EE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7450"/>
            <a:ext cx="7886700" cy="60164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900" dirty="0"/>
              <a:t>설치 방법</a:t>
            </a:r>
            <a:r>
              <a:rPr lang="en-US" altLang="ko-KR" sz="1900" dirty="0"/>
              <a:t> : Docker, VM</a:t>
            </a:r>
          </a:p>
          <a:p>
            <a:r>
              <a:rPr lang="ko-KR" altLang="en-US" sz="1900" dirty="0"/>
              <a:t>여기서는 </a:t>
            </a:r>
            <a:r>
              <a:rPr lang="en-US" altLang="ko-KR" sz="1900" dirty="0"/>
              <a:t>VM</a:t>
            </a:r>
            <a:r>
              <a:rPr lang="ko-KR" altLang="en-US" sz="1900" dirty="0"/>
              <a:t>으로 간편하게 진행</a:t>
            </a:r>
            <a:endParaRPr lang="en-US" altLang="ko-KR" sz="1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80DD43-98FA-0C4F-5A39-4E2A79C39903}"/>
              </a:ext>
            </a:extLst>
          </p:cNvPr>
          <p:cNvSpPr txBox="1"/>
          <p:nvPr/>
        </p:nvSpPr>
        <p:spPr>
          <a:xfrm>
            <a:off x="7266878" y="4881223"/>
            <a:ext cx="18771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https://vm.misp-project.org/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6593404-781B-EC06-D65D-5033E7B8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34" y="1693085"/>
            <a:ext cx="4938131" cy="2712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04E30E4-FF5F-66AB-F496-5B01512E6546}"/>
              </a:ext>
            </a:extLst>
          </p:cNvPr>
          <p:cNvSpPr txBox="1"/>
          <p:nvPr/>
        </p:nvSpPr>
        <p:spPr>
          <a:xfrm>
            <a:off x="1832516" y="4464222"/>
            <a:ext cx="5478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VMWare </a:t>
            </a:r>
            <a:r>
              <a:rPr lang="ko-KR" altLang="en-US" sz="1800" dirty="0"/>
              <a:t>버전 </a:t>
            </a:r>
            <a:r>
              <a:rPr lang="en-US" altLang="ko-KR" sz="1800" dirty="0"/>
              <a:t>or VirtualBox </a:t>
            </a:r>
            <a:r>
              <a:rPr lang="ko-KR" altLang="en-US" sz="1800" dirty="0"/>
              <a:t>버전 선택해서 다운로드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1020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MISP</a:t>
            </a:r>
            <a:r>
              <a:rPr lang="ko-KR" altLang="en-US" dirty="0"/>
              <a:t> 설치</a:t>
            </a: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28B5349-B921-569F-6327-5A19D874B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7"/>
          <a:stretch/>
        </p:blipFill>
        <p:spPr>
          <a:xfrm>
            <a:off x="1357799" y="1070615"/>
            <a:ext cx="4629338" cy="35757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8F3F869-B7D8-4BAF-4481-F5BCD522ABD2}"/>
              </a:ext>
            </a:extLst>
          </p:cNvPr>
          <p:cNvSpPr/>
          <p:nvPr/>
        </p:nvSpPr>
        <p:spPr>
          <a:xfrm>
            <a:off x="3516351" y="2578720"/>
            <a:ext cx="1241502" cy="2086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4CFCE-6DA9-02AE-5F34-B10D7E7155D0}"/>
              </a:ext>
            </a:extLst>
          </p:cNvPr>
          <p:cNvSpPr txBox="1"/>
          <p:nvPr/>
        </p:nvSpPr>
        <p:spPr>
          <a:xfrm>
            <a:off x="6270701" y="2489146"/>
            <a:ext cx="252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초기 </a:t>
            </a:r>
            <a:r>
              <a:rPr lang="en-US" altLang="ko-KR" sz="1800" dirty="0"/>
              <a:t>ID/</a:t>
            </a:r>
            <a:r>
              <a:rPr lang="ko-KR" altLang="en-US" sz="1800" dirty="0"/>
              <a:t>비밀번호 확인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0887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MISP</a:t>
            </a:r>
            <a:r>
              <a:rPr lang="ko-KR" altLang="en-US" dirty="0"/>
              <a:t> 설치</a:t>
            </a:r>
          </a:p>
        </p:txBody>
      </p:sp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B1FF2E63-B2DD-94B2-591E-C1375C6B65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4"/>
          <a:stretch/>
        </p:blipFill>
        <p:spPr>
          <a:xfrm>
            <a:off x="1960398" y="1167161"/>
            <a:ext cx="5223203" cy="3418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5BE3C1-0619-A547-79AD-E437018CE2E0}"/>
              </a:ext>
            </a:extLst>
          </p:cNvPr>
          <p:cNvSpPr txBox="1"/>
          <p:nvPr/>
        </p:nvSpPr>
        <p:spPr>
          <a:xfrm>
            <a:off x="3863896" y="4684990"/>
            <a:ext cx="1416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로그인 진행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0512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9715</TotalTime>
  <Words>676</Words>
  <Application>Microsoft Office PowerPoint</Application>
  <PresentationFormat>화면 슬라이드 쇼(16:9)</PresentationFormat>
  <Paragraphs>90</Paragraphs>
  <Slides>25</Slides>
  <Notes>3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 HERMANN</vt:lpstr>
      <vt:lpstr>Arial</vt:lpstr>
      <vt:lpstr>나눔고딕</vt:lpstr>
      <vt:lpstr>맑은 고딕</vt:lpstr>
      <vt:lpstr>나눔고딕 ExtraBold</vt:lpstr>
      <vt:lpstr>Office Theme</vt:lpstr>
      <vt:lpstr>PowerPoint 프레젠테이션</vt:lpstr>
      <vt:lpstr>OpenCTI 오픈소스 플랫폼 User Guide - #2</vt:lpstr>
      <vt:lpstr>OpenCTI Connector</vt:lpstr>
      <vt:lpstr>OpenCTI Connector</vt:lpstr>
      <vt:lpstr>MISP란?</vt:lpstr>
      <vt:lpstr>OpenCTI를 채택한 이유</vt:lpstr>
      <vt:lpstr>MISP 설치</vt:lpstr>
      <vt:lpstr>MISP 설치</vt:lpstr>
      <vt:lpstr>MISP 설치</vt:lpstr>
      <vt:lpstr>Feed 받아오기</vt:lpstr>
      <vt:lpstr>Feed 받아오기</vt:lpstr>
      <vt:lpstr>Feed 받아오기</vt:lpstr>
      <vt:lpstr>불러온 Feed 데이터 확인</vt:lpstr>
      <vt:lpstr>OpenCTI 연동을 위한 Tag 생성</vt:lpstr>
      <vt:lpstr>OpenCTI 연동을 위한 Tag 생성</vt:lpstr>
      <vt:lpstr>다시 돌아와서...</vt:lpstr>
      <vt:lpstr>Portainer stack 수정</vt:lpstr>
      <vt:lpstr>환경변수 추가</vt:lpstr>
      <vt:lpstr>환경변수 추가</vt:lpstr>
      <vt:lpstr>서비스 확인</vt:lpstr>
      <vt:lpstr>서비스 구동 확인</vt:lpstr>
      <vt:lpstr>OpenCTI 실행</vt:lpstr>
      <vt:lpstr>시연 영상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이 응창</cp:lastModifiedBy>
  <cp:revision>127</cp:revision>
  <dcterms:created xsi:type="dcterms:W3CDTF">2017-03-17T07:48:16Z</dcterms:created>
  <dcterms:modified xsi:type="dcterms:W3CDTF">2023-11-14T06:35:16Z</dcterms:modified>
</cp:coreProperties>
</file>