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3"/>
  </p:notesMasterIdLst>
  <p:sldIdLst>
    <p:sldId id="347" r:id="rId2"/>
    <p:sldId id="316" r:id="rId3"/>
    <p:sldId id="348" r:id="rId4"/>
    <p:sldId id="350" r:id="rId5"/>
    <p:sldId id="351" r:id="rId6"/>
    <p:sldId id="349" r:id="rId7"/>
    <p:sldId id="352" r:id="rId8"/>
    <p:sldId id="353" r:id="rId9"/>
    <p:sldId id="354" r:id="rId10"/>
    <p:sldId id="355" r:id="rId11"/>
    <p:sldId id="357" r:id="rId12"/>
    <p:sldId id="356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44" r:id="rId21"/>
    <p:sldId id="346" r:id="rId22"/>
  </p:sldIdLst>
  <p:sldSz cx="9144000" cy="5143500" type="screen16x9"/>
  <p:notesSz cx="6858000" cy="9144000"/>
  <p:embeddedFontLst>
    <p:embeddedFont>
      <p:font typeface="AR HERMANN" panose="020B0600000101010101" charset="0"/>
      <p:regular r:id="rId24"/>
    </p:embeddedFont>
    <p:embeddedFont>
      <p:font typeface="KoPub돋움체 Bold" panose="02020603020101020101" pitchFamily="18" charset="-127"/>
      <p:regular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고딕 ExtraBold" panose="020D0904000000000000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penCTI-Platform/docker/blob/master/docker-compose.y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-docker.sh/" TargetMode="External"/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Portainer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502270" y="1184368"/>
            <a:ext cx="843357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docker volume create </a:t>
            </a:r>
            <a:r>
              <a:rPr lang="en-US" altLang="ko-KR" sz="1600" dirty="0" err="1"/>
              <a:t>portainer_data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92D050"/>
                </a:solidFill>
              </a:rPr>
              <a:t># </a:t>
            </a:r>
            <a:r>
              <a:rPr lang="ko-KR" altLang="en-US" sz="1600" dirty="0">
                <a:solidFill>
                  <a:srgbClr val="92D050"/>
                </a:solidFill>
              </a:rPr>
              <a:t>컨테이너 데이터 저장을 위해 </a:t>
            </a:r>
            <a:r>
              <a:rPr lang="en-US" altLang="ko-KR" sz="1600" dirty="0">
                <a:solidFill>
                  <a:srgbClr val="92D050"/>
                </a:solidFill>
              </a:rPr>
              <a:t>volume </a:t>
            </a:r>
            <a:r>
              <a:rPr lang="ko-KR" altLang="en-US" sz="1600" dirty="0">
                <a:solidFill>
                  <a:srgbClr val="92D050"/>
                </a:solidFill>
              </a:rPr>
              <a:t>사용</a:t>
            </a:r>
            <a:endParaRPr lang="en-US" altLang="ko-KR" sz="1600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docker run -d -p 18000:8000 -p 19000:9000 --name=</a:t>
            </a:r>
            <a:r>
              <a:rPr lang="en-US" altLang="ko-KR" dirty="0" err="1"/>
              <a:t>portainer</a:t>
            </a:r>
            <a:r>
              <a:rPr lang="en-US" altLang="ko-KR" dirty="0"/>
              <a:t> --restart=always -v /var/run/</a:t>
            </a:r>
            <a:r>
              <a:rPr lang="en-US" altLang="ko-KR" dirty="0" err="1"/>
              <a:t>docker.sock</a:t>
            </a:r>
            <a:r>
              <a:rPr lang="en-US" altLang="ko-KR" dirty="0"/>
              <a:t>:/var/run/</a:t>
            </a:r>
            <a:r>
              <a:rPr lang="en-US" altLang="ko-KR" dirty="0" err="1"/>
              <a:t>docker.sock</a:t>
            </a:r>
            <a:r>
              <a:rPr lang="en-US" altLang="ko-KR" dirty="0"/>
              <a:t> -v </a:t>
            </a:r>
            <a:r>
              <a:rPr lang="en-US" altLang="ko-KR" dirty="0" err="1"/>
              <a:t>portainer_data</a:t>
            </a:r>
            <a:r>
              <a:rPr lang="en-US" altLang="ko-KR" dirty="0"/>
              <a:t>:/data </a:t>
            </a:r>
            <a:r>
              <a:rPr lang="en-US" altLang="ko-KR" dirty="0" err="1"/>
              <a:t>portainer</a:t>
            </a:r>
            <a:r>
              <a:rPr lang="en-US" altLang="ko-KR" dirty="0"/>
              <a:t>/</a:t>
            </a:r>
            <a:r>
              <a:rPr lang="en-US" altLang="ko-KR" dirty="0" err="1"/>
              <a:t>portainer-ce</a:t>
            </a:r>
            <a:r>
              <a:rPr lang="en-US" altLang="ko-KR" sz="1600" dirty="0">
                <a:solidFill>
                  <a:srgbClr val="92D050"/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92D050"/>
                </a:solidFill>
              </a:rPr>
              <a:t>#</a:t>
            </a:r>
            <a:r>
              <a:rPr lang="ko-KR" altLang="en-US" sz="1600" dirty="0">
                <a:solidFill>
                  <a:srgbClr val="92D050"/>
                </a:solidFill>
              </a:rPr>
              <a:t>백그라운드 실행</a:t>
            </a:r>
            <a:r>
              <a:rPr lang="en-US" altLang="ko-KR" sz="1600" dirty="0">
                <a:solidFill>
                  <a:srgbClr val="92D050"/>
                </a:solidFill>
              </a:rPr>
              <a:t>. 19000(main) </a:t>
            </a:r>
            <a:r>
              <a:rPr lang="ko-KR" altLang="en-US" sz="1600" dirty="0">
                <a:solidFill>
                  <a:srgbClr val="92D050"/>
                </a:solidFill>
              </a:rPr>
              <a:t>포트</a:t>
            </a:r>
            <a:r>
              <a:rPr lang="en-US" altLang="ko-KR" sz="1600" dirty="0">
                <a:solidFill>
                  <a:srgbClr val="92D050"/>
                </a:solidFill>
              </a:rPr>
              <a:t>, 18000(sub) </a:t>
            </a:r>
            <a:r>
              <a:rPr lang="ko-KR" altLang="en-US" sz="1600" dirty="0">
                <a:solidFill>
                  <a:srgbClr val="92D050"/>
                </a:solidFill>
              </a:rPr>
              <a:t>포트 </a:t>
            </a:r>
            <a:r>
              <a:rPr lang="en-US" altLang="ko-KR" sz="1600" dirty="0">
                <a:solidFill>
                  <a:srgbClr val="92D050"/>
                </a:solidFill>
              </a:rPr>
              <a:t>open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AC330B9-034D-B71E-9175-29F3F03F5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060" y="2817971"/>
            <a:ext cx="6659880" cy="20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Portainer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502270" y="1184368"/>
            <a:ext cx="8433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92D050"/>
                </a:solidFill>
              </a:rPr>
              <a:t>정상 접속 확인</a:t>
            </a:r>
            <a:endParaRPr lang="en-US" altLang="ko-KR" sz="1600" dirty="0">
              <a:solidFill>
                <a:srgbClr val="92D050"/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E9F0869-350D-8A42-BC9D-7620C7B3A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t="17213" r="6532"/>
          <a:stretch/>
        </p:blipFill>
        <p:spPr>
          <a:xfrm>
            <a:off x="2948940" y="1121088"/>
            <a:ext cx="5566410" cy="36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5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Portainer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502270" y="1184368"/>
            <a:ext cx="84335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92D050"/>
                </a:solidFill>
              </a:rPr>
              <a:t>구성 환경 확인 </a:t>
            </a:r>
            <a:r>
              <a:rPr lang="en-US" altLang="ko-KR" sz="1600" dirty="0">
                <a:solidFill>
                  <a:srgbClr val="92D050"/>
                </a:solidFill>
              </a:rPr>
              <a:t>– local docker container</a:t>
            </a:r>
            <a:r>
              <a:rPr lang="ko-KR" altLang="en-US" sz="1600" dirty="0">
                <a:solidFill>
                  <a:srgbClr val="92D050"/>
                </a:solidFill>
              </a:rPr>
              <a:t>가 올라가 있는지 확인</a:t>
            </a:r>
            <a:endParaRPr lang="en-US" altLang="ko-KR" sz="1600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92D050"/>
              </a:solidFill>
            </a:endParaRPr>
          </a:p>
        </p:txBody>
      </p:sp>
      <p:pic>
        <p:nvPicPr>
          <p:cNvPr id="11" name="그림 10" descr="스크린샷, 멀티미디어 소프트웨어,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39DB86A5-DBA6-681E-0B5E-9A5026BBC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687552"/>
            <a:ext cx="7505700" cy="31821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2B16F-2839-A845-B09F-B90AF3AB1D01}"/>
              </a:ext>
            </a:extLst>
          </p:cNvPr>
          <p:cNvSpPr/>
          <p:nvPr/>
        </p:nvSpPr>
        <p:spPr>
          <a:xfrm>
            <a:off x="2423160" y="3909060"/>
            <a:ext cx="5806440" cy="685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Portainer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628650" y="1038074"/>
            <a:ext cx="81114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92D050"/>
                </a:solidFill>
              </a:rPr>
              <a:t>Stack</a:t>
            </a:r>
            <a:r>
              <a:rPr lang="ko-KR" altLang="en-US" sz="1600" dirty="0">
                <a:solidFill>
                  <a:srgbClr val="92D050"/>
                </a:solidFill>
              </a:rPr>
              <a:t> 확인 </a:t>
            </a:r>
            <a:endParaRPr lang="en-US" altLang="ko-KR" sz="1600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Web editor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yaml</a:t>
            </a:r>
            <a:r>
              <a:rPr lang="en-US" altLang="ko-KR" sz="1600" dirty="0"/>
              <a:t> </a:t>
            </a:r>
            <a:r>
              <a:rPr lang="ko-KR" altLang="en-US" sz="1600" dirty="0"/>
              <a:t>형식을 작성하거나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확장자의 파일 </a:t>
            </a:r>
            <a:r>
              <a:rPr lang="en-US" altLang="ko-KR" sz="1600" dirty="0"/>
              <a:t>upload </a:t>
            </a:r>
            <a:r>
              <a:rPr lang="ko-KR" altLang="en-US" sz="1600" dirty="0"/>
              <a:t>등 사용 방식은 다양하다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92D050"/>
              </a:solidFill>
            </a:endParaRPr>
          </a:p>
        </p:txBody>
      </p:sp>
      <p:pic>
        <p:nvPicPr>
          <p:cNvPr id="6" name="그림 5" descr="스크린샷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53131BA8-E98E-56E0-78F9-049B1659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2056748"/>
            <a:ext cx="7368540" cy="27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420494" y="1137134"/>
            <a:ext cx="84335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Portainer</a:t>
            </a:r>
            <a:r>
              <a:rPr lang="ko-KR" altLang="en-US" sz="1600" dirty="0"/>
              <a:t>의 </a:t>
            </a:r>
            <a:r>
              <a:rPr lang="en-US" altLang="ko-KR" sz="1600" dirty="0"/>
              <a:t>Stacks → Web editor</a:t>
            </a:r>
            <a:r>
              <a:rPr lang="ko-KR" altLang="en-US" sz="1600" dirty="0"/>
              <a:t>에 </a:t>
            </a:r>
            <a:r>
              <a:rPr lang="en-US" altLang="ko-KR" sz="1600" dirty="0" err="1"/>
              <a:t>OpenCTI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docker-</a:t>
            </a:r>
            <a:r>
              <a:rPr lang="en-US" altLang="ko-KR" sz="1600" dirty="0" err="1"/>
              <a:t>compose.yml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대한 내용을 수정해서 기입한 후</a:t>
            </a:r>
            <a:r>
              <a:rPr lang="en-US" altLang="ko-KR" sz="1600" dirty="0"/>
              <a:t>, build &amp;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92D050"/>
                </a:solidFill>
                <a:hlinkClick r:id="rId2"/>
              </a:rPr>
              <a:t>https://github.com/OpenCTI-Platform/docker/blob/master/docker-compose.yml</a:t>
            </a:r>
            <a:endParaRPr lang="en-US" altLang="ko-KR" sz="1600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92D050"/>
                </a:solidFill>
              </a:rPr>
              <a:t>UUID</a:t>
            </a:r>
            <a:r>
              <a:rPr lang="ko-KR" altLang="en-US" sz="1600" dirty="0">
                <a:solidFill>
                  <a:srgbClr val="92D050"/>
                </a:solidFill>
              </a:rPr>
              <a:t> </a:t>
            </a:r>
            <a:r>
              <a:rPr lang="en-US" altLang="ko-KR" sz="1600" dirty="0">
                <a:solidFill>
                  <a:srgbClr val="92D050"/>
                </a:solidFill>
              </a:rPr>
              <a:t>v4</a:t>
            </a:r>
            <a:r>
              <a:rPr lang="ko-KR" altLang="en-US" sz="1600" dirty="0">
                <a:solidFill>
                  <a:srgbClr val="92D050"/>
                </a:solidFill>
              </a:rPr>
              <a:t> 필수</a:t>
            </a:r>
            <a:endParaRPr lang="en-US" altLang="ko-KR" sz="1600" dirty="0">
              <a:solidFill>
                <a:srgbClr val="92D050"/>
              </a:solidFill>
            </a:endParaRPr>
          </a:p>
        </p:txBody>
      </p:sp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708715F-307B-8F11-DF21-EB961C735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24600"/>
          <a:stretch/>
        </p:blipFill>
        <p:spPr>
          <a:xfrm>
            <a:off x="1718309" y="2226189"/>
            <a:ext cx="5707381" cy="2791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A2A15E-47F7-B035-96D7-2A5085D4135B}"/>
              </a:ext>
            </a:extLst>
          </p:cNvPr>
          <p:cNvSpPr/>
          <p:nvPr/>
        </p:nvSpPr>
        <p:spPr>
          <a:xfrm>
            <a:off x="2042159" y="3535679"/>
            <a:ext cx="2552700" cy="1481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420494" y="1137134"/>
            <a:ext cx="84335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 정보 기반의 환경 변수 기입 필수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92D050"/>
                </a:solidFill>
              </a:rPr>
              <a:t>환경 변수 세팅 정보는 동영상에서 자세히 설명</a:t>
            </a:r>
            <a:endParaRPr lang="en-US" altLang="ko-KR" sz="1600" dirty="0">
              <a:solidFill>
                <a:srgbClr val="92D050"/>
              </a:solidFill>
            </a:endParaRP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F60F890-3CE1-F90C-5144-1E4A2528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/>
          <a:stretch/>
        </p:blipFill>
        <p:spPr>
          <a:xfrm>
            <a:off x="1253490" y="1819865"/>
            <a:ext cx="6637020" cy="3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420494" y="1137134"/>
            <a:ext cx="8433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Deploy </a:t>
            </a:r>
            <a:r>
              <a:rPr lang="ko-KR" altLang="en-US" sz="1600" dirty="0"/>
              <a:t>후에는 </a:t>
            </a:r>
            <a:r>
              <a:rPr lang="en-US" altLang="ko-KR" sz="1600" dirty="0"/>
              <a:t>Services </a:t>
            </a:r>
            <a:r>
              <a:rPr lang="ko-KR" altLang="en-US" sz="1600" dirty="0"/>
              <a:t>탭에서 서비스들이 잘 </a:t>
            </a:r>
            <a:r>
              <a:rPr lang="en-US" altLang="ko-KR" sz="1600" dirty="0"/>
              <a:t>Running</a:t>
            </a:r>
            <a:r>
              <a:rPr lang="ko-KR" altLang="en-US" sz="1600" dirty="0"/>
              <a:t>되고 있는지 확인</a:t>
            </a:r>
            <a:endParaRPr lang="en-US" altLang="ko-KR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CD9A14-33C9-CB3C-5496-63556F1FBAAC}"/>
              </a:ext>
            </a:extLst>
          </p:cNvPr>
          <p:cNvGrpSpPr/>
          <p:nvPr/>
        </p:nvGrpSpPr>
        <p:grpSpPr>
          <a:xfrm>
            <a:off x="218370" y="1646285"/>
            <a:ext cx="5239139" cy="2996706"/>
            <a:chOff x="3619721" y="1872950"/>
            <a:chExt cx="5239139" cy="2996706"/>
          </a:xfrm>
        </p:grpSpPr>
        <p:pic>
          <p:nvPicPr>
            <p:cNvPr id="12" name="그림 11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B6E2A1B1-F655-25A6-A170-0DE4E6BD6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721" y="1872950"/>
              <a:ext cx="5239139" cy="299670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D7CAB6-55CB-9430-5DD1-8BE6DBA1AA96}"/>
                </a:ext>
              </a:extLst>
            </p:cNvPr>
            <p:cNvSpPr/>
            <p:nvPr/>
          </p:nvSpPr>
          <p:spPr>
            <a:xfrm>
              <a:off x="5181600" y="3218902"/>
              <a:ext cx="3672468" cy="23295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536FE6-0407-F4B8-0BA7-3B91264B2896}"/>
              </a:ext>
            </a:extLst>
          </p:cNvPr>
          <p:cNvGrpSpPr/>
          <p:nvPr/>
        </p:nvGrpSpPr>
        <p:grpSpPr>
          <a:xfrm>
            <a:off x="4787222" y="2099125"/>
            <a:ext cx="3943309" cy="2770531"/>
            <a:chOff x="3736749" y="2151263"/>
            <a:chExt cx="3672468" cy="2770531"/>
          </a:xfrm>
        </p:grpSpPr>
        <p:pic>
          <p:nvPicPr>
            <p:cNvPr id="10" name="그림 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19F7E763-73B9-B219-749C-7B343C15F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76"/>
            <a:stretch/>
          </p:blipFill>
          <p:spPr>
            <a:xfrm>
              <a:off x="3736749" y="2151263"/>
              <a:ext cx="3672468" cy="277053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E82592-86EC-9592-DF1A-99DDE9206720}"/>
                </a:ext>
              </a:extLst>
            </p:cNvPr>
            <p:cNvSpPr/>
            <p:nvPr/>
          </p:nvSpPr>
          <p:spPr>
            <a:xfrm>
              <a:off x="4892548" y="2656431"/>
              <a:ext cx="480061" cy="218694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13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420494" y="1137134"/>
            <a:ext cx="84335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CLI</a:t>
            </a:r>
            <a:r>
              <a:rPr lang="ko-KR" altLang="en-US" sz="1600" dirty="0"/>
              <a:t>기반으로도 </a:t>
            </a:r>
            <a:r>
              <a:rPr lang="en-US" altLang="ko-KR" sz="1600" dirty="0"/>
              <a:t>.env </a:t>
            </a:r>
            <a:r>
              <a:rPr lang="ko-KR" altLang="en-US" sz="1600" dirty="0"/>
              <a:t>파일을 생성해서 환경 설정 파일을 만들고 </a:t>
            </a:r>
            <a:r>
              <a:rPr lang="en-US" altLang="ko-KR" sz="1600" dirty="0"/>
              <a:t>docker-</a:t>
            </a:r>
            <a:r>
              <a:rPr lang="en-US" altLang="ko-KR" sz="1600" dirty="0" err="1"/>
              <a:t>compose.yml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통해 </a:t>
            </a:r>
            <a:r>
              <a:rPr lang="en-US" altLang="ko-KR" sz="1600" dirty="0"/>
              <a:t>deploy </a:t>
            </a:r>
            <a:r>
              <a:rPr lang="ko-KR" altLang="en-US" sz="1600" dirty="0"/>
              <a:t>가능</a:t>
            </a:r>
            <a:endParaRPr lang="en-US" altLang="ko-KR" sz="1600" dirty="0"/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818409-6E8C-C8BB-2785-9DEAD016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2" y="2555498"/>
            <a:ext cx="4779244" cy="2158581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2F4FEB6-C91D-5AF4-1F63-5FEFE0DA8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/>
          <a:stretch/>
        </p:blipFill>
        <p:spPr>
          <a:xfrm>
            <a:off x="3724507" y="1892506"/>
            <a:ext cx="5212080" cy="1319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49FDC5-30F6-0382-4404-1A3586E3FC97}"/>
              </a:ext>
            </a:extLst>
          </p:cNvPr>
          <p:cNvSpPr txBox="1"/>
          <p:nvPr/>
        </p:nvSpPr>
        <p:spPr>
          <a:xfrm>
            <a:off x="5144894" y="4006366"/>
            <a:ext cx="3999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환경변수 에러를 위한 </a:t>
            </a:r>
            <a:r>
              <a:rPr lang="en-US" altLang="ko-KR" sz="1600" dirty="0"/>
              <a:t>export </a:t>
            </a:r>
            <a:r>
              <a:rPr lang="ko-KR" altLang="en-US" sz="1600" dirty="0"/>
              <a:t>명령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메모리 관리를 위한 명령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1731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420494" y="1137134"/>
            <a:ext cx="8433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정상 구축 시 화면</a:t>
            </a:r>
            <a:endParaRPr lang="en-US" altLang="ko-KR" sz="1600" dirty="0"/>
          </a:p>
        </p:txBody>
      </p:sp>
      <p:pic>
        <p:nvPicPr>
          <p:cNvPr id="11" name="그림 10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7A76BC0-9BA5-2100-5AB5-4805ADD41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2" t="11680" r="29651" b="8279"/>
          <a:stretch/>
        </p:blipFill>
        <p:spPr>
          <a:xfrm>
            <a:off x="111513" y="1646285"/>
            <a:ext cx="3471315" cy="3066259"/>
          </a:xfrm>
          <a:prstGeom prst="rect">
            <a:avLst/>
          </a:prstGeom>
        </p:spPr>
      </p:pic>
      <p:pic>
        <p:nvPicPr>
          <p:cNvPr id="13" name="그림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C89EBDE-B550-9F42-C08A-E838620F4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6"/>
          <a:stretch/>
        </p:blipFill>
        <p:spPr>
          <a:xfrm>
            <a:off x="3657498" y="1646285"/>
            <a:ext cx="5374989" cy="30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2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720" y="2225403"/>
            <a:ext cx="2508560" cy="692693"/>
          </a:xfrm>
        </p:spPr>
        <p:txBody>
          <a:bodyPr/>
          <a:lstStyle/>
          <a:p>
            <a:r>
              <a:rPr lang="en-US" altLang="ko-KR" dirty="0"/>
              <a:t>Demo</a:t>
            </a:r>
            <a:r>
              <a:rPr lang="ko-KR" altLang="en-US" dirty="0"/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71187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OpenCTI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오픈소스 플랫폼 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User Guide - #1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/>
              <a:t>이응창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OpenCTI</a:t>
            </a:r>
            <a:r>
              <a:rPr lang="en-US" altLang="ko-KR" sz="1600" dirty="0"/>
              <a:t> </a:t>
            </a:r>
            <a:r>
              <a:rPr lang="ko-KR" altLang="en-US" sz="1600" dirty="0"/>
              <a:t>플랫폼 구축 및 에러 핸들링</a:t>
            </a:r>
            <a:endParaRPr lang="en-US" altLang="ko-KR" sz="1600" dirty="0"/>
          </a:p>
          <a:p>
            <a:pPr lvl="1"/>
            <a:r>
              <a:rPr lang="en-US" altLang="ko-KR" sz="1600" dirty="0"/>
              <a:t>Docker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portainer</a:t>
            </a:r>
            <a:r>
              <a:rPr lang="en-US" altLang="ko-KR" sz="1600" dirty="0"/>
              <a:t> </a:t>
            </a:r>
            <a:r>
              <a:rPr lang="ko-KR" altLang="en-US" sz="1600" dirty="0"/>
              <a:t>사용법 이해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700" dirty="0"/>
              <a:t>Docker, </a:t>
            </a:r>
            <a:r>
              <a:rPr lang="en-US" altLang="ko-KR" sz="1700" dirty="0" err="1"/>
              <a:t>Portainer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OpenCTI</a:t>
            </a:r>
            <a:r>
              <a:rPr lang="en-US" altLang="ko-KR" sz="1700" dirty="0"/>
              <a:t> </a:t>
            </a:r>
            <a:r>
              <a:rPr lang="ko-KR" altLang="en-US" sz="1700" dirty="0"/>
              <a:t>오픈소스</a:t>
            </a:r>
            <a:endParaRPr lang="en-US" altLang="ko-KR" sz="1700" dirty="0"/>
          </a:p>
          <a:p>
            <a:pPr lvl="1"/>
            <a:r>
              <a:rPr lang="ko-KR" altLang="en-US" sz="1700" dirty="0"/>
              <a:t>사이버 위협 </a:t>
            </a:r>
            <a:r>
              <a:rPr lang="ko-KR" altLang="en-US" sz="1700" dirty="0" err="1"/>
              <a:t>인텔리전스</a:t>
            </a:r>
            <a:r>
              <a:rPr lang="ko-KR" altLang="en-US" sz="1700" dirty="0"/>
              <a:t> 기초 지식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425555"/>
          </a:xfrm>
        </p:spPr>
        <p:txBody>
          <a:bodyPr/>
          <a:lstStyle/>
          <a:p>
            <a:r>
              <a:rPr lang="en-US" altLang="ko-KR" b="1" dirty="0" err="1"/>
              <a:t>OpenCTI</a:t>
            </a:r>
            <a:r>
              <a:rPr lang="en-US" altLang="ko-KR" b="1" dirty="0"/>
              <a:t>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lvl="1"/>
            <a:r>
              <a:rPr lang="en-US" altLang="ko-KR" dirty="0" err="1"/>
              <a:t>OpenCTI</a:t>
            </a:r>
            <a:r>
              <a:rPr lang="ko-KR" altLang="en-US" dirty="0"/>
              <a:t>는 </a:t>
            </a:r>
            <a:r>
              <a:rPr lang="en-US" altLang="ko-KR" dirty="0"/>
              <a:t>"Open Cyber Threat Intelligence Platform"</a:t>
            </a:r>
            <a:r>
              <a:rPr lang="ko-KR" altLang="en-US" dirty="0"/>
              <a:t>의 약자</a:t>
            </a:r>
          </a:p>
          <a:p>
            <a:pPr lvl="1"/>
            <a:r>
              <a:rPr lang="ko-KR" altLang="en-US" dirty="0"/>
              <a:t>오픈 소스 기반의 사이버 위협 </a:t>
            </a:r>
            <a:r>
              <a:rPr lang="ko-KR" altLang="en-US" dirty="0" err="1"/>
              <a:t>인텔리전스</a:t>
            </a:r>
            <a:r>
              <a:rPr lang="ko-KR" altLang="en-US" dirty="0"/>
              <a:t> 플랫폼</a:t>
            </a:r>
          </a:p>
          <a:p>
            <a:pPr lvl="1"/>
            <a:r>
              <a:rPr lang="ko-KR" altLang="en-US" dirty="0"/>
              <a:t>사이버 보안 전문가 및 조직이 위협 정보를 수집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공유하고 시각화</a:t>
            </a:r>
            <a:br>
              <a:rPr lang="en-US" altLang="ko-KR" dirty="0"/>
            </a:br>
            <a:r>
              <a:rPr lang="ko-KR" altLang="en-US" dirty="0"/>
              <a:t>하는 데 도움을 주는 강력한 도구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4AB1E6-6203-D068-DC58-E801E363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4" y="3076077"/>
            <a:ext cx="7255112" cy="14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OpenCTI</a:t>
            </a:r>
            <a:r>
              <a:rPr lang="en-US" altLang="ko-KR" b="1" dirty="0"/>
              <a:t>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pPr lvl="1"/>
            <a:r>
              <a:rPr lang="ko-KR" altLang="en-US" dirty="0"/>
              <a:t>다른 보안 도구 및 시스템과 통합할 수 있는 </a:t>
            </a:r>
            <a:r>
              <a:rPr lang="en-US" altLang="ko-KR" dirty="0"/>
              <a:t>API</a:t>
            </a:r>
            <a:r>
              <a:rPr lang="ko-KR" altLang="en-US" dirty="0"/>
              <a:t>와 연결성을 제공</a:t>
            </a:r>
          </a:p>
          <a:p>
            <a:pPr lvl="1"/>
            <a:r>
              <a:rPr lang="ko-KR" altLang="en-US" dirty="0"/>
              <a:t>개발자 및 보안 전문가들을 위해 오픈 소스로 제공되며</a:t>
            </a:r>
            <a:r>
              <a:rPr lang="en-US" altLang="ko-KR" dirty="0"/>
              <a:t>, </a:t>
            </a:r>
            <a:r>
              <a:rPr lang="ko-KR" altLang="en-US" dirty="0"/>
              <a:t>커뮤니티 기여와 </a:t>
            </a:r>
            <a:br>
              <a:rPr lang="en-US" altLang="ko-KR" dirty="0"/>
            </a:br>
            <a:r>
              <a:rPr lang="ko-KR" altLang="en-US" dirty="0"/>
              <a:t>협업을 장려 </a:t>
            </a:r>
          </a:p>
          <a:p>
            <a:pPr lvl="1"/>
            <a:r>
              <a:rPr lang="ko-KR" altLang="en-US" dirty="0"/>
              <a:t>사용자들이 필요에 따라 기능을 확장하고 </a:t>
            </a:r>
            <a:r>
              <a:rPr lang="ko-KR" altLang="en-US" dirty="0" err="1"/>
              <a:t>맞춤화</a:t>
            </a:r>
            <a:r>
              <a:rPr lang="ko-KR" altLang="en-US" dirty="0"/>
              <a:t> 할 수 있는 유연성과 </a:t>
            </a:r>
            <a:br>
              <a:rPr lang="en-US" altLang="ko-KR" dirty="0"/>
            </a:br>
            <a:r>
              <a:rPr lang="ko-KR" altLang="en-US" dirty="0"/>
              <a:t>확장성을 제공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176616A-AC0C-80BA-CC27-470950A616FB}"/>
              </a:ext>
            </a:extLst>
          </p:cNvPr>
          <p:cNvSpPr/>
          <p:nvPr/>
        </p:nvSpPr>
        <p:spPr>
          <a:xfrm>
            <a:off x="1458125" y="3236444"/>
            <a:ext cx="6227749" cy="47681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12635-CA7A-F221-BA0A-28ADF6517BAC}"/>
              </a:ext>
            </a:extLst>
          </p:cNvPr>
          <p:cNvSpPr txBox="1"/>
          <p:nvPr/>
        </p:nvSpPr>
        <p:spPr>
          <a:xfrm>
            <a:off x="849837" y="3936332"/>
            <a:ext cx="7444325" cy="861774"/>
          </a:xfrm>
          <a:prstGeom prst="rect">
            <a:avLst/>
          </a:prstGeom>
          <a:noFill/>
          <a:ln w="1524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사이버 보안 업계에서 사이버 위협 </a:t>
            </a:r>
            <a:r>
              <a:rPr lang="ko-KR" altLang="en-US" sz="2500" b="1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인텔리전스</a:t>
            </a:r>
            <a:r>
              <a:rPr lang="ko-KR" altLang="en-US" sz="2500" b="1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작업에 </a:t>
            </a:r>
            <a:br>
              <a:rPr lang="en-US" altLang="ko-KR" sz="2500" b="1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ko-KR" altLang="en-US" sz="2500" b="1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필요한 다양한 기능과 자원을 제공하는 오픈 소스 플랫폼</a:t>
            </a:r>
            <a:endParaRPr lang="ko-KR" altLang="en-US" sz="2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17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62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83" y="1189610"/>
            <a:ext cx="8404032" cy="3425555"/>
          </a:xfrm>
        </p:spPr>
        <p:txBody>
          <a:bodyPr/>
          <a:lstStyle/>
          <a:p>
            <a:r>
              <a:rPr lang="en-US" altLang="ko-KR" b="1" dirty="0" err="1"/>
              <a:t>OpenCTI</a:t>
            </a:r>
            <a:r>
              <a:rPr lang="en-US" altLang="ko-KR" b="1" dirty="0"/>
              <a:t> </a:t>
            </a:r>
            <a:r>
              <a:rPr lang="ko-KR" altLang="en-US" b="1" dirty="0"/>
              <a:t>필요성</a:t>
            </a:r>
            <a:endParaRPr lang="en-US" altLang="ko-KR" b="1" dirty="0"/>
          </a:p>
          <a:p>
            <a:pPr lvl="1"/>
            <a:r>
              <a:rPr lang="ko-KR" altLang="en-US" sz="1600" dirty="0"/>
              <a:t>디지털 </a:t>
            </a:r>
            <a:r>
              <a:rPr lang="ko-KR" altLang="en-US" sz="1600" dirty="0" err="1"/>
              <a:t>트랜스포메이션</a:t>
            </a:r>
            <a:r>
              <a:rPr lang="ko-KR" altLang="en-US" sz="1600" dirty="0"/>
              <a:t> 시대에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사이버 위협도 나날이 고도화 및 지능화</a:t>
            </a:r>
          </a:p>
          <a:p>
            <a:pPr lvl="1"/>
            <a:r>
              <a:rPr lang="ko-KR" altLang="en-US" sz="1600" dirty="0"/>
              <a:t>최신의 위협 </a:t>
            </a:r>
            <a:r>
              <a:rPr lang="ko-KR" altLang="en-US" sz="1600" dirty="0" err="1"/>
              <a:t>인텔리전스를</a:t>
            </a:r>
            <a:r>
              <a:rPr lang="ko-KR" altLang="en-US" sz="1600" dirty="0"/>
              <a:t> 수집하고 분석하여 위협에 대한 선제 대응적인 예방 능력이 필요 </a:t>
            </a:r>
          </a:p>
          <a:p>
            <a:pPr lvl="1"/>
            <a:r>
              <a:rPr lang="en-US" altLang="ko-KR" sz="1600" dirty="0"/>
              <a:t>CTI </a:t>
            </a:r>
            <a:r>
              <a:rPr lang="ko-KR" altLang="en-US" sz="1600" dirty="0"/>
              <a:t>플랫폼들은 위협 </a:t>
            </a:r>
            <a:r>
              <a:rPr lang="ko-KR" altLang="en-US" sz="1600" dirty="0" err="1"/>
              <a:t>인텔리전스를</a:t>
            </a:r>
            <a:r>
              <a:rPr lang="ko-KR" altLang="en-US" sz="1600" dirty="0"/>
              <a:t> 공유하며 현재 많이 출시되어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실무가 아니라면 </a:t>
            </a:r>
            <a:br>
              <a:rPr lang="ko-KR" altLang="en-US" sz="1600" dirty="0"/>
            </a:br>
            <a:r>
              <a:rPr lang="ko-KR" altLang="en-US" sz="1600" dirty="0"/>
              <a:t>상용 플랫폼은 잘 접해보기 </a:t>
            </a:r>
            <a:r>
              <a:rPr lang="ko-KR" altLang="en-US" sz="1600" dirty="0" err="1"/>
              <a:t>힘듬</a:t>
            </a:r>
            <a:endParaRPr lang="ko-KR" altLang="en-US" sz="1600" dirty="0"/>
          </a:p>
          <a:p>
            <a:pPr lvl="1"/>
            <a:r>
              <a:rPr lang="ko-KR" altLang="en-US" sz="1600" dirty="0"/>
              <a:t>기존의 오픈소스 </a:t>
            </a:r>
            <a:r>
              <a:rPr lang="en-US" altLang="ko-KR" sz="1600" dirty="0"/>
              <a:t>TIP</a:t>
            </a:r>
            <a:r>
              <a:rPr lang="ko-KR" altLang="en-US" sz="1600" dirty="0"/>
              <a:t>들은 활용 가이드들이 대부분 영어로 구성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OpenCTI</a:t>
            </a:r>
            <a:r>
              <a:rPr lang="en-US" altLang="ko-KR" sz="1600" dirty="0"/>
              <a:t> documentation</a:t>
            </a:r>
            <a:r>
              <a:rPr lang="ko-KR" altLang="en-US" sz="1600" dirty="0"/>
              <a:t>에서도 설명이 존재하지 </a:t>
            </a:r>
            <a:r>
              <a:rPr lang="ko-KR" altLang="en-US" sz="1600"/>
              <a:t>않는 기능이 존재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166F4-709B-34A6-382E-C09D2650147A}"/>
              </a:ext>
            </a:extLst>
          </p:cNvPr>
          <p:cNvSpPr txBox="1"/>
          <p:nvPr/>
        </p:nvSpPr>
        <p:spPr>
          <a:xfrm>
            <a:off x="-233692" y="3953890"/>
            <a:ext cx="9611381" cy="707886"/>
          </a:xfrm>
          <a:prstGeom prst="rect">
            <a:avLst/>
          </a:prstGeom>
          <a:noFill/>
          <a:ln w="1524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보안 전문가로서 필요한 위협 정보를 빠르게 파악할 수 있도록 오픈소스 </a:t>
            </a:r>
            <a:br>
              <a:rPr lang="en-US" altLang="ko-KR" sz="20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ko-KR" altLang="en-US" sz="20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사이버 위협 </a:t>
            </a:r>
            <a:r>
              <a:rPr lang="ko-KR" altLang="en-US" sz="2000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인텔리전스</a:t>
            </a:r>
            <a:r>
              <a:rPr lang="ko-KR" altLang="en-US" sz="20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구축 및 활용 영상 및 가이드 제작이 필요</a:t>
            </a:r>
          </a:p>
        </p:txBody>
      </p:sp>
    </p:spTree>
    <p:extLst>
      <p:ext uri="{BB962C8B-B14F-4D97-AF65-F5344CB8AC3E}">
        <p14:creationId xmlns:p14="http://schemas.microsoft.com/office/powerpoint/2010/main" val="217437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D92EFE-D9BA-A1BD-D52D-3AF1ADAC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1" y="1032261"/>
            <a:ext cx="7487118" cy="2769915"/>
          </a:xfrm>
          <a:prstGeom prst="rect">
            <a:avLst/>
          </a:prstGeom>
        </p:spPr>
      </p:pic>
      <p:pic>
        <p:nvPicPr>
          <p:cNvPr id="5" name="Picture 2" descr="Portainer: Docker and Kubernetes Management Platform">
            <a:extLst>
              <a:ext uri="{FF2B5EF4-FFF2-40B4-BE49-F238E27FC236}">
                <a16:creationId xmlns:a16="http://schemas.microsoft.com/office/drawing/2014/main" id="{D18CB7A7-A73B-D710-495B-DAC530D5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1" y="3887235"/>
            <a:ext cx="41433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ySQL Docker 컨테이너 만들기(Dockerfile) | CodeNexus">
            <a:extLst>
              <a:ext uri="{FF2B5EF4-FFF2-40B4-BE49-F238E27FC236}">
                <a16:creationId xmlns:a16="http://schemas.microsoft.com/office/drawing/2014/main" id="{05124E9D-1AC3-A83F-4B7A-E60ED475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4" b="11054"/>
          <a:stretch/>
        </p:blipFill>
        <p:spPr bwMode="auto">
          <a:xfrm>
            <a:off x="5533333" y="3846047"/>
            <a:ext cx="2782226" cy="11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7B51A-B2DA-DE6A-664A-5777C8D9E3B1}"/>
              </a:ext>
            </a:extLst>
          </p:cNvPr>
          <p:cNvSpPr txBox="1"/>
          <p:nvPr/>
        </p:nvSpPr>
        <p:spPr>
          <a:xfrm>
            <a:off x="5008986" y="4065148"/>
            <a:ext cx="295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20B0600000101010101" charset="-127"/>
              </a:rPr>
              <a:t>+</a:t>
            </a:r>
            <a:endParaRPr lang="ko-KR" altLang="en-US" sz="4000" dirty="0"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69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525966" y="1333528"/>
            <a:ext cx="80920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apt-get update</a:t>
            </a:r>
          </a:p>
          <a:p>
            <a:r>
              <a:rPr lang="en-US" altLang="ko-KR" dirty="0"/>
              <a:t>- apt-get upgrade</a:t>
            </a:r>
          </a:p>
          <a:p>
            <a:r>
              <a:rPr lang="en-US" altLang="ko-KR" dirty="0"/>
              <a:t>- curl -</a:t>
            </a:r>
            <a:r>
              <a:rPr lang="en-US" altLang="ko-KR" dirty="0" err="1"/>
              <a:t>fsSL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https://get.docker.com</a:t>
            </a:r>
            <a:r>
              <a:rPr lang="en-US" altLang="ko-KR" dirty="0"/>
              <a:t> -o </a:t>
            </a:r>
            <a:r>
              <a:rPr lang="en-US" altLang="ko-KR" dirty="0">
                <a:hlinkClick r:id="rId3"/>
              </a:rPr>
              <a:t>get-docker.sh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2D050"/>
                </a:solidFill>
              </a:rPr>
              <a:t># docker </a:t>
            </a:r>
            <a:r>
              <a:rPr lang="ko-KR" altLang="en-US" dirty="0">
                <a:solidFill>
                  <a:srgbClr val="92D050"/>
                </a:solidFill>
              </a:rPr>
              <a:t>최신 버전 설치 </a:t>
            </a:r>
            <a:r>
              <a:rPr lang="en-US" altLang="ko-KR" dirty="0"/>
              <a:t>(</a:t>
            </a:r>
            <a:r>
              <a:rPr lang="ko-KR" altLang="en-US" dirty="0"/>
              <a:t>타 설치 방법이 존재할 수 있음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chmod</a:t>
            </a:r>
            <a:r>
              <a:rPr lang="en-US" altLang="ko-KR" dirty="0"/>
              <a:t> 777 ./get-docker.sh </a:t>
            </a:r>
            <a:r>
              <a:rPr lang="en-US" altLang="ko-KR" dirty="0">
                <a:solidFill>
                  <a:srgbClr val="92D050"/>
                </a:solidFill>
              </a:rPr>
              <a:t># </a:t>
            </a:r>
            <a:r>
              <a:rPr lang="ko-KR" altLang="en-US" dirty="0">
                <a:solidFill>
                  <a:srgbClr val="92D050"/>
                </a:solidFill>
              </a:rPr>
              <a:t>다운 시</a:t>
            </a:r>
            <a:r>
              <a:rPr lang="en-US" altLang="ko-KR" dirty="0">
                <a:solidFill>
                  <a:srgbClr val="92D050"/>
                </a:solidFill>
              </a:rPr>
              <a:t>, </a:t>
            </a:r>
            <a:r>
              <a:rPr lang="ko-KR" altLang="en-US" dirty="0">
                <a:solidFill>
                  <a:srgbClr val="92D050"/>
                </a:solidFill>
              </a:rPr>
              <a:t>실행 권한이 없으므로 변경 필요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en-US" altLang="ko-KR" dirty="0"/>
              <a:t>- ./get-docker.sh</a:t>
            </a:r>
          </a:p>
        </p:txBody>
      </p:sp>
    </p:spTree>
    <p:extLst>
      <p:ext uri="{BB962C8B-B14F-4D97-AF65-F5344CB8AC3E}">
        <p14:creationId xmlns:p14="http://schemas.microsoft.com/office/powerpoint/2010/main" val="34791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61146" y="2033157"/>
            <a:ext cx="4046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docker -v </a:t>
            </a:r>
            <a:r>
              <a:rPr lang="en-US" altLang="ko-KR" dirty="0">
                <a:solidFill>
                  <a:srgbClr val="92D050"/>
                </a:solidFill>
              </a:rPr>
              <a:t># </a:t>
            </a:r>
            <a:r>
              <a:rPr lang="ko-KR" altLang="en-US" dirty="0" err="1">
                <a:solidFill>
                  <a:srgbClr val="92D050"/>
                </a:solidFill>
              </a:rPr>
              <a:t>도커</a:t>
            </a:r>
            <a:r>
              <a:rPr lang="ko-KR" altLang="en-US" dirty="0">
                <a:solidFill>
                  <a:srgbClr val="92D050"/>
                </a:solidFill>
              </a:rPr>
              <a:t> 정상설치 확인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en-US" altLang="ko-KR" dirty="0"/>
              <a:t>-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docker.service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containerd.service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systemctl</a:t>
            </a:r>
            <a:r>
              <a:rPr lang="en-US" altLang="ko-KR" dirty="0"/>
              <a:t> status docker</a:t>
            </a: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42B3058-0354-FC18-0093-AB979DCE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0" y="1298899"/>
            <a:ext cx="4899660" cy="26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61446-B72A-4CAB-04AF-81F9E758404D}"/>
              </a:ext>
            </a:extLst>
          </p:cNvPr>
          <p:cNvSpPr txBox="1"/>
          <p:nvPr/>
        </p:nvSpPr>
        <p:spPr>
          <a:xfrm>
            <a:off x="539441" y="1396100"/>
            <a:ext cx="8262589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docker: permission denied while trying to connect to the Docker daemon socket at unix:///var/run/docker.sock: Post "http://%2Fvar%2Frun%2Fdocker.sock/v1.24/containers/create": dial </a:t>
            </a:r>
            <a:r>
              <a:rPr lang="en-US" altLang="ko-KR" sz="1500" dirty="0" err="1"/>
              <a:t>unix</a:t>
            </a:r>
            <a:r>
              <a:rPr lang="en-US" altLang="ko-KR" sz="1500" dirty="0"/>
              <a:t> /var/run/</a:t>
            </a:r>
            <a:r>
              <a:rPr lang="en-US" altLang="ko-KR" sz="1500" dirty="0" err="1"/>
              <a:t>docker.sock</a:t>
            </a:r>
            <a:r>
              <a:rPr lang="en-US" altLang="ko-KR" sz="1500" dirty="0"/>
              <a:t>: connect: permission denied.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sudo</a:t>
            </a:r>
            <a:r>
              <a:rPr lang="en-US" altLang="ko-KR" sz="1500" dirty="0"/>
              <a:t> </a:t>
            </a:r>
            <a:r>
              <a:rPr lang="ko-KR" altLang="en-US" sz="1500" dirty="0"/>
              <a:t>권한으로 </a:t>
            </a:r>
            <a:r>
              <a:rPr lang="en-US" altLang="ko-KR" sz="1500" dirty="0"/>
              <a:t>docker </a:t>
            </a:r>
            <a:r>
              <a:rPr lang="ko-KR" altLang="en-US" sz="1500" dirty="0"/>
              <a:t>명령 실행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FC95403-C24C-7707-1231-98AF628C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에러 핸들링</a:t>
            </a:r>
          </a:p>
        </p:txBody>
      </p:sp>
    </p:spTree>
    <p:extLst>
      <p:ext uri="{BB962C8B-B14F-4D97-AF65-F5344CB8AC3E}">
        <p14:creationId xmlns:p14="http://schemas.microsoft.com/office/powerpoint/2010/main" val="1119299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11665</TotalTime>
  <Words>732</Words>
  <Application>Microsoft Office PowerPoint</Application>
  <PresentationFormat>화면 슬라이드 쇼(16:9)</PresentationFormat>
  <Paragraphs>83</Paragraphs>
  <Slides>21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KoPub돋움체 Bold</vt:lpstr>
      <vt:lpstr>Arial</vt:lpstr>
      <vt:lpstr>나눔고딕 ExtraBold</vt:lpstr>
      <vt:lpstr>AR HERMANN</vt:lpstr>
      <vt:lpstr>나눔고딕</vt:lpstr>
      <vt:lpstr>Office Theme</vt:lpstr>
      <vt:lpstr>PowerPoint 프레젠테이션</vt:lpstr>
      <vt:lpstr>OpenCTI 오픈소스 플랫폼 User Guide - #1</vt:lpstr>
      <vt:lpstr>OpenCTI 소개</vt:lpstr>
      <vt:lpstr>OpenCTI 소개</vt:lpstr>
      <vt:lpstr>OpenCTI 소개</vt:lpstr>
      <vt:lpstr>How to Install?</vt:lpstr>
      <vt:lpstr>Docker 설치</vt:lpstr>
      <vt:lpstr>Docker 설치</vt:lpstr>
      <vt:lpstr>Docker 에러 핸들링</vt:lpstr>
      <vt:lpstr>Portainer 설치</vt:lpstr>
      <vt:lpstr>Portainer 설치</vt:lpstr>
      <vt:lpstr>Portainer 설치</vt:lpstr>
      <vt:lpstr>Portainer 설치</vt:lpstr>
      <vt:lpstr>OpenCTI 설치</vt:lpstr>
      <vt:lpstr>OpenCTI 설치</vt:lpstr>
      <vt:lpstr>OpenCTI 설치</vt:lpstr>
      <vt:lpstr>OpenCTI 설치</vt:lpstr>
      <vt:lpstr>OpenCTI 설치</vt:lpstr>
      <vt:lpstr>Demo 진행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이 응창</cp:lastModifiedBy>
  <cp:revision>120</cp:revision>
  <dcterms:created xsi:type="dcterms:W3CDTF">2017-03-17T07:48:16Z</dcterms:created>
  <dcterms:modified xsi:type="dcterms:W3CDTF">2023-11-08T12:03:50Z</dcterms:modified>
</cp:coreProperties>
</file>