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57"/>
  </p:notesMasterIdLst>
  <p:sldIdLst>
    <p:sldId id="261" r:id="rId2"/>
    <p:sldId id="256" r:id="rId3"/>
    <p:sldId id="717" r:id="rId4"/>
    <p:sldId id="259" r:id="rId5"/>
    <p:sldId id="258" r:id="rId6"/>
    <p:sldId id="260" r:id="rId7"/>
    <p:sldId id="718" r:id="rId8"/>
    <p:sldId id="263" r:id="rId9"/>
    <p:sldId id="264" r:id="rId10"/>
    <p:sldId id="265" r:id="rId11"/>
    <p:sldId id="719" r:id="rId12"/>
    <p:sldId id="267" r:id="rId13"/>
    <p:sldId id="720" r:id="rId14"/>
    <p:sldId id="269" r:id="rId15"/>
    <p:sldId id="721" r:id="rId16"/>
    <p:sldId id="271" r:id="rId17"/>
    <p:sldId id="722" r:id="rId18"/>
    <p:sldId id="273" r:id="rId19"/>
    <p:sldId id="275" r:id="rId20"/>
    <p:sldId id="277" r:id="rId21"/>
    <p:sldId id="723" r:id="rId22"/>
    <p:sldId id="279" r:id="rId23"/>
    <p:sldId id="280" r:id="rId24"/>
    <p:sldId id="281" r:id="rId25"/>
    <p:sldId id="724" r:id="rId26"/>
    <p:sldId id="283" r:id="rId27"/>
    <p:sldId id="284" r:id="rId28"/>
    <p:sldId id="285" r:id="rId29"/>
    <p:sldId id="289" r:id="rId30"/>
    <p:sldId id="290" r:id="rId31"/>
    <p:sldId id="291" r:id="rId32"/>
    <p:sldId id="292" r:id="rId33"/>
    <p:sldId id="725" r:id="rId34"/>
    <p:sldId id="294" r:id="rId35"/>
    <p:sldId id="295" r:id="rId36"/>
    <p:sldId id="296" r:id="rId37"/>
    <p:sldId id="297" r:id="rId38"/>
    <p:sldId id="298" r:id="rId39"/>
    <p:sldId id="299" r:id="rId40"/>
    <p:sldId id="301" r:id="rId41"/>
    <p:sldId id="303" r:id="rId42"/>
    <p:sldId id="302" r:id="rId43"/>
    <p:sldId id="304" r:id="rId44"/>
    <p:sldId id="305" r:id="rId45"/>
    <p:sldId id="306" r:id="rId46"/>
    <p:sldId id="307" r:id="rId47"/>
    <p:sldId id="309"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39"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286" r:id="rId136"/>
    <p:sldId id="287" r:id="rId137"/>
    <p:sldId id="396" r:id="rId138"/>
    <p:sldId id="398" r:id="rId139"/>
    <p:sldId id="399" r:id="rId140"/>
    <p:sldId id="400" r:id="rId141"/>
    <p:sldId id="401" r:id="rId142"/>
    <p:sldId id="402" r:id="rId143"/>
    <p:sldId id="403" r:id="rId144"/>
    <p:sldId id="404" r:id="rId145"/>
    <p:sldId id="397" r:id="rId146"/>
    <p:sldId id="405" r:id="rId147"/>
    <p:sldId id="406" r:id="rId148"/>
    <p:sldId id="408" r:id="rId149"/>
    <p:sldId id="409" r:id="rId150"/>
    <p:sldId id="407"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62" r:id="rId164"/>
    <p:sldId id="463" r:id="rId165"/>
    <p:sldId id="464" r:id="rId166"/>
    <p:sldId id="465" r:id="rId167"/>
    <p:sldId id="466" r:id="rId168"/>
    <p:sldId id="467" r:id="rId169"/>
    <p:sldId id="468" r:id="rId170"/>
    <p:sldId id="469" r:id="rId171"/>
    <p:sldId id="470" r:id="rId172"/>
    <p:sldId id="471" r:id="rId173"/>
    <p:sldId id="472" r:id="rId174"/>
    <p:sldId id="473" r:id="rId175"/>
    <p:sldId id="474" r:id="rId176"/>
    <p:sldId id="475" r:id="rId177"/>
    <p:sldId id="476" r:id="rId178"/>
    <p:sldId id="477" r:id="rId179"/>
    <p:sldId id="478" r:id="rId180"/>
    <p:sldId id="479" r:id="rId181"/>
    <p:sldId id="480" r:id="rId182"/>
    <p:sldId id="481" r:id="rId183"/>
    <p:sldId id="482" r:id="rId184"/>
    <p:sldId id="483" r:id="rId185"/>
    <p:sldId id="484" r:id="rId186"/>
    <p:sldId id="485" r:id="rId187"/>
    <p:sldId id="486" r:id="rId188"/>
    <p:sldId id="487" r:id="rId189"/>
    <p:sldId id="488" r:id="rId190"/>
    <p:sldId id="489" r:id="rId191"/>
    <p:sldId id="490" r:id="rId192"/>
    <p:sldId id="491" r:id="rId193"/>
    <p:sldId id="492" r:id="rId194"/>
    <p:sldId id="493" r:id="rId195"/>
    <p:sldId id="494" r:id="rId196"/>
    <p:sldId id="495" r:id="rId197"/>
    <p:sldId id="496" r:id="rId198"/>
    <p:sldId id="497" r:id="rId199"/>
    <p:sldId id="498" r:id="rId200"/>
    <p:sldId id="499" r:id="rId201"/>
    <p:sldId id="500" r:id="rId202"/>
    <p:sldId id="501" r:id="rId203"/>
    <p:sldId id="502" r:id="rId204"/>
    <p:sldId id="503" r:id="rId205"/>
    <p:sldId id="504" r:id="rId206"/>
    <p:sldId id="505" r:id="rId207"/>
    <p:sldId id="422" r:id="rId208"/>
    <p:sldId id="423" r:id="rId209"/>
    <p:sldId id="424" r:id="rId210"/>
    <p:sldId id="425" r:id="rId211"/>
    <p:sldId id="426" r:id="rId212"/>
    <p:sldId id="427" r:id="rId213"/>
    <p:sldId id="428" r:id="rId214"/>
    <p:sldId id="429" r:id="rId215"/>
    <p:sldId id="430" r:id="rId216"/>
    <p:sldId id="431" r:id="rId217"/>
    <p:sldId id="432" r:id="rId218"/>
    <p:sldId id="433" r:id="rId219"/>
    <p:sldId id="434" r:id="rId220"/>
    <p:sldId id="435" r:id="rId221"/>
    <p:sldId id="436" r:id="rId222"/>
    <p:sldId id="437" r:id="rId223"/>
    <p:sldId id="438" r:id="rId224"/>
    <p:sldId id="439" r:id="rId225"/>
    <p:sldId id="440" r:id="rId226"/>
    <p:sldId id="441" r:id="rId227"/>
    <p:sldId id="442" r:id="rId228"/>
    <p:sldId id="443" r:id="rId229"/>
    <p:sldId id="444" r:id="rId230"/>
    <p:sldId id="445" r:id="rId231"/>
    <p:sldId id="446" r:id="rId232"/>
    <p:sldId id="447" r:id="rId233"/>
    <p:sldId id="448" r:id="rId234"/>
    <p:sldId id="449" r:id="rId235"/>
    <p:sldId id="450" r:id="rId236"/>
    <p:sldId id="451" r:id="rId237"/>
    <p:sldId id="452" r:id="rId238"/>
    <p:sldId id="453" r:id="rId239"/>
    <p:sldId id="454" r:id="rId240"/>
    <p:sldId id="455" r:id="rId241"/>
    <p:sldId id="456" r:id="rId242"/>
    <p:sldId id="457" r:id="rId243"/>
    <p:sldId id="458" r:id="rId244"/>
    <p:sldId id="459" r:id="rId245"/>
    <p:sldId id="460" r:id="rId246"/>
    <p:sldId id="506" r:id="rId247"/>
    <p:sldId id="507" r:id="rId248"/>
    <p:sldId id="508" r:id="rId249"/>
    <p:sldId id="509" r:id="rId250"/>
    <p:sldId id="510" r:id="rId251"/>
    <p:sldId id="511" r:id="rId252"/>
    <p:sldId id="512" r:id="rId253"/>
    <p:sldId id="513" r:id="rId254"/>
    <p:sldId id="514" r:id="rId255"/>
    <p:sldId id="461" r:id="rId256"/>
    <p:sldId id="515" r:id="rId257"/>
    <p:sldId id="516" r:id="rId258"/>
    <p:sldId id="727" r:id="rId259"/>
    <p:sldId id="519" r:id="rId260"/>
    <p:sldId id="520" r:id="rId261"/>
    <p:sldId id="517" r:id="rId262"/>
    <p:sldId id="521" r:id="rId263"/>
    <p:sldId id="522" r:id="rId264"/>
    <p:sldId id="523" r:id="rId265"/>
    <p:sldId id="524" r:id="rId266"/>
    <p:sldId id="525" r:id="rId267"/>
    <p:sldId id="526" r:id="rId268"/>
    <p:sldId id="527" r:id="rId269"/>
    <p:sldId id="528" r:id="rId270"/>
    <p:sldId id="529" r:id="rId271"/>
    <p:sldId id="530" r:id="rId272"/>
    <p:sldId id="531" r:id="rId273"/>
    <p:sldId id="532" r:id="rId274"/>
    <p:sldId id="533" r:id="rId275"/>
    <p:sldId id="534" r:id="rId276"/>
    <p:sldId id="535" r:id="rId277"/>
    <p:sldId id="536" r:id="rId278"/>
    <p:sldId id="537" r:id="rId279"/>
    <p:sldId id="538" r:id="rId280"/>
    <p:sldId id="540" r:id="rId281"/>
    <p:sldId id="541" r:id="rId282"/>
    <p:sldId id="539" r:id="rId283"/>
    <p:sldId id="562" r:id="rId284"/>
    <p:sldId id="543" r:id="rId285"/>
    <p:sldId id="544" r:id="rId286"/>
    <p:sldId id="545" r:id="rId287"/>
    <p:sldId id="546" r:id="rId288"/>
    <p:sldId id="547" r:id="rId289"/>
    <p:sldId id="548" r:id="rId290"/>
    <p:sldId id="549" r:id="rId291"/>
    <p:sldId id="550" r:id="rId292"/>
    <p:sldId id="551" r:id="rId293"/>
    <p:sldId id="552" r:id="rId294"/>
    <p:sldId id="553" r:id="rId295"/>
    <p:sldId id="554" r:id="rId296"/>
    <p:sldId id="555" r:id="rId297"/>
    <p:sldId id="556" r:id="rId298"/>
    <p:sldId id="557" r:id="rId299"/>
    <p:sldId id="558" r:id="rId300"/>
    <p:sldId id="559" r:id="rId301"/>
    <p:sldId id="563" r:id="rId302"/>
    <p:sldId id="560" r:id="rId303"/>
    <p:sldId id="564" r:id="rId304"/>
    <p:sldId id="565" r:id="rId305"/>
    <p:sldId id="566" r:id="rId306"/>
    <p:sldId id="567" r:id="rId307"/>
    <p:sldId id="568" r:id="rId308"/>
    <p:sldId id="569" r:id="rId309"/>
    <p:sldId id="570" r:id="rId310"/>
    <p:sldId id="571" r:id="rId311"/>
    <p:sldId id="572" r:id="rId312"/>
    <p:sldId id="573" r:id="rId313"/>
    <p:sldId id="574" r:id="rId314"/>
    <p:sldId id="575" r:id="rId315"/>
    <p:sldId id="576" r:id="rId316"/>
    <p:sldId id="577" r:id="rId317"/>
    <p:sldId id="578" r:id="rId318"/>
    <p:sldId id="579" r:id="rId319"/>
    <p:sldId id="580" r:id="rId320"/>
    <p:sldId id="581" r:id="rId321"/>
    <p:sldId id="582" r:id="rId322"/>
    <p:sldId id="583" r:id="rId323"/>
    <p:sldId id="585" r:id="rId324"/>
    <p:sldId id="586" r:id="rId325"/>
    <p:sldId id="587" r:id="rId326"/>
    <p:sldId id="588" r:id="rId327"/>
    <p:sldId id="589" r:id="rId328"/>
    <p:sldId id="590" r:id="rId329"/>
    <p:sldId id="591" r:id="rId330"/>
    <p:sldId id="592" r:id="rId331"/>
    <p:sldId id="593" r:id="rId332"/>
    <p:sldId id="594" r:id="rId333"/>
    <p:sldId id="595" r:id="rId334"/>
    <p:sldId id="597" r:id="rId335"/>
    <p:sldId id="598" r:id="rId336"/>
    <p:sldId id="599" r:id="rId337"/>
    <p:sldId id="600" r:id="rId338"/>
    <p:sldId id="601" r:id="rId339"/>
    <p:sldId id="602" r:id="rId340"/>
    <p:sldId id="603" r:id="rId341"/>
    <p:sldId id="604" r:id="rId342"/>
    <p:sldId id="596" r:id="rId343"/>
    <p:sldId id="605" r:id="rId344"/>
    <p:sldId id="606" r:id="rId345"/>
    <p:sldId id="607" r:id="rId346"/>
    <p:sldId id="608" r:id="rId347"/>
    <p:sldId id="609" r:id="rId348"/>
    <p:sldId id="610" r:id="rId349"/>
    <p:sldId id="611" r:id="rId350"/>
    <p:sldId id="612" r:id="rId351"/>
    <p:sldId id="613" r:id="rId352"/>
    <p:sldId id="614" r:id="rId353"/>
    <p:sldId id="615" r:id="rId354"/>
    <p:sldId id="616" r:id="rId355"/>
    <p:sldId id="617" r:id="rId356"/>
    <p:sldId id="618" r:id="rId357"/>
    <p:sldId id="619" r:id="rId358"/>
    <p:sldId id="620" r:id="rId359"/>
    <p:sldId id="621" r:id="rId360"/>
    <p:sldId id="622" r:id="rId361"/>
    <p:sldId id="623" r:id="rId362"/>
    <p:sldId id="624" r:id="rId363"/>
    <p:sldId id="625" r:id="rId364"/>
    <p:sldId id="626" r:id="rId365"/>
    <p:sldId id="627" r:id="rId366"/>
    <p:sldId id="628" r:id="rId367"/>
    <p:sldId id="629" r:id="rId368"/>
    <p:sldId id="630" r:id="rId369"/>
    <p:sldId id="631" r:id="rId370"/>
    <p:sldId id="632" r:id="rId371"/>
    <p:sldId id="633" r:id="rId372"/>
    <p:sldId id="634" r:id="rId373"/>
    <p:sldId id="635" r:id="rId374"/>
    <p:sldId id="636" r:id="rId375"/>
    <p:sldId id="637" r:id="rId376"/>
    <p:sldId id="638" r:id="rId377"/>
    <p:sldId id="639" r:id="rId378"/>
    <p:sldId id="640" r:id="rId379"/>
    <p:sldId id="641" r:id="rId380"/>
    <p:sldId id="642" r:id="rId381"/>
    <p:sldId id="643" r:id="rId382"/>
    <p:sldId id="644" r:id="rId383"/>
    <p:sldId id="645" r:id="rId384"/>
    <p:sldId id="646" r:id="rId385"/>
    <p:sldId id="647" r:id="rId386"/>
    <p:sldId id="648" r:id="rId387"/>
    <p:sldId id="649" r:id="rId388"/>
    <p:sldId id="650" r:id="rId389"/>
    <p:sldId id="651" r:id="rId390"/>
    <p:sldId id="652" r:id="rId391"/>
    <p:sldId id="653" r:id="rId392"/>
    <p:sldId id="654" r:id="rId393"/>
    <p:sldId id="655" r:id="rId394"/>
    <p:sldId id="656" r:id="rId395"/>
    <p:sldId id="657" r:id="rId396"/>
    <p:sldId id="658" r:id="rId397"/>
    <p:sldId id="659" r:id="rId398"/>
    <p:sldId id="660" r:id="rId399"/>
    <p:sldId id="661" r:id="rId400"/>
    <p:sldId id="662" r:id="rId401"/>
    <p:sldId id="663" r:id="rId402"/>
    <p:sldId id="664" r:id="rId403"/>
    <p:sldId id="665" r:id="rId404"/>
    <p:sldId id="666" r:id="rId405"/>
    <p:sldId id="667" r:id="rId406"/>
    <p:sldId id="668" r:id="rId407"/>
    <p:sldId id="669" r:id="rId408"/>
    <p:sldId id="670" r:id="rId409"/>
    <p:sldId id="671" r:id="rId410"/>
    <p:sldId id="672" r:id="rId411"/>
    <p:sldId id="673" r:id="rId412"/>
    <p:sldId id="674" r:id="rId413"/>
    <p:sldId id="675" r:id="rId414"/>
    <p:sldId id="676" r:id="rId415"/>
    <p:sldId id="677" r:id="rId416"/>
    <p:sldId id="678" r:id="rId417"/>
    <p:sldId id="679" r:id="rId418"/>
    <p:sldId id="680" r:id="rId419"/>
    <p:sldId id="681" r:id="rId420"/>
    <p:sldId id="682" r:id="rId421"/>
    <p:sldId id="683" r:id="rId422"/>
    <p:sldId id="684" r:id="rId423"/>
    <p:sldId id="685" r:id="rId424"/>
    <p:sldId id="686" r:id="rId425"/>
    <p:sldId id="687" r:id="rId426"/>
    <p:sldId id="688" r:id="rId427"/>
    <p:sldId id="689" r:id="rId428"/>
    <p:sldId id="690" r:id="rId429"/>
    <p:sldId id="691" r:id="rId430"/>
    <p:sldId id="692" r:id="rId431"/>
    <p:sldId id="693" r:id="rId432"/>
    <p:sldId id="694" r:id="rId433"/>
    <p:sldId id="695" r:id="rId434"/>
    <p:sldId id="696" r:id="rId435"/>
    <p:sldId id="697" r:id="rId436"/>
    <p:sldId id="698" r:id="rId437"/>
    <p:sldId id="699" r:id="rId438"/>
    <p:sldId id="700" r:id="rId439"/>
    <p:sldId id="701" r:id="rId440"/>
    <p:sldId id="702" r:id="rId441"/>
    <p:sldId id="703" r:id="rId442"/>
    <p:sldId id="704" r:id="rId443"/>
    <p:sldId id="705" r:id="rId444"/>
    <p:sldId id="706" r:id="rId445"/>
    <p:sldId id="707" r:id="rId446"/>
    <p:sldId id="708" r:id="rId447"/>
    <p:sldId id="709" r:id="rId448"/>
    <p:sldId id="710" r:id="rId449"/>
    <p:sldId id="711" r:id="rId450"/>
    <p:sldId id="712" r:id="rId451"/>
    <p:sldId id="713" r:id="rId452"/>
    <p:sldId id="714" r:id="rId453"/>
    <p:sldId id="715" r:id="rId454"/>
    <p:sldId id="716" r:id="rId455"/>
    <p:sldId id="288" r:id="rId4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3" autoAdjust="0"/>
    <p:restoredTop sz="94660"/>
  </p:normalViewPr>
  <p:slideViewPr>
    <p:cSldViewPr snapToGrid="0">
      <p:cViewPr varScale="1">
        <p:scale>
          <a:sx n="82" d="100"/>
          <a:sy n="82" d="100"/>
        </p:scale>
        <p:origin x="941"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notesMaster" Target="notesMasters/notesMaster1.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viewProps" Target="viewProps.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tableStyles" Target="tableStyle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presProps" Target="presProps.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theme" Target="theme/theme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5C2F9-1F01-4E70-874A-E4E36FA989B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8CAD79-57D9-43DA-99FD-24D4F1D34DE1}">
      <dgm:prSet/>
      <dgm:spPr/>
      <dgm:t>
        <a:bodyPr/>
        <a:lstStyle/>
        <a:p>
          <a:pPr>
            <a:defRPr cap="all"/>
          </a:pPr>
          <a:r>
            <a:rPr lang="en-US"/>
            <a:t>Thank you for joining us on this journey.</a:t>
          </a:r>
        </a:p>
      </dgm:t>
    </dgm:pt>
    <dgm:pt modelId="{F942B288-043A-4583-B8BC-D1A64842195F}" type="parTrans" cxnId="{76D23FCC-6ACA-4D8F-B69F-A1FF79C0F831}">
      <dgm:prSet/>
      <dgm:spPr/>
      <dgm:t>
        <a:bodyPr/>
        <a:lstStyle/>
        <a:p>
          <a:endParaRPr lang="en-US"/>
        </a:p>
      </dgm:t>
    </dgm:pt>
    <dgm:pt modelId="{BDD6CCB5-62E2-4820-A0D7-1D2658F88282}" type="sibTrans" cxnId="{76D23FCC-6ACA-4D8F-B69F-A1FF79C0F831}">
      <dgm:prSet/>
      <dgm:spPr/>
      <dgm:t>
        <a:bodyPr/>
        <a:lstStyle/>
        <a:p>
          <a:endParaRPr lang="en-US"/>
        </a:p>
      </dgm:t>
    </dgm:pt>
    <dgm:pt modelId="{616C39A9-B345-4386-BDE3-A0BDAAAC9983}">
      <dgm:prSet/>
      <dgm:spPr/>
      <dgm:t>
        <a:bodyPr/>
        <a:lstStyle/>
        <a:p>
          <a:pPr>
            <a:defRPr cap="all"/>
          </a:pPr>
          <a:r>
            <a:rPr lang="en-US"/>
            <a:t>Please stay in touch on socials below.</a:t>
          </a:r>
        </a:p>
      </dgm:t>
    </dgm:pt>
    <dgm:pt modelId="{20170B0F-9249-4D09-959B-B4FD6A490221}" type="parTrans" cxnId="{AF219D97-6C68-4A6A-ABDB-92B10B6A5DF4}">
      <dgm:prSet/>
      <dgm:spPr/>
      <dgm:t>
        <a:bodyPr/>
        <a:lstStyle/>
        <a:p>
          <a:endParaRPr lang="en-US"/>
        </a:p>
      </dgm:t>
    </dgm:pt>
    <dgm:pt modelId="{3CC9C742-02D2-4887-8DD4-89D2E8913DF3}" type="sibTrans" cxnId="{AF219D97-6C68-4A6A-ABDB-92B10B6A5DF4}">
      <dgm:prSet/>
      <dgm:spPr/>
      <dgm:t>
        <a:bodyPr/>
        <a:lstStyle/>
        <a:p>
          <a:endParaRPr lang="en-US"/>
        </a:p>
      </dgm:t>
    </dgm:pt>
    <dgm:pt modelId="{E573B071-6F0D-440D-8CAA-9AD71E03AC6A}" type="pres">
      <dgm:prSet presAssocID="{DD85C2F9-1F01-4E70-874A-E4E36FA989B4}" presName="root" presStyleCnt="0">
        <dgm:presLayoutVars>
          <dgm:dir/>
          <dgm:resizeHandles val="exact"/>
        </dgm:presLayoutVars>
      </dgm:prSet>
      <dgm:spPr/>
    </dgm:pt>
    <dgm:pt modelId="{C54C4A69-BF66-4623-A6C2-37DE3475A155}" type="pres">
      <dgm:prSet presAssocID="{788CAD79-57D9-43DA-99FD-24D4F1D34DE1}" presName="compNode" presStyleCnt="0"/>
      <dgm:spPr/>
    </dgm:pt>
    <dgm:pt modelId="{8A1E1225-FF67-4936-8B98-C79A9F7766A4}" type="pres">
      <dgm:prSet presAssocID="{788CAD79-57D9-43DA-99FD-24D4F1D34DE1}" presName="iconBgRect" presStyleLbl="bgShp" presStyleIdx="0" presStyleCnt="2"/>
      <dgm:spPr>
        <a:prstGeom prst="round2DiagRect">
          <a:avLst>
            <a:gd name="adj1" fmla="val 29727"/>
            <a:gd name="adj2" fmla="val 0"/>
          </a:avLst>
        </a:prstGeom>
      </dgm:spPr>
    </dgm:pt>
    <dgm:pt modelId="{6D42836F-9DE1-452F-ACEE-F44CFBB66851}" type="pres">
      <dgm:prSet presAssocID="{788CAD79-57D9-43DA-99FD-24D4F1D34D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eiver"/>
        </a:ext>
      </dgm:extLst>
    </dgm:pt>
    <dgm:pt modelId="{BD0E168A-E706-4143-94E0-FB0853B62A4B}" type="pres">
      <dgm:prSet presAssocID="{788CAD79-57D9-43DA-99FD-24D4F1D34DE1}" presName="spaceRect" presStyleCnt="0"/>
      <dgm:spPr/>
    </dgm:pt>
    <dgm:pt modelId="{881CC456-1E25-4F4E-BDB0-EBE42EA8B3C2}" type="pres">
      <dgm:prSet presAssocID="{788CAD79-57D9-43DA-99FD-24D4F1D34DE1}" presName="textRect" presStyleLbl="revTx" presStyleIdx="0" presStyleCnt="2">
        <dgm:presLayoutVars>
          <dgm:chMax val="1"/>
          <dgm:chPref val="1"/>
        </dgm:presLayoutVars>
      </dgm:prSet>
      <dgm:spPr/>
    </dgm:pt>
    <dgm:pt modelId="{CA34C9A0-316D-41D8-812B-13F28D4CE437}" type="pres">
      <dgm:prSet presAssocID="{BDD6CCB5-62E2-4820-A0D7-1D2658F88282}" presName="sibTrans" presStyleCnt="0"/>
      <dgm:spPr/>
    </dgm:pt>
    <dgm:pt modelId="{978E82BF-FFD5-40B5-A6F5-706F2761408B}" type="pres">
      <dgm:prSet presAssocID="{616C39A9-B345-4386-BDE3-A0BDAAAC9983}" presName="compNode" presStyleCnt="0"/>
      <dgm:spPr/>
    </dgm:pt>
    <dgm:pt modelId="{FAEB223D-BC21-403E-904C-023F918E602D}" type="pres">
      <dgm:prSet presAssocID="{616C39A9-B345-4386-BDE3-A0BDAAAC9983}" presName="iconBgRect" presStyleLbl="bgShp" presStyleIdx="1" presStyleCnt="2"/>
      <dgm:spPr>
        <a:prstGeom prst="round2DiagRect">
          <a:avLst>
            <a:gd name="adj1" fmla="val 29727"/>
            <a:gd name="adj2" fmla="val 0"/>
          </a:avLst>
        </a:prstGeom>
      </dgm:spPr>
    </dgm:pt>
    <dgm:pt modelId="{7FD3DC96-03A7-4F40-BF4E-AD726243F546}" type="pres">
      <dgm:prSet presAssocID="{616C39A9-B345-4386-BDE3-A0BDAAAC99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k"/>
        </a:ext>
      </dgm:extLst>
    </dgm:pt>
    <dgm:pt modelId="{D8D27BCB-D82A-4454-AE06-15E81139D2C4}" type="pres">
      <dgm:prSet presAssocID="{616C39A9-B345-4386-BDE3-A0BDAAAC9983}" presName="spaceRect" presStyleCnt="0"/>
      <dgm:spPr/>
    </dgm:pt>
    <dgm:pt modelId="{7D7B5E39-FB6E-40F5-B2E7-77FC42B79396}" type="pres">
      <dgm:prSet presAssocID="{616C39A9-B345-4386-BDE3-A0BDAAAC9983}" presName="textRect" presStyleLbl="revTx" presStyleIdx="1" presStyleCnt="2">
        <dgm:presLayoutVars>
          <dgm:chMax val="1"/>
          <dgm:chPref val="1"/>
        </dgm:presLayoutVars>
      </dgm:prSet>
      <dgm:spPr/>
    </dgm:pt>
  </dgm:ptLst>
  <dgm:cxnLst>
    <dgm:cxn modelId="{539B0763-88F3-40B2-A4C1-BF61D6B8BA84}" type="presOf" srcId="{788CAD79-57D9-43DA-99FD-24D4F1D34DE1}" destId="{881CC456-1E25-4F4E-BDB0-EBE42EA8B3C2}" srcOrd="0" destOrd="0" presId="urn:microsoft.com/office/officeart/2018/5/layout/IconLeafLabelList"/>
    <dgm:cxn modelId="{453BEF52-6735-4999-BD2F-3405D86E892F}" type="presOf" srcId="{616C39A9-B345-4386-BDE3-A0BDAAAC9983}" destId="{7D7B5E39-FB6E-40F5-B2E7-77FC42B79396}" srcOrd="0" destOrd="0" presId="urn:microsoft.com/office/officeart/2018/5/layout/IconLeafLabelList"/>
    <dgm:cxn modelId="{AF219D97-6C68-4A6A-ABDB-92B10B6A5DF4}" srcId="{DD85C2F9-1F01-4E70-874A-E4E36FA989B4}" destId="{616C39A9-B345-4386-BDE3-A0BDAAAC9983}" srcOrd="1" destOrd="0" parTransId="{20170B0F-9249-4D09-959B-B4FD6A490221}" sibTransId="{3CC9C742-02D2-4887-8DD4-89D2E8913DF3}"/>
    <dgm:cxn modelId="{76D23FCC-6ACA-4D8F-B69F-A1FF79C0F831}" srcId="{DD85C2F9-1F01-4E70-874A-E4E36FA989B4}" destId="{788CAD79-57D9-43DA-99FD-24D4F1D34DE1}" srcOrd="0" destOrd="0" parTransId="{F942B288-043A-4583-B8BC-D1A64842195F}" sibTransId="{BDD6CCB5-62E2-4820-A0D7-1D2658F88282}"/>
    <dgm:cxn modelId="{C1FF04F4-A91A-4E1A-ADA5-08943102BE22}" type="presOf" srcId="{DD85C2F9-1F01-4E70-874A-E4E36FA989B4}" destId="{E573B071-6F0D-440D-8CAA-9AD71E03AC6A}" srcOrd="0" destOrd="0" presId="urn:microsoft.com/office/officeart/2018/5/layout/IconLeafLabelList"/>
    <dgm:cxn modelId="{FA047E16-4B89-474A-AAC0-1F5B7D4D2146}" type="presParOf" srcId="{E573B071-6F0D-440D-8CAA-9AD71E03AC6A}" destId="{C54C4A69-BF66-4623-A6C2-37DE3475A155}" srcOrd="0" destOrd="0" presId="urn:microsoft.com/office/officeart/2018/5/layout/IconLeafLabelList"/>
    <dgm:cxn modelId="{AD717A24-DBAA-4333-B917-C32A486AE148}" type="presParOf" srcId="{C54C4A69-BF66-4623-A6C2-37DE3475A155}" destId="{8A1E1225-FF67-4936-8B98-C79A9F7766A4}" srcOrd="0" destOrd="0" presId="urn:microsoft.com/office/officeart/2018/5/layout/IconLeafLabelList"/>
    <dgm:cxn modelId="{A11C1217-7BC9-4423-8774-96F717EC2884}" type="presParOf" srcId="{C54C4A69-BF66-4623-A6C2-37DE3475A155}" destId="{6D42836F-9DE1-452F-ACEE-F44CFBB66851}" srcOrd="1" destOrd="0" presId="urn:microsoft.com/office/officeart/2018/5/layout/IconLeafLabelList"/>
    <dgm:cxn modelId="{E302722A-241F-4649-901E-6C1513808038}" type="presParOf" srcId="{C54C4A69-BF66-4623-A6C2-37DE3475A155}" destId="{BD0E168A-E706-4143-94E0-FB0853B62A4B}" srcOrd="2" destOrd="0" presId="urn:microsoft.com/office/officeart/2018/5/layout/IconLeafLabelList"/>
    <dgm:cxn modelId="{32F0041E-1817-4070-8043-7FF212797B9E}" type="presParOf" srcId="{C54C4A69-BF66-4623-A6C2-37DE3475A155}" destId="{881CC456-1E25-4F4E-BDB0-EBE42EA8B3C2}" srcOrd="3" destOrd="0" presId="urn:microsoft.com/office/officeart/2018/5/layout/IconLeafLabelList"/>
    <dgm:cxn modelId="{2BF867CD-4D63-475C-9269-A7E112D1ADA0}" type="presParOf" srcId="{E573B071-6F0D-440D-8CAA-9AD71E03AC6A}" destId="{CA34C9A0-316D-41D8-812B-13F28D4CE437}" srcOrd="1" destOrd="0" presId="urn:microsoft.com/office/officeart/2018/5/layout/IconLeafLabelList"/>
    <dgm:cxn modelId="{7A86B5D0-F352-424C-A76A-9CC7282DE692}" type="presParOf" srcId="{E573B071-6F0D-440D-8CAA-9AD71E03AC6A}" destId="{978E82BF-FFD5-40B5-A6F5-706F2761408B}" srcOrd="2" destOrd="0" presId="urn:microsoft.com/office/officeart/2018/5/layout/IconLeafLabelList"/>
    <dgm:cxn modelId="{9540B9DF-6ACD-4F17-8513-0EA40532E8F0}" type="presParOf" srcId="{978E82BF-FFD5-40B5-A6F5-706F2761408B}" destId="{FAEB223D-BC21-403E-904C-023F918E602D}" srcOrd="0" destOrd="0" presId="urn:microsoft.com/office/officeart/2018/5/layout/IconLeafLabelList"/>
    <dgm:cxn modelId="{2531A1F0-E6AF-4850-AE3D-6475DECF50FF}" type="presParOf" srcId="{978E82BF-FFD5-40B5-A6F5-706F2761408B}" destId="{7FD3DC96-03A7-4F40-BF4E-AD726243F546}" srcOrd="1" destOrd="0" presId="urn:microsoft.com/office/officeart/2018/5/layout/IconLeafLabelList"/>
    <dgm:cxn modelId="{1C4ABA47-5417-4A5B-8E4A-280A99C057BE}" type="presParOf" srcId="{978E82BF-FFD5-40B5-A6F5-706F2761408B}" destId="{D8D27BCB-D82A-4454-AE06-15E81139D2C4}" srcOrd="2" destOrd="0" presId="urn:microsoft.com/office/officeart/2018/5/layout/IconLeafLabelList"/>
    <dgm:cxn modelId="{DA160A21-5E6A-4CDD-A470-50297DEA0E48}" type="presParOf" srcId="{978E82BF-FFD5-40B5-A6F5-706F2761408B}" destId="{7D7B5E39-FB6E-40F5-B2E7-77FC42B7939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E1225-FF67-4936-8B98-C79A9F7766A4}">
      <dsp:nvSpPr>
        <dsp:cNvPr id="0" name=""/>
        <dsp:cNvSpPr/>
      </dsp:nvSpPr>
      <dsp:spPr>
        <a:xfrm>
          <a:off x="2044800"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2836F-9DE1-452F-ACEE-F44CFBB66851}">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1CC456-1E25-4F4E-BDB0-EBE42EA8B3C2}">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Thank you for joining us on this journey.</a:t>
          </a:r>
        </a:p>
      </dsp:txBody>
      <dsp:txXfrm>
        <a:off x="1342800" y="3255669"/>
        <a:ext cx="3600000" cy="720000"/>
      </dsp:txXfrm>
    </dsp:sp>
    <dsp:sp modelId="{FAEB223D-BC21-403E-904C-023F918E602D}">
      <dsp:nvSpPr>
        <dsp:cNvPr id="0" name=""/>
        <dsp:cNvSpPr/>
      </dsp:nvSpPr>
      <dsp:spPr>
        <a:xfrm>
          <a:off x="6274800"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3DC96-03A7-4F40-BF4E-AD726243F546}">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7B5E39-FB6E-40F5-B2E7-77FC42B79396}">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Please stay in touch on socials below.</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EB808-0FD2-44C9-8451-CFFB28924900}"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00D37-225A-4FFA-BBEB-334381062D5D}" type="slidenum">
              <a:rPr lang="en-US" smtClean="0"/>
              <a:t>‹#›</a:t>
            </a:fld>
            <a:endParaRPr lang="en-US"/>
          </a:p>
        </p:txBody>
      </p:sp>
    </p:spTree>
    <p:extLst>
      <p:ext uri="{BB962C8B-B14F-4D97-AF65-F5344CB8AC3E}">
        <p14:creationId xmlns:p14="http://schemas.microsoft.com/office/powerpoint/2010/main" val="174948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5F17DE-B0EB-4C04-9969-AC452842F9E4}"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982171"/>
      </p:ext>
    </p:extLst>
  </p:cSld>
  <p:clrMapOvr>
    <a:masterClrMapping/>
  </p:clrMapOvr>
  <p:transition spd="slow">
    <p:wipe/>
    <p:sndAc>
      <p:stSnd>
        <p:snd r:embed="rId1" name="whoosh.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A4B1602-8105-4BC7-9D4D-51D495EEDE39}" type="datetime1">
              <a:rPr lang="en-US" smtClean="0"/>
              <a:t>12/18/2023</a:t>
            </a:fld>
            <a:endParaRPr lang="en-US"/>
          </a:p>
        </p:txBody>
      </p:sp>
      <p:sp>
        <p:nvSpPr>
          <p:cNvPr id="4" name="Footer Placeholder 3"/>
          <p:cNvSpPr>
            <a:spLocks noGrp="1"/>
          </p:cNvSpPr>
          <p:nvPr>
            <p:ph type="ftr" sz="quarter" idx="11"/>
          </p:nvPr>
        </p:nvSpPr>
        <p:spPr/>
        <p:txBody>
          <a:bodyPr/>
          <a:lstStyle/>
          <a:p>
            <a:r>
              <a:rPr lang="en-US"/>
              <a:t>ITIL EXAM PRACTICE</a:t>
            </a:r>
          </a:p>
        </p:txBody>
      </p:sp>
      <p:sp>
        <p:nvSpPr>
          <p:cNvPr id="5" name="Slide Number Placeholder 4"/>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309316131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1602-8105-4BC7-9D4D-51D495EEDE39}"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288478612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1602-8105-4BC7-9D4D-51D495EEDE39}"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831544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1602-8105-4BC7-9D4D-51D495EEDE39}"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77089530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1602-8105-4BC7-9D4D-51D495EEDE39}"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0632997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1602-8105-4BC7-9D4D-51D495EEDE39}"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191432959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31A6C-263E-4E4E-880A-C013B322C471}"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3648233009"/>
      </p:ext>
    </p:extLst>
  </p:cSld>
  <p:clrMapOvr>
    <a:masterClrMapping/>
  </p:clrMapOvr>
  <p:transition spd="slow">
    <p:wipe/>
    <p:sndAc>
      <p:stSnd>
        <p:snd r:embed="rId1" name="whoosh.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8CCF6-7A87-428E-88B1-8B283668134F}"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3295587481"/>
      </p:ext>
    </p:extLst>
  </p:cSld>
  <p:clrMapOvr>
    <a:masterClrMapping/>
  </p:clrMapOvr>
  <p:transition spd="slow">
    <p:wipe/>
    <p:sndAc>
      <p:stSnd>
        <p:snd r:embed="rId1" name="whoosh.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5190D-43FC-42D9-843B-467573122FFF}"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76562124"/>
      </p:ext>
    </p:extLst>
  </p:cSld>
  <p:clrMapOvr>
    <a:masterClrMapping/>
  </p:clrMapOvr>
  <p:transition spd="slow">
    <p:wipe/>
    <p:sndAc>
      <p:stSnd>
        <p:snd r:embed="rId1" name="whoosh.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CBE09-9988-4DCB-8819-2FBCD191E358}" type="datetime1">
              <a:rPr lang="en-US" smtClean="0"/>
              <a:t>12/18/2023</a:t>
            </a:fld>
            <a:endParaRPr lang="en-US"/>
          </a:p>
        </p:txBody>
      </p:sp>
      <p:sp>
        <p:nvSpPr>
          <p:cNvPr id="5" name="Footer Placeholder 4"/>
          <p:cNvSpPr>
            <a:spLocks noGrp="1"/>
          </p:cNvSpPr>
          <p:nvPr>
            <p:ph type="ftr" sz="quarter" idx="11"/>
          </p:nvPr>
        </p:nvSpPr>
        <p:spPr/>
        <p:txBody>
          <a:bodyPr/>
          <a:lstStyle/>
          <a:p>
            <a:r>
              <a:rPr lang="en-US"/>
              <a:t>ITIL EXAM PRACTICE</a:t>
            </a:r>
          </a:p>
        </p:txBody>
      </p:sp>
      <p:sp>
        <p:nvSpPr>
          <p:cNvPr id="6" name="Slide Number Placeholder 5"/>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3132192496"/>
      </p:ext>
    </p:extLst>
  </p:cSld>
  <p:clrMapOvr>
    <a:masterClrMapping/>
  </p:clrMapOvr>
  <p:transition spd="slow">
    <p:wipe/>
    <p:sndAc>
      <p:stSnd>
        <p:snd r:embed="rId1" name="whoosh.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189CDD-2E1E-4AD4-9D2B-9DB2EBBE35F9}" type="datetime1">
              <a:rPr lang="en-US" smtClean="0"/>
              <a:t>12/18/2023</a:t>
            </a:fld>
            <a:endParaRPr lang="en-US"/>
          </a:p>
        </p:txBody>
      </p:sp>
      <p:sp>
        <p:nvSpPr>
          <p:cNvPr id="6" name="Footer Placeholder 5"/>
          <p:cNvSpPr>
            <a:spLocks noGrp="1"/>
          </p:cNvSpPr>
          <p:nvPr>
            <p:ph type="ftr" sz="quarter" idx="11"/>
          </p:nvPr>
        </p:nvSpPr>
        <p:spPr/>
        <p:txBody>
          <a:bodyPr/>
          <a:lstStyle/>
          <a:p>
            <a:r>
              <a:rPr lang="en-US"/>
              <a:t>ITIL EXAM PRACTICE</a:t>
            </a:r>
          </a:p>
        </p:txBody>
      </p:sp>
      <p:sp>
        <p:nvSpPr>
          <p:cNvPr id="7" name="Slide Number Placeholder 6"/>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1325137578"/>
      </p:ext>
    </p:extLst>
  </p:cSld>
  <p:clrMapOvr>
    <a:masterClrMapping/>
  </p:clrMapOvr>
  <p:transition spd="slow">
    <p:wipe/>
    <p:sndAc>
      <p:stSnd>
        <p:snd r:embed="rId1" name="whoosh.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B58B3-511B-47C7-B8D9-999B4EC962C4}" type="datetime1">
              <a:rPr lang="en-US" smtClean="0"/>
              <a:t>12/18/2023</a:t>
            </a:fld>
            <a:endParaRPr lang="en-US"/>
          </a:p>
        </p:txBody>
      </p:sp>
      <p:sp>
        <p:nvSpPr>
          <p:cNvPr id="8" name="Footer Placeholder 7"/>
          <p:cNvSpPr>
            <a:spLocks noGrp="1"/>
          </p:cNvSpPr>
          <p:nvPr>
            <p:ph type="ftr" sz="quarter" idx="11"/>
          </p:nvPr>
        </p:nvSpPr>
        <p:spPr/>
        <p:txBody>
          <a:bodyPr/>
          <a:lstStyle/>
          <a:p>
            <a:r>
              <a:rPr lang="en-US"/>
              <a:t>ITIL EXAM PRACTICE</a:t>
            </a:r>
          </a:p>
        </p:txBody>
      </p:sp>
      <p:sp>
        <p:nvSpPr>
          <p:cNvPr id="9" name="Slide Number Placeholder 8"/>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2113452285"/>
      </p:ext>
    </p:extLst>
  </p:cSld>
  <p:clrMapOvr>
    <a:masterClrMapping/>
  </p:clrMapOvr>
  <p:transition spd="slow">
    <p:wipe/>
    <p:sndAc>
      <p:stSnd>
        <p:snd r:embed="rId1" name="whoosh.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7EE51-56A2-4A18-899F-2FB4A7F7B233}" type="datetime1">
              <a:rPr lang="en-US" smtClean="0"/>
              <a:t>12/18/2023</a:t>
            </a:fld>
            <a:endParaRPr lang="en-US"/>
          </a:p>
        </p:txBody>
      </p:sp>
      <p:sp>
        <p:nvSpPr>
          <p:cNvPr id="4" name="Footer Placeholder 3"/>
          <p:cNvSpPr>
            <a:spLocks noGrp="1"/>
          </p:cNvSpPr>
          <p:nvPr>
            <p:ph type="ftr" sz="quarter" idx="11"/>
          </p:nvPr>
        </p:nvSpPr>
        <p:spPr/>
        <p:txBody>
          <a:bodyPr/>
          <a:lstStyle/>
          <a:p>
            <a:r>
              <a:rPr lang="en-US"/>
              <a:t>ITIL EXAM PRACTICE</a:t>
            </a:r>
          </a:p>
        </p:txBody>
      </p:sp>
      <p:sp>
        <p:nvSpPr>
          <p:cNvPr id="5" name="Slide Number Placeholder 4"/>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3940966120"/>
      </p:ext>
    </p:extLst>
  </p:cSld>
  <p:clrMapOvr>
    <a:masterClrMapping/>
  </p:clrMapOvr>
  <p:transition spd="slow">
    <p:wipe/>
    <p:sndAc>
      <p:stSnd>
        <p:snd r:embed="rId1" name="whoosh.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620EE-FABD-4E0D-AEC6-D5F9C1543852}" type="datetime1">
              <a:rPr lang="en-US" smtClean="0"/>
              <a:t>12/18/2023</a:t>
            </a:fld>
            <a:endParaRPr lang="en-US"/>
          </a:p>
        </p:txBody>
      </p:sp>
      <p:sp>
        <p:nvSpPr>
          <p:cNvPr id="3" name="Footer Placeholder 2"/>
          <p:cNvSpPr>
            <a:spLocks noGrp="1"/>
          </p:cNvSpPr>
          <p:nvPr>
            <p:ph type="ftr" sz="quarter" idx="11"/>
          </p:nvPr>
        </p:nvSpPr>
        <p:spPr/>
        <p:txBody>
          <a:bodyPr/>
          <a:lstStyle/>
          <a:p>
            <a:r>
              <a:rPr lang="en-US"/>
              <a:t>ITIL EXAM PRACTICE</a:t>
            </a:r>
          </a:p>
        </p:txBody>
      </p:sp>
      <p:sp>
        <p:nvSpPr>
          <p:cNvPr id="4" name="Slide Number Placeholder 3"/>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2031350222"/>
      </p:ext>
    </p:extLst>
  </p:cSld>
  <p:clrMapOvr>
    <a:masterClrMapping/>
  </p:clrMapOvr>
  <p:transition spd="slow">
    <p:wipe/>
    <p:sndAc>
      <p:stSnd>
        <p:snd r:embed="rId1" name="whoosh.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81F01-DDBF-45AF-B915-2428D3D7B547}" type="datetime1">
              <a:rPr lang="en-US" smtClean="0"/>
              <a:t>12/18/2023</a:t>
            </a:fld>
            <a:endParaRPr lang="en-US"/>
          </a:p>
        </p:txBody>
      </p:sp>
      <p:sp>
        <p:nvSpPr>
          <p:cNvPr id="6" name="Footer Placeholder 5"/>
          <p:cNvSpPr>
            <a:spLocks noGrp="1"/>
          </p:cNvSpPr>
          <p:nvPr>
            <p:ph type="ftr" sz="quarter" idx="11"/>
          </p:nvPr>
        </p:nvSpPr>
        <p:spPr/>
        <p:txBody>
          <a:bodyPr/>
          <a:lstStyle/>
          <a:p>
            <a:r>
              <a:rPr lang="en-US"/>
              <a:t>ITIL EXAM PRACTICE</a:t>
            </a:r>
          </a:p>
        </p:txBody>
      </p:sp>
      <p:sp>
        <p:nvSpPr>
          <p:cNvPr id="7" name="Slide Number Placeholder 6"/>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528029707"/>
      </p:ext>
    </p:extLst>
  </p:cSld>
  <p:clrMapOvr>
    <a:masterClrMapping/>
  </p:clrMapOvr>
  <p:transition spd="slow">
    <p:wipe/>
    <p:sndAc>
      <p:stSnd>
        <p:snd r:embed="rId1" name="whoosh.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56824-9136-476A-8864-A31237923D13}" type="datetime1">
              <a:rPr lang="en-US" smtClean="0"/>
              <a:t>12/18/2023</a:t>
            </a:fld>
            <a:endParaRPr lang="en-US"/>
          </a:p>
        </p:txBody>
      </p:sp>
      <p:sp>
        <p:nvSpPr>
          <p:cNvPr id="6" name="Footer Placeholder 5"/>
          <p:cNvSpPr>
            <a:spLocks noGrp="1"/>
          </p:cNvSpPr>
          <p:nvPr>
            <p:ph type="ftr" sz="quarter" idx="11"/>
          </p:nvPr>
        </p:nvSpPr>
        <p:spPr/>
        <p:txBody>
          <a:bodyPr/>
          <a:lstStyle/>
          <a:p>
            <a:r>
              <a:rPr lang="en-US"/>
              <a:t>ITIL EXAM PRACTICE</a:t>
            </a:r>
          </a:p>
        </p:txBody>
      </p:sp>
      <p:sp>
        <p:nvSpPr>
          <p:cNvPr id="7" name="Slide Number Placeholder 6"/>
          <p:cNvSpPr>
            <a:spLocks noGrp="1"/>
          </p:cNvSpPr>
          <p:nvPr>
            <p:ph type="sldNum" sz="quarter" idx="12"/>
          </p:nvPr>
        </p:nvSpPr>
        <p:spPr/>
        <p:txBody>
          <a:bodyPr/>
          <a:lstStyle/>
          <a:p>
            <a:fld id="{7C400A96-081D-4323-8FBC-DAA797D4074E}" type="slidenum">
              <a:rPr lang="en-US" smtClean="0"/>
              <a:t>‹#›</a:t>
            </a:fld>
            <a:endParaRPr lang="en-US"/>
          </a:p>
        </p:txBody>
      </p:sp>
    </p:spTree>
    <p:extLst>
      <p:ext uri="{BB962C8B-B14F-4D97-AF65-F5344CB8AC3E}">
        <p14:creationId xmlns:p14="http://schemas.microsoft.com/office/powerpoint/2010/main" val="837542161"/>
      </p:ext>
    </p:extLst>
  </p:cSld>
  <p:clrMapOvr>
    <a:masterClrMapping/>
  </p:clrMapOvr>
  <p:transition spd="slow">
    <p:wipe/>
    <p:sndAc>
      <p:stSnd>
        <p:snd r:embed="rId1" name="whoosh.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A4B1602-8105-4BC7-9D4D-51D495EEDE39}" type="datetime1">
              <a:rPr lang="en-US" smtClean="0"/>
              <a:t>12/18/2023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ITIL EXAM PRACTICE</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C400A96-081D-4323-8FBC-DAA797D4074E}" type="slidenum">
              <a:rPr lang="en-US" smtClean="0"/>
              <a:t>‹#›</a:t>
            </a:fld>
            <a:endParaRPr lang="en-US"/>
          </a:p>
        </p:txBody>
      </p:sp>
    </p:spTree>
    <p:extLst>
      <p:ext uri="{BB962C8B-B14F-4D97-AF65-F5344CB8AC3E}">
        <p14:creationId xmlns:p14="http://schemas.microsoft.com/office/powerpoint/2010/main" val="2088810172"/>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ransition spd="slow">
    <p:wipe/>
    <p:sndAc>
      <p:stSnd>
        <p:snd r:embed="rId19" name="whoosh.wav"/>
      </p:stSnd>
    </p:sndAc>
  </p:transition>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D4A75A-3E4E-6B3F-7C3C-DB7DC9DD4B7E}"/>
              </a:ext>
            </a:extLst>
          </p:cNvPr>
          <p:cNvPicPr>
            <a:picLocks noChangeAspect="1"/>
          </p:cNvPicPr>
          <p:nvPr/>
        </p:nvPicPr>
        <p:blipFill rotWithShape="1">
          <a:blip r:embed="rId2"/>
          <a:srcRect l="500" r="-4" b="-4"/>
          <a:stretch/>
        </p:blipFill>
        <p:spPr>
          <a:xfrm>
            <a:off x="746940" y="1744516"/>
            <a:ext cx="3368969" cy="3368967"/>
          </a:xfrm>
          <a:prstGeom prst="rect">
            <a:avLst/>
          </a:prstGeom>
        </p:spPr>
      </p:pic>
      <p:sp>
        <p:nvSpPr>
          <p:cNvPr id="2" name="Title 1">
            <a:extLst>
              <a:ext uri="{FF2B5EF4-FFF2-40B4-BE49-F238E27FC236}">
                <a16:creationId xmlns:a16="http://schemas.microsoft.com/office/drawing/2014/main" id="{49574666-2FFD-1ACB-C7BC-2A7E5B6E91CD}"/>
              </a:ext>
            </a:extLst>
          </p:cNvPr>
          <p:cNvSpPr>
            <a:spLocks noGrp="1"/>
          </p:cNvSpPr>
          <p:nvPr>
            <p:ph type="title"/>
          </p:nvPr>
        </p:nvSpPr>
        <p:spPr>
          <a:xfrm>
            <a:off x="5759354" y="457201"/>
            <a:ext cx="5337270" cy="1835911"/>
          </a:xfrm>
        </p:spPr>
        <p:txBody>
          <a:bodyPr anchor="b">
            <a:normAutofit/>
          </a:bodyPr>
          <a:lstStyle/>
          <a:p>
            <a:r>
              <a:rPr lang="en-US" sz="5400" b="1" dirty="0">
                <a:solidFill>
                  <a:srgbClr val="FFFFFF"/>
                </a:solidFill>
                <a:latin typeface="Udemy Sans"/>
              </a:rPr>
              <a:t>ITIL VALUES TRAINING</a:t>
            </a:r>
          </a:p>
        </p:txBody>
      </p:sp>
      <p:sp>
        <p:nvSpPr>
          <p:cNvPr id="3" name="Content Placeholder 2">
            <a:extLst>
              <a:ext uri="{FF2B5EF4-FFF2-40B4-BE49-F238E27FC236}">
                <a16:creationId xmlns:a16="http://schemas.microsoft.com/office/drawing/2014/main" id="{20541353-DF50-F067-F6E1-A8C1817301F3}"/>
              </a:ext>
            </a:extLst>
          </p:cNvPr>
          <p:cNvSpPr>
            <a:spLocks noGrp="1"/>
          </p:cNvSpPr>
          <p:nvPr>
            <p:ph idx="1"/>
          </p:nvPr>
        </p:nvSpPr>
        <p:spPr>
          <a:xfrm>
            <a:off x="5759354" y="2798064"/>
            <a:ext cx="5461095" cy="3417611"/>
          </a:xfrm>
        </p:spPr>
        <p:txBody>
          <a:bodyPr anchor="t">
            <a:normAutofit/>
          </a:bodyPr>
          <a:lstStyle/>
          <a:p>
            <a:pPr marL="0" indent="0">
              <a:buNone/>
            </a:pPr>
            <a:r>
              <a:rPr lang="en-US" sz="2400" b="1" dirty="0">
                <a:solidFill>
                  <a:srgbClr val="FFFFFF"/>
                </a:solidFill>
                <a:latin typeface="Udemy Sans"/>
              </a:rPr>
              <a:t>ITIL 4 FOUNDATION MOCK EXAM</a:t>
            </a:r>
          </a:p>
          <a:p>
            <a:pPr marL="0" indent="0">
              <a:buNone/>
            </a:pPr>
            <a:endParaRPr lang="en-US" sz="2200" dirty="0">
              <a:solidFill>
                <a:srgbClr val="FFFFFF"/>
              </a:solidFill>
            </a:endParaRPr>
          </a:p>
        </p:txBody>
      </p:sp>
      <p:sp>
        <p:nvSpPr>
          <p:cNvPr id="4" name="Footer Placeholder 3">
            <a:extLst>
              <a:ext uri="{FF2B5EF4-FFF2-40B4-BE49-F238E27FC236}">
                <a16:creationId xmlns:a16="http://schemas.microsoft.com/office/drawing/2014/main" id="{F7A4D52C-2934-DFEE-AB19-B7909CDC347E}"/>
              </a:ext>
            </a:extLst>
          </p:cNvPr>
          <p:cNvSpPr>
            <a:spLocks noGrp="1"/>
          </p:cNvSpPr>
          <p:nvPr>
            <p:ph type="ftr" sz="quarter" idx="11"/>
          </p:nvPr>
        </p:nvSpPr>
        <p:spPr>
          <a:xfrm>
            <a:off x="5916304" y="6356350"/>
            <a:ext cx="4114800" cy="365125"/>
          </a:xfrm>
        </p:spPr>
        <p:txBody>
          <a:bodyPr>
            <a:normAutofit/>
          </a:bodyPr>
          <a:lstStyle/>
          <a:p>
            <a:pPr algn="l">
              <a:spcAft>
                <a:spcPts val="600"/>
              </a:spcAft>
            </a:pPr>
            <a:r>
              <a:rPr lang="en-US">
                <a:solidFill>
                  <a:srgbClr val="FFFFFF"/>
                </a:solidFill>
              </a:rPr>
              <a:t>ITIL EXAM PRACTICE</a:t>
            </a:r>
          </a:p>
        </p:txBody>
      </p:sp>
      <p:sp>
        <p:nvSpPr>
          <p:cNvPr id="5" name="Slide Number Placeholder 4">
            <a:extLst>
              <a:ext uri="{FF2B5EF4-FFF2-40B4-BE49-F238E27FC236}">
                <a16:creationId xmlns:a16="http://schemas.microsoft.com/office/drawing/2014/main" id="{666B6E28-DBA7-1195-1676-88D21805A622}"/>
              </a:ext>
            </a:extLst>
          </p:cNvPr>
          <p:cNvSpPr>
            <a:spLocks noGrp="1"/>
          </p:cNvSpPr>
          <p:nvPr>
            <p:ph type="sldNum" sz="quarter" idx="12"/>
          </p:nvPr>
        </p:nvSpPr>
        <p:spPr>
          <a:xfrm>
            <a:off x="10058400" y="6356350"/>
            <a:ext cx="1295400" cy="365125"/>
          </a:xfrm>
        </p:spPr>
        <p:txBody>
          <a:bodyPr>
            <a:normAutofit fontScale="70000" lnSpcReduction="20000"/>
          </a:bodyPr>
          <a:lstStyle/>
          <a:p>
            <a:pPr>
              <a:spcAft>
                <a:spcPts val="600"/>
              </a:spcAft>
            </a:pPr>
            <a:fld id="{7C400A96-081D-4323-8FBC-DAA797D4074E}"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2083736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3347A89-4DE2-F60B-1B35-713DBAA0F65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DDEF3-D81A-82AE-823A-C2CC7A83D59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 </a:t>
            </a:r>
            <a:r>
              <a:rPr lang="en-US" sz="2800" i="0" dirty="0">
                <a:solidFill>
                  <a:srgbClr val="FFFFFF"/>
                </a:solidFill>
                <a:effectLst/>
                <a:latin typeface="Udemy Sans"/>
              </a:rPr>
              <a:t>Service Desk </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D294CE2-2586-7F1B-6B30-F876436DB7F9}"/>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The service desk acts as the primary contact point between service providers and users for day-to-day activities. It is designed to be a clear and accessible contact point for any user queries, requests, or issues.</a:t>
            </a:r>
          </a:p>
          <a:p>
            <a:pPr marL="0" indent="0">
              <a:lnSpc>
                <a:spcPct val="90000"/>
              </a:lnSpc>
              <a:buNone/>
            </a:pPr>
            <a:r>
              <a:rPr lang="en-US" sz="1600" b="0" i="0" dirty="0">
                <a:solidFill>
                  <a:srgbClr val="FFFFFF"/>
                </a:solidFill>
                <a:effectLst/>
                <a:latin typeface="Lucida Sans" panose="020B0602030504020204" pitchFamily="34" charset="0"/>
              </a:rPr>
              <a:t>As for why the other options are not correct:</a:t>
            </a:r>
          </a:p>
          <a:p>
            <a:pPr>
              <a:lnSpc>
                <a:spcPct val="90000"/>
              </a:lnSpc>
            </a:pPr>
            <a:r>
              <a:rPr lang="en-US" sz="1600" b="0" i="0" dirty="0">
                <a:solidFill>
                  <a:srgbClr val="FFFFFF"/>
                </a:solidFill>
                <a:effectLst/>
                <a:latin typeface="Lucida Sans" panose="020B0602030504020204" pitchFamily="34" charset="0"/>
              </a:rPr>
              <a:t>B. Incident management focuses on restoring normal service operation as quickly as possible after an incident, not necessarily on being the single point of contact.</a:t>
            </a:r>
          </a:p>
          <a:p>
            <a:pPr>
              <a:lnSpc>
                <a:spcPct val="90000"/>
              </a:lnSpc>
            </a:pPr>
            <a:r>
              <a:rPr lang="en-US" sz="1600" b="0" i="0" dirty="0">
                <a:solidFill>
                  <a:srgbClr val="FFFFFF"/>
                </a:solidFill>
                <a:effectLst/>
                <a:latin typeface="Lucida Sans" panose="020B0602030504020204" pitchFamily="34" charset="0"/>
              </a:rPr>
              <a:t>C. Change control is concerned with managing changes to prevent negative impacts on services, which does not include being the primary contact point for users.</a:t>
            </a:r>
          </a:p>
          <a:p>
            <a:pPr>
              <a:lnSpc>
                <a:spcPct val="90000"/>
              </a:lnSpc>
            </a:pPr>
            <a:r>
              <a:rPr lang="en-US" sz="1600" b="0" i="0" dirty="0">
                <a:solidFill>
                  <a:srgbClr val="FFFFFF"/>
                </a:solidFill>
                <a:effectLst/>
                <a:latin typeface="Lucida Sans" panose="020B0602030504020204" pitchFamily="34" charset="0"/>
              </a:rPr>
              <a:t>D. Service request management deals with requests from users for information or advice, but it is the service desk that typically manages these requests and communicates with the users, serving as the single point of contact.</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00DFFF51-AE7C-0B17-04FC-81447AD1A3D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92769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1F3A769-4F5B-2238-A9A7-D06FE0B5E09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547EB-C284-FAF7-D25E-CE3723D0A23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An improvement initiative that is broken into a number of manageable sections.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E3C187B-C922-7E0A-0C15-A820AFE12F03}"/>
              </a:ext>
            </a:extLst>
          </p:cNvPr>
          <p:cNvSpPr>
            <a:spLocks noGrp="1"/>
          </p:cNvSpPr>
          <p:nvPr>
            <p:ph idx="1"/>
          </p:nvPr>
        </p:nvSpPr>
        <p:spPr>
          <a:xfrm>
            <a:off x="6516553" y="685799"/>
            <a:ext cx="5126446" cy="5628939"/>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The principle of "progress iteratively with feedback" in ITIL focuses on advancing in manageable and understandable steps rather than trying to do everything at once. Breaking down an improvement initiative into smaller, manageable sections allows for more frequent reassessment and adjustment based on feedback. This approach facilitates better risk management, more focused effort, and the ability to adapt to changing circumstances or new information.</a:t>
            </a:r>
          </a:p>
          <a:p>
            <a:pPr marL="0" indent="0">
              <a:lnSpc>
                <a:spcPct val="90000"/>
              </a:lnSpc>
              <a:buNone/>
            </a:pPr>
            <a:r>
              <a:rPr lang="en-US" sz="1600" b="0" i="0" dirty="0">
                <a:solidFill>
                  <a:srgbClr val="FFFFFF"/>
                </a:solidFill>
                <a:effectLst/>
                <a:latin typeface="Lucida Sans" panose="020B0602030504020204" pitchFamily="34" charset="0"/>
              </a:rPr>
              <a:t>The other options, while they may be important aspects of an improvement initiative, do not specifically align with the principle of progressing iteratively with feedback:</a:t>
            </a:r>
          </a:p>
          <a:p>
            <a:pPr lvl="1">
              <a:lnSpc>
                <a:spcPct val="90000"/>
              </a:lnSpc>
            </a:pPr>
            <a:r>
              <a:rPr lang="en-US" sz="1600" b="0" i="0" dirty="0">
                <a:solidFill>
                  <a:srgbClr val="FFFFFF"/>
                </a:solidFill>
                <a:effectLst/>
                <a:latin typeface="Lucida Sans" panose="020B0602030504020204" pitchFamily="34" charset="0"/>
              </a:rPr>
              <a:t>A: A current state assessment at the start is important, but it doesn't imply iterative progress.</a:t>
            </a:r>
          </a:p>
          <a:p>
            <a:pPr lvl="1">
              <a:lnSpc>
                <a:spcPct val="90000"/>
              </a:lnSpc>
            </a:pPr>
            <a:r>
              <a:rPr lang="en-US" sz="1600" b="0" i="0" dirty="0">
                <a:solidFill>
                  <a:srgbClr val="FFFFFF"/>
                </a:solidFill>
                <a:effectLst/>
                <a:latin typeface="Lucida Sans" panose="020B0602030504020204" pitchFamily="34" charset="0"/>
              </a:rPr>
              <a:t>B: Identifying all interested parties at the start is more related to stakeholder management.</a:t>
            </a:r>
          </a:p>
          <a:p>
            <a:pPr lvl="1">
              <a:lnSpc>
                <a:spcPct val="90000"/>
              </a:lnSpc>
            </a:pPr>
            <a:r>
              <a:rPr lang="en-US" sz="1600" b="0" i="0" dirty="0">
                <a:solidFill>
                  <a:srgbClr val="FFFFFF"/>
                </a:solidFill>
                <a:effectLst/>
                <a:latin typeface="Lucida Sans" panose="020B0602030504020204" pitchFamily="34" charset="0"/>
              </a:rPr>
              <a:t>D: Assessing the impact on all parts of the organization is part of a comprehensive approach but does not specifically relate to iterative progress.</a:t>
            </a:r>
          </a:p>
        </p:txBody>
      </p:sp>
      <p:sp>
        <p:nvSpPr>
          <p:cNvPr id="4" name="Footer Placeholder 3">
            <a:extLst>
              <a:ext uri="{FF2B5EF4-FFF2-40B4-BE49-F238E27FC236}">
                <a16:creationId xmlns:a16="http://schemas.microsoft.com/office/drawing/2014/main" id="{C568E8D0-749A-2EC1-469B-2BFA026D4A6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45080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D1245F2-CAA9-C021-A4B1-6C86E54B1CC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75D8E-2BE7-9653-50D4-F0352502146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50: </a:t>
            </a:r>
            <a:r>
              <a:rPr lang="en-US" sz="2800" b="0" i="0" dirty="0">
                <a:solidFill>
                  <a:srgbClr val="FFFFFF"/>
                </a:solidFill>
                <a:effectLst/>
                <a:latin typeface="Udemy Sans"/>
              </a:rPr>
              <a:t>What is a change schedule used for?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172886E-CC75-D383-57F9-FFD80650E8B7}"/>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To help plan emergency changes</a:t>
            </a:r>
          </a:p>
          <a:p>
            <a:pPr marL="0" indent="0">
              <a:buNone/>
            </a:pPr>
            <a:r>
              <a:rPr lang="en-US" dirty="0">
                <a:solidFill>
                  <a:srgbClr val="FFFFFF"/>
                </a:solidFill>
                <a:latin typeface="Lucida Sans" panose="020B0602030504020204" pitchFamily="34" charset="0"/>
              </a:rPr>
              <a:t>B. To help authorize standard changes</a:t>
            </a:r>
          </a:p>
          <a:p>
            <a:pPr marL="0" indent="0">
              <a:buNone/>
            </a:pPr>
            <a:r>
              <a:rPr lang="en-US" dirty="0">
                <a:solidFill>
                  <a:srgbClr val="FFFFFF"/>
                </a:solidFill>
                <a:latin typeface="Lucida Sans" panose="020B0602030504020204" pitchFamily="34" charset="0"/>
              </a:rPr>
              <a:t>C. To help assign a change authority</a:t>
            </a:r>
          </a:p>
          <a:p>
            <a:pPr marL="0" indent="0">
              <a:buNone/>
            </a:pPr>
            <a:r>
              <a:rPr lang="en-US" dirty="0">
                <a:solidFill>
                  <a:srgbClr val="FFFFFF"/>
                </a:solidFill>
                <a:latin typeface="Lucida Sans" panose="020B0602030504020204" pitchFamily="34" charset="0"/>
              </a:rPr>
              <a:t>D. To help manage normal changes</a:t>
            </a:r>
          </a:p>
        </p:txBody>
      </p:sp>
      <p:sp>
        <p:nvSpPr>
          <p:cNvPr id="4" name="Footer Placeholder 3">
            <a:extLst>
              <a:ext uri="{FF2B5EF4-FFF2-40B4-BE49-F238E27FC236}">
                <a16:creationId xmlns:a16="http://schemas.microsoft.com/office/drawing/2014/main" id="{7325BEA4-4FBD-58CF-DAED-D2B13390F38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65565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1064F6C-786C-A2CB-3C5D-818C69DBCCA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FA4C6-4B8D-28C0-5092-DD0556A61BB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To help manage normal changes.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D89E296-A938-3295-B2EC-950C9B7FFE3A}"/>
              </a:ext>
            </a:extLst>
          </p:cNvPr>
          <p:cNvSpPr>
            <a:spLocks noGrp="1"/>
          </p:cNvSpPr>
          <p:nvPr>
            <p:ph idx="1"/>
          </p:nvPr>
        </p:nvSpPr>
        <p:spPr>
          <a:xfrm>
            <a:off x="6366890" y="484094"/>
            <a:ext cx="5186823" cy="5787614"/>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A change schedule is a tool used in change management to plan and communicate the timing of changes. It is particularly useful for managing normal changes, which are changes that are not standard (routine and pre-authorized) or emergency (requiring immediate action). The change schedule helps in coordinating and planning these changes, ensuring that they are implemented at appropriate times to minimize disruption and conflict with other changes or business activities.</a:t>
            </a:r>
          </a:p>
          <a:p>
            <a:pPr marL="0" indent="0">
              <a:lnSpc>
                <a:spcPct val="90000"/>
              </a:lnSpc>
              <a:buNone/>
            </a:pPr>
            <a:r>
              <a:rPr lang="en-US" sz="1500" b="0" i="0" dirty="0">
                <a:solidFill>
                  <a:srgbClr val="FFFFFF"/>
                </a:solidFill>
                <a:effectLst/>
                <a:latin typeface="Lucida Sans" panose="020B0602030504020204" pitchFamily="34" charset="0"/>
              </a:rPr>
              <a:t>The other options, while they may interact with a change schedule, are not its primary purpose:</a:t>
            </a:r>
          </a:p>
          <a:p>
            <a:pPr lvl="1">
              <a:lnSpc>
                <a:spcPct val="90000"/>
              </a:lnSpc>
            </a:pPr>
            <a:r>
              <a:rPr lang="en-US" sz="1500" b="0" i="0" dirty="0">
                <a:solidFill>
                  <a:srgbClr val="FFFFFF"/>
                </a:solidFill>
                <a:effectLst/>
                <a:latin typeface="Lucida Sans" panose="020B0602030504020204" pitchFamily="34" charset="0"/>
              </a:rPr>
              <a:t>A: While emergency changes might eventually be recorded in a change schedule, they are typically not planned using this tool due to their urgent nature.</a:t>
            </a:r>
          </a:p>
          <a:p>
            <a:pPr lvl="1">
              <a:lnSpc>
                <a:spcPct val="90000"/>
              </a:lnSpc>
            </a:pPr>
            <a:r>
              <a:rPr lang="en-US" sz="1500" b="0" i="0" dirty="0">
                <a:solidFill>
                  <a:srgbClr val="FFFFFF"/>
                </a:solidFill>
                <a:effectLst/>
                <a:latin typeface="Lucida Sans" panose="020B0602030504020204" pitchFamily="34" charset="0"/>
              </a:rPr>
              <a:t>B: Standard changes are pre-authorized and routine, often not requiring the detailed scheduling that normal changes do.</a:t>
            </a:r>
          </a:p>
          <a:p>
            <a:pPr lvl="1">
              <a:lnSpc>
                <a:spcPct val="90000"/>
              </a:lnSpc>
            </a:pPr>
            <a:r>
              <a:rPr lang="en-US" sz="1500" b="0" i="0" dirty="0">
                <a:solidFill>
                  <a:srgbClr val="FFFFFF"/>
                </a:solidFill>
                <a:effectLst/>
                <a:latin typeface="Lucida Sans" panose="020B0602030504020204" pitchFamily="34" charset="0"/>
              </a:rPr>
              <a:t>C: Assigning a change authority is more about determining who has the responsibility and authority to approve different types of changes, not directly about scheduling them.</a:t>
            </a:r>
          </a:p>
        </p:txBody>
      </p:sp>
      <p:sp>
        <p:nvSpPr>
          <p:cNvPr id="4" name="Footer Placeholder 3">
            <a:extLst>
              <a:ext uri="{FF2B5EF4-FFF2-40B4-BE49-F238E27FC236}">
                <a16:creationId xmlns:a16="http://schemas.microsoft.com/office/drawing/2014/main" id="{D450984A-90F4-ACD4-7720-1F0F94DE690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60774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33B66A5-345F-E3B1-CAD7-A23EC3C1FD8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1002D-086B-3BE7-2D29-402D9F42519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51: </a:t>
            </a:r>
            <a:r>
              <a:rPr lang="en-US" sz="2800" b="0" i="0" dirty="0">
                <a:solidFill>
                  <a:srgbClr val="FFFFFF"/>
                </a:solidFill>
                <a:effectLst/>
                <a:latin typeface="Udemy Sans"/>
              </a:rPr>
              <a:t>When should a full risk assessment and authorization be carried out for a standard change?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2782146-F98E-1F0F-A5CC-E2F2B5591DB2}"/>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Each time the standard change is implemented</a:t>
            </a:r>
          </a:p>
          <a:p>
            <a:pPr marL="0" indent="0">
              <a:buNone/>
            </a:pPr>
            <a:r>
              <a:rPr lang="en-US" sz="1800" dirty="0">
                <a:solidFill>
                  <a:srgbClr val="FFFFFF"/>
                </a:solidFill>
                <a:latin typeface="Lucida Sans" panose="020B0602030504020204" pitchFamily="34" charset="0"/>
              </a:rPr>
              <a:t>B. When the procedure for the standard change is created</a:t>
            </a:r>
          </a:p>
          <a:p>
            <a:pPr marL="0" indent="0">
              <a:buNone/>
            </a:pPr>
            <a:r>
              <a:rPr lang="en-US" sz="1800" dirty="0">
                <a:solidFill>
                  <a:srgbClr val="FFFFFF"/>
                </a:solidFill>
                <a:latin typeface="Lucida Sans" panose="020B0602030504020204" pitchFamily="34" charset="0"/>
              </a:rPr>
              <a:t>C. At least once a year</a:t>
            </a:r>
          </a:p>
          <a:p>
            <a:pPr marL="0" indent="0">
              <a:buNone/>
            </a:pPr>
            <a:r>
              <a:rPr lang="en-US" sz="1800" dirty="0">
                <a:solidFill>
                  <a:srgbClr val="FFFFFF"/>
                </a:solidFill>
                <a:latin typeface="Lucida Sans" panose="020B0602030504020204" pitchFamily="34" charset="0"/>
              </a:rPr>
              <a:t>D. When an emergency change is requested</a:t>
            </a:r>
          </a:p>
        </p:txBody>
      </p:sp>
      <p:sp>
        <p:nvSpPr>
          <p:cNvPr id="4" name="Footer Placeholder 3">
            <a:extLst>
              <a:ext uri="{FF2B5EF4-FFF2-40B4-BE49-F238E27FC236}">
                <a16:creationId xmlns:a16="http://schemas.microsoft.com/office/drawing/2014/main" id="{87A4EB91-1B13-1040-BE7B-7A3D4FEB86B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14750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AC19311-A04C-B75A-4EF3-06DC63EA08B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4B6FF-E09D-E1D0-689D-CE0A68FEBB4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When the procedure for the standard change is created.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969F4E8-7891-19EC-553F-86BDE4911213}"/>
              </a:ext>
            </a:extLst>
          </p:cNvPr>
          <p:cNvSpPr>
            <a:spLocks noGrp="1"/>
          </p:cNvSpPr>
          <p:nvPr>
            <p:ph idx="1"/>
          </p:nvPr>
        </p:nvSpPr>
        <p:spPr>
          <a:xfrm>
            <a:off x="6378817" y="576879"/>
            <a:ext cx="5381405" cy="5704242"/>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Standard changes</a:t>
            </a:r>
            <a:r>
              <a:rPr lang="en-US" sz="1500" b="0" i="0" dirty="0">
                <a:solidFill>
                  <a:srgbClr val="FFFFFF"/>
                </a:solidFill>
                <a:effectLst/>
                <a:latin typeface="Lucida Sans" panose="020B0602030504020204" pitchFamily="34" charset="0"/>
              </a:rPr>
              <a:t> are low-risk, routine changes that are pre-authorized due to their repetitive nature and predictable outcomes. The full risk assessment and authorization for such changes should be conducted when the procedure for executing the standard change is initially created. This ensures that the risks are evaluated, and the change is authorized before it becomes a standard operating procedure.</a:t>
            </a:r>
          </a:p>
          <a:p>
            <a:pPr marL="0" indent="0">
              <a:lnSpc>
                <a:spcPct val="90000"/>
              </a:lnSpc>
              <a:buNone/>
            </a:pPr>
            <a:r>
              <a:rPr lang="en-US" sz="1500" b="0" i="0" dirty="0">
                <a:solidFill>
                  <a:srgbClr val="FFFFFF"/>
                </a:solidFill>
                <a:effectLst/>
                <a:latin typeface="Lucida Sans" panose="020B0602030504020204" pitchFamily="34" charset="0"/>
              </a:rPr>
              <a:t>The other options are not typically associated with the risk assessment and authorization of standard changes:</a:t>
            </a:r>
          </a:p>
          <a:p>
            <a:pPr lvl="1">
              <a:lnSpc>
                <a:spcPct val="90000"/>
              </a:lnSpc>
            </a:pPr>
            <a:r>
              <a:rPr lang="en-US" sz="1500" b="0" i="0" dirty="0">
                <a:solidFill>
                  <a:srgbClr val="FFFFFF"/>
                </a:solidFill>
                <a:effectLst/>
                <a:latin typeface="Lucida Sans" panose="020B0602030504020204" pitchFamily="34" charset="0"/>
              </a:rPr>
              <a:t>A: Since standard changes are pre-authorized due to their routine and low-risk nature, a full risk assessment and authorization each time they are implemented is not necessary.</a:t>
            </a:r>
          </a:p>
          <a:p>
            <a:pPr lvl="1">
              <a:lnSpc>
                <a:spcPct val="90000"/>
              </a:lnSpc>
            </a:pPr>
            <a:r>
              <a:rPr lang="en-US" sz="1500" b="0" i="0" dirty="0">
                <a:solidFill>
                  <a:srgbClr val="FFFFFF"/>
                </a:solidFill>
                <a:effectLst/>
                <a:latin typeface="Lucida Sans" panose="020B0602030504020204" pitchFamily="34" charset="0"/>
              </a:rPr>
              <a:t>C: While periodic reviews of standard changes are important, the primary risk assessment and authorization occur when the procedure is created, not necessarily on an annual basis.</a:t>
            </a:r>
          </a:p>
          <a:p>
            <a:pPr lvl="1">
              <a:lnSpc>
                <a:spcPct val="90000"/>
              </a:lnSpc>
            </a:pPr>
            <a:r>
              <a:rPr lang="en-US" sz="1500" b="0" i="0" dirty="0">
                <a:solidFill>
                  <a:srgbClr val="FFFFFF"/>
                </a:solidFill>
                <a:effectLst/>
                <a:latin typeface="Lucida Sans" panose="020B0602030504020204" pitchFamily="34" charset="0"/>
              </a:rPr>
              <a:t>D: Emergency changes are a different category of changes that require expedited assessment and authorization due to their urgent nature, and this process is separate from that of standard changes.</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C2B0B5FF-0BAD-F65D-1C84-AAD66051CF1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59706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36E6A20-9B6B-3317-5798-D1D1202B49B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A4079-B043-EDF1-1AE2-4CD5A7F55FE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52: </a:t>
            </a:r>
            <a:r>
              <a:rPr lang="en-US" sz="2800" b="0" i="0" dirty="0">
                <a:solidFill>
                  <a:srgbClr val="FFFFFF"/>
                </a:solidFill>
                <a:effectLst/>
                <a:latin typeface="Udemy Sans"/>
              </a:rPr>
              <a:t>Which joint activity performed by a service provider and service consumer ensures continual value co-creation?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E6BB5F5-8D7B-68F4-618F-EBB7EC8C1B65}"/>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consumption</a:t>
            </a:r>
          </a:p>
          <a:p>
            <a:pPr marL="0" indent="0">
              <a:buNone/>
            </a:pPr>
            <a:r>
              <a:rPr lang="en-US" dirty="0">
                <a:solidFill>
                  <a:srgbClr val="FFFFFF"/>
                </a:solidFill>
                <a:latin typeface="Lucida Sans" panose="020B0602030504020204" pitchFamily="34" charset="0"/>
              </a:rPr>
              <a:t>B. Service offering</a:t>
            </a:r>
          </a:p>
          <a:p>
            <a:pPr marL="0" indent="0">
              <a:buNone/>
            </a:pPr>
            <a:r>
              <a:rPr lang="en-US" dirty="0">
                <a:solidFill>
                  <a:srgbClr val="FFFFFF"/>
                </a:solidFill>
                <a:latin typeface="Lucida Sans" panose="020B0602030504020204" pitchFamily="34" charset="0"/>
              </a:rPr>
              <a:t>C. Service provision</a:t>
            </a:r>
          </a:p>
          <a:p>
            <a:pPr marL="0" indent="0">
              <a:buNone/>
            </a:pPr>
            <a:r>
              <a:rPr lang="en-US" dirty="0">
                <a:solidFill>
                  <a:srgbClr val="FFFFFF"/>
                </a:solidFill>
                <a:latin typeface="Lucida Sans" panose="020B0602030504020204" pitchFamily="34" charset="0"/>
              </a:rPr>
              <a:t>D. Service relationship management</a:t>
            </a:r>
          </a:p>
        </p:txBody>
      </p:sp>
      <p:sp>
        <p:nvSpPr>
          <p:cNvPr id="4" name="Footer Placeholder 3">
            <a:extLst>
              <a:ext uri="{FF2B5EF4-FFF2-40B4-BE49-F238E27FC236}">
                <a16:creationId xmlns:a16="http://schemas.microsoft.com/office/drawing/2014/main" id="{7EF9F1FF-52FA-F16B-D284-1D8BD349D77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31056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50A5006-0366-B760-7064-DA3CF5EBDAF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175F5-AD32-3983-407B-C9ED3E74EA0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Service relationship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AC5EAA9-A84B-237C-7471-E525429C7727}"/>
              </a:ext>
            </a:extLst>
          </p:cNvPr>
          <p:cNvSpPr>
            <a:spLocks noGrp="1"/>
          </p:cNvSpPr>
          <p:nvPr>
            <p:ph idx="1"/>
          </p:nvPr>
        </p:nvSpPr>
        <p:spPr>
          <a:xfrm>
            <a:off x="6516553" y="685800"/>
            <a:ext cx="5306101" cy="5650454"/>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Service Relationship Management</a:t>
            </a:r>
            <a:r>
              <a:rPr lang="en-US" sz="1600" b="0" i="0" dirty="0">
                <a:solidFill>
                  <a:srgbClr val="FFFFFF"/>
                </a:solidFill>
                <a:effectLst/>
                <a:latin typeface="Lucida Sans" panose="020B0602030504020204" pitchFamily="34" charset="0"/>
              </a:rPr>
              <a:t> is a key activity in ITIL that focuses on the joint efforts of service providers and service consumers to ensure ongoing value co-creation. This involves maintaining and developing the relationship between the provider and the consumer, understanding each other’s needs and capabilities, and working together to achieve mutually beneficial outcomes. Effective service relationship management ensures that the services continue to meet the consumer’s needs and adapt to changing requirements over time.</a:t>
            </a:r>
          </a:p>
          <a:p>
            <a:pPr marL="0" indent="0">
              <a:lnSpc>
                <a:spcPct val="90000"/>
              </a:lnSpc>
              <a:buNone/>
            </a:pPr>
            <a:r>
              <a:rPr lang="en-US" sz="1600" b="0" i="0" dirty="0">
                <a:solidFill>
                  <a:srgbClr val="FFFFFF"/>
                </a:solidFill>
                <a:effectLst/>
                <a:latin typeface="Lucida Sans" panose="020B0602030504020204" pitchFamily="34" charset="0"/>
              </a:rPr>
              <a:t>The other options, while part of service management, don’t specifically focus on the joint activity of value co-creation:</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Service consumption</a:t>
            </a:r>
            <a:r>
              <a:rPr lang="en-US" sz="1600" b="0" i="0" dirty="0">
                <a:solidFill>
                  <a:srgbClr val="FFFFFF"/>
                </a:solidFill>
                <a:effectLst/>
                <a:latin typeface="Lucida Sans" panose="020B0602030504020204" pitchFamily="34" charset="0"/>
              </a:rPr>
              <a:t> refers to the process of using a service, primarily from the consumer’s perspective.</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Service offering</a:t>
            </a:r>
            <a:r>
              <a:rPr lang="en-US" sz="1600" b="0" i="0" dirty="0">
                <a:solidFill>
                  <a:srgbClr val="FFFFFF"/>
                </a:solidFill>
                <a:effectLst/>
                <a:latin typeface="Lucida Sans" panose="020B0602030504020204" pitchFamily="34" charset="0"/>
              </a:rPr>
              <a:t> involves the service provider defining what services are offered, which is primarily a provider activity.</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Service provision</a:t>
            </a:r>
            <a:r>
              <a:rPr lang="en-US" sz="1600" b="0" i="0" dirty="0">
                <a:solidFill>
                  <a:srgbClr val="FFFFFF"/>
                </a:solidFill>
                <a:effectLst/>
                <a:latin typeface="Lucida Sans" panose="020B0602030504020204" pitchFamily="34" charset="0"/>
              </a:rPr>
              <a:t> is the act of delivering a service, but it doesn't inherently include the mutual relationship management aspect of value co-creation.</a:t>
            </a:r>
          </a:p>
        </p:txBody>
      </p:sp>
      <p:sp>
        <p:nvSpPr>
          <p:cNvPr id="4" name="Footer Placeholder 3">
            <a:extLst>
              <a:ext uri="{FF2B5EF4-FFF2-40B4-BE49-F238E27FC236}">
                <a16:creationId xmlns:a16="http://schemas.microsoft.com/office/drawing/2014/main" id="{A6E363FC-8CF9-BE51-0973-191FD30C96D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215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AA9FFE8-FA69-2519-C51E-FF3F5BC0137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EE7FC-004A-D76C-C6F8-65F719F2921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53: </a:t>
            </a:r>
            <a:r>
              <a:rPr lang="en-US" sz="2800" b="0" i="0" dirty="0">
                <a:solidFill>
                  <a:srgbClr val="FFFFFF"/>
                </a:solidFill>
                <a:effectLst/>
                <a:latin typeface="Udemy Sans"/>
              </a:rPr>
              <a:t>Which statement about emergency changes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EAE80DA-1C94-5753-FF94-CDA96DF3D31C}"/>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Emergency changes are low risk and well understood</a:t>
            </a:r>
          </a:p>
          <a:p>
            <a:pPr marL="0" indent="0">
              <a:buNone/>
            </a:pPr>
            <a:r>
              <a:rPr lang="en-US" sz="1800" dirty="0">
                <a:solidFill>
                  <a:srgbClr val="FFFFFF"/>
                </a:solidFill>
                <a:latin typeface="Lucida Sans" panose="020B0602030504020204" pitchFamily="34" charset="0"/>
              </a:rPr>
              <a:t>B. Authorization of emergency changes may be deferred until after implementation</a:t>
            </a:r>
          </a:p>
          <a:p>
            <a:pPr marL="0" indent="0">
              <a:buNone/>
            </a:pPr>
            <a:r>
              <a:rPr lang="en-US" sz="1800" dirty="0">
                <a:solidFill>
                  <a:srgbClr val="FFFFFF"/>
                </a:solidFill>
                <a:latin typeface="Lucida Sans" panose="020B0602030504020204" pitchFamily="34" charset="0"/>
              </a:rPr>
              <a:t>C. It is necessary to complete all documentation before an emergency change is implemented</a:t>
            </a:r>
          </a:p>
          <a:p>
            <a:pPr marL="0" indent="0">
              <a:buNone/>
            </a:pPr>
            <a:r>
              <a:rPr lang="en-US" sz="1800" dirty="0">
                <a:solidFill>
                  <a:srgbClr val="FFFFFF"/>
                </a:solidFill>
                <a:latin typeface="Lucida Sans" panose="020B0602030504020204" pitchFamily="34" charset="0"/>
              </a:rPr>
              <a:t>D. Emergency changes are not usually recorded in the change schedule</a:t>
            </a:r>
          </a:p>
        </p:txBody>
      </p:sp>
      <p:sp>
        <p:nvSpPr>
          <p:cNvPr id="4" name="Footer Placeholder 3">
            <a:extLst>
              <a:ext uri="{FF2B5EF4-FFF2-40B4-BE49-F238E27FC236}">
                <a16:creationId xmlns:a16="http://schemas.microsoft.com/office/drawing/2014/main" id="{AC3EA6B3-F363-A511-2E3D-1A0EACE2D19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70663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6380412-B499-167E-8309-5BB1B5ABE42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4E35C-B850-2F63-BA54-8C28CBAF3BE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Authorization of emergency changes may be deferred until after implementation.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E80C366-5FE9-71B0-3807-E0EEC9680C5B}"/>
              </a:ext>
            </a:extLst>
          </p:cNvPr>
          <p:cNvSpPr>
            <a:spLocks noGrp="1"/>
          </p:cNvSpPr>
          <p:nvPr>
            <p:ph idx="1"/>
          </p:nvPr>
        </p:nvSpPr>
        <p:spPr>
          <a:xfrm>
            <a:off x="6516553" y="685800"/>
            <a:ext cx="4972614" cy="5486400"/>
          </a:xfrm>
        </p:spPr>
        <p:txBody>
          <a:bodyPr>
            <a:noAutofit/>
          </a:bodyPr>
          <a:lstStyle/>
          <a:p>
            <a:pPr marL="0" indent="0">
              <a:lnSpc>
                <a:spcPct val="90000"/>
              </a:lnSpc>
              <a:buNone/>
            </a:pPr>
            <a:r>
              <a:rPr lang="en-US" sz="1600" b="0" i="0" dirty="0">
                <a:solidFill>
                  <a:srgbClr val="FFFFFF"/>
                </a:solidFill>
                <a:effectLst/>
                <a:latin typeface="Udemy Sans"/>
              </a:rPr>
              <a:t>Emergency changes are those that must be implemented immediately to resolve a major incident or prevent a serious issue from occurring. Given their urgent nature, the standard authorization process might be expedited, or, in some cases, authorization may occur retrospectively, after the change has been implemented. This is to ensure that the service can be restored or protected without unnecessary delay.</a:t>
            </a:r>
          </a:p>
          <a:p>
            <a:pPr marL="0" indent="0">
              <a:lnSpc>
                <a:spcPct val="90000"/>
              </a:lnSpc>
              <a:buNone/>
            </a:pPr>
            <a:r>
              <a:rPr lang="en-US" sz="1600" b="0" i="0" dirty="0">
                <a:solidFill>
                  <a:srgbClr val="FFFFFF"/>
                </a:solidFill>
                <a:effectLst/>
                <a:latin typeface="Udemy Sans"/>
              </a:rPr>
              <a:t>The other statements are not accurate:</a:t>
            </a:r>
          </a:p>
          <a:p>
            <a:pPr lvl="1">
              <a:lnSpc>
                <a:spcPct val="90000"/>
              </a:lnSpc>
            </a:pPr>
            <a:r>
              <a:rPr lang="en-US" sz="1600" b="0" i="0" dirty="0">
                <a:solidFill>
                  <a:srgbClr val="FFFFFF"/>
                </a:solidFill>
                <a:effectLst/>
                <a:latin typeface="Udemy Sans"/>
              </a:rPr>
              <a:t>A: Emergency changes are not necessarily low risk and well understood. In fact, they often carry higher risks due to the urgency and potential lack of comprehensive review.</a:t>
            </a:r>
          </a:p>
          <a:p>
            <a:pPr lvl="1">
              <a:lnSpc>
                <a:spcPct val="90000"/>
              </a:lnSpc>
            </a:pPr>
            <a:r>
              <a:rPr lang="en-US" sz="1600" b="0" i="0" dirty="0">
                <a:solidFill>
                  <a:srgbClr val="FFFFFF"/>
                </a:solidFill>
                <a:effectLst/>
                <a:latin typeface="Udemy Sans"/>
              </a:rPr>
              <a:t>C: While documentation is important, in the case of emergency changes, the immediate priority is to implement the change to restore service. Documentation may be completed or finalized after the change has been implemented.</a:t>
            </a:r>
          </a:p>
          <a:p>
            <a:pPr lvl="1">
              <a:lnSpc>
                <a:spcPct val="90000"/>
              </a:lnSpc>
            </a:pPr>
            <a:r>
              <a:rPr lang="en-US" sz="1600" b="0" i="0" dirty="0">
                <a:solidFill>
                  <a:srgbClr val="FFFFFF"/>
                </a:solidFill>
                <a:effectLst/>
                <a:latin typeface="Udemy Sans"/>
              </a:rPr>
              <a:t>D: Emergency changes are typically recorded in the change schedule, even if they are added retrospectively, to ensure there is a record of all changes made to the IT environment.</a:t>
            </a:r>
          </a:p>
        </p:txBody>
      </p:sp>
      <p:sp>
        <p:nvSpPr>
          <p:cNvPr id="4" name="Footer Placeholder 3">
            <a:extLst>
              <a:ext uri="{FF2B5EF4-FFF2-40B4-BE49-F238E27FC236}">
                <a16:creationId xmlns:a16="http://schemas.microsoft.com/office/drawing/2014/main" id="{ECDB6F8D-77C3-66AA-386E-0C02DD82F32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31567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A4E4A60-3EEF-2A68-B590-F12ECEC0E3F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109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76B82-CF45-4D32-30ED-EF897318113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54: </a:t>
            </a:r>
            <a:r>
              <a:rPr lang="en-US" sz="2800" b="0" i="0" dirty="0">
                <a:solidFill>
                  <a:srgbClr val="FFFFFF"/>
                </a:solidFill>
                <a:effectLst/>
                <a:latin typeface="Udemy Sans"/>
              </a:rPr>
              <a:t>Which is a purpose of the 'service level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E724162-CB66-3814-01B9-AF9B931FE25F}"/>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To establish and nurture the links between the organization and its stakeholders</a:t>
            </a:r>
          </a:p>
          <a:p>
            <a:pPr marL="0" indent="0">
              <a:buNone/>
            </a:pPr>
            <a:r>
              <a:rPr lang="en-US" sz="1800" dirty="0">
                <a:solidFill>
                  <a:srgbClr val="FFFFFF"/>
                </a:solidFill>
                <a:latin typeface="Lucida Sans" panose="020B0602030504020204" pitchFamily="34" charset="0"/>
              </a:rPr>
              <a:t>B. To ensure that the organization's suppliers and their performance are managed appropriately</a:t>
            </a:r>
          </a:p>
          <a:p>
            <a:pPr marL="0" indent="0">
              <a:buNone/>
            </a:pPr>
            <a:r>
              <a:rPr lang="en-US" sz="1800" dirty="0">
                <a:solidFill>
                  <a:srgbClr val="FFFFFF"/>
                </a:solidFill>
                <a:latin typeface="Lucida Sans" panose="020B0602030504020204" pitchFamily="34" charset="0"/>
              </a:rPr>
              <a:t>C. To set clear business-based targets for service levels</a:t>
            </a:r>
          </a:p>
          <a:p>
            <a:pPr marL="0" indent="0">
              <a:buNone/>
            </a:pPr>
            <a:r>
              <a:rPr lang="en-US" sz="1800" dirty="0">
                <a:solidFill>
                  <a:srgbClr val="FFFFFF"/>
                </a:solidFill>
                <a:latin typeface="Lucida Sans" panose="020B0602030504020204" pitchFamily="34" charset="0"/>
              </a:rPr>
              <a:t>D. To support the agreed quality of a service handling all agreed, user-initiated service requests</a:t>
            </a:r>
          </a:p>
        </p:txBody>
      </p:sp>
      <p:sp>
        <p:nvSpPr>
          <p:cNvPr id="4" name="Footer Placeholder 3">
            <a:extLst>
              <a:ext uri="{FF2B5EF4-FFF2-40B4-BE49-F238E27FC236}">
                <a16:creationId xmlns:a16="http://schemas.microsoft.com/office/drawing/2014/main" id="{2D83E105-6684-5490-3282-0935EFB09D6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28522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45A9938-8351-4667-1B90-7FE78620A29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85E2B-B7C3-58E1-058A-FCDEB392931D}"/>
              </a:ext>
            </a:extLst>
          </p:cNvPr>
          <p:cNvSpPr>
            <a:spLocks noGrp="1"/>
          </p:cNvSpPr>
          <p:nvPr>
            <p:ph type="title"/>
          </p:nvPr>
        </p:nvSpPr>
        <p:spPr>
          <a:xfrm>
            <a:off x="1834919" y="685800"/>
            <a:ext cx="3705269" cy="5308599"/>
          </a:xfrm>
        </p:spPr>
        <p:txBody>
          <a:bodyPr>
            <a:normAutofit/>
          </a:bodyPr>
          <a:lstStyle/>
          <a:p>
            <a:pPr algn="ctr"/>
            <a:r>
              <a:rPr lang="en-US" sz="2800" b="1" i="0" dirty="0">
                <a:solidFill>
                  <a:srgbClr val="FFFFFF"/>
                </a:solidFill>
                <a:effectLst/>
                <a:latin typeface="Udemy Sans"/>
              </a:rPr>
              <a:t>Question 5: Identify the missing word in the following sentence.</a:t>
            </a:r>
            <a:br>
              <a:rPr lang="en-US" sz="2800" b="1" dirty="0">
                <a:solidFill>
                  <a:srgbClr val="FFFFFF"/>
                </a:solidFill>
                <a:latin typeface="Udemy Sans"/>
              </a:rPr>
            </a:br>
            <a:r>
              <a:rPr lang="en-US" sz="2800" b="1" i="0" dirty="0">
                <a:solidFill>
                  <a:srgbClr val="FFFFFF"/>
                </a:solidFill>
                <a:effectLst/>
                <a:latin typeface="Udemy Sans"/>
              </a:rPr>
              <a:t>A known error is a problem that has been [?] and has not been resolved.</a:t>
            </a:r>
            <a:endParaRPr lang="en-US" sz="2800" dirty="0">
              <a:solidFill>
                <a:srgbClr val="FFFFFF"/>
              </a:solidFill>
            </a:endParaRPr>
          </a:p>
        </p:txBody>
      </p:sp>
      <p:sp>
        <p:nvSpPr>
          <p:cNvPr id="3" name="Content Placeholder 2">
            <a:extLst>
              <a:ext uri="{FF2B5EF4-FFF2-40B4-BE49-F238E27FC236}">
                <a16:creationId xmlns:a16="http://schemas.microsoft.com/office/drawing/2014/main" id="{FB2082F8-ED97-1ADF-FE8E-A02C9D463EC9}"/>
              </a:ext>
            </a:extLst>
          </p:cNvPr>
          <p:cNvSpPr>
            <a:spLocks noGrp="1"/>
          </p:cNvSpPr>
          <p:nvPr>
            <p:ph idx="1"/>
          </p:nvPr>
        </p:nvSpPr>
        <p:spPr>
          <a:xfrm>
            <a:off x="6516553" y="685800"/>
            <a:ext cx="4754563" cy="5410200"/>
          </a:xfrm>
        </p:spPr>
        <p:txBody>
          <a:bodyPr>
            <a:normAutofit/>
          </a:bodyPr>
          <a:lstStyle/>
          <a:p>
            <a:pPr marL="0" indent="0">
              <a:buNone/>
            </a:pPr>
            <a:r>
              <a:rPr lang="en-US" sz="2400" b="1" i="0" baseline="0" dirty="0">
                <a:solidFill>
                  <a:srgbClr val="FFFFFF"/>
                </a:solidFill>
                <a:latin typeface="Lucida Sans" panose="020B0602030504020204" pitchFamily="34" charset="0"/>
              </a:rPr>
              <a:t>A.</a:t>
            </a:r>
            <a:r>
              <a:rPr lang="en-US" sz="2400" b="0" i="0" baseline="0" dirty="0">
                <a:solidFill>
                  <a:srgbClr val="FFFFFF"/>
                </a:solidFill>
                <a:latin typeface="Lucida Sans" panose="020B0602030504020204" pitchFamily="34" charset="0"/>
              </a:rPr>
              <a:t> escalated</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B.</a:t>
            </a:r>
            <a:r>
              <a:rPr lang="en-US" sz="2400" b="0" i="0" baseline="0" dirty="0">
                <a:solidFill>
                  <a:srgbClr val="FFFFFF"/>
                </a:solidFill>
                <a:latin typeface="Lucida Sans" panose="020B0602030504020204" pitchFamily="34" charset="0"/>
              </a:rPr>
              <a:t> </a:t>
            </a:r>
            <a:r>
              <a:rPr lang="en-US" sz="2400" dirty="0">
                <a:solidFill>
                  <a:srgbClr val="FFFFFF"/>
                </a:solidFill>
                <a:latin typeface="Lucida Sans" panose="020B0602030504020204" pitchFamily="34" charset="0"/>
              </a:rPr>
              <a:t>Logged</a:t>
            </a:r>
          </a:p>
          <a:p>
            <a:pPr marL="0" indent="0">
              <a:buNone/>
            </a:pPr>
            <a:r>
              <a:rPr lang="en-US" sz="2400" b="1" i="0" baseline="0" dirty="0">
                <a:solidFill>
                  <a:srgbClr val="FFFFFF"/>
                </a:solidFill>
                <a:latin typeface="Lucida Sans" panose="020B0602030504020204" pitchFamily="34" charset="0"/>
              </a:rPr>
              <a:t>C.</a:t>
            </a:r>
            <a:r>
              <a:rPr lang="en-US" sz="2400" b="0" i="0" baseline="0" dirty="0">
                <a:solidFill>
                  <a:srgbClr val="FFFFFF"/>
                </a:solidFill>
                <a:latin typeface="Lucida Sans" panose="020B0602030504020204" pitchFamily="34" charset="0"/>
              </a:rPr>
              <a:t> Closed</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D.</a:t>
            </a:r>
            <a:r>
              <a:rPr lang="en-US" sz="2400" b="0" i="0" baseline="0" dirty="0">
                <a:solidFill>
                  <a:srgbClr val="FFFFFF"/>
                </a:solidFill>
                <a:latin typeface="Lucida Sans" panose="020B0602030504020204" pitchFamily="34" charset="0"/>
              </a:rPr>
              <a:t> </a:t>
            </a:r>
            <a:r>
              <a:rPr lang="en-US" sz="2400" dirty="0">
                <a:solidFill>
                  <a:srgbClr val="FFFFFF"/>
                </a:solidFill>
                <a:latin typeface="Lucida Sans" panose="020B0602030504020204" pitchFamily="34" charset="0"/>
              </a:rPr>
              <a:t>analyzed</a:t>
            </a:r>
          </a:p>
        </p:txBody>
      </p:sp>
      <p:sp>
        <p:nvSpPr>
          <p:cNvPr id="4" name="Footer Placeholder 3">
            <a:extLst>
              <a:ext uri="{FF2B5EF4-FFF2-40B4-BE49-F238E27FC236}">
                <a16:creationId xmlns:a16="http://schemas.microsoft.com/office/drawing/2014/main" id="{CDC11705-64E8-FCC5-194A-C4B11E95314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546978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1B3C70C-9336-F277-D0FA-7091E024F04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2D842-8155-2077-CDF9-9BE5855CCBE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To set clear business-based targets for service levels.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E532636-14AB-487D-F565-7DF71E975CDB}"/>
              </a:ext>
            </a:extLst>
          </p:cNvPr>
          <p:cNvSpPr>
            <a:spLocks noGrp="1"/>
          </p:cNvSpPr>
          <p:nvPr>
            <p:ph idx="1"/>
          </p:nvPr>
        </p:nvSpPr>
        <p:spPr>
          <a:xfrm>
            <a:off x="6516553" y="685800"/>
            <a:ext cx="5126446" cy="5585908"/>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Service Level Management (SLM)</a:t>
            </a:r>
            <a:r>
              <a:rPr lang="en-US" sz="1600" b="0" i="0" dirty="0">
                <a:solidFill>
                  <a:srgbClr val="FFFFFF"/>
                </a:solidFill>
                <a:effectLst/>
                <a:latin typeface="Lucida Sans" panose="020B0602030504020204" pitchFamily="34" charset="0"/>
              </a:rPr>
              <a:t> involves defining, documenting, negotiating, monitoring, and managing the service levels agreed upon with customers. The core purpose of this practice is to ensure that the service meets the agreed-upon expectations and performance targets, which are typically outlined in Service Level Agreements (SLAs). These targets are usually based on business needs and requirements, ensuring that the service provided aligns with and supports the organization's objectives.</a:t>
            </a:r>
          </a:p>
          <a:p>
            <a:pPr lvl="1">
              <a:lnSpc>
                <a:spcPct val="90000"/>
              </a:lnSpc>
            </a:pPr>
            <a:r>
              <a:rPr lang="en-US" sz="1600" b="0" i="0" dirty="0">
                <a:solidFill>
                  <a:srgbClr val="FFFFFF"/>
                </a:solidFill>
                <a:effectLst/>
                <a:latin typeface="Lucida Sans" panose="020B0602030504020204" pitchFamily="34" charset="0"/>
              </a:rPr>
              <a:t>The other options describe different aspects of service </a:t>
            </a:r>
            <a:r>
              <a:rPr lang="en-US" sz="1600" b="0" i="0" dirty="0" err="1">
                <a:solidFill>
                  <a:srgbClr val="FFFFFF"/>
                </a:solidFill>
                <a:effectLst/>
                <a:latin typeface="Lucida Sans" panose="020B0602030504020204" pitchFamily="34" charset="0"/>
              </a:rPr>
              <a:t>management:</a:t>
            </a:r>
            <a:r>
              <a:rPr lang="en-US" sz="1600" dirty="0" err="1">
                <a:solidFill>
                  <a:srgbClr val="FFFFFF"/>
                </a:solidFill>
                <a:latin typeface="Lucida Sans" panose="020B0602030504020204" pitchFamily="34" charset="0"/>
              </a:rPr>
              <a:t>A</a:t>
            </a:r>
            <a:r>
              <a:rPr lang="en-US" sz="1600" dirty="0">
                <a:solidFill>
                  <a:srgbClr val="FFFFFF"/>
                </a:solidFill>
                <a:latin typeface="Lucida Sans" panose="020B0602030504020204" pitchFamily="34" charset="0"/>
              </a:rPr>
              <a:t>: Establishing and nurturing links with stakeholders is more aligned with the practice of Relationship Management.</a:t>
            </a:r>
          </a:p>
          <a:p>
            <a:pPr lvl="1">
              <a:lnSpc>
                <a:spcPct val="90000"/>
              </a:lnSpc>
            </a:pPr>
            <a:r>
              <a:rPr lang="en-US" sz="1600" dirty="0">
                <a:solidFill>
                  <a:srgbClr val="FFFFFF"/>
                </a:solidFill>
                <a:latin typeface="Lucida Sans" panose="020B0602030504020204" pitchFamily="34" charset="0"/>
              </a:rPr>
              <a:t>B: Managing suppliers and their performance is related to Supplier Management.</a:t>
            </a:r>
          </a:p>
          <a:p>
            <a:pPr lvl="1">
              <a:lnSpc>
                <a:spcPct val="90000"/>
              </a:lnSpc>
            </a:pPr>
            <a:r>
              <a:rPr lang="en-US" sz="1600" dirty="0">
                <a:solidFill>
                  <a:srgbClr val="FFFFFF"/>
                </a:solidFill>
                <a:latin typeface="Lucida Sans" panose="020B0602030504020204" pitchFamily="34" charset="0"/>
              </a:rPr>
              <a:t>D: Supporting the agreed quality of service by handling user-initiated service requests is more indicative of Service Request Management.</a:t>
            </a:r>
          </a:p>
          <a:p>
            <a:pPr marL="0" indent="0">
              <a:lnSpc>
                <a:spcPct val="90000"/>
              </a:lnSpc>
              <a:buNone/>
            </a:pPr>
            <a:endParaRPr lang="en-US" sz="1600" b="0" i="0" dirty="0">
              <a:solidFill>
                <a:srgbClr val="FFFFFF"/>
              </a:solidFill>
              <a:effectLst/>
              <a:latin typeface="Lucida Sans" panose="020B0602030504020204" pitchFamily="34" charset="0"/>
            </a:endParaRPr>
          </a:p>
        </p:txBody>
      </p:sp>
      <p:sp>
        <p:nvSpPr>
          <p:cNvPr id="4" name="Footer Placeholder 3">
            <a:extLst>
              <a:ext uri="{FF2B5EF4-FFF2-40B4-BE49-F238E27FC236}">
                <a16:creationId xmlns:a16="http://schemas.microsoft.com/office/drawing/2014/main" id="{E1540F28-A27D-3999-E631-16DE52992B7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74618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A7C728F-E9C6-9503-97FB-D2CF657D48A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E85BE-08C1-ED9D-7A25-D7AFB590C258}"/>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55: </a:t>
            </a:r>
            <a:r>
              <a:rPr lang="en-US" sz="2800" b="0" i="0" dirty="0">
                <a:solidFill>
                  <a:srgbClr val="FFFFFF"/>
                </a:solidFill>
                <a:effectLst/>
                <a:latin typeface="Udemy Sans"/>
              </a:rPr>
              <a:t>Which guiding principle describes the importance of doing something, instead of spending a long time analyzing different options?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A24BB66-D73F-9685-9728-146B8AD86366}"/>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Progress iteratively with feedback</a:t>
            </a:r>
          </a:p>
          <a:p>
            <a:pPr marL="0" indent="0">
              <a:buNone/>
            </a:pPr>
            <a:r>
              <a:rPr lang="en-US" dirty="0">
                <a:solidFill>
                  <a:srgbClr val="FFFFFF"/>
                </a:solidFill>
                <a:latin typeface="Lucida Sans" panose="020B0602030504020204" pitchFamily="34" charset="0"/>
              </a:rPr>
              <a:t>B. Optimize and automate</a:t>
            </a:r>
          </a:p>
          <a:p>
            <a:pPr marL="0" indent="0">
              <a:buNone/>
            </a:pPr>
            <a:r>
              <a:rPr lang="en-US" dirty="0">
                <a:solidFill>
                  <a:srgbClr val="FFFFFF"/>
                </a:solidFill>
                <a:latin typeface="Lucida Sans" panose="020B0602030504020204" pitchFamily="34" charset="0"/>
              </a:rPr>
              <a:t>C. Start where you are</a:t>
            </a:r>
          </a:p>
          <a:p>
            <a:pPr marL="0" indent="0">
              <a:buNone/>
            </a:pPr>
            <a:r>
              <a:rPr lang="en-US" dirty="0">
                <a:solidFill>
                  <a:srgbClr val="FFFFFF"/>
                </a:solidFill>
                <a:latin typeface="Lucida Sans" panose="020B0602030504020204" pitchFamily="34" charset="0"/>
              </a:rPr>
              <a:t>D. Focus on value</a:t>
            </a:r>
          </a:p>
        </p:txBody>
      </p:sp>
      <p:sp>
        <p:nvSpPr>
          <p:cNvPr id="4" name="Footer Placeholder 3">
            <a:extLst>
              <a:ext uri="{FF2B5EF4-FFF2-40B4-BE49-F238E27FC236}">
                <a16:creationId xmlns:a16="http://schemas.microsoft.com/office/drawing/2014/main" id="{3560773E-C289-B55A-EB2B-25264680825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49683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30A2282-20F1-5738-353B-A199F289EF3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D9FC4-EE99-645D-67E7-85B48CF7EE3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Progress iteratively with feedback.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A781F1C-F7A2-E3F3-796E-4E0FE6365645}"/>
              </a:ext>
            </a:extLst>
          </p:cNvPr>
          <p:cNvSpPr>
            <a:spLocks noGrp="1"/>
          </p:cNvSpPr>
          <p:nvPr>
            <p:ph idx="1"/>
          </p:nvPr>
        </p:nvSpPr>
        <p:spPr>
          <a:xfrm>
            <a:off x="6516553" y="685800"/>
            <a:ext cx="5126446" cy="5486400"/>
          </a:xfrm>
        </p:spPr>
        <p:txBody>
          <a:bodyPr>
            <a:noAutofit/>
          </a:bodyPr>
          <a:lstStyle/>
          <a:p>
            <a:pPr marL="0" indent="0">
              <a:buNone/>
            </a:pPr>
            <a:r>
              <a:rPr lang="en-US" sz="1800" i="0" dirty="0">
                <a:solidFill>
                  <a:srgbClr val="FFFFFF"/>
                </a:solidFill>
                <a:effectLst/>
                <a:latin typeface="Lucida Sans" panose="020B0602030504020204" pitchFamily="34" charset="0"/>
              </a:rPr>
              <a:t>This guiding principle emphasizes the importance of taking action through smaller, manageable steps that allow for adjustments based on feedback, rather than spending excessive time in analysis.</a:t>
            </a:r>
          </a:p>
          <a:p>
            <a:pPr marL="0" indent="0">
              <a:buNone/>
            </a:pPr>
            <a:r>
              <a:rPr lang="en-US" sz="1800" i="0" dirty="0">
                <a:solidFill>
                  <a:srgbClr val="FFFFFF"/>
                </a:solidFill>
                <a:effectLst/>
                <a:latin typeface="Lucida Sans" panose="020B0602030504020204" pitchFamily="34" charset="0"/>
              </a:rPr>
              <a:t>As for the other options: </a:t>
            </a:r>
          </a:p>
          <a:p>
            <a:r>
              <a:rPr lang="en-US" sz="1800" i="0" dirty="0">
                <a:solidFill>
                  <a:srgbClr val="FFFFFF"/>
                </a:solidFill>
                <a:effectLst/>
                <a:latin typeface="Lucida Sans" panose="020B0602030504020204" pitchFamily="34" charset="0"/>
              </a:rPr>
              <a:t>B. Optimize and automate suggests that you should improve and streamline processes before, or as, you automate them, which isn't about choosing action over analysis. </a:t>
            </a:r>
          </a:p>
          <a:p>
            <a:r>
              <a:rPr lang="en-US" sz="1800" i="0" dirty="0">
                <a:solidFill>
                  <a:srgbClr val="FFFFFF"/>
                </a:solidFill>
                <a:effectLst/>
                <a:latin typeface="Lucida Sans" panose="020B0602030504020204" pitchFamily="34" charset="0"/>
              </a:rPr>
              <a:t>C. Start where you are means you should not ignore the current state and existing services, capabilities, and knowledge; it's not about action versus analysis. </a:t>
            </a:r>
          </a:p>
          <a:p>
            <a:r>
              <a:rPr lang="en-US" sz="1800" i="0" dirty="0">
                <a:solidFill>
                  <a:srgbClr val="FFFFFF"/>
                </a:solidFill>
                <a:effectLst/>
                <a:latin typeface="Lucida Sans" panose="020B0602030504020204" pitchFamily="34" charset="0"/>
              </a:rPr>
              <a:t>D. Focus on value ensures that everything you do aligns with creating value for the stakeholders, but it doesn't inherently suggest a bias towards action over analysis.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C03F8AB3-7173-6E37-F241-145206A7C9B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044152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1000957-E2FE-6C0C-0A76-95F7B1957B1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F468B-CC95-E7B8-4099-965D3F3AD3D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56: </a:t>
            </a:r>
            <a:r>
              <a:rPr lang="en-US" sz="2800" b="0" i="0" dirty="0">
                <a:solidFill>
                  <a:srgbClr val="FFFFFF"/>
                </a:solidFill>
                <a:effectLst/>
                <a:latin typeface="Udemy Sans"/>
              </a:rPr>
              <a:t>Which practice recommends using tools for collaboration and the automated matching of symptoms?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ACE0C3E-C1DA-6E10-CEB7-E4496A15202A}"/>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Problem management</a:t>
            </a:r>
          </a:p>
          <a:p>
            <a:pPr marL="0" indent="0">
              <a:buNone/>
            </a:pPr>
            <a:r>
              <a:rPr lang="en-US" dirty="0">
                <a:solidFill>
                  <a:srgbClr val="FFFFFF"/>
                </a:solidFill>
                <a:latin typeface="Lucida Sans" panose="020B0602030504020204" pitchFamily="34" charset="0"/>
              </a:rPr>
              <a:t>B. Service level management</a:t>
            </a:r>
          </a:p>
          <a:p>
            <a:pPr marL="0" indent="0">
              <a:buNone/>
            </a:pPr>
            <a:r>
              <a:rPr lang="en-US" dirty="0">
                <a:solidFill>
                  <a:srgbClr val="FFFFFF"/>
                </a:solidFill>
                <a:latin typeface="Lucida Sans" panose="020B0602030504020204" pitchFamily="34" charset="0"/>
              </a:rPr>
              <a:t>C. Incident management</a:t>
            </a:r>
          </a:p>
          <a:p>
            <a:pPr marL="0" indent="0">
              <a:buNone/>
            </a:pPr>
            <a:r>
              <a:rPr lang="en-US" dirty="0">
                <a:solidFill>
                  <a:srgbClr val="FFFFFF"/>
                </a:solidFill>
                <a:latin typeface="Lucida Sans" panose="020B0602030504020204" pitchFamily="34" charset="0"/>
              </a:rPr>
              <a:t>D. Service request management</a:t>
            </a:r>
          </a:p>
        </p:txBody>
      </p:sp>
      <p:sp>
        <p:nvSpPr>
          <p:cNvPr id="4" name="Footer Placeholder 3">
            <a:extLst>
              <a:ext uri="{FF2B5EF4-FFF2-40B4-BE49-F238E27FC236}">
                <a16:creationId xmlns:a16="http://schemas.microsoft.com/office/drawing/2014/main" id="{884BAE4A-687C-3AB4-D94D-ECE190329E7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159955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C1B5D8B-3A8A-6547-9ECE-368A09BC117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D1BA1-3916-F601-7844-BACD75A1057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Incident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A6CE862-F78B-7F95-3FE1-22CDAD490BAF}"/>
              </a:ext>
            </a:extLst>
          </p:cNvPr>
          <p:cNvSpPr>
            <a:spLocks noGrp="1"/>
          </p:cNvSpPr>
          <p:nvPr>
            <p:ph idx="1"/>
          </p:nvPr>
        </p:nvSpPr>
        <p:spPr>
          <a:xfrm>
            <a:off x="6516553" y="685800"/>
            <a:ext cx="5273828" cy="5486400"/>
          </a:xfrm>
        </p:spPr>
        <p:txBody>
          <a:bodyPr>
            <a:noAutofit/>
          </a:bodyPr>
          <a:lstStyle/>
          <a:p>
            <a:pPr marL="0" indent="0">
              <a:buNone/>
            </a:pPr>
            <a:r>
              <a:rPr lang="en-US" sz="1800" i="0" dirty="0">
                <a:solidFill>
                  <a:srgbClr val="FFFFFF"/>
                </a:solidFill>
                <a:effectLst/>
                <a:latin typeface="Lucida Sans" panose="020B0602030504020204" pitchFamily="34" charset="0"/>
              </a:rPr>
              <a:t>This practice often involves using tools for collaboration among team members and automated systems that can match symptoms and known issues to speed up resolution times.</a:t>
            </a:r>
          </a:p>
          <a:p>
            <a:pPr marL="0" indent="0">
              <a:buNone/>
            </a:pPr>
            <a:r>
              <a:rPr lang="en-US" sz="1800" i="0" dirty="0">
                <a:solidFill>
                  <a:srgbClr val="FFFFFF"/>
                </a:solidFill>
                <a:effectLst/>
                <a:latin typeface="Lucida Sans" panose="020B0602030504020204" pitchFamily="34" charset="0"/>
              </a:rPr>
              <a:t>For the other options: </a:t>
            </a:r>
          </a:p>
          <a:p>
            <a:r>
              <a:rPr lang="en-US" sz="1800" i="0" dirty="0">
                <a:solidFill>
                  <a:srgbClr val="FFFFFF"/>
                </a:solidFill>
                <a:effectLst/>
                <a:latin typeface="Lucida Sans" panose="020B0602030504020204" pitchFamily="34" charset="0"/>
              </a:rPr>
              <a:t>Problem management focuses on identifying and managing the root cause of incidents over time, not necessarily the immediate matching of symptoms. </a:t>
            </a:r>
          </a:p>
          <a:p>
            <a:r>
              <a:rPr lang="en-US" sz="1800" i="0" dirty="0">
                <a:solidFill>
                  <a:srgbClr val="FFFFFF"/>
                </a:solidFill>
                <a:effectLst/>
                <a:latin typeface="Lucida Sans" panose="020B0602030504020204" pitchFamily="34" charset="0"/>
              </a:rPr>
              <a:t>B. Service level management deals with defining and managing the levels of service provided, not directly with symptom matching for incident resolution. </a:t>
            </a:r>
          </a:p>
          <a:p>
            <a:r>
              <a:rPr lang="en-US" sz="1800" i="0" dirty="0">
                <a:solidFill>
                  <a:srgbClr val="FFFFFF"/>
                </a:solidFill>
                <a:effectLst/>
                <a:latin typeface="Lucida Sans" panose="020B0602030504020204" pitchFamily="34" charset="0"/>
              </a:rPr>
              <a:t>D. Service request management handles the processes for fulfilling service requests, which is distinct from the automated matching of incident symptoms.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E290BA8B-4838-50C6-6F70-C1063C90B7E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57413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D412DE0-5DA5-ACA8-AEC7-55DF496939F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0C901-3194-372C-83FE-4EABAA81EF9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57: </a:t>
            </a:r>
            <a:r>
              <a:rPr lang="en-US" sz="2800" b="0" i="0" dirty="0">
                <a:solidFill>
                  <a:srgbClr val="FFFFFF"/>
                </a:solidFill>
                <a:effectLst/>
                <a:latin typeface="Udemy Sans"/>
              </a:rPr>
              <a:t>Which describes the utility of a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9C197D5-EB3F-2E38-8B46-52C29CC82913}"/>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 service that is fit for use</a:t>
            </a:r>
          </a:p>
          <a:p>
            <a:pPr marL="0" indent="0">
              <a:buNone/>
            </a:pPr>
            <a:r>
              <a:rPr lang="en-US" sz="1800" dirty="0">
                <a:solidFill>
                  <a:srgbClr val="FFFFFF"/>
                </a:solidFill>
                <a:latin typeface="Lucida Sans" panose="020B0602030504020204" pitchFamily="34" charset="0"/>
              </a:rPr>
              <a:t>B. A service that meets its service level targets</a:t>
            </a:r>
          </a:p>
          <a:p>
            <a:pPr marL="0" indent="0">
              <a:buNone/>
            </a:pPr>
            <a:r>
              <a:rPr lang="en-US" sz="1800" dirty="0">
                <a:solidFill>
                  <a:srgbClr val="FFFFFF"/>
                </a:solidFill>
                <a:latin typeface="Lucida Sans" panose="020B0602030504020204" pitchFamily="34" charset="0"/>
              </a:rPr>
              <a:t>C. A service that increases constraints on the consumer</a:t>
            </a:r>
          </a:p>
          <a:p>
            <a:pPr marL="0" indent="0">
              <a:buNone/>
            </a:pPr>
            <a:r>
              <a:rPr lang="en-US" sz="1800" dirty="0">
                <a:solidFill>
                  <a:srgbClr val="FFFFFF"/>
                </a:solidFill>
                <a:latin typeface="Lucida Sans" panose="020B0602030504020204" pitchFamily="34" charset="0"/>
              </a:rPr>
              <a:t>D. A service that supports the performance of the consumer</a:t>
            </a:r>
          </a:p>
        </p:txBody>
      </p:sp>
      <p:sp>
        <p:nvSpPr>
          <p:cNvPr id="4" name="Footer Placeholder 3">
            <a:extLst>
              <a:ext uri="{FF2B5EF4-FFF2-40B4-BE49-F238E27FC236}">
                <a16:creationId xmlns:a16="http://schemas.microsoft.com/office/drawing/2014/main" id="{BAE1FD5E-E0F8-EC48-2D2A-985EA3EC34A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19275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43D74B9-FB46-AC3B-405E-F6C6482763C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7F853-5FC4-43B8-2F8F-36AFA0609C9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A service that supports the performance of the consumer.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259D954-3AF7-8559-0D16-EE445F0E0429}"/>
              </a:ext>
            </a:extLst>
          </p:cNvPr>
          <p:cNvSpPr>
            <a:spLocks noGrp="1"/>
          </p:cNvSpPr>
          <p:nvPr>
            <p:ph idx="1"/>
          </p:nvPr>
        </p:nvSpPr>
        <p:spPr>
          <a:xfrm>
            <a:off x="6516553" y="685799"/>
            <a:ext cx="5295343" cy="5628939"/>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In ITIL, the utility of a service refers to the functionality it provides and its ability to meet a specific need. It's about how the service supports or enhances the performance of the consumer, enabling them to achieve their objectives or complete tasks more efficiently. Utility is often summed up as the service's 'fitness for purpose' – essentially, what the service does and how it helps the consumer.</a:t>
            </a:r>
          </a:p>
          <a:p>
            <a:pPr marL="0" indent="0">
              <a:lnSpc>
                <a:spcPct val="90000"/>
              </a:lnSpc>
              <a:buNone/>
            </a:pPr>
            <a:r>
              <a:rPr lang="en-US" sz="1600" b="0" i="0" dirty="0">
                <a:solidFill>
                  <a:srgbClr val="FFFFFF"/>
                </a:solidFill>
                <a:effectLst/>
                <a:latin typeface="Lucida Sans" panose="020B0602030504020204" pitchFamily="34" charset="0"/>
              </a:rPr>
              <a:t>The other options do not specifically describe the utility of a service:</a:t>
            </a:r>
          </a:p>
          <a:p>
            <a:pPr lvl="1">
              <a:lnSpc>
                <a:spcPct val="90000"/>
              </a:lnSpc>
            </a:pPr>
            <a:r>
              <a:rPr lang="en-US" sz="1600" b="0" i="0" dirty="0">
                <a:solidFill>
                  <a:srgbClr val="FFFFFF"/>
                </a:solidFill>
                <a:effectLst/>
                <a:latin typeface="Lucida Sans" panose="020B0602030504020204" pitchFamily="34" charset="0"/>
              </a:rPr>
              <a:t>A: Being "fit for use" is more about the service warranty, which refers to the assurance that a service will be available when needed, in sufficient capacity, and with adequate security.</a:t>
            </a:r>
          </a:p>
          <a:p>
            <a:pPr lvl="1">
              <a:lnSpc>
                <a:spcPct val="90000"/>
              </a:lnSpc>
            </a:pPr>
            <a:r>
              <a:rPr lang="en-US" sz="1600" b="0" i="0" dirty="0">
                <a:solidFill>
                  <a:srgbClr val="FFFFFF"/>
                </a:solidFill>
                <a:effectLst/>
                <a:latin typeface="Lucida Sans" panose="020B0602030504020204" pitchFamily="34" charset="0"/>
              </a:rPr>
              <a:t>B: Meeting service level targets is an aspect of both utility and warranty but on its own doesn't define utility.</a:t>
            </a:r>
          </a:p>
          <a:p>
            <a:pPr lvl="1">
              <a:lnSpc>
                <a:spcPct val="90000"/>
              </a:lnSpc>
            </a:pPr>
            <a:r>
              <a:rPr lang="en-US" sz="1600" b="0" i="0" dirty="0">
                <a:solidFill>
                  <a:srgbClr val="FFFFFF"/>
                </a:solidFill>
                <a:effectLst/>
                <a:latin typeface="Lucida Sans" panose="020B0602030504020204" pitchFamily="34" charset="0"/>
              </a:rPr>
              <a:t>C: Increasing constraints on the consumer would generally be seen as a negative aspect and does not align with the concept of utility, which is meant to remove constraints or improve performance.</a:t>
            </a:r>
          </a:p>
        </p:txBody>
      </p:sp>
      <p:sp>
        <p:nvSpPr>
          <p:cNvPr id="4" name="Footer Placeholder 3">
            <a:extLst>
              <a:ext uri="{FF2B5EF4-FFF2-40B4-BE49-F238E27FC236}">
                <a16:creationId xmlns:a16="http://schemas.microsoft.com/office/drawing/2014/main" id="{E54AB0E8-2D19-9FEB-2517-24C7B114982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87226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B5811EE-1A88-B5DF-3B36-8BED86BB135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FDB09-5AFF-5A3F-E2C9-651FC025856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58: </a:t>
            </a:r>
            <a:r>
              <a:rPr lang="en-US" sz="2800" b="0" i="0" dirty="0">
                <a:solidFill>
                  <a:srgbClr val="FFFFFF"/>
                </a:solidFill>
                <a:effectLst/>
                <a:latin typeface="Udemy Sans"/>
              </a:rPr>
              <a:t>Which two statements about an organization's culture are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799FF4C-8478-A056-CD43-A9BB974B1AAF}"/>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1. It is created from shared values based on how it carries out its work</a:t>
            </a:r>
          </a:p>
          <a:p>
            <a:pPr marL="0" indent="0">
              <a:buNone/>
            </a:pPr>
            <a:r>
              <a:rPr lang="en-US" sz="1800" dirty="0">
                <a:solidFill>
                  <a:srgbClr val="FFFFFF"/>
                </a:solidFill>
                <a:latin typeface="Lucida Sans" panose="020B0602030504020204" pitchFamily="34" charset="0"/>
              </a:rPr>
              <a:t>2. It is determined by the type of technology used to support services</a:t>
            </a:r>
          </a:p>
          <a:p>
            <a:pPr marL="0" indent="0">
              <a:buNone/>
            </a:pPr>
            <a:r>
              <a:rPr lang="en-US" sz="1800" dirty="0">
                <a:solidFill>
                  <a:srgbClr val="FFFFFF"/>
                </a:solidFill>
                <a:latin typeface="Lucida Sans" panose="020B0602030504020204" pitchFamily="34" charset="0"/>
              </a:rPr>
              <a:t>3. It should be based on the culture of prospective suppliers</a:t>
            </a:r>
          </a:p>
          <a:p>
            <a:pPr marL="0" indent="0">
              <a:buNone/>
            </a:pPr>
            <a:r>
              <a:rPr lang="en-US" sz="1800" dirty="0">
                <a:solidFill>
                  <a:srgbClr val="FFFFFF"/>
                </a:solidFill>
                <a:latin typeface="Lucida Sans" panose="020B0602030504020204" pitchFamily="34" charset="0"/>
              </a:rPr>
              <a:t>4. It should be based on the objectives of the organization</a:t>
            </a:r>
          </a:p>
          <a:p>
            <a:pPr marL="0" indent="0">
              <a:buNone/>
            </a:pPr>
            <a:r>
              <a:rPr lang="en-US" sz="1800" dirty="0">
                <a:solidFill>
                  <a:srgbClr val="FFFFFF"/>
                </a:solidFill>
                <a:latin typeface="Lucida Sans" panose="020B0602030504020204" pitchFamily="34" charset="0"/>
              </a:rPr>
              <a:t>A. 1 and 2</a:t>
            </a:r>
          </a:p>
          <a:p>
            <a:pPr marL="0" indent="0">
              <a:buNone/>
            </a:pPr>
            <a:r>
              <a:rPr lang="en-US" sz="1800" dirty="0">
                <a:solidFill>
                  <a:srgbClr val="FFFFFF"/>
                </a:solidFill>
                <a:latin typeface="Lucida Sans" panose="020B0602030504020204" pitchFamily="34" charset="0"/>
              </a:rPr>
              <a:t>B. 2 and 3</a:t>
            </a:r>
          </a:p>
          <a:p>
            <a:pPr marL="0" indent="0">
              <a:buNone/>
            </a:pPr>
            <a:r>
              <a:rPr lang="en-US" sz="1800" dirty="0">
                <a:solidFill>
                  <a:srgbClr val="FFFFFF"/>
                </a:solidFill>
                <a:latin typeface="Lucida Sans" panose="020B0602030504020204" pitchFamily="34" charset="0"/>
              </a:rPr>
              <a:t>C. 3 and 4</a:t>
            </a:r>
          </a:p>
          <a:p>
            <a:pPr marL="0" indent="0">
              <a:buNone/>
            </a:pPr>
            <a:r>
              <a:rPr lang="en-US" sz="1800" dirty="0">
                <a:solidFill>
                  <a:srgbClr val="FFFFFF"/>
                </a:solidFill>
                <a:latin typeface="Lucida Sans" panose="020B0602030504020204" pitchFamily="34" charset="0"/>
              </a:rPr>
              <a:t>D. 1 and 4</a:t>
            </a:r>
          </a:p>
        </p:txBody>
      </p:sp>
      <p:sp>
        <p:nvSpPr>
          <p:cNvPr id="4" name="Footer Placeholder 3">
            <a:extLst>
              <a:ext uri="{FF2B5EF4-FFF2-40B4-BE49-F238E27FC236}">
                <a16:creationId xmlns:a16="http://schemas.microsoft.com/office/drawing/2014/main" id="{4DF6F436-CCF6-23A7-179D-9D8AE640E32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199245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19A5064-9626-D82C-BBAD-656BE15E40D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9F239-1A46-4D10-5A2A-B91298402C16}"/>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rPr>
              <a:t>The correct answer is </a:t>
            </a:r>
            <a:r>
              <a:rPr lang="en-US" sz="3200" b="0" i="0" dirty="0">
                <a:solidFill>
                  <a:srgbClr val="FFFFFF"/>
                </a:solidFill>
                <a:effectLst/>
                <a:latin typeface="Söhne"/>
              </a:rPr>
              <a:t>D. 1 and 4</a:t>
            </a:r>
            <a:endParaRPr lang="en-US" sz="3200" dirty="0">
              <a:solidFill>
                <a:srgbClr val="FFFFFF"/>
              </a:solidFill>
            </a:endParaRPr>
          </a:p>
        </p:txBody>
      </p:sp>
      <p:sp>
        <p:nvSpPr>
          <p:cNvPr id="3" name="Content Placeholder 2">
            <a:extLst>
              <a:ext uri="{FF2B5EF4-FFF2-40B4-BE49-F238E27FC236}">
                <a16:creationId xmlns:a16="http://schemas.microsoft.com/office/drawing/2014/main" id="{31B067B9-1BED-1A96-3878-8703D9676780}"/>
              </a:ext>
            </a:extLst>
          </p:cNvPr>
          <p:cNvSpPr>
            <a:spLocks noGrp="1"/>
          </p:cNvSpPr>
          <p:nvPr>
            <p:ph idx="1"/>
          </p:nvPr>
        </p:nvSpPr>
        <p:spPr>
          <a:xfrm>
            <a:off x="6516553" y="685800"/>
            <a:ext cx="4754563" cy="5410200"/>
          </a:xfrm>
        </p:spPr>
        <p:txBody>
          <a:bodyPr>
            <a:normAutofit/>
          </a:bodyPr>
          <a:lstStyle/>
          <a:p>
            <a:pPr>
              <a:lnSpc>
                <a:spcPct val="90000"/>
              </a:lnSpc>
              <a:buFont typeface="+mj-lt"/>
              <a:buAutoNum type="arabicPeriod"/>
            </a:pPr>
            <a:r>
              <a:rPr lang="en-US" sz="1600" b="0" i="0" dirty="0">
                <a:solidFill>
                  <a:srgbClr val="FFFFFF"/>
                </a:solidFill>
                <a:effectLst/>
                <a:latin typeface="Udemy Sans"/>
              </a:rPr>
              <a:t>It is created from shared values based on how it carries out its work.</a:t>
            </a:r>
          </a:p>
          <a:p>
            <a:pPr>
              <a:lnSpc>
                <a:spcPct val="90000"/>
              </a:lnSpc>
              <a:buFont typeface="+mj-lt"/>
              <a:buAutoNum type="arabicPeriod"/>
            </a:pPr>
            <a:r>
              <a:rPr lang="en-US" sz="1600" b="0" i="0" dirty="0">
                <a:solidFill>
                  <a:srgbClr val="FFFFFF"/>
                </a:solidFill>
                <a:effectLst/>
                <a:latin typeface="Udemy Sans"/>
              </a:rPr>
              <a:t>It should be based on the objectives of the organization.</a:t>
            </a:r>
          </a:p>
          <a:p>
            <a:pPr marL="0" indent="0">
              <a:lnSpc>
                <a:spcPct val="90000"/>
              </a:lnSpc>
              <a:buNone/>
            </a:pPr>
            <a:r>
              <a:rPr lang="en-US" sz="1600" b="0" i="0" dirty="0">
                <a:solidFill>
                  <a:srgbClr val="FFFFFF"/>
                </a:solidFill>
                <a:effectLst/>
                <a:latin typeface="Udemy Sans"/>
              </a:rPr>
              <a:t>An organization's culture is fundamentally shaped by its shared values, beliefs, and the way it conducts its business. This includes how work is carried out, how people interact with each other, and the norms and behaviors that are encouraged and rewarded.</a:t>
            </a:r>
          </a:p>
          <a:p>
            <a:pPr marL="0" indent="0">
              <a:lnSpc>
                <a:spcPct val="90000"/>
              </a:lnSpc>
              <a:buNone/>
            </a:pPr>
            <a:r>
              <a:rPr lang="en-US" sz="1600" b="0" i="0" dirty="0">
                <a:solidFill>
                  <a:srgbClr val="FFFFFF"/>
                </a:solidFill>
                <a:effectLst/>
                <a:latin typeface="Udemy Sans"/>
              </a:rPr>
              <a:t>Additionally, an effective organizational culture should align with and support the organization's objectives. The culture should facilitate the achievement of these goals, influencing how strategies are implemented and how decisions are made.</a:t>
            </a:r>
          </a:p>
          <a:p>
            <a:pPr>
              <a:lnSpc>
                <a:spcPct val="90000"/>
              </a:lnSpc>
            </a:pPr>
            <a:r>
              <a:rPr lang="en-US" sz="1600" b="0" i="0" dirty="0">
                <a:solidFill>
                  <a:srgbClr val="FFFFFF"/>
                </a:solidFill>
                <a:effectLst/>
                <a:latin typeface="Udemy Sans"/>
              </a:rPr>
              <a:t>The type of technology used (statement 2) and the culture of prospective suppliers (statement 3) are not primary determinants of an organization's culture. While technology can influence work processes and interactions, and supplier culture can impact certain aspects of service delivery, they do not fundamentally define the organization's culture.</a:t>
            </a:r>
          </a:p>
          <a:p>
            <a:pPr marL="0" indent="0">
              <a:lnSpc>
                <a:spcPct val="90000"/>
              </a:lnSpc>
              <a:buNone/>
            </a:pPr>
            <a:endParaRPr lang="en-US" sz="1600" dirty="0">
              <a:solidFill>
                <a:srgbClr val="FFFFFF"/>
              </a:solidFill>
              <a:latin typeface="Udemy Sans"/>
            </a:endParaRPr>
          </a:p>
        </p:txBody>
      </p:sp>
      <p:sp>
        <p:nvSpPr>
          <p:cNvPr id="4" name="Footer Placeholder 3">
            <a:extLst>
              <a:ext uri="{FF2B5EF4-FFF2-40B4-BE49-F238E27FC236}">
                <a16:creationId xmlns:a16="http://schemas.microsoft.com/office/drawing/2014/main" id="{940B66D7-44AE-6A6F-7F36-59C692BEEF0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03152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32C7C28-6FD4-E53A-A800-070441FAA5D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119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72304-1CC5-DE9B-14E6-9068EF746A8A}"/>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59: </a:t>
            </a:r>
            <a:r>
              <a:rPr lang="en-US" sz="2800" b="0" i="0" dirty="0">
                <a:solidFill>
                  <a:srgbClr val="FFFFFF"/>
                </a:solidFill>
                <a:effectLst/>
                <a:latin typeface="Udemy Sans"/>
              </a:rPr>
              <a:t>Which practice ensures that accurate and reliable information is available about configuration items and the relationships between them?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C5956AC-46A3-72F0-CD7B-2C3F7A0234C2}"/>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Service configuration management</a:t>
            </a:r>
          </a:p>
          <a:p>
            <a:pPr marL="514350" indent="-514350">
              <a:buFont typeface="+mj-lt"/>
              <a:buAutoNum type="alphaUcPeriod"/>
            </a:pPr>
            <a:r>
              <a:rPr lang="en-US" dirty="0">
                <a:solidFill>
                  <a:srgbClr val="FFFFFF"/>
                </a:solidFill>
                <a:latin typeface="Lucida Sans" panose="020B0602030504020204" pitchFamily="34" charset="0"/>
              </a:rPr>
              <a:t>Service desk</a:t>
            </a:r>
          </a:p>
          <a:p>
            <a:pPr marL="514350" indent="-514350">
              <a:buFont typeface="+mj-lt"/>
              <a:buAutoNum type="alphaUcPeriod"/>
            </a:pPr>
            <a:r>
              <a:rPr lang="en-US" dirty="0">
                <a:solidFill>
                  <a:srgbClr val="FFFFFF"/>
                </a:solidFill>
                <a:latin typeface="Lucida Sans" panose="020B0602030504020204" pitchFamily="34" charset="0"/>
              </a:rPr>
              <a:t>IT asset management</a:t>
            </a:r>
          </a:p>
          <a:p>
            <a:pPr marL="514350" indent="-514350">
              <a:buFont typeface="+mj-lt"/>
              <a:buAutoNum type="alphaUcPeriod"/>
            </a:pPr>
            <a:r>
              <a:rPr lang="en-US" dirty="0">
                <a:solidFill>
                  <a:srgbClr val="FFFFFF"/>
                </a:solidFill>
                <a:latin typeface="Lucida Sans" panose="020B0602030504020204" pitchFamily="34" charset="0"/>
              </a:rPr>
              <a:t>Monitoring and event management</a:t>
            </a:r>
          </a:p>
        </p:txBody>
      </p:sp>
      <p:sp>
        <p:nvSpPr>
          <p:cNvPr id="4" name="Footer Placeholder 3">
            <a:extLst>
              <a:ext uri="{FF2B5EF4-FFF2-40B4-BE49-F238E27FC236}">
                <a16:creationId xmlns:a16="http://schemas.microsoft.com/office/drawing/2014/main" id="{DC7514D3-8F89-1251-0A9D-17A7AA3CA67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381821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A5BC442-35AC-5F07-FEF5-2588D20917D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D7333-AC55-C87A-D230-F46AA4B0BC13}"/>
              </a:ext>
            </a:extLst>
          </p:cNvPr>
          <p:cNvSpPr>
            <a:spLocks noGrp="1"/>
          </p:cNvSpPr>
          <p:nvPr>
            <p:ph type="title"/>
          </p:nvPr>
        </p:nvSpPr>
        <p:spPr>
          <a:xfrm>
            <a:off x="1834919" y="685800"/>
            <a:ext cx="3959391"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D: </a:t>
            </a:r>
            <a:r>
              <a:rPr lang="en-US" sz="2800" b="1" dirty="0">
                <a:solidFill>
                  <a:srgbClr val="FFFFFF"/>
                </a:solidFill>
                <a:latin typeface="Udemy Sans"/>
              </a:rPr>
              <a:t>A</a:t>
            </a:r>
            <a:r>
              <a:rPr lang="en-US" sz="2800" b="1" i="0" dirty="0">
                <a:solidFill>
                  <a:srgbClr val="FFFFFF"/>
                </a:solidFill>
                <a:effectLst/>
                <a:latin typeface="Udemy Sans"/>
              </a:rPr>
              <a:t>nalyzed.</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62B8B257-2EE5-19D6-36EA-A9E634524902}"/>
              </a:ext>
            </a:extLst>
          </p:cNvPr>
          <p:cNvSpPr>
            <a:spLocks noGrp="1"/>
          </p:cNvSpPr>
          <p:nvPr>
            <p:ph idx="1"/>
          </p:nvPr>
        </p:nvSpPr>
        <p:spPr>
          <a:xfrm>
            <a:off x="6516553" y="685800"/>
            <a:ext cx="5482521"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So, the complete sentence would be:</a:t>
            </a:r>
          </a:p>
          <a:p>
            <a:pPr marL="0" indent="0">
              <a:lnSpc>
                <a:spcPct val="90000"/>
              </a:lnSpc>
              <a:buNone/>
            </a:pPr>
            <a:r>
              <a:rPr lang="en-US" sz="1600" b="0" i="0" dirty="0">
                <a:solidFill>
                  <a:srgbClr val="FFFFFF"/>
                </a:solidFill>
                <a:effectLst/>
                <a:latin typeface="Lucida Sans" panose="020B0602030504020204" pitchFamily="34" charset="0"/>
              </a:rPr>
              <a:t>"A known error is a problem that has been analyzed and has not been resolved."</a:t>
            </a:r>
          </a:p>
          <a:p>
            <a:pPr marL="0" indent="0">
              <a:lnSpc>
                <a:spcPct val="90000"/>
              </a:lnSpc>
              <a:buNone/>
            </a:pPr>
            <a:r>
              <a:rPr lang="en-US" sz="1600" b="0" i="0" dirty="0">
                <a:solidFill>
                  <a:srgbClr val="FFFFFF"/>
                </a:solidFill>
                <a:effectLst/>
                <a:latin typeface="Lucida Sans" panose="020B0602030504020204" pitchFamily="34" charset="0"/>
              </a:rPr>
              <a:t>A known error in ITIL terminology is a problem whose root cause has been identified and analyzed, but for which a resolution has not yet been implemented. The term emphasizes that there is a clear understanding of the issue (through analysis), even though a permanent fix is not in place. A workaround may be available for a known error to mitigate its impact until a resolution can be found.</a:t>
            </a:r>
          </a:p>
          <a:p>
            <a:pPr marL="0" indent="0">
              <a:lnSpc>
                <a:spcPct val="90000"/>
              </a:lnSpc>
              <a:buNone/>
            </a:pPr>
            <a:r>
              <a:rPr lang="en-US" sz="1600" b="0" i="0" dirty="0">
                <a:solidFill>
                  <a:srgbClr val="FFFFFF"/>
                </a:solidFill>
                <a:effectLst/>
                <a:latin typeface="Lucida Sans" panose="020B0602030504020204" pitchFamily="34" charset="0"/>
              </a:rPr>
              <a:t>The reason the other options are not correct:</a:t>
            </a:r>
          </a:p>
          <a:p>
            <a:pPr>
              <a:lnSpc>
                <a:spcPct val="90000"/>
              </a:lnSpc>
            </a:pPr>
            <a:r>
              <a:rPr lang="en-US" sz="1600" b="0" i="0" dirty="0">
                <a:solidFill>
                  <a:srgbClr val="FFFFFF"/>
                </a:solidFill>
                <a:effectLst/>
                <a:latin typeface="Lucida Sans" panose="020B0602030504020204" pitchFamily="34" charset="0"/>
              </a:rPr>
              <a:t>A. Escalated: While escalation may occur during the problem management process, it does not describe the status of a known error being analyzed but unresolved.</a:t>
            </a:r>
          </a:p>
          <a:p>
            <a:pPr>
              <a:lnSpc>
                <a:spcPct val="90000"/>
              </a:lnSpc>
            </a:pPr>
            <a:r>
              <a:rPr lang="en-US" sz="1600" b="0" i="0" dirty="0">
                <a:solidFill>
                  <a:srgbClr val="FFFFFF"/>
                </a:solidFill>
                <a:effectLst/>
                <a:latin typeface="Lucida Sans" panose="020B0602030504020204" pitchFamily="34" charset="0"/>
              </a:rPr>
              <a:t>B. Logged: Problems are logged when identified, but a "known error" implies that further analysis has been done beyond mere logging.</a:t>
            </a:r>
          </a:p>
          <a:p>
            <a:pPr>
              <a:lnSpc>
                <a:spcPct val="90000"/>
              </a:lnSpc>
            </a:pPr>
            <a:r>
              <a:rPr lang="en-US" sz="1600" b="0" i="0" dirty="0">
                <a:solidFill>
                  <a:srgbClr val="FFFFFF"/>
                </a:solidFill>
                <a:effectLst/>
                <a:latin typeface="Lucida Sans" panose="020B0602030504020204" pitchFamily="34" charset="0"/>
              </a:rPr>
              <a:t>C. Closed: If a problem is closed, it would typically mean it has been resolved or is no longer considered an active issue, which would contradict the known error's unresolved status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9D5F11E-86E0-3C77-B4B2-2EAAA5410E2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07977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C8D0414-A124-5C13-3E59-061695F93AA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DEB98-F6ED-EC8C-3169-E9C7B8D9131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 </a:t>
            </a:r>
            <a:r>
              <a:rPr lang="en-US" sz="2800" b="0" i="0" dirty="0">
                <a:solidFill>
                  <a:srgbClr val="FFFFFF"/>
                </a:solidFill>
                <a:effectLst/>
                <a:latin typeface="Udemy Sans"/>
              </a:rPr>
              <a:t>Service Configuration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CEAEF19-2F80-699E-B0EF-D727A05D4463}"/>
              </a:ext>
            </a:extLst>
          </p:cNvPr>
          <p:cNvSpPr>
            <a:spLocks noGrp="1"/>
          </p:cNvSpPr>
          <p:nvPr>
            <p:ph idx="1"/>
          </p:nvPr>
        </p:nvSpPr>
        <p:spPr>
          <a:xfrm>
            <a:off x="6516553" y="597049"/>
            <a:ext cx="5126446" cy="5575151"/>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Service Configuration Management</a:t>
            </a:r>
            <a:r>
              <a:rPr lang="en-US" sz="1600" b="0" i="0" dirty="0">
                <a:solidFill>
                  <a:srgbClr val="FFFFFF"/>
                </a:solidFill>
                <a:effectLst/>
                <a:latin typeface="Lucida Sans" panose="020B0602030504020204" pitchFamily="34" charset="0"/>
              </a:rPr>
              <a:t> is concerned with managing and maintaining information about Configuration Items (CIs) required to deliver an IT service, including their relationships. This practice involves identifying, documenting, and updating CIs and their relationships as part of the Configuration Management System (CMS). The goal is to ensure that stakeholders have the accurate and reliable information they need for decision-making and effective management of IT services.</a:t>
            </a:r>
          </a:p>
          <a:p>
            <a:pPr marL="0" indent="0">
              <a:lnSpc>
                <a:spcPct val="90000"/>
              </a:lnSpc>
              <a:buNone/>
            </a:pPr>
            <a:r>
              <a:rPr lang="en-US" sz="1600" b="0" i="0" dirty="0">
                <a:solidFill>
                  <a:srgbClr val="FFFFFF"/>
                </a:solidFill>
                <a:effectLst/>
                <a:latin typeface="Lucida Sans" panose="020B0602030504020204" pitchFamily="34" charset="0"/>
              </a:rPr>
              <a:t>The other practices have different focuses:</a:t>
            </a:r>
          </a:p>
          <a:p>
            <a:pPr lvl="1">
              <a:lnSpc>
                <a:spcPct val="90000"/>
              </a:lnSpc>
            </a:pPr>
            <a:r>
              <a:rPr lang="en-US" sz="1600" b="1" i="0" dirty="0">
                <a:solidFill>
                  <a:srgbClr val="FFFFFF"/>
                </a:solidFill>
                <a:effectLst/>
                <a:latin typeface="Lucida Sans" panose="020B0602030504020204" pitchFamily="34" charset="0"/>
              </a:rPr>
              <a:t>Service Desk</a:t>
            </a:r>
            <a:r>
              <a:rPr lang="en-US" sz="1600" b="0" i="0" dirty="0">
                <a:solidFill>
                  <a:srgbClr val="FFFFFF"/>
                </a:solidFill>
                <a:effectLst/>
                <a:latin typeface="Lucida Sans" panose="020B0602030504020204" pitchFamily="34" charset="0"/>
              </a:rPr>
              <a:t> provides a point of contact for users to report issues and request services.</a:t>
            </a:r>
          </a:p>
          <a:p>
            <a:pPr lvl="1">
              <a:lnSpc>
                <a:spcPct val="90000"/>
              </a:lnSpc>
            </a:pPr>
            <a:r>
              <a:rPr lang="en-US" sz="1600" b="1" i="0" dirty="0">
                <a:solidFill>
                  <a:srgbClr val="FFFFFF"/>
                </a:solidFill>
                <a:effectLst/>
                <a:latin typeface="Lucida Sans" panose="020B0602030504020204" pitchFamily="34" charset="0"/>
              </a:rPr>
              <a:t>IT Asset Management</a:t>
            </a:r>
            <a:r>
              <a:rPr lang="en-US" sz="1600" b="0" i="0" dirty="0">
                <a:solidFill>
                  <a:srgbClr val="FFFFFF"/>
                </a:solidFill>
                <a:effectLst/>
                <a:latin typeface="Lucida Sans" panose="020B0602030504020204" pitchFamily="34" charset="0"/>
              </a:rPr>
              <a:t> deals with the overall lifecycle management of IT assets, which can overlap with configuration management but has a broader scope.</a:t>
            </a:r>
          </a:p>
          <a:p>
            <a:pPr lvl="1">
              <a:lnSpc>
                <a:spcPct val="90000"/>
              </a:lnSpc>
            </a:pPr>
            <a:r>
              <a:rPr lang="en-US" sz="1600" b="1" i="0" dirty="0">
                <a:solidFill>
                  <a:srgbClr val="FFFFFF"/>
                </a:solidFill>
                <a:effectLst/>
                <a:latin typeface="Lucida Sans" panose="020B0602030504020204" pitchFamily="34" charset="0"/>
              </a:rPr>
              <a:t>Monitoring and Event Management</a:t>
            </a:r>
            <a:r>
              <a:rPr lang="en-US" sz="1600" b="0" i="0" dirty="0">
                <a:solidFill>
                  <a:srgbClr val="FFFFFF"/>
                </a:solidFill>
                <a:effectLst/>
                <a:latin typeface="Lucida Sans" panose="020B0602030504020204" pitchFamily="34" charset="0"/>
              </a:rPr>
              <a:t> is about monitoring the IT services and infrastructure, identifying events, and making sense of them, rather than managing detailed information about CIs.</a:t>
            </a:r>
          </a:p>
        </p:txBody>
      </p:sp>
      <p:sp>
        <p:nvSpPr>
          <p:cNvPr id="4" name="Footer Placeholder 3">
            <a:extLst>
              <a:ext uri="{FF2B5EF4-FFF2-40B4-BE49-F238E27FC236}">
                <a16:creationId xmlns:a16="http://schemas.microsoft.com/office/drawing/2014/main" id="{5A5F2C31-15F8-FBBD-CDEA-3B82E53AFA4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39785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0552D27-EBB0-B739-4D47-3D56FDDBB67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FB9CA-0B1B-FE33-1076-DC42D21FB4E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60: </a:t>
            </a:r>
            <a:r>
              <a:rPr lang="en-US" sz="2800" b="0" i="0" dirty="0">
                <a:solidFill>
                  <a:srgbClr val="FFFFFF"/>
                </a:solidFill>
                <a:effectLst/>
                <a:latin typeface="Udemy Sans"/>
              </a:rPr>
              <a:t>What is a definition of a problem?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37FF2DF-2E75-0C30-6823-BCBFD7A10263}"/>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An unplanned interruption to a service, or reduction in the quality of a service</a:t>
            </a:r>
          </a:p>
          <a:p>
            <a:pPr marL="0" indent="0">
              <a:buNone/>
            </a:pPr>
            <a:r>
              <a:rPr lang="en-US" sz="1800" dirty="0">
                <a:solidFill>
                  <a:srgbClr val="FFFFFF"/>
                </a:solidFill>
                <a:latin typeface="Lucida Sans" panose="020B0602030504020204" pitchFamily="34" charset="0"/>
              </a:rPr>
              <a:t>B. A cause, or potential cause, of one or more incidents</a:t>
            </a:r>
          </a:p>
          <a:p>
            <a:pPr marL="0" indent="0">
              <a:buNone/>
            </a:pPr>
            <a:r>
              <a:rPr lang="en-US" sz="1800" dirty="0">
                <a:solidFill>
                  <a:srgbClr val="FFFFFF"/>
                </a:solidFill>
                <a:latin typeface="Lucida Sans" panose="020B0602030504020204" pitchFamily="34" charset="0"/>
              </a:rPr>
              <a:t>C. An incident for which a full resolution is not yet available</a:t>
            </a:r>
          </a:p>
          <a:p>
            <a:pPr marL="0" indent="0">
              <a:buNone/>
            </a:pPr>
            <a:r>
              <a:rPr lang="en-US" sz="1800" dirty="0">
                <a:solidFill>
                  <a:srgbClr val="FFFFFF"/>
                </a:solidFill>
                <a:latin typeface="Lucida Sans" panose="020B0602030504020204" pitchFamily="34" charset="0"/>
              </a:rPr>
              <a:t>D. Any change of state that has significance for the management of a configuration item (CI)</a:t>
            </a:r>
          </a:p>
        </p:txBody>
      </p:sp>
      <p:sp>
        <p:nvSpPr>
          <p:cNvPr id="4" name="Footer Placeholder 3">
            <a:extLst>
              <a:ext uri="{FF2B5EF4-FFF2-40B4-BE49-F238E27FC236}">
                <a16:creationId xmlns:a16="http://schemas.microsoft.com/office/drawing/2014/main" id="{55A85DCC-A3D1-4070-930A-C8E9322A578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52623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4BFFD1F-C88B-E860-6675-89B1768750A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66641-3C91-C03F-F9A1-E2BA7FAFC8B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A cause, or potential cause, of one or more incidents.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563AFBA-4252-6534-D372-5CC1F74CBE4C}"/>
              </a:ext>
            </a:extLst>
          </p:cNvPr>
          <p:cNvSpPr>
            <a:spLocks noGrp="1"/>
          </p:cNvSpPr>
          <p:nvPr>
            <p:ph idx="1"/>
          </p:nvPr>
        </p:nvSpPr>
        <p:spPr>
          <a:xfrm>
            <a:off x="6516553" y="685800"/>
            <a:ext cx="5026402" cy="5486400"/>
          </a:xfrm>
        </p:spPr>
        <p:txBody>
          <a:bodyPr>
            <a:noAutofit/>
          </a:bodyPr>
          <a:lstStyle/>
          <a:p>
            <a:pPr marL="0" indent="0">
              <a:lnSpc>
                <a:spcPct val="90000"/>
              </a:lnSpc>
              <a:buNone/>
            </a:pPr>
            <a:r>
              <a:rPr lang="en-US" sz="1800" b="0" i="0" dirty="0">
                <a:solidFill>
                  <a:srgbClr val="FFFFFF"/>
                </a:solidFill>
                <a:effectLst/>
                <a:latin typeface="Lucida Sans" panose="020B0602030504020204" pitchFamily="34" charset="0"/>
              </a:rPr>
              <a:t>In ITIL and service management, a problem is defined as the underlying cause or potential cause of one or more incidents. Unlike an incident, which is an event that disrupts the normal operation of a service, a problem is concerned with identifying and understanding the reasons behind such incidents. The goal of problem management is to prevent incidents from occurring and to minimize the impact of incidents that cannot be prevented by addressing their root causes.</a:t>
            </a:r>
          </a:p>
          <a:p>
            <a:pPr marL="0" indent="0">
              <a:lnSpc>
                <a:spcPct val="90000"/>
              </a:lnSpc>
              <a:buNone/>
            </a:pPr>
            <a:r>
              <a:rPr lang="en-US" sz="1800" b="0" i="0" dirty="0">
                <a:solidFill>
                  <a:srgbClr val="FFFFFF"/>
                </a:solidFill>
                <a:effectLst/>
                <a:latin typeface="Lucida Sans" panose="020B0602030504020204" pitchFamily="34" charset="0"/>
              </a:rPr>
              <a:t>The other options describe different concepts:</a:t>
            </a:r>
          </a:p>
          <a:p>
            <a:pPr lvl="1">
              <a:lnSpc>
                <a:spcPct val="90000"/>
              </a:lnSpc>
            </a:pPr>
            <a:r>
              <a:rPr lang="en-US" b="0" i="0" dirty="0">
                <a:solidFill>
                  <a:srgbClr val="FFFFFF"/>
                </a:solidFill>
                <a:effectLst/>
                <a:latin typeface="Lucida Sans" panose="020B0602030504020204" pitchFamily="34" charset="0"/>
              </a:rPr>
              <a:t>A: Describes an incident.</a:t>
            </a:r>
          </a:p>
          <a:p>
            <a:pPr lvl="1">
              <a:lnSpc>
                <a:spcPct val="90000"/>
              </a:lnSpc>
            </a:pPr>
            <a:r>
              <a:rPr lang="en-US" b="0" i="0" dirty="0">
                <a:solidFill>
                  <a:srgbClr val="FFFFFF"/>
                </a:solidFill>
                <a:effectLst/>
                <a:latin typeface="Lucida Sans" panose="020B0602030504020204" pitchFamily="34" charset="0"/>
              </a:rPr>
              <a:t>C: Refers to an ongoing incident, but doesn’t capture the broader concept of a problem.</a:t>
            </a:r>
          </a:p>
          <a:p>
            <a:pPr lvl="1">
              <a:lnSpc>
                <a:spcPct val="90000"/>
              </a:lnSpc>
            </a:pPr>
            <a:r>
              <a:rPr lang="en-US" b="0" i="0" dirty="0">
                <a:solidFill>
                  <a:srgbClr val="FFFFFF"/>
                </a:solidFill>
                <a:effectLst/>
                <a:latin typeface="Lucida Sans" panose="020B0602030504020204" pitchFamily="34" charset="0"/>
              </a:rPr>
              <a:t>D: Describes an event, particularly in the context of event management.</a:t>
            </a:r>
          </a:p>
        </p:txBody>
      </p:sp>
      <p:sp>
        <p:nvSpPr>
          <p:cNvPr id="4" name="Footer Placeholder 3">
            <a:extLst>
              <a:ext uri="{FF2B5EF4-FFF2-40B4-BE49-F238E27FC236}">
                <a16:creationId xmlns:a16="http://schemas.microsoft.com/office/drawing/2014/main" id="{05C71E10-41D1-9302-755C-6D365C75B59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2704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53D35BB-0841-C946-0539-42F6C9DEFA9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64820-3924-2AA5-24BB-966EACB1A14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61: </a:t>
            </a:r>
            <a:r>
              <a:rPr lang="en-US" sz="2800" b="0" i="0" dirty="0">
                <a:solidFill>
                  <a:srgbClr val="FFFFFF"/>
                </a:solidFill>
                <a:effectLst/>
                <a:latin typeface="Udemy Sans"/>
              </a:rPr>
              <a:t>Which is the CORRECT approach for managing a large improvement initiative as smaller iterations?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4881663-7594-B9E9-F546-7B19BB943AA6}"/>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Each iteration should be designed before starting the initiative and implemented without feedback</a:t>
            </a:r>
          </a:p>
          <a:p>
            <a:pPr marL="0" indent="0">
              <a:buNone/>
            </a:pPr>
            <a:r>
              <a:rPr lang="en-US" sz="1800" dirty="0">
                <a:solidFill>
                  <a:srgbClr val="FFFFFF"/>
                </a:solidFill>
                <a:latin typeface="Lucida Sans" panose="020B0602030504020204" pitchFamily="34" charset="0"/>
              </a:rPr>
              <a:t>B. Feedback should only be taken into account when one iteration fails to meet its objective</a:t>
            </a:r>
          </a:p>
          <a:p>
            <a:pPr marL="0" indent="0">
              <a:buNone/>
            </a:pPr>
            <a:r>
              <a:rPr lang="en-US" sz="1800" dirty="0">
                <a:solidFill>
                  <a:srgbClr val="FFFFFF"/>
                </a:solidFill>
                <a:latin typeface="Lucida Sans" panose="020B0602030504020204" pitchFamily="34" charset="0"/>
              </a:rPr>
              <a:t>C. Feedback should be reduced for large improvements as it is unlikely that circumstances will change</a:t>
            </a:r>
          </a:p>
          <a:p>
            <a:pPr marL="0" indent="0">
              <a:buNone/>
            </a:pPr>
            <a:r>
              <a:rPr lang="en-US" sz="1800" dirty="0">
                <a:solidFill>
                  <a:srgbClr val="FFFFFF"/>
                </a:solidFill>
                <a:latin typeface="Lucida Sans" panose="020B0602030504020204" pitchFamily="34" charset="0"/>
              </a:rPr>
              <a:t>D. Each iteration should be continually re-evaluated based on feedback</a:t>
            </a:r>
          </a:p>
        </p:txBody>
      </p:sp>
      <p:sp>
        <p:nvSpPr>
          <p:cNvPr id="4" name="Footer Placeholder 3">
            <a:extLst>
              <a:ext uri="{FF2B5EF4-FFF2-40B4-BE49-F238E27FC236}">
                <a16:creationId xmlns:a16="http://schemas.microsoft.com/office/drawing/2014/main" id="{D423A695-5464-2D75-3A81-C853411B877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10382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F72613E-2309-CDFC-4E2F-0EC0AB057E4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1FC84-90C5-FF54-012A-FBDA4D7387D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Each iteration should be continually re-evaluated based on feedback.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14D304B-8437-2E85-0E2D-16DD70DAB810}"/>
              </a:ext>
            </a:extLst>
          </p:cNvPr>
          <p:cNvSpPr>
            <a:spLocks noGrp="1"/>
          </p:cNvSpPr>
          <p:nvPr>
            <p:ph idx="1"/>
          </p:nvPr>
        </p:nvSpPr>
        <p:spPr>
          <a:xfrm>
            <a:off x="6516553" y="685800"/>
            <a:ext cx="5057138" cy="54102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Managing improvement initiatives in smaller iterations and continually re-evaluating each iteration based on feedback aligns with the ITIL guiding principle of "Progress iteratively with feedback." This approach allows for adaptability and responsiveness to changing circumstances and needs. Feedback provides vital insights that can help refine and improve each subsequent iteration, ensuring the initiative remains aligned with objectives and is more likely to succeed.</a:t>
            </a:r>
          </a:p>
          <a:p>
            <a:pPr marL="0" indent="0">
              <a:lnSpc>
                <a:spcPct val="90000"/>
              </a:lnSpc>
              <a:buNone/>
            </a:pPr>
            <a:r>
              <a:rPr lang="en-US" sz="1500" b="0" i="0" dirty="0">
                <a:solidFill>
                  <a:srgbClr val="FFFFFF"/>
                </a:solidFill>
                <a:effectLst/>
                <a:latin typeface="Lucida Sans" panose="020B0602030504020204" pitchFamily="34" charset="0"/>
              </a:rPr>
              <a:t>The other options do not align with best practices in iterative improvement:</a:t>
            </a:r>
          </a:p>
          <a:p>
            <a:pPr lvl="1">
              <a:lnSpc>
                <a:spcPct val="90000"/>
              </a:lnSpc>
            </a:pPr>
            <a:r>
              <a:rPr lang="en-US" sz="1500" b="0" i="0" dirty="0">
                <a:solidFill>
                  <a:srgbClr val="FFFFFF"/>
                </a:solidFill>
                <a:effectLst/>
                <a:latin typeface="Lucida Sans" panose="020B0602030504020204" pitchFamily="34" charset="0"/>
              </a:rPr>
              <a:t>A: Designing all iterations upfront without considering feedback during the process can lead to rigid plans that may not address emerging challenges or changing requirements.</a:t>
            </a:r>
          </a:p>
          <a:p>
            <a:pPr lvl="1">
              <a:lnSpc>
                <a:spcPct val="90000"/>
              </a:lnSpc>
            </a:pPr>
            <a:r>
              <a:rPr lang="en-US" sz="1500" b="0" i="0" dirty="0">
                <a:solidFill>
                  <a:srgbClr val="FFFFFF"/>
                </a:solidFill>
                <a:effectLst/>
                <a:latin typeface="Lucida Sans" panose="020B0602030504020204" pitchFamily="34" charset="0"/>
              </a:rPr>
              <a:t>B: Waiting for an iteration to fail before considering feedback is a reactive approach and misses the opportunity for proactive improvements and course corrections.</a:t>
            </a:r>
          </a:p>
          <a:p>
            <a:pPr lvl="1">
              <a:lnSpc>
                <a:spcPct val="90000"/>
              </a:lnSpc>
            </a:pPr>
            <a:r>
              <a:rPr lang="en-US" sz="1500" b="0" i="0" dirty="0">
                <a:solidFill>
                  <a:srgbClr val="FFFFFF"/>
                </a:solidFill>
                <a:effectLst/>
                <a:latin typeface="Lucida Sans" panose="020B0602030504020204" pitchFamily="34" charset="0"/>
              </a:rPr>
              <a:t>C: Reducing feedback, especially for large improvements, ignores the dynamic nature of most projects and the value that insights from each iteration can bring to the next.</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5A364592-E7D7-CE92-B468-A33CE5D1D15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605647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CDB3215-D157-755B-2B73-F2950244665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A1016-E4D7-69E0-561B-AC8145AAB8DC}"/>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62: </a:t>
            </a:r>
            <a:r>
              <a:rPr lang="en-US" sz="2800" b="0" i="0" dirty="0">
                <a:solidFill>
                  <a:srgbClr val="FFFFFF"/>
                </a:solidFill>
                <a:effectLst/>
                <a:latin typeface="Udemy Sans"/>
              </a:rPr>
              <a:t>What is a means of enabling value co-creation by facilitating outcomes that customers want to achieve, without the customer having to manage specific costs and risks?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105ABCD-D2D9-6E62-B1F7-B4C1D0E0F983}"/>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management</a:t>
            </a:r>
          </a:p>
          <a:p>
            <a:pPr marL="0" indent="0">
              <a:buNone/>
            </a:pPr>
            <a:r>
              <a:rPr lang="en-US" dirty="0">
                <a:solidFill>
                  <a:srgbClr val="FFFFFF"/>
                </a:solidFill>
                <a:latin typeface="Lucida Sans" panose="020B0602030504020204" pitchFamily="34" charset="0"/>
              </a:rPr>
              <a:t>B. Continual improvement</a:t>
            </a:r>
          </a:p>
          <a:p>
            <a:pPr marL="0" indent="0">
              <a:buNone/>
            </a:pPr>
            <a:r>
              <a:rPr lang="en-US" dirty="0">
                <a:solidFill>
                  <a:srgbClr val="FFFFFF"/>
                </a:solidFill>
                <a:latin typeface="Lucida Sans" panose="020B0602030504020204" pitchFamily="34" charset="0"/>
              </a:rPr>
              <a:t>C. A service</a:t>
            </a:r>
          </a:p>
          <a:p>
            <a:pPr marL="0" indent="0">
              <a:buNone/>
            </a:pPr>
            <a:r>
              <a:rPr lang="en-US" dirty="0">
                <a:solidFill>
                  <a:srgbClr val="FFFFFF"/>
                </a:solidFill>
                <a:latin typeface="Lucida Sans" panose="020B0602030504020204" pitchFamily="34" charset="0"/>
              </a:rPr>
              <a:t>D. An IT asset</a:t>
            </a:r>
          </a:p>
        </p:txBody>
      </p:sp>
      <p:sp>
        <p:nvSpPr>
          <p:cNvPr id="4" name="Footer Placeholder 3">
            <a:extLst>
              <a:ext uri="{FF2B5EF4-FFF2-40B4-BE49-F238E27FC236}">
                <a16:creationId xmlns:a16="http://schemas.microsoft.com/office/drawing/2014/main" id="{EDEEDEA5-5323-07D2-F052-88D59EEB4B7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356815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D1E5417-0AF8-4947-A50C-C40CB77B10C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FC66D-5B83-19DE-FA4F-54F5ED04F5E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A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6F9B71F-D15F-B19B-376C-FB88DA4D4E09}"/>
              </a:ext>
            </a:extLst>
          </p:cNvPr>
          <p:cNvSpPr>
            <a:spLocks noGrp="1"/>
          </p:cNvSpPr>
          <p:nvPr>
            <p:ph idx="1"/>
          </p:nvPr>
        </p:nvSpPr>
        <p:spPr>
          <a:xfrm>
            <a:off x="6516553" y="685800"/>
            <a:ext cx="5240018" cy="54102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A service</a:t>
            </a:r>
            <a:r>
              <a:rPr lang="en-US" sz="1600" b="0" i="0" dirty="0">
                <a:solidFill>
                  <a:srgbClr val="FFFFFF"/>
                </a:solidFill>
                <a:effectLst/>
                <a:latin typeface="Lucida Sans" panose="020B0602030504020204" pitchFamily="34" charset="0"/>
              </a:rPr>
              <a:t> in the context of ITIL and service management is defined as a means of delivering value to customers by facilitating the outcomes they want to achieve. This is done without requiring the customer to manage specific costs and risks associated with those outcomes. Essentially, the service provider manages these aspects, allowing the customer to focus on the benefits and value derived from the service.</a:t>
            </a:r>
          </a:p>
          <a:p>
            <a:pPr marL="0" indent="0">
              <a:lnSpc>
                <a:spcPct val="90000"/>
              </a:lnSpc>
              <a:buNone/>
            </a:pPr>
            <a:r>
              <a:rPr lang="en-US" sz="1600" b="0" i="0" dirty="0">
                <a:solidFill>
                  <a:srgbClr val="FFFFFF"/>
                </a:solidFill>
                <a:effectLst/>
                <a:latin typeface="Lucida Sans" panose="020B0602030504020204" pitchFamily="34" charset="0"/>
              </a:rPr>
              <a:t>The other options, while important components of service management, do not directly define the means of enabling value co-creation in this way:</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Service management</a:t>
            </a:r>
            <a:r>
              <a:rPr lang="en-US" sz="1600" b="0" i="0" dirty="0">
                <a:solidFill>
                  <a:srgbClr val="FFFFFF"/>
                </a:solidFill>
                <a:effectLst/>
                <a:latin typeface="Lucida Sans" panose="020B0602030504020204" pitchFamily="34" charset="0"/>
              </a:rPr>
              <a:t> is the overarching discipline that focuses on planning, delivering, operating, and controlling services.</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Continual improvement</a:t>
            </a:r>
            <a:r>
              <a:rPr lang="en-US" sz="1600" b="0" i="0" dirty="0">
                <a:solidFill>
                  <a:srgbClr val="FFFFFF"/>
                </a:solidFill>
                <a:effectLst/>
                <a:latin typeface="Lucida Sans" panose="020B0602030504020204" pitchFamily="34" charset="0"/>
              </a:rPr>
              <a:t> is an ongoing effort to enhance services or processes.</a:t>
            </a:r>
          </a:p>
          <a:p>
            <a:pPr lvl="1">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An IT asset</a:t>
            </a:r>
            <a:r>
              <a:rPr lang="en-US" sz="1600" b="0" i="0" dirty="0">
                <a:solidFill>
                  <a:srgbClr val="FFFFFF"/>
                </a:solidFill>
                <a:effectLst/>
                <a:latin typeface="Lucida Sans" panose="020B0602030504020204" pitchFamily="34" charset="0"/>
              </a:rPr>
              <a:t> is any valuable component that contributes to the delivery of an IT product or service but is not a means of value co-creation in itself.</a:t>
            </a:r>
          </a:p>
        </p:txBody>
      </p:sp>
      <p:sp>
        <p:nvSpPr>
          <p:cNvPr id="4" name="Footer Placeholder 3">
            <a:extLst>
              <a:ext uri="{FF2B5EF4-FFF2-40B4-BE49-F238E27FC236}">
                <a16:creationId xmlns:a16="http://schemas.microsoft.com/office/drawing/2014/main" id="{4AB90D8F-49E2-249B-E4AA-A8A1E8DD1C7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564890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62F1B51-2B88-3D3F-9C92-04B8509ADFD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5F83F-55C4-9EF4-581E-A3DBE627CC8F}"/>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rPr>
              <a:t>Question 63: </a:t>
            </a:r>
            <a:r>
              <a:rPr lang="en-US" sz="3200" b="0" i="0" dirty="0">
                <a:solidFill>
                  <a:srgbClr val="FFFFFF"/>
                </a:solidFill>
                <a:effectLst/>
                <a:latin typeface="Söhne"/>
              </a:rPr>
              <a:t>Which dimension includes a workflow </a:t>
            </a:r>
            <a:r>
              <a:rPr lang="en-US" sz="2800" b="0" i="0" dirty="0">
                <a:solidFill>
                  <a:srgbClr val="FFFFFF"/>
                </a:solidFill>
                <a:effectLst/>
                <a:latin typeface="Udemy Sans"/>
              </a:rPr>
              <a:t>management</a:t>
            </a:r>
            <a:r>
              <a:rPr lang="en-US" sz="3200" b="0" i="0" dirty="0">
                <a:solidFill>
                  <a:srgbClr val="FFFFFF"/>
                </a:solidFill>
                <a:effectLst/>
                <a:latin typeface="Söhne"/>
              </a:rPr>
              <a:t> system?</a:t>
            </a:r>
            <a:endParaRPr lang="en-US" sz="3200" dirty="0">
              <a:solidFill>
                <a:srgbClr val="FFFFFF"/>
              </a:solidFill>
            </a:endParaRPr>
          </a:p>
        </p:txBody>
      </p:sp>
      <p:sp>
        <p:nvSpPr>
          <p:cNvPr id="3" name="Content Placeholder 2">
            <a:extLst>
              <a:ext uri="{FF2B5EF4-FFF2-40B4-BE49-F238E27FC236}">
                <a16:creationId xmlns:a16="http://schemas.microsoft.com/office/drawing/2014/main" id="{974E1917-36C7-B658-B861-73283CD2BBC0}"/>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Organizations and people</a:t>
            </a:r>
          </a:p>
          <a:p>
            <a:pPr marL="0" indent="0">
              <a:buNone/>
            </a:pPr>
            <a:r>
              <a:rPr lang="en-US" dirty="0">
                <a:solidFill>
                  <a:srgbClr val="FFFFFF"/>
                </a:solidFill>
                <a:latin typeface="Lucida Sans" panose="020B0602030504020204" pitchFamily="34" charset="0"/>
              </a:rPr>
              <a:t>B. Partners and suppliers</a:t>
            </a:r>
          </a:p>
          <a:p>
            <a:pPr marL="0" indent="0">
              <a:buNone/>
            </a:pPr>
            <a:r>
              <a:rPr lang="en-US" dirty="0">
                <a:solidFill>
                  <a:srgbClr val="FFFFFF"/>
                </a:solidFill>
                <a:latin typeface="Lucida Sans" panose="020B0602030504020204" pitchFamily="34" charset="0"/>
              </a:rPr>
              <a:t>C. Information and technology</a:t>
            </a:r>
          </a:p>
          <a:p>
            <a:pPr marL="0" indent="0">
              <a:buNone/>
            </a:pPr>
            <a:r>
              <a:rPr lang="en-US" dirty="0">
                <a:solidFill>
                  <a:srgbClr val="FFFFFF"/>
                </a:solidFill>
                <a:latin typeface="Lucida Sans" panose="020B0602030504020204" pitchFamily="34" charset="0"/>
              </a:rPr>
              <a:t>D. Value streams and processes</a:t>
            </a:r>
          </a:p>
        </p:txBody>
      </p:sp>
      <p:sp>
        <p:nvSpPr>
          <p:cNvPr id="4" name="Footer Placeholder 3">
            <a:extLst>
              <a:ext uri="{FF2B5EF4-FFF2-40B4-BE49-F238E27FC236}">
                <a16:creationId xmlns:a16="http://schemas.microsoft.com/office/drawing/2014/main" id="{398ECE94-CE54-1289-096D-CFD5FC1E328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91788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D62E932-26F2-2222-BC5C-18B44C09A08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9D7C-EFD1-ED4A-19CE-3E0AFC9F231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Information and Technology.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3391B56-784D-F579-04E2-C33F80332C8C}"/>
              </a:ext>
            </a:extLst>
          </p:cNvPr>
          <p:cNvSpPr>
            <a:spLocks noGrp="1"/>
          </p:cNvSpPr>
          <p:nvPr>
            <p:ph idx="1"/>
          </p:nvPr>
        </p:nvSpPr>
        <p:spPr>
          <a:xfrm>
            <a:off x="6516553" y="685800"/>
            <a:ext cx="5327104" cy="54102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The </a:t>
            </a:r>
            <a:r>
              <a:rPr lang="en-US" sz="1500" b="1" i="0" dirty="0">
                <a:solidFill>
                  <a:srgbClr val="FFFFFF"/>
                </a:solidFill>
                <a:effectLst/>
                <a:latin typeface="Lucida Sans" panose="020B0602030504020204" pitchFamily="34" charset="0"/>
              </a:rPr>
              <a:t>Information and Technology</a:t>
            </a:r>
            <a:r>
              <a:rPr lang="en-US" sz="1500" b="0" i="0" dirty="0">
                <a:solidFill>
                  <a:srgbClr val="FFFFFF"/>
                </a:solidFill>
                <a:effectLst/>
                <a:latin typeface="Lucida Sans" panose="020B0602030504020204" pitchFamily="34" charset="0"/>
              </a:rPr>
              <a:t> dimension in ITIL encompasses the information systems and technologies that support service management. Workflow management systems, which are used to automate and manage business processes, fall under this category. This dimension includes the technological aspects of service management, such as data management systems, communication technologies, and other IT tools that facilitate the delivery and support of services.</a:t>
            </a:r>
          </a:p>
          <a:p>
            <a:pPr marL="0" indent="0">
              <a:lnSpc>
                <a:spcPct val="90000"/>
              </a:lnSpc>
              <a:buNone/>
            </a:pPr>
            <a:r>
              <a:rPr lang="en-US" sz="1500" b="0" i="0" dirty="0">
                <a:solidFill>
                  <a:srgbClr val="FFFFFF"/>
                </a:solidFill>
                <a:effectLst/>
                <a:latin typeface="Lucida Sans" panose="020B0602030504020204" pitchFamily="34" charset="0"/>
              </a:rPr>
              <a:t>The other dimensions have different focuses:</a:t>
            </a:r>
          </a:p>
          <a:p>
            <a:pPr lvl="1">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Organizations and People</a:t>
            </a:r>
            <a:r>
              <a:rPr lang="en-US" sz="1500" b="0" i="0" dirty="0">
                <a:solidFill>
                  <a:srgbClr val="FFFFFF"/>
                </a:solidFill>
                <a:effectLst/>
                <a:latin typeface="Lucida Sans" panose="020B0602030504020204" pitchFamily="34" charset="0"/>
              </a:rPr>
              <a:t> deals with the roles, responsibilities, culture, and competencies of the people and organizational structures.</a:t>
            </a:r>
          </a:p>
          <a:p>
            <a:pPr lvl="1">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Partners and Suppliers</a:t>
            </a:r>
            <a:r>
              <a:rPr lang="en-US" sz="1500" b="0" i="0" dirty="0">
                <a:solidFill>
                  <a:srgbClr val="FFFFFF"/>
                </a:solidFill>
                <a:effectLst/>
                <a:latin typeface="Lucida Sans" panose="020B0602030504020204" pitchFamily="34" charset="0"/>
              </a:rPr>
              <a:t> covers the relationships an organization has with third parties that contribute to the design, delivery, and improvement of services.</a:t>
            </a:r>
          </a:p>
          <a:p>
            <a:pPr lvl="1">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Value Streams and Processes</a:t>
            </a:r>
            <a:r>
              <a:rPr lang="en-US" sz="1500" b="0" i="0" dirty="0">
                <a:solidFill>
                  <a:srgbClr val="FFFFFF"/>
                </a:solidFill>
                <a:effectLst/>
                <a:latin typeface="Lucida Sans" panose="020B0602030504020204" pitchFamily="34" charset="0"/>
              </a:rPr>
              <a:t> involves the activities, workflows, controls, and procedures needed to achieve agreed-upon objectives. While workflows are part of this dimension, the systems used to manage these workflows are part of Information and Technology.</a:t>
            </a:r>
          </a:p>
        </p:txBody>
      </p:sp>
      <p:sp>
        <p:nvSpPr>
          <p:cNvPr id="4" name="Footer Placeholder 3">
            <a:extLst>
              <a:ext uri="{FF2B5EF4-FFF2-40B4-BE49-F238E27FC236}">
                <a16:creationId xmlns:a16="http://schemas.microsoft.com/office/drawing/2014/main" id="{54CB7681-EDB0-F40B-2A65-F1F1973B7E1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40705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264C0E0-517B-193F-2842-9B48C852679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129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01ABA-B905-C7C3-4EF1-838D7D5518C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64: </a:t>
            </a:r>
            <a:r>
              <a:rPr lang="en-US" sz="2800" b="0" i="0" dirty="0">
                <a:solidFill>
                  <a:srgbClr val="FFFFFF"/>
                </a:solidFill>
                <a:effectLst/>
                <a:latin typeface="Udemy Sans"/>
              </a:rPr>
              <a:t>When planning ‘continual improvement’, which approach for assessing the current state of a service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65697BA-F574-7755-7524-C299BB6F2F64}"/>
              </a:ext>
            </a:extLst>
          </p:cNvPr>
          <p:cNvSpPr>
            <a:spLocks noGrp="1"/>
          </p:cNvSpPr>
          <p:nvPr>
            <p:ph idx="1"/>
          </p:nvPr>
        </p:nvSpPr>
        <p:spPr>
          <a:xfrm>
            <a:off x="6516553" y="685800"/>
            <a:ext cx="4754563" cy="5410200"/>
          </a:xfrm>
        </p:spPr>
        <p:txBody>
          <a:bodyPr>
            <a:normAutofit/>
          </a:bodyPr>
          <a:lstStyle/>
          <a:p>
            <a:pPr marL="0" indent="0">
              <a:buNone/>
            </a:pPr>
            <a:r>
              <a:rPr lang="en-US" sz="1600" b="0" i="0" dirty="0">
                <a:solidFill>
                  <a:srgbClr val="FFFFFF"/>
                </a:solidFill>
                <a:effectLst/>
                <a:latin typeface="Lucida Sans" panose="020B0602030504020204" pitchFamily="34" charset="0"/>
              </a:rPr>
              <a:t>A. An organization should always use a single technique to ensure metrics are consistent</a:t>
            </a:r>
          </a:p>
          <a:p>
            <a:pPr marL="0" indent="0">
              <a:buNone/>
            </a:pPr>
            <a:r>
              <a:rPr lang="en-US" sz="1600" b="0" i="0" dirty="0">
                <a:solidFill>
                  <a:srgbClr val="FFFFFF"/>
                </a:solidFill>
                <a:effectLst/>
                <a:latin typeface="Lucida Sans" panose="020B0602030504020204" pitchFamily="34" charset="0"/>
              </a:rPr>
              <a:t>B. An organization should always use a strength, weakness, opportunity and threat (SWOT) analysis</a:t>
            </a:r>
          </a:p>
          <a:p>
            <a:pPr marL="0" indent="0">
              <a:buNone/>
            </a:pPr>
            <a:r>
              <a:rPr lang="en-US" sz="1600" b="0" i="0" dirty="0">
                <a:solidFill>
                  <a:srgbClr val="FFFFFF"/>
                </a:solidFill>
                <a:effectLst/>
                <a:latin typeface="Lucida Sans" panose="020B0602030504020204" pitchFamily="34" charset="0"/>
              </a:rPr>
              <a:t>C. An organization should always develop competencies in methodologies and techniques that will meet their needs</a:t>
            </a:r>
          </a:p>
          <a:p>
            <a:pPr marL="0" indent="0">
              <a:buNone/>
            </a:pPr>
            <a:r>
              <a:rPr lang="en-US" sz="1600" b="0" i="0" dirty="0">
                <a:solidFill>
                  <a:srgbClr val="FFFFFF"/>
                </a:solidFill>
                <a:effectLst/>
                <a:latin typeface="Lucida Sans" panose="020B0602030504020204" pitchFamily="34" charset="0"/>
              </a:rPr>
              <a:t>D. An organization should always use an approach that combines Lean, Agile and DevOps methodologies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19FC7A0-C113-F069-5000-B1CC1031338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84279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F3CA5D4-6835-B8B6-01EE-51AC0767CC5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642E2-A463-BC9C-31ED-83C35ACAABD0}"/>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b="1" dirty="0">
                <a:solidFill>
                  <a:srgbClr val="FFFFFF"/>
                </a:solidFill>
                <a:latin typeface="Udemy Sans"/>
              </a:rPr>
              <a:t>Question 6: </a:t>
            </a:r>
            <a:r>
              <a:rPr lang="en-US" sz="2800" b="1" i="0" dirty="0">
                <a:solidFill>
                  <a:srgbClr val="FFFFFF"/>
                </a:solidFill>
                <a:effectLst/>
                <a:latin typeface="Udemy Sans"/>
              </a:rPr>
              <a:t>What is a means of enabling value co-creation by facilitating outcomes that customers want to achieve, without the customer having to manage specific costs and risks?</a:t>
            </a:r>
            <a:endParaRPr lang="en-US" sz="2800" dirty="0">
              <a:solidFill>
                <a:srgbClr val="FFFFFF"/>
              </a:solidFill>
            </a:endParaRPr>
          </a:p>
        </p:txBody>
      </p:sp>
      <p:sp>
        <p:nvSpPr>
          <p:cNvPr id="3" name="Content Placeholder 2">
            <a:extLst>
              <a:ext uri="{FF2B5EF4-FFF2-40B4-BE49-F238E27FC236}">
                <a16:creationId xmlns:a16="http://schemas.microsoft.com/office/drawing/2014/main" id="{1644A8F6-D60E-1098-9214-55B6503E61E3}"/>
              </a:ext>
            </a:extLst>
          </p:cNvPr>
          <p:cNvSpPr>
            <a:spLocks noGrp="1"/>
          </p:cNvSpPr>
          <p:nvPr>
            <p:ph idx="1"/>
          </p:nvPr>
        </p:nvSpPr>
        <p:spPr>
          <a:xfrm>
            <a:off x="6516553" y="685800"/>
            <a:ext cx="4754563" cy="5410200"/>
          </a:xfrm>
        </p:spPr>
        <p:txBody>
          <a:bodyPr>
            <a:normAutofit/>
          </a:bodyPr>
          <a:lstStyle/>
          <a:p>
            <a:pPr marL="0" indent="0">
              <a:buNone/>
            </a:pPr>
            <a:r>
              <a:rPr lang="en-US" sz="2400" b="1" i="0" baseline="0" dirty="0">
                <a:solidFill>
                  <a:srgbClr val="FFFFFF"/>
                </a:solidFill>
                <a:latin typeface="Lucida Sans" panose="020B0602030504020204" pitchFamily="34" charset="0"/>
              </a:rPr>
              <a:t>A.</a:t>
            </a:r>
            <a:r>
              <a:rPr lang="en-US" sz="2400" b="0" i="0" baseline="0" dirty="0">
                <a:solidFill>
                  <a:srgbClr val="FFFFFF"/>
                </a:solidFill>
                <a:latin typeface="Lucida Sans" panose="020B0602030504020204" pitchFamily="34" charset="0"/>
              </a:rPr>
              <a:t> An IT asset</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B.</a:t>
            </a:r>
            <a:r>
              <a:rPr lang="en-US" sz="2400" b="0" i="0" baseline="0" dirty="0">
                <a:solidFill>
                  <a:srgbClr val="FFFFFF"/>
                </a:solidFill>
                <a:latin typeface="Lucida Sans" panose="020B0602030504020204" pitchFamily="34" charset="0"/>
              </a:rPr>
              <a:t> Service management</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C.</a:t>
            </a:r>
            <a:r>
              <a:rPr lang="en-US" sz="2400" b="0" i="0" baseline="0" dirty="0">
                <a:solidFill>
                  <a:srgbClr val="FFFFFF"/>
                </a:solidFill>
                <a:latin typeface="Lucida Sans" panose="020B0602030504020204" pitchFamily="34" charset="0"/>
              </a:rPr>
              <a:t> Continual improvement</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D.</a:t>
            </a:r>
            <a:r>
              <a:rPr lang="en-US" sz="2400" b="0" i="0" baseline="0" dirty="0">
                <a:solidFill>
                  <a:srgbClr val="FFFFFF"/>
                </a:solidFill>
                <a:latin typeface="Lucida Sans" panose="020B0602030504020204" pitchFamily="34" charset="0"/>
              </a:rPr>
              <a:t> A service</a:t>
            </a:r>
            <a:endParaRPr lang="en-US" sz="2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EF90D9B8-CAD8-B346-1D31-86F82767340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74701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9D62BA7-8C3B-64C5-064A-D3F52E7EB54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9B222-87F4-AB11-4219-7543367DECA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An organization should always develop competencies in methodologies and techniques that will meet their needs.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746FBE6-25B8-C5E4-238C-0B6ABA116441}"/>
              </a:ext>
            </a:extLst>
          </p:cNvPr>
          <p:cNvSpPr>
            <a:spLocks noGrp="1"/>
          </p:cNvSpPr>
          <p:nvPr>
            <p:ph idx="1"/>
          </p:nvPr>
        </p:nvSpPr>
        <p:spPr>
          <a:xfrm>
            <a:off x="6516553" y="685800"/>
            <a:ext cx="5344521"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Developing competencies in various methodologies and techniques allows an organization to choose the most appropriate approach based on their specific context and needs. This flexibility is crucial in continual improvement, as different situations may require different assessment methods.</a:t>
            </a:r>
          </a:p>
          <a:p>
            <a:pPr marL="0" indent="0">
              <a:lnSpc>
                <a:spcPct val="90000"/>
              </a:lnSpc>
              <a:buNone/>
            </a:pPr>
            <a:r>
              <a:rPr lang="en-US" sz="1600" b="0" i="0" dirty="0">
                <a:solidFill>
                  <a:srgbClr val="FFFFFF"/>
                </a:solidFill>
                <a:effectLst/>
                <a:latin typeface="Lucida Sans" panose="020B0602030504020204" pitchFamily="34" charset="0"/>
              </a:rPr>
              <a:t>The other options are more restrictive and may not be suitable for all scenarios:</a:t>
            </a:r>
          </a:p>
          <a:p>
            <a:pPr lvl="1">
              <a:lnSpc>
                <a:spcPct val="90000"/>
              </a:lnSpc>
            </a:pPr>
            <a:r>
              <a:rPr lang="en-US" sz="1600" b="0" i="0" dirty="0">
                <a:solidFill>
                  <a:srgbClr val="FFFFFF"/>
                </a:solidFill>
                <a:effectLst/>
                <a:latin typeface="Lucida Sans" panose="020B0602030504020204" pitchFamily="34" charset="0"/>
              </a:rPr>
              <a:t>A: Using a single technique for all assessments can limit the understanding of complex issues and may not provide the necessary insights for all types of improvements.</a:t>
            </a:r>
          </a:p>
          <a:p>
            <a:pPr lvl="1">
              <a:lnSpc>
                <a:spcPct val="90000"/>
              </a:lnSpc>
            </a:pPr>
            <a:r>
              <a:rPr lang="en-US" sz="1600" b="0" i="0" dirty="0">
                <a:solidFill>
                  <a:srgbClr val="FFFFFF"/>
                </a:solidFill>
                <a:effectLst/>
                <a:latin typeface="Lucida Sans" panose="020B0602030504020204" pitchFamily="34" charset="0"/>
              </a:rPr>
              <a:t>B: While SWOT analysis is a useful tool, it's not the only method for assessing the current state, and it may not be the best fit for every situation.</a:t>
            </a:r>
          </a:p>
          <a:p>
            <a:pPr lvl="1">
              <a:lnSpc>
                <a:spcPct val="90000"/>
              </a:lnSpc>
            </a:pPr>
            <a:r>
              <a:rPr lang="en-US" sz="1600" b="0" i="0" dirty="0">
                <a:solidFill>
                  <a:srgbClr val="FFFFFF"/>
                </a:solidFill>
                <a:effectLst/>
                <a:latin typeface="Lucida Sans" panose="020B0602030504020204" pitchFamily="34" charset="0"/>
              </a:rPr>
              <a:t>D: Combining Lean, Agile, and DevOps methodologies can be powerful, but it's not the only approach and may not be suitable for every organization or scenario. The key is to use methodologies that align with the organization's unique challenges and goals.</a:t>
            </a:r>
          </a:p>
        </p:txBody>
      </p:sp>
      <p:sp>
        <p:nvSpPr>
          <p:cNvPr id="4" name="Footer Placeholder 3">
            <a:extLst>
              <a:ext uri="{FF2B5EF4-FFF2-40B4-BE49-F238E27FC236}">
                <a16:creationId xmlns:a16="http://schemas.microsoft.com/office/drawing/2014/main" id="{5B4A0190-7763-48F5-DEAD-7B5503D2DFC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20541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E2BDCFC-2750-75F3-072B-1DB3D45AC00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8756B-E33E-32EA-36C6-2F2DB190E27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65: </a:t>
            </a:r>
            <a:r>
              <a:rPr lang="en-US" sz="2800" b="0" i="0" dirty="0">
                <a:solidFill>
                  <a:srgbClr val="FFFFFF"/>
                </a:solidFill>
                <a:effectLst/>
                <a:latin typeface="Udemy Sans"/>
              </a:rPr>
              <a:t>What is the purpose of the 'relationship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C9A7410-B9A0-8F92-2658-D6BAB1A14D3B}"/>
              </a:ext>
            </a:extLst>
          </p:cNvPr>
          <p:cNvSpPr>
            <a:spLocks noGrp="1"/>
          </p:cNvSpPr>
          <p:nvPr>
            <p:ph idx="1"/>
          </p:nvPr>
        </p:nvSpPr>
        <p:spPr>
          <a:xfrm>
            <a:off x="6516553" y="685800"/>
            <a:ext cx="4754563" cy="5410200"/>
          </a:xfrm>
        </p:spPr>
        <p:txBody>
          <a:bodyPr>
            <a:normAutofit/>
          </a:bodyPr>
          <a:lstStyle/>
          <a:p>
            <a:pPr marL="0" indent="0">
              <a:buNone/>
            </a:pPr>
            <a:r>
              <a:rPr lang="en-US" sz="1600" dirty="0">
                <a:solidFill>
                  <a:srgbClr val="FFFFFF"/>
                </a:solidFill>
                <a:latin typeface="Lucida Sans" panose="020B0602030504020204" pitchFamily="34" charset="0"/>
              </a:rPr>
              <a:t>A. To establish and nurture the links between the organization and its stakeholders</a:t>
            </a:r>
          </a:p>
          <a:p>
            <a:pPr marL="0" indent="0">
              <a:buNone/>
            </a:pPr>
            <a:r>
              <a:rPr lang="en-US" sz="1600" dirty="0">
                <a:solidFill>
                  <a:srgbClr val="FFFFFF"/>
                </a:solidFill>
                <a:latin typeface="Lucida Sans" panose="020B0602030504020204" pitchFamily="34" charset="0"/>
              </a:rPr>
              <a:t>B. To align the organization's practices and services with changing business needs</a:t>
            </a:r>
          </a:p>
          <a:p>
            <a:pPr marL="0" indent="0">
              <a:buNone/>
            </a:pPr>
            <a:r>
              <a:rPr lang="en-US" sz="1600" dirty="0">
                <a:solidFill>
                  <a:srgbClr val="FFFFFF"/>
                </a:solidFill>
                <a:latin typeface="Lucida Sans" panose="020B0602030504020204" pitchFamily="34" charset="0"/>
              </a:rPr>
              <a:t>C. To set clear business-based targets for service performance</a:t>
            </a:r>
          </a:p>
          <a:p>
            <a:pPr marL="0" indent="0">
              <a:buNone/>
            </a:pPr>
            <a:r>
              <a:rPr lang="en-US" sz="1600" dirty="0">
                <a:solidFill>
                  <a:srgbClr val="FFFFFF"/>
                </a:solidFill>
                <a:latin typeface="Lucida Sans" panose="020B0602030504020204" pitchFamily="34" charset="0"/>
              </a:rPr>
              <a:t>D. To support the agreed quality of a service handling all agreed, user-initiated service requests</a:t>
            </a:r>
          </a:p>
        </p:txBody>
      </p:sp>
      <p:sp>
        <p:nvSpPr>
          <p:cNvPr id="4" name="Footer Placeholder 3">
            <a:extLst>
              <a:ext uri="{FF2B5EF4-FFF2-40B4-BE49-F238E27FC236}">
                <a16:creationId xmlns:a16="http://schemas.microsoft.com/office/drawing/2014/main" id="{2D38596C-89E5-FED4-8520-659DC7AFEE0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34971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6DEEB79-8254-6DAD-3D83-2EBCF6C20F6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2C1F2-A656-3BFE-0C26-8C8F9BB9194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To establish and nurture the links between the organization and its stakeholders.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F4B85A8-4E40-65B2-4E70-6D7F73708ED7}"/>
              </a:ext>
            </a:extLst>
          </p:cNvPr>
          <p:cNvSpPr>
            <a:spLocks noGrp="1"/>
          </p:cNvSpPr>
          <p:nvPr>
            <p:ph idx="1"/>
          </p:nvPr>
        </p:nvSpPr>
        <p:spPr>
          <a:xfrm>
            <a:off x="6516553" y="685799"/>
            <a:ext cx="5318396" cy="5575663"/>
          </a:xfrm>
        </p:spPr>
        <p:txBody>
          <a:bodyPr>
            <a:noAutofit/>
          </a:bodyPr>
          <a:lstStyle/>
          <a:p>
            <a:pPr marL="0" indent="0">
              <a:buNone/>
            </a:pPr>
            <a:r>
              <a:rPr lang="en-US" sz="1600" i="0" dirty="0">
                <a:solidFill>
                  <a:srgbClr val="FFFFFF"/>
                </a:solidFill>
                <a:effectLst/>
                <a:latin typeface="Lucida Sans" panose="020B0602030504020204" pitchFamily="34" charset="0"/>
              </a:rPr>
              <a:t>Relationship management is about building and maintaining a strong relationship with stakeholders, which is crucial for understanding their needs and ensuring that the service provider continues to deliver value.</a:t>
            </a:r>
          </a:p>
          <a:p>
            <a:pPr marL="0" indent="0">
              <a:buNone/>
            </a:pPr>
            <a:r>
              <a:rPr lang="en-US" sz="1600" i="0" dirty="0">
                <a:solidFill>
                  <a:srgbClr val="FFFFFF"/>
                </a:solidFill>
                <a:effectLst/>
                <a:latin typeface="Lucida Sans" panose="020B0602030504020204" pitchFamily="34" charset="0"/>
              </a:rPr>
              <a:t>The other options are not correct because:</a:t>
            </a:r>
          </a:p>
          <a:p>
            <a:pPr marL="0" indent="0">
              <a:buNone/>
            </a:pPr>
            <a:r>
              <a:rPr lang="en-US" sz="1600" i="0" dirty="0">
                <a:solidFill>
                  <a:srgbClr val="FFFFFF"/>
                </a:solidFill>
                <a:effectLst/>
                <a:latin typeface="Lucida Sans" panose="020B0602030504020204" pitchFamily="34" charset="0"/>
              </a:rPr>
              <a:t>B. Aligning the organization's practices and services with changing business needs is more related to the service strategy and service design rather than the direct management of relationships.</a:t>
            </a:r>
          </a:p>
          <a:p>
            <a:pPr marL="0" indent="0">
              <a:buNone/>
            </a:pPr>
            <a:r>
              <a:rPr lang="en-US" sz="1600" i="0" dirty="0">
                <a:solidFill>
                  <a:srgbClr val="FFFFFF"/>
                </a:solidFill>
                <a:effectLst/>
                <a:latin typeface="Lucida Sans" panose="020B0602030504020204" pitchFamily="34" charset="0"/>
              </a:rPr>
              <a:t>C. Setting clear business-based targets for service performance is typically associated with service level management and performance measurement rather than relationship management.</a:t>
            </a:r>
          </a:p>
          <a:p>
            <a:pPr marL="0" indent="0">
              <a:buNone/>
            </a:pPr>
            <a:r>
              <a:rPr lang="en-US" sz="1600" i="0" dirty="0">
                <a:solidFill>
                  <a:srgbClr val="FFFFFF"/>
                </a:solidFill>
                <a:effectLst/>
                <a:latin typeface="Lucida Sans" panose="020B0602030504020204" pitchFamily="34" charset="0"/>
              </a:rPr>
              <a:t>D. Supporting the agreed quality of service handling all agreed, user-initiated service requests relates to the service operation and perhaps the service desk function, which implements the outcomes of relationship management but is not its core purpose.</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66A190BC-2CC2-839F-720A-C3BA058DFB1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96574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70CF250-1596-6715-8DD1-AB2BCB48EFD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E1A91-9716-2ADB-76DA-A27F7B5BACB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66: </a:t>
            </a:r>
            <a:r>
              <a:rPr lang="en-US" sz="2800" b="0" i="0" dirty="0">
                <a:solidFill>
                  <a:srgbClr val="FFFFFF"/>
                </a:solidFill>
                <a:effectLst/>
                <a:latin typeface="Udemy Sans"/>
              </a:rPr>
              <a:t>Which statement about service requests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5826997-FB53-B550-1562-9FFF34713310}"/>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Service requests are usually formalized using standard procedures for initiation, approval and fulfilment</a:t>
            </a:r>
          </a:p>
          <a:p>
            <a:pPr marL="0" indent="0">
              <a:buNone/>
            </a:pPr>
            <a:r>
              <a:rPr lang="en-US" sz="1800" dirty="0">
                <a:solidFill>
                  <a:srgbClr val="FFFFFF"/>
                </a:solidFill>
                <a:latin typeface="Lucida Sans" panose="020B0602030504020204" pitchFamily="34" charset="0"/>
              </a:rPr>
              <a:t>B. Service requests that require simple workflows should be dealt with as incidents</a:t>
            </a:r>
          </a:p>
          <a:p>
            <a:pPr marL="0" indent="0">
              <a:buNone/>
            </a:pPr>
            <a:r>
              <a:rPr lang="en-US" sz="1800" dirty="0">
                <a:solidFill>
                  <a:srgbClr val="FFFFFF"/>
                </a:solidFill>
                <a:latin typeface="Lucida Sans" panose="020B0602030504020204" pitchFamily="34" charset="0"/>
              </a:rPr>
              <a:t>C. Service requests require workflows that should use manual procedures and avoid automation</a:t>
            </a:r>
          </a:p>
          <a:p>
            <a:pPr marL="0" indent="0">
              <a:buNone/>
            </a:pPr>
            <a:r>
              <a:rPr lang="en-US" sz="1800" dirty="0">
                <a:solidFill>
                  <a:srgbClr val="FFFFFF"/>
                </a:solidFill>
                <a:latin typeface="Lucida Sans" panose="020B0602030504020204" pitchFamily="34" charset="0"/>
              </a:rPr>
              <a:t>D. Complex service requests should be dealt with as normal changes</a:t>
            </a:r>
          </a:p>
        </p:txBody>
      </p:sp>
      <p:sp>
        <p:nvSpPr>
          <p:cNvPr id="4" name="Footer Placeholder 3">
            <a:extLst>
              <a:ext uri="{FF2B5EF4-FFF2-40B4-BE49-F238E27FC236}">
                <a16:creationId xmlns:a16="http://schemas.microsoft.com/office/drawing/2014/main" id="{9AF98518-C48C-D7E9-FBBF-597BD9183CF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54720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348EB8F-C010-E446-F9D3-D7220BC59AB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A5993-E13B-3990-1D0B-A46EB0096DE8}"/>
              </a:ext>
            </a:extLst>
          </p:cNvPr>
          <p:cNvSpPr>
            <a:spLocks noGrp="1"/>
          </p:cNvSpPr>
          <p:nvPr>
            <p:ph type="title"/>
          </p:nvPr>
        </p:nvSpPr>
        <p:spPr>
          <a:xfrm>
            <a:off x="1834919" y="685800"/>
            <a:ext cx="3705269" cy="5308599"/>
          </a:xfrm>
        </p:spPr>
        <p:txBody>
          <a:bodyPr>
            <a:normAutofit/>
          </a:bodyPr>
          <a:lstStyle/>
          <a:p>
            <a:pPr algn="ctr"/>
            <a:r>
              <a:rPr lang="en-US" sz="2400" dirty="0">
                <a:solidFill>
                  <a:srgbClr val="FFFFFF"/>
                </a:solidFill>
                <a:latin typeface="Udemy Sans"/>
              </a:rPr>
              <a:t>The correct answer is </a:t>
            </a:r>
            <a:r>
              <a:rPr lang="en-US" sz="2400" b="0" i="0" dirty="0">
                <a:solidFill>
                  <a:srgbClr val="FFFFFF"/>
                </a:solidFill>
                <a:effectLst/>
                <a:latin typeface="Udemy Sans"/>
              </a:rPr>
              <a:t>A. Service requests are usually formalized using standard procedures for initiation, approval, and fulfilment.</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D4332FE7-969C-0DEB-95FD-7B658D84EAE7}"/>
              </a:ext>
            </a:extLst>
          </p:cNvPr>
          <p:cNvSpPr>
            <a:spLocks noGrp="1"/>
          </p:cNvSpPr>
          <p:nvPr>
            <p:ph idx="1"/>
          </p:nvPr>
        </p:nvSpPr>
        <p:spPr>
          <a:xfrm>
            <a:off x="6516553" y="685799"/>
            <a:ext cx="5231310" cy="5584371"/>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Service requests are a normal part of service delivery and are typically managed through standard procedures and workflows. These requests can include things like requesting information, access to an application, or equipment. Having standardized procedures helps in efficiently managing these requests, ensuring consistent service and user experience.</a:t>
            </a:r>
          </a:p>
          <a:p>
            <a:pPr marL="0" indent="0">
              <a:lnSpc>
                <a:spcPct val="90000"/>
              </a:lnSpc>
              <a:buNone/>
            </a:pPr>
            <a:r>
              <a:rPr lang="en-US" sz="1500" b="0" i="0" dirty="0">
                <a:solidFill>
                  <a:srgbClr val="FFFFFF"/>
                </a:solidFill>
                <a:effectLst/>
                <a:latin typeface="Lucida Sans" panose="020B0602030504020204" pitchFamily="34" charset="0"/>
              </a:rPr>
              <a:t>The other statements are not accurate regarding service requests:</a:t>
            </a:r>
          </a:p>
          <a:p>
            <a:pPr lvl="1">
              <a:lnSpc>
                <a:spcPct val="90000"/>
              </a:lnSpc>
            </a:pPr>
            <a:r>
              <a:rPr lang="en-US" sz="1500" b="0" i="0" dirty="0">
                <a:solidFill>
                  <a:srgbClr val="FFFFFF"/>
                </a:solidFill>
                <a:effectLst/>
                <a:latin typeface="Lucida Sans" panose="020B0602030504020204" pitchFamily="34" charset="0"/>
              </a:rPr>
              <a:t>B: Service requests that require simple workflows are still managed as service requests, not as incidents. Incidents and service requests are handled differently in ITIL.</a:t>
            </a:r>
          </a:p>
          <a:p>
            <a:pPr lvl="1">
              <a:lnSpc>
                <a:spcPct val="90000"/>
              </a:lnSpc>
            </a:pPr>
            <a:r>
              <a:rPr lang="en-US" sz="1500" b="0" i="0" dirty="0">
                <a:solidFill>
                  <a:srgbClr val="FFFFFF"/>
                </a:solidFill>
                <a:effectLst/>
                <a:latin typeface="Lucida Sans" panose="020B0602030504020204" pitchFamily="34" charset="0"/>
              </a:rPr>
              <a:t>C: While some service requests might involve manual procedures, automating workflows where possible is often beneficial and is a common practice. Automation can improve efficiency and speed up the fulfilment process.</a:t>
            </a:r>
          </a:p>
          <a:p>
            <a:pPr lvl="1">
              <a:lnSpc>
                <a:spcPct val="90000"/>
              </a:lnSpc>
            </a:pPr>
            <a:r>
              <a:rPr lang="en-US" sz="1500" b="0" i="0" dirty="0">
                <a:solidFill>
                  <a:srgbClr val="FFFFFF"/>
                </a:solidFill>
                <a:effectLst/>
                <a:latin typeface="Lucida Sans" panose="020B0602030504020204" pitchFamily="34" charset="0"/>
              </a:rPr>
              <a:t>D: Complex service requests are typically still managed within the scope of service request management. They might require more detailed workflows but are not necessarily treated as normal changes, which are a different category of work in ITIL.</a:t>
            </a:r>
          </a:p>
        </p:txBody>
      </p:sp>
      <p:sp>
        <p:nvSpPr>
          <p:cNvPr id="4" name="Footer Placeholder 3">
            <a:extLst>
              <a:ext uri="{FF2B5EF4-FFF2-40B4-BE49-F238E27FC236}">
                <a16:creationId xmlns:a16="http://schemas.microsoft.com/office/drawing/2014/main" id="{1B6F9E10-A146-5EAA-8EE3-110A137C92B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96878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6D11A8E-F131-5C48-BECA-2D6443502B7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367C6-E697-0D76-69CB-54C35FBE86A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67: </a:t>
            </a:r>
            <a:r>
              <a:rPr lang="en-US" sz="2800" b="0" i="0" dirty="0">
                <a:solidFill>
                  <a:srgbClr val="FFFFFF"/>
                </a:solidFill>
                <a:effectLst/>
                <a:latin typeface="Udemy Sans"/>
              </a:rPr>
              <a:t>Which activity captures the demand for Incident Resolution and service requests? </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D1EF159-2BE3-9CA3-828F-72B7459CCE93}"/>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fr-FR" dirty="0">
                <a:solidFill>
                  <a:srgbClr val="FFFFFF"/>
                </a:solidFill>
                <a:latin typeface="Lucida Sans" panose="020B0602030504020204" pitchFamily="34" charset="0"/>
              </a:rPr>
              <a:t>Change Control.</a:t>
            </a:r>
          </a:p>
          <a:p>
            <a:pPr marL="514350" indent="-514350">
              <a:buFont typeface="+mj-lt"/>
              <a:buAutoNum type="alphaUcPeriod"/>
            </a:pPr>
            <a:r>
              <a:rPr lang="fr-FR" dirty="0">
                <a:solidFill>
                  <a:srgbClr val="FFFFFF"/>
                </a:solidFill>
                <a:latin typeface="Lucida Sans" panose="020B0602030504020204" pitchFamily="34" charset="0"/>
              </a:rPr>
              <a:t> </a:t>
            </a:r>
            <a:r>
              <a:rPr lang="fr-FR" dirty="0" err="1">
                <a:solidFill>
                  <a:srgbClr val="FFFFFF"/>
                </a:solidFill>
                <a:latin typeface="Lucida Sans" panose="020B0602030504020204" pitchFamily="34" charset="0"/>
              </a:rPr>
              <a:t>Problem</a:t>
            </a:r>
            <a:r>
              <a:rPr lang="fr-FR" dirty="0">
                <a:solidFill>
                  <a:srgbClr val="FFFFFF"/>
                </a:solidFill>
                <a:latin typeface="Lucida Sans" panose="020B0602030504020204" pitchFamily="34" charset="0"/>
              </a:rPr>
              <a:t> Management.</a:t>
            </a:r>
          </a:p>
          <a:p>
            <a:pPr marL="514350" indent="-514350">
              <a:buFont typeface="+mj-lt"/>
              <a:buAutoNum type="alphaUcPeriod"/>
            </a:pPr>
            <a:r>
              <a:rPr lang="fr-FR" dirty="0">
                <a:solidFill>
                  <a:srgbClr val="FFFFFF"/>
                </a:solidFill>
                <a:latin typeface="Lucida Sans" panose="020B0602030504020204" pitchFamily="34" charset="0"/>
              </a:rPr>
              <a:t> Service Desk.</a:t>
            </a:r>
          </a:p>
          <a:p>
            <a:pPr marL="514350" indent="-514350">
              <a:buFont typeface="+mj-lt"/>
              <a:buAutoNum type="alphaUcPeriod"/>
            </a:pPr>
            <a:r>
              <a:rPr lang="fr-FR" dirty="0">
                <a:solidFill>
                  <a:srgbClr val="FFFFFF"/>
                </a:solidFill>
                <a:latin typeface="Lucida Sans" panose="020B0602030504020204" pitchFamily="34" charset="0"/>
              </a:rPr>
              <a:t> Service catalogue management.</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CFFE9554-7F0F-6664-496D-DDD3B7E4EC8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57012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702B3D9-634C-BFB2-18E9-96D1D0FAB77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D9C79-B5FB-0464-5F6F-13C5B0F76712}"/>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Service Desk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2933225-1288-884F-73E2-44343540961A}"/>
              </a:ext>
            </a:extLst>
          </p:cNvPr>
          <p:cNvSpPr>
            <a:spLocks noGrp="1"/>
          </p:cNvSpPr>
          <p:nvPr>
            <p:ph idx="1"/>
          </p:nvPr>
        </p:nvSpPr>
        <p:spPr>
          <a:xfrm>
            <a:off x="6516553" y="685800"/>
            <a:ext cx="4754563" cy="5410200"/>
          </a:xfrm>
        </p:spPr>
        <p:txBody>
          <a:bodyPr>
            <a:normAutofit fontScale="92500" lnSpcReduction="10000"/>
          </a:bodyPr>
          <a:lstStyle/>
          <a:p>
            <a:pPr marL="0" indent="0">
              <a:buNone/>
            </a:pPr>
            <a:r>
              <a:rPr lang="en-US" sz="1700" b="0" i="0" dirty="0">
                <a:solidFill>
                  <a:srgbClr val="FFFFFF"/>
                </a:solidFill>
                <a:effectLst/>
                <a:latin typeface="Lucida Sans" panose="020B0602030504020204" pitchFamily="34" charset="0"/>
              </a:rPr>
              <a:t>The Service Desk is the primary point of contact for users when they experience an incident or need a service request. It captures and manages these demands as part of its core functions.</a:t>
            </a:r>
          </a:p>
          <a:p>
            <a:pPr marL="0" indent="0">
              <a:buNone/>
            </a:pPr>
            <a:r>
              <a:rPr lang="en-US" sz="1700" b="0" i="0" dirty="0">
                <a:solidFill>
                  <a:srgbClr val="FFFFFF"/>
                </a:solidFill>
                <a:effectLst/>
                <a:latin typeface="Lucida Sans" panose="020B0602030504020204" pitchFamily="34" charset="0"/>
              </a:rPr>
              <a:t>The other options do not primarily capture the demand for Incident Resolution and service requests because:</a:t>
            </a:r>
          </a:p>
          <a:p>
            <a:pPr>
              <a:buFont typeface="Arial" panose="020B0604020202020204" pitchFamily="34" charset="0"/>
              <a:buChar char="•"/>
            </a:pPr>
            <a:r>
              <a:rPr lang="en-US" sz="1700" b="0" i="0" dirty="0">
                <a:solidFill>
                  <a:srgbClr val="FFFFFF"/>
                </a:solidFill>
                <a:effectLst/>
                <a:latin typeface="Lucida Sans" panose="020B0602030504020204" pitchFamily="34" charset="0"/>
              </a:rPr>
              <a:t>A. Change Control: This is focused on managing changes to services and infrastructure, not on capturing demand for incident resolution or service requests.</a:t>
            </a:r>
          </a:p>
          <a:p>
            <a:pPr>
              <a:buFont typeface="Arial" panose="020B0604020202020204" pitchFamily="34" charset="0"/>
              <a:buChar char="•"/>
            </a:pPr>
            <a:r>
              <a:rPr lang="en-US" sz="1700" b="0" i="0" dirty="0">
                <a:solidFill>
                  <a:srgbClr val="FFFFFF"/>
                </a:solidFill>
                <a:effectLst/>
                <a:latin typeface="Lucida Sans" panose="020B0602030504020204" pitchFamily="34" charset="0"/>
              </a:rPr>
              <a:t>B. Problem Management: This deals with identifying and managing the root causes of incidents, not the immediate demand or requests from users.</a:t>
            </a:r>
          </a:p>
          <a:p>
            <a:pPr>
              <a:buFont typeface="Arial" panose="020B0604020202020204" pitchFamily="34" charset="0"/>
              <a:buChar char="•"/>
            </a:pPr>
            <a:r>
              <a:rPr lang="en-US" sz="1700" b="0" i="0" dirty="0">
                <a:solidFill>
                  <a:srgbClr val="FFFFFF"/>
                </a:solidFill>
                <a:effectLst/>
                <a:latin typeface="Lucida Sans" panose="020B0602030504020204" pitchFamily="34" charset="0"/>
              </a:rPr>
              <a:t>D. Service Catalogue Management: This involves managing the list of services that an organization provides, not directly handling incident resolution or service requests from users.</a:t>
            </a:r>
            <a:endParaRPr lang="en-US" sz="17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76E18C2F-97FB-D070-05C0-FCEE46B35E2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6180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5133BAD-FFE5-13B1-1702-5D656D6B881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9FCFA-1984-5D82-F330-C50DCA45C16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68: </a:t>
            </a:r>
            <a:r>
              <a:rPr lang="en-US" sz="2800" b="0" i="0" dirty="0">
                <a:solidFill>
                  <a:srgbClr val="FFFFFF"/>
                </a:solidFill>
                <a:effectLst/>
                <a:latin typeface="Udemy Sans"/>
              </a:rPr>
              <a:t>What type of change is MOST likely to be managed by the 'service request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8242415-E646-E199-7FDB-95CC5555B518}"/>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An emergency change</a:t>
            </a:r>
          </a:p>
          <a:p>
            <a:pPr marL="0" indent="0">
              <a:buNone/>
            </a:pPr>
            <a:r>
              <a:rPr lang="en-US" dirty="0">
                <a:solidFill>
                  <a:srgbClr val="FFFFFF"/>
                </a:solidFill>
                <a:latin typeface="Lucida Sans" panose="020B0602030504020204" pitchFamily="34" charset="0"/>
              </a:rPr>
              <a:t>B. An application change</a:t>
            </a:r>
          </a:p>
          <a:p>
            <a:pPr marL="0" indent="0">
              <a:buNone/>
            </a:pPr>
            <a:r>
              <a:rPr lang="en-US" dirty="0">
                <a:solidFill>
                  <a:srgbClr val="FFFFFF"/>
                </a:solidFill>
                <a:latin typeface="Lucida Sans" panose="020B0602030504020204" pitchFamily="34" charset="0"/>
              </a:rPr>
              <a:t>C. A normal change</a:t>
            </a:r>
          </a:p>
          <a:p>
            <a:pPr marL="0" indent="0">
              <a:buNone/>
            </a:pPr>
            <a:r>
              <a:rPr lang="en-US" dirty="0">
                <a:solidFill>
                  <a:srgbClr val="FFFFFF"/>
                </a:solidFill>
                <a:latin typeface="Lucida Sans" panose="020B0602030504020204" pitchFamily="34" charset="0"/>
              </a:rPr>
              <a:t>D. A standard change</a:t>
            </a:r>
          </a:p>
        </p:txBody>
      </p:sp>
      <p:sp>
        <p:nvSpPr>
          <p:cNvPr id="4" name="Footer Placeholder 3">
            <a:extLst>
              <a:ext uri="{FF2B5EF4-FFF2-40B4-BE49-F238E27FC236}">
                <a16:creationId xmlns:a16="http://schemas.microsoft.com/office/drawing/2014/main" id="{EC6F1A58-AF06-EBEC-353A-0F3044BA9F2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87780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402BBF0-46BD-D4CF-07F0-C36F7185827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1346E-C747-D583-79CB-CDD77FE2B3C2}"/>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A standard change.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581996D-B5B4-D211-147C-D4D109ADCFCF}"/>
              </a:ext>
            </a:extLst>
          </p:cNvPr>
          <p:cNvSpPr>
            <a:spLocks noGrp="1"/>
          </p:cNvSpPr>
          <p:nvPr>
            <p:ph idx="1"/>
          </p:nvPr>
        </p:nvSpPr>
        <p:spPr>
          <a:xfrm>
            <a:off x="6516553" y="685800"/>
            <a:ext cx="5187767" cy="54102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Standard Change</a:t>
            </a:r>
            <a:r>
              <a:rPr lang="en-US" sz="1500" b="0" i="0" dirty="0">
                <a:solidFill>
                  <a:srgbClr val="FFFFFF"/>
                </a:solidFill>
                <a:effectLst/>
                <a:latin typeface="Lucida Sans" panose="020B0602030504020204" pitchFamily="34" charset="0"/>
              </a:rPr>
              <a:t>: In ITIL, a standard change is a pre-authorized change that is low risk, relatively common, and follows a procedure or work instruction. It is well-understood, well-documented, and has been proven to be low risk through previous implementations. Because of their routine nature, standard changes are often managed as service requests through the service request management practice.</a:t>
            </a:r>
          </a:p>
          <a:p>
            <a:pPr marL="0" indent="0">
              <a:lnSpc>
                <a:spcPct val="90000"/>
              </a:lnSpc>
              <a:buNone/>
            </a:pPr>
            <a:r>
              <a:rPr lang="en-US" sz="1500" b="0" i="0" dirty="0">
                <a:solidFill>
                  <a:srgbClr val="FFFFFF"/>
                </a:solidFill>
                <a:effectLst/>
                <a:latin typeface="Lucida Sans" panose="020B0602030504020204" pitchFamily="34" charset="0"/>
              </a:rPr>
              <a:t>The other types of changes are managed differently:</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An Emergency Change</a:t>
            </a:r>
            <a:r>
              <a:rPr lang="en-US" sz="1500" b="0" i="0" dirty="0">
                <a:solidFill>
                  <a:srgbClr val="FFFFFF"/>
                </a:solidFill>
                <a:effectLst/>
                <a:latin typeface="Lucida Sans" panose="020B0602030504020204" pitchFamily="34" charset="0"/>
              </a:rPr>
              <a:t> is a change that must be implemented as soon as possible, such as to resolve a major incident or prevent a service outage. These are typically managed through an expedited process in change management.</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An Application Change</a:t>
            </a:r>
            <a:r>
              <a:rPr lang="en-US" sz="1500" b="0" i="0" dirty="0">
                <a:solidFill>
                  <a:srgbClr val="FFFFFF"/>
                </a:solidFill>
                <a:effectLst/>
                <a:latin typeface="Lucida Sans" panose="020B0602030504020204" pitchFamily="34" charset="0"/>
              </a:rPr>
              <a:t> can vary in complexity and risk and may be managed as a normal change or as a standard change, depending on its nature.</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A Normal Change</a:t>
            </a:r>
            <a:r>
              <a:rPr lang="en-US" sz="1500" b="0" i="0" dirty="0">
                <a:solidFill>
                  <a:srgbClr val="FFFFFF"/>
                </a:solidFill>
                <a:effectLst/>
                <a:latin typeface="Lucida Sans" panose="020B0602030504020204" pitchFamily="34" charset="0"/>
              </a:rPr>
              <a:t> is a change that is not standard or emergency and usually goes through the full change management process, including assessment and authorization steps.</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172D943-07DA-7CB7-15E7-A8CAAB76B78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38147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8C80535-C263-685F-0D2A-1B17BB7619C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139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DA008-3953-7D09-51C9-72D1EDE40302}"/>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69: </a:t>
            </a:r>
            <a:r>
              <a:rPr lang="en-US" sz="2800" b="0" i="0" dirty="0">
                <a:solidFill>
                  <a:srgbClr val="FFFFFF"/>
                </a:solidFill>
                <a:effectLst/>
                <a:latin typeface="Udemy Sans"/>
              </a:rPr>
              <a:t>Identify the missing words in the following sentence. </a:t>
            </a:r>
            <a:r>
              <a:rPr lang="en-US" sz="2800" dirty="0">
                <a:solidFill>
                  <a:srgbClr val="FFFFFF"/>
                </a:solidFill>
                <a:latin typeface="Udemy Sans"/>
              </a:rPr>
              <a:t>The management of information security incidents usually requires [?].</a:t>
            </a:r>
            <a:br>
              <a:rPr lang="en-US" sz="2800" dirty="0">
                <a:solidFill>
                  <a:srgbClr val="FFFFFF"/>
                </a:solidFill>
                <a:latin typeface="Udemy Sans"/>
              </a:rPr>
            </a:b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6B19C81-EA17-6740-CA86-1D0215BBE33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Immediate escalation</a:t>
            </a:r>
          </a:p>
          <a:p>
            <a:pPr marL="0" indent="0">
              <a:buNone/>
            </a:pPr>
            <a:r>
              <a:rPr lang="en-US" dirty="0">
                <a:solidFill>
                  <a:srgbClr val="FFFFFF"/>
                </a:solidFill>
                <a:latin typeface="Lucida Sans" panose="020B0602030504020204" pitchFamily="34" charset="0"/>
              </a:rPr>
              <a:t>B. Specialist teams</a:t>
            </a:r>
          </a:p>
          <a:p>
            <a:pPr marL="0" indent="0">
              <a:buNone/>
            </a:pPr>
            <a:r>
              <a:rPr lang="en-US" dirty="0">
                <a:solidFill>
                  <a:srgbClr val="FFFFFF"/>
                </a:solidFill>
                <a:latin typeface="Lucida Sans" panose="020B0602030504020204" pitchFamily="34" charset="0"/>
              </a:rPr>
              <a:t>C. A separate process</a:t>
            </a:r>
          </a:p>
          <a:p>
            <a:pPr marL="0" indent="0">
              <a:buNone/>
            </a:pPr>
            <a:r>
              <a:rPr lang="en-US" dirty="0">
                <a:solidFill>
                  <a:srgbClr val="FFFFFF"/>
                </a:solidFill>
                <a:latin typeface="Lucida Sans" panose="020B0602030504020204" pitchFamily="34" charset="0"/>
              </a:rPr>
              <a:t>D. Third party support</a:t>
            </a:r>
          </a:p>
        </p:txBody>
      </p:sp>
      <p:sp>
        <p:nvSpPr>
          <p:cNvPr id="4" name="Footer Placeholder 3">
            <a:extLst>
              <a:ext uri="{FF2B5EF4-FFF2-40B4-BE49-F238E27FC236}">
                <a16:creationId xmlns:a16="http://schemas.microsoft.com/office/drawing/2014/main" id="{2E1AE5DF-D1EC-818A-4F7B-0B3F42E40D3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202728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B48C731-4B10-D1FB-4F71-D6A67122B21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A7DA9-5EBE-4BBD-7ED7-6C3DE5EC8435}"/>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D: A Service</a:t>
            </a:r>
          </a:p>
        </p:txBody>
      </p:sp>
      <p:sp>
        <p:nvSpPr>
          <p:cNvPr id="3" name="Content Placeholder 2">
            <a:extLst>
              <a:ext uri="{FF2B5EF4-FFF2-40B4-BE49-F238E27FC236}">
                <a16:creationId xmlns:a16="http://schemas.microsoft.com/office/drawing/2014/main" id="{BFC8C6F6-FD8F-BF1E-CC3C-61378EE4CF1B}"/>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500" b="0" i="0" dirty="0">
                <a:solidFill>
                  <a:srgbClr val="FFFFFF"/>
                </a:solidFill>
                <a:effectLst/>
                <a:latin typeface="Lucida Sans" panose="020B0602030504020204" pitchFamily="34" charset="0"/>
              </a:rPr>
              <a:t>A service, in the context of ITIL and service management, is defined as a means of enabling value co-creation. This is achieved by facilitating outcomes that customers desire, without requiring them to handle the specific costs and risks associated with those services. Essentially, the service provider manages these aspects, allowing the customer to focus on the benefits and outcomes of the service.</a:t>
            </a:r>
          </a:p>
          <a:p>
            <a:pPr marL="0" indent="0">
              <a:lnSpc>
                <a:spcPct val="90000"/>
              </a:lnSpc>
              <a:buNone/>
            </a:pPr>
            <a:r>
              <a:rPr lang="en-US" sz="1500" b="0" i="0" dirty="0">
                <a:solidFill>
                  <a:srgbClr val="FFFFFF"/>
                </a:solidFill>
                <a:effectLst/>
                <a:latin typeface="Lucida Sans" panose="020B0602030504020204" pitchFamily="34" charset="0"/>
              </a:rPr>
              <a:t>The other options have different definitions in ITIL:</a:t>
            </a:r>
          </a:p>
          <a:p>
            <a:pPr lvl="1">
              <a:lnSpc>
                <a:spcPct val="90000"/>
              </a:lnSpc>
            </a:pPr>
            <a:r>
              <a:rPr lang="en-US" sz="1500" b="0" i="0" dirty="0">
                <a:solidFill>
                  <a:srgbClr val="FFFFFF"/>
                </a:solidFill>
                <a:effectLst/>
                <a:latin typeface="Lucida Sans" panose="020B0602030504020204" pitchFamily="34" charset="0"/>
              </a:rPr>
              <a:t>A: An IT asset is any valuable component that can contribute to the delivery of an IT product or service.</a:t>
            </a:r>
          </a:p>
          <a:p>
            <a:pPr lvl="1">
              <a:lnSpc>
                <a:spcPct val="90000"/>
              </a:lnSpc>
            </a:pPr>
            <a:r>
              <a:rPr lang="en-US" sz="1500" b="0" i="0" dirty="0">
                <a:solidFill>
                  <a:srgbClr val="FFFFFF"/>
                </a:solidFill>
                <a:effectLst/>
                <a:latin typeface="Lucida Sans" panose="020B0602030504020204" pitchFamily="34" charset="0"/>
              </a:rPr>
              <a:t>B: Service management is a set of specialized organizational capabilities for enabling value for customers in the form of services.</a:t>
            </a:r>
          </a:p>
          <a:p>
            <a:pPr lvl="1">
              <a:lnSpc>
                <a:spcPct val="90000"/>
              </a:lnSpc>
            </a:pPr>
            <a:r>
              <a:rPr lang="en-US" sz="1500" b="0" i="0" dirty="0">
                <a:solidFill>
                  <a:srgbClr val="FFFFFF"/>
                </a:solidFill>
                <a:effectLst/>
                <a:latin typeface="Lucida Sans" panose="020B0602030504020204" pitchFamily="34" charset="0"/>
              </a:rPr>
              <a:t>C: Continual improvement refers to the ongoing efforts to enhance services or processes based on performance analysis and feedback.</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7568CB8-4C7E-07D1-EAB5-5798BEBC1DE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96815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8794F46-B20C-7F53-1ADC-9D21D581488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8A3118-BDE5-6227-4F47-C13A0BC369E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A separate process.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445776F-CBF7-7932-7AF9-49AD2462350E}"/>
              </a:ext>
            </a:extLst>
          </p:cNvPr>
          <p:cNvSpPr>
            <a:spLocks noGrp="1"/>
          </p:cNvSpPr>
          <p:nvPr>
            <p:ph idx="1"/>
          </p:nvPr>
        </p:nvSpPr>
        <p:spPr>
          <a:xfrm>
            <a:off x="6516553" y="685800"/>
            <a:ext cx="4754563" cy="5410200"/>
          </a:xfrm>
        </p:spPr>
        <p:txBody>
          <a:bodyPr>
            <a:normAutofit fontScale="85000" lnSpcReduction="20000"/>
          </a:bodyPr>
          <a:lstStyle/>
          <a:p>
            <a:pPr marL="0" indent="0">
              <a:buNone/>
            </a:pPr>
            <a:r>
              <a:rPr lang="en-US" sz="1800" b="0" i="0" dirty="0">
                <a:solidFill>
                  <a:srgbClr val="FFFFFF"/>
                </a:solidFill>
                <a:effectLst/>
                <a:latin typeface="Lucida Sans" panose="020B0602030504020204" pitchFamily="34" charset="0"/>
              </a:rPr>
              <a:t>So, the complete sentence would be:</a:t>
            </a:r>
          </a:p>
          <a:p>
            <a:pPr marL="0" indent="0">
              <a:buNone/>
            </a:pPr>
            <a:r>
              <a:rPr lang="en-US" sz="1800" b="0" i="0" dirty="0">
                <a:solidFill>
                  <a:srgbClr val="FFFFFF"/>
                </a:solidFill>
                <a:effectLst/>
                <a:latin typeface="Lucida Sans" panose="020B0602030504020204" pitchFamily="34" charset="0"/>
              </a:rPr>
              <a:t>"The management of information security incidents usually requires a separate process."</a:t>
            </a:r>
          </a:p>
          <a:p>
            <a:pPr marL="0" indent="0">
              <a:buNone/>
            </a:pPr>
            <a:r>
              <a:rPr lang="en-US" sz="1800" dirty="0">
                <a:solidFill>
                  <a:srgbClr val="FFFFFF"/>
                </a:solidFill>
                <a:latin typeface="Lucida Sans" panose="020B0602030504020204" pitchFamily="34" charset="0"/>
              </a:rPr>
              <a:t>The management of information security incidents usually requires a separate process. This is because such incidents often involve sensitive data and require specific steps to contain, eradicate, and recover from the incident, along with a subsequent investigation to prevent recurrence.</a:t>
            </a:r>
          </a:p>
          <a:p>
            <a:pPr marL="0" indent="0">
              <a:buNone/>
            </a:pPr>
            <a:r>
              <a:rPr lang="en-US" sz="1800" dirty="0">
                <a:solidFill>
                  <a:srgbClr val="FFFFFF"/>
                </a:solidFill>
                <a:latin typeface="Lucida Sans" panose="020B0602030504020204" pitchFamily="34" charset="0"/>
              </a:rPr>
              <a:t>The other options are not as suitable because:</a:t>
            </a:r>
          </a:p>
          <a:p>
            <a:r>
              <a:rPr lang="en-US" sz="1800" dirty="0">
                <a:solidFill>
                  <a:srgbClr val="FFFFFF"/>
                </a:solidFill>
                <a:latin typeface="Lucida Sans" panose="020B0602030504020204" pitchFamily="34" charset="0"/>
              </a:rPr>
              <a:t>A. Immediate escalation: While this may be part of the process, it is not a comprehensive answer to what managing information security incidents usually requires.</a:t>
            </a:r>
          </a:p>
          <a:p>
            <a:r>
              <a:rPr lang="en-US" sz="1800" dirty="0">
                <a:solidFill>
                  <a:srgbClr val="FFFFFF"/>
                </a:solidFill>
                <a:latin typeface="Lucida Sans" panose="020B0602030504020204" pitchFamily="34" charset="0"/>
              </a:rPr>
              <a:t>B. Specialist teams: Although specialist teams may be involved, the question is about the overall requirement, which is a process, not just the team handling it.</a:t>
            </a:r>
          </a:p>
          <a:p>
            <a:r>
              <a:rPr lang="en-US" sz="1800" dirty="0">
                <a:solidFill>
                  <a:srgbClr val="FFFFFF"/>
                </a:solidFill>
                <a:latin typeface="Lucida Sans" panose="020B0602030504020204" pitchFamily="34" charset="0"/>
              </a:rPr>
              <a:t>D. Third party support: This may be used in certain cases, but it is not a standard requirement like having a dedicated process for managing these types of incidents.</a:t>
            </a:r>
          </a:p>
        </p:txBody>
      </p:sp>
      <p:sp>
        <p:nvSpPr>
          <p:cNvPr id="4" name="Footer Placeholder 3">
            <a:extLst>
              <a:ext uri="{FF2B5EF4-FFF2-40B4-BE49-F238E27FC236}">
                <a16:creationId xmlns:a16="http://schemas.microsoft.com/office/drawing/2014/main" id="{4DED0FF6-4AF2-00EF-B8AF-C25C7C816EA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35804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7FCE087-4686-B36C-9E36-D520FDD18F2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11C27-CC3D-5322-BFAE-24C2C30D60B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70: </a:t>
            </a:r>
            <a:r>
              <a:rPr lang="en-US" sz="2800" b="0" i="0" dirty="0">
                <a:solidFill>
                  <a:srgbClr val="FFFFFF"/>
                </a:solidFill>
                <a:effectLst/>
                <a:latin typeface="Udemy Sans"/>
              </a:rPr>
              <a:t>Which practice coordinates the classification, ownership and communication of service requests and incidents?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7AABD4D-6420-2308-0493-0EF136DE4359}"/>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Supplier management</a:t>
            </a:r>
          </a:p>
          <a:p>
            <a:pPr marL="0" indent="0">
              <a:buNone/>
            </a:pPr>
            <a:r>
              <a:rPr lang="en-US" dirty="0">
                <a:solidFill>
                  <a:srgbClr val="FFFFFF"/>
                </a:solidFill>
                <a:latin typeface="Lucida Sans" panose="020B0602030504020204" pitchFamily="34" charset="0"/>
              </a:rPr>
              <a:t>B. Service desk</a:t>
            </a:r>
          </a:p>
          <a:p>
            <a:pPr marL="0" indent="0">
              <a:buNone/>
            </a:pPr>
            <a:r>
              <a:rPr lang="en-US" dirty="0">
                <a:solidFill>
                  <a:srgbClr val="FFFFFF"/>
                </a:solidFill>
                <a:latin typeface="Lucida Sans" panose="020B0602030504020204" pitchFamily="34" charset="0"/>
              </a:rPr>
              <a:t>C. Problem management</a:t>
            </a:r>
          </a:p>
          <a:p>
            <a:pPr marL="0" indent="0">
              <a:buNone/>
            </a:pPr>
            <a:r>
              <a:rPr lang="en-US" dirty="0">
                <a:solidFill>
                  <a:srgbClr val="FFFFFF"/>
                </a:solidFill>
                <a:latin typeface="Lucida Sans" panose="020B0602030504020204" pitchFamily="34" charset="0"/>
              </a:rPr>
              <a:t>D. Relationship management</a:t>
            </a:r>
          </a:p>
        </p:txBody>
      </p:sp>
      <p:sp>
        <p:nvSpPr>
          <p:cNvPr id="4" name="Footer Placeholder 3">
            <a:extLst>
              <a:ext uri="{FF2B5EF4-FFF2-40B4-BE49-F238E27FC236}">
                <a16:creationId xmlns:a16="http://schemas.microsoft.com/office/drawing/2014/main" id="{01EF1EC4-AB54-BA15-1E35-C592FC5093D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199013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8BC69CC-C07D-66FC-D652-B44651FDAE8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87B5C-F905-BDE0-F3AD-0F9D90E4514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Service Desk.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267215E-DC4E-F46D-F1B9-84513F444A10}"/>
              </a:ext>
            </a:extLst>
          </p:cNvPr>
          <p:cNvSpPr>
            <a:spLocks noGrp="1"/>
          </p:cNvSpPr>
          <p:nvPr>
            <p:ph idx="1"/>
          </p:nvPr>
        </p:nvSpPr>
        <p:spPr>
          <a:xfrm>
            <a:off x="6516553" y="685800"/>
            <a:ext cx="5283561" cy="54102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Service Desk</a:t>
            </a:r>
            <a:r>
              <a:rPr lang="en-US" sz="1500" b="0" i="0" dirty="0">
                <a:solidFill>
                  <a:srgbClr val="FFFFFF"/>
                </a:solidFill>
                <a:effectLst/>
                <a:latin typeface="Lucida Sans" panose="020B0602030504020204" pitchFamily="34" charset="0"/>
              </a:rPr>
              <a:t> is a critical function in IT service management that acts as the primary point of contact between service providers and users. The Service Desk is responsible for receiving and recording service requests and incidents, classifying them, assigning ownership, and managing the communication with users throughout the resolution process. This practice ensures that requests and incidents are handled efficiently and effectively, maintaining high levels of user satisfaction and service quality.</a:t>
            </a:r>
          </a:p>
          <a:p>
            <a:pPr marL="0" indent="0">
              <a:lnSpc>
                <a:spcPct val="90000"/>
              </a:lnSpc>
              <a:buNone/>
            </a:pPr>
            <a:r>
              <a:rPr lang="en-US" sz="1500" b="0" i="0" dirty="0">
                <a:solidFill>
                  <a:srgbClr val="FFFFFF"/>
                </a:solidFill>
                <a:effectLst/>
                <a:latin typeface="Lucida Sans" panose="020B0602030504020204" pitchFamily="34" charset="0"/>
              </a:rPr>
              <a:t>The other practices have different roles:</a:t>
            </a:r>
          </a:p>
          <a:p>
            <a:pPr lvl="1">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Supplier Management</a:t>
            </a:r>
            <a:r>
              <a:rPr lang="en-US" sz="1500" b="0" i="0" dirty="0">
                <a:solidFill>
                  <a:srgbClr val="FFFFFF"/>
                </a:solidFill>
                <a:effectLst/>
                <a:latin typeface="Lucida Sans" panose="020B0602030504020204" pitchFamily="34" charset="0"/>
              </a:rPr>
              <a:t> is concerned with ensuring that contracts with suppliers support the needs of the business and that suppliers meet their contractual commitments.</a:t>
            </a:r>
          </a:p>
          <a:p>
            <a:pPr lvl="1">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Problem Management</a:t>
            </a:r>
            <a:r>
              <a:rPr lang="en-US" sz="1500" b="0" i="0" dirty="0">
                <a:solidFill>
                  <a:srgbClr val="FFFFFF"/>
                </a:solidFill>
                <a:effectLst/>
                <a:latin typeface="Lucida Sans" panose="020B0602030504020204" pitchFamily="34" charset="0"/>
              </a:rPr>
              <a:t> focuses on managing the lifecycle of all problems to prevent incidents from happening and to minimize the impact of incidents that cannot be prevented.</a:t>
            </a:r>
          </a:p>
          <a:p>
            <a:pPr lvl="1">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Relationship Management</a:t>
            </a:r>
            <a:r>
              <a:rPr lang="en-US" sz="1500" b="0" i="0" dirty="0">
                <a:solidFill>
                  <a:srgbClr val="FFFFFF"/>
                </a:solidFill>
                <a:effectLst/>
                <a:latin typeface="Lucida Sans" panose="020B0602030504020204" pitchFamily="34" charset="0"/>
              </a:rPr>
              <a:t> aims to establish and nurture the links between the organization and its stakeholders, including understanding and meeting their needs, but it does not directly handle the operational aspects of service requests and incidents.</a:t>
            </a:r>
          </a:p>
        </p:txBody>
      </p:sp>
      <p:sp>
        <p:nvSpPr>
          <p:cNvPr id="4" name="Footer Placeholder 3">
            <a:extLst>
              <a:ext uri="{FF2B5EF4-FFF2-40B4-BE49-F238E27FC236}">
                <a16:creationId xmlns:a16="http://schemas.microsoft.com/office/drawing/2014/main" id="{34267AC6-11E0-68F6-E8FE-56AA97D9AA6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78341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AB4DB83-BF01-CC02-0753-33ADDB298FE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EF6E6-53E4-2FC1-3CFB-11A643BD954F}"/>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71: </a:t>
            </a:r>
            <a:r>
              <a:rPr lang="en-US" sz="2800" b="0" i="0" dirty="0">
                <a:solidFill>
                  <a:srgbClr val="FFFFFF"/>
                </a:solidFill>
                <a:effectLst/>
                <a:latin typeface="Udemy Sans"/>
              </a:rPr>
              <a:t>Which dimension focuses on relationships with other organizations that are involved in the design, development, deployment and delivery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E3AC337-08D3-2F56-F040-19A48EF99619}"/>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Organizations and people</a:t>
            </a:r>
          </a:p>
          <a:p>
            <a:pPr marL="0" indent="0">
              <a:buNone/>
            </a:pPr>
            <a:r>
              <a:rPr lang="en-US" dirty="0">
                <a:solidFill>
                  <a:srgbClr val="FFFFFF"/>
                </a:solidFill>
                <a:latin typeface="Lucida Sans" panose="020B0602030504020204" pitchFamily="34" charset="0"/>
              </a:rPr>
              <a:t>B. Information and technology</a:t>
            </a:r>
          </a:p>
          <a:p>
            <a:pPr marL="0" indent="0">
              <a:buNone/>
            </a:pPr>
            <a:r>
              <a:rPr lang="en-US" dirty="0">
                <a:solidFill>
                  <a:srgbClr val="FFFFFF"/>
                </a:solidFill>
                <a:latin typeface="Lucida Sans" panose="020B0602030504020204" pitchFamily="34" charset="0"/>
              </a:rPr>
              <a:t>C. Partners and suppliers</a:t>
            </a:r>
          </a:p>
          <a:p>
            <a:pPr marL="0" indent="0">
              <a:buNone/>
            </a:pPr>
            <a:r>
              <a:rPr lang="en-US" dirty="0">
                <a:solidFill>
                  <a:srgbClr val="FFFFFF"/>
                </a:solidFill>
                <a:latin typeface="Lucida Sans" panose="020B0602030504020204" pitchFamily="34" charset="0"/>
              </a:rPr>
              <a:t>D. Value streams and processes</a:t>
            </a:r>
          </a:p>
        </p:txBody>
      </p:sp>
      <p:sp>
        <p:nvSpPr>
          <p:cNvPr id="4" name="Footer Placeholder 3">
            <a:extLst>
              <a:ext uri="{FF2B5EF4-FFF2-40B4-BE49-F238E27FC236}">
                <a16:creationId xmlns:a16="http://schemas.microsoft.com/office/drawing/2014/main" id="{7B26BDF7-EC58-936C-63E8-E1BB3761102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19881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D8B663F-2DA6-D732-73CE-9C42E2ED9E6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79751-72A5-F5E5-FFE5-6DB311FEC11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Partners and Suppliers.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AF8EF5E-3609-F21F-708D-2258B35B8191}"/>
              </a:ext>
            </a:extLst>
          </p:cNvPr>
          <p:cNvSpPr>
            <a:spLocks noGrp="1"/>
          </p:cNvSpPr>
          <p:nvPr>
            <p:ph idx="1"/>
          </p:nvPr>
        </p:nvSpPr>
        <p:spPr>
          <a:xfrm>
            <a:off x="6516553" y="685800"/>
            <a:ext cx="5126446" cy="54102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Partners and Suppliers</a:t>
            </a:r>
            <a:r>
              <a:rPr lang="en-US" sz="1600" b="0" i="0" dirty="0">
                <a:solidFill>
                  <a:srgbClr val="FFFFFF"/>
                </a:solidFill>
                <a:effectLst/>
                <a:latin typeface="Lucida Sans" panose="020B0602030504020204" pitchFamily="34" charset="0"/>
              </a:rPr>
              <a:t> is one of the four dimensions of service management in ITIL. This dimension specifically addresses the relationships and engagement with third parties that contribute to the design, development, deployment, and delivery of services. It involves managing these relationships to ensure that partners and suppliers understand the organization's needs and contribute effectively to service delivery. This dimension is critical for ensuring that external services and products integrate well with the organization's internal processes and service management practices.</a:t>
            </a:r>
          </a:p>
          <a:p>
            <a:pPr marL="0" indent="0">
              <a:lnSpc>
                <a:spcPct val="90000"/>
              </a:lnSpc>
              <a:buNone/>
            </a:pPr>
            <a:r>
              <a:rPr lang="en-US" sz="1600" b="0" i="0" dirty="0">
                <a:solidFill>
                  <a:srgbClr val="FFFFFF"/>
                </a:solidFill>
                <a:effectLst/>
                <a:latin typeface="Lucida Sans" panose="020B0602030504020204" pitchFamily="34" charset="0"/>
              </a:rPr>
              <a:t>The other dimensions have different focuses:</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Organizations and People</a:t>
            </a:r>
            <a:r>
              <a:rPr lang="en-US" sz="1600" b="0" i="0" dirty="0">
                <a:solidFill>
                  <a:srgbClr val="FFFFFF"/>
                </a:solidFill>
                <a:effectLst/>
                <a:latin typeface="Lucida Sans" panose="020B0602030504020204" pitchFamily="34" charset="0"/>
              </a:rPr>
              <a:t> deals with the roles, responsibilities, culture, and competencies of people within the organization.</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Information and Technology</a:t>
            </a:r>
            <a:r>
              <a:rPr lang="en-US" sz="1600" b="0" i="0" dirty="0">
                <a:solidFill>
                  <a:srgbClr val="FFFFFF"/>
                </a:solidFill>
                <a:effectLst/>
                <a:latin typeface="Lucida Sans" panose="020B0602030504020204" pitchFamily="34" charset="0"/>
              </a:rPr>
              <a:t> covers the technological and informational aspects of service management.</a:t>
            </a:r>
          </a:p>
          <a:p>
            <a:pPr lvl="1">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Value Streams and Processes</a:t>
            </a:r>
            <a:r>
              <a:rPr lang="en-US" sz="1600" b="0" i="0" dirty="0">
                <a:solidFill>
                  <a:srgbClr val="FFFFFF"/>
                </a:solidFill>
                <a:effectLst/>
                <a:latin typeface="Lucida Sans" panose="020B0602030504020204" pitchFamily="34" charset="0"/>
              </a:rPr>
              <a:t> involves the activities, workflows, and processes used to deliver services.</a:t>
            </a:r>
          </a:p>
        </p:txBody>
      </p:sp>
      <p:sp>
        <p:nvSpPr>
          <p:cNvPr id="4" name="Footer Placeholder 3">
            <a:extLst>
              <a:ext uri="{FF2B5EF4-FFF2-40B4-BE49-F238E27FC236}">
                <a16:creationId xmlns:a16="http://schemas.microsoft.com/office/drawing/2014/main" id="{CCC752D9-A6E3-C79D-E6D8-AC62E3FE688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58486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BF569D8-3352-BE28-4ACC-013AD7C2B2D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BF871-5EFE-B5A6-F54C-E7F71AE4E44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72: </a:t>
            </a:r>
            <a:r>
              <a:rPr lang="en-US" sz="2800" b="0" i="0" dirty="0">
                <a:solidFill>
                  <a:srgbClr val="FFFFFF"/>
                </a:solidFill>
                <a:effectLst/>
                <a:latin typeface="Udemy Sans"/>
              </a:rPr>
              <a:t>What does the 'service request management' practice depend on for maximum efficiency?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F56E223-1F2F-942A-EB19-8B418AB5779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Self-service tools</a:t>
            </a:r>
          </a:p>
          <a:p>
            <a:pPr marL="0" indent="0">
              <a:buNone/>
            </a:pPr>
            <a:r>
              <a:rPr lang="en-US" dirty="0">
                <a:solidFill>
                  <a:srgbClr val="FFFFFF"/>
                </a:solidFill>
                <a:latin typeface="Lucida Sans" panose="020B0602030504020204" pitchFamily="34" charset="0"/>
              </a:rPr>
              <a:t>B. Processes and procedures</a:t>
            </a:r>
          </a:p>
          <a:p>
            <a:pPr marL="0" indent="0">
              <a:buNone/>
            </a:pPr>
            <a:r>
              <a:rPr lang="en-US" dirty="0">
                <a:solidFill>
                  <a:srgbClr val="FFFFFF"/>
                </a:solidFill>
                <a:latin typeface="Lucida Sans" panose="020B0602030504020204" pitchFamily="34" charset="0"/>
              </a:rPr>
              <a:t>C. Incident management</a:t>
            </a:r>
          </a:p>
          <a:p>
            <a:pPr marL="0" indent="0">
              <a:buNone/>
            </a:pPr>
            <a:r>
              <a:rPr lang="en-US" dirty="0">
                <a:solidFill>
                  <a:srgbClr val="FFFFFF"/>
                </a:solidFill>
                <a:latin typeface="Lucida Sans" panose="020B0602030504020204" pitchFamily="34" charset="0"/>
              </a:rPr>
              <a:t>D. Compliments and complaints</a:t>
            </a:r>
          </a:p>
        </p:txBody>
      </p:sp>
      <p:sp>
        <p:nvSpPr>
          <p:cNvPr id="4" name="Footer Placeholder 3">
            <a:extLst>
              <a:ext uri="{FF2B5EF4-FFF2-40B4-BE49-F238E27FC236}">
                <a16:creationId xmlns:a16="http://schemas.microsoft.com/office/drawing/2014/main" id="{D906764F-A12C-5CFD-CC51-21D010B6BE4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25217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C8446BE-E63D-E4A9-F6C6-E7E80425C3B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2FB13-BF31-0EE9-1EDC-B1B93841AA20}"/>
              </a:ext>
            </a:extLst>
          </p:cNvPr>
          <p:cNvSpPr>
            <a:spLocks noGrp="1"/>
          </p:cNvSpPr>
          <p:nvPr>
            <p:ph type="title"/>
          </p:nvPr>
        </p:nvSpPr>
        <p:spPr>
          <a:xfrm>
            <a:off x="1834919" y="685800"/>
            <a:ext cx="3705269" cy="5308599"/>
          </a:xfrm>
        </p:spPr>
        <p:txBody>
          <a:bodyPr>
            <a:normAutofit/>
          </a:bodyPr>
          <a:lstStyle/>
          <a:p>
            <a:pPr algn="ctr"/>
            <a:r>
              <a:rPr lang="en-US" sz="3200" b="0" i="0" dirty="0">
                <a:solidFill>
                  <a:srgbClr val="FFFFFF"/>
                </a:solidFill>
                <a:effectLst/>
                <a:latin typeface="Söhne"/>
              </a:rPr>
              <a:t>The correct Answer is B. Processes and procedures.</a:t>
            </a:r>
            <a:endParaRPr lang="en-US" sz="3200" dirty="0">
              <a:solidFill>
                <a:srgbClr val="FFFFFF"/>
              </a:solidFill>
            </a:endParaRPr>
          </a:p>
        </p:txBody>
      </p:sp>
      <p:sp>
        <p:nvSpPr>
          <p:cNvPr id="3" name="Content Placeholder 2">
            <a:extLst>
              <a:ext uri="{FF2B5EF4-FFF2-40B4-BE49-F238E27FC236}">
                <a16:creationId xmlns:a16="http://schemas.microsoft.com/office/drawing/2014/main" id="{B04EDE48-2334-31C2-CBA7-5E3881517739}"/>
              </a:ext>
            </a:extLst>
          </p:cNvPr>
          <p:cNvSpPr>
            <a:spLocks noGrp="1"/>
          </p:cNvSpPr>
          <p:nvPr>
            <p:ph idx="1"/>
          </p:nvPr>
        </p:nvSpPr>
        <p:spPr>
          <a:xfrm>
            <a:off x="6516553" y="685800"/>
            <a:ext cx="5405481" cy="54102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Processes and Procedures</a:t>
            </a:r>
            <a:r>
              <a:rPr lang="en-US" sz="1500" b="0" i="0" dirty="0">
                <a:solidFill>
                  <a:srgbClr val="FFFFFF"/>
                </a:solidFill>
                <a:effectLst/>
                <a:latin typeface="Lucida Sans" panose="020B0602030504020204" pitchFamily="34" charset="0"/>
              </a:rPr>
              <a:t>: The efficiency of the service request management practice heavily relies on well-defined and structured processes and procedures. These include standardized methods for handling, fulfilling, and tracking service requests, which ensure consistency, reduce errors, and streamline the request fulfillment process. Having clear procedures helps in efficiently managing the volume of service requests and ensures that they are dealt with in a timely and orderly manner.</a:t>
            </a:r>
          </a:p>
          <a:p>
            <a:pPr marL="0" indent="0">
              <a:lnSpc>
                <a:spcPct val="90000"/>
              </a:lnSpc>
              <a:buNone/>
            </a:pPr>
            <a:r>
              <a:rPr lang="en-US" sz="1500" b="0" i="0" dirty="0">
                <a:solidFill>
                  <a:srgbClr val="FFFFFF"/>
                </a:solidFill>
                <a:effectLst/>
                <a:latin typeface="Lucida Sans" panose="020B0602030504020204" pitchFamily="34" charset="0"/>
              </a:rPr>
              <a:t>While the other options can contribute to the practice, they are not its primary dependency for maximum efficiency:</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Self-service tools</a:t>
            </a:r>
            <a:r>
              <a:rPr lang="en-US" sz="1500" b="0" i="0" dirty="0">
                <a:solidFill>
                  <a:srgbClr val="FFFFFF"/>
                </a:solidFill>
                <a:effectLst/>
                <a:latin typeface="Lucida Sans" panose="020B0602030504020204" pitchFamily="34" charset="0"/>
              </a:rPr>
              <a:t> can enhance efficiency by allowing users to submit and track their requests independently, but the core efficiency still depends on the underlying processes and procedures.</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Incident Management</a:t>
            </a:r>
            <a:r>
              <a:rPr lang="en-US" sz="1500" b="0" i="0" dirty="0">
                <a:solidFill>
                  <a:srgbClr val="FFFFFF"/>
                </a:solidFill>
                <a:effectLst/>
                <a:latin typeface="Lucida Sans" panose="020B0602030504020204" pitchFamily="34" charset="0"/>
              </a:rPr>
              <a:t> is a different practice, and while it might interact with service request management, the efficiency of handling service requests primarily depends on its own set of processes and procedures.</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Compliments and Complaints</a:t>
            </a:r>
            <a:r>
              <a:rPr lang="en-US" sz="1500" b="0" i="0" dirty="0">
                <a:solidFill>
                  <a:srgbClr val="FFFFFF"/>
                </a:solidFill>
                <a:effectLst/>
                <a:latin typeface="Lucida Sans" panose="020B0602030504020204" pitchFamily="34" charset="0"/>
              </a:rPr>
              <a:t> provide valuable feedback but are not the primary driver of efficiency in service request management. They are more about continuous improvement and customer satisfaction.</a:t>
            </a:r>
          </a:p>
        </p:txBody>
      </p:sp>
      <p:sp>
        <p:nvSpPr>
          <p:cNvPr id="4" name="Footer Placeholder 3">
            <a:extLst>
              <a:ext uri="{FF2B5EF4-FFF2-40B4-BE49-F238E27FC236}">
                <a16:creationId xmlns:a16="http://schemas.microsoft.com/office/drawing/2014/main" id="{3D4F69A5-62BD-566F-BC92-F0E2A1A4615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32735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5F48B3A-1569-1FE8-F61F-7180A74F621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B9849-30FE-83A8-4D0E-20DE04355DF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73: </a:t>
            </a:r>
            <a:r>
              <a:rPr lang="en-US" sz="2800" b="0" i="0" dirty="0">
                <a:solidFill>
                  <a:srgbClr val="FFFFFF"/>
                </a:solidFill>
                <a:effectLst/>
                <a:latin typeface="Udemy Sans"/>
              </a:rPr>
              <a:t>Which is intended to help an organization adopt and adapt ITIL guidance?</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0003E791-A99D-28F6-FF13-ED737EBC1CA5}"/>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The service value chain</a:t>
            </a:r>
          </a:p>
          <a:p>
            <a:pPr marL="0" indent="0">
              <a:buNone/>
            </a:pPr>
            <a:r>
              <a:rPr lang="en-US" dirty="0">
                <a:solidFill>
                  <a:srgbClr val="FFFFFF"/>
                </a:solidFill>
                <a:latin typeface="Lucida Sans" panose="020B0602030504020204" pitchFamily="34" charset="0"/>
              </a:rPr>
              <a:t>B. The four dimensions of service</a:t>
            </a:r>
          </a:p>
          <a:p>
            <a:pPr marL="0" indent="0">
              <a:buNone/>
            </a:pPr>
            <a:r>
              <a:rPr lang="en-US" dirty="0">
                <a:solidFill>
                  <a:srgbClr val="FFFFFF"/>
                </a:solidFill>
                <a:latin typeface="Lucida Sans" panose="020B0602030504020204" pitchFamily="34" charset="0"/>
              </a:rPr>
              <a:t>C. Practices</a:t>
            </a:r>
          </a:p>
          <a:p>
            <a:pPr marL="0" indent="0">
              <a:buNone/>
            </a:pPr>
            <a:r>
              <a:rPr lang="en-US" dirty="0">
                <a:solidFill>
                  <a:srgbClr val="FFFFFF"/>
                </a:solidFill>
                <a:latin typeface="Lucida Sans" panose="020B0602030504020204" pitchFamily="34" charset="0"/>
              </a:rPr>
              <a:t>D. The guiding principles</a:t>
            </a:r>
          </a:p>
        </p:txBody>
      </p:sp>
      <p:sp>
        <p:nvSpPr>
          <p:cNvPr id="4" name="Footer Placeholder 3">
            <a:extLst>
              <a:ext uri="{FF2B5EF4-FFF2-40B4-BE49-F238E27FC236}">
                <a16:creationId xmlns:a16="http://schemas.microsoft.com/office/drawing/2014/main" id="{D6493C8C-ADFF-5906-9A36-646DFBE5E63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0899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D97599D-4A7A-C2A5-2C85-C8236112F10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7C10-4B20-8825-6766-0B04FACF58D5}"/>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The guiding principles.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48F4BED-86CA-0948-6EE9-601B9E5CF196}"/>
              </a:ext>
            </a:extLst>
          </p:cNvPr>
          <p:cNvSpPr>
            <a:spLocks noGrp="1"/>
          </p:cNvSpPr>
          <p:nvPr>
            <p:ph idx="1"/>
          </p:nvPr>
        </p:nvSpPr>
        <p:spPr>
          <a:xfrm>
            <a:off x="6516553" y="685800"/>
            <a:ext cx="5126446" cy="5410200"/>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The Guiding Principles</a:t>
            </a:r>
            <a:r>
              <a:rPr lang="en-US" sz="1400" b="0" i="0" dirty="0">
                <a:solidFill>
                  <a:srgbClr val="FFFFFF"/>
                </a:solidFill>
                <a:effectLst/>
                <a:latin typeface="Lucida Sans" panose="020B0602030504020204" pitchFamily="34" charset="0"/>
              </a:rPr>
              <a:t>: These are a key part of ITIL and provide a set of recommendations that can guide an organization in all circumstances, regardless of changes in its goals, strategies, type of work, or management structure. The guiding principles help organizations adopt and adapt ITIL guidance to their own specific needs and contexts. They offer a flexible and versatile approach that can be applied to various situations, supporting decision-making and helping to achieve continual improvement.</a:t>
            </a:r>
          </a:p>
          <a:p>
            <a:pPr marL="0" indent="0">
              <a:lnSpc>
                <a:spcPct val="90000"/>
              </a:lnSpc>
              <a:buNone/>
            </a:pPr>
            <a:r>
              <a:rPr lang="en-US" sz="1400" b="0" i="0" dirty="0">
                <a:solidFill>
                  <a:srgbClr val="FFFFFF"/>
                </a:solidFill>
                <a:effectLst/>
                <a:latin typeface="Lucida Sans" panose="020B0602030504020204" pitchFamily="34" charset="0"/>
              </a:rPr>
              <a:t>The other options, while important components of ITIL, serve different purposes:</a:t>
            </a:r>
          </a:p>
          <a:p>
            <a:pPr lvl="1">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The Service Value Chain</a:t>
            </a:r>
            <a:r>
              <a:rPr lang="en-US" sz="1400" b="0" i="0" dirty="0">
                <a:solidFill>
                  <a:srgbClr val="FFFFFF"/>
                </a:solidFill>
                <a:effectLst/>
                <a:latin typeface="Lucida Sans" panose="020B0602030504020204" pitchFamily="34" charset="0"/>
              </a:rPr>
              <a:t> is a model that outlines the key activities required to respond to demand and facilitate value creation through service delivery.</a:t>
            </a:r>
          </a:p>
          <a:p>
            <a:pPr lvl="1">
              <a:lnSpc>
                <a:spcPct val="90000"/>
              </a:lnSpc>
            </a:pPr>
            <a:r>
              <a:rPr lang="en-US" sz="1400" b="0" i="0" dirty="0">
                <a:solidFill>
                  <a:srgbClr val="FFFFFF"/>
                </a:solidFill>
                <a:effectLst/>
                <a:latin typeface="Lucida Sans" panose="020B0602030504020204" pitchFamily="34" charset="0"/>
              </a:rPr>
              <a:t>B: </a:t>
            </a:r>
            <a:r>
              <a:rPr lang="en-US" sz="1400" b="1" i="0" dirty="0">
                <a:solidFill>
                  <a:srgbClr val="FFFFFF"/>
                </a:solidFill>
                <a:effectLst/>
                <a:latin typeface="Lucida Sans" panose="020B0602030504020204" pitchFamily="34" charset="0"/>
              </a:rPr>
              <a:t>The Four Dimensions of Service Management</a:t>
            </a:r>
            <a:r>
              <a:rPr lang="en-US" sz="1400" b="0" i="0" dirty="0">
                <a:solidFill>
                  <a:srgbClr val="FFFFFF"/>
                </a:solidFill>
                <a:effectLst/>
                <a:latin typeface="Lucida Sans" panose="020B0602030504020204" pitchFamily="34" charset="0"/>
              </a:rPr>
              <a:t> ensure a holistic approach to service management, covering organizations and people, information and technology, partners and suppliers, and value streams and processes.</a:t>
            </a:r>
          </a:p>
          <a:p>
            <a:pPr lvl="1">
              <a:lnSpc>
                <a:spcPct val="90000"/>
              </a:lnSpc>
            </a:pPr>
            <a:r>
              <a:rPr lang="en-US" sz="1400" b="0" i="0" dirty="0">
                <a:solidFill>
                  <a:srgbClr val="FFFFFF"/>
                </a:solidFill>
                <a:effectLst/>
                <a:latin typeface="Lucida Sans" panose="020B0602030504020204" pitchFamily="34" charset="0"/>
              </a:rPr>
              <a:t>C: </a:t>
            </a:r>
            <a:r>
              <a:rPr lang="en-US" sz="1400" b="1" i="0" dirty="0">
                <a:solidFill>
                  <a:srgbClr val="FFFFFF"/>
                </a:solidFill>
                <a:effectLst/>
                <a:latin typeface="Lucida Sans" panose="020B0602030504020204" pitchFamily="34" charset="0"/>
              </a:rPr>
              <a:t>Practices</a:t>
            </a:r>
            <a:r>
              <a:rPr lang="en-US" sz="1400" b="0" i="0" dirty="0">
                <a:solidFill>
                  <a:srgbClr val="FFFFFF"/>
                </a:solidFill>
                <a:effectLst/>
                <a:latin typeface="Lucida Sans" panose="020B0602030504020204" pitchFamily="34" charset="0"/>
              </a:rPr>
              <a:t> are sets of organizational resources designed for performing work or accomplishing an objective. They are specific to particular aspects of service management, like incident management or change enablement.</a:t>
            </a:r>
          </a:p>
          <a:p>
            <a:pPr marL="0" indent="0">
              <a:lnSpc>
                <a:spcPct val="90000"/>
              </a:lnSpc>
              <a:buNone/>
            </a:pPr>
            <a:endParaRPr lang="en-US" sz="1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B39E9778-EB4C-9E2C-D394-B5F0B79126A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37715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4FDA911-2F55-5E87-73E0-6429D5D42FC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149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24FC8-4038-C59B-EBFD-307D148C91A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74: </a:t>
            </a:r>
            <a:r>
              <a:rPr lang="en-US" sz="2800" b="0" i="0" dirty="0">
                <a:solidFill>
                  <a:srgbClr val="FFFFFF"/>
                </a:solidFill>
                <a:effectLst/>
                <a:latin typeface="Udemy Sans"/>
              </a:rPr>
              <a:t>Which value chain activity ensures that service components meet agreed specifications?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BD1E387-159E-52C4-BAD8-53D3E493392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Plan</a:t>
            </a:r>
          </a:p>
          <a:p>
            <a:pPr marL="0" indent="0">
              <a:buNone/>
            </a:pPr>
            <a:r>
              <a:rPr lang="en-US" dirty="0">
                <a:solidFill>
                  <a:srgbClr val="FFFFFF"/>
                </a:solidFill>
                <a:latin typeface="Lucida Sans" panose="020B0602030504020204" pitchFamily="34" charset="0"/>
              </a:rPr>
              <a:t>B. Design and transition</a:t>
            </a:r>
          </a:p>
          <a:p>
            <a:pPr marL="0" indent="0">
              <a:buNone/>
            </a:pPr>
            <a:r>
              <a:rPr lang="en-US" dirty="0">
                <a:solidFill>
                  <a:srgbClr val="FFFFFF"/>
                </a:solidFill>
                <a:latin typeface="Lucida Sans" panose="020B0602030504020204" pitchFamily="34" charset="0"/>
              </a:rPr>
              <a:t>C. Obtain/build</a:t>
            </a:r>
          </a:p>
          <a:p>
            <a:pPr marL="0" indent="0">
              <a:buNone/>
            </a:pPr>
            <a:r>
              <a:rPr lang="en-US" dirty="0">
                <a:solidFill>
                  <a:srgbClr val="FFFFFF"/>
                </a:solidFill>
                <a:latin typeface="Lucida Sans" panose="020B0602030504020204" pitchFamily="34" charset="0"/>
              </a:rPr>
              <a:t>D. Deliver and support</a:t>
            </a:r>
          </a:p>
        </p:txBody>
      </p:sp>
      <p:sp>
        <p:nvSpPr>
          <p:cNvPr id="4" name="Footer Placeholder 3">
            <a:extLst>
              <a:ext uri="{FF2B5EF4-FFF2-40B4-BE49-F238E27FC236}">
                <a16:creationId xmlns:a16="http://schemas.microsoft.com/office/drawing/2014/main" id="{4E7E9874-1F20-4BE9-7AB5-7D9AA35826D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6935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8CD0483-1E63-0F72-A4AC-E8EFDA0587A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72B11-1C99-FBC1-20BB-31E78D210994}"/>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7: </a:t>
            </a:r>
            <a:r>
              <a:rPr lang="en-US" sz="2800" b="1" dirty="0">
                <a:solidFill>
                  <a:srgbClr val="FFFFFF"/>
                </a:solidFill>
                <a:effectLst/>
                <a:latin typeface="Udemy Sans"/>
              </a:rPr>
              <a:t>Which guiding principle emphasizes the need to understand the flow of work in progress, identify bottlenecks, and uncover waste?</a:t>
            </a:r>
            <a:endParaRPr lang="en-US" sz="2800" dirty="0">
              <a:solidFill>
                <a:srgbClr val="FFFFFF"/>
              </a:solidFill>
            </a:endParaRPr>
          </a:p>
        </p:txBody>
      </p:sp>
      <p:sp>
        <p:nvSpPr>
          <p:cNvPr id="3" name="Content Placeholder 2">
            <a:extLst>
              <a:ext uri="{FF2B5EF4-FFF2-40B4-BE49-F238E27FC236}">
                <a16:creationId xmlns:a16="http://schemas.microsoft.com/office/drawing/2014/main" id="{2EF083C8-FF67-1C11-4116-6212E08BA62F}"/>
              </a:ext>
            </a:extLst>
          </p:cNvPr>
          <p:cNvSpPr>
            <a:spLocks noGrp="1"/>
          </p:cNvSpPr>
          <p:nvPr>
            <p:ph idx="1"/>
          </p:nvPr>
        </p:nvSpPr>
        <p:spPr>
          <a:xfrm>
            <a:off x="6516553" y="685800"/>
            <a:ext cx="4754563" cy="5410200"/>
          </a:xfrm>
        </p:spPr>
        <p:txBody>
          <a:bodyPr>
            <a:normAutofit/>
          </a:bodyPr>
          <a:lstStyle/>
          <a:p>
            <a:pPr marL="342900" indent="-342900">
              <a:buFont typeface="+mj-lt"/>
              <a:buAutoNum type="alphaUcPeriod"/>
            </a:pPr>
            <a:r>
              <a:rPr lang="en-US" sz="2400" b="0" i="0" dirty="0">
                <a:solidFill>
                  <a:srgbClr val="FFFFFF"/>
                </a:solidFill>
                <a:latin typeface="Lucida Sans" panose="020B0602030504020204" pitchFamily="34" charset="0"/>
              </a:rPr>
              <a:t>Focus on value</a:t>
            </a:r>
            <a:endParaRPr lang="en-US" sz="2400" dirty="0">
              <a:solidFill>
                <a:srgbClr val="FFFFFF"/>
              </a:solidFill>
              <a:latin typeface="Lucida Sans" panose="020B0602030504020204" pitchFamily="34" charset="0"/>
            </a:endParaRPr>
          </a:p>
          <a:p>
            <a:pPr marL="342900" indent="-342900">
              <a:buFont typeface="+mj-lt"/>
              <a:buAutoNum type="alphaUcPeriod"/>
            </a:pPr>
            <a:r>
              <a:rPr lang="en-US" sz="2400" b="0" i="0" dirty="0">
                <a:solidFill>
                  <a:srgbClr val="FFFFFF"/>
                </a:solidFill>
                <a:latin typeface="Lucida Sans" panose="020B0602030504020204" pitchFamily="34" charset="0"/>
              </a:rPr>
              <a:t>Collaborate and promote visibility</a:t>
            </a:r>
            <a:endParaRPr lang="en-US" sz="2400" dirty="0">
              <a:solidFill>
                <a:srgbClr val="FFFFFF"/>
              </a:solidFill>
              <a:latin typeface="Lucida Sans" panose="020B0602030504020204" pitchFamily="34" charset="0"/>
            </a:endParaRPr>
          </a:p>
          <a:p>
            <a:pPr marL="342900" indent="-342900">
              <a:buFont typeface="+mj-lt"/>
              <a:buAutoNum type="alphaUcPeriod"/>
            </a:pPr>
            <a:r>
              <a:rPr lang="en-US" sz="2400" b="0" i="0" dirty="0">
                <a:solidFill>
                  <a:srgbClr val="FFFFFF"/>
                </a:solidFill>
                <a:latin typeface="Lucida Sans" panose="020B0602030504020204" pitchFamily="34" charset="0"/>
              </a:rPr>
              <a:t>Think and work holistically</a:t>
            </a:r>
            <a:endParaRPr lang="en-US" sz="2400" dirty="0">
              <a:solidFill>
                <a:srgbClr val="FFFFFF"/>
              </a:solidFill>
              <a:latin typeface="Lucida Sans" panose="020B0602030504020204" pitchFamily="34" charset="0"/>
            </a:endParaRPr>
          </a:p>
          <a:p>
            <a:pPr marL="342900" indent="-342900">
              <a:buFont typeface="+mj-lt"/>
              <a:buAutoNum type="alphaUcPeriod"/>
            </a:pPr>
            <a:r>
              <a:rPr lang="en-US" sz="2400" b="0" i="0" dirty="0">
                <a:solidFill>
                  <a:srgbClr val="FFFFFF"/>
                </a:solidFill>
                <a:latin typeface="Lucida Sans" panose="020B0602030504020204" pitchFamily="34" charset="0"/>
              </a:rPr>
              <a:t>Keep it simple and practical</a:t>
            </a:r>
            <a:endParaRPr lang="en-US" sz="2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B8F9A84A-CA53-51C0-A8B4-47F6CBFD8CD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82924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1DDAAE7-B0AC-4CE1-B010-A8B1AC09938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55843-1CA1-2EE2-147A-C2E8BC3B1519}"/>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Obtain/build.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A10985F-FE0F-F294-1AAA-98DDFF39A8E2}"/>
              </a:ext>
            </a:extLst>
          </p:cNvPr>
          <p:cNvSpPr>
            <a:spLocks noGrp="1"/>
          </p:cNvSpPr>
          <p:nvPr>
            <p:ph idx="1"/>
          </p:nvPr>
        </p:nvSpPr>
        <p:spPr>
          <a:xfrm>
            <a:off x="6516553" y="685800"/>
            <a:ext cx="5482521" cy="54102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Obtain/build</a:t>
            </a:r>
            <a:r>
              <a:rPr lang="en-US" sz="1600" b="0" i="0" dirty="0">
                <a:solidFill>
                  <a:srgbClr val="FFFFFF"/>
                </a:solidFill>
                <a:effectLst/>
                <a:latin typeface="Lucida Sans" panose="020B0602030504020204" pitchFamily="34" charset="0"/>
              </a:rPr>
              <a:t>: This value chain activity in ITIL focuses on ensuring that service components are available when and where they are needed and meet agreed specifications. It involves obtaining and building components, whether they are purchased from third-party suppliers (obtain) or developed in-house (build). This activity ensures that the components are created or obtained to the required level of quality and that they conform to the specified requirements before they are handed over for deployment.</a:t>
            </a:r>
          </a:p>
          <a:p>
            <a:pPr marL="0" indent="0">
              <a:lnSpc>
                <a:spcPct val="90000"/>
              </a:lnSpc>
              <a:buNone/>
            </a:pPr>
            <a:r>
              <a:rPr lang="en-US" sz="1600" b="0" i="0" dirty="0">
                <a:solidFill>
                  <a:srgbClr val="FFFFFF"/>
                </a:solidFill>
                <a:effectLst/>
                <a:latin typeface="Lucida Sans" panose="020B0602030504020204" pitchFamily="34" charset="0"/>
              </a:rPr>
              <a:t>The other options represent different aspects of the service value chain:</a:t>
            </a:r>
          </a:p>
          <a:p>
            <a:pPr marL="742950" lvl="1" indent="-285750">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Plan</a:t>
            </a:r>
            <a:r>
              <a:rPr lang="en-US" sz="1600" b="0" i="0" dirty="0">
                <a:solidFill>
                  <a:srgbClr val="FFFFFF"/>
                </a:solidFill>
                <a:effectLst/>
                <a:latin typeface="Lucida Sans" panose="020B0602030504020204" pitchFamily="34" charset="0"/>
              </a:rPr>
              <a:t> provides a shared understanding of the vision, current status, and improvement direction for all four dimensions of service management.</a:t>
            </a:r>
          </a:p>
          <a:p>
            <a:pPr marL="742950" lvl="1" indent="-285750">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Design and transition</a:t>
            </a:r>
            <a:r>
              <a:rPr lang="en-US" sz="1600" b="0" i="0" dirty="0">
                <a:solidFill>
                  <a:srgbClr val="FFFFFF"/>
                </a:solidFill>
                <a:effectLst/>
                <a:latin typeface="Lucida Sans" panose="020B0602030504020204" pitchFamily="34" charset="0"/>
              </a:rPr>
              <a:t> ensures that products and services continually meet stakeholder expectations for quality, costs, and time to market.</a:t>
            </a:r>
          </a:p>
          <a:p>
            <a:pPr marL="742950" lvl="1" indent="-285750">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Deliver and support</a:t>
            </a:r>
            <a:r>
              <a:rPr lang="en-US" sz="1600" b="0" i="0" dirty="0">
                <a:solidFill>
                  <a:srgbClr val="FFFFFF"/>
                </a:solidFill>
                <a:effectLst/>
                <a:latin typeface="Lucida Sans" panose="020B0602030504020204" pitchFamily="34" charset="0"/>
              </a:rPr>
              <a:t> ensures that services are delivered and supported according to agreed specifications and stakeholders' expectations</a:t>
            </a:r>
          </a:p>
        </p:txBody>
      </p:sp>
      <p:sp>
        <p:nvSpPr>
          <p:cNvPr id="4" name="Footer Placeholder 3">
            <a:extLst>
              <a:ext uri="{FF2B5EF4-FFF2-40B4-BE49-F238E27FC236}">
                <a16:creationId xmlns:a16="http://schemas.microsoft.com/office/drawing/2014/main" id="{32D0B8E0-A9A2-AB2A-4BA7-2303ABB7893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36328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6B257E4-9D0A-121B-CC4A-E699E88FC07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6A0DC-806A-5EFC-60AC-F27D6E7A2D0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75: </a:t>
            </a:r>
            <a:r>
              <a:rPr lang="en-US" sz="2800" b="0" i="0" dirty="0">
                <a:solidFill>
                  <a:srgbClr val="FFFFFF"/>
                </a:solidFill>
                <a:effectLst/>
                <a:latin typeface="Udemy Sans"/>
              </a:rPr>
              <a:t>How do all value chain activities transform inputs to outputs?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3D6AFCA-F004-7A95-4997-476672084D4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By using a single functional team</a:t>
            </a:r>
          </a:p>
          <a:p>
            <a:pPr marL="0" indent="0">
              <a:buNone/>
            </a:pPr>
            <a:r>
              <a:rPr lang="en-US" dirty="0">
                <a:solidFill>
                  <a:srgbClr val="FFFFFF"/>
                </a:solidFill>
                <a:latin typeface="Lucida Sans" panose="020B0602030504020204" pitchFamily="34" charset="0"/>
              </a:rPr>
              <a:t>B. By determining service demand</a:t>
            </a:r>
          </a:p>
          <a:p>
            <a:pPr marL="0" indent="0">
              <a:buNone/>
            </a:pPr>
            <a:r>
              <a:rPr lang="en-US" dirty="0">
                <a:solidFill>
                  <a:srgbClr val="FFFFFF"/>
                </a:solidFill>
                <a:latin typeface="Lucida Sans" panose="020B0602030504020204" pitchFamily="34" charset="0"/>
              </a:rPr>
              <a:t>C. By using a combination of practices</a:t>
            </a:r>
          </a:p>
          <a:p>
            <a:pPr marL="0" indent="0">
              <a:buNone/>
            </a:pPr>
            <a:r>
              <a:rPr lang="en-US" dirty="0">
                <a:solidFill>
                  <a:srgbClr val="FFFFFF"/>
                </a:solidFill>
                <a:latin typeface="Lucida Sans" panose="020B0602030504020204" pitchFamily="34" charset="0"/>
              </a:rPr>
              <a:t>D. By implementing process automation</a:t>
            </a:r>
          </a:p>
        </p:txBody>
      </p:sp>
      <p:sp>
        <p:nvSpPr>
          <p:cNvPr id="4" name="Footer Placeholder 3">
            <a:extLst>
              <a:ext uri="{FF2B5EF4-FFF2-40B4-BE49-F238E27FC236}">
                <a16:creationId xmlns:a16="http://schemas.microsoft.com/office/drawing/2014/main" id="{7FEEC54B-2A02-2788-784A-55B64610587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61529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726B607-7166-9FF7-8D37-5B68277A393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AC97C-BEB2-CF7E-9688-1A1215C03339}"/>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By using a combination of practices.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EBA1E08-8AD9-EDC8-B9EB-1478B37C2757}"/>
              </a:ext>
            </a:extLst>
          </p:cNvPr>
          <p:cNvSpPr>
            <a:spLocks noGrp="1"/>
          </p:cNvSpPr>
          <p:nvPr>
            <p:ph idx="1"/>
          </p:nvPr>
        </p:nvSpPr>
        <p:spPr>
          <a:xfrm>
            <a:off x="6516553" y="685800"/>
            <a:ext cx="5231310" cy="54102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Using a combination of practices</a:t>
            </a:r>
            <a:r>
              <a:rPr lang="en-US" sz="1500" b="0" i="0" dirty="0">
                <a:solidFill>
                  <a:srgbClr val="FFFFFF"/>
                </a:solidFill>
                <a:effectLst/>
                <a:latin typeface="Lucida Sans" panose="020B0602030504020204" pitchFamily="34" charset="0"/>
              </a:rPr>
              <a:t>: In the ITIL service value chain, each activity transforms inputs into outputs through the integration and application of various ITIL practices. These practices bring together different resources, skills, and processes to deliver value. The use of multiple practices allows for a more comprehensive approach to transforming inputs (like information, demand, and user requirements) into valuable outputs (like services, solutions, and customer satisfaction).</a:t>
            </a:r>
          </a:p>
          <a:p>
            <a:pPr marL="0" indent="0">
              <a:lnSpc>
                <a:spcPct val="90000"/>
              </a:lnSpc>
              <a:buNone/>
            </a:pPr>
            <a:r>
              <a:rPr lang="en-US" sz="1500" b="0" i="0" dirty="0">
                <a:solidFill>
                  <a:srgbClr val="FFFFFF"/>
                </a:solidFill>
                <a:effectLst/>
                <a:latin typeface="Lucida Sans" panose="020B0602030504020204" pitchFamily="34" charset="0"/>
              </a:rPr>
              <a:t>The other options are not as comprehensive or universally applicable in the context of transforming inputs to outputs in the service value chain:</a:t>
            </a:r>
          </a:p>
          <a:p>
            <a:pPr lvl="1">
              <a:lnSpc>
                <a:spcPct val="90000"/>
              </a:lnSpc>
            </a:pPr>
            <a:r>
              <a:rPr lang="en-US" sz="1500" b="0" i="0" dirty="0">
                <a:solidFill>
                  <a:srgbClr val="FFFFFF"/>
                </a:solidFill>
                <a:effectLst/>
                <a:latin typeface="Lucida Sans" panose="020B0602030504020204" pitchFamily="34" charset="0"/>
              </a:rPr>
              <a:t>A: Using a single functional team might be part of the approach, but it is not sufficient on its own to ensure the transformation of inputs to outputs across the entire value chain.</a:t>
            </a:r>
          </a:p>
          <a:p>
            <a:pPr lvl="1">
              <a:lnSpc>
                <a:spcPct val="90000"/>
              </a:lnSpc>
            </a:pPr>
            <a:r>
              <a:rPr lang="en-US" sz="1500" b="0" i="0" dirty="0">
                <a:solidFill>
                  <a:srgbClr val="FFFFFF"/>
                </a:solidFill>
                <a:effectLst/>
                <a:latin typeface="Lucida Sans" panose="020B0602030504020204" pitchFamily="34" charset="0"/>
              </a:rPr>
              <a:t>B: Determining service demand is important for understanding what needs to be delivered, but it is just one aspect of how value chain activities function.</a:t>
            </a:r>
          </a:p>
          <a:p>
            <a:pPr lvl="1">
              <a:lnSpc>
                <a:spcPct val="90000"/>
              </a:lnSpc>
            </a:pPr>
            <a:r>
              <a:rPr lang="en-US" sz="1500" b="0" i="0" dirty="0">
                <a:solidFill>
                  <a:srgbClr val="FFFFFF"/>
                </a:solidFill>
                <a:effectLst/>
                <a:latin typeface="Lucida Sans" panose="020B0602030504020204" pitchFamily="34" charset="0"/>
              </a:rPr>
              <a:t>D: Implementing process automation can enhance efficiency but is not the sole method by which value chain activities transform inputs to outputs. It is a tool that can be used within various practices.</a:t>
            </a:r>
          </a:p>
        </p:txBody>
      </p:sp>
      <p:sp>
        <p:nvSpPr>
          <p:cNvPr id="4" name="Footer Placeholder 3">
            <a:extLst>
              <a:ext uri="{FF2B5EF4-FFF2-40B4-BE49-F238E27FC236}">
                <a16:creationId xmlns:a16="http://schemas.microsoft.com/office/drawing/2014/main" id="{B6E7FD1B-5493-41BA-A858-3B644988189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4767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A6C95C2-B226-9B2F-3E6D-0F6C60D8AD4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D078B-0458-BD9A-1CE1-2A62E0922AEC}"/>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latin typeface="Udemy Sans"/>
              </a:rPr>
              <a:t>Question 76: </a:t>
            </a:r>
            <a:r>
              <a:rPr lang="en-US" sz="3200" b="0" i="0" dirty="0">
                <a:solidFill>
                  <a:srgbClr val="FFFFFF"/>
                </a:solidFill>
                <a:effectLst/>
                <a:latin typeface="Udemy Sans"/>
              </a:rPr>
              <a:t>What </a:t>
            </a:r>
            <a:r>
              <a:rPr lang="en-US" sz="2800" b="0" i="0" dirty="0">
                <a:solidFill>
                  <a:srgbClr val="FFFFFF"/>
                </a:solidFill>
                <a:effectLst/>
                <a:latin typeface="Udemy Sans"/>
              </a:rPr>
              <a:t>does</a:t>
            </a:r>
            <a:r>
              <a:rPr lang="en-US" sz="3200" b="0" i="0" dirty="0">
                <a:solidFill>
                  <a:srgbClr val="FFFFFF"/>
                </a:solidFill>
                <a:effectLst/>
                <a:latin typeface="Udemy Sans"/>
              </a:rPr>
              <a:t> 'change enablement' PRIMARILY focus on?</a:t>
            </a:r>
            <a:endParaRPr lang="en-US" sz="3200" dirty="0">
              <a:solidFill>
                <a:srgbClr val="FFFFFF"/>
              </a:solidFill>
              <a:latin typeface="Udemy Sans"/>
            </a:endParaRPr>
          </a:p>
        </p:txBody>
      </p:sp>
      <p:sp>
        <p:nvSpPr>
          <p:cNvPr id="3" name="Content Placeholder 2">
            <a:extLst>
              <a:ext uri="{FF2B5EF4-FFF2-40B4-BE49-F238E27FC236}">
                <a16:creationId xmlns:a16="http://schemas.microsoft.com/office/drawing/2014/main" id="{96B01BB0-12A4-D142-7433-13BDDB5072F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Changes to service levels</a:t>
            </a:r>
          </a:p>
          <a:p>
            <a:pPr marL="0" indent="0">
              <a:buNone/>
            </a:pPr>
            <a:r>
              <a:rPr lang="en-US" dirty="0">
                <a:solidFill>
                  <a:srgbClr val="FFFFFF"/>
                </a:solidFill>
                <a:latin typeface="Lucida Sans" panose="020B0602030504020204" pitchFamily="34" charset="0"/>
              </a:rPr>
              <a:t>B. Changes to products and services</a:t>
            </a:r>
          </a:p>
          <a:p>
            <a:pPr marL="0" indent="0">
              <a:buNone/>
            </a:pPr>
            <a:r>
              <a:rPr lang="en-US" dirty="0">
                <a:solidFill>
                  <a:srgbClr val="FFFFFF"/>
                </a:solidFill>
                <a:latin typeface="Lucida Sans" panose="020B0602030504020204" pitchFamily="34" charset="0"/>
              </a:rPr>
              <a:t>C. Changes to organizational structure</a:t>
            </a:r>
          </a:p>
          <a:p>
            <a:pPr marL="0" indent="0">
              <a:buNone/>
            </a:pPr>
            <a:r>
              <a:rPr lang="en-US" dirty="0">
                <a:solidFill>
                  <a:srgbClr val="FFFFFF"/>
                </a:solidFill>
                <a:latin typeface="Lucida Sans" panose="020B0602030504020204" pitchFamily="34" charset="0"/>
              </a:rPr>
              <a:t>D. Changes to skills and competencies</a:t>
            </a:r>
          </a:p>
        </p:txBody>
      </p:sp>
      <p:sp>
        <p:nvSpPr>
          <p:cNvPr id="4" name="Footer Placeholder 3">
            <a:extLst>
              <a:ext uri="{FF2B5EF4-FFF2-40B4-BE49-F238E27FC236}">
                <a16:creationId xmlns:a16="http://schemas.microsoft.com/office/drawing/2014/main" id="{DCBDFAC5-F35D-84B2-3299-166893026A0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473846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5F4934E-4295-E86F-0C8F-7ABF6DE5CF5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34E78-0B9E-DA4E-627F-A7C826F9B83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Changes to products and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51CD06A-84E5-78F0-9784-954A6DC6AA86}"/>
              </a:ext>
            </a:extLst>
          </p:cNvPr>
          <p:cNvSpPr>
            <a:spLocks noGrp="1"/>
          </p:cNvSpPr>
          <p:nvPr>
            <p:ph idx="1"/>
          </p:nvPr>
        </p:nvSpPr>
        <p:spPr>
          <a:xfrm>
            <a:off x="6516553" y="685799"/>
            <a:ext cx="5248727" cy="5584371"/>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Change Enablement</a:t>
            </a:r>
            <a:r>
              <a:rPr lang="en-US" sz="1500" b="0" i="0" dirty="0">
                <a:solidFill>
                  <a:srgbClr val="FFFFFF"/>
                </a:solidFill>
                <a:effectLst/>
                <a:latin typeface="Lucida Sans" panose="020B0602030504020204" pitchFamily="34" charset="0"/>
              </a:rPr>
              <a:t> (formerly known as Change Management in earlier versions of ITIL) is a practice that primarily deals with managing changes in IT services and products. It encompasses the entire process of tracking, assessing, approving, and implementing changes in a controlled manner to minimize risks and disruptions. This practice ensures that changes to IT services and products, whether they are new implementations, modifications, or retirements, are carried out effectively and efficiently.</a:t>
            </a:r>
          </a:p>
          <a:p>
            <a:pPr marL="0" indent="0">
              <a:lnSpc>
                <a:spcPct val="90000"/>
              </a:lnSpc>
              <a:buNone/>
            </a:pPr>
            <a:r>
              <a:rPr lang="en-US" sz="1500" b="0" i="0" dirty="0">
                <a:solidFill>
                  <a:srgbClr val="FFFFFF"/>
                </a:solidFill>
                <a:effectLst/>
                <a:latin typeface="Lucida Sans" panose="020B0602030504020204" pitchFamily="34" charset="0"/>
              </a:rPr>
              <a:t>The other options, while they might be affected by or interact with change enablement, are not its primary focus:</a:t>
            </a:r>
          </a:p>
          <a:p>
            <a:pPr lvl="1">
              <a:lnSpc>
                <a:spcPct val="90000"/>
              </a:lnSpc>
            </a:pPr>
            <a:r>
              <a:rPr lang="en-US" sz="1500" b="0" i="0" dirty="0">
                <a:solidFill>
                  <a:srgbClr val="FFFFFF"/>
                </a:solidFill>
                <a:effectLst/>
                <a:latin typeface="Lucida Sans" panose="020B0602030504020204" pitchFamily="34" charset="0"/>
              </a:rPr>
              <a:t>A: Changes to service levels are managed as part of Service Level Management.</a:t>
            </a:r>
          </a:p>
          <a:p>
            <a:pPr lvl="1">
              <a:lnSpc>
                <a:spcPct val="90000"/>
              </a:lnSpc>
            </a:pPr>
            <a:r>
              <a:rPr lang="en-US" sz="1500" b="0" i="0" dirty="0">
                <a:solidFill>
                  <a:srgbClr val="FFFFFF"/>
                </a:solidFill>
                <a:effectLst/>
                <a:latin typeface="Lucida Sans" panose="020B0602030504020204" pitchFamily="34" charset="0"/>
              </a:rPr>
              <a:t>C: Changes to organizational structure are typically part of broader organizational change management, not specifically IT service change enablement.</a:t>
            </a:r>
          </a:p>
          <a:p>
            <a:pPr lvl="1">
              <a:lnSpc>
                <a:spcPct val="90000"/>
              </a:lnSpc>
            </a:pPr>
            <a:r>
              <a:rPr lang="en-US" sz="1500" b="0" i="0" dirty="0">
                <a:solidFill>
                  <a:srgbClr val="FFFFFF"/>
                </a:solidFill>
                <a:effectLst/>
                <a:latin typeface="Lucida Sans" panose="020B0602030504020204" pitchFamily="34" charset="0"/>
              </a:rPr>
              <a:t>D: Changes to skills and competencies are more related to human resource management and training, although they can be part of the considerations in IT service change enablement.</a:t>
            </a:r>
          </a:p>
        </p:txBody>
      </p:sp>
      <p:sp>
        <p:nvSpPr>
          <p:cNvPr id="4" name="Footer Placeholder 3">
            <a:extLst>
              <a:ext uri="{FF2B5EF4-FFF2-40B4-BE49-F238E27FC236}">
                <a16:creationId xmlns:a16="http://schemas.microsoft.com/office/drawing/2014/main" id="{E3BCB239-5E2F-D7D7-8EE0-217F31AA575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9043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1C7BD0B-FCB6-6657-1005-96145AF890A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82607-4A3B-80A0-9C5B-16697BC9D40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77: </a:t>
            </a:r>
            <a:r>
              <a:rPr lang="en-US" sz="2800" b="0" i="0" dirty="0">
                <a:solidFill>
                  <a:srgbClr val="FFFFFF"/>
                </a:solidFill>
                <a:effectLst/>
                <a:latin typeface="Udemy Sans"/>
              </a:rPr>
              <a:t>Which statement about the service value chain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E9995F1-FD92-52C0-1CEE-BDE74173D638}"/>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The service value chain converts value into demand</a:t>
            </a:r>
          </a:p>
          <a:p>
            <a:pPr marL="0" indent="0">
              <a:buNone/>
            </a:pPr>
            <a:r>
              <a:rPr lang="en-US" sz="1800" dirty="0">
                <a:solidFill>
                  <a:srgbClr val="FFFFFF"/>
                </a:solidFill>
                <a:latin typeface="Lucida Sans" panose="020B0602030504020204" pitchFamily="34" charset="0"/>
              </a:rPr>
              <a:t>B. Each value chain activity uses different combinations of practices to convert inputs into outputs</a:t>
            </a:r>
          </a:p>
          <a:p>
            <a:pPr marL="0" indent="0">
              <a:buNone/>
            </a:pPr>
            <a:r>
              <a:rPr lang="en-US" sz="1800" dirty="0">
                <a:solidFill>
                  <a:srgbClr val="FFFFFF"/>
                </a:solidFill>
                <a:latin typeface="Lucida Sans" panose="020B0602030504020204" pitchFamily="34" charset="0"/>
              </a:rPr>
              <a:t>C. Each value chain activity identifies a requirement for resources from an external supplier</a:t>
            </a:r>
          </a:p>
          <a:p>
            <a:pPr marL="0" indent="0">
              <a:buNone/>
            </a:pPr>
            <a:r>
              <a:rPr lang="en-US" sz="1800" dirty="0">
                <a:solidFill>
                  <a:srgbClr val="FFFFFF"/>
                </a:solidFill>
                <a:latin typeface="Lucida Sans" panose="020B0602030504020204" pitchFamily="34" charset="0"/>
              </a:rPr>
              <a:t>D. The service value chain uses value streams to describe a combination of consumers and providers</a:t>
            </a:r>
          </a:p>
        </p:txBody>
      </p:sp>
      <p:sp>
        <p:nvSpPr>
          <p:cNvPr id="4" name="Footer Placeholder 3">
            <a:extLst>
              <a:ext uri="{FF2B5EF4-FFF2-40B4-BE49-F238E27FC236}">
                <a16:creationId xmlns:a16="http://schemas.microsoft.com/office/drawing/2014/main" id="{C749AD02-8995-0735-058B-5D36852A55F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40831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08DC419-F2A8-405D-019F-899FDBD7A8C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3AF3D-4A67-BCE8-F2BD-24F2E606CEA9}"/>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Each value chain activity uses different combinations of practices to convert inputs into outputs.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64BDA85-5537-ECC0-EA93-43C7F0F203B5}"/>
              </a:ext>
            </a:extLst>
          </p:cNvPr>
          <p:cNvSpPr>
            <a:spLocks noGrp="1"/>
          </p:cNvSpPr>
          <p:nvPr>
            <p:ph idx="1"/>
          </p:nvPr>
        </p:nvSpPr>
        <p:spPr>
          <a:xfrm>
            <a:off x="6366890" y="503237"/>
            <a:ext cx="5482521" cy="5851525"/>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The service value chain, as defined in ITIL, is a set of interconnected activities that an organization performs to deliver valuable services to its customers. Each of these activities transforms inputs (like information, demands, or resources) into outputs (like services, solutions, or customer satisfaction) by using various combinations of ITIL practices. These practices, tailored to the specific needs of each activity, ensure that the value chain effectively and efficiently delivers value to customers and stakeholders.</a:t>
            </a:r>
          </a:p>
          <a:p>
            <a:pPr marL="0" indent="0">
              <a:lnSpc>
                <a:spcPct val="90000"/>
              </a:lnSpc>
              <a:buNone/>
            </a:pPr>
            <a:r>
              <a:rPr lang="en-US" sz="1500" b="0" i="0" dirty="0">
                <a:solidFill>
                  <a:srgbClr val="FFFFFF"/>
                </a:solidFill>
                <a:effectLst/>
                <a:latin typeface="Lucida Sans" panose="020B0602030504020204" pitchFamily="34" charset="0"/>
              </a:rPr>
              <a:t>The other statements are not accurate descriptions of the service value chain:</a:t>
            </a:r>
          </a:p>
          <a:p>
            <a:pPr lvl="1">
              <a:lnSpc>
                <a:spcPct val="90000"/>
              </a:lnSpc>
            </a:pPr>
            <a:r>
              <a:rPr lang="en-US" sz="1500" b="0" i="0" dirty="0">
                <a:solidFill>
                  <a:srgbClr val="FFFFFF"/>
                </a:solidFill>
                <a:effectLst/>
                <a:latin typeface="Lucida Sans" panose="020B0602030504020204" pitchFamily="34" charset="0"/>
              </a:rPr>
              <a:t>A: The service value chain does not convert value into demand; instead, it creates value from demand by transforming inputs into valuable outputs.</a:t>
            </a:r>
          </a:p>
          <a:p>
            <a:pPr lvl="1">
              <a:lnSpc>
                <a:spcPct val="90000"/>
              </a:lnSpc>
            </a:pPr>
            <a:r>
              <a:rPr lang="en-US" sz="1500" b="0" i="0" dirty="0">
                <a:solidFill>
                  <a:srgbClr val="FFFFFF"/>
                </a:solidFill>
                <a:effectLst/>
                <a:latin typeface="Lucida Sans" panose="020B0602030504020204" pitchFamily="34" charset="0"/>
              </a:rPr>
              <a:t>C: Not every value chain activity necessarily requires resources from external suppliers; some might use internal resources or a mix of both.</a:t>
            </a:r>
          </a:p>
          <a:p>
            <a:pPr lvl="1">
              <a:lnSpc>
                <a:spcPct val="90000"/>
              </a:lnSpc>
            </a:pPr>
            <a:r>
              <a:rPr lang="en-US" sz="1500" b="0" i="0" dirty="0">
                <a:solidFill>
                  <a:srgbClr val="FFFFFF"/>
                </a:solidFill>
                <a:effectLst/>
                <a:latin typeface="Lucida Sans" panose="020B0602030504020204" pitchFamily="34" charset="0"/>
              </a:rPr>
              <a:t>D: Value streams within the service value chain describe specific workflows or actions taken to deliver a service, not a combination of consumers and providers. They illustrate how different activities in the value chain work together to create value for customers.</a:t>
            </a:r>
          </a:p>
        </p:txBody>
      </p:sp>
      <p:sp>
        <p:nvSpPr>
          <p:cNvPr id="4" name="Footer Placeholder 3">
            <a:extLst>
              <a:ext uri="{FF2B5EF4-FFF2-40B4-BE49-F238E27FC236}">
                <a16:creationId xmlns:a16="http://schemas.microsoft.com/office/drawing/2014/main" id="{37D5F2DD-3217-61C7-C120-7C9250BE093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26560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DB04D6F-3C98-A568-D74B-AD4F5B4F9FA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9153B-5BA0-E0CD-795B-62E6A67592A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78: </a:t>
            </a:r>
            <a:r>
              <a:rPr lang="en-US" sz="2800" i="0" dirty="0">
                <a:solidFill>
                  <a:srgbClr val="FFFFFF"/>
                </a:solidFill>
                <a:effectLst/>
                <a:latin typeface="Udemy Sans"/>
              </a:rPr>
              <a:t>A service provider describes a package that includes a laptop with software, licenses, and support. What is this package an example of?</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592221D-4BCA-B283-B706-8BC3D50FFABC}"/>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b="0" i="0" dirty="0">
                <a:solidFill>
                  <a:srgbClr val="FFFFFF"/>
                </a:solidFill>
                <a:effectLst/>
                <a:latin typeface="Lucida Sans" panose="020B0602030504020204" pitchFamily="34" charset="0"/>
              </a:rPr>
              <a:t>Value</a:t>
            </a:r>
          </a:p>
          <a:p>
            <a:pPr marL="514350" indent="-514350">
              <a:buFont typeface="+mj-lt"/>
              <a:buAutoNum type="alphaUcPeriod"/>
            </a:pPr>
            <a:r>
              <a:rPr lang="en-US" b="0" i="0" dirty="0">
                <a:solidFill>
                  <a:srgbClr val="FFFFFF"/>
                </a:solidFill>
                <a:effectLst/>
                <a:latin typeface="Lucida Sans" panose="020B0602030504020204" pitchFamily="34" charset="0"/>
              </a:rPr>
              <a:t>An outcome</a:t>
            </a:r>
          </a:p>
          <a:p>
            <a:pPr marL="514350" indent="-514350">
              <a:buFont typeface="+mj-lt"/>
              <a:buAutoNum type="alphaUcPeriod"/>
            </a:pPr>
            <a:r>
              <a:rPr lang="en-US" b="0" i="0" dirty="0">
                <a:solidFill>
                  <a:srgbClr val="FFFFFF"/>
                </a:solidFill>
                <a:effectLst/>
                <a:latin typeface="Lucida Sans" panose="020B0602030504020204" pitchFamily="34" charset="0"/>
              </a:rPr>
              <a:t>Warranty</a:t>
            </a:r>
          </a:p>
          <a:p>
            <a:pPr marL="514350" indent="-514350">
              <a:buFont typeface="+mj-lt"/>
              <a:buAutoNum type="alphaUcPeriod"/>
            </a:pPr>
            <a:r>
              <a:rPr lang="en-US" b="0" i="0" dirty="0">
                <a:solidFill>
                  <a:srgbClr val="FFFFFF"/>
                </a:solidFill>
                <a:effectLst/>
                <a:latin typeface="Lucida Sans" panose="020B0602030504020204" pitchFamily="34" charset="0"/>
              </a:rPr>
              <a:t>A service offering</a:t>
            </a:r>
          </a:p>
          <a:p>
            <a:pPr marL="514350" indent="-514350">
              <a:buFont typeface="+mj-lt"/>
              <a:buAutoNum type="alphaUcPeriod"/>
            </a:pPr>
            <a:endParaRPr lang="en-US" sz="1800" dirty="0">
              <a:solidFill>
                <a:srgbClr val="FFFFFF"/>
              </a:solidFill>
            </a:endParaRPr>
          </a:p>
        </p:txBody>
      </p:sp>
      <p:sp>
        <p:nvSpPr>
          <p:cNvPr id="4" name="Footer Placeholder 3">
            <a:extLst>
              <a:ext uri="{FF2B5EF4-FFF2-40B4-BE49-F238E27FC236}">
                <a16:creationId xmlns:a16="http://schemas.microsoft.com/office/drawing/2014/main" id="{7BFF92E8-237E-A4FF-BAE2-62B66CA78BD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40574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FDEC3BE-93E2-B4E1-3914-8B11C2A1065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5AA4B-BE2B-6E52-BD2B-F47D71ACD632}"/>
              </a:ext>
            </a:extLst>
          </p:cNvPr>
          <p:cNvSpPr>
            <a:spLocks noGrp="1"/>
          </p:cNvSpPr>
          <p:nvPr>
            <p:ph type="title"/>
          </p:nvPr>
        </p:nvSpPr>
        <p:spPr>
          <a:xfrm>
            <a:off x="1834919" y="685800"/>
            <a:ext cx="3705269" cy="5308599"/>
          </a:xfrm>
        </p:spPr>
        <p:txBody>
          <a:bodyPr>
            <a:normAutofit/>
          </a:bodyPr>
          <a:lstStyle/>
          <a:p>
            <a:pPr algn="ctr"/>
            <a:r>
              <a:rPr lang="en-US" sz="3200" b="0" i="0" dirty="0">
                <a:solidFill>
                  <a:srgbClr val="FFFFFF"/>
                </a:solidFill>
                <a:effectLst/>
                <a:latin typeface="Udemy Sans"/>
              </a:rPr>
              <a:t>The correct Answer is D. Service Offering</a:t>
            </a:r>
            <a:endParaRPr lang="en-US" sz="3200" dirty="0">
              <a:solidFill>
                <a:srgbClr val="FFFFFF"/>
              </a:solidFill>
              <a:latin typeface="Udemy Sans"/>
            </a:endParaRPr>
          </a:p>
        </p:txBody>
      </p:sp>
      <p:sp>
        <p:nvSpPr>
          <p:cNvPr id="3" name="Content Placeholder 2">
            <a:extLst>
              <a:ext uri="{FF2B5EF4-FFF2-40B4-BE49-F238E27FC236}">
                <a16:creationId xmlns:a16="http://schemas.microsoft.com/office/drawing/2014/main" id="{81F7F1A9-4B2E-DC14-5452-433BBDEB3F7D}"/>
              </a:ext>
            </a:extLst>
          </p:cNvPr>
          <p:cNvSpPr>
            <a:spLocks noGrp="1"/>
          </p:cNvSpPr>
          <p:nvPr>
            <p:ph idx="1"/>
          </p:nvPr>
        </p:nvSpPr>
        <p:spPr>
          <a:xfrm>
            <a:off x="6516553" y="685799"/>
            <a:ext cx="5126446" cy="5575663"/>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Service Offering</a:t>
            </a:r>
            <a:r>
              <a:rPr lang="en-US" sz="1500" b="0" i="0" dirty="0">
                <a:solidFill>
                  <a:srgbClr val="FFFFFF"/>
                </a:solidFill>
                <a:effectLst/>
                <a:latin typeface="Lucida Sans" panose="020B0602030504020204" pitchFamily="34" charset="0"/>
              </a:rPr>
              <a:t>: In the context of ITIL and service management, a service offering refers to a combination of goods and services that are offered to customers. In this case, the package includes a physical product (the laptop), software (which could be considered either a product or a service, depending on the context), licenses (which are part of the service aspect, ensuring legal use of the software), and support services (which are definitely services). This combination of goods and services is designed to fulfill specific customer needs and is thus a service offering.</a:t>
            </a:r>
          </a:p>
          <a:p>
            <a:pPr marL="0" indent="0">
              <a:lnSpc>
                <a:spcPct val="90000"/>
              </a:lnSpc>
              <a:buNone/>
            </a:pPr>
            <a:r>
              <a:rPr lang="en-US" sz="1500" b="0" i="0" dirty="0">
                <a:solidFill>
                  <a:srgbClr val="FFFFFF"/>
                </a:solidFill>
                <a:effectLst/>
                <a:latin typeface="Lucida Sans" panose="020B0602030504020204" pitchFamily="34" charset="0"/>
              </a:rPr>
              <a:t>The other options represent different concepts:</a:t>
            </a:r>
          </a:p>
          <a:p>
            <a:pPr lvl="1">
              <a:lnSpc>
                <a:spcPct val="90000"/>
              </a:lnSpc>
            </a:pPr>
            <a:r>
              <a:rPr lang="en-US" sz="1500" b="1" i="0" dirty="0">
                <a:solidFill>
                  <a:srgbClr val="FFFFFF"/>
                </a:solidFill>
                <a:effectLst/>
                <a:latin typeface="Lucida Sans" panose="020B0602030504020204" pitchFamily="34" charset="0"/>
              </a:rPr>
              <a:t>Value</a:t>
            </a:r>
            <a:r>
              <a:rPr lang="en-US" sz="1500" b="0" i="0" dirty="0">
                <a:solidFill>
                  <a:srgbClr val="FFFFFF"/>
                </a:solidFill>
                <a:effectLst/>
                <a:latin typeface="Lucida Sans" panose="020B0602030504020204" pitchFamily="34" charset="0"/>
              </a:rPr>
              <a:t> is the overall benefit that customers get from a service, which may include the service offering but is a broader concept.</a:t>
            </a:r>
          </a:p>
          <a:p>
            <a:pPr lvl="1">
              <a:lnSpc>
                <a:spcPct val="90000"/>
              </a:lnSpc>
            </a:pPr>
            <a:r>
              <a:rPr lang="en-US" sz="1500" b="1" i="0" dirty="0">
                <a:solidFill>
                  <a:srgbClr val="FFFFFF"/>
                </a:solidFill>
                <a:effectLst/>
                <a:latin typeface="Lucida Sans" panose="020B0602030504020204" pitchFamily="34" charset="0"/>
              </a:rPr>
              <a:t>An Outcome</a:t>
            </a:r>
            <a:r>
              <a:rPr lang="en-US" sz="1500" b="0" i="0" dirty="0">
                <a:solidFill>
                  <a:srgbClr val="FFFFFF"/>
                </a:solidFill>
                <a:effectLst/>
                <a:latin typeface="Lucida Sans" panose="020B0602030504020204" pitchFamily="34" charset="0"/>
              </a:rPr>
              <a:t> is the result that customers want to achieve by using the service or service offering.</a:t>
            </a:r>
          </a:p>
          <a:p>
            <a:pPr lvl="1">
              <a:lnSpc>
                <a:spcPct val="90000"/>
              </a:lnSpc>
            </a:pPr>
            <a:r>
              <a:rPr lang="en-US" sz="1500" b="1" i="0" dirty="0">
                <a:solidFill>
                  <a:srgbClr val="FFFFFF"/>
                </a:solidFill>
                <a:effectLst/>
                <a:latin typeface="Lucida Sans" panose="020B0602030504020204" pitchFamily="34" charset="0"/>
              </a:rPr>
              <a:t>Warranty</a:t>
            </a:r>
            <a:r>
              <a:rPr lang="en-US" sz="1500" b="0" i="0" dirty="0">
                <a:solidFill>
                  <a:srgbClr val="FFFFFF"/>
                </a:solidFill>
                <a:effectLst/>
                <a:latin typeface="Lucida Sans" panose="020B0602030504020204" pitchFamily="34" charset="0"/>
              </a:rPr>
              <a:t> refers to the assurance that a service will meet agreed-upon requirements, like availability, capacity, continuity, and security. It is a part of the service offering but not the offering itself.</a:t>
            </a:r>
          </a:p>
        </p:txBody>
      </p:sp>
      <p:sp>
        <p:nvSpPr>
          <p:cNvPr id="4" name="Footer Placeholder 3">
            <a:extLst>
              <a:ext uri="{FF2B5EF4-FFF2-40B4-BE49-F238E27FC236}">
                <a16:creationId xmlns:a16="http://schemas.microsoft.com/office/drawing/2014/main" id="{EFD3DE2A-9CE6-DE11-3F53-DFE27C2F305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21837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B6844DF-0A9A-C9F7-7651-1DAC2D63E4E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159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E8558-8376-EFC3-803C-0E954F7F1C2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79: </a:t>
            </a:r>
            <a:r>
              <a:rPr lang="en-US" sz="2800" b="0" i="0" dirty="0">
                <a:solidFill>
                  <a:srgbClr val="FFFFFF"/>
                </a:solidFill>
                <a:effectLst/>
                <a:latin typeface="Udemy Sans"/>
              </a:rPr>
              <a:t>How should an organization adopt continual improvement methods?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7E80705-3D50-1A7B-9316-1CA13DD0BB57}"/>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Select a few key methods for the types of improvement that the organization handles</a:t>
            </a:r>
          </a:p>
          <a:p>
            <a:pPr marL="0" indent="0">
              <a:buNone/>
            </a:pPr>
            <a:r>
              <a:rPr lang="en-US" sz="1800" dirty="0">
                <a:solidFill>
                  <a:srgbClr val="FFFFFF"/>
                </a:solidFill>
                <a:latin typeface="Lucida Sans" panose="020B0602030504020204" pitchFamily="34" charset="0"/>
              </a:rPr>
              <a:t>B. Select a single method for all improvements that the organization handles</a:t>
            </a:r>
          </a:p>
          <a:p>
            <a:pPr marL="0" indent="0">
              <a:buNone/>
            </a:pPr>
            <a:r>
              <a:rPr lang="en-US" sz="1800" dirty="0">
                <a:solidFill>
                  <a:srgbClr val="FFFFFF"/>
                </a:solidFill>
                <a:latin typeface="Lucida Sans" panose="020B0602030504020204" pitchFamily="34" charset="0"/>
              </a:rPr>
              <a:t>C. Build the capability to use as many improvement methods as possible</a:t>
            </a:r>
          </a:p>
          <a:p>
            <a:pPr marL="0" indent="0">
              <a:buNone/>
            </a:pPr>
            <a:r>
              <a:rPr lang="en-US" sz="1800" dirty="0">
                <a:solidFill>
                  <a:srgbClr val="FFFFFF"/>
                </a:solidFill>
                <a:latin typeface="Lucida Sans" panose="020B0602030504020204" pitchFamily="34" charset="0"/>
              </a:rPr>
              <a:t>D. Use a new method for each improvement the organization handles</a:t>
            </a:r>
          </a:p>
          <a:p>
            <a:pPr marL="0" indent="0">
              <a:buNone/>
            </a:pPr>
            <a:endParaRPr lang="en-US" sz="1800" dirty="0">
              <a:solidFill>
                <a:srgbClr val="FFFFFF"/>
              </a:solidFill>
            </a:endParaRPr>
          </a:p>
          <a:p>
            <a:pPr marL="0" indent="0">
              <a:buNone/>
            </a:pPr>
            <a:endParaRPr lang="en-US" sz="1800" dirty="0">
              <a:solidFill>
                <a:srgbClr val="FFFFFF"/>
              </a:solidFill>
            </a:endParaRPr>
          </a:p>
        </p:txBody>
      </p:sp>
      <p:sp>
        <p:nvSpPr>
          <p:cNvPr id="4" name="Footer Placeholder 3">
            <a:extLst>
              <a:ext uri="{FF2B5EF4-FFF2-40B4-BE49-F238E27FC236}">
                <a16:creationId xmlns:a16="http://schemas.microsoft.com/office/drawing/2014/main" id="{18DBC4A2-6F7B-F4DB-B637-24368F42AA0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56215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C93B60A-6211-EE43-9BED-47A080163DA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09BEF-F4FE-1DA4-CD67-65D903B2E3F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B</a:t>
            </a:r>
            <a:r>
              <a:rPr lang="en-US" sz="2800" i="0" dirty="0">
                <a:solidFill>
                  <a:srgbClr val="FFFFFF"/>
                </a:solidFill>
                <a:effectLst/>
                <a:latin typeface="Udemy Sans"/>
              </a:rPr>
              <a:t>: "Collaborate and promote visibility" </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65EF7E9-00C8-A5E2-DC05-6749C2794758}"/>
              </a:ext>
            </a:extLst>
          </p:cNvPr>
          <p:cNvSpPr>
            <a:spLocks noGrp="1"/>
          </p:cNvSpPr>
          <p:nvPr>
            <p:ph idx="1"/>
          </p:nvPr>
        </p:nvSpPr>
        <p:spPr>
          <a:xfrm>
            <a:off x="6496122" y="584198"/>
            <a:ext cx="5391077" cy="5667311"/>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This principle is focused on the importance of collaboration among various stakeholders and making the details of work processes visible. It's about ensuring that all relevant parties have insight into the workflow, which aids in identifying inefficiencies, such as bottlenecks and waste, and working together to address them.</a:t>
            </a:r>
          </a:p>
          <a:p>
            <a:pPr marL="0" indent="0">
              <a:lnSpc>
                <a:spcPct val="90000"/>
              </a:lnSpc>
              <a:buNone/>
            </a:pPr>
            <a:r>
              <a:rPr lang="en-US" sz="1500" b="0" i="0" dirty="0">
                <a:solidFill>
                  <a:srgbClr val="FFFFFF"/>
                </a:solidFill>
                <a:effectLst/>
                <a:latin typeface="Lucida Sans" panose="020B0602030504020204" pitchFamily="34" charset="0"/>
              </a:rPr>
              <a:t>Reasons why the other options are not the answer:</a:t>
            </a:r>
          </a:p>
          <a:p>
            <a:pPr>
              <a:lnSpc>
                <a:spcPct val="90000"/>
              </a:lnSpc>
            </a:pPr>
            <a:r>
              <a:rPr lang="en-US" sz="1500" b="0" i="0" dirty="0">
                <a:solidFill>
                  <a:srgbClr val="FFFFFF"/>
                </a:solidFill>
                <a:effectLst/>
                <a:latin typeface="Lucida Sans" panose="020B0602030504020204" pitchFamily="34" charset="0"/>
              </a:rPr>
              <a:t>A. Focus on value: While focusing on value is crucial, it is more about ensuring that all work aligns with the creation of value for the customer and the organization, rather than specifically on the flow of work and identifying waste.</a:t>
            </a:r>
          </a:p>
          <a:p>
            <a:pPr>
              <a:lnSpc>
                <a:spcPct val="90000"/>
              </a:lnSpc>
            </a:pPr>
            <a:r>
              <a:rPr lang="en-US" sz="1500" b="0" i="0" dirty="0">
                <a:solidFill>
                  <a:srgbClr val="FFFFFF"/>
                </a:solidFill>
                <a:effectLst/>
                <a:latin typeface="Lucida Sans" panose="020B0602030504020204" pitchFamily="34" charset="0"/>
              </a:rPr>
              <a:t>C. Think and work holistically: This principle is about considering the entire system and how different components interact with each other. It's broader than the specific task of identifying waste and improving workflow visibility.</a:t>
            </a:r>
          </a:p>
          <a:p>
            <a:pPr>
              <a:lnSpc>
                <a:spcPct val="90000"/>
              </a:lnSpc>
            </a:pPr>
            <a:r>
              <a:rPr lang="en-US" sz="1500" b="0" i="0" dirty="0">
                <a:solidFill>
                  <a:srgbClr val="FFFFFF"/>
                </a:solidFill>
                <a:effectLst/>
                <a:latin typeface="Lucida Sans" panose="020B0602030504020204" pitchFamily="34" charset="0"/>
              </a:rPr>
              <a:t>D. Keep it simple and practical: This principle advises against overcomplicating processes and is about practicality and simplicity in services and processes. It does not directly address the collaborative aspect or the visibility of the workflow needed to identify bottlenecks and waste.</a:t>
            </a: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3A07BBC1-9A80-A8F7-E4E2-16761F4B627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133294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F15528B-9D48-39CA-9A6E-FA9BC028BCE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EA1E2-4C56-D6E1-AB38-A436B528DF23}"/>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Select a few key methods for the types of improvement that the organization handles.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F0E18DA-992E-CFFD-505A-188D0F9C7427}"/>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Select a few key methods</a:t>
            </a:r>
            <a:r>
              <a:rPr lang="en-US" sz="1500" b="0" i="0" dirty="0">
                <a:solidFill>
                  <a:srgbClr val="FFFFFF"/>
                </a:solidFill>
                <a:effectLst/>
                <a:latin typeface="Lucida Sans" panose="020B0602030504020204" pitchFamily="34" charset="0"/>
              </a:rPr>
              <a:t>: It is most effective for an organization to select a few key continual improvement methods that are well-suited to the types of improvements they typically handle. This approach allows the organization to specialize and develop deep expertise in these methods, ensuring they are applied effectively and efficiently. It also avoids the complexity and potential confusion of trying to implement too many different methods.</a:t>
            </a:r>
          </a:p>
          <a:p>
            <a:pPr marL="0" indent="0">
              <a:lnSpc>
                <a:spcPct val="90000"/>
              </a:lnSpc>
              <a:buNone/>
            </a:pPr>
            <a:r>
              <a:rPr lang="en-US" sz="1500" b="0" i="0" dirty="0">
                <a:solidFill>
                  <a:srgbClr val="FFFFFF"/>
                </a:solidFill>
                <a:effectLst/>
                <a:latin typeface="Lucida Sans" panose="020B0602030504020204" pitchFamily="34" charset="0"/>
              </a:rPr>
              <a:t>The other options are less practical or effective:</a:t>
            </a:r>
          </a:p>
          <a:p>
            <a:pPr lvl="1">
              <a:lnSpc>
                <a:spcPct val="90000"/>
              </a:lnSpc>
            </a:pPr>
            <a:r>
              <a:rPr lang="en-US" sz="1500" b="0" i="0" dirty="0">
                <a:solidFill>
                  <a:srgbClr val="FFFFFF"/>
                </a:solidFill>
                <a:effectLst/>
                <a:latin typeface="Lucida Sans" panose="020B0602030504020204" pitchFamily="34" charset="0"/>
              </a:rPr>
              <a:t>B: Using a single method for all improvements can be limiting and may not be suitable for every type of improvement initiative the organization encounters.</a:t>
            </a:r>
          </a:p>
          <a:p>
            <a:pPr lvl="1">
              <a:lnSpc>
                <a:spcPct val="90000"/>
              </a:lnSpc>
            </a:pPr>
            <a:r>
              <a:rPr lang="en-US" sz="1500" b="0" i="0" dirty="0">
                <a:solidFill>
                  <a:srgbClr val="FFFFFF"/>
                </a:solidFill>
                <a:effectLst/>
                <a:latin typeface="Lucida Sans" panose="020B0602030504020204" pitchFamily="34" charset="0"/>
              </a:rPr>
              <a:t>C: While building capability is important, trying to use as many methods as possible can lead to a lack of focus and dilute the effectiveness of improvement efforts.</a:t>
            </a:r>
          </a:p>
          <a:p>
            <a:pPr lvl="1">
              <a:lnSpc>
                <a:spcPct val="90000"/>
              </a:lnSpc>
            </a:pPr>
            <a:r>
              <a:rPr lang="en-US" sz="1500" b="0" i="0" dirty="0">
                <a:solidFill>
                  <a:srgbClr val="FFFFFF"/>
                </a:solidFill>
                <a:effectLst/>
                <a:latin typeface="Lucida Sans" panose="020B0602030504020204" pitchFamily="34" charset="0"/>
              </a:rPr>
              <a:t>D: Using a new method for each improvement is inefficient and can prevent the organization from developing proficiency in any particular method. It can also be resource-intensive and potentially confusing for staff</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D9632596-FAA8-BC53-C1D6-0A55244E7D1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272421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33912E4-E792-F119-7E6D-73C2FDAF09D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B33C5-478E-E54F-0DB7-3CF2144A5F4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80: </a:t>
            </a:r>
            <a:r>
              <a:rPr lang="en-US" sz="2800" b="0" i="0" dirty="0">
                <a:solidFill>
                  <a:srgbClr val="FFFFFF"/>
                </a:solidFill>
                <a:effectLst/>
                <a:latin typeface="Udemy Sans"/>
              </a:rPr>
              <a:t>Which of the following practices are typically involved in the implementation of a problem resolution?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436BDCB-71CF-00ED-A4F9-453ECA69C574}"/>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1. Continual improvement</a:t>
            </a:r>
          </a:p>
          <a:p>
            <a:pPr marL="0" indent="0">
              <a:buNone/>
            </a:pPr>
            <a:r>
              <a:rPr lang="en-US" sz="1800" dirty="0">
                <a:solidFill>
                  <a:srgbClr val="FFFFFF"/>
                </a:solidFill>
                <a:latin typeface="Lucida Sans" panose="020B0602030504020204" pitchFamily="34" charset="0"/>
              </a:rPr>
              <a:t>2. Service request management</a:t>
            </a:r>
          </a:p>
          <a:p>
            <a:pPr marL="0" indent="0">
              <a:buNone/>
            </a:pPr>
            <a:r>
              <a:rPr lang="en-US" sz="1800" dirty="0">
                <a:solidFill>
                  <a:srgbClr val="FFFFFF"/>
                </a:solidFill>
                <a:latin typeface="Lucida Sans" panose="020B0602030504020204" pitchFamily="34" charset="0"/>
              </a:rPr>
              <a:t>3. Service level management</a:t>
            </a:r>
          </a:p>
          <a:p>
            <a:pPr marL="0" indent="0">
              <a:buNone/>
            </a:pPr>
            <a:r>
              <a:rPr lang="en-US" sz="1800" dirty="0">
                <a:solidFill>
                  <a:srgbClr val="FFFFFF"/>
                </a:solidFill>
                <a:latin typeface="Lucida Sans" panose="020B0602030504020204" pitchFamily="34" charset="0"/>
              </a:rPr>
              <a:t>4. Change enablement</a:t>
            </a:r>
          </a:p>
          <a:p>
            <a:pPr marL="0" indent="0">
              <a:buNone/>
            </a:pPr>
            <a:r>
              <a:rPr lang="en-US" sz="1800" dirty="0">
                <a:solidFill>
                  <a:srgbClr val="FFFFFF"/>
                </a:solidFill>
                <a:latin typeface="Lucida Sans" panose="020B0602030504020204" pitchFamily="34" charset="0"/>
              </a:rPr>
              <a:t>A. 1 and 2</a:t>
            </a:r>
          </a:p>
          <a:p>
            <a:pPr marL="0" indent="0">
              <a:buNone/>
            </a:pPr>
            <a:r>
              <a:rPr lang="en-US" sz="1800" dirty="0">
                <a:solidFill>
                  <a:srgbClr val="FFFFFF"/>
                </a:solidFill>
                <a:latin typeface="Lucida Sans" panose="020B0602030504020204" pitchFamily="34" charset="0"/>
              </a:rPr>
              <a:t>B. 1 and 4</a:t>
            </a:r>
          </a:p>
          <a:p>
            <a:pPr marL="0" indent="0">
              <a:buNone/>
            </a:pPr>
            <a:r>
              <a:rPr lang="en-US" sz="1800" dirty="0">
                <a:solidFill>
                  <a:srgbClr val="FFFFFF"/>
                </a:solidFill>
                <a:latin typeface="Lucida Sans" panose="020B0602030504020204" pitchFamily="34" charset="0"/>
              </a:rPr>
              <a:t>C. 2 and 3</a:t>
            </a:r>
          </a:p>
          <a:p>
            <a:pPr marL="0" indent="0">
              <a:buNone/>
            </a:pPr>
            <a:r>
              <a:rPr lang="en-US" sz="1800" dirty="0">
                <a:solidFill>
                  <a:srgbClr val="FFFFFF"/>
                </a:solidFill>
                <a:latin typeface="Lucida Sans" panose="020B0602030504020204" pitchFamily="34" charset="0"/>
              </a:rPr>
              <a:t>D. 3 and 4</a:t>
            </a:r>
          </a:p>
        </p:txBody>
      </p:sp>
      <p:sp>
        <p:nvSpPr>
          <p:cNvPr id="4" name="Footer Placeholder 3">
            <a:extLst>
              <a:ext uri="{FF2B5EF4-FFF2-40B4-BE49-F238E27FC236}">
                <a16:creationId xmlns:a16="http://schemas.microsoft.com/office/drawing/2014/main" id="{809C6A43-63B8-25B3-0DAB-D22F4532EFA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19099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0DE0D1E-054B-A1B2-4A18-4D890023F04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4D276-57B9-2BAB-FFCE-89EA67DE8BEB}"/>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1 and 4</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6CBA91B-25D9-464C-5C56-02CC14E536F1}"/>
              </a:ext>
            </a:extLst>
          </p:cNvPr>
          <p:cNvSpPr>
            <a:spLocks noGrp="1"/>
          </p:cNvSpPr>
          <p:nvPr>
            <p:ph idx="1"/>
          </p:nvPr>
        </p:nvSpPr>
        <p:spPr>
          <a:xfrm>
            <a:off x="6516553" y="685800"/>
            <a:ext cx="5205184" cy="5410200"/>
          </a:xfrm>
        </p:spPr>
        <p:txBody>
          <a:bodyPr>
            <a:normAutofit fontScale="92500"/>
          </a:bodyPr>
          <a:lstStyle/>
          <a:p>
            <a:pPr marL="0" indent="0">
              <a:lnSpc>
                <a:spcPct val="90000"/>
              </a:lnSpc>
              <a:buNone/>
            </a:pPr>
            <a:r>
              <a:rPr lang="en-US" sz="1600" b="1" i="0" dirty="0">
                <a:solidFill>
                  <a:srgbClr val="FFFFFF"/>
                </a:solidFill>
                <a:effectLst/>
                <a:latin typeface="Lucida Sans" panose="020B0602030504020204" pitchFamily="34" charset="0"/>
              </a:rPr>
              <a:t>1. Continual Improvement</a:t>
            </a:r>
            <a:r>
              <a:rPr lang="en-US" sz="1600" b="0" i="0" dirty="0">
                <a:solidFill>
                  <a:srgbClr val="FFFFFF"/>
                </a:solidFill>
                <a:effectLst/>
                <a:latin typeface="Lucida Sans" panose="020B0602030504020204" pitchFamily="34" charset="0"/>
              </a:rPr>
              <a:t>: This practice is integral to problem resolution, as it involves the ongoing improvement of services and processes. When a problem is identified and resolved, continual improvement ensures that lessons are learned and applied to enhance service management practices. And </a:t>
            </a:r>
          </a:p>
          <a:p>
            <a:pPr marL="0" indent="0">
              <a:lnSpc>
                <a:spcPct val="90000"/>
              </a:lnSpc>
              <a:buNone/>
            </a:pPr>
            <a:r>
              <a:rPr lang="en-US" sz="1600" b="1" i="0" dirty="0">
                <a:solidFill>
                  <a:srgbClr val="FFFFFF"/>
                </a:solidFill>
                <a:effectLst/>
                <a:latin typeface="Lucida Sans" panose="020B0602030504020204" pitchFamily="34" charset="0"/>
              </a:rPr>
              <a:t>4. Change Control/Change Enablement</a:t>
            </a:r>
            <a:r>
              <a:rPr lang="en-US" sz="1600" b="0" i="0" dirty="0">
                <a:solidFill>
                  <a:srgbClr val="FFFFFF"/>
                </a:solidFill>
                <a:effectLst/>
                <a:latin typeface="Lucida Sans" panose="020B0602030504020204" pitchFamily="34" charset="0"/>
              </a:rPr>
              <a:t>: Implementing a resolution for a problem often requires changes to services or infrastructure. Change Control ensures that these changes are managed effectively, minimizing risks and disruptions. This practice is responsible for assessing, authorizing, and overseeing changes within the IT environment.</a:t>
            </a:r>
          </a:p>
          <a:p>
            <a:pPr marL="0" indent="0">
              <a:lnSpc>
                <a:spcPct val="90000"/>
              </a:lnSpc>
              <a:buNone/>
            </a:pPr>
            <a:r>
              <a:rPr lang="en-US" sz="1600" b="0" i="0" dirty="0">
                <a:solidFill>
                  <a:srgbClr val="FFFFFF"/>
                </a:solidFill>
                <a:effectLst/>
                <a:latin typeface="Lucida Sans" panose="020B0602030504020204" pitchFamily="34" charset="0"/>
              </a:rPr>
              <a:t>The other practices, while important in their own right, are not typically central to problem resolution:</a:t>
            </a:r>
          </a:p>
          <a:p>
            <a:pPr lvl="1">
              <a:lnSpc>
                <a:spcPct val="90000"/>
              </a:lnSpc>
            </a:pPr>
            <a:r>
              <a:rPr lang="en-US" sz="1600" b="0" i="0" dirty="0">
                <a:solidFill>
                  <a:srgbClr val="FFFFFF"/>
                </a:solidFill>
                <a:effectLst/>
                <a:latin typeface="Lucida Sans" panose="020B0602030504020204" pitchFamily="34" charset="0"/>
              </a:rPr>
              <a:t>2. </a:t>
            </a:r>
            <a:r>
              <a:rPr lang="en-US" sz="1600" b="1" i="0" dirty="0">
                <a:solidFill>
                  <a:srgbClr val="FFFFFF"/>
                </a:solidFill>
                <a:effectLst/>
                <a:latin typeface="Lucida Sans" panose="020B0602030504020204" pitchFamily="34" charset="0"/>
              </a:rPr>
              <a:t>Service Request Management</a:t>
            </a:r>
            <a:r>
              <a:rPr lang="en-US" sz="1600" b="0" i="0" dirty="0">
                <a:solidFill>
                  <a:srgbClr val="FFFFFF"/>
                </a:solidFill>
                <a:effectLst/>
                <a:latin typeface="Lucida Sans" panose="020B0602030504020204" pitchFamily="34" charset="0"/>
              </a:rPr>
              <a:t>: Focuses on handling routine user requests and is generally not involved in problem resolution.</a:t>
            </a:r>
          </a:p>
          <a:p>
            <a:pPr lvl="1">
              <a:lnSpc>
                <a:spcPct val="90000"/>
              </a:lnSpc>
            </a:pPr>
            <a:r>
              <a:rPr lang="en-US" sz="1600" dirty="0">
                <a:solidFill>
                  <a:srgbClr val="FFFFFF"/>
                </a:solidFill>
                <a:latin typeface="Lucida Sans" panose="020B0602030504020204" pitchFamily="34" charset="0"/>
              </a:rPr>
              <a:t>3. </a:t>
            </a:r>
            <a:r>
              <a:rPr lang="en-US" sz="1600" b="1" i="0" dirty="0">
                <a:solidFill>
                  <a:srgbClr val="FFFFFF"/>
                </a:solidFill>
                <a:effectLst/>
                <a:latin typeface="Lucida Sans" panose="020B0602030504020204" pitchFamily="34" charset="0"/>
              </a:rPr>
              <a:t>Service Level Management</a:t>
            </a:r>
            <a:r>
              <a:rPr lang="en-US" sz="1600" b="0" i="0" dirty="0">
                <a:solidFill>
                  <a:srgbClr val="FFFFFF"/>
                </a:solidFill>
                <a:effectLst/>
                <a:latin typeface="Lucida Sans" panose="020B0602030504020204" pitchFamily="34" charset="0"/>
              </a:rPr>
              <a:t>: Deals with setting and maintaining service levels, rather than directly resolving problems.</a:t>
            </a:r>
          </a:p>
        </p:txBody>
      </p:sp>
      <p:sp>
        <p:nvSpPr>
          <p:cNvPr id="4" name="Footer Placeholder 3">
            <a:extLst>
              <a:ext uri="{FF2B5EF4-FFF2-40B4-BE49-F238E27FC236}">
                <a16:creationId xmlns:a16="http://schemas.microsoft.com/office/drawing/2014/main" id="{9BB5B0A0-B8DC-BF05-6875-B2BDF30F3D6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20599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6AE36B2-8AD9-C21F-A097-1D5208400F9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C2D53-27A8-623A-B637-FF835F791A6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81: </a:t>
            </a:r>
            <a:r>
              <a:rPr lang="en-US" sz="2800" b="0" i="0" dirty="0">
                <a:solidFill>
                  <a:srgbClr val="FFFFFF"/>
                </a:solidFill>
                <a:effectLst/>
                <a:latin typeface="Udemy Sans"/>
              </a:rPr>
              <a:t>Which statement about the 'service request management' practice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BBE16A5-D024-B5FF-6711-7B0F9157C1DF}"/>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Service requests are fulfilled using simple workflows</a:t>
            </a:r>
          </a:p>
          <a:p>
            <a:pPr marL="0" indent="0">
              <a:buNone/>
            </a:pPr>
            <a:r>
              <a:rPr lang="en-US" sz="1800" dirty="0">
                <a:solidFill>
                  <a:srgbClr val="FFFFFF"/>
                </a:solidFill>
                <a:latin typeface="Lucida Sans" panose="020B0602030504020204" pitchFamily="34" charset="0"/>
              </a:rPr>
              <a:t>B. A new workflow is created for each type of request</a:t>
            </a:r>
          </a:p>
          <a:p>
            <a:pPr marL="0" indent="0">
              <a:buNone/>
            </a:pPr>
            <a:r>
              <a:rPr lang="en-US" sz="1800" dirty="0">
                <a:solidFill>
                  <a:srgbClr val="FFFFFF"/>
                </a:solidFill>
                <a:latin typeface="Lucida Sans" panose="020B0602030504020204" pitchFamily="34" charset="0"/>
              </a:rPr>
              <a:t>C. Additional approval is sometimes needed for restoration of service</a:t>
            </a:r>
          </a:p>
          <a:p>
            <a:pPr marL="0" indent="0">
              <a:buNone/>
            </a:pPr>
            <a:r>
              <a:rPr lang="en-US" sz="1800" dirty="0">
                <a:solidFill>
                  <a:srgbClr val="FFFFFF"/>
                </a:solidFill>
                <a:latin typeface="Lucida Sans" panose="020B0602030504020204" pitchFamily="34" charset="0"/>
              </a:rPr>
              <a:t>D. Financial authorization is sometimes required for service requests</a:t>
            </a:r>
          </a:p>
        </p:txBody>
      </p:sp>
      <p:sp>
        <p:nvSpPr>
          <p:cNvPr id="4" name="Footer Placeholder 3">
            <a:extLst>
              <a:ext uri="{FF2B5EF4-FFF2-40B4-BE49-F238E27FC236}">
                <a16:creationId xmlns:a16="http://schemas.microsoft.com/office/drawing/2014/main" id="{5959DB2F-0C7A-1B89-31A2-C48740A5119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42539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53965ED-C1F2-0FDC-3F06-B12F9937CC5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BB147-C05F-7770-DC10-F1C1104C7A01}"/>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Financial authorization is sometimes required for service requests.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6C4086A-B850-3ED4-ABD1-34DCE86AADD9}"/>
              </a:ext>
            </a:extLst>
          </p:cNvPr>
          <p:cNvSpPr>
            <a:spLocks noGrp="1"/>
          </p:cNvSpPr>
          <p:nvPr>
            <p:ph idx="1"/>
          </p:nvPr>
        </p:nvSpPr>
        <p:spPr>
          <a:xfrm>
            <a:off x="6516553" y="685800"/>
            <a:ext cx="5300978" cy="565404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Financial Authorization</a:t>
            </a:r>
            <a:r>
              <a:rPr lang="en-US" sz="1500" b="0" i="0" dirty="0">
                <a:solidFill>
                  <a:srgbClr val="FFFFFF"/>
                </a:solidFill>
                <a:effectLst/>
                <a:latin typeface="Lucida Sans" panose="020B0602030504020204" pitchFamily="34" charset="0"/>
              </a:rPr>
              <a:t>: For certain types of service requests, especially those involving the provision of additional resources or services that incur costs, financial authorization may be required. This ensures that the organization controls costs and that resources are allocated appropriately.</a:t>
            </a:r>
          </a:p>
          <a:p>
            <a:pPr marL="0" indent="0">
              <a:lnSpc>
                <a:spcPct val="90000"/>
              </a:lnSpc>
              <a:buNone/>
            </a:pPr>
            <a:r>
              <a:rPr lang="en-US" sz="1500" b="0" i="0" dirty="0">
                <a:solidFill>
                  <a:srgbClr val="FFFFFF"/>
                </a:solidFill>
                <a:effectLst/>
                <a:latin typeface="Lucida Sans" panose="020B0602030504020204" pitchFamily="34" charset="0"/>
              </a:rPr>
              <a:t>The other statements are less accurate or context-dependent:</a:t>
            </a:r>
          </a:p>
          <a:p>
            <a:pPr lvl="1">
              <a:lnSpc>
                <a:spcPct val="90000"/>
              </a:lnSpc>
            </a:pPr>
            <a:r>
              <a:rPr lang="en-US" sz="1500" b="0" i="0" dirty="0">
                <a:solidFill>
                  <a:srgbClr val="FFFFFF"/>
                </a:solidFill>
                <a:effectLst/>
                <a:latin typeface="Lucida Sans" panose="020B0602030504020204" pitchFamily="34" charset="0"/>
              </a:rPr>
              <a:t>A: While many service requests are fulfilled using simple workflows, this is not universally true for all types of service requests. Some may require more complex workflows.</a:t>
            </a:r>
          </a:p>
          <a:p>
            <a:pPr lvl="1">
              <a:lnSpc>
                <a:spcPct val="90000"/>
              </a:lnSpc>
            </a:pPr>
            <a:r>
              <a:rPr lang="en-US" sz="1500" b="0" i="0" dirty="0">
                <a:solidFill>
                  <a:srgbClr val="FFFFFF"/>
                </a:solidFill>
                <a:effectLst/>
                <a:latin typeface="Lucida Sans" panose="020B0602030504020204" pitchFamily="34" charset="0"/>
              </a:rPr>
              <a:t>B: It's not practical or efficient to create a new workflow for each type of request. Instead, organizations typically use standardized workflows that can be adapted or configured for different types of requests.</a:t>
            </a:r>
          </a:p>
          <a:p>
            <a:pPr lvl="1">
              <a:lnSpc>
                <a:spcPct val="90000"/>
              </a:lnSpc>
            </a:pPr>
            <a:r>
              <a:rPr lang="en-US" sz="1500" b="0" i="0" dirty="0">
                <a:solidFill>
                  <a:srgbClr val="FFFFFF"/>
                </a:solidFill>
                <a:effectLst/>
                <a:latin typeface="Lucida Sans" panose="020B0602030504020204" pitchFamily="34" charset="0"/>
              </a:rPr>
              <a:t>C: Additional approval for restoration of service is more relevant to incident management or change management practices, not typically service request management. Service requests usually involve routine, pre-approved actions that do not directly relate to restoring services after an outage or disruption.</a:t>
            </a:r>
          </a:p>
        </p:txBody>
      </p:sp>
      <p:sp>
        <p:nvSpPr>
          <p:cNvPr id="4" name="Footer Placeholder 3">
            <a:extLst>
              <a:ext uri="{FF2B5EF4-FFF2-40B4-BE49-F238E27FC236}">
                <a16:creationId xmlns:a16="http://schemas.microsoft.com/office/drawing/2014/main" id="{981C24E5-2A39-4B52-29A3-DD8BE7FCB63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654682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1A6B1F6-3CB8-D8D7-BA55-EE550B01736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5013E-8576-1E8B-9228-2E451273FA6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82: </a:t>
            </a:r>
            <a:r>
              <a:rPr lang="en-US" sz="2800" b="0" i="0" dirty="0">
                <a:solidFill>
                  <a:srgbClr val="FFFFFF"/>
                </a:solidFill>
                <a:effectLst/>
                <a:latin typeface="Udemy Sans"/>
              </a:rPr>
              <a:t>Which is an example of a business-related measurement?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3005226-48AA-9CAE-3D52-E659EB3EAD4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The number of passengers checked in</a:t>
            </a:r>
          </a:p>
          <a:p>
            <a:pPr marL="0" indent="0">
              <a:buNone/>
            </a:pPr>
            <a:r>
              <a:rPr lang="en-US" dirty="0">
                <a:solidFill>
                  <a:srgbClr val="FFFFFF"/>
                </a:solidFill>
                <a:latin typeface="Lucida Sans" panose="020B0602030504020204" pitchFamily="34" charset="0"/>
              </a:rPr>
              <a:t>B. The average time to respond to change requests</a:t>
            </a:r>
          </a:p>
          <a:p>
            <a:pPr marL="0" indent="0">
              <a:buNone/>
            </a:pPr>
            <a:r>
              <a:rPr lang="en-US" dirty="0">
                <a:solidFill>
                  <a:srgbClr val="FFFFFF"/>
                </a:solidFill>
                <a:latin typeface="Lucida Sans" panose="020B0602030504020204" pitchFamily="34" charset="0"/>
              </a:rPr>
              <a:t>C. The average resolution time for incidents</a:t>
            </a:r>
          </a:p>
          <a:p>
            <a:pPr marL="0" indent="0">
              <a:buNone/>
            </a:pPr>
            <a:r>
              <a:rPr lang="en-US" dirty="0">
                <a:solidFill>
                  <a:srgbClr val="FFFFFF"/>
                </a:solidFill>
                <a:latin typeface="Lucida Sans" panose="020B0602030504020204" pitchFamily="34" charset="0"/>
              </a:rPr>
              <a:t>D. The number of problems resolved</a:t>
            </a:r>
          </a:p>
        </p:txBody>
      </p:sp>
      <p:sp>
        <p:nvSpPr>
          <p:cNvPr id="4" name="Footer Placeholder 3">
            <a:extLst>
              <a:ext uri="{FF2B5EF4-FFF2-40B4-BE49-F238E27FC236}">
                <a16:creationId xmlns:a16="http://schemas.microsoft.com/office/drawing/2014/main" id="{69F1E441-9D7F-32BA-3031-1022D504926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92220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9E731AE-116F-29EA-C626-AF95F644716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1A8DA-F4C9-2F6E-0AB6-DCBA5E6AD281}"/>
              </a:ext>
            </a:extLst>
          </p:cNvPr>
          <p:cNvSpPr>
            <a:spLocks noGrp="1"/>
          </p:cNvSpPr>
          <p:nvPr>
            <p:ph type="title"/>
          </p:nvPr>
        </p:nvSpPr>
        <p:spPr>
          <a:xfrm>
            <a:off x="1834919" y="685800"/>
            <a:ext cx="3959391" cy="5410200"/>
          </a:xfrm>
        </p:spPr>
        <p:txBody>
          <a:bodyPr>
            <a:normAutofit/>
          </a:bodyPr>
          <a:lstStyle/>
          <a:p>
            <a:pPr algn="ctr"/>
            <a:r>
              <a:rPr lang="en-US" sz="2800" b="0" i="0" dirty="0">
                <a:solidFill>
                  <a:srgbClr val="FFFFFF"/>
                </a:solidFill>
                <a:effectLst/>
                <a:latin typeface="Udemy Sans"/>
              </a:rPr>
              <a:t>The correct Answer is A. The number of passengers checked in.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43A4086-813C-5083-879D-2693B5B08049}"/>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500" b="1" i="0" dirty="0">
                <a:solidFill>
                  <a:srgbClr val="FFFFFF"/>
                </a:solidFill>
                <a:effectLst/>
                <a:latin typeface="Lucida Sans" panose="020B0602030504020204" pitchFamily="34" charset="0"/>
              </a:rPr>
              <a:t>The number of passengers checked in</a:t>
            </a:r>
            <a:r>
              <a:rPr lang="en-US" sz="1500" b="0" i="0" dirty="0">
                <a:solidFill>
                  <a:srgbClr val="FFFFFF"/>
                </a:solidFill>
                <a:effectLst/>
                <a:latin typeface="Lucida Sans" panose="020B0602030504020204" pitchFamily="34" charset="0"/>
              </a:rPr>
              <a:t> is a measurement that directly relates to the business's core operations and outcomes. It is a key performance indicator for businesses in industries like airlines or hospitality, where customer throughput is a critical metric.</a:t>
            </a:r>
          </a:p>
          <a:p>
            <a:pPr marL="0" indent="0">
              <a:lnSpc>
                <a:spcPct val="90000"/>
              </a:lnSpc>
              <a:buNone/>
            </a:pPr>
            <a:r>
              <a:rPr lang="en-US" sz="1500" b="0" i="0" dirty="0">
                <a:solidFill>
                  <a:srgbClr val="FFFFFF"/>
                </a:solidFill>
                <a:effectLst/>
                <a:latin typeface="Lucida Sans" panose="020B0602030504020204" pitchFamily="34" charset="0"/>
              </a:rPr>
              <a:t>The other options, while important metrics in IT service management, are more internally focused and related to IT operations rather than direct business outcomes:</a:t>
            </a:r>
          </a:p>
          <a:p>
            <a:pPr lvl="1">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The average time to respond to change requests</a:t>
            </a:r>
            <a:r>
              <a:rPr lang="en-US" sz="1500" b="0" i="0" dirty="0">
                <a:solidFill>
                  <a:srgbClr val="FFFFFF"/>
                </a:solidFill>
                <a:effectLst/>
                <a:latin typeface="Lucida Sans" panose="020B0602030504020204" pitchFamily="34" charset="0"/>
              </a:rPr>
              <a:t> is an IT service management metric related to the efficiency of the change management process.</a:t>
            </a:r>
          </a:p>
          <a:p>
            <a:pPr lvl="1">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The average resolution time for incidents</a:t>
            </a:r>
            <a:r>
              <a:rPr lang="en-US" sz="1500" b="0" i="0" dirty="0">
                <a:solidFill>
                  <a:srgbClr val="FFFFFF"/>
                </a:solidFill>
                <a:effectLst/>
                <a:latin typeface="Lucida Sans" panose="020B0602030504020204" pitchFamily="34" charset="0"/>
              </a:rPr>
              <a:t> is a measure of IT support efficiency and effectiveness in incident management.</a:t>
            </a:r>
          </a:p>
          <a:p>
            <a:pPr lvl="1">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The number of problems resolved</a:t>
            </a:r>
            <a:r>
              <a:rPr lang="en-US" sz="1500" b="0" i="0" dirty="0">
                <a:solidFill>
                  <a:srgbClr val="FFFFFF"/>
                </a:solidFill>
                <a:effectLst/>
                <a:latin typeface="Lucida Sans" panose="020B0602030504020204" pitchFamily="34" charset="0"/>
              </a:rPr>
              <a:t> is a metric that reflects the effectiveness of problem management practices in IT.</a:t>
            </a:r>
          </a:p>
        </p:txBody>
      </p:sp>
      <p:sp>
        <p:nvSpPr>
          <p:cNvPr id="4" name="Footer Placeholder 3">
            <a:extLst>
              <a:ext uri="{FF2B5EF4-FFF2-40B4-BE49-F238E27FC236}">
                <a16:creationId xmlns:a16="http://schemas.microsoft.com/office/drawing/2014/main" id="{6D52D286-0432-F3E1-BF9B-CA8D15BB85B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873987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826E3AC-28D3-5043-414F-7DBFDF3D04E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F74FF-1E3A-D264-D3A9-8FE6040163C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83: </a:t>
            </a:r>
            <a:r>
              <a:rPr lang="en-US" sz="2800" b="0" i="0" dirty="0">
                <a:solidFill>
                  <a:srgbClr val="FFFFFF"/>
                </a:solidFill>
                <a:effectLst/>
                <a:latin typeface="Udemy Sans"/>
              </a:rPr>
              <a:t>Which Practice includes management of workarounds and known errors?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0383EDE-14F4-6178-2732-333A5BCAC77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Monitoring and event management</a:t>
            </a:r>
          </a:p>
          <a:p>
            <a:pPr marL="0" indent="0">
              <a:buNone/>
            </a:pPr>
            <a:r>
              <a:rPr lang="en-US" dirty="0">
                <a:solidFill>
                  <a:srgbClr val="FFFFFF"/>
                </a:solidFill>
                <a:latin typeface="Lucida Sans" panose="020B0602030504020204" pitchFamily="34" charset="0"/>
              </a:rPr>
              <a:t>B. Service configuration management</a:t>
            </a:r>
          </a:p>
          <a:p>
            <a:pPr marL="0" indent="0">
              <a:buNone/>
            </a:pPr>
            <a:r>
              <a:rPr lang="en-US" dirty="0">
                <a:solidFill>
                  <a:srgbClr val="FFFFFF"/>
                </a:solidFill>
                <a:latin typeface="Lucida Sans" panose="020B0602030504020204" pitchFamily="34" charset="0"/>
              </a:rPr>
              <a:t>C. Problem management</a:t>
            </a:r>
          </a:p>
          <a:p>
            <a:pPr marL="0" indent="0">
              <a:buNone/>
            </a:pPr>
            <a:r>
              <a:rPr lang="en-US" dirty="0">
                <a:solidFill>
                  <a:srgbClr val="FFFFFF"/>
                </a:solidFill>
                <a:latin typeface="Lucida Sans" panose="020B0602030504020204" pitchFamily="34" charset="0"/>
              </a:rPr>
              <a:t>D. Incident management</a:t>
            </a:r>
          </a:p>
        </p:txBody>
      </p:sp>
      <p:sp>
        <p:nvSpPr>
          <p:cNvPr id="4" name="Footer Placeholder 3">
            <a:extLst>
              <a:ext uri="{FF2B5EF4-FFF2-40B4-BE49-F238E27FC236}">
                <a16:creationId xmlns:a16="http://schemas.microsoft.com/office/drawing/2014/main" id="{6A07ECDA-40B0-7A23-F2AC-CBF6B62E581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675399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E3F18E2-8080-6A27-D434-875EBAA9831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25BD3-3C44-C271-44F9-E3862A2EF35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Problem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12074F0-4972-989A-14B1-2B19F8495490}"/>
              </a:ext>
            </a:extLst>
          </p:cNvPr>
          <p:cNvSpPr>
            <a:spLocks noGrp="1"/>
          </p:cNvSpPr>
          <p:nvPr>
            <p:ph idx="1"/>
          </p:nvPr>
        </p:nvSpPr>
        <p:spPr>
          <a:xfrm>
            <a:off x="6516553" y="685800"/>
            <a:ext cx="5361938" cy="5645331"/>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Problem Management</a:t>
            </a:r>
            <a:r>
              <a:rPr lang="en-US" sz="1500" b="0" i="0" dirty="0">
                <a:solidFill>
                  <a:srgbClr val="FFFFFF"/>
                </a:solidFill>
                <a:effectLst/>
                <a:latin typeface="Lucida Sans" panose="020B0602030504020204" pitchFamily="34" charset="0"/>
              </a:rPr>
              <a:t> is focused on managing the lifecycle of all problems. This includes identifying and documenting known errors and developing workarounds. A known error is a problem that has been analyzed and has a documented root cause, but not yet resolved. Workarounds are temporary ways to bypass issues until a permanent solution can be implemented. Problem Management aims to prevent incidents from occurring and to minimize the impact of incidents that cannot be prevented.</a:t>
            </a:r>
          </a:p>
          <a:p>
            <a:pPr marL="0" indent="0">
              <a:lnSpc>
                <a:spcPct val="90000"/>
              </a:lnSpc>
              <a:buNone/>
            </a:pPr>
            <a:r>
              <a:rPr lang="en-US" sz="1500" b="0" i="0" dirty="0">
                <a:solidFill>
                  <a:srgbClr val="FFFFFF"/>
                </a:solidFill>
                <a:effectLst/>
                <a:latin typeface="Lucida Sans" panose="020B0602030504020204" pitchFamily="34" charset="0"/>
              </a:rPr>
              <a:t>The other options have different primary focuses:</a:t>
            </a:r>
          </a:p>
          <a:p>
            <a:pPr lvl="1">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Monitoring and Event Management</a:t>
            </a:r>
            <a:r>
              <a:rPr lang="en-US" sz="1500" b="0" i="0" dirty="0">
                <a:solidFill>
                  <a:srgbClr val="FFFFFF"/>
                </a:solidFill>
                <a:effectLst/>
                <a:latin typeface="Lucida Sans" panose="020B0602030504020204" pitchFamily="34" charset="0"/>
              </a:rPr>
              <a:t> is about monitoring the IT services and infrastructure and managing events, not directly handling known errors or workarounds.</a:t>
            </a:r>
          </a:p>
          <a:p>
            <a:pPr lvl="1">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Service Configuration Management</a:t>
            </a:r>
            <a:r>
              <a:rPr lang="en-US" sz="1500" b="0" i="0" dirty="0">
                <a:solidFill>
                  <a:srgbClr val="FFFFFF"/>
                </a:solidFill>
                <a:effectLst/>
                <a:latin typeface="Lucida Sans" panose="020B0602030504020204" pitchFamily="34" charset="0"/>
              </a:rPr>
              <a:t> involves managing information about configuration items required to deliver an IT service, which is different from managing known errors or workarounds.</a:t>
            </a:r>
          </a:p>
          <a:p>
            <a:pPr lvl="1">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Incident Management</a:t>
            </a:r>
            <a:r>
              <a:rPr lang="en-US" sz="1500" b="0" i="0" dirty="0">
                <a:solidFill>
                  <a:srgbClr val="FFFFFF"/>
                </a:solidFill>
                <a:effectLst/>
                <a:latin typeface="Lucida Sans" panose="020B0602030504020204" pitchFamily="34" charset="0"/>
              </a:rPr>
              <a:t> deals with resolving incidents to restore normal service operation as quickly as possible, but it doesn't typically manage known errors or workarounds; that's more in the realm of Problem Management.</a:t>
            </a:r>
          </a:p>
          <a:p>
            <a:pPr marL="0" indent="0">
              <a:lnSpc>
                <a:spcPct val="90000"/>
              </a:lnSpc>
              <a:buNone/>
            </a:pPr>
            <a:endParaRPr lang="en-US" sz="1500" dirty="0">
              <a:solidFill>
                <a:srgbClr val="FFFFFF"/>
              </a:solidFill>
            </a:endParaRPr>
          </a:p>
        </p:txBody>
      </p:sp>
      <p:sp>
        <p:nvSpPr>
          <p:cNvPr id="4" name="Footer Placeholder 3">
            <a:extLst>
              <a:ext uri="{FF2B5EF4-FFF2-40B4-BE49-F238E27FC236}">
                <a16:creationId xmlns:a16="http://schemas.microsoft.com/office/drawing/2014/main" id="{E16EF5D6-429E-502C-D7E6-CF7CA491C90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42060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98DEF34-B140-9B1D-DED4-30309035D21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169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27822-3CBB-8571-3BE3-583863D940F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84: </a:t>
            </a:r>
            <a:r>
              <a:rPr lang="en-US" sz="2800" b="0" i="0" dirty="0">
                <a:solidFill>
                  <a:srgbClr val="FFFFFF"/>
                </a:solidFill>
                <a:effectLst/>
                <a:latin typeface="Udemy Sans"/>
              </a:rPr>
              <a:t>What should be done first when applying the 'focus on value' guiding principle?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E53790E-A722-44AD-6D10-23F6839B924A}"/>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Udemy Sans"/>
              </a:rPr>
              <a:t>A. Identify all suppliers and partners involved in the service</a:t>
            </a:r>
          </a:p>
          <a:p>
            <a:pPr marL="0" indent="0">
              <a:buNone/>
            </a:pPr>
            <a:r>
              <a:rPr lang="en-US" dirty="0">
                <a:solidFill>
                  <a:srgbClr val="FFFFFF"/>
                </a:solidFill>
                <a:latin typeface="Udemy Sans"/>
              </a:rPr>
              <a:t>B. Identify the outcomes that the service facilitates</a:t>
            </a:r>
          </a:p>
          <a:p>
            <a:pPr marL="0" indent="0">
              <a:buNone/>
            </a:pPr>
            <a:r>
              <a:rPr lang="en-US" dirty="0">
                <a:solidFill>
                  <a:srgbClr val="FFFFFF"/>
                </a:solidFill>
                <a:latin typeface="Udemy Sans"/>
              </a:rPr>
              <a:t>C. Determine the cost of providing the service</a:t>
            </a:r>
          </a:p>
          <a:p>
            <a:pPr marL="0" indent="0">
              <a:buNone/>
            </a:pPr>
            <a:r>
              <a:rPr lang="en-US" dirty="0">
                <a:solidFill>
                  <a:srgbClr val="FFFFFF"/>
                </a:solidFill>
                <a:latin typeface="Udemy Sans"/>
              </a:rPr>
              <a:t>D. Determine who the service consumer is in each situation</a:t>
            </a:r>
          </a:p>
        </p:txBody>
      </p:sp>
      <p:sp>
        <p:nvSpPr>
          <p:cNvPr id="4" name="Footer Placeholder 3">
            <a:extLst>
              <a:ext uri="{FF2B5EF4-FFF2-40B4-BE49-F238E27FC236}">
                <a16:creationId xmlns:a16="http://schemas.microsoft.com/office/drawing/2014/main" id="{A25AE1A6-79FC-E6EE-C12E-C0C2603BE1A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918976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F779330-B1A0-849B-86C1-37B44AE38D0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BB284-9D14-54FA-7334-BAD9598927C5}"/>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8: What should all 'continual improvement' decisions be based on?</a:t>
            </a:r>
            <a:endParaRPr lang="en-US" sz="2800" dirty="0">
              <a:solidFill>
                <a:srgbClr val="FFFFFF"/>
              </a:solidFill>
            </a:endParaRPr>
          </a:p>
        </p:txBody>
      </p:sp>
      <p:sp>
        <p:nvSpPr>
          <p:cNvPr id="3" name="Content Placeholder 2">
            <a:extLst>
              <a:ext uri="{FF2B5EF4-FFF2-40B4-BE49-F238E27FC236}">
                <a16:creationId xmlns:a16="http://schemas.microsoft.com/office/drawing/2014/main" id="{C466B784-A51B-6168-601C-512410A23332}"/>
              </a:ext>
            </a:extLst>
          </p:cNvPr>
          <p:cNvSpPr>
            <a:spLocks noGrp="1"/>
          </p:cNvSpPr>
          <p:nvPr>
            <p:ph idx="1"/>
          </p:nvPr>
        </p:nvSpPr>
        <p:spPr>
          <a:xfrm>
            <a:off x="6516553" y="685800"/>
            <a:ext cx="4754563" cy="5410200"/>
          </a:xfrm>
        </p:spPr>
        <p:txBody>
          <a:bodyPr>
            <a:normAutofit/>
          </a:bodyPr>
          <a:lstStyle/>
          <a:p>
            <a:pPr marL="0" indent="0">
              <a:buNone/>
            </a:pPr>
            <a:r>
              <a:rPr lang="en-US" b="1" i="0" baseline="0" dirty="0">
                <a:solidFill>
                  <a:srgbClr val="FFFFFF"/>
                </a:solidFill>
                <a:latin typeface="Lucida Sans" panose="020B0602030504020204" pitchFamily="34" charset="0"/>
              </a:rPr>
              <a:t>A.</a:t>
            </a:r>
            <a:r>
              <a:rPr lang="en-US" b="0" i="0" baseline="0" dirty="0">
                <a:solidFill>
                  <a:srgbClr val="FFFFFF"/>
                </a:solidFill>
                <a:latin typeface="Lucida Sans" panose="020B0602030504020204" pitchFamily="34" charset="0"/>
              </a:rPr>
              <a:t> An up-to-date balanced scorecard</a:t>
            </a:r>
            <a:endParaRPr lang="en-US" dirty="0">
              <a:solidFill>
                <a:srgbClr val="FFFFFF"/>
              </a:solidFill>
              <a:latin typeface="Lucida Sans" panose="020B0602030504020204" pitchFamily="34" charset="0"/>
            </a:endParaRPr>
          </a:p>
          <a:p>
            <a:pPr marL="0" indent="0">
              <a:buNone/>
            </a:pPr>
            <a:r>
              <a:rPr lang="en-US" b="1" i="0" baseline="0" dirty="0">
                <a:solidFill>
                  <a:srgbClr val="FFFFFF"/>
                </a:solidFill>
                <a:latin typeface="Lucida Sans" panose="020B0602030504020204" pitchFamily="34" charset="0"/>
              </a:rPr>
              <a:t>B.</a:t>
            </a:r>
            <a:r>
              <a:rPr lang="en-US" b="0" i="0" baseline="0" dirty="0">
                <a:solidFill>
                  <a:srgbClr val="FFFFFF"/>
                </a:solidFill>
                <a:latin typeface="Lucida Sans" panose="020B0602030504020204" pitchFamily="34" charset="0"/>
              </a:rPr>
              <a:t> Details of how services are measured</a:t>
            </a:r>
            <a:endParaRPr lang="en-US" dirty="0">
              <a:solidFill>
                <a:srgbClr val="FFFFFF"/>
              </a:solidFill>
              <a:latin typeface="Lucida Sans" panose="020B0602030504020204" pitchFamily="34" charset="0"/>
            </a:endParaRPr>
          </a:p>
          <a:p>
            <a:pPr marL="0" indent="0">
              <a:buNone/>
            </a:pPr>
            <a:r>
              <a:rPr lang="en-US" b="1" i="0" baseline="0" dirty="0">
                <a:solidFill>
                  <a:srgbClr val="FFFFFF"/>
                </a:solidFill>
                <a:latin typeface="Lucida Sans" panose="020B0602030504020204" pitchFamily="34" charset="0"/>
              </a:rPr>
              <a:t>C.</a:t>
            </a:r>
            <a:r>
              <a:rPr lang="en-US" b="0" i="0" baseline="0" dirty="0">
                <a:solidFill>
                  <a:srgbClr val="FFFFFF"/>
                </a:solidFill>
                <a:latin typeface="Lucida Sans" panose="020B0602030504020204" pitchFamily="34" charset="0"/>
              </a:rPr>
              <a:t> Accurate and carefully analyzed data</a:t>
            </a:r>
            <a:endParaRPr lang="en-US" dirty="0">
              <a:solidFill>
                <a:srgbClr val="FFFFFF"/>
              </a:solidFill>
              <a:latin typeface="Lucida Sans" panose="020B0602030504020204" pitchFamily="34" charset="0"/>
            </a:endParaRPr>
          </a:p>
          <a:p>
            <a:pPr marL="0" indent="0">
              <a:buNone/>
            </a:pPr>
            <a:r>
              <a:rPr lang="en-US" b="1" i="0" baseline="0" dirty="0">
                <a:solidFill>
                  <a:srgbClr val="FFFFFF"/>
                </a:solidFill>
                <a:latin typeface="Lucida Sans" panose="020B0602030504020204" pitchFamily="34" charset="0"/>
              </a:rPr>
              <a:t>D.</a:t>
            </a:r>
            <a:r>
              <a:rPr lang="en-US" b="0" i="0" baseline="0" dirty="0">
                <a:solidFill>
                  <a:srgbClr val="FFFFFF"/>
                </a:solidFill>
                <a:latin typeface="Lucida Sans" panose="020B0602030504020204" pitchFamily="34" charset="0"/>
              </a:rPr>
              <a:t> A recent maturity assessment</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E02446B-C506-D2A9-4FB6-A857FC1A461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09070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555FC19-B4DC-5E28-BD1C-4C3D4FE00E5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4EEEA-3D75-FC18-31AA-A5EB2F602E89}"/>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Determine who the service consumer is in each situation.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28B9F76-A334-9965-AF20-96409E112EDC}"/>
              </a:ext>
            </a:extLst>
          </p:cNvPr>
          <p:cNvSpPr>
            <a:spLocks noGrp="1"/>
          </p:cNvSpPr>
          <p:nvPr>
            <p:ph idx="1"/>
          </p:nvPr>
        </p:nvSpPr>
        <p:spPr>
          <a:xfrm>
            <a:off x="6516553" y="685800"/>
            <a:ext cx="5187767" cy="5558246"/>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Understanding who the service consumer is, is a fundamental step in focusing on value. This helps to identify and understand the needs, expectations, and context of the consumer, which are essential for ensuring that the service provided delivers real value. Knowing the service consumer allows the organization to align its services and actions with the consumer's specific requirements and value perceptions.</a:t>
            </a:r>
          </a:p>
          <a:p>
            <a:pPr marL="0" indent="0">
              <a:lnSpc>
                <a:spcPct val="90000"/>
              </a:lnSpc>
              <a:buNone/>
            </a:pPr>
            <a:r>
              <a:rPr lang="en-US" sz="1500" b="0" i="0" dirty="0">
                <a:solidFill>
                  <a:srgbClr val="FFFFFF"/>
                </a:solidFill>
                <a:effectLst/>
                <a:latin typeface="Lucida Sans" panose="020B0602030504020204" pitchFamily="34" charset="0"/>
              </a:rPr>
              <a:t>The other steps, while important, typically follow or are informed by the understanding of who the service consumer is:</a:t>
            </a:r>
          </a:p>
          <a:p>
            <a:pPr lvl="1">
              <a:lnSpc>
                <a:spcPct val="90000"/>
              </a:lnSpc>
            </a:pPr>
            <a:r>
              <a:rPr lang="en-US" sz="1500" b="0" i="0" dirty="0">
                <a:solidFill>
                  <a:srgbClr val="FFFFFF"/>
                </a:solidFill>
                <a:effectLst/>
                <a:latin typeface="Lucida Sans" panose="020B0602030504020204" pitchFamily="34" charset="0"/>
              </a:rPr>
              <a:t>A: Identifying all suppliers and partners is important for managing service delivery, but it's more about execution than the initial step of understanding value.</a:t>
            </a:r>
          </a:p>
          <a:p>
            <a:pPr lvl="1">
              <a:lnSpc>
                <a:spcPct val="90000"/>
              </a:lnSpc>
            </a:pPr>
            <a:r>
              <a:rPr lang="en-US" sz="1500" b="0" i="0" dirty="0">
                <a:solidFill>
                  <a:srgbClr val="FFFFFF"/>
                </a:solidFill>
                <a:effectLst/>
                <a:latin typeface="Lucida Sans" panose="020B0602030504020204" pitchFamily="34" charset="0"/>
              </a:rPr>
              <a:t>B: Identifying the outcomes that the service facilitates is crucial, but this should be informed by an understanding of the service consumer's needs and expectations.</a:t>
            </a:r>
          </a:p>
          <a:p>
            <a:pPr lvl="1">
              <a:lnSpc>
                <a:spcPct val="90000"/>
              </a:lnSpc>
            </a:pPr>
            <a:r>
              <a:rPr lang="en-US" sz="1500" b="0" i="0" dirty="0">
                <a:solidFill>
                  <a:srgbClr val="FFFFFF"/>
                </a:solidFill>
                <a:effectLst/>
                <a:latin typeface="Lucida Sans" panose="020B0602030504020204" pitchFamily="34" charset="0"/>
              </a:rPr>
              <a:t>C: Determining the cost of providing the service is a part of value management, but it does not precede the understanding of who the service is for and what they value.</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EC45CC32-3003-3D37-A9C7-F08E5D47C36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25044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2804966-2D9F-CB4F-10C2-17AC1FF1C55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B99D8-1855-6B06-6924-A76A4ADE022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85: </a:t>
            </a:r>
            <a:r>
              <a:rPr lang="en-US" sz="2800" b="0" i="0" dirty="0">
                <a:solidFill>
                  <a:srgbClr val="FFFFFF"/>
                </a:solidFill>
                <a:effectLst/>
                <a:latin typeface="Udemy Sans"/>
              </a:rPr>
              <a:t>Which activity is part of the 'continual improvement'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0093EA7-7BD8-91E4-BA99-20438296E52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Identifying the cause of unplanned interruptions to service</a:t>
            </a:r>
          </a:p>
          <a:p>
            <a:pPr marL="0" indent="0">
              <a:buNone/>
            </a:pPr>
            <a:r>
              <a:rPr lang="en-US" sz="1800" dirty="0">
                <a:solidFill>
                  <a:srgbClr val="FFFFFF"/>
                </a:solidFill>
                <a:latin typeface="Lucida Sans" panose="020B0602030504020204" pitchFamily="34" charset="0"/>
              </a:rPr>
              <a:t>B. improving relationships with and between stakeholders</a:t>
            </a:r>
          </a:p>
          <a:p>
            <a:pPr marL="0" indent="0">
              <a:buNone/>
            </a:pPr>
            <a:r>
              <a:rPr lang="en-US" sz="1800" dirty="0">
                <a:solidFill>
                  <a:srgbClr val="FFFFFF"/>
                </a:solidFill>
                <a:latin typeface="Lucida Sans" panose="020B0602030504020204" pitchFamily="34" charset="0"/>
              </a:rPr>
              <a:t>C. Prioritizing and creating business cases for improvement initiatives</a:t>
            </a:r>
          </a:p>
          <a:p>
            <a:pPr marL="0" indent="0">
              <a:buNone/>
            </a:pPr>
            <a:r>
              <a:rPr lang="en-US" sz="1800" dirty="0">
                <a:solidFill>
                  <a:srgbClr val="FFFFFF"/>
                </a:solidFill>
                <a:latin typeface="Lucida Sans" panose="020B0602030504020204" pitchFamily="34" charset="0"/>
              </a:rPr>
              <a:t>D. Handling compliments and complaints from users to identify improvements</a:t>
            </a:r>
          </a:p>
        </p:txBody>
      </p:sp>
      <p:sp>
        <p:nvSpPr>
          <p:cNvPr id="4" name="Footer Placeholder 3">
            <a:extLst>
              <a:ext uri="{FF2B5EF4-FFF2-40B4-BE49-F238E27FC236}">
                <a16:creationId xmlns:a16="http://schemas.microsoft.com/office/drawing/2014/main" id="{5237E475-8387-902D-9FF9-382F3480F60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35169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4614BE4-9D0D-BEB1-BB41-7731DC1A36E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FF2A2-B74F-0297-6EE7-55255BADDEFD}"/>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Prioritizing and creating business cases for improvement initiatives.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311685D-372C-92A8-DBE4-2EC01C9345AA}"/>
              </a:ext>
            </a:extLst>
          </p:cNvPr>
          <p:cNvSpPr>
            <a:spLocks noGrp="1"/>
          </p:cNvSpPr>
          <p:nvPr>
            <p:ph idx="1"/>
          </p:nvPr>
        </p:nvSpPr>
        <p:spPr>
          <a:xfrm>
            <a:off x="6516553" y="685800"/>
            <a:ext cx="4754563" cy="5410200"/>
          </a:xfrm>
        </p:spPr>
        <p:txBody>
          <a:bodyPr>
            <a:normAutofit lnSpcReduction="10000"/>
          </a:bodyPr>
          <a:lstStyle/>
          <a:p>
            <a:pPr marL="0" indent="0">
              <a:lnSpc>
                <a:spcPct val="90000"/>
              </a:lnSpc>
              <a:buNone/>
            </a:pPr>
            <a:r>
              <a:rPr lang="en-US" sz="1400" b="1" i="0" dirty="0">
                <a:solidFill>
                  <a:srgbClr val="FFFFFF"/>
                </a:solidFill>
                <a:effectLst/>
                <a:latin typeface="Lucida Sans" panose="020B0602030504020204" pitchFamily="34" charset="0"/>
              </a:rPr>
              <a:t>Prioritizing and creating business cases for improvement initiatives</a:t>
            </a:r>
            <a:r>
              <a:rPr lang="en-US" sz="1400" b="0" i="0" dirty="0">
                <a:solidFill>
                  <a:srgbClr val="FFFFFF"/>
                </a:solidFill>
                <a:effectLst/>
                <a:latin typeface="Lucida Sans" panose="020B0602030504020204" pitchFamily="34" charset="0"/>
              </a:rPr>
              <a:t> is a core activity in the continual improvement practice. This involves assessing various opportunities for improvement, determining which ones should be prioritized based on factors like impact, cost, and alignment with business objectives, and then developing business cases to justify and guide these improvements. This process ensures that continual improvement efforts are focused, effective, and aligned with organizational goals.</a:t>
            </a:r>
          </a:p>
          <a:p>
            <a:pPr marL="0" indent="0">
              <a:lnSpc>
                <a:spcPct val="90000"/>
              </a:lnSpc>
              <a:buNone/>
            </a:pPr>
            <a:r>
              <a:rPr lang="en-US" sz="1400" b="0" i="0" dirty="0">
                <a:solidFill>
                  <a:srgbClr val="FFFFFF"/>
                </a:solidFill>
                <a:effectLst/>
                <a:latin typeface="Lucida Sans" panose="020B0602030504020204" pitchFamily="34" charset="0"/>
              </a:rPr>
              <a:t>The other options, while they might contribute to or intersect with continual improvement efforts, are not primarily activities of the continual improvement practice:</a:t>
            </a:r>
          </a:p>
          <a:p>
            <a:pPr lvl="1">
              <a:lnSpc>
                <a:spcPct val="90000"/>
              </a:lnSpc>
            </a:pPr>
            <a:r>
              <a:rPr lang="en-US" sz="1400" b="0" i="0" dirty="0">
                <a:solidFill>
                  <a:srgbClr val="FFFFFF"/>
                </a:solidFill>
                <a:effectLst/>
                <a:latin typeface="Lucida Sans" panose="020B0602030504020204" pitchFamily="34" charset="0"/>
              </a:rPr>
              <a:t>A: Identifying the cause of unplanned interruptions to service is more closely related to Problem Management.</a:t>
            </a:r>
          </a:p>
          <a:p>
            <a:pPr lvl="1">
              <a:lnSpc>
                <a:spcPct val="90000"/>
              </a:lnSpc>
            </a:pPr>
            <a:r>
              <a:rPr lang="en-US" sz="1400" b="0" i="0" dirty="0">
                <a:solidFill>
                  <a:srgbClr val="FFFFFF"/>
                </a:solidFill>
                <a:effectLst/>
                <a:latin typeface="Lucida Sans" panose="020B0602030504020204" pitchFamily="34" charset="0"/>
              </a:rPr>
              <a:t>B: Improving relationships with and between stakeholders can be a part of Relationship Management or even part of broader organizational strategies.</a:t>
            </a:r>
          </a:p>
          <a:p>
            <a:pPr lvl="1">
              <a:lnSpc>
                <a:spcPct val="90000"/>
              </a:lnSpc>
            </a:pPr>
            <a:r>
              <a:rPr lang="en-US" sz="1400" b="0" i="0" dirty="0">
                <a:solidFill>
                  <a:srgbClr val="FFFFFF"/>
                </a:solidFill>
                <a:effectLst/>
                <a:latin typeface="Lucida Sans" panose="020B0602030504020204" pitchFamily="34" charset="0"/>
              </a:rPr>
              <a:t>D: Handling compliments and complaints from users to identify improvements is important for capturing feedback, but it's typically an activity associated with practices like Service Desk or Service Level Management.</a:t>
            </a:r>
          </a:p>
        </p:txBody>
      </p:sp>
      <p:sp>
        <p:nvSpPr>
          <p:cNvPr id="4" name="Footer Placeholder 3">
            <a:extLst>
              <a:ext uri="{FF2B5EF4-FFF2-40B4-BE49-F238E27FC236}">
                <a16:creationId xmlns:a16="http://schemas.microsoft.com/office/drawing/2014/main" id="{C84F96A8-7D14-3A4F-DD7A-CC678A83848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82684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49CC842-20A6-6809-A10F-E0DD276860B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1CC2B-3328-43FF-F2A2-51FAB168830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86: </a:t>
            </a:r>
            <a:r>
              <a:rPr lang="en-US" sz="2800" b="0" i="0" dirty="0">
                <a:solidFill>
                  <a:srgbClr val="FFFFFF"/>
                </a:solidFill>
                <a:effectLst/>
                <a:latin typeface="Udemy Sans"/>
              </a:rPr>
              <a:t>Which statements about the 'service request management' practice are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3D90426-C29D-26A0-1676-44BC859FB689}"/>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1. Service requests are part of normal service delivery</a:t>
            </a:r>
          </a:p>
          <a:p>
            <a:pPr marL="0" indent="0">
              <a:buNone/>
            </a:pPr>
            <a:r>
              <a:rPr lang="en-US" sz="1800" dirty="0">
                <a:solidFill>
                  <a:srgbClr val="FFFFFF"/>
                </a:solidFill>
                <a:latin typeface="Lucida Sans" panose="020B0602030504020204" pitchFamily="34" charset="0"/>
              </a:rPr>
              <a:t>2. Complaints can be handled as service requests</a:t>
            </a:r>
          </a:p>
          <a:p>
            <a:pPr marL="0" indent="0">
              <a:buNone/>
            </a:pPr>
            <a:r>
              <a:rPr lang="en-US" sz="1800" dirty="0">
                <a:solidFill>
                  <a:srgbClr val="FFFFFF"/>
                </a:solidFill>
                <a:latin typeface="Lucida Sans" panose="020B0602030504020204" pitchFamily="34" charset="0"/>
              </a:rPr>
              <a:t>3. Service requests result from a failure in service</a:t>
            </a:r>
          </a:p>
          <a:p>
            <a:pPr marL="0" indent="0">
              <a:buNone/>
            </a:pPr>
            <a:r>
              <a:rPr lang="en-US" sz="1800" dirty="0">
                <a:solidFill>
                  <a:srgbClr val="FFFFFF"/>
                </a:solidFill>
                <a:latin typeface="Lucida Sans" panose="020B0602030504020204" pitchFamily="34" charset="0"/>
              </a:rPr>
              <a:t>4. Normal changes should be handled as service requests</a:t>
            </a:r>
          </a:p>
          <a:p>
            <a:pPr marL="0" indent="0">
              <a:buNone/>
            </a:pPr>
            <a:r>
              <a:rPr lang="en-US" sz="1800" dirty="0">
                <a:solidFill>
                  <a:srgbClr val="FFFFFF"/>
                </a:solidFill>
                <a:latin typeface="Lucida Sans" panose="020B0602030504020204" pitchFamily="34" charset="0"/>
              </a:rPr>
              <a:t>A. 1 and 2</a:t>
            </a:r>
          </a:p>
          <a:p>
            <a:pPr marL="0" indent="0">
              <a:buNone/>
            </a:pPr>
            <a:r>
              <a:rPr lang="en-US" sz="1800" dirty="0">
                <a:solidFill>
                  <a:srgbClr val="FFFFFF"/>
                </a:solidFill>
                <a:latin typeface="Lucida Sans" panose="020B0602030504020204" pitchFamily="34" charset="0"/>
              </a:rPr>
              <a:t>B. 2 and 3</a:t>
            </a:r>
          </a:p>
          <a:p>
            <a:pPr marL="0" indent="0">
              <a:buNone/>
            </a:pPr>
            <a:r>
              <a:rPr lang="en-US" sz="1800" dirty="0">
                <a:solidFill>
                  <a:srgbClr val="FFFFFF"/>
                </a:solidFill>
                <a:latin typeface="Lucida Sans" panose="020B0602030504020204" pitchFamily="34" charset="0"/>
              </a:rPr>
              <a:t>C. 3 and 4</a:t>
            </a:r>
          </a:p>
          <a:p>
            <a:pPr marL="0" indent="0">
              <a:buNone/>
            </a:pPr>
            <a:r>
              <a:rPr lang="en-US" sz="1800" dirty="0">
                <a:solidFill>
                  <a:srgbClr val="FFFFFF"/>
                </a:solidFill>
                <a:latin typeface="Lucida Sans" panose="020B0602030504020204" pitchFamily="34" charset="0"/>
              </a:rPr>
              <a:t>D. 1 and 4</a:t>
            </a:r>
          </a:p>
        </p:txBody>
      </p:sp>
      <p:sp>
        <p:nvSpPr>
          <p:cNvPr id="4" name="Footer Placeholder 3">
            <a:extLst>
              <a:ext uri="{FF2B5EF4-FFF2-40B4-BE49-F238E27FC236}">
                <a16:creationId xmlns:a16="http://schemas.microsoft.com/office/drawing/2014/main" id="{4F1453A8-8C81-EF1B-4ABC-2E2DCF41027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0536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4654AD2-3A4D-EB2A-EF75-CEB08F03924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436E4-8179-F0A9-A66F-FFA890DDA649}"/>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1 and 2</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F2C566F-18B6-C316-F6CF-BDE451190D15}"/>
              </a:ext>
            </a:extLst>
          </p:cNvPr>
          <p:cNvSpPr>
            <a:spLocks noGrp="1"/>
          </p:cNvSpPr>
          <p:nvPr>
            <p:ph idx="1"/>
          </p:nvPr>
        </p:nvSpPr>
        <p:spPr>
          <a:xfrm>
            <a:off x="6519581" y="526868"/>
            <a:ext cx="5292270" cy="5601789"/>
          </a:xfrm>
        </p:spPr>
        <p:txBody>
          <a:bodyPr>
            <a:noAutofit/>
          </a:bodyPr>
          <a:lstStyle/>
          <a:p>
            <a:pPr marL="0" indent="0">
              <a:lnSpc>
                <a:spcPct val="90000"/>
              </a:lnSpc>
              <a:buNone/>
            </a:pPr>
            <a:endParaRPr lang="en-US" sz="1400" b="0" i="0" dirty="0">
              <a:solidFill>
                <a:srgbClr val="FFFFFF"/>
              </a:solidFill>
              <a:effectLst/>
              <a:latin typeface="Lucida Sans" panose="020B0602030504020204" pitchFamily="34" charset="0"/>
            </a:endParaRPr>
          </a:p>
          <a:p>
            <a:pPr>
              <a:lnSpc>
                <a:spcPct val="90000"/>
              </a:lnSpc>
              <a:buFont typeface="+mj-lt"/>
              <a:buAutoNum type="arabicPeriod"/>
            </a:pPr>
            <a:r>
              <a:rPr lang="en-US" sz="1400" b="1" i="0" dirty="0">
                <a:solidFill>
                  <a:srgbClr val="FFFFFF"/>
                </a:solidFill>
                <a:effectLst/>
                <a:latin typeface="Lucida Sans" panose="020B0602030504020204" pitchFamily="34" charset="0"/>
              </a:rPr>
              <a:t>Service requests are part of normal service delivery</a:t>
            </a:r>
            <a:r>
              <a:rPr lang="en-US" sz="1400" b="0" i="0" dirty="0">
                <a:solidFill>
                  <a:srgbClr val="FFFFFF"/>
                </a:solidFill>
                <a:effectLst/>
                <a:latin typeface="Lucida Sans" panose="020B0602030504020204" pitchFamily="34" charset="0"/>
              </a:rPr>
              <a:t>: This statement is correct. Service requests typically involve users asking for information, access, or certain routine services which are a standard part of the service offerings and are handled through predefined procedures.</a:t>
            </a:r>
          </a:p>
          <a:p>
            <a:pPr>
              <a:lnSpc>
                <a:spcPct val="90000"/>
              </a:lnSpc>
              <a:buFont typeface="+mj-lt"/>
              <a:buAutoNum type="arabicPeriod"/>
            </a:pPr>
            <a:r>
              <a:rPr lang="en-US" sz="1400" b="1" i="0" dirty="0">
                <a:solidFill>
                  <a:srgbClr val="FFFFFF"/>
                </a:solidFill>
                <a:effectLst/>
                <a:latin typeface="Lucida Sans" panose="020B0602030504020204" pitchFamily="34" charset="0"/>
              </a:rPr>
              <a:t>Complaints can be handled as service requests</a:t>
            </a:r>
            <a:r>
              <a:rPr lang="en-US" sz="1400" b="0" i="0" dirty="0">
                <a:solidFill>
                  <a:srgbClr val="FFFFFF"/>
                </a:solidFill>
                <a:effectLst/>
                <a:latin typeface="Lucida Sans" panose="020B0602030504020204" pitchFamily="34" charset="0"/>
              </a:rPr>
              <a:t>: This is also correct. Complaints, though not a typical 'service request', can be processed and managed using the service request management process. This approach allows for a structured and traceable way of handling and resolving complaints.</a:t>
            </a:r>
          </a:p>
          <a:p>
            <a:pPr>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The other statements are not accurate in the context of service request management:</a:t>
            </a:r>
          </a:p>
          <a:p>
            <a:pPr marL="742950" lvl="1" indent="-285750">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3. </a:t>
            </a:r>
            <a:r>
              <a:rPr lang="en-US" sz="1400" b="1" i="0" dirty="0">
                <a:solidFill>
                  <a:srgbClr val="FFFFFF"/>
                </a:solidFill>
                <a:effectLst/>
                <a:latin typeface="Lucida Sans" panose="020B0602030504020204" pitchFamily="34" charset="0"/>
              </a:rPr>
              <a:t>Service requests result from a failure in service</a:t>
            </a:r>
            <a:r>
              <a:rPr lang="en-US" sz="1400" b="0" i="0" dirty="0">
                <a:solidFill>
                  <a:srgbClr val="FFFFFF"/>
                </a:solidFill>
                <a:effectLst/>
                <a:latin typeface="Lucida Sans" panose="020B0602030504020204" pitchFamily="34" charset="0"/>
              </a:rPr>
              <a:t>: This statement is incorrect. Service requests are generally not caused by service failures; those are typically categorized as incidents.</a:t>
            </a:r>
          </a:p>
          <a:p>
            <a:pPr marL="742950" lvl="1" indent="-285750">
              <a:lnSpc>
                <a:spcPct val="90000"/>
              </a:lnSpc>
              <a:buFont typeface="Arial" panose="020B0604020202020204" pitchFamily="34" charset="0"/>
              <a:buChar char="•"/>
            </a:pPr>
            <a:r>
              <a:rPr lang="en-US" sz="1400" dirty="0">
                <a:solidFill>
                  <a:srgbClr val="FFFFFF"/>
                </a:solidFill>
                <a:latin typeface="Lucida Sans" panose="020B0602030504020204" pitchFamily="34" charset="0"/>
              </a:rPr>
              <a:t>4. </a:t>
            </a:r>
            <a:r>
              <a:rPr lang="en-US" sz="1400" b="1" i="0" dirty="0">
                <a:solidFill>
                  <a:srgbClr val="FFFFFF"/>
                </a:solidFill>
                <a:effectLst/>
                <a:latin typeface="Lucida Sans" panose="020B0602030504020204" pitchFamily="34" charset="0"/>
              </a:rPr>
              <a:t>Normal changes should be handled as service requests</a:t>
            </a:r>
            <a:r>
              <a:rPr lang="en-US" sz="1400" b="0" i="0" dirty="0">
                <a:solidFill>
                  <a:srgbClr val="FFFFFF"/>
                </a:solidFill>
                <a:effectLst/>
                <a:latin typeface="Lucida Sans" panose="020B0602030504020204" pitchFamily="34" charset="0"/>
              </a:rPr>
              <a:t>: This is not generally correct. Normal changes, which often carry a higher risk and require thorough assessment and authorization, are typically managed through the change enablement process, not as service requests. Standard changes, which are low-risk and routine, may be handled as service requests.</a:t>
            </a:r>
          </a:p>
        </p:txBody>
      </p:sp>
      <p:sp>
        <p:nvSpPr>
          <p:cNvPr id="4" name="Footer Placeholder 3">
            <a:extLst>
              <a:ext uri="{FF2B5EF4-FFF2-40B4-BE49-F238E27FC236}">
                <a16:creationId xmlns:a16="http://schemas.microsoft.com/office/drawing/2014/main" id="{0BACD701-3FBE-7DF1-9FFD-270781FEE18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070858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A75478C-B2D6-97EB-D52D-8EAF8E52A0D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064D0-68AB-8177-2AA8-C42B77DA701D}"/>
              </a:ext>
            </a:extLst>
          </p:cNvPr>
          <p:cNvSpPr>
            <a:spLocks noGrp="1"/>
          </p:cNvSpPr>
          <p:nvPr>
            <p:ph type="title"/>
          </p:nvPr>
        </p:nvSpPr>
        <p:spPr>
          <a:xfrm>
            <a:off x="1834919" y="685800"/>
            <a:ext cx="3705269" cy="5308599"/>
          </a:xfrm>
        </p:spPr>
        <p:txBody>
          <a:bodyPr>
            <a:normAutofit/>
          </a:bodyPr>
          <a:lstStyle/>
          <a:p>
            <a:pPr algn="ctr">
              <a:lnSpc>
                <a:spcPct val="90000"/>
              </a:lnSpc>
            </a:pPr>
            <a:r>
              <a:rPr lang="en-US" sz="2200" dirty="0">
                <a:solidFill>
                  <a:srgbClr val="FFFFFF"/>
                </a:solidFill>
                <a:latin typeface="Udemy Sans"/>
              </a:rPr>
              <a:t>Question 87: </a:t>
            </a:r>
            <a:r>
              <a:rPr lang="en-US" sz="2200" b="0" i="0" dirty="0">
                <a:solidFill>
                  <a:srgbClr val="FFFFFF"/>
                </a:solidFill>
                <a:effectLst/>
                <a:latin typeface="Udemy Sans"/>
              </a:rPr>
              <a:t>Identify the missing word in the following sentence. The purpose of the supplier management practice is to ensure that the organization's suppliers and their [?] are managed appropriately to support the seamless provision of quality products and services.</a:t>
            </a:r>
            <a:endParaRPr lang="en-US" sz="2200" dirty="0">
              <a:solidFill>
                <a:srgbClr val="FFFFFF"/>
              </a:solidFill>
              <a:latin typeface="Udemy Sans"/>
            </a:endParaRPr>
          </a:p>
        </p:txBody>
      </p:sp>
      <p:sp>
        <p:nvSpPr>
          <p:cNvPr id="3" name="Content Placeholder 2">
            <a:extLst>
              <a:ext uri="{FF2B5EF4-FFF2-40B4-BE49-F238E27FC236}">
                <a16:creationId xmlns:a16="http://schemas.microsoft.com/office/drawing/2014/main" id="{B1855DC1-134A-F715-F7AD-D4E595974762}"/>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costs</a:t>
            </a:r>
          </a:p>
          <a:p>
            <a:pPr marL="0" indent="0">
              <a:buNone/>
            </a:pPr>
            <a:r>
              <a:rPr lang="en-US" dirty="0">
                <a:solidFill>
                  <a:srgbClr val="FFFFFF"/>
                </a:solidFill>
                <a:latin typeface="Lucida Sans" panose="020B0602030504020204" pitchFamily="34" charset="0"/>
              </a:rPr>
              <a:t>B. users</a:t>
            </a:r>
          </a:p>
          <a:p>
            <a:pPr marL="0" indent="0">
              <a:buNone/>
            </a:pPr>
            <a:r>
              <a:rPr lang="en-US" dirty="0">
                <a:solidFill>
                  <a:srgbClr val="FFFFFF"/>
                </a:solidFill>
                <a:latin typeface="Lucida Sans" panose="020B0602030504020204" pitchFamily="34" charset="0"/>
              </a:rPr>
              <a:t>C. value</a:t>
            </a:r>
          </a:p>
          <a:p>
            <a:pPr marL="0" indent="0">
              <a:buNone/>
            </a:pPr>
            <a:r>
              <a:rPr lang="en-US" dirty="0">
                <a:solidFill>
                  <a:srgbClr val="FFFFFF"/>
                </a:solidFill>
                <a:latin typeface="Lucida Sans" panose="020B0602030504020204" pitchFamily="34" charset="0"/>
              </a:rPr>
              <a:t>D. performances</a:t>
            </a:r>
          </a:p>
        </p:txBody>
      </p:sp>
      <p:sp>
        <p:nvSpPr>
          <p:cNvPr id="4" name="Footer Placeholder 3">
            <a:extLst>
              <a:ext uri="{FF2B5EF4-FFF2-40B4-BE49-F238E27FC236}">
                <a16:creationId xmlns:a16="http://schemas.microsoft.com/office/drawing/2014/main" id="{E242BF60-6B2A-A72A-386C-A09D803ABFA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99302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CB18220-F5BB-C3F6-859F-5153450B4FF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9A354-E932-EA32-6780-7BEA73F7D79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performances.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804FD77-572C-B46D-3283-7CC31E8A9487}"/>
              </a:ext>
            </a:extLst>
          </p:cNvPr>
          <p:cNvSpPr>
            <a:spLocks noGrp="1"/>
          </p:cNvSpPr>
          <p:nvPr>
            <p:ph idx="1"/>
          </p:nvPr>
        </p:nvSpPr>
        <p:spPr>
          <a:xfrm>
            <a:off x="6516553" y="685799"/>
            <a:ext cx="5482521" cy="5636623"/>
          </a:xfrm>
        </p:spPr>
        <p:txBody>
          <a:bodyPr>
            <a:noAutofit/>
          </a:bodyPr>
          <a:lstStyle/>
          <a:p>
            <a:pPr marL="0" indent="0">
              <a:buNone/>
            </a:pPr>
            <a:r>
              <a:rPr lang="en-US" sz="1500" b="0" i="0" dirty="0">
                <a:solidFill>
                  <a:srgbClr val="FFFFFF"/>
                </a:solidFill>
                <a:effectLst/>
                <a:latin typeface="Lucida Sans" panose="020B0602030504020204" pitchFamily="34" charset="0"/>
              </a:rPr>
              <a:t>So, the complete sentence would be:</a:t>
            </a:r>
          </a:p>
          <a:p>
            <a:pPr marL="0" indent="0">
              <a:buNone/>
            </a:pPr>
            <a:r>
              <a:rPr lang="en-US" sz="1500" b="0" i="0" dirty="0">
                <a:solidFill>
                  <a:srgbClr val="FFFFFF"/>
                </a:solidFill>
                <a:effectLst/>
                <a:latin typeface="Lucida Sans" panose="020B0602030504020204" pitchFamily="34" charset="0"/>
              </a:rPr>
              <a:t>"The purpose of the supplier management practice is to ensure that the organization's suppliers and their performances are managed appropriately to support the seamless provision of quality products and services.“</a:t>
            </a:r>
            <a:endParaRPr lang="en-US" sz="1500" dirty="0">
              <a:solidFill>
                <a:srgbClr val="FFFFFF"/>
              </a:solidFill>
              <a:latin typeface="Lucida Sans" panose="020B0602030504020204" pitchFamily="34" charset="0"/>
            </a:endParaRPr>
          </a:p>
          <a:p>
            <a:pPr marL="0" indent="0">
              <a:buNone/>
            </a:pPr>
            <a:r>
              <a:rPr lang="en-US" sz="1500" b="0" i="0" dirty="0">
                <a:solidFill>
                  <a:srgbClr val="FFFFFF"/>
                </a:solidFill>
                <a:effectLst/>
                <a:latin typeface="Lucida Sans" panose="020B0602030504020204" pitchFamily="34" charset="0"/>
              </a:rPr>
              <a:t>This includes creating closer, more collaborative relationships with key suppliers to uncover and realize new value and reduce the risk of failure.</a:t>
            </a:r>
          </a:p>
          <a:p>
            <a:pPr marL="0" indent="0">
              <a:buNone/>
            </a:pPr>
            <a:r>
              <a:rPr lang="en-US" sz="1500" b="0" i="0" dirty="0">
                <a:solidFill>
                  <a:srgbClr val="FFFFFF"/>
                </a:solidFill>
                <a:effectLst/>
                <a:latin typeface="Lucida Sans" panose="020B0602030504020204" pitchFamily="34" charset="0"/>
              </a:rPr>
              <a:t>The other options are not correct because:</a:t>
            </a:r>
          </a:p>
          <a:p>
            <a:r>
              <a:rPr lang="en-US" sz="1500" b="0" i="0" dirty="0">
                <a:solidFill>
                  <a:srgbClr val="FFFFFF"/>
                </a:solidFill>
                <a:effectLst/>
                <a:latin typeface="Lucida Sans" panose="020B0602030504020204" pitchFamily="34" charset="0"/>
              </a:rPr>
              <a:t>A. Costs: While costs are a factor in supplier management, the term specifically refers to the financial aspect and does not cover the full scope of supplier activities and outputs that need to be managed.</a:t>
            </a:r>
          </a:p>
          <a:p>
            <a:r>
              <a:rPr lang="en-US" sz="1500" b="0" i="0" dirty="0">
                <a:solidFill>
                  <a:srgbClr val="FFFFFF"/>
                </a:solidFill>
                <a:effectLst/>
                <a:latin typeface="Lucida Sans" panose="020B0602030504020204" pitchFamily="34" charset="0"/>
              </a:rPr>
              <a:t>B. Users: In the context of supplier management, "users" are not what is being managed; rather, it is the suppliers’ outputs and services that are under scrutiny.</a:t>
            </a:r>
          </a:p>
          <a:p>
            <a:r>
              <a:rPr lang="en-US" sz="1500" b="0" i="0" dirty="0">
                <a:solidFill>
                  <a:srgbClr val="FFFFFF"/>
                </a:solidFill>
                <a:effectLst/>
                <a:latin typeface="Lucida Sans" panose="020B0602030504020204" pitchFamily="34" charset="0"/>
              </a:rPr>
              <a:t>C. Value: Although value is a key consideration in supplier management, in this context, "performance" is the more accurate term as it relates to how well suppliers meet their defined performance criteria and contribute to the service delivery.</a:t>
            </a:r>
          </a:p>
          <a:p>
            <a:pPr marL="0" indent="0">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755A198-9CC4-5391-77D7-CA785D1553B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58594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9468868-CE05-5AA3-F96A-EA42AAC756D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5C6C0-A086-62F6-6E11-8931B71EF7B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88: </a:t>
            </a:r>
            <a:r>
              <a:rPr lang="en-US" sz="2800" b="0" i="0" dirty="0">
                <a:solidFill>
                  <a:srgbClr val="FFFFFF"/>
                </a:solidFill>
                <a:effectLst/>
                <a:latin typeface="Udemy Sans"/>
              </a:rPr>
              <a:t>What should be done for every problem?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7172BEB-455A-1A2B-0BC6-FC72900F9EE4}"/>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It should be resolved so that it can be closed</a:t>
            </a:r>
          </a:p>
          <a:p>
            <a:pPr marL="0" indent="0">
              <a:buNone/>
            </a:pPr>
            <a:r>
              <a:rPr lang="en-US" sz="1800" dirty="0">
                <a:solidFill>
                  <a:srgbClr val="FFFFFF"/>
                </a:solidFill>
                <a:latin typeface="Lucida Sans" panose="020B0602030504020204" pitchFamily="34" charset="0"/>
              </a:rPr>
              <a:t>B. It should have a workaround to reduce the impact</a:t>
            </a:r>
          </a:p>
          <a:p>
            <a:pPr marL="0" indent="0">
              <a:buNone/>
            </a:pPr>
            <a:r>
              <a:rPr lang="en-US" sz="1800" dirty="0">
                <a:solidFill>
                  <a:srgbClr val="FFFFFF"/>
                </a:solidFill>
                <a:latin typeface="Lucida Sans" panose="020B0602030504020204" pitchFamily="34" charset="0"/>
              </a:rPr>
              <a:t>C. It should be diagnosed to identify possible solutions</a:t>
            </a:r>
          </a:p>
          <a:p>
            <a:pPr marL="0" indent="0">
              <a:buNone/>
            </a:pPr>
            <a:r>
              <a:rPr lang="en-US" sz="1800" dirty="0">
                <a:solidFill>
                  <a:srgbClr val="FFFFFF"/>
                </a:solidFill>
                <a:latin typeface="Lucida Sans" panose="020B0602030504020204" pitchFamily="34" charset="0"/>
              </a:rPr>
              <a:t>D. It should be prioritized based on its potential impact and probability</a:t>
            </a:r>
          </a:p>
        </p:txBody>
      </p:sp>
      <p:sp>
        <p:nvSpPr>
          <p:cNvPr id="4" name="Footer Placeholder 3">
            <a:extLst>
              <a:ext uri="{FF2B5EF4-FFF2-40B4-BE49-F238E27FC236}">
                <a16:creationId xmlns:a16="http://schemas.microsoft.com/office/drawing/2014/main" id="{C62E2B8A-B3EE-F562-C73E-1C52D049120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22062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365AF16-C949-289A-F978-3B07C141A7B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1246C-B216-A827-E498-5A6116F6ACF2}"/>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It should be diagnosed to identify possible solutions.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9585AF5-FB46-22D2-AF93-6A4D5737D93D}"/>
              </a:ext>
            </a:extLst>
          </p:cNvPr>
          <p:cNvSpPr>
            <a:spLocks noGrp="1"/>
          </p:cNvSpPr>
          <p:nvPr>
            <p:ph idx="1"/>
          </p:nvPr>
        </p:nvSpPr>
        <p:spPr>
          <a:xfrm>
            <a:off x="6516553" y="685799"/>
            <a:ext cx="5126446" cy="5549537"/>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Diagnosis</a:t>
            </a:r>
            <a:r>
              <a:rPr lang="en-US" sz="1500" b="0" i="0" dirty="0">
                <a:solidFill>
                  <a:srgbClr val="FFFFFF"/>
                </a:solidFill>
                <a:effectLst/>
                <a:latin typeface="Lucida Sans" panose="020B0602030504020204" pitchFamily="34" charset="0"/>
              </a:rPr>
              <a:t>: The initial step in problem management is to diagnose the problem. This involves understanding the problem's nature, investigating its root cause, and identifying potential solutions. Diagnosis is crucial because it helps in determining the most effective way to resolve the problem, preventing recurrence of related incidents, and improving overall service quality.</a:t>
            </a:r>
          </a:p>
          <a:p>
            <a:pPr marL="0" indent="0">
              <a:lnSpc>
                <a:spcPct val="90000"/>
              </a:lnSpc>
              <a:buNone/>
            </a:pPr>
            <a:r>
              <a:rPr lang="en-US" sz="1500" b="0" i="0" dirty="0">
                <a:solidFill>
                  <a:srgbClr val="FFFFFF"/>
                </a:solidFill>
                <a:effectLst/>
                <a:latin typeface="Lucida Sans" panose="020B0602030504020204" pitchFamily="34" charset="0"/>
              </a:rPr>
              <a:t>The other options, while they may be part of problem management, are not necessarily applicable to every problem:</a:t>
            </a:r>
          </a:p>
          <a:p>
            <a:pPr lvl="1">
              <a:lnSpc>
                <a:spcPct val="90000"/>
              </a:lnSpc>
            </a:pPr>
            <a:r>
              <a:rPr lang="en-US" sz="1500" b="0" i="0" dirty="0">
                <a:solidFill>
                  <a:srgbClr val="FFFFFF"/>
                </a:solidFill>
                <a:effectLst/>
                <a:latin typeface="Lucida Sans" panose="020B0602030504020204" pitchFamily="34" charset="0"/>
              </a:rPr>
              <a:t>A: Resolving the problem is the ultimate goal, but not all problems can be immediately resolved; some might require extensive investigation or may not have a feasible resolution.</a:t>
            </a:r>
          </a:p>
          <a:p>
            <a:pPr lvl="1">
              <a:lnSpc>
                <a:spcPct val="90000"/>
              </a:lnSpc>
            </a:pPr>
            <a:r>
              <a:rPr lang="en-US" sz="1500" b="0" i="0" dirty="0">
                <a:solidFill>
                  <a:srgbClr val="FFFFFF"/>
                </a:solidFill>
                <a:effectLst/>
                <a:latin typeface="Lucida Sans" panose="020B0602030504020204" pitchFamily="34" charset="0"/>
              </a:rPr>
              <a:t>B: Providing a workaround is important for reducing the impact of the problem on the service, but it might not always be possible or necessary for every problem.</a:t>
            </a:r>
          </a:p>
          <a:p>
            <a:pPr lvl="1">
              <a:lnSpc>
                <a:spcPct val="90000"/>
              </a:lnSpc>
            </a:pPr>
            <a:r>
              <a:rPr lang="en-US" sz="1500" b="0" i="0" dirty="0">
                <a:solidFill>
                  <a:srgbClr val="FFFFFF"/>
                </a:solidFill>
                <a:effectLst/>
                <a:latin typeface="Lucida Sans" panose="020B0602030504020204" pitchFamily="34" charset="0"/>
              </a:rPr>
              <a:t>D: Prioritizing problems based on impact and probability is important for effective resource allocation, but it is a subsequent step after the problem is diagnosed.</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D3A54D50-5641-5E66-DD54-267EC377C1B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10486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98A3F1B-3EA7-7CB3-B6F2-14D015B8E88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179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54B90-898C-AED2-5E56-51FD8D92DB9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89: </a:t>
            </a:r>
            <a:r>
              <a:rPr lang="en-US" sz="2800" b="0" i="0" dirty="0">
                <a:solidFill>
                  <a:srgbClr val="FFFFFF"/>
                </a:solidFill>
                <a:effectLst/>
                <a:latin typeface="Udemy Sans"/>
              </a:rPr>
              <a:t>How does categorization of incidents assist the 'incident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9A18579-E933-6078-67E6-45B7316E7D8A}"/>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It ensures that incidents are resolved in timescales agreed with the customer</a:t>
            </a:r>
          </a:p>
          <a:p>
            <a:pPr marL="0" indent="0">
              <a:buNone/>
            </a:pPr>
            <a:r>
              <a:rPr lang="en-US" sz="1800" dirty="0">
                <a:solidFill>
                  <a:srgbClr val="FFFFFF"/>
                </a:solidFill>
                <a:latin typeface="Lucida Sans" panose="020B0602030504020204" pitchFamily="34" charset="0"/>
              </a:rPr>
              <a:t>B. It determines how the service provider is perceived</a:t>
            </a:r>
          </a:p>
          <a:p>
            <a:pPr marL="0" indent="0">
              <a:buNone/>
            </a:pPr>
            <a:r>
              <a:rPr lang="en-US" sz="1800" dirty="0">
                <a:solidFill>
                  <a:srgbClr val="FFFFFF"/>
                </a:solidFill>
                <a:latin typeface="Lucida Sans" panose="020B0602030504020204" pitchFamily="34" charset="0"/>
              </a:rPr>
              <a:t>C. It helps direct the incident to the correct support area</a:t>
            </a:r>
          </a:p>
          <a:p>
            <a:pPr marL="0" indent="0">
              <a:buNone/>
            </a:pPr>
            <a:r>
              <a:rPr lang="en-US" sz="1800" dirty="0">
                <a:solidFill>
                  <a:srgbClr val="FFFFFF"/>
                </a:solidFill>
                <a:latin typeface="Lucida Sans" panose="020B0602030504020204" pitchFamily="34" charset="0"/>
              </a:rPr>
              <a:t>D. It determines the priority assigned to the incident</a:t>
            </a:r>
          </a:p>
        </p:txBody>
      </p:sp>
      <p:sp>
        <p:nvSpPr>
          <p:cNvPr id="4" name="Footer Placeholder 3">
            <a:extLst>
              <a:ext uri="{FF2B5EF4-FFF2-40B4-BE49-F238E27FC236}">
                <a16:creationId xmlns:a16="http://schemas.microsoft.com/office/drawing/2014/main" id="{769B7563-8A66-809F-694C-489FFE76F30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12060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87C45C5-B742-E84D-00AC-F06C30BE623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AA3D6-18F6-4F92-C776-35CADEE8F21B}"/>
              </a:ext>
            </a:extLst>
          </p:cNvPr>
          <p:cNvSpPr>
            <a:spLocks noGrp="1"/>
          </p:cNvSpPr>
          <p:nvPr>
            <p:ph type="title"/>
          </p:nvPr>
        </p:nvSpPr>
        <p:spPr>
          <a:xfrm>
            <a:off x="1834919" y="685800"/>
            <a:ext cx="3705269" cy="5308599"/>
          </a:xfrm>
        </p:spPr>
        <p:txBody>
          <a:bodyPr>
            <a:normAutofit/>
          </a:bodyPr>
          <a:lstStyle/>
          <a:p>
            <a:r>
              <a:rPr lang="en-US" sz="3200" b="1" dirty="0">
                <a:solidFill>
                  <a:srgbClr val="FFFFFF"/>
                </a:solidFill>
                <a:latin typeface="Udemy Sans"/>
              </a:rPr>
              <a:t>The correct answer is C: </a:t>
            </a:r>
            <a:r>
              <a:rPr lang="en-US" sz="3200" b="1" i="0" dirty="0">
                <a:solidFill>
                  <a:srgbClr val="FFFFFF"/>
                </a:solidFill>
                <a:effectLst/>
                <a:latin typeface="Udemy Sans"/>
              </a:rPr>
              <a:t>Accurate and carefully analyzed data</a:t>
            </a:r>
            <a:endParaRPr lang="en-US" sz="3200" b="1" dirty="0">
              <a:solidFill>
                <a:srgbClr val="FFFFFF"/>
              </a:solidFill>
              <a:latin typeface="Udemy Sans"/>
            </a:endParaRPr>
          </a:p>
        </p:txBody>
      </p:sp>
      <p:sp>
        <p:nvSpPr>
          <p:cNvPr id="3" name="Content Placeholder 2">
            <a:extLst>
              <a:ext uri="{FF2B5EF4-FFF2-40B4-BE49-F238E27FC236}">
                <a16:creationId xmlns:a16="http://schemas.microsoft.com/office/drawing/2014/main" id="{55E386B4-2407-0BF4-9B63-CD8598A01992}"/>
              </a:ext>
            </a:extLst>
          </p:cNvPr>
          <p:cNvSpPr>
            <a:spLocks noGrp="1"/>
          </p:cNvSpPr>
          <p:nvPr>
            <p:ph idx="1"/>
          </p:nvPr>
        </p:nvSpPr>
        <p:spPr>
          <a:xfrm>
            <a:off x="6512242" y="820783"/>
            <a:ext cx="5327104"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Accurate and carefully analyzed data is crucial for making informed decisions in the continual improvement process. This data helps organizations understand the current state of their services, identify areas for improvement, and measure the effectiveness of implemented changes. </a:t>
            </a:r>
          </a:p>
          <a:p>
            <a:pPr marL="0" indent="0">
              <a:lnSpc>
                <a:spcPct val="90000"/>
              </a:lnSpc>
              <a:buNone/>
            </a:pPr>
            <a:r>
              <a:rPr lang="en-US" sz="1600" b="0" i="0" dirty="0">
                <a:solidFill>
                  <a:srgbClr val="FFFFFF"/>
                </a:solidFill>
                <a:effectLst/>
                <a:latin typeface="Lucida Sans" panose="020B0602030504020204" pitchFamily="34" charset="0"/>
              </a:rPr>
              <a:t>While other options may contribute to the decision-making process, they are not as universally applicable as accurate data:</a:t>
            </a:r>
          </a:p>
          <a:p>
            <a:pPr lvl="1">
              <a:lnSpc>
                <a:spcPct val="90000"/>
              </a:lnSpc>
            </a:pPr>
            <a:r>
              <a:rPr lang="en-US" sz="1600" b="0" i="0" dirty="0">
                <a:solidFill>
                  <a:srgbClr val="FFFFFF"/>
                </a:solidFill>
                <a:effectLst/>
                <a:latin typeface="Lucida Sans" panose="020B0602030504020204" pitchFamily="34" charset="0"/>
              </a:rPr>
              <a:t>A: An up-to-date balanced scorecard can be a useful tool, but it is just one of many methods for measuring performance and should be complemented by other data sources.</a:t>
            </a:r>
          </a:p>
          <a:p>
            <a:pPr lvl="1">
              <a:lnSpc>
                <a:spcPct val="90000"/>
              </a:lnSpc>
            </a:pPr>
            <a:r>
              <a:rPr lang="en-US" sz="1600" b="0" i="0" dirty="0">
                <a:solidFill>
                  <a:srgbClr val="FFFFFF"/>
                </a:solidFill>
                <a:effectLst/>
                <a:latin typeface="Lucida Sans" panose="020B0602030504020204" pitchFamily="34" charset="0"/>
              </a:rPr>
              <a:t>B: Details of how services are measured provide important context, but the actual decisions should be based on the results of these measurements, not just the measurement methods themselves.</a:t>
            </a:r>
          </a:p>
          <a:p>
            <a:pPr lvl="1">
              <a:lnSpc>
                <a:spcPct val="90000"/>
              </a:lnSpc>
            </a:pPr>
            <a:r>
              <a:rPr lang="en-US" sz="1600" b="0" i="0" dirty="0">
                <a:solidFill>
                  <a:srgbClr val="FFFFFF"/>
                </a:solidFill>
                <a:effectLst/>
                <a:latin typeface="Lucida Sans" panose="020B0602030504020204" pitchFamily="34" charset="0"/>
              </a:rPr>
              <a:t>D: A recent maturity assessment can provide valuable insights, but it is a snapshot in time and should be supplemented with ongoing data collection and analysis.</a:t>
            </a:r>
          </a:p>
          <a:p>
            <a:pPr marL="0" indent="0">
              <a:lnSpc>
                <a:spcPct val="90000"/>
              </a:lnSpc>
              <a:buNone/>
            </a:pP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7ABFB91C-E965-B011-7FAF-3EC62028C37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68887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E76CA15-3ACB-EBB4-9B73-4C9D6EF5C85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44B03-3635-F09E-4280-BC74C95EA0E7}"/>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It helps direct the incident to the correct support area.</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5E2BB49-E451-C8E0-93F2-A7A16A3EDAB9}"/>
              </a:ext>
            </a:extLst>
          </p:cNvPr>
          <p:cNvSpPr>
            <a:spLocks noGrp="1"/>
          </p:cNvSpPr>
          <p:nvPr>
            <p:ph idx="1"/>
          </p:nvPr>
        </p:nvSpPr>
        <p:spPr>
          <a:xfrm>
            <a:off x="6516553" y="685800"/>
            <a:ext cx="4754563" cy="5410200"/>
          </a:xfrm>
        </p:spPr>
        <p:txBody>
          <a:bodyPr>
            <a:normAutofit lnSpcReduction="10000"/>
          </a:bodyPr>
          <a:lstStyle/>
          <a:p>
            <a:pPr marL="0" indent="0">
              <a:lnSpc>
                <a:spcPct val="90000"/>
              </a:lnSpc>
              <a:buNone/>
            </a:pPr>
            <a:r>
              <a:rPr lang="en-US" sz="1500" b="1" i="0" dirty="0">
                <a:solidFill>
                  <a:srgbClr val="FFFFFF"/>
                </a:solidFill>
                <a:effectLst/>
                <a:latin typeface="Lucida Sans" panose="020B0602030504020204" pitchFamily="34" charset="0"/>
              </a:rPr>
              <a:t>Directing to the Correct Support Area</a:t>
            </a:r>
            <a:r>
              <a:rPr lang="en-US" sz="1500" b="0" i="0" dirty="0">
                <a:solidFill>
                  <a:srgbClr val="FFFFFF"/>
                </a:solidFill>
                <a:effectLst/>
                <a:latin typeface="Lucida Sans" panose="020B0602030504020204" pitchFamily="34" charset="0"/>
              </a:rPr>
              <a:t>: Incident categorization is crucial in ensuring that each incident is directed to the appropriate team or individual who is best equipped to resolve it. By categorizing incidents based on their nature, type, or impact, the incident management process can quickly and efficiently route incidents to the relevant support area, which can then take the necessary steps for resolution.</a:t>
            </a:r>
          </a:p>
          <a:p>
            <a:pPr marL="0" indent="0">
              <a:lnSpc>
                <a:spcPct val="90000"/>
              </a:lnSpc>
              <a:buNone/>
            </a:pPr>
            <a:r>
              <a:rPr lang="en-US" sz="1500" b="0" i="0" dirty="0">
                <a:solidFill>
                  <a:srgbClr val="FFFFFF"/>
                </a:solidFill>
                <a:effectLst/>
                <a:latin typeface="Lucida Sans" panose="020B0602030504020204" pitchFamily="34" charset="0"/>
              </a:rPr>
              <a:t>The other options, while important aspects of incident management, are not directly related to incident categorization:</a:t>
            </a:r>
          </a:p>
          <a:p>
            <a:pPr lvl="1">
              <a:lnSpc>
                <a:spcPct val="90000"/>
              </a:lnSpc>
            </a:pPr>
            <a:r>
              <a:rPr lang="en-US" sz="1500" b="0" i="0" dirty="0">
                <a:solidFill>
                  <a:srgbClr val="FFFFFF"/>
                </a:solidFill>
                <a:effectLst/>
                <a:latin typeface="Lucida Sans" panose="020B0602030504020204" pitchFamily="34" charset="0"/>
              </a:rPr>
              <a:t>A: Resolution timescales are more closely related to the priority of the incident rather than its category.</a:t>
            </a:r>
          </a:p>
          <a:p>
            <a:pPr lvl="1">
              <a:lnSpc>
                <a:spcPct val="90000"/>
              </a:lnSpc>
            </a:pPr>
            <a:r>
              <a:rPr lang="en-US" sz="1500" b="0" i="0" dirty="0">
                <a:solidFill>
                  <a:srgbClr val="FFFFFF"/>
                </a:solidFill>
                <a:effectLst/>
                <a:latin typeface="Lucida Sans" panose="020B0602030504020204" pitchFamily="34" charset="0"/>
              </a:rPr>
              <a:t>B: How the service provider is perceived is influenced by the overall effectiveness of incident management, but categorization itself doesn’t directly determine perception.</a:t>
            </a:r>
          </a:p>
          <a:p>
            <a:pPr lvl="1">
              <a:lnSpc>
                <a:spcPct val="90000"/>
              </a:lnSpc>
            </a:pPr>
            <a:r>
              <a:rPr lang="en-US" sz="1500" b="0" i="0" dirty="0">
                <a:solidFill>
                  <a:srgbClr val="FFFFFF"/>
                </a:solidFill>
                <a:effectLst/>
                <a:latin typeface="Lucida Sans" panose="020B0602030504020204" pitchFamily="34" charset="0"/>
              </a:rPr>
              <a:t>D: While categorization can inform the priority setting process, it is the priority that determines the urgency and impact of the incident, not the category itself. Priority setting often takes into account other factors in addition to the category.</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EAA7631-A868-DFB7-BBC2-456D74871EF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43531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D5E5735-C361-C29E-9E9B-34CA028FB11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52FCF-1B5F-6408-5E83-0F4B7B13CF8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90: </a:t>
            </a:r>
            <a:r>
              <a:rPr lang="en-US" sz="2800" b="0" i="0" dirty="0">
                <a:solidFill>
                  <a:srgbClr val="FFFFFF"/>
                </a:solidFill>
                <a:effectLst/>
                <a:latin typeface="Udemy Sans"/>
              </a:rPr>
              <a:t>Which is a key requirement for a successful service level agreement (SLA)?</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AADDAD8-2D3F-111B-FB1D-8586869328A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Using individual metrics that relate to the service catalogue</a:t>
            </a:r>
          </a:p>
          <a:p>
            <a:pPr marL="0" indent="0">
              <a:buNone/>
            </a:pPr>
            <a:r>
              <a:rPr lang="en-US" sz="1800" dirty="0">
                <a:solidFill>
                  <a:srgbClr val="FFFFFF"/>
                </a:solidFill>
                <a:latin typeface="Lucida Sans" panose="020B0602030504020204" pitchFamily="34" charset="0"/>
              </a:rPr>
              <a:t>B. Using bundled metrics to relate performance to outcomes</a:t>
            </a:r>
          </a:p>
          <a:p>
            <a:pPr marL="0" indent="0">
              <a:buNone/>
            </a:pPr>
            <a:r>
              <a:rPr lang="en-US" sz="1800" dirty="0">
                <a:solidFill>
                  <a:srgbClr val="FFFFFF"/>
                </a:solidFill>
                <a:latin typeface="Lucida Sans" panose="020B0602030504020204" pitchFamily="34" charset="0"/>
              </a:rPr>
              <a:t>C. Using single-system-based metrics that relate to outputs</a:t>
            </a:r>
          </a:p>
          <a:p>
            <a:pPr marL="0" indent="0">
              <a:buNone/>
            </a:pPr>
            <a:r>
              <a:rPr lang="en-US" sz="1800" dirty="0">
                <a:solidFill>
                  <a:srgbClr val="FFFFFF"/>
                </a:solidFill>
                <a:latin typeface="Lucida Sans" panose="020B0602030504020204" pitchFamily="34" charset="0"/>
              </a:rPr>
              <a:t>D. Using an agreement between the service provider and service supplier</a:t>
            </a:r>
          </a:p>
        </p:txBody>
      </p:sp>
      <p:sp>
        <p:nvSpPr>
          <p:cNvPr id="4" name="Footer Placeholder 3">
            <a:extLst>
              <a:ext uri="{FF2B5EF4-FFF2-40B4-BE49-F238E27FC236}">
                <a16:creationId xmlns:a16="http://schemas.microsoft.com/office/drawing/2014/main" id="{A2093179-3A04-78FB-CB27-CF7D85A77BA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971033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6604568-6768-D17E-F456-1A9E457F54C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76714-1632-10EA-86A0-36B1425C0797}"/>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Using bundled metrics to relate performance to outcomes.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3A03C9B-ED21-DDC4-38A2-3FD5E437BFAC}"/>
              </a:ext>
            </a:extLst>
          </p:cNvPr>
          <p:cNvSpPr>
            <a:spLocks noGrp="1"/>
          </p:cNvSpPr>
          <p:nvPr>
            <p:ph idx="1"/>
          </p:nvPr>
        </p:nvSpPr>
        <p:spPr>
          <a:xfrm>
            <a:off x="6516553" y="685799"/>
            <a:ext cx="5126446" cy="5610497"/>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Bundled Metrics Relating to Outcomes</a:t>
            </a:r>
            <a:r>
              <a:rPr lang="en-US" sz="1500" b="0" i="0" dirty="0">
                <a:solidFill>
                  <a:srgbClr val="FFFFFF"/>
                </a:solidFill>
                <a:effectLst/>
                <a:latin typeface="Lucida Sans" panose="020B0602030504020204" pitchFamily="34" charset="0"/>
              </a:rPr>
              <a:t>: Effective SLAs use a set of bundled metrics that are closely aligned with the desired outcomes of the service. These metrics should measure not just the outputs or individual aspects of service performance but also how the service contributes to achieving business objectives or customer goals. This approach ensures that the SLA focuses on the value the service provides, rather than just its technical performance.</a:t>
            </a:r>
          </a:p>
          <a:p>
            <a:pPr marL="0" indent="0">
              <a:lnSpc>
                <a:spcPct val="90000"/>
              </a:lnSpc>
              <a:buNone/>
            </a:pPr>
            <a:r>
              <a:rPr lang="en-US" sz="1500" b="0" i="0" dirty="0">
                <a:solidFill>
                  <a:srgbClr val="FFFFFF"/>
                </a:solidFill>
                <a:effectLst/>
                <a:latin typeface="Lucida Sans" panose="020B0602030504020204" pitchFamily="34" charset="0"/>
              </a:rPr>
              <a:t>The other options do not fully capture the essence of what makes an SLA successful:</a:t>
            </a:r>
          </a:p>
          <a:p>
            <a:pPr lvl="1">
              <a:lnSpc>
                <a:spcPct val="90000"/>
              </a:lnSpc>
            </a:pPr>
            <a:r>
              <a:rPr lang="en-US" sz="1500" b="0" i="0" dirty="0">
                <a:solidFill>
                  <a:srgbClr val="FFFFFF"/>
                </a:solidFill>
                <a:effectLst/>
                <a:latin typeface="Lucida Sans" panose="020B0602030504020204" pitchFamily="34" charset="0"/>
              </a:rPr>
              <a:t>A: While individual metrics related to the service catalogue are important, they need to be part of a broader set of metrics that focus on outcomes.</a:t>
            </a:r>
          </a:p>
          <a:p>
            <a:pPr lvl="1">
              <a:lnSpc>
                <a:spcPct val="90000"/>
              </a:lnSpc>
            </a:pPr>
            <a:r>
              <a:rPr lang="en-US" sz="1500" b="0" i="0" dirty="0">
                <a:solidFill>
                  <a:srgbClr val="FFFFFF"/>
                </a:solidFill>
                <a:effectLst/>
                <a:latin typeface="Lucida Sans" panose="020B0602030504020204" pitchFamily="34" charset="0"/>
              </a:rPr>
              <a:t>C: Relying solely on single-system-based metrics may not provide a comprehensive view of the service's overall performance and its impact on business outcomes.</a:t>
            </a:r>
          </a:p>
          <a:p>
            <a:pPr lvl="1">
              <a:lnSpc>
                <a:spcPct val="90000"/>
              </a:lnSpc>
            </a:pPr>
            <a:r>
              <a:rPr lang="en-US" sz="1500" b="0" i="0" dirty="0">
                <a:solidFill>
                  <a:srgbClr val="FFFFFF"/>
                </a:solidFill>
                <a:effectLst/>
                <a:latin typeface="Lucida Sans" panose="020B0602030504020204" pitchFamily="34" charset="0"/>
              </a:rPr>
              <a:t>D: An agreement between the service provider and service supplier is more about service contracts with external suppliers, whereas an SLA is typically an agreement between the service provider and their customer or user.</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8A2779E-8246-4B2B-D4AF-DA42B41BB1D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23683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9CA0B01-2662-6790-9E91-E5C5FCCB5EB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6A1DC-5303-51F4-4F4D-59B44CFEF8F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91: </a:t>
            </a:r>
            <a:r>
              <a:rPr lang="en-US" sz="2800" b="0" i="0" dirty="0">
                <a:solidFill>
                  <a:srgbClr val="FFFFFF"/>
                </a:solidFill>
                <a:effectLst/>
                <a:latin typeface="Udemy Sans"/>
              </a:rPr>
              <a:t>Which practice has a purpose that includes aligning the organization's practices and services with changing business needs?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C58D4EC-00B4-D0EA-9B6E-502E27E6B38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level management</a:t>
            </a:r>
          </a:p>
          <a:p>
            <a:pPr marL="0" indent="0">
              <a:buNone/>
            </a:pPr>
            <a:r>
              <a:rPr lang="en-US" dirty="0">
                <a:solidFill>
                  <a:srgbClr val="FFFFFF"/>
                </a:solidFill>
                <a:latin typeface="Lucida Sans" panose="020B0602030504020204" pitchFamily="34" charset="0"/>
              </a:rPr>
              <a:t>B. Service configuration management</a:t>
            </a:r>
          </a:p>
          <a:p>
            <a:pPr marL="0" indent="0">
              <a:buNone/>
            </a:pPr>
            <a:r>
              <a:rPr lang="en-US" dirty="0">
                <a:solidFill>
                  <a:srgbClr val="FFFFFF"/>
                </a:solidFill>
                <a:latin typeface="Lucida Sans" panose="020B0602030504020204" pitchFamily="34" charset="0"/>
              </a:rPr>
              <a:t>C. Relationship management</a:t>
            </a:r>
          </a:p>
          <a:p>
            <a:pPr marL="0" indent="0">
              <a:buNone/>
            </a:pPr>
            <a:r>
              <a:rPr lang="en-US" dirty="0">
                <a:solidFill>
                  <a:srgbClr val="FFFFFF"/>
                </a:solidFill>
                <a:latin typeface="Lucida Sans" panose="020B0602030504020204" pitchFamily="34" charset="0"/>
              </a:rPr>
              <a:t>D. Continual improvement</a:t>
            </a:r>
          </a:p>
        </p:txBody>
      </p:sp>
      <p:sp>
        <p:nvSpPr>
          <p:cNvPr id="4" name="Footer Placeholder 3">
            <a:extLst>
              <a:ext uri="{FF2B5EF4-FFF2-40B4-BE49-F238E27FC236}">
                <a16:creationId xmlns:a16="http://schemas.microsoft.com/office/drawing/2014/main" id="{1A3E816D-8FC6-5B46-FBA8-58760D7D0F3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87452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72916BD-7043-7489-E5CC-FC4F617FABC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561C1-05FF-5CE8-D2A6-0D78001F553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Continual Improvement.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5700A73-3394-11C0-5F0C-BB3352E089D5}"/>
              </a:ext>
            </a:extLst>
          </p:cNvPr>
          <p:cNvSpPr>
            <a:spLocks noGrp="1"/>
          </p:cNvSpPr>
          <p:nvPr>
            <p:ph idx="1"/>
          </p:nvPr>
        </p:nvSpPr>
        <p:spPr>
          <a:xfrm>
            <a:off x="6516553" y="685800"/>
            <a:ext cx="4754563" cy="5410200"/>
          </a:xfrm>
        </p:spPr>
        <p:txBody>
          <a:bodyPr>
            <a:normAutofit fontScale="85000" lnSpcReduction="10000"/>
          </a:bodyPr>
          <a:lstStyle/>
          <a:p>
            <a:pPr marL="0" indent="0">
              <a:buNone/>
            </a:pPr>
            <a:r>
              <a:rPr lang="en-US" sz="1800" i="0" dirty="0">
                <a:solidFill>
                  <a:srgbClr val="FFFFFF"/>
                </a:solidFill>
                <a:effectLst/>
                <a:latin typeface="Lucida Sans" panose="020B0602030504020204" pitchFamily="34" charset="0"/>
              </a:rPr>
              <a:t>Continual Improvement is focused on continually aligning and re-aligning services and practices to the changing business needs. It involves understanding and responding to changes in the business environment and ensuring that the services remain effective and efficient.</a:t>
            </a:r>
          </a:p>
          <a:p>
            <a:pPr marL="0" indent="0">
              <a:buNone/>
            </a:pPr>
            <a:r>
              <a:rPr lang="en-US" sz="1800" i="0" dirty="0">
                <a:solidFill>
                  <a:srgbClr val="FFFFFF"/>
                </a:solidFill>
                <a:effectLst/>
                <a:latin typeface="Lucida Sans" panose="020B0602030504020204" pitchFamily="34" charset="0"/>
              </a:rPr>
              <a:t>The other options do not fit as well because:</a:t>
            </a:r>
          </a:p>
          <a:p>
            <a:r>
              <a:rPr lang="en-US" sz="1800" i="0" dirty="0">
                <a:solidFill>
                  <a:srgbClr val="FFFFFF"/>
                </a:solidFill>
                <a:effectLst/>
                <a:latin typeface="Lucida Sans" panose="020B0602030504020204" pitchFamily="34" charset="0"/>
              </a:rPr>
              <a:t>A. Service Level Management: This is more about defining, documenting, managing, and ensuring the levels of services are met according to service level agreements.</a:t>
            </a:r>
          </a:p>
          <a:p>
            <a:r>
              <a:rPr lang="en-US" sz="1800" i="0" dirty="0">
                <a:solidFill>
                  <a:srgbClr val="FFFFFF"/>
                </a:solidFill>
                <a:effectLst/>
                <a:latin typeface="Lucida Sans" panose="020B0602030504020204" pitchFamily="34" charset="0"/>
              </a:rPr>
              <a:t>B. Service Configuration Management: This practice is concerned with maintaining information about configuration items required to deliver an IT service, not specifically with aligning to changing business needs.</a:t>
            </a:r>
          </a:p>
          <a:p>
            <a:r>
              <a:rPr lang="en-US" sz="1800" i="0" dirty="0">
                <a:solidFill>
                  <a:srgbClr val="FFFFFF"/>
                </a:solidFill>
                <a:effectLst/>
                <a:latin typeface="Lucida Sans" panose="020B0602030504020204" pitchFamily="34" charset="0"/>
              </a:rPr>
              <a:t>C. Relationship Management: While important for understanding business needs, this practice is more about establishing and nurturing the links between the organization and its stakeholders, not necessarily about continual alignment with business changes.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739EA5F1-CF1B-C932-C930-2AE6478712B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01571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E1BC147-D37D-0AF8-290B-78E69D7971E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ED7DE-C9FE-90A1-D93C-440AF395AD5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92: </a:t>
            </a:r>
            <a:r>
              <a:rPr lang="en-US" sz="2800" b="0" i="0" dirty="0">
                <a:solidFill>
                  <a:srgbClr val="FFFFFF"/>
                </a:solidFill>
                <a:effectLst/>
                <a:latin typeface="Udemy Sans"/>
              </a:rPr>
              <a:t>Which describes a CORRECT approach to change authorization?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5A4267F-31B7-B8CB-102C-81FAD75037DA}"/>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Normal changes are typically implemented as service requests and authorized by the service desk</a:t>
            </a:r>
          </a:p>
          <a:p>
            <a:pPr marL="0" indent="0">
              <a:buNone/>
            </a:pPr>
            <a:r>
              <a:rPr lang="en-US" sz="1800" dirty="0">
                <a:solidFill>
                  <a:srgbClr val="FFFFFF"/>
                </a:solidFill>
                <a:latin typeface="Lucida Sans" panose="020B0602030504020204" pitchFamily="34" charset="0"/>
              </a:rPr>
              <a:t>B. Emergency changes should be authorized by as many people as possible to reduce risk</a:t>
            </a:r>
          </a:p>
          <a:p>
            <a:pPr marL="0" indent="0">
              <a:buNone/>
            </a:pPr>
            <a:r>
              <a:rPr lang="en-US" sz="1800" dirty="0">
                <a:solidFill>
                  <a:srgbClr val="FFFFFF"/>
                </a:solidFill>
                <a:latin typeface="Lucida Sans" panose="020B0602030504020204" pitchFamily="34" charset="0"/>
              </a:rPr>
              <a:t>C. Changes included in the change schedule are pre-authorized and do not need additional authorization</a:t>
            </a:r>
          </a:p>
          <a:p>
            <a:pPr marL="0" indent="0">
              <a:buNone/>
            </a:pPr>
            <a:r>
              <a:rPr lang="en-US" sz="1800" dirty="0">
                <a:solidFill>
                  <a:srgbClr val="FFFFFF"/>
                </a:solidFill>
                <a:latin typeface="Lucida Sans" panose="020B0602030504020204" pitchFamily="34" charset="0"/>
              </a:rPr>
              <a:t>D. Normal changes should be assessed and authorized before they are deployed</a:t>
            </a:r>
          </a:p>
        </p:txBody>
      </p:sp>
      <p:sp>
        <p:nvSpPr>
          <p:cNvPr id="4" name="Footer Placeholder 3">
            <a:extLst>
              <a:ext uri="{FF2B5EF4-FFF2-40B4-BE49-F238E27FC236}">
                <a16:creationId xmlns:a16="http://schemas.microsoft.com/office/drawing/2014/main" id="{92132C3F-9743-6326-8841-478B3896F28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805891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17D4759-FBA8-0014-07B8-21E0390562F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6EECB-2DDD-DDC5-C6D8-ABE544E7698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Normal changes should be assessed and authorized before they are deployed.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9B9D8A5-BFA5-F7E9-49A5-5583ADC43B9E}"/>
              </a:ext>
            </a:extLst>
          </p:cNvPr>
          <p:cNvSpPr>
            <a:spLocks noGrp="1"/>
          </p:cNvSpPr>
          <p:nvPr>
            <p:ph idx="1"/>
          </p:nvPr>
        </p:nvSpPr>
        <p:spPr>
          <a:xfrm>
            <a:off x="6516553" y="685799"/>
            <a:ext cx="4935218" cy="5549537"/>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Normal Changes Assessment and Authorization</a:t>
            </a:r>
            <a:r>
              <a:rPr lang="en-US" sz="1400" b="0" i="0" dirty="0">
                <a:solidFill>
                  <a:srgbClr val="FFFFFF"/>
                </a:solidFill>
                <a:effectLst/>
                <a:latin typeface="Lucida Sans" panose="020B0602030504020204" pitchFamily="34" charset="0"/>
              </a:rPr>
              <a:t>: Normal changes require a formal assessment and authorization process before deployment. This is to ensure that they are evaluated for potential risks and impacts to service delivery, and that they align with the organization’s objectives and capacity. The change management process typically involves reviewing the change, understanding its implications, and then granting authorization if it is deemed acceptable.</a:t>
            </a:r>
          </a:p>
          <a:p>
            <a:pPr marL="0" indent="0">
              <a:lnSpc>
                <a:spcPct val="90000"/>
              </a:lnSpc>
              <a:buNone/>
            </a:pPr>
            <a:r>
              <a:rPr lang="en-US" sz="1400" b="0" i="0" dirty="0">
                <a:solidFill>
                  <a:srgbClr val="FFFFFF"/>
                </a:solidFill>
                <a:effectLst/>
                <a:latin typeface="Lucida Sans" panose="020B0602030504020204" pitchFamily="34" charset="0"/>
              </a:rPr>
              <a:t>The other statements are not accurate regarding change authorization:</a:t>
            </a:r>
          </a:p>
          <a:p>
            <a:pPr lvl="1">
              <a:lnSpc>
                <a:spcPct val="90000"/>
              </a:lnSpc>
            </a:pPr>
            <a:r>
              <a:rPr lang="en-US" sz="1400" b="0" i="0" dirty="0">
                <a:solidFill>
                  <a:srgbClr val="FFFFFF"/>
                </a:solidFill>
                <a:effectLst/>
                <a:latin typeface="Lucida Sans" panose="020B0602030504020204" pitchFamily="34" charset="0"/>
              </a:rPr>
              <a:t>A: Normal changes are not typically implemented as service requests and authorized by the service desk. They usually go through a more formal change management process.</a:t>
            </a:r>
          </a:p>
          <a:p>
            <a:pPr lvl="1">
              <a:lnSpc>
                <a:spcPct val="90000"/>
              </a:lnSpc>
            </a:pPr>
            <a:r>
              <a:rPr lang="en-US" sz="1400" b="0" i="0" dirty="0">
                <a:solidFill>
                  <a:srgbClr val="FFFFFF"/>
                </a:solidFill>
                <a:effectLst/>
                <a:latin typeface="Lucida Sans" panose="020B0602030504020204" pitchFamily="34" charset="0"/>
              </a:rPr>
              <a:t>B: While it is important to assess emergency changes quickly, authorizing them by as many people as possible can be impractical and slow down the process, which is the opposite of what's required in an emergency.</a:t>
            </a:r>
          </a:p>
          <a:p>
            <a:pPr lvl="1">
              <a:lnSpc>
                <a:spcPct val="90000"/>
              </a:lnSpc>
            </a:pPr>
            <a:r>
              <a:rPr lang="en-US" sz="1400" b="0" i="0" dirty="0">
                <a:solidFill>
                  <a:srgbClr val="FFFFFF"/>
                </a:solidFill>
                <a:effectLst/>
                <a:latin typeface="Lucida Sans" panose="020B0602030504020204" pitchFamily="34" charset="0"/>
              </a:rPr>
              <a:t>C: Not all changes included in the change schedule are pre-authorized. Some changes in the schedule, especially normal changes, still require formal authorization before implementation.</a:t>
            </a:r>
          </a:p>
          <a:p>
            <a:pPr marL="0" indent="0">
              <a:lnSpc>
                <a:spcPct val="90000"/>
              </a:lnSpc>
              <a:buNone/>
            </a:pPr>
            <a:endParaRPr lang="en-US" sz="1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FA81BB8-486B-F25B-8637-BF2A4327B13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76396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B20223B-6BE6-8B7F-C763-7D7B47DE50D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93AFD-E863-DF54-69EB-7036313AA55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93: </a:t>
            </a:r>
            <a:r>
              <a:rPr lang="en-US" sz="2800" b="0" i="0" dirty="0">
                <a:solidFill>
                  <a:srgbClr val="FFFFFF"/>
                </a:solidFill>
                <a:effectLst/>
                <a:latin typeface="Udemy Sans"/>
              </a:rPr>
              <a:t>Which of the following is a key output of Deliver and support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F7FB0A3-3461-51E6-2D68-3AE42DB1EBDE}"/>
              </a:ext>
            </a:extLst>
          </p:cNvPr>
          <p:cNvSpPr>
            <a:spLocks noGrp="1"/>
          </p:cNvSpPr>
          <p:nvPr>
            <p:ph idx="1"/>
          </p:nvPr>
        </p:nvSpPr>
        <p:spPr>
          <a:xfrm>
            <a:off x="6516553" y="685800"/>
            <a:ext cx="4754563" cy="5410200"/>
          </a:xfrm>
        </p:spPr>
        <p:txBody>
          <a:bodyPr>
            <a:normAutofit/>
          </a:bodyPr>
          <a:lstStyle/>
          <a:p>
            <a:pPr marL="514350" indent="-514350">
              <a:buAutoNum type="alphaUcPeriod"/>
            </a:pPr>
            <a:r>
              <a:rPr lang="en-US" sz="1800" dirty="0">
                <a:solidFill>
                  <a:srgbClr val="FFFFFF"/>
                </a:solidFill>
                <a:latin typeface="Lucida Sans" panose="020B0602030504020204" pitchFamily="34" charset="0"/>
              </a:rPr>
              <a:t>Consolidated demands and opportunities </a:t>
            </a:r>
          </a:p>
          <a:p>
            <a:pPr marL="514350" indent="-514350">
              <a:buAutoNum type="alphaUcPeriod"/>
            </a:pPr>
            <a:r>
              <a:rPr lang="en-US" sz="1800" dirty="0">
                <a:solidFill>
                  <a:srgbClr val="FFFFFF"/>
                </a:solidFill>
                <a:latin typeface="Lucida Sans" panose="020B0602030504020204" pitchFamily="34" charset="0"/>
              </a:rPr>
              <a:t>New and changed products and services </a:t>
            </a:r>
          </a:p>
          <a:p>
            <a:pPr marL="514350" indent="-514350">
              <a:buAutoNum type="alphaUcPeriod"/>
            </a:pPr>
            <a:r>
              <a:rPr lang="en-US" sz="1800" dirty="0">
                <a:solidFill>
                  <a:srgbClr val="FFFFFF"/>
                </a:solidFill>
                <a:latin typeface="Lucida Sans" panose="020B0602030504020204" pitchFamily="34" charset="0"/>
              </a:rPr>
              <a:t>Performance information and improvement opportunities </a:t>
            </a:r>
          </a:p>
          <a:p>
            <a:pPr marL="514350" indent="-514350">
              <a:buAutoNum type="alphaUcPeriod"/>
            </a:pPr>
            <a:r>
              <a:rPr lang="en-US" sz="1800" dirty="0">
                <a:solidFill>
                  <a:srgbClr val="FFFFFF"/>
                </a:solidFill>
                <a:latin typeface="Lucida Sans" panose="020B0602030504020204" pitchFamily="34" charset="0"/>
              </a:rPr>
              <a:t>Service performance information</a:t>
            </a:r>
          </a:p>
        </p:txBody>
      </p:sp>
      <p:sp>
        <p:nvSpPr>
          <p:cNvPr id="4" name="Footer Placeholder 3">
            <a:extLst>
              <a:ext uri="{FF2B5EF4-FFF2-40B4-BE49-F238E27FC236}">
                <a16:creationId xmlns:a16="http://schemas.microsoft.com/office/drawing/2014/main" id="{D863E191-E951-DEFD-79A8-460F449E1A3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51303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329A903-79AD-DFC2-5EB4-92FB7F4C4CF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98B3F-9DD4-863C-DA7D-75B6796CB57D}"/>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Performance information and improvement opportunities.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E177998-8361-AF22-CE42-46D2405ABD93}"/>
              </a:ext>
            </a:extLst>
          </p:cNvPr>
          <p:cNvSpPr>
            <a:spLocks noGrp="1"/>
          </p:cNvSpPr>
          <p:nvPr>
            <p:ph idx="1"/>
          </p:nvPr>
        </p:nvSpPr>
        <p:spPr>
          <a:xfrm>
            <a:off x="6516553" y="685800"/>
            <a:ext cx="5126446" cy="565404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Performance Information and Improvement Opportunities</a:t>
            </a:r>
            <a:r>
              <a:rPr lang="en-US" sz="1600" b="0" i="0" dirty="0">
                <a:solidFill>
                  <a:srgbClr val="FFFFFF"/>
                </a:solidFill>
                <a:effectLst/>
                <a:latin typeface="Lucida Sans" panose="020B0602030504020204" pitchFamily="34" charset="0"/>
              </a:rPr>
              <a:t>: The Deliver and Support activity focuses on ensuring that services are delivered and supported according to agreed specifications and stakeholders' expectations. A key output of this activity is detailed performance information, which includes data on how well services are being delivered and supported. Additionally, this activity identifies opportunities for improvement in service delivery and support processes, based on the performance data collected.</a:t>
            </a:r>
          </a:p>
          <a:p>
            <a:pPr marL="0" indent="0">
              <a:lnSpc>
                <a:spcPct val="90000"/>
              </a:lnSpc>
              <a:buNone/>
            </a:pPr>
            <a:r>
              <a:rPr lang="en-US" sz="1600" b="0" i="0" dirty="0">
                <a:solidFill>
                  <a:srgbClr val="FFFFFF"/>
                </a:solidFill>
                <a:effectLst/>
                <a:latin typeface="Lucida Sans" panose="020B0602030504020204" pitchFamily="34" charset="0"/>
              </a:rPr>
              <a:t>The other options represent outputs or aspects of different value chain activities:</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Consolidated demands and opportunities</a:t>
            </a:r>
            <a:r>
              <a:rPr lang="en-US" sz="1600" b="0" i="0" dirty="0">
                <a:solidFill>
                  <a:srgbClr val="FFFFFF"/>
                </a:solidFill>
                <a:effectLst/>
                <a:latin typeface="Lucida Sans" panose="020B0602030504020204" pitchFamily="34" charset="0"/>
              </a:rPr>
              <a:t> are more likely outputs of the Plan activity.</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New and changed products and services</a:t>
            </a:r>
            <a:r>
              <a:rPr lang="en-US" sz="1600" b="0" i="0" dirty="0">
                <a:solidFill>
                  <a:srgbClr val="FFFFFF"/>
                </a:solidFill>
                <a:effectLst/>
                <a:latin typeface="Lucida Sans" panose="020B0602030504020204" pitchFamily="34" charset="0"/>
              </a:rPr>
              <a:t> are typically outputs of the Design and Transition activity.</a:t>
            </a:r>
          </a:p>
          <a:p>
            <a:pPr lvl="1">
              <a:lnSpc>
                <a:spcPct val="90000"/>
              </a:lnSpc>
            </a:pPr>
            <a:r>
              <a:rPr lang="en-US" sz="1600" b="0" i="0" dirty="0">
                <a:solidFill>
                  <a:srgbClr val="FFFFFF"/>
                </a:solidFill>
                <a:effectLst/>
                <a:latin typeface="Lucida Sans" panose="020B0602030504020204" pitchFamily="34" charset="0"/>
              </a:rPr>
              <a:t>D: While </a:t>
            </a:r>
            <a:r>
              <a:rPr lang="en-US" sz="1600" b="1" i="0" dirty="0">
                <a:solidFill>
                  <a:srgbClr val="FFFFFF"/>
                </a:solidFill>
                <a:effectLst/>
                <a:latin typeface="Lucida Sans" panose="020B0602030504020204" pitchFamily="34" charset="0"/>
              </a:rPr>
              <a:t>Service Performance Information</a:t>
            </a:r>
            <a:r>
              <a:rPr lang="en-US" sz="1600" b="0" i="0" dirty="0">
                <a:solidFill>
                  <a:srgbClr val="FFFFFF"/>
                </a:solidFill>
                <a:effectLst/>
                <a:latin typeface="Lucida Sans" panose="020B0602030504020204" pitchFamily="34" charset="0"/>
              </a:rPr>
              <a:t> is part of the output, it is more comprehensively covered under option C along with the identification of improvement opportunities</a:t>
            </a:r>
          </a:p>
          <a:p>
            <a:pPr marL="0" indent="0">
              <a:lnSpc>
                <a:spcPct val="90000"/>
              </a:lnSpc>
              <a:buNone/>
            </a:pP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6FE990F-926F-232D-1AB2-284412171F0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821503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94230C9-7BD8-D17F-88ED-65B12BA3931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189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2B78F-7B95-79C9-AB77-21DF6600D0D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94: </a:t>
            </a:r>
            <a:r>
              <a:rPr lang="en-US" sz="2800" b="0" i="0" dirty="0">
                <a:solidFill>
                  <a:srgbClr val="FFFFFF"/>
                </a:solidFill>
                <a:effectLst/>
                <a:latin typeface="Udemy Sans"/>
              </a:rPr>
              <a:t>Which is a service request?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35C7AEF-98A8-F93D-382A-4439686C9337}"/>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Requesting a workaround for an issue</a:t>
            </a:r>
          </a:p>
          <a:p>
            <a:pPr marL="0" indent="0">
              <a:buNone/>
            </a:pPr>
            <a:r>
              <a:rPr lang="en-US" sz="1800" dirty="0">
                <a:solidFill>
                  <a:srgbClr val="FFFFFF"/>
                </a:solidFill>
                <a:latin typeface="Lucida Sans" panose="020B0602030504020204" pitchFamily="34" charset="0"/>
              </a:rPr>
              <a:t>B. Requesting information about how to create a document</a:t>
            </a:r>
          </a:p>
          <a:p>
            <a:pPr marL="0" indent="0">
              <a:buNone/>
            </a:pPr>
            <a:r>
              <a:rPr lang="en-US" sz="1800" dirty="0">
                <a:solidFill>
                  <a:srgbClr val="FFFFFF"/>
                </a:solidFill>
                <a:latin typeface="Lucida Sans" panose="020B0602030504020204" pitchFamily="34" charset="0"/>
              </a:rPr>
              <a:t>C. Requesting an enhancement to an application</a:t>
            </a:r>
          </a:p>
          <a:p>
            <a:pPr marL="0" indent="0">
              <a:buNone/>
            </a:pPr>
            <a:r>
              <a:rPr lang="en-US" sz="1800" dirty="0">
                <a:solidFill>
                  <a:srgbClr val="FFFFFF"/>
                </a:solidFill>
                <a:latin typeface="Lucida Sans" panose="020B0602030504020204" pitchFamily="34" charset="0"/>
              </a:rPr>
              <a:t>D. Requesting investigation of a degraded service</a:t>
            </a:r>
          </a:p>
        </p:txBody>
      </p:sp>
      <p:sp>
        <p:nvSpPr>
          <p:cNvPr id="4" name="Footer Placeholder 3">
            <a:extLst>
              <a:ext uri="{FF2B5EF4-FFF2-40B4-BE49-F238E27FC236}">
                <a16:creationId xmlns:a16="http://schemas.microsoft.com/office/drawing/2014/main" id="{472EBF36-9E0E-E6E1-3DAC-0ADA6B325D1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49020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341C6FE-88F2-2CD0-2426-B78970DFE6A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a:t>
            </a:fld>
            <a:endParaRPr lang="en-US">
              <a:solidFill>
                <a:srgbClr val="FFFFFF"/>
              </a:solidFill>
            </a:endParaRPr>
          </a:p>
        </p:txBody>
      </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E6CC4-78F3-D2D5-7E24-B3570E4FBAD6}"/>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9: </a:t>
            </a:r>
            <a:r>
              <a:rPr lang="en-US" sz="2800" b="1" i="0" dirty="0">
                <a:solidFill>
                  <a:srgbClr val="FFFFFF"/>
                </a:solidFill>
                <a:effectLst/>
                <a:latin typeface="Udemy Sans"/>
              </a:rPr>
              <a:t>Which describes the utility of a service?</a:t>
            </a:r>
            <a:endParaRPr lang="en-US" sz="2800" b="1" dirty="0">
              <a:solidFill>
                <a:srgbClr val="FFFFFF"/>
              </a:solidFill>
              <a:latin typeface="Udemy Sans"/>
            </a:endParaRPr>
          </a:p>
        </p:txBody>
      </p:sp>
      <p:sp>
        <p:nvSpPr>
          <p:cNvPr id="6" name="Rectangle 1">
            <a:extLst>
              <a:ext uri="{FF2B5EF4-FFF2-40B4-BE49-F238E27FC236}">
                <a16:creationId xmlns:a16="http://schemas.microsoft.com/office/drawing/2014/main" id="{E4969175-DCC8-4F29-C09D-29DDEF4FB095}"/>
              </a:ext>
            </a:extLst>
          </p:cNvPr>
          <p:cNvSpPr>
            <a:spLocks noGrp="1" noChangeArrowheads="1"/>
          </p:cNvSpPr>
          <p:nvPr>
            <p:ph idx="1"/>
          </p:nvPr>
        </p:nvSpPr>
        <p:spPr bwMode="auto">
          <a:xfrm>
            <a:off x="6516553" y="685800"/>
            <a:ext cx="4754563" cy="54102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solidFill>
                  <a:srgbClr val="FFFFFF"/>
                </a:solidFill>
                <a:effectLst/>
                <a:latin typeface="Lucida Sans" panose="020B0602030504020204" pitchFamily="34" charset="0"/>
              </a:rPr>
              <a:t>A.</a:t>
            </a:r>
            <a:r>
              <a:rPr kumimoji="0" lang="en-US" altLang="en-US" b="0" i="0" u="none" strike="noStrike" cap="none" normalizeH="0" baseline="0" dirty="0">
                <a:ln>
                  <a:noFill/>
                </a:ln>
                <a:solidFill>
                  <a:srgbClr val="FFFFFF"/>
                </a:solidFill>
                <a:effectLst/>
                <a:latin typeface="Lucida Sans" panose="020B0602030504020204" pitchFamily="34" charset="0"/>
              </a:rPr>
              <a:t> A service that meets its service level targets</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solidFill>
                  <a:srgbClr val="FFFFFF"/>
                </a:solidFill>
                <a:effectLst/>
                <a:latin typeface="Lucida Sans" panose="020B0602030504020204" pitchFamily="34" charset="0"/>
              </a:rPr>
              <a:t>B.</a:t>
            </a:r>
            <a:r>
              <a:rPr kumimoji="0" lang="en-US" altLang="en-US" b="0" i="0" u="none" strike="noStrike" cap="none" normalizeH="0" baseline="0" dirty="0">
                <a:ln>
                  <a:noFill/>
                </a:ln>
                <a:solidFill>
                  <a:srgbClr val="FFFFFF"/>
                </a:solidFill>
                <a:effectLst/>
                <a:latin typeface="Lucida Sans" panose="020B0602030504020204" pitchFamily="34" charset="0"/>
              </a:rPr>
              <a:t> A service that is fit for use</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solidFill>
                  <a:srgbClr val="FFFFFF"/>
                </a:solidFill>
                <a:effectLst/>
                <a:latin typeface="Lucida Sans" panose="020B0602030504020204" pitchFamily="34" charset="0"/>
              </a:rPr>
              <a:t>C.</a:t>
            </a:r>
            <a:r>
              <a:rPr kumimoji="0" lang="en-US" altLang="en-US" b="0" i="0" u="none" strike="noStrike" cap="none" normalizeH="0" baseline="0" dirty="0">
                <a:ln>
                  <a:noFill/>
                </a:ln>
                <a:solidFill>
                  <a:srgbClr val="FFFFFF"/>
                </a:solidFill>
                <a:effectLst/>
                <a:latin typeface="Lucida Sans" panose="020B0602030504020204" pitchFamily="34" charset="0"/>
              </a:rPr>
              <a:t> A service that increases constraints on the consumer</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solidFill>
                  <a:srgbClr val="FFFFFF"/>
                </a:solidFill>
                <a:effectLst/>
                <a:latin typeface="Lucida Sans" panose="020B0602030504020204" pitchFamily="34" charset="0"/>
              </a:rPr>
              <a:t>D.</a:t>
            </a:r>
            <a:r>
              <a:rPr kumimoji="0" lang="en-US" altLang="en-US" b="0" i="0" u="none" strike="noStrike" cap="none" normalizeH="0" baseline="0" dirty="0">
                <a:ln>
                  <a:noFill/>
                </a:ln>
                <a:solidFill>
                  <a:srgbClr val="FFFFFF"/>
                </a:solidFill>
                <a:effectLst/>
                <a:latin typeface="Lucida Sans" panose="020B0602030504020204" pitchFamily="34" charset="0"/>
              </a:rPr>
              <a:t> A service that supports the performance of the consumer</a:t>
            </a:r>
          </a:p>
        </p:txBody>
      </p:sp>
      <p:sp>
        <p:nvSpPr>
          <p:cNvPr id="4" name="Footer Placeholder 3">
            <a:extLst>
              <a:ext uri="{FF2B5EF4-FFF2-40B4-BE49-F238E27FC236}">
                <a16:creationId xmlns:a16="http://schemas.microsoft.com/office/drawing/2014/main" id="{6180A332-5C7C-C93E-119D-9BA57ACDF0E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50045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541AA8D-1B4B-B4BC-8BEF-22A63E332F9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39901-6E1E-54BD-FFD1-6A2822A3BCC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Requesting information about how to create a document.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C9A6EC5-DE86-5F65-D5C5-B16926191C82}"/>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Requesting Information</a:t>
            </a:r>
            <a:r>
              <a:rPr lang="en-US" sz="1600" b="0" i="0" dirty="0">
                <a:solidFill>
                  <a:srgbClr val="FFFFFF"/>
                </a:solidFill>
                <a:effectLst/>
                <a:latin typeface="Lucida Sans" panose="020B0602030504020204" pitchFamily="34" charset="0"/>
              </a:rPr>
              <a:t>: This type of request is a common example of a service request, where users seek guidance, advice, or information. Such requests are part of routine service operations and are usually handled through predefined procedures in the service request management practice.</a:t>
            </a:r>
          </a:p>
          <a:p>
            <a:pPr marL="0" indent="0">
              <a:lnSpc>
                <a:spcPct val="90000"/>
              </a:lnSpc>
              <a:buNone/>
            </a:pPr>
            <a:r>
              <a:rPr lang="en-US" sz="1600" b="0" i="0" dirty="0">
                <a:solidFill>
                  <a:srgbClr val="FFFFFF"/>
                </a:solidFill>
                <a:effectLst/>
                <a:latin typeface="Lucida Sans" panose="020B0602030504020204" pitchFamily="34" charset="0"/>
              </a:rPr>
              <a:t>The other options are typically not categorized as service requests:</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Requesting a workaround for an issue</a:t>
            </a:r>
            <a:r>
              <a:rPr lang="en-US" sz="1600" b="0" i="0" dirty="0">
                <a:solidFill>
                  <a:srgbClr val="FFFFFF"/>
                </a:solidFill>
                <a:effectLst/>
                <a:latin typeface="Lucida Sans" panose="020B0602030504020204" pitchFamily="34" charset="0"/>
              </a:rPr>
              <a:t> is more aligned with incident management or problem management, depending on the nature of the issue.</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Requesting an enhancement to an application</a:t>
            </a:r>
            <a:r>
              <a:rPr lang="en-US" sz="1600" b="0" i="0" dirty="0">
                <a:solidFill>
                  <a:srgbClr val="FFFFFF"/>
                </a:solidFill>
                <a:effectLst/>
                <a:latin typeface="Lucida Sans" panose="020B0602030504020204" pitchFamily="34" charset="0"/>
              </a:rPr>
              <a:t> usually falls under change management, as it involves modifying an existing service or application.</a:t>
            </a:r>
          </a:p>
          <a:p>
            <a:pPr lvl="1">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Requesting investigation of a degraded service</a:t>
            </a:r>
            <a:r>
              <a:rPr lang="en-US" sz="1600" b="0" i="0" dirty="0">
                <a:solidFill>
                  <a:srgbClr val="FFFFFF"/>
                </a:solidFill>
                <a:effectLst/>
                <a:latin typeface="Lucida Sans" panose="020B0602030504020204" pitchFamily="34" charset="0"/>
              </a:rPr>
              <a:t> is typically handled as an incident, as it involves addressing disruptions or reductions in the quality of a service.</a:t>
            </a:r>
          </a:p>
        </p:txBody>
      </p:sp>
      <p:sp>
        <p:nvSpPr>
          <p:cNvPr id="4" name="Footer Placeholder 3">
            <a:extLst>
              <a:ext uri="{FF2B5EF4-FFF2-40B4-BE49-F238E27FC236}">
                <a16:creationId xmlns:a16="http://schemas.microsoft.com/office/drawing/2014/main" id="{C181DFD6-BFEA-36B3-B1B0-73F7AF02D4A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43847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B125E67-EA92-7DCB-ADEF-4BC2E2CCB81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082F2-99A4-1D8D-F7CF-6E0CC09B760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95: </a:t>
            </a:r>
            <a:r>
              <a:rPr lang="en-US" sz="2800" b="0" i="0" dirty="0">
                <a:solidFill>
                  <a:srgbClr val="FFFFFF"/>
                </a:solidFill>
                <a:effectLst/>
                <a:latin typeface="Udemy Sans"/>
              </a:rPr>
              <a:t>Which is a potential benefit of using an IT service management tool to support the incident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F41EFBE-7020-4918-9E6A-49FC0C61DF1D}"/>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dirty="0">
                <a:solidFill>
                  <a:srgbClr val="FFFFFF"/>
                </a:solidFill>
                <a:latin typeface="Lucida Sans" panose="020B0602030504020204" pitchFamily="34" charset="0"/>
              </a:rPr>
              <a:t>It may ensure that the cause of incidents is identified within agreed times.</a:t>
            </a:r>
          </a:p>
          <a:p>
            <a:pPr marL="514350" indent="-514350">
              <a:buFont typeface="+mj-lt"/>
              <a:buAutoNum type="alphaUcPeriod"/>
            </a:pPr>
            <a:r>
              <a:rPr lang="en-US" sz="1800" dirty="0">
                <a:solidFill>
                  <a:srgbClr val="FFFFFF"/>
                </a:solidFill>
                <a:latin typeface="Lucida Sans" panose="020B0602030504020204" pitchFamily="34" charset="0"/>
              </a:rPr>
              <a:t>It may provide automated matching of incidents to problems or known errors.</a:t>
            </a:r>
          </a:p>
          <a:p>
            <a:pPr marL="514350" indent="-514350">
              <a:buFont typeface="+mj-lt"/>
              <a:buAutoNum type="alphaUcPeriod"/>
            </a:pPr>
            <a:r>
              <a:rPr lang="en-US" sz="1800" dirty="0">
                <a:solidFill>
                  <a:srgbClr val="FFFFFF"/>
                </a:solidFill>
                <a:latin typeface="Lucida Sans" panose="020B0602030504020204" pitchFamily="34" charset="0"/>
              </a:rPr>
              <a:t>It may ensure that supplier contracts are aligned with the needs of the service provider.</a:t>
            </a:r>
          </a:p>
          <a:p>
            <a:pPr marL="514350" indent="-514350">
              <a:buFont typeface="+mj-lt"/>
              <a:buAutoNum type="alphaUcPeriod"/>
            </a:pPr>
            <a:r>
              <a:rPr lang="en-US" sz="1800" dirty="0">
                <a:solidFill>
                  <a:srgbClr val="FFFFFF"/>
                </a:solidFill>
                <a:latin typeface="Lucida Sans" panose="020B0602030504020204" pitchFamily="34" charset="0"/>
              </a:rPr>
              <a:t>It may provide automated resolution and closure of complex incidents.</a:t>
            </a:r>
          </a:p>
        </p:txBody>
      </p:sp>
      <p:sp>
        <p:nvSpPr>
          <p:cNvPr id="4" name="Footer Placeholder 3">
            <a:extLst>
              <a:ext uri="{FF2B5EF4-FFF2-40B4-BE49-F238E27FC236}">
                <a16:creationId xmlns:a16="http://schemas.microsoft.com/office/drawing/2014/main" id="{8AA2AB77-9AA2-248C-0304-2BDEE8971AD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25890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C4DD5ED-D1C3-D88E-97FA-C467F65505F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ED08F-30FF-0700-566B-8C7555F09F8C}"/>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It may provide automated matching of incidents to problems or known errors.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4DE6534-DA13-2BC3-46CA-387C5FA3299C}"/>
              </a:ext>
            </a:extLst>
          </p:cNvPr>
          <p:cNvSpPr>
            <a:spLocks noGrp="1"/>
          </p:cNvSpPr>
          <p:nvPr>
            <p:ph idx="1"/>
          </p:nvPr>
        </p:nvSpPr>
        <p:spPr>
          <a:xfrm>
            <a:off x="6516553" y="685799"/>
            <a:ext cx="5379356" cy="5851525"/>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Automated Matching</a:t>
            </a:r>
            <a:r>
              <a:rPr lang="en-US" sz="1500" b="0" i="0" dirty="0">
                <a:solidFill>
                  <a:srgbClr val="FFFFFF"/>
                </a:solidFill>
                <a:effectLst/>
                <a:latin typeface="Lucida Sans" panose="020B0602030504020204" pitchFamily="34" charset="0"/>
              </a:rPr>
              <a:t>: IT service management tools often have capabilities for automatically correlating incoming incidents with existing problems or known errors. This feature can significantly speed up the incident management process by quickly identifying if an incident is related to a known issue, thereby facilitating faster resolution or application of a known workaround.</a:t>
            </a:r>
          </a:p>
          <a:p>
            <a:pPr marL="0" indent="0">
              <a:lnSpc>
                <a:spcPct val="90000"/>
              </a:lnSpc>
              <a:buNone/>
            </a:pPr>
            <a:r>
              <a:rPr lang="en-US" sz="1500" b="0" i="0" dirty="0">
                <a:solidFill>
                  <a:srgbClr val="FFFFFF"/>
                </a:solidFill>
                <a:effectLst/>
                <a:latin typeface="Lucida Sans" panose="020B0602030504020204" pitchFamily="34" charset="0"/>
              </a:rPr>
              <a:t>The other options are not as directly related to the benefits of IT service management tools in incident management:</a:t>
            </a:r>
          </a:p>
          <a:p>
            <a:pPr lvl="1">
              <a:lnSpc>
                <a:spcPct val="90000"/>
              </a:lnSpc>
            </a:pPr>
            <a:r>
              <a:rPr lang="en-US" sz="1500" b="0" i="0" dirty="0">
                <a:solidFill>
                  <a:srgbClr val="FFFFFF"/>
                </a:solidFill>
                <a:effectLst/>
                <a:latin typeface="Lucida Sans" panose="020B0602030504020204" pitchFamily="34" charset="0"/>
              </a:rPr>
              <a:t>The first option about ensuring the cause of incidents is identified within agreed times is more about the effectiveness of the incident management process itself rather than a specific benefit of IT service management tools.</a:t>
            </a:r>
          </a:p>
          <a:p>
            <a:pPr lvl="1">
              <a:lnSpc>
                <a:spcPct val="90000"/>
              </a:lnSpc>
            </a:pPr>
            <a:r>
              <a:rPr lang="en-US" sz="1500" b="0" i="0" dirty="0">
                <a:solidFill>
                  <a:srgbClr val="FFFFFF"/>
                </a:solidFill>
                <a:effectLst/>
                <a:latin typeface="Lucida Sans" panose="020B0602030504020204" pitchFamily="34" charset="0"/>
              </a:rPr>
              <a:t>Ensuring that supplier contracts are aligned with the needs of the service provider is related to supplier management and contract management, not incident management.</a:t>
            </a:r>
          </a:p>
          <a:p>
            <a:pPr lvl="1">
              <a:lnSpc>
                <a:spcPct val="90000"/>
              </a:lnSpc>
            </a:pPr>
            <a:r>
              <a:rPr lang="en-US" sz="1500" b="0" i="0" dirty="0">
                <a:solidFill>
                  <a:srgbClr val="FFFFFF"/>
                </a:solidFill>
                <a:effectLst/>
                <a:latin typeface="Lucida Sans" panose="020B0602030504020204" pitchFamily="34" charset="0"/>
              </a:rPr>
              <a:t>Automated resolution and closure of complex incidents are typically not feasible just through IT service management tools, especially for complex incidents that often require human intervention and analysis.</a:t>
            </a:r>
          </a:p>
        </p:txBody>
      </p:sp>
      <p:sp>
        <p:nvSpPr>
          <p:cNvPr id="4" name="Footer Placeholder 3">
            <a:extLst>
              <a:ext uri="{FF2B5EF4-FFF2-40B4-BE49-F238E27FC236}">
                <a16:creationId xmlns:a16="http://schemas.microsoft.com/office/drawing/2014/main" id="{3F9094F3-E1CE-F6E1-E2F7-03C95C30C32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948273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8DEE42F-B14D-F8D8-9BB7-AC7527EA654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0BC50-1160-52EA-8390-944FD8DEE01A}"/>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96: </a:t>
            </a:r>
            <a:r>
              <a:rPr lang="en-US" sz="2800" b="0" i="0" dirty="0">
                <a:solidFill>
                  <a:srgbClr val="FFFFFF"/>
                </a:solidFill>
                <a:effectLst/>
                <a:latin typeface="Udemy Sans"/>
              </a:rPr>
              <a:t>Which ITIL practice recommends performing service reviews to ensure that services continue to meet the needs of the organization?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0B53C1D-C4F5-5AE4-4AF7-A253826178DB}"/>
              </a:ext>
            </a:extLst>
          </p:cNvPr>
          <p:cNvSpPr>
            <a:spLocks noGrp="1"/>
          </p:cNvSpPr>
          <p:nvPr>
            <p:ph idx="1"/>
          </p:nvPr>
        </p:nvSpPr>
        <p:spPr>
          <a:xfrm>
            <a:off x="6516553" y="685800"/>
            <a:ext cx="4754563" cy="5410200"/>
          </a:xfrm>
        </p:spPr>
        <p:txBody>
          <a:bodyPr>
            <a:normAutofit/>
          </a:bodyPr>
          <a:lstStyle/>
          <a:p>
            <a:pPr marL="0" indent="0">
              <a:buNone/>
            </a:pPr>
            <a:r>
              <a:rPr lang="fr-FR" dirty="0">
                <a:solidFill>
                  <a:srgbClr val="FFFFFF"/>
                </a:solidFill>
                <a:latin typeface="Lucida Sans" panose="020B0602030504020204" pitchFamily="34" charset="0"/>
              </a:rPr>
              <a:t>A. Service desk</a:t>
            </a:r>
          </a:p>
          <a:p>
            <a:pPr marL="0" indent="0">
              <a:buNone/>
            </a:pPr>
            <a:r>
              <a:rPr lang="fr-FR" dirty="0">
                <a:solidFill>
                  <a:srgbClr val="FFFFFF"/>
                </a:solidFill>
                <a:latin typeface="Lucida Sans" panose="020B0602030504020204" pitchFamily="34" charset="0"/>
              </a:rPr>
              <a:t>B. Service </a:t>
            </a:r>
            <a:r>
              <a:rPr lang="fr-FR" dirty="0" err="1">
                <a:solidFill>
                  <a:srgbClr val="FFFFFF"/>
                </a:solidFill>
                <a:latin typeface="Lucida Sans" panose="020B0602030504020204" pitchFamily="34" charset="0"/>
              </a:rPr>
              <a:t>request</a:t>
            </a:r>
            <a:r>
              <a:rPr lang="fr-FR" dirty="0">
                <a:solidFill>
                  <a:srgbClr val="FFFFFF"/>
                </a:solidFill>
                <a:latin typeface="Lucida Sans" panose="020B0602030504020204" pitchFamily="34" charset="0"/>
              </a:rPr>
              <a:t> management</a:t>
            </a:r>
          </a:p>
          <a:p>
            <a:pPr marL="0" indent="0">
              <a:buNone/>
            </a:pPr>
            <a:r>
              <a:rPr lang="fr-FR" dirty="0">
                <a:solidFill>
                  <a:srgbClr val="FFFFFF"/>
                </a:solidFill>
                <a:latin typeface="Lucida Sans" panose="020B0602030504020204" pitchFamily="34" charset="0"/>
              </a:rPr>
              <a:t>C. Service </a:t>
            </a:r>
            <a:r>
              <a:rPr lang="fr-FR" dirty="0" err="1">
                <a:solidFill>
                  <a:srgbClr val="FFFFFF"/>
                </a:solidFill>
                <a:latin typeface="Lucida Sans" panose="020B0602030504020204" pitchFamily="34" charset="0"/>
              </a:rPr>
              <a:t>level</a:t>
            </a:r>
            <a:r>
              <a:rPr lang="fr-FR" dirty="0">
                <a:solidFill>
                  <a:srgbClr val="FFFFFF"/>
                </a:solidFill>
                <a:latin typeface="Lucida Sans" panose="020B0602030504020204" pitchFamily="34" charset="0"/>
              </a:rPr>
              <a:t> management</a:t>
            </a:r>
          </a:p>
          <a:p>
            <a:pPr marL="0" indent="0">
              <a:buNone/>
            </a:pPr>
            <a:r>
              <a:rPr lang="fr-FR" dirty="0">
                <a:solidFill>
                  <a:srgbClr val="FFFFFF"/>
                </a:solidFill>
                <a:latin typeface="Lucida Sans" panose="020B0602030504020204" pitchFamily="34" charset="0"/>
              </a:rPr>
              <a:t>D. Service configuration management</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FAF21A0-9471-51E2-E30F-70A21C97C60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49178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5E94FD8-BB72-6033-A5A0-330C1601FCB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184EB-CEBC-F73C-B913-E2A82FC5E6AC}"/>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Service Level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6E67BD8-645E-143A-6495-3496E01E50AD}"/>
              </a:ext>
            </a:extLst>
          </p:cNvPr>
          <p:cNvSpPr>
            <a:spLocks noGrp="1"/>
          </p:cNvSpPr>
          <p:nvPr>
            <p:ph idx="1"/>
          </p:nvPr>
        </p:nvSpPr>
        <p:spPr>
          <a:xfrm>
            <a:off x="6427820" y="503237"/>
            <a:ext cx="5482521" cy="5851525"/>
          </a:xfrm>
        </p:spPr>
        <p:txBody>
          <a:bodyPr>
            <a:noAutofit/>
          </a:bodyPr>
          <a:lstStyle/>
          <a:p>
            <a:pPr marL="0" indent="0">
              <a:buNone/>
            </a:pPr>
            <a:r>
              <a:rPr lang="en-US" sz="1600" b="1" i="0" dirty="0">
                <a:solidFill>
                  <a:srgbClr val="FFFFFF"/>
                </a:solidFill>
                <a:effectLst/>
                <a:latin typeface="Lucida Sans" panose="020B0602030504020204" pitchFamily="34" charset="0"/>
              </a:rPr>
              <a:t>Service Level Management </a:t>
            </a:r>
            <a:r>
              <a:rPr lang="en-US" sz="1600" b="0" i="0" dirty="0">
                <a:solidFill>
                  <a:srgbClr val="FFFFFF"/>
                </a:solidFill>
                <a:effectLst/>
                <a:latin typeface="Lucida Sans" panose="020B0602030504020204" pitchFamily="34" charset="0"/>
              </a:rPr>
              <a:t>focuses on ensuring that the service arrangements are aligned with the business needs and that the service levels agreed upon are being met. Regular service reviews are a part of this practice to assess ongoing service performance and to make improvements as needed.</a:t>
            </a:r>
          </a:p>
          <a:p>
            <a:pPr marL="0" indent="0">
              <a:buNone/>
            </a:pPr>
            <a:r>
              <a:rPr lang="en-US" sz="1600" b="0" i="0" dirty="0">
                <a:solidFill>
                  <a:srgbClr val="FFFFFF"/>
                </a:solidFill>
                <a:effectLst/>
                <a:latin typeface="Lucida Sans" panose="020B0602030504020204" pitchFamily="34" charset="0"/>
              </a:rPr>
              <a:t>The other options do not specifically focus on service reviews:</a:t>
            </a:r>
          </a:p>
          <a:p>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Service Desk: </a:t>
            </a:r>
            <a:r>
              <a:rPr lang="en-US" sz="1600" b="0" i="0" dirty="0">
                <a:solidFill>
                  <a:srgbClr val="FFFFFF"/>
                </a:solidFill>
                <a:effectLst/>
                <a:latin typeface="Lucida Sans" panose="020B0602030504020204" pitchFamily="34" charset="0"/>
              </a:rPr>
              <a:t>The service desk handles daily user interactions and issues but does not typically conduct service reviews.</a:t>
            </a:r>
          </a:p>
          <a:p>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Service Request </a:t>
            </a:r>
            <a:r>
              <a:rPr lang="en-US" sz="1600" b="0" i="0" dirty="0">
                <a:solidFill>
                  <a:srgbClr val="FFFFFF"/>
                </a:solidFill>
                <a:effectLst/>
                <a:latin typeface="Lucida Sans" panose="020B0602030504020204" pitchFamily="34" charset="0"/>
              </a:rPr>
              <a:t>Management: This practice is about managing the lifecycle of all service requests but does not encompass regular reviews of service performance against organizational needs.</a:t>
            </a:r>
          </a:p>
          <a:p>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Service Configuration Management: </a:t>
            </a:r>
            <a:r>
              <a:rPr lang="en-US" sz="1600" b="0" i="0" dirty="0">
                <a:solidFill>
                  <a:srgbClr val="FFFFFF"/>
                </a:solidFill>
                <a:effectLst/>
                <a:latin typeface="Lucida Sans" panose="020B0602030504020204" pitchFamily="34" charset="0"/>
              </a:rPr>
              <a:t>This practice manages the configuration items and their relationships that make up an organization’s IT infrastructure. It is not primarily concerned with reviewing services to ensure they meet organizational needs.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BBED3474-7340-4856-8CB5-D2AEFE9E911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07279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47054E4-5E32-1A88-EF50-554F3C60BAA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88F12-0533-3B7A-B3A3-F0392A551BA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97: </a:t>
            </a:r>
            <a:r>
              <a:rPr lang="en-US" sz="2800" b="0" i="0" dirty="0">
                <a:solidFill>
                  <a:srgbClr val="FFFFFF"/>
                </a:solidFill>
                <a:effectLst/>
                <a:latin typeface="Udemy Sans"/>
              </a:rPr>
              <a:t>Which ITIL concept describes governance?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2648492-1DC3-3BE0-0F17-5E6F87E91DA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The four dimensions of service management</a:t>
            </a:r>
          </a:p>
          <a:p>
            <a:pPr marL="0" indent="0">
              <a:buNone/>
            </a:pPr>
            <a:r>
              <a:rPr lang="en-US" dirty="0">
                <a:solidFill>
                  <a:srgbClr val="FFFFFF"/>
                </a:solidFill>
                <a:latin typeface="Lucida Sans" panose="020B0602030504020204" pitchFamily="34" charset="0"/>
              </a:rPr>
              <a:t>B. The service value system</a:t>
            </a:r>
          </a:p>
          <a:p>
            <a:pPr marL="0" indent="0">
              <a:buNone/>
            </a:pPr>
            <a:r>
              <a:rPr lang="en-US" dirty="0">
                <a:solidFill>
                  <a:srgbClr val="FFFFFF"/>
                </a:solidFill>
                <a:latin typeface="Lucida Sans" panose="020B0602030504020204" pitchFamily="34" charset="0"/>
              </a:rPr>
              <a:t>C. The service value chain</a:t>
            </a:r>
          </a:p>
          <a:p>
            <a:pPr marL="0" indent="0">
              <a:buNone/>
            </a:pPr>
            <a:r>
              <a:rPr lang="en-US" dirty="0">
                <a:solidFill>
                  <a:srgbClr val="FFFFFF"/>
                </a:solidFill>
                <a:latin typeface="Lucida Sans" panose="020B0602030504020204" pitchFamily="34" charset="0"/>
              </a:rPr>
              <a:t>D. The seven guiding principles</a:t>
            </a:r>
          </a:p>
        </p:txBody>
      </p:sp>
      <p:sp>
        <p:nvSpPr>
          <p:cNvPr id="4" name="Footer Placeholder 3">
            <a:extLst>
              <a:ext uri="{FF2B5EF4-FFF2-40B4-BE49-F238E27FC236}">
                <a16:creationId xmlns:a16="http://schemas.microsoft.com/office/drawing/2014/main" id="{EF8B5FCC-83B6-CC13-142E-3491FFF573B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60354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F3C356F-EFA3-5408-17A0-7B295F45C38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1B798-382C-3313-1D08-BF0169493EBD}"/>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The service value system.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E03F367-EFD5-1463-90C0-AFC3A4D0750D}"/>
              </a:ext>
            </a:extLst>
          </p:cNvPr>
          <p:cNvSpPr>
            <a:spLocks noGrp="1"/>
          </p:cNvSpPr>
          <p:nvPr>
            <p:ph idx="1"/>
          </p:nvPr>
        </p:nvSpPr>
        <p:spPr>
          <a:xfrm>
            <a:off x="6516553" y="503237"/>
            <a:ext cx="5126446" cy="5851525"/>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The Service Value System (SVS)</a:t>
            </a:r>
            <a:r>
              <a:rPr lang="en-US" sz="1400" b="0" i="0" dirty="0">
                <a:solidFill>
                  <a:srgbClr val="FFFFFF"/>
                </a:solidFill>
                <a:effectLst/>
                <a:latin typeface="Lucida Sans" panose="020B0602030504020204" pitchFamily="34" charset="0"/>
              </a:rPr>
              <a:t>: ITIL's Service Value System provides an overall view of how all the components and activities of the organization work together to facilitate value creation through IT-enabled services. Governance is a key component of the SVS. It ensures that the organization's management approach and practices are aligned with its vision, strategy, and overall objectives, and that these practices are regularly evaluated for effectiveness and compliance. Governance in the SVS context includes the policies, rules, and guidelines by which an organization is directed and controlled.</a:t>
            </a:r>
          </a:p>
          <a:p>
            <a:pPr marL="0" indent="0">
              <a:lnSpc>
                <a:spcPct val="90000"/>
              </a:lnSpc>
              <a:buNone/>
            </a:pPr>
            <a:r>
              <a:rPr lang="en-US" sz="1400" b="0" i="0" dirty="0">
                <a:solidFill>
                  <a:srgbClr val="FFFFFF"/>
                </a:solidFill>
                <a:effectLst/>
                <a:latin typeface="Lucida Sans" panose="020B0602030504020204" pitchFamily="34" charset="0"/>
              </a:rPr>
              <a:t>The other options, while important in ITIL's framework, have different focuses:</a:t>
            </a:r>
          </a:p>
          <a:p>
            <a:pPr lvl="1">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The Four Dimensions of Service Management</a:t>
            </a:r>
            <a:r>
              <a:rPr lang="en-US" sz="1400" b="0" i="0" dirty="0">
                <a:solidFill>
                  <a:srgbClr val="FFFFFF"/>
                </a:solidFill>
                <a:effectLst/>
                <a:latin typeface="Lucida Sans" panose="020B0602030504020204" pitchFamily="34" charset="0"/>
              </a:rPr>
              <a:t> provide a holistic approach to considering every aspect of service management, but they do not specifically describe governance.</a:t>
            </a:r>
          </a:p>
          <a:p>
            <a:pPr lvl="1">
              <a:lnSpc>
                <a:spcPct val="90000"/>
              </a:lnSpc>
            </a:pPr>
            <a:r>
              <a:rPr lang="en-US" sz="1400" b="0" i="0" dirty="0">
                <a:solidFill>
                  <a:srgbClr val="FFFFFF"/>
                </a:solidFill>
                <a:effectLst/>
                <a:latin typeface="Lucida Sans" panose="020B0602030504020204" pitchFamily="34" charset="0"/>
              </a:rPr>
              <a:t>C: </a:t>
            </a:r>
            <a:r>
              <a:rPr lang="en-US" sz="1400" b="1" i="0" dirty="0">
                <a:solidFill>
                  <a:srgbClr val="FFFFFF"/>
                </a:solidFill>
                <a:effectLst/>
                <a:latin typeface="Lucida Sans" panose="020B0602030504020204" pitchFamily="34" charset="0"/>
              </a:rPr>
              <a:t>The Service Value Chain</a:t>
            </a:r>
            <a:r>
              <a:rPr lang="en-US" sz="1400" b="0" i="0" dirty="0">
                <a:solidFill>
                  <a:srgbClr val="FFFFFF"/>
                </a:solidFill>
                <a:effectLst/>
                <a:latin typeface="Lucida Sans" panose="020B0602030504020204" pitchFamily="34" charset="0"/>
              </a:rPr>
              <a:t> is a set of interconnected activities that help an organization to transform inputs into outputs, not specifically focused on governance.</a:t>
            </a:r>
          </a:p>
          <a:p>
            <a:pPr lvl="1">
              <a:lnSpc>
                <a:spcPct val="90000"/>
              </a:lnSpc>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The Seven Guiding Principles</a:t>
            </a:r>
            <a:r>
              <a:rPr lang="en-US" sz="1400" b="0" i="0" dirty="0">
                <a:solidFill>
                  <a:srgbClr val="FFFFFF"/>
                </a:solidFill>
                <a:effectLst/>
                <a:latin typeface="Lucida Sans" panose="020B0602030504020204" pitchFamily="34" charset="0"/>
              </a:rPr>
              <a:t> provide guidance to help organizations adopt and adapt service management practices, but they are not a description of governance itself.</a:t>
            </a:r>
          </a:p>
        </p:txBody>
      </p:sp>
      <p:sp>
        <p:nvSpPr>
          <p:cNvPr id="4" name="Footer Placeholder 3">
            <a:extLst>
              <a:ext uri="{FF2B5EF4-FFF2-40B4-BE49-F238E27FC236}">
                <a16:creationId xmlns:a16="http://schemas.microsoft.com/office/drawing/2014/main" id="{6EF81790-B195-4ADF-BD4A-428CB5FB789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590541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FA371DB-44D2-51CE-4BAC-BBDEB0DF480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8E477-CE91-A113-0829-BAC4D0BC0B4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98: </a:t>
            </a:r>
            <a:r>
              <a:rPr lang="en-US" sz="2800" b="0" i="0" dirty="0">
                <a:solidFill>
                  <a:srgbClr val="FFFFFF"/>
                </a:solidFill>
                <a:effectLst/>
                <a:latin typeface="Udemy Sans"/>
              </a:rPr>
              <a:t>Which is part of service provision?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273F9D5-E585-1A47-6BCD-D4212ACF900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The management of resources configured to deliver the service</a:t>
            </a:r>
          </a:p>
          <a:p>
            <a:pPr marL="0" indent="0">
              <a:buNone/>
            </a:pPr>
            <a:r>
              <a:rPr lang="en-US" sz="1800" dirty="0">
                <a:solidFill>
                  <a:srgbClr val="FFFFFF"/>
                </a:solidFill>
                <a:latin typeface="Lucida Sans" panose="020B0602030504020204" pitchFamily="34" charset="0"/>
              </a:rPr>
              <a:t>B. The management of resources needed to consume the service</a:t>
            </a:r>
          </a:p>
          <a:p>
            <a:pPr marL="0" indent="0">
              <a:buNone/>
            </a:pPr>
            <a:r>
              <a:rPr lang="en-US" sz="1800" dirty="0">
                <a:solidFill>
                  <a:srgbClr val="FFFFFF"/>
                </a:solidFill>
                <a:latin typeface="Lucida Sans" panose="020B0602030504020204" pitchFamily="34" charset="0"/>
              </a:rPr>
              <a:t>C. The grouping of one or more services based on one or more products</a:t>
            </a:r>
          </a:p>
          <a:p>
            <a:pPr marL="0" indent="0">
              <a:buNone/>
            </a:pPr>
            <a:r>
              <a:rPr lang="en-US" sz="1800" dirty="0">
                <a:solidFill>
                  <a:srgbClr val="FFFFFF"/>
                </a:solidFill>
                <a:latin typeface="Lucida Sans" panose="020B0602030504020204" pitchFamily="34" charset="0"/>
              </a:rPr>
              <a:t>D. The joint activities performed to ensure continual value co-creation</a:t>
            </a:r>
          </a:p>
        </p:txBody>
      </p:sp>
      <p:sp>
        <p:nvSpPr>
          <p:cNvPr id="4" name="Footer Placeholder 3">
            <a:extLst>
              <a:ext uri="{FF2B5EF4-FFF2-40B4-BE49-F238E27FC236}">
                <a16:creationId xmlns:a16="http://schemas.microsoft.com/office/drawing/2014/main" id="{EB2FDE97-24AB-E07A-6739-4F3EF8F0DA4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52221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8D1A9D8-A0B4-08FB-A173-410CF939AB8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D67AA-F70F-95C8-5B4A-8EBCEC5DF73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The management of resources configured to deliver the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38B0680-E536-E5C2-DA9C-A3B4AA834F0F}"/>
              </a:ext>
            </a:extLst>
          </p:cNvPr>
          <p:cNvSpPr>
            <a:spLocks noGrp="1"/>
          </p:cNvSpPr>
          <p:nvPr>
            <p:ph idx="1"/>
          </p:nvPr>
        </p:nvSpPr>
        <p:spPr>
          <a:xfrm>
            <a:off x="6516553" y="685799"/>
            <a:ext cx="5257436" cy="5758543"/>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The Management of Resources Configured to Deliver the Service</a:t>
            </a:r>
            <a:r>
              <a:rPr lang="en-US" sz="1600" b="0" i="0" dirty="0">
                <a:solidFill>
                  <a:srgbClr val="FFFFFF"/>
                </a:solidFill>
                <a:effectLst/>
                <a:latin typeface="Lucida Sans" panose="020B0602030504020204" pitchFamily="34" charset="0"/>
              </a:rPr>
              <a:t>: Service provision involves all the activities and resources that a service provider uses to deliver services to customers. This includes the management of both physical and non-physical resources like infrastructure, applications, tools, and human resources. The focus here is on ensuring that these resources are effectively and efficiently organized and managed to deliver the promised service according to agreed-upon specifications and expectations.</a:t>
            </a:r>
          </a:p>
          <a:p>
            <a:pPr marL="0" indent="0">
              <a:lnSpc>
                <a:spcPct val="90000"/>
              </a:lnSpc>
              <a:buNone/>
            </a:pPr>
            <a:r>
              <a:rPr lang="en-US" sz="1600" b="0" i="0" dirty="0">
                <a:solidFill>
                  <a:srgbClr val="FFFFFF"/>
                </a:solidFill>
                <a:effectLst/>
                <a:latin typeface="Lucida Sans" panose="020B0602030504020204" pitchFamily="34" charset="0"/>
              </a:rPr>
              <a:t>The other options describe different aspects of service management:</a:t>
            </a:r>
          </a:p>
          <a:p>
            <a:pPr lvl="1">
              <a:lnSpc>
                <a:spcPct val="90000"/>
              </a:lnSpc>
            </a:pPr>
            <a:r>
              <a:rPr lang="en-US" sz="1600" b="0" i="0" dirty="0">
                <a:solidFill>
                  <a:srgbClr val="FFFFFF"/>
                </a:solidFill>
                <a:effectLst/>
                <a:latin typeface="Lucida Sans" panose="020B0602030504020204" pitchFamily="34" charset="0"/>
              </a:rPr>
              <a:t>B: The management of resources needed to consume the service is more about service consumption rather than provision.</a:t>
            </a:r>
          </a:p>
          <a:p>
            <a:pPr lvl="1">
              <a:lnSpc>
                <a:spcPct val="90000"/>
              </a:lnSpc>
            </a:pPr>
            <a:r>
              <a:rPr lang="en-US" sz="1600" b="0" i="0" dirty="0">
                <a:solidFill>
                  <a:srgbClr val="FFFFFF"/>
                </a:solidFill>
                <a:effectLst/>
                <a:latin typeface="Lucida Sans" panose="020B0602030504020204" pitchFamily="34" charset="0"/>
              </a:rPr>
              <a:t>C: Grouping of services based on products is related to how services are structured or offered, but it's not specifically about the act of service provision.</a:t>
            </a:r>
          </a:p>
          <a:p>
            <a:pPr lvl="1">
              <a:lnSpc>
                <a:spcPct val="90000"/>
              </a:lnSpc>
            </a:pPr>
            <a:r>
              <a:rPr lang="en-US" sz="1600" b="0" i="0" dirty="0">
                <a:solidFill>
                  <a:srgbClr val="FFFFFF"/>
                </a:solidFill>
                <a:effectLst/>
                <a:latin typeface="Lucida Sans" panose="020B0602030504020204" pitchFamily="34" charset="0"/>
              </a:rPr>
              <a:t>D: Joint activities for continual value co-creation are part of the broader service relationship management, which includes both service provision and consumption.</a:t>
            </a:r>
          </a:p>
          <a:p>
            <a:pPr marL="0" indent="0">
              <a:lnSpc>
                <a:spcPct val="90000"/>
              </a:lnSpc>
              <a:buNone/>
            </a:pP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A1D33FB0-FE42-EEB5-0B1A-5A3AE3076A0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017490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70D2A1E-7DBC-4344-20C5-97F2D53D837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199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B9990-DB1B-6744-CBE7-A5A28651373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99: </a:t>
            </a:r>
            <a:r>
              <a:rPr lang="en-US" sz="2800" b="0" i="0" dirty="0">
                <a:solidFill>
                  <a:srgbClr val="FFFFFF"/>
                </a:solidFill>
                <a:effectLst/>
                <a:latin typeface="Udemy Sans"/>
              </a:rPr>
              <a:t>Which practice may involve the initiation of disaster recovery?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7808DF9-F51F-6C13-0B8F-FFD74BE4860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Incident management</a:t>
            </a:r>
          </a:p>
          <a:p>
            <a:pPr marL="0" indent="0">
              <a:buNone/>
            </a:pPr>
            <a:r>
              <a:rPr lang="en-US" dirty="0">
                <a:solidFill>
                  <a:srgbClr val="FFFFFF"/>
                </a:solidFill>
                <a:latin typeface="Lucida Sans" panose="020B0602030504020204" pitchFamily="34" charset="0"/>
              </a:rPr>
              <a:t>B. Service request management</a:t>
            </a:r>
          </a:p>
          <a:p>
            <a:pPr marL="0" indent="0">
              <a:buNone/>
            </a:pPr>
            <a:r>
              <a:rPr lang="en-US" dirty="0">
                <a:solidFill>
                  <a:srgbClr val="FFFFFF"/>
                </a:solidFill>
                <a:latin typeface="Lucida Sans" panose="020B0602030504020204" pitchFamily="34" charset="0"/>
              </a:rPr>
              <a:t>C. IT asset management</a:t>
            </a:r>
          </a:p>
          <a:p>
            <a:pPr marL="0" indent="0">
              <a:buNone/>
            </a:pPr>
            <a:r>
              <a:rPr lang="en-US" dirty="0">
                <a:solidFill>
                  <a:srgbClr val="FFFFFF"/>
                </a:solidFill>
                <a:latin typeface="Lucida Sans" panose="020B0602030504020204" pitchFamily="34" charset="0"/>
              </a:rPr>
              <a:t>D. Service level management</a:t>
            </a:r>
          </a:p>
        </p:txBody>
      </p:sp>
      <p:sp>
        <p:nvSpPr>
          <p:cNvPr id="4" name="Footer Placeholder 3">
            <a:extLst>
              <a:ext uri="{FF2B5EF4-FFF2-40B4-BE49-F238E27FC236}">
                <a16:creationId xmlns:a16="http://schemas.microsoft.com/office/drawing/2014/main" id="{18766259-4682-D973-5DEA-881331F2C16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757288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2" name="Group 31">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33" name="Straight Connector 32">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73A2B21A-79B5-87C4-4A8D-46ACC7C27E04}"/>
              </a:ext>
            </a:extLst>
          </p:cNvPr>
          <p:cNvSpPr>
            <a:spLocks noGrp="1"/>
          </p:cNvSpPr>
          <p:nvPr>
            <p:ph type="ctrTitle"/>
          </p:nvPr>
        </p:nvSpPr>
        <p:spPr>
          <a:xfrm>
            <a:off x="5116738" y="685798"/>
            <a:ext cx="6159273" cy="4495801"/>
          </a:xfrm>
        </p:spPr>
        <p:txBody>
          <a:bodyPr anchor="ctr">
            <a:normAutofit/>
          </a:bodyPr>
          <a:lstStyle/>
          <a:p>
            <a:r>
              <a:rPr lang="en-US" sz="5400" b="1" dirty="0">
                <a:solidFill>
                  <a:srgbClr val="FFFFFF"/>
                </a:solidFill>
                <a:latin typeface="Udemy Sans"/>
              </a:rPr>
              <a:t>ITIL 4 FOUNDATION</a:t>
            </a:r>
          </a:p>
        </p:txBody>
      </p:sp>
      <p:sp>
        <p:nvSpPr>
          <p:cNvPr id="3" name="Subtitle 2">
            <a:extLst>
              <a:ext uri="{FF2B5EF4-FFF2-40B4-BE49-F238E27FC236}">
                <a16:creationId xmlns:a16="http://schemas.microsoft.com/office/drawing/2014/main" id="{3A336E70-12C3-C0A7-6BA9-986ECE1D2AFF}"/>
              </a:ext>
            </a:extLst>
          </p:cNvPr>
          <p:cNvSpPr>
            <a:spLocks noGrp="1"/>
          </p:cNvSpPr>
          <p:nvPr>
            <p:ph type="subTitle" idx="1"/>
          </p:nvPr>
        </p:nvSpPr>
        <p:spPr>
          <a:xfrm>
            <a:off x="1698171" y="685798"/>
            <a:ext cx="2502578" cy="4495801"/>
          </a:xfrm>
        </p:spPr>
        <p:txBody>
          <a:bodyPr anchor="ctr">
            <a:normAutofit/>
          </a:bodyPr>
          <a:lstStyle/>
          <a:p>
            <a:pPr algn="r"/>
            <a:r>
              <a:rPr lang="en-US" sz="2400" b="1" dirty="0">
                <a:solidFill>
                  <a:srgbClr val="FFFFFF"/>
                </a:solidFill>
                <a:latin typeface="Udemy Sans"/>
              </a:rPr>
              <a:t>EXAM PRACTICE</a:t>
            </a:r>
          </a:p>
        </p:txBody>
      </p:sp>
      <p:sp>
        <p:nvSpPr>
          <p:cNvPr id="4" name="Footer Placeholder 3">
            <a:extLst>
              <a:ext uri="{FF2B5EF4-FFF2-40B4-BE49-F238E27FC236}">
                <a16:creationId xmlns:a16="http://schemas.microsoft.com/office/drawing/2014/main" id="{60597FAE-6840-38CC-9263-09FB6655DCE9}"/>
              </a:ext>
            </a:extLst>
          </p:cNvPr>
          <p:cNvSpPr>
            <a:spLocks noGrp="1"/>
          </p:cNvSpPr>
          <p:nvPr>
            <p:ph type="ftr" sz="quarter" idx="11"/>
          </p:nvPr>
        </p:nvSpPr>
        <p:spPr>
          <a:xfrm>
            <a:off x="5098521" y="6172200"/>
            <a:ext cx="4581297" cy="365125"/>
          </a:xfrm>
        </p:spPr>
        <p:txBody>
          <a:bodyPr>
            <a:normAutofit/>
          </a:bodyPr>
          <a:lstStyle/>
          <a:p>
            <a:pPr>
              <a:spcAft>
                <a:spcPts val="600"/>
              </a:spcAft>
            </a:pPr>
            <a:r>
              <a:rPr lang="en-US">
                <a:solidFill>
                  <a:srgbClr val="FFFFFF"/>
                </a:solidFill>
              </a:rPr>
              <a:t>ITIL EXAM PRACTICE</a:t>
            </a:r>
          </a:p>
        </p:txBody>
      </p:sp>
      <p:sp>
        <p:nvSpPr>
          <p:cNvPr id="5" name="Slide Number Placeholder 4">
            <a:extLst>
              <a:ext uri="{FF2B5EF4-FFF2-40B4-BE49-F238E27FC236}">
                <a16:creationId xmlns:a16="http://schemas.microsoft.com/office/drawing/2014/main" id="{CDD4288E-F57C-741B-A063-B385DFE00583}"/>
              </a:ext>
            </a:extLst>
          </p:cNvPr>
          <p:cNvSpPr>
            <a:spLocks noGrp="1"/>
          </p:cNvSpPr>
          <p:nvPr>
            <p:ph type="sldNum" sz="quarter" idx="12"/>
          </p:nvPr>
        </p:nvSpPr>
        <p:spPr>
          <a:xfrm>
            <a:off x="10363200" y="5578475"/>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3142257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7EEFFF7-4BE0-04EA-A26C-144E09DA741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D6753-FD6F-C28D-20BF-1999183A55B4}"/>
              </a:ext>
            </a:extLst>
          </p:cNvPr>
          <p:cNvSpPr>
            <a:spLocks noGrp="1"/>
          </p:cNvSpPr>
          <p:nvPr>
            <p:ph type="title"/>
          </p:nvPr>
        </p:nvSpPr>
        <p:spPr>
          <a:xfrm>
            <a:off x="1834919" y="685800"/>
            <a:ext cx="3959391" cy="5308599"/>
          </a:xfrm>
        </p:spPr>
        <p:txBody>
          <a:bodyPr>
            <a:normAutofit/>
          </a:bodyPr>
          <a:lstStyle/>
          <a:p>
            <a:pPr algn="ctr"/>
            <a:r>
              <a:rPr lang="en-US" sz="2800" b="1" dirty="0">
                <a:solidFill>
                  <a:srgbClr val="FFFFFF"/>
                </a:solidFill>
                <a:latin typeface="Udemy Sans"/>
              </a:rPr>
              <a:t>The correct answer is D: </a:t>
            </a:r>
            <a:br>
              <a:rPr lang="en-US" sz="2800" b="1" dirty="0">
                <a:solidFill>
                  <a:srgbClr val="FFFFFF"/>
                </a:solidFill>
                <a:latin typeface="Udemy Sans"/>
              </a:rPr>
            </a:br>
            <a:r>
              <a:rPr lang="en-US" sz="2800" b="1" dirty="0">
                <a:solidFill>
                  <a:srgbClr val="FFFFFF"/>
                </a:solidFill>
                <a:latin typeface="Udemy Sans"/>
              </a:rPr>
              <a:t>A service that supports the performance of the consumer.</a:t>
            </a:r>
          </a:p>
        </p:txBody>
      </p:sp>
      <p:sp>
        <p:nvSpPr>
          <p:cNvPr id="3" name="Content Placeholder 2">
            <a:extLst>
              <a:ext uri="{FF2B5EF4-FFF2-40B4-BE49-F238E27FC236}">
                <a16:creationId xmlns:a16="http://schemas.microsoft.com/office/drawing/2014/main" id="{AC6505F0-4AB7-42AF-DCC8-16E5C928E792}"/>
              </a:ext>
            </a:extLst>
          </p:cNvPr>
          <p:cNvSpPr>
            <a:spLocks noGrp="1"/>
          </p:cNvSpPr>
          <p:nvPr>
            <p:ph idx="1"/>
          </p:nvPr>
        </p:nvSpPr>
        <p:spPr>
          <a:xfrm>
            <a:off x="6516553" y="685799"/>
            <a:ext cx="5379356" cy="5575663"/>
          </a:xfrm>
        </p:spPr>
        <p:txBody>
          <a:bodyPr>
            <a:normAutofit/>
          </a:bodyPr>
          <a:lstStyle/>
          <a:p>
            <a:pPr marL="0" indent="0">
              <a:lnSpc>
                <a:spcPct val="90000"/>
              </a:lnSpc>
              <a:buNone/>
            </a:pPr>
            <a:r>
              <a:rPr lang="en-US" sz="1600" b="0" i="0" dirty="0">
                <a:solidFill>
                  <a:srgbClr val="FFFFFF"/>
                </a:solidFill>
                <a:effectLst/>
                <a:latin typeface="Lucida Sans" panose="020B0602030504020204" pitchFamily="34" charset="0"/>
              </a:rPr>
              <a:t>Utility, in ITIL and service management, refers to the functionality provided by a service and its ability to meet a particular need. It is defined by how well a service supports the consumer in achieving their objectives or the performance enhancements it provides.</a:t>
            </a:r>
          </a:p>
          <a:p>
            <a:pPr marL="0" indent="0">
              <a:lnSpc>
                <a:spcPct val="90000"/>
              </a:lnSpc>
              <a:buNone/>
            </a:pPr>
            <a:r>
              <a:rPr lang="en-US" sz="1600" b="0" i="0" dirty="0">
                <a:solidFill>
                  <a:srgbClr val="FFFFFF"/>
                </a:solidFill>
                <a:effectLst/>
                <a:latin typeface="Lucida Sans" panose="020B0602030504020204" pitchFamily="34" charset="0"/>
              </a:rPr>
              <a:t>The other options have different implications:</a:t>
            </a:r>
          </a:p>
          <a:p>
            <a:pPr lvl="1">
              <a:lnSpc>
                <a:spcPct val="90000"/>
              </a:lnSpc>
            </a:pPr>
            <a:r>
              <a:rPr lang="en-US" sz="1600" b="0" i="0" dirty="0">
                <a:solidFill>
                  <a:srgbClr val="FFFFFF"/>
                </a:solidFill>
                <a:effectLst/>
                <a:latin typeface="Lucida Sans" panose="020B0602030504020204" pitchFamily="34" charset="0"/>
              </a:rPr>
              <a:t>A: Meeting service level targets is related to both utility and warranty, but it is not a definition of utility itself.</a:t>
            </a:r>
          </a:p>
          <a:p>
            <a:pPr lvl="1">
              <a:lnSpc>
                <a:spcPct val="90000"/>
              </a:lnSpc>
            </a:pPr>
            <a:r>
              <a:rPr lang="en-US" sz="1600" b="0" i="0" dirty="0">
                <a:solidFill>
                  <a:srgbClr val="FFFFFF"/>
                </a:solidFill>
                <a:effectLst/>
                <a:latin typeface="Lucida Sans" panose="020B0602030504020204" pitchFamily="34" charset="0"/>
              </a:rPr>
              <a:t>B: "Fit for use" generally refers to the service warranty, which is about the service being available when needed, in sufficient capacity, and secure.</a:t>
            </a:r>
          </a:p>
          <a:p>
            <a:pPr lvl="1">
              <a:lnSpc>
                <a:spcPct val="90000"/>
              </a:lnSpc>
            </a:pPr>
            <a:r>
              <a:rPr lang="en-US" sz="1600" b="0" i="0" dirty="0">
                <a:solidFill>
                  <a:srgbClr val="FFFFFF"/>
                </a:solidFill>
                <a:effectLst/>
                <a:latin typeface="Lucida Sans" panose="020B0602030504020204" pitchFamily="34" charset="0"/>
              </a:rPr>
              <a:t>C: Increasing constraints on the consumer would be considered a negative aspect and is not related to the utility of a service. Utility should ideally remove constraints or make tasks easier for the consumer.</a:t>
            </a:r>
          </a:p>
        </p:txBody>
      </p:sp>
      <p:sp>
        <p:nvSpPr>
          <p:cNvPr id="4" name="Footer Placeholder 3">
            <a:extLst>
              <a:ext uri="{FF2B5EF4-FFF2-40B4-BE49-F238E27FC236}">
                <a16:creationId xmlns:a16="http://schemas.microsoft.com/office/drawing/2014/main" id="{B4330591-0FDD-F22C-8E3F-A57351C4745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81972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E53C809-7ACA-1B53-B97A-782EBF86DAA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777AF-DE4B-B33F-15B1-E703CFBD3C52}"/>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Incident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1310EAD-BB4A-E496-093F-C7B9EA5CCE83}"/>
              </a:ext>
            </a:extLst>
          </p:cNvPr>
          <p:cNvSpPr>
            <a:spLocks noGrp="1"/>
          </p:cNvSpPr>
          <p:nvPr>
            <p:ph idx="1"/>
          </p:nvPr>
        </p:nvSpPr>
        <p:spPr>
          <a:xfrm>
            <a:off x="6516553" y="558437"/>
            <a:ext cx="5126446" cy="5741126"/>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Incident Management</a:t>
            </a:r>
            <a:r>
              <a:rPr lang="en-US" sz="1500" b="0" i="0" dirty="0">
                <a:solidFill>
                  <a:srgbClr val="FFFFFF"/>
                </a:solidFill>
                <a:effectLst/>
                <a:latin typeface="Lucida Sans" panose="020B0602030504020204" pitchFamily="34" charset="0"/>
              </a:rPr>
              <a:t>: This practice is concerned with managing the lifecycle of all incidents. In the context of major incidents, which can include events like system outages, data breaches, or other significant disruptions, the incident management process may involve initiating disaster recovery procedures. The primary goal of incident management is to restore normal service operation as quickly as possible, and in cases of severe incidents, this can include activating disaster recovery plans to mitigate the impact and ensure business continuity.</a:t>
            </a:r>
          </a:p>
          <a:p>
            <a:pPr marL="0" indent="0">
              <a:lnSpc>
                <a:spcPct val="90000"/>
              </a:lnSpc>
              <a:buNone/>
            </a:pPr>
            <a:r>
              <a:rPr lang="en-US" sz="1500" b="0" i="0" dirty="0">
                <a:solidFill>
                  <a:srgbClr val="FFFFFF"/>
                </a:solidFill>
                <a:effectLst/>
                <a:latin typeface="Lucida Sans" panose="020B0602030504020204" pitchFamily="34" charset="0"/>
              </a:rPr>
              <a:t>The other practices have different primary focuses:</a:t>
            </a:r>
          </a:p>
          <a:p>
            <a:pPr lvl="1">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Service Request Management</a:t>
            </a:r>
            <a:r>
              <a:rPr lang="en-US" sz="1500" b="0" i="0" dirty="0">
                <a:solidFill>
                  <a:srgbClr val="FFFFFF"/>
                </a:solidFill>
                <a:effectLst/>
                <a:latin typeface="Lucida Sans" panose="020B0602030504020204" pitchFamily="34" charset="0"/>
              </a:rPr>
              <a:t> deals with handling routine requests from users and does not typically involve disaster recovery scenarios.</a:t>
            </a:r>
          </a:p>
          <a:p>
            <a:pPr lvl="1">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IT Asset Management</a:t>
            </a:r>
            <a:r>
              <a:rPr lang="en-US" sz="1500" b="0" i="0" dirty="0">
                <a:solidFill>
                  <a:srgbClr val="FFFFFF"/>
                </a:solidFill>
                <a:effectLst/>
                <a:latin typeface="Lucida Sans" panose="020B0602030504020204" pitchFamily="34" charset="0"/>
              </a:rPr>
              <a:t> involves managing the IT assets of an organization but does not directly deal with the initiation of disaster recovery.</a:t>
            </a:r>
          </a:p>
          <a:p>
            <a:pPr lvl="1">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Service Level Management</a:t>
            </a:r>
            <a:r>
              <a:rPr lang="en-US" sz="1500" b="0" i="0" dirty="0">
                <a:solidFill>
                  <a:srgbClr val="FFFFFF"/>
                </a:solidFill>
                <a:effectLst/>
                <a:latin typeface="Lucida Sans" panose="020B0602030504020204" pitchFamily="34" charset="0"/>
              </a:rPr>
              <a:t> focuses on ensuring that service performance meets the agreed-upon standards, and while it might be involved in planning for disaster recovery as part of maintaining service levels, it's not responsible for the initiation of disaster recovery itself.</a:t>
            </a:r>
          </a:p>
        </p:txBody>
      </p:sp>
      <p:sp>
        <p:nvSpPr>
          <p:cNvPr id="4" name="Footer Placeholder 3">
            <a:extLst>
              <a:ext uri="{FF2B5EF4-FFF2-40B4-BE49-F238E27FC236}">
                <a16:creationId xmlns:a16="http://schemas.microsoft.com/office/drawing/2014/main" id="{469054C2-CF82-F7C6-D863-1AC14920A1E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72720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E94086E-44DE-6EE2-A14D-3B08B5F8574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3B95E-A0B7-BDDA-1087-3B624964F4B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100: </a:t>
            </a:r>
            <a:r>
              <a:rPr lang="en-US" sz="2800" b="1" i="0" dirty="0">
                <a:solidFill>
                  <a:srgbClr val="FFFFFF"/>
                </a:solidFill>
                <a:effectLst/>
                <a:latin typeface="Udemy Sans"/>
              </a:rPr>
              <a:t>What role approves the cost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10B8C78-2A04-EED2-5C87-CD9EB04615A6}"/>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User</a:t>
            </a:r>
          </a:p>
          <a:p>
            <a:pPr marL="0" indent="0">
              <a:buNone/>
            </a:pPr>
            <a:r>
              <a:rPr lang="en-US" dirty="0">
                <a:solidFill>
                  <a:srgbClr val="FFFFFF"/>
                </a:solidFill>
                <a:latin typeface="Lucida Sans" panose="020B0602030504020204" pitchFamily="34" charset="0"/>
              </a:rPr>
              <a:t>B. Change authority</a:t>
            </a:r>
          </a:p>
          <a:p>
            <a:pPr marL="0" indent="0">
              <a:buNone/>
            </a:pPr>
            <a:r>
              <a:rPr lang="en-US" dirty="0">
                <a:solidFill>
                  <a:srgbClr val="FFFFFF"/>
                </a:solidFill>
                <a:latin typeface="Lucida Sans" panose="020B0602030504020204" pitchFamily="34" charset="0"/>
              </a:rPr>
              <a:t>C. Customer</a:t>
            </a:r>
          </a:p>
          <a:p>
            <a:pPr marL="0" indent="0">
              <a:buNone/>
            </a:pPr>
            <a:r>
              <a:rPr lang="en-US" dirty="0">
                <a:solidFill>
                  <a:srgbClr val="FFFFFF"/>
                </a:solidFill>
                <a:latin typeface="Lucida Sans" panose="020B0602030504020204" pitchFamily="34" charset="0"/>
              </a:rPr>
              <a:t>D. Sponsor</a:t>
            </a:r>
          </a:p>
        </p:txBody>
      </p:sp>
      <p:sp>
        <p:nvSpPr>
          <p:cNvPr id="4" name="Footer Placeholder 3">
            <a:extLst>
              <a:ext uri="{FF2B5EF4-FFF2-40B4-BE49-F238E27FC236}">
                <a16:creationId xmlns:a16="http://schemas.microsoft.com/office/drawing/2014/main" id="{25FB66B1-62BC-3C64-DD3B-DABE3A98AD5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909778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505D648-94C6-A79A-63A8-99BD3561DD1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E02FA-D390-CC30-84B3-ECB1D00A0A91}"/>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Sponsor.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A5FB749-BA08-6576-301C-AA388A4328EE}"/>
              </a:ext>
            </a:extLst>
          </p:cNvPr>
          <p:cNvSpPr>
            <a:spLocks noGrp="1"/>
          </p:cNvSpPr>
          <p:nvPr>
            <p:ph idx="1"/>
          </p:nvPr>
        </p:nvSpPr>
        <p:spPr>
          <a:xfrm>
            <a:off x="6516553" y="685799"/>
            <a:ext cx="5126446" cy="5601789"/>
          </a:xfrm>
        </p:spPr>
        <p:txBody>
          <a:bodyPr>
            <a:noAutofit/>
          </a:bodyPr>
          <a:lstStyle/>
          <a:p>
            <a:pPr marL="0" indent="0">
              <a:lnSpc>
                <a:spcPct val="90000"/>
              </a:lnSpc>
              <a:buNone/>
            </a:pPr>
            <a:r>
              <a:rPr lang="en-US" sz="1800" b="1" i="0" dirty="0">
                <a:solidFill>
                  <a:srgbClr val="FFFFFF"/>
                </a:solidFill>
                <a:effectLst/>
                <a:latin typeface="Lucida Sans" panose="020B0602030504020204" pitchFamily="34" charset="0"/>
              </a:rPr>
              <a:t>Sponsor</a:t>
            </a:r>
            <a:r>
              <a:rPr lang="en-US" sz="1800" b="0" i="0" dirty="0">
                <a:solidFill>
                  <a:srgbClr val="FFFFFF"/>
                </a:solidFill>
                <a:effectLst/>
                <a:latin typeface="Lucida Sans" panose="020B0602030504020204" pitchFamily="34" charset="0"/>
              </a:rPr>
              <a:t>: In the context of these definitions, the sponsor is the role that authorizes the budget for service consumption. This role is responsible for reviewing and approving the financial aspects of the service, including the cost of the contract or arrangement.</a:t>
            </a:r>
          </a:p>
          <a:p>
            <a:pPr marL="0" indent="0">
              <a:lnSpc>
                <a:spcPct val="90000"/>
              </a:lnSpc>
              <a:buNone/>
            </a:pPr>
            <a:r>
              <a:rPr lang="en-US" sz="1800" b="0" i="0" dirty="0">
                <a:solidFill>
                  <a:srgbClr val="FFFFFF"/>
                </a:solidFill>
                <a:effectLst/>
                <a:latin typeface="Lucida Sans" panose="020B0602030504020204" pitchFamily="34" charset="0"/>
              </a:rPr>
              <a:t>The other roles have different functions:</a:t>
            </a:r>
          </a:p>
          <a:p>
            <a:pPr lvl="1">
              <a:lnSpc>
                <a:spcPct val="90000"/>
              </a:lnSpc>
            </a:pPr>
            <a:r>
              <a:rPr lang="en-US" b="0" i="0" dirty="0">
                <a:solidFill>
                  <a:srgbClr val="FFFFFF"/>
                </a:solidFill>
                <a:effectLst/>
                <a:latin typeface="Lucida Sans" panose="020B0602030504020204" pitchFamily="34" charset="0"/>
              </a:rPr>
              <a:t>A: </a:t>
            </a:r>
            <a:r>
              <a:rPr lang="en-US" b="1" i="0" dirty="0">
                <a:solidFill>
                  <a:srgbClr val="FFFFFF"/>
                </a:solidFill>
                <a:effectLst/>
                <a:latin typeface="Lucida Sans" panose="020B0602030504020204" pitchFamily="34" charset="0"/>
              </a:rPr>
              <a:t>User</a:t>
            </a:r>
            <a:r>
              <a:rPr lang="en-US" b="0" i="0" dirty="0">
                <a:solidFill>
                  <a:srgbClr val="FFFFFF"/>
                </a:solidFill>
                <a:effectLst/>
                <a:latin typeface="Lucida Sans" panose="020B0602030504020204" pitchFamily="34" charset="0"/>
              </a:rPr>
              <a:t> is the one who uses the services but does not have the authority to approve costs.</a:t>
            </a:r>
          </a:p>
          <a:p>
            <a:pPr lvl="1">
              <a:lnSpc>
                <a:spcPct val="90000"/>
              </a:lnSpc>
            </a:pPr>
            <a:r>
              <a:rPr lang="en-US" b="0" i="0" dirty="0">
                <a:solidFill>
                  <a:srgbClr val="FFFFFF"/>
                </a:solidFill>
                <a:effectLst/>
                <a:latin typeface="Lucida Sans" panose="020B0602030504020204" pitchFamily="34" charset="0"/>
              </a:rPr>
              <a:t>B: </a:t>
            </a:r>
            <a:r>
              <a:rPr lang="en-US" b="1" i="0" dirty="0">
                <a:solidFill>
                  <a:srgbClr val="FFFFFF"/>
                </a:solidFill>
                <a:effectLst/>
                <a:latin typeface="Lucida Sans" panose="020B0602030504020204" pitchFamily="34" charset="0"/>
              </a:rPr>
              <a:t>Change Authority</a:t>
            </a:r>
            <a:r>
              <a:rPr lang="en-US" b="0" i="0" dirty="0">
                <a:solidFill>
                  <a:srgbClr val="FFFFFF"/>
                </a:solidFill>
                <a:effectLst/>
                <a:latin typeface="Lucida Sans" panose="020B0602030504020204" pitchFamily="34" charset="0"/>
              </a:rPr>
              <a:t> is responsible for authorizing changes in services or projects, not for approving the cost of services.</a:t>
            </a:r>
          </a:p>
          <a:p>
            <a:pPr lvl="1">
              <a:lnSpc>
                <a:spcPct val="90000"/>
              </a:lnSpc>
            </a:pPr>
            <a:r>
              <a:rPr lang="en-US" b="0" i="0" dirty="0">
                <a:solidFill>
                  <a:srgbClr val="FFFFFF"/>
                </a:solidFill>
                <a:effectLst/>
                <a:latin typeface="Lucida Sans" panose="020B0602030504020204" pitchFamily="34" charset="0"/>
              </a:rPr>
              <a:t>C: </a:t>
            </a:r>
            <a:r>
              <a:rPr lang="en-US" b="1" i="0" dirty="0">
                <a:solidFill>
                  <a:srgbClr val="FFFFFF"/>
                </a:solidFill>
                <a:effectLst/>
                <a:latin typeface="Lucida Sans" panose="020B0602030504020204" pitchFamily="34" charset="0"/>
              </a:rPr>
              <a:t>Customer</a:t>
            </a:r>
            <a:r>
              <a:rPr lang="en-US" b="0" i="0" dirty="0">
                <a:solidFill>
                  <a:srgbClr val="FFFFFF"/>
                </a:solidFill>
                <a:effectLst/>
                <a:latin typeface="Lucida Sans" panose="020B0602030504020204" pitchFamily="34" charset="0"/>
              </a:rPr>
              <a:t> defines requirements and monitors performance but, in this context, does not approve the cost; that responsibility lies with the sponsor.</a:t>
            </a:r>
          </a:p>
          <a:p>
            <a:pPr marL="0" indent="0">
              <a:lnSpc>
                <a:spcPct val="90000"/>
              </a:lnSpc>
              <a:buNone/>
            </a:pP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D66F1A4-4599-4A13-BAEE-4B303C60EFF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57309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79B1CE7-7B65-7554-EF5F-79A5C171592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785A3-A1EE-3031-D572-554E9107A58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101: </a:t>
            </a:r>
            <a:r>
              <a:rPr lang="en-US" sz="2800" b="0" i="0" dirty="0">
                <a:solidFill>
                  <a:srgbClr val="FFFFFF"/>
                </a:solidFill>
                <a:effectLst/>
                <a:latin typeface="Udemy Sans"/>
              </a:rPr>
              <a:t>Which is NOT usually included as part of incident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01E368E-802D-1075-AE19-416527510A8E}"/>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dirty="0">
                <a:solidFill>
                  <a:srgbClr val="FFFFFF"/>
                </a:solidFill>
                <a:latin typeface="Lucida Sans" panose="020B0602030504020204" pitchFamily="34" charset="0"/>
              </a:rPr>
              <a:t>The use of specialized knowledge for complicated incidents</a:t>
            </a:r>
          </a:p>
          <a:p>
            <a:pPr marL="514350" indent="-514350">
              <a:buFont typeface="+mj-lt"/>
              <a:buAutoNum type="alphaUcPeriod"/>
            </a:pPr>
            <a:r>
              <a:rPr lang="en-US" sz="1800" dirty="0">
                <a:solidFill>
                  <a:srgbClr val="FFFFFF"/>
                </a:solidFill>
                <a:latin typeface="Lucida Sans" panose="020B0602030504020204" pitchFamily="34" charset="0"/>
              </a:rPr>
              <a:t>Scripts for collecting initial information about incidents</a:t>
            </a:r>
          </a:p>
          <a:p>
            <a:pPr marL="514350" indent="-514350">
              <a:buFont typeface="+mj-lt"/>
              <a:buAutoNum type="alphaUcPeriod"/>
            </a:pPr>
            <a:r>
              <a:rPr lang="en-US" sz="1800" dirty="0">
                <a:solidFill>
                  <a:srgbClr val="FFFFFF"/>
                </a:solidFill>
                <a:latin typeface="Lucida Sans" panose="020B0602030504020204" pitchFamily="34" charset="0"/>
              </a:rPr>
              <a:t>Detailed procedures for the diagnosis of incidents</a:t>
            </a:r>
          </a:p>
          <a:p>
            <a:pPr marL="514350" indent="-514350">
              <a:buFont typeface="+mj-lt"/>
              <a:buAutoNum type="alphaUcPeriod"/>
            </a:pPr>
            <a:r>
              <a:rPr lang="en-US" sz="1800" dirty="0">
                <a:solidFill>
                  <a:srgbClr val="FFFFFF"/>
                </a:solidFill>
                <a:latin typeface="Lucida Sans" panose="020B0602030504020204" pitchFamily="34" charset="0"/>
              </a:rPr>
              <a:t>Formalized procedures for logging incidents</a:t>
            </a:r>
          </a:p>
        </p:txBody>
      </p:sp>
      <p:sp>
        <p:nvSpPr>
          <p:cNvPr id="4" name="Footer Placeholder 3">
            <a:extLst>
              <a:ext uri="{FF2B5EF4-FFF2-40B4-BE49-F238E27FC236}">
                <a16:creationId xmlns:a16="http://schemas.microsoft.com/office/drawing/2014/main" id="{28783540-034E-5783-9080-2F5F670C947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9287678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C84D170-2E1A-1F58-B0A1-5E5FAA7A8D5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BE7D8-43DC-1A0F-0EF4-B8A2A27A828E}"/>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The use of specialized knowledge for complicated incidents.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07F98A4-1C52-8E7E-4CBF-369AEC954BAD}"/>
              </a:ext>
            </a:extLst>
          </p:cNvPr>
          <p:cNvSpPr>
            <a:spLocks noGrp="1"/>
          </p:cNvSpPr>
          <p:nvPr>
            <p:ph idx="1"/>
          </p:nvPr>
        </p:nvSpPr>
        <p:spPr>
          <a:xfrm>
            <a:off x="6516553" y="685799"/>
            <a:ext cx="5273828" cy="5575151"/>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The Use of Specialized Knowledge for Complicated Incidents</a:t>
            </a:r>
            <a:r>
              <a:rPr lang="en-US" sz="1400" b="0" i="0" dirty="0">
                <a:solidFill>
                  <a:srgbClr val="FFFFFF"/>
                </a:solidFill>
                <a:effectLst/>
                <a:latin typeface="Lucida Sans" panose="020B0602030504020204" pitchFamily="34" charset="0"/>
              </a:rPr>
              <a:t>: While specialized knowledge may be required for resolving complex incidents, it's not a standard or defining part of the incident management process. Incident management typically focuses on restoring service as quickly as possible, often using predefined procedures and workflows. Complicated incidents that require specialized knowledge usually fall under the domain of problem management, where deeper analysis and expertise are needed to identify underlying causes.</a:t>
            </a:r>
          </a:p>
          <a:p>
            <a:pPr marL="0" indent="0">
              <a:lnSpc>
                <a:spcPct val="90000"/>
              </a:lnSpc>
              <a:buNone/>
            </a:pPr>
            <a:r>
              <a:rPr lang="en-US" sz="1400" b="0" i="0" dirty="0">
                <a:solidFill>
                  <a:srgbClr val="FFFFFF"/>
                </a:solidFill>
                <a:effectLst/>
                <a:latin typeface="Lucida Sans" panose="020B0602030504020204" pitchFamily="34" charset="0"/>
              </a:rPr>
              <a:t>The other options are typically included in incident management:</a:t>
            </a:r>
          </a:p>
          <a:p>
            <a:pPr lvl="1">
              <a:lnSpc>
                <a:spcPct val="90000"/>
              </a:lnSpc>
            </a:pPr>
            <a:r>
              <a:rPr lang="en-US" sz="1400" b="1" i="0" dirty="0">
                <a:solidFill>
                  <a:srgbClr val="FFFFFF"/>
                </a:solidFill>
                <a:effectLst/>
                <a:latin typeface="Lucida Sans" panose="020B0602030504020204" pitchFamily="34" charset="0"/>
              </a:rPr>
              <a:t>B. Scripts for Collecting Initial Information About Incidents</a:t>
            </a:r>
            <a:r>
              <a:rPr lang="en-US" sz="1400" b="0" i="0" dirty="0">
                <a:solidFill>
                  <a:srgbClr val="FFFFFF"/>
                </a:solidFill>
                <a:effectLst/>
                <a:latin typeface="Lucida Sans" panose="020B0602030504020204" pitchFamily="34" charset="0"/>
              </a:rPr>
              <a:t>: These are commonly used in incident management to ensure that all relevant information is captured efficiently and consistently.</a:t>
            </a:r>
          </a:p>
          <a:p>
            <a:pPr lvl="1">
              <a:lnSpc>
                <a:spcPct val="90000"/>
              </a:lnSpc>
            </a:pPr>
            <a:r>
              <a:rPr lang="en-US" sz="1400" b="1" i="0" dirty="0">
                <a:solidFill>
                  <a:srgbClr val="FFFFFF"/>
                </a:solidFill>
                <a:effectLst/>
                <a:latin typeface="Lucida Sans" panose="020B0602030504020204" pitchFamily="34" charset="0"/>
              </a:rPr>
              <a:t>C. Detailed Procedures for the Diagnosis of Incidents</a:t>
            </a:r>
            <a:r>
              <a:rPr lang="en-US" sz="1400" b="0" i="0" dirty="0">
                <a:solidFill>
                  <a:srgbClr val="FFFFFF"/>
                </a:solidFill>
                <a:effectLst/>
                <a:latin typeface="Lucida Sans" panose="020B0602030504020204" pitchFamily="34" charset="0"/>
              </a:rPr>
              <a:t>: Incident management often includes structured procedures for diagnosing incidents to facilitate quick restoration of service.</a:t>
            </a:r>
          </a:p>
          <a:p>
            <a:pPr lvl="1">
              <a:lnSpc>
                <a:spcPct val="90000"/>
              </a:lnSpc>
            </a:pPr>
            <a:r>
              <a:rPr lang="en-US" sz="1400" b="1" i="0" dirty="0">
                <a:solidFill>
                  <a:srgbClr val="FFFFFF"/>
                </a:solidFill>
                <a:effectLst/>
                <a:latin typeface="Lucida Sans" panose="020B0602030504020204" pitchFamily="34" charset="0"/>
              </a:rPr>
              <a:t>D. Formalized Procedures for Logging Incidents</a:t>
            </a:r>
            <a:r>
              <a:rPr lang="en-US" sz="1400" b="0" i="0" dirty="0">
                <a:solidFill>
                  <a:srgbClr val="FFFFFF"/>
                </a:solidFill>
                <a:effectLst/>
                <a:latin typeface="Lucida Sans" panose="020B0602030504020204" pitchFamily="34" charset="0"/>
              </a:rPr>
              <a:t>: Having formalized procedures for logging incidents is a key aspect of incident management, ensuring that incidents are recorded accurately and systematically.</a:t>
            </a:r>
          </a:p>
        </p:txBody>
      </p:sp>
      <p:sp>
        <p:nvSpPr>
          <p:cNvPr id="4" name="Footer Placeholder 3">
            <a:extLst>
              <a:ext uri="{FF2B5EF4-FFF2-40B4-BE49-F238E27FC236}">
                <a16:creationId xmlns:a16="http://schemas.microsoft.com/office/drawing/2014/main" id="{81BDDCDA-90A3-368F-DA54-5AAEEF90EBC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418660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FF78A2C-6F94-2AC6-DDE5-E21984C5A6A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A8473-897A-F4A0-3F94-EB2FCBBED7F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102: </a:t>
            </a:r>
            <a:r>
              <a:rPr lang="en-US" sz="2800" b="0" i="0" dirty="0">
                <a:solidFill>
                  <a:srgbClr val="FFFFFF"/>
                </a:solidFill>
                <a:effectLst/>
                <a:latin typeface="Udemy Sans"/>
              </a:rPr>
              <a:t>Which would be supported by the 'service request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8535230-45B4-E930-2BD9-0DC394B8F699}"/>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dirty="0">
                <a:solidFill>
                  <a:srgbClr val="FFFFFF"/>
                </a:solidFill>
                <a:latin typeface="Lucida Sans" panose="020B0602030504020204" pitchFamily="34" charset="0"/>
              </a:rPr>
              <a:t>A request from a user for something which is a normal part of service delivery</a:t>
            </a:r>
          </a:p>
          <a:p>
            <a:pPr marL="514350" indent="-514350">
              <a:buFont typeface="+mj-lt"/>
              <a:buAutoNum type="alphaUcPeriod"/>
            </a:pPr>
            <a:r>
              <a:rPr lang="en-US" sz="1800" dirty="0">
                <a:solidFill>
                  <a:srgbClr val="FFFFFF"/>
                </a:solidFill>
                <a:latin typeface="Lucida Sans" panose="020B0602030504020204" pitchFamily="34" charset="0"/>
              </a:rPr>
              <a:t>A request to restore service after a service interruption</a:t>
            </a:r>
          </a:p>
          <a:p>
            <a:pPr marL="514350" indent="-514350">
              <a:buFont typeface="+mj-lt"/>
              <a:buAutoNum type="alphaUcPeriod"/>
            </a:pPr>
            <a:r>
              <a:rPr lang="en-US" sz="1800" dirty="0">
                <a:solidFill>
                  <a:srgbClr val="FFFFFF"/>
                </a:solidFill>
                <a:latin typeface="Lucida Sans" panose="020B0602030504020204" pitchFamily="34" charset="0"/>
              </a:rPr>
              <a:t>A request to authorize a change that could have an effect on a service</a:t>
            </a:r>
          </a:p>
          <a:p>
            <a:pPr marL="514350" indent="-514350">
              <a:buFont typeface="+mj-lt"/>
              <a:buAutoNum type="alphaUcPeriod"/>
            </a:pPr>
            <a:r>
              <a:rPr lang="en-US" sz="1800" dirty="0">
                <a:solidFill>
                  <a:srgbClr val="FFFFFF"/>
                </a:solidFill>
                <a:latin typeface="Lucida Sans" panose="020B0602030504020204" pitchFamily="34" charset="0"/>
              </a:rPr>
              <a:t>A request to investigate the cause of multiple related incidents</a:t>
            </a:r>
          </a:p>
        </p:txBody>
      </p:sp>
      <p:sp>
        <p:nvSpPr>
          <p:cNvPr id="4" name="Footer Placeholder 3">
            <a:extLst>
              <a:ext uri="{FF2B5EF4-FFF2-40B4-BE49-F238E27FC236}">
                <a16:creationId xmlns:a16="http://schemas.microsoft.com/office/drawing/2014/main" id="{9D9B5EAA-8FA7-47B2-DFCD-83996CCE299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68909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B0BCDA5-7EB9-0715-2783-2A7DFAB35DF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B5645-B019-C4A6-1729-866CA03AE074}"/>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A request from a user for something which is a normal part of service delivery.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C43E02B-F2A6-970E-5AD5-7EF8EF11F7A7}"/>
              </a:ext>
            </a:extLst>
          </p:cNvPr>
          <p:cNvSpPr>
            <a:spLocks noGrp="1"/>
          </p:cNvSpPr>
          <p:nvPr>
            <p:ph idx="1"/>
          </p:nvPr>
        </p:nvSpPr>
        <p:spPr>
          <a:xfrm>
            <a:off x="6516553" y="685800"/>
            <a:ext cx="5338374" cy="54864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Service Request Management</a:t>
            </a:r>
            <a:r>
              <a:rPr lang="en-US" sz="1600" b="0" i="0" dirty="0">
                <a:solidFill>
                  <a:srgbClr val="FFFFFF"/>
                </a:solidFill>
                <a:effectLst/>
                <a:latin typeface="Lucida Sans" panose="020B0602030504020204" pitchFamily="34" charset="0"/>
              </a:rPr>
              <a:t> is focused on handling requests from users that are a standard part of the services provided. These requests can include things like requesting access to applications, ordering new equipment, resetting passwords, and other routine tasks that are part of regular service operations.</a:t>
            </a:r>
          </a:p>
          <a:p>
            <a:pPr marL="0" indent="0">
              <a:lnSpc>
                <a:spcPct val="90000"/>
              </a:lnSpc>
              <a:buNone/>
            </a:pPr>
            <a:r>
              <a:rPr lang="en-US" sz="1600" b="0" i="0" dirty="0">
                <a:solidFill>
                  <a:srgbClr val="FFFFFF"/>
                </a:solidFill>
                <a:effectLst/>
                <a:latin typeface="Lucida Sans" panose="020B0602030504020204" pitchFamily="34" charset="0"/>
              </a:rPr>
              <a:t>The other options are not typically handled under service request management:</a:t>
            </a:r>
          </a:p>
          <a:p>
            <a:pPr lvl="1">
              <a:lnSpc>
                <a:spcPct val="90000"/>
              </a:lnSpc>
            </a:pPr>
            <a:r>
              <a:rPr lang="en-US" sz="1600" b="0" i="0" dirty="0">
                <a:solidFill>
                  <a:srgbClr val="FFFFFF"/>
                </a:solidFill>
                <a:effectLst/>
                <a:latin typeface="Lucida Sans" panose="020B0602030504020204" pitchFamily="34" charset="0"/>
              </a:rPr>
              <a:t>A request to restore service after a service interruption is usually managed by </a:t>
            </a:r>
            <a:r>
              <a:rPr lang="en-US" sz="1600" b="1" i="0" dirty="0">
                <a:solidFill>
                  <a:srgbClr val="FFFFFF"/>
                </a:solidFill>
                <a:effectLst/>
                <a:latin typeface="Lucida Sans" panose="020B0602030504020204" pitchFamily="34" charset="0"/>
              </a:rPr>
              <a:t>Incident Management</a:t>
            </a:r>
            <a:r>
              <a:rPr lang="en-US" sz="1600" b="0" i="0" dirty="0">
                <a:solidFill>
                  <a:srgbClr val="FFFFFF"/>
                </a:solidFill>
                <a:effectLst/>
                <a:latin typeface="Lucida Sans" panose="020B0602030504020204" pitchFamily="34" charset="0"/>
              </a:rPr>
              <a:t>, which focuses on restoring normal service operation as quickly as possible.</a:t>
            </a:r>
          </a:p>
          <a:p>
            <a:pPr lvl="1">
              <a:lnSpc>
                <a:spcPct val="90000"/>
              </a:lnSpc>
            </a:pPr>
            <a:r>
              <a:rPr lang="en-US" sz="1600" b="0" i="0" dirty="0">
                <a:solidFill>
                  <a:srgbClr val="FFFFFF"/>
                </a:solidFill>
                <a:effectLst/>
                <a:latin typeface="Lucida Sans" panose="020B0602030504020204" pitchFamily="34" charset="0"/>
              </a:rPr>
              <a:t>A request to authorize a change that could have an effect on a service falls under </a:t>
            </a:r>
            <a:r>
              <a:rPr lang="en-US" sz="1600" b="1" i="0" dirty="0">
                <a:solidFill>
                  <a:srgbClr val="FFFFFF"/>
                </a:solidFill>
                <a:effectLst/>
                <a:latin typeface="Lucida Sans" panose="020B0602030504020204" pitchFamily="34" charset="0"/>
              </a:rPr>
              <a:t>Change Enablement (or Change Management)</a:t>
            </a:r>
            <a:r>
              <a:rPr lang="en-US" sz="1600" b="0" i="0" dirty="0">
                <a:solidFill>
                  <a:srgbClr val="FFFFFF"/>
                </a:solidFill>
                <a:effectLst/>
                <a:latin typeface="Lucida Sans" panose="020B0602030504020204" pitchFamily="34" charset="0"/>
              </a:rPr>
              <a:t>, which deals with assessing, approving, and managing changes in IT services and infrastructure.</a:t>
            </a:r>
          </a:p>
          <a:p>
            <a:pPr lvl="1">
              <a:lnSpc>
                <a:spcPct val="90000"/>
              </a:lnSpc>
            </a:pPr>
            <a:r>
              <a:rPr lang="en-US" sz="1600" b="0" i="0" dirty="0">
                <a:solidFill>
                  <a:srgbClr val="FFFFFF"/>
                </a:solidFill>
                <a:effectLst/>
                <a:latin typeface="Lucida Sans" panose="020B0602030504020204" pitchFamily="34" charset="0"/>
              </a:rPr>
              <a:t>A request to investigate the cause of multiple related incidents is part of </a:t>
            </a:r>
            <a:r>
              <a:rPr lang="en-US" sz="1600" b="1" i="0" dirty="0">
                <a:solidFill>
                  <a:srgbClr val="FFFFFF"/>
                </a:solidFill>
                <a:effectLst/>
                <a:latin typeface="Lucida Sans" panose="020B0602030504020204" pitchFamily="34" charset="0"/>
              </a:rPr>
              <a:t>Problem Management</a:t>
            </a:r>
            <a:r>
              <a:rPr lang="en-US" sz="1600" b="0" i="0" dirty="0">
                <a:solidFill>
                  <a:srgbClr val="FFFFFF"/>
                </a:solidFill>
                <a:effectLst/>
                <a:latin typeface="Lucida Sans" panose="020B0602030504020204" pitchFamily="34" charset="0"/>
              </a:rPr>
              <a:t>, which aims to identify and manage the root causes of incidents.</a:t>
            </a:r>
          </a:p>
        </p:txBody>
      </p:sp>
      <p:sp>
        <p:nvSpPr>
          <p:cNvPr id="4" name="Footer Placeholder 3">
            <a:extLst>
              <a:ext uri="{FF2B5EF4-FFF2-40B4-BE49-F238E27FC236}">
                <a16:creationId xmlns:a16="http://schemas.microsoft.com/office/drawing/2014/main" id="{B8C21164-0C13-A705-0FD7-AEC5320274B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0071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70B1AE8-C8CE-B2DC-764A-F7B21B7E9B7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5FA52-4175-90C7-656C-9174DF8C3A61}"/>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103: </a:t>
            </a:r>
            <a:r>
              <a:rPr lang="en-US" sz="2800" b="0" i="0" dirty="0">
                <a:solidFill>
                  <a:srgbClr val="FFFFFF"/>
                </a:solidFill>
                <a:effectLst/>
                <a:latin typeface="Udemy Sans"/>
              </a:rPr>
              <a:t>Which guiding principle considers which parts of an existing process should be kept by identifying how they contribute to value creation?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6FD1370-8FC9-BEF1-DC06-DF5DEC75D781}"/>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Progress iteratively with feedback</a:t>
            </a:r>
          </a:p>
          <a:p>
            <a:pPr marL="0" indent="0">
              <a:buNone/>
            </a:pPr>
            <a:r>
              <a:rPr lang="en-US" dirty="0">
                <a:solidFill>
                  <a:srgbClr val="FFFFFF"/>
                </a:solidFill>
                <a:latin typeface="Lucida Sans" panose="020B0602030504020204" pitchFamily="34" charset="0"/>
              </a:rPr>
              <a:t>B. Collaborate and promote visibility</a:t>
            </a:r>
          </a:p>
          <a:p>
            <a:pPr marL="0" indent="0">
              <a:buNone/>
            </a:pPr>
            <a:r>
              <a:rPr lang="en-US" dirty="0">
                <a:solidFill>
                  <a:srgbClr val="FFFFFF"/>
                </a:solidFill>
                <a:latin typeface="Lucida Sans" panose="020B0602030504020204" pitchFamily="34" charset="0"/>
              </a:rPr>
              <a:t>C. Think and work holistically</a:t>
            </a:r>
          </a:p>
          <a:p>
            <a:pPr marL="0" indent="0">
              <a:buNone/>
            </a:pPr>
            <a:r>
              <a:rPr lang="en-US" dirty="0">
                <a:solidFill>
                  <a:srgbClr val="FFFFFF"/>
                </a:solidFill>
                <a:latin typeface="Lucida Sans" panose="020B0602030504020204" pitchFamily="34" charset="0"/>
              </a:rPr>
              <a:t>D. Keep it simple and practical</a:t>
            </a:r>
          </a:p>
        </p:txBody>
      </p:sp>
      <p:sp>
        <p:nvSpPr>
          <p:cNvPr id="4" name="Footer Placeholder 3">
            <a:extLst>
              <a:ext uri="{FF2B5EF4-FFF2-40B4-BE49-F238E27FC236}">
                <a16:creationId xmlns:a16="http://schemas.microsoft.com/office/drawing/2014/main" id="{5DD157AA-0749-D7E7-18D4-9A18ABC4474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579056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A83E0EC-56D5-42B7-0BE1-F42F681716A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4C065-9D92-F112-7F5B-7E68FBDC2CC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Keep it simple and practical.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4A51411-B129-3BC6-4DF5-4AF1387E153F}"/>
              </a:ext>
            </a:extLst>
          </p:cNvPr>
          <p:cNvSpPr>
            <a:spLocks noGrp="1"/>
          </p:cNvSpPr>
          <p:nvPr>
            <p:ph idx="1"/>
          </p:nvPr>
        </p:nvSpPr>
        <p:spPr>
          <a:xfrm>
            <a:off x="6372395" y="476026"/>
            <a:ext cx="5482521" cy="5628939"/>
          </a:xfrm>
        </p:spPr>
        <p:txBody>
          <a:bodyPr>
            <a:noAutofit/>
          </a:bodyPr>
          <a:lstStyle/>
          <a:p>
            <a:pPr marL="0" indent="0">
              <a:buNone/>
            </a:pPr>
            <a:r>
              <a:rPr lang="en-US" sz="1800" i="0" dirty="0">
                <a:solidFill>
                  <a:srgbClr val="FFFFFF"/>
                </a:solidFill>
                <a:effectLst/>
                <a:latin typeface="Lucida Sans" panose="020B0602030504020204" pitchFamily="34" charset="0"/>
              </a:rPr>
              <a:t>This guiding principle emphasizes simplifying processes and procedures to increase efficiency, which includes identifying and retaining parts of existing processes that contribute effectively to value creation.</a:t>
            </a:r>
          </a:p>
          <a:p>
            <a:pPr marL="0" indent="0">
              <a:buNone/>
            </a:pPr>
            <a:r>
              <a:rPr lang="en-US" sz="1800" i="0" dirty="0">
                <a:solidFill>
                  <a:srgbClr val="FFFFFF"/>
                </a:solidFill>
                <a:effectLst/>
                <a:latin typeface="Lucida Sans" panose="020B0602030504020204" pitchFamily="34" charset="0"/>
              </a:rPr>
              <a:t>For the other options: </a:t>
            </a:r>
          </a:p>
          <a:p>
            <a:pPr marL="0" indent="0">
              <a:buNone/>
            </a:pPr>
            <a:r>
              <a:rPr lang="en-US" sz="1800" i="0" dirty="0">
                <a:solidFill>
                  <a:srgbClr val="FFFFFF"/>
                </a:solidFill>
                <a:effectLst/>
                <a:latin typeface="Lucida Sans" panose="020B0602030504020204" pitchFamily="34" charset="0"/>
              </a:rPr>
              <a:t>A. Progress iteratively with feedback focuses on making continual progress by seeking feedback and making adjustments, rather than specifically on simplifying processes. </a:t>
            </a:r>
          </a:p>
          <a:p>
            <a:pPr marL="0" indent="0">
              <a:buNone/>
            </a:pPr>
            <a:r>
              <a:rPr lang="en-US" sz="1800" i="0" dirty="0">
                <a:solidFill>
                  <a:srgbClr val="FFFFFF"/>
                </a:solidFill>
                <a:effectLst/>
                <a:latin typeface="Lucida Sans" panose="020B0602030504020204" pitchFamily="34" charset="0"/>
              </a:rPr>
              <a:t>B. Collaborate and promote visibility is about working together and making information transparent rather than process simplification. </a:t>
            </a:r>
          </a:p>
          <a:p>
            <a:pPr marL="0" indent="0">
              <a:buNone/>
            </a:pPr>
            <a:r>
              <a:rPr lang="en-US" sz="1800" i="0" dirty="0">
                <a:solidFill>
                  <a:srgbClr val="FFFFFF"/>
                </a:solidFill>
                <a:effectLst/>
                <a:latin typeface="Lucida Sans" panose="020B0602030504020204" pitchFamily="34" charset="0"/>
              </a:rPr>
              <a:t>C. Think and work holistically involves considering all the parts of a system and how they work together, rather than focusing on simplification and value creation from existing processes specifically.</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449F8EB-25BA-19C8-56F2-CEE9010D1ED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84947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D06CB04-93E4-26DD-E4F8-2A80514F7F3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209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4B2D1-6B61-6B83-CE6E-470B2D121C8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104: </a:t>
            </a:r>
            <a:r>
              <a:rPr lang="en-US" sz="2800" b="0" i="0" dirty="0">
                <a:solidFill>
                  <a:srgbClr val="FFFFFF"/>
                </a:solidFill>
                <a:effectLst/>
                <a:latin typeface="Udemy Sans"/>
              </a:rPr>
              <a:t>Which practice updates information relating to symptoms and business impact?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5D8E545-D6AD-1886-1B27-695083FF7D62}"/>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level management</a:t>
            </a:r>
          </a:p>
          <a:p>
            <a:pPr marL="0" indent="0">
              <a:buNone/>
            </a:pPr>
            <a:r>
              <a:rPr lang="en-US" dirty="0">
                <a:solidFill>
                  <a:srgbClr val="FFFFFF"/>
                </a:solidFill>
                <a:latin typeface="Lucida Sans" panose="020B0602030504020204" pitchFamily="34" charset="0"/>
              </a:rPr>
              <a:t>B. Change control</a:t>
            </a:r>
          </a:p>
          <a:p>
            <a:pPr marL="0" indent="0">
              <a:buNone/>
            </a:pPr>
            <a:r>
              <a:rPr lang="en-US" dirty="0">
                <a:solidFill>
                  <a:srgbClr val="FFFFFF"/>
                </a:solidFill>
                <a:latin typeface="Lucida Sans" panose="020B0602030504020204" pitchFamily="34" charset="0"/>
              </a:rPr>
              <a:t>C. Service request management</a:t>
            </a:r>
          </a:p>
          <a:p>
            <a:pPr marL="0" indent="0">
              <a:buNone/>
            </a:pPr>
            <a:r>
              <a:rPr lang="en-US" dirty="0">
                <a:solidFill>
                  <a:srgbClr val="FFFFFF"/>
                </a:solidFill>
                <a:latin typeface="Lucida Sans" panose="020B0602030504020204" pitchFamily="34" charset="0"/>
              </a:rPr>
              <a:t>D. Incident management</a:t>
            </a:r>
          </a:p>
        </p:txBody>
      </p:sp>
      <p:sp>
        <p:nvSpPr>
          <p:cNvPr id="4" name="Footer Placeholder 3">
            <a:extLst>
              <a:ext uri="{FF2B5EF4-FFF2-40B4-BE49-F238E27FC236}">
                <a16:creationId xmlns:a16="http://schemas.microsoft.com/office/drawing/2014/main" id="{946439EA-2F24-2EC5-BC26-FD1BFE6E49D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5747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5EF2345-BBDC-C903-19B6-AE4911020D4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4E994-3038-3DC1-98FC-7ADD6B2568A5}"/>
              </a:ext>
            </a:extLst>
          </p:cNvPr>
          <p:cNvSpPr>
            <a:spLocks noGrp="1"/>
          </p:cNvSpPr>
          <p:nvPr>
            <p:ph type="title"/>
          </p:nvPr>
        </p:nvSpPr>
        <p:spPr>
          <a:xfrm>
            <a:off x="1834919" y="685800"/>
            <a:ext cx="3959391" cy="5308599"/>
          </a:xfrm>
        </p:spPr>
        <p:txBody>
          <a:bodyPr>
            <a:normAutofit/>
          </a:bodyPr>
          <a:lstStyle/>
          <a:p>
            <a:pPr algn="ctr">
              <a:lnSpc>
                <a:spcPct val="90000"/>
              </a:lnSpc>
            </a:pPr>
            <a:r>
              <a:rPr lang="en-US" sz="2800" b="1" dirty="0">
                <a:solidFill>
                  <a:srgbClr val="FFFFFF"/>
                </a:solidFill>
                <a:latin typeface="Udemy Sans"/>
              </a:rPr>
              <a:t>Question 10: </a:t>
            </a:r>
            <a:r>
              <a:rPr lang="en-US" sz="2800" b="1" i="0" dirty="0">
                <a:solidFill>
                  <a:srgbClr val="FFFFFF"/>
                </a:solidFill>
                <a:effectLst/>
                <a:latin typeface="Udemy Sans"/>
              </a:rPr>
              <a:t>A service is a means of enabling value co-creation by facilitating outcomes that customers want to achieve, without the customer having to manage specific [?] and risks.</a:t>
            </a:r>
            <a:br>
              <a:rPr lang="en-US" sz="2800" b="1" i="0" dirty="0">
                <a:solidFill>
                  <a:srgbClr val="FFFFFF"/>
                </a:solidFill>
                <a:effectLst/>
                <a:latin typeface="Udemy Sans"/>
              </a:rPr>
            </a:br>
            <a:endParaRPr lang="en-US" sz="2800" dirty="0">
              <a:solidFill>
                <a:srgbClr val="FFFFFF"/>
              </a:solidFill>
            </a:endParaRPr>
          </a:p>
        </p:txBody>
      </p:sp>
      <p:sp>
        <p:nvSpPr>
          <p:cNvPr id="3" name="Content Placeholder 2">
            <a:extLst>
              <a:ext uri="{FF2B5EF4-FFF2-40B4-BE49-F238E27FC236}">
                <a16:creationId xmlns:a16="http://schemas.microsoft.com/office/drawing/2014/main" id="{2298F64E-3493-DC2D-0E9E-E23A7CD04C13}"/>
              </a:ext>
            </a:extLst>
          </p:cNvPr>
          <p:cNvSpPr>
            <a:spLocks noGrp="1"/>
          </p:cNvSpPr>
          <p:nvPr>
            <p:ph idx="1"/>
          </p:nvPr>
        </p:nvSpPr>
        <p:spPr>
          <a:xfrm>
            <a:off x="6516553" y="685800"/>
            <a:ext cx="4754563" cy="5410200"/>
          </a:xfrm>
        </p:spPr>
        <p:txBody>
          <a:bodyPr>
            <a:normAutofit/>
          </a:bodyPr>
          <a:lstStyle/>
          <a:p>
            <a:pPr marL="342900" indent="-342900">
              <a:buFont typeface="+mj-lt"/>
              <a:buAutoNum type="alphaUcPeriod"/>
            </a:pPr>
            <a:r>
              <a:rPr lang="en-US" sz="2800" b="0" i="0" dirty="0">
                <a:solidFill>
                  <a:srgbClr val="FFFFFF"/>
                </a:solidFill>
                <a:latin typeface="Lucida Sans" panose="020B0602030504020204" pitchFamily="34" charset="0"/>
              </a:rPr>
              <a:t>Information.</a:t>
            </a:r>
            <a:endParaRPr lang="en-US" sz="2800" dirty="0">
              <a:solidFill>
                <a:srgbClr val="FFFFFF"/>
              </a:solidFill>
              <a:latin typeface="Lucida Sans" panose="020B0602030504020204" pitchFamily="34" charset="0"/>
            </a:endParaRPr>
          </a:p>
          <a:p>
            <a:pPr marL="342900" indent="-342900">
              <a:buFont typeface="+mj-lt"/>
              <a:buAutoNum type="alphaUcPeriod"/>
            </a:pPr>
            <a:r>
              <a:rPr lang="en-US" sz="2800" b="0" i="0" dirty="0">
                <a:solidFill>
                  <a:srgbClr val="FFFFFF"/>
                </a:solidFill>
                <a:latin typeface="Lucida Sans" panose="020B0602030504020204" pitchFamily="34" charset="0"/>
              </a:rPr>
              <a:t>Utility.</a:t>
            </a:r>
            <a:endParaRPr lang="en-US" sz="2800" dirty="0">
              <a:solidFill>
                <a:srgbClr val="FFFFFF"/>
              </a:solidFill>
              <a:latin typeface="Lucida Sans" panose="020B0602030504020204" pitchFamily="34" charset="0"/>
            </a:endParaRPr>
          </a:p>
          <a:p>
            <a:pPr marL="342900" indent="-342900">
              <a:buFont typeface="+mj-lt"/>
              <a:buAutoNum type="alphaUcPeriod"/>
            </a:pPr>
            <a:r>
              <a:rPr lang="en-US" sz="2800" b="0" i="0" dirty="0">
                <a:solidFill>
                  <a:srgbClr val="FFFFFF"/>
                </a:solidFill>
                <a:latin typeface="Lucida Sans" panose="020B0602030504020204" pitchFamily="34" charset="0"/>
              </a:rPr>
              <a:t>Warranty.</a:t>
            </a:r>
            <a:endParaRPr lang="en-US" sz="2800" dirty="0">
              <a:solidFill>
                <a:srgbClr val="FFFFFF"/>
              </a:solidFill>
              <a:latin typeface="Lucida Sans" panose="020B0602030504020204" pitchFamily="34" charset="0"/>
            </a:endParaRPr>
          </a:p>
          <a:p>
            <a:pPr marL="342900" indent="-342900">
              <a:buFont typeface="+mj-lt"/>
              <a:buAutoNum type="alphaUcPeriod"/>
            </a:pPr>
            <a:r>
              <a:rPr lang="en-US" sz="2800" b="0" i="0" dirty="0">
                <a:solidFill>
                  <a:srgbClr val="FFFFFF"/>
                </a:solidFill>
                <a:latin typeface="Lucida Sans" panose="020B0602030504020204" pitchFamily="34" charset="0"/>
              </a:rPr>
              <a:t>Costs.</a:t>
            </a:r>
            <a:endParaRPr lang="en-US" sz="2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66C48FF-B820-81D2-65F6-F0B8B644D21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537543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10E56C6-8668-16E3-4D42-701CCA561E4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ACCD2-1869-A62C-3673-BF55BFF0E00E}"/>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Incident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8B5F981-E0AE-1CC9-EC4E-380D6C5D3476}"/>
              </a:ext>
            </a:extLst>
          </p:cNvPr>
          <p:cNvSpPr>
            <a:spLocks noGrp="1"/>
          </p:cNvSpPr>
          <p:nvPr>
            <p:ph idx="1"/>
          </p:nvPr>
        </p:nvSpPr>
        <p:spPr>
          <a:xfrm>
            <a:off x="6366890" y="500231"/>
            <a:ext cx="5482521" cy="5671969"/>
          </a:xfrm>
        </p:spPr>
        <p:txBody>
          <a:bodyPr>
            <a:noAutofit/>
          </a:bodyPr>
          <a:lstStyle/>
          <a:p>
            <a:pPr marL="0" indent="0">
              <a:buNone/>
            </a:pPr>
            <a:r>
              <a:rPr lang="en-US" sz="1800" i="0" dirty="0">
                <a:solidFill>
                  <a:srgbClr val="FFFFFF"/>
                </a:solidFill>
                <a:effectLst/>
                <a:latin typeface="Lucida Sans" panose="020B0602030504020204" pitchFamily="34" charset="0"/>
              </a:rPr>
              <a:t>This practice involves managing the lifecycle of all incidents, and part of that lifecycle includes updating information about symptoms and the business impact of incidents to ensure that services are restored as quickly as possible and that similar incidents can be prevented or resolved more efficiently in the future.</a:t>
            </a:r>
          </a:p>
          <a:p>
            <a:pPr marL="0" indent="0">
              <a:buNone/>
            </a:pPr>
            <a:r>
              <a:rPr lang="en-US" sz="1800" i="0" dirty="0">
                <a:solidFill>
                  <a:srgbClr val="FFFFFF"/>
                </a:solidFill>
                <a:effectLst/>
                <a:latin typeface="Lucida Sans" panose="020B0602030504020204" pitchFamily="34" charset="0"/>
              </a:rPr>
              <a:t>For the other options: </a:t>
            </a:r>
          </a:p>
          <a:p>
            <a:pPr marL="0" indent="0">
              <a:buNone/>
            </a:pPr>
            <a:r>
              <a:rPr lang="en-US" sz="1800" i="0" dirty="0">
                <a:solidFill>
                  <a:srgbClr val="FFFFFF"/>
                </a:solidFill>
                <a:effectLst/>
                <a:latin typeface="Lucida Sans" panose="020B0602030504020204" pitchFamily="34" charset="0"/>
              </a:rPr>
              <a:t>A. Service level management focuses on negotiating service level agreements and ensuring that they are met, not directly on symptoms and business impact. </a:t>
            </a:r>
          </a:p>
          <a:p>
            <a:pPr marL="0" indent="0">
              <a:buNone/>
            </a:pPr>
            <a:r>
              <a:rPr lang="en-US" sz="1800" i="0" dirty="0">
                <a:solidFill>
                  <a:srgbClr val="FFFFFF"/>
                </a:solidFill>
                <a:effectLst/>
                <a:latin typeface="Lucida Sans" panose="020B0602030504020204" pitchFamily="34" charset="0"/>
              </a:rPr>
              <a:t>B. Change control is about ensuring that changes are made in a controlled and coordinated manner across an organization. </a:t>
            </a:r>
          </a:p>
          <a:p>
            <a:pPr marL="0" indent="0">
              <a:buNone/>
            </a:pPr>
            <a:r>
              <a:rPr lang="en-US" sz="1800" i="0" dirty="0">
                <a:solidFill>
                  <a:srgbClr val="FFFFFF"/>
                </a:solidFill>
                <a:effectLst/>
                <a:latin typeface="Lucida Sans" panose="020B0602030504020204" pitchFamily="34" charset="0"/>
              </a:rPr>
              <a:t>C. Service request management deals with the fulfillment of service requests, which are usually minor changes or additions, such as requests for information, access, or standard changes.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2C793118-59FB-5F16-F1AD-1389940E5E9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45460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B71F4B6-7036-EFC2-4AF7-E6A6C3876A9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F3DF6-E66A-80ED-4B36-665448DEC6B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105: </a:t>
            </a:r>
            <a:r>
              <a:rPr lang="en-US" sz="2800" b="0" i="0" dirty="0">
                <a:solidFill>
                  <a:srgbClr val="FFFFFF"/>
                </a:solidFill>
                <a:effectLst/>
                <a:latin typeface="Udemy Sans"/>
              </a:rPr>
              <a:t>Which skill is an essential part of the 'service level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BBF11D8-E99C-D0BF-C53A-E9E56118F559}"/>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Technical knowledge</a:t>
            </a:r>
          </a:p>
          <a:p>
            <a:pPr marL="0" indent="0">
              <a:buNone/>
            </a:pPr>
            <a:r>
              <a:rPr lang="en-US" dirty="0">
                <a:solidFill>
                  <a:srgbClr val="FFFFFF"/>
                </a:solidFill>
                <a:latin typeface="Lucida Sans" panose="020B0602030504020204" pitchFamily="34" charset="0"/>
              </a:rPr>
              <a:t>B. Listening</a:t>
            </a:r>
          </a:p>
          <a:p>
            <a:pPr marL="0" indent="0">
              <a:buNone/>
            </a:pPr>
            <a:r>
              <a:rPr lang="en-US" dirty="0">
                <a:solidFill>
                  <a:srgbClr val="FFFFFF"/>
                </a:solidFill>
                <a:latin typeface="Lucida Sans" panose="020B0602030504020204" pitchFamily="34" charset="0"/>
              </a:rPr>
              <a:t>C. Diagnosis</a:t>
            </a:r>
          </a:p>
          <a:p>
            <a:pPr marL="0" indent="0">
              <a:buNone/>
            </a:pPr>
            <a:r>
              <a:rPr lang="en-US" dirty="0">
                <a:solidFill>
                  <a:srgbClr val="FFFFFF"/>
                </a:solidFill>
                <a:latin typeface="Lucida Sans" panose="020B0602030504020204" pitchFamily="34" charset="0"/>
              </a:rPr>
              <a:t>D. Problem analysis</a:t>
            </a:r>
          </a:p>
        </p:txBody>
      </p:sp>
      <p:sp>
        <p:nvSpPr>
          <p:cNvPr id="4" name="Footer Placeholder 3">
            <a:extLst>
              <a:ext uri="{FF2B5EF4-FFF2-40B4-BE49-F238E27FC236}">
                <a16:creationId xmlns:a16="http://schemas.microsoft.com/office/drawing/2014/main" id="{9B80EAD1-BB10-1EED-547E-83AA812B587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669872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D0E9672-1570-00EF-0762-2B4A1CB4652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CCFA7-2378-39AC-B7FE-6A9434AF3B1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Listening.</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FD9E260-5E01-5D14-1338-725F3485F2FD}"/>
              </a:ext>
            </a:extLst>
          </p:cNvPr>
          <p:cNvSpPr>
            <a:spLocks noGrp="1"/>
          </p:cNvSpPr>
          <p:nvPr>
            <p:ph idx="1"/>
          </p:nvPr>
        </p:nvSpPr>
        <p:spPr>
          <a:xfrm>
            <a:off x="6427820" y="537882"/>
            <a:ext cx="5308773" cy="5787614"/>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Listening</a:t>
            </a:r>
            <a:r>
              <a:rPr lang="en-US" sz="1600" b="0" i="0" dirty="0">
                <a:solidFill>
                  <a:srgbClr val="FFFFFF"/>
                </a:solidFill>
                <a:effectLst/>
                <a:latin typeface="Lucida Sans" panose="020B0602030504020204" pitchFamily="34" charset="0"/>
              </a:rPr>
              <a:t>: Effective Service Level Management (SLM) requires strong listening skills to understand and capture the needs and expectations of customers and stakeholders. Listening is crucial for negotiating and agreeing upon service level agreements (SLAs) that align with the customer's requirements. It ensures that the service provider can accurately interpret and respond to customer feedback, concerns, and requests, which is essential for maintaining and improving service quality and customer satisfaction.</a:t>
            </a:r>
          </a:p>
          <a:p>
            <a:pPr marL="0" indent="0">
              <a:lnSpc>
                <a:spcPct val="90000"/>
              </a:lnSpc>
              <a:buNone/>
            </a:pPr>
            <a:r>
              <a:rPr lang="en-US" sz="1600" b="0" i="0" dirty="0">
                <a:solidFill>
                  <a:srgbClr val="FFFFFF"/>
                </a:solidFill>
                <a:effectLst/>
                <a:latin typeface="Lucida Sans" panose="020B0602030504020204" pitchFamily="34" charset="0"/>
              </a:rPr>
              <a:t>The other skills, while important in their own contexts, are not as central to Service Level Management as listening:</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Technical Knowledge</a:t>
            </a:r>
            <a:r>
              <a:rPr lang="en-US" sz="1600" b="0" i="0" dirty="0">
                <a:solidFill>
                  <a:srgbClr val="FFFFFF"/>
                </a:solidFill>
                <a:effectLst/>
                <a:latin typeface="Lucida Sans" panose="020B0602030504020204" pitchFamily="34" charset="0"/>
              </a:rPr>
              <a:t> is more relevant to practices that deal directly with technology and its application.</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Diagnosis</a:t>
            </a:r>
            <a:r>
              <a:rPr lang="en-US" sz="1600" b="0" i="0" dirty="0">
                <a:solidFill>
                  <a:srgbClr val="FFFFFF"/>
                </a:solidFill>
                <a:effectLst/>
                <a:latin typeface="Lucida Sans" panose="020B0602030504020204" pitchFamily="34" charset="0"/>
              </a:rPr>
              <a:t> is a key skill in Incident and Problem Management.</a:t>
            </a:r>
          </a:p>
          <a:p>
            <a:pPr lvl="1">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Problem Analysis</a:t>
            </a:r>
            <a:r>
              <a:rPr lang="en-US" sz="1600" b="0" i="0" dirty="0">
                <a:solidFill>
                  <a:srgbClr val="FFFFFF"/>
                </a:solidFill>
                <a:effectLst/>
                <a:latin typeface="Lucida Sans" panose="020B0602030504020204" pitchFamily="34" charset="0"/>
              </a:rPr>
              <a:t> is also more relevant to Problem Management, where identifying the root causes of issues is critical.</a:t>
            </a:r>
          </a:p>
        </p:txBody>
      </p:sp>
      <p:sp>
        <p:nvSpPr>
          <p:cNvPr id="4" name="Footer Placeholder 3">
            <a:extLst>
              <a:ext uri="{FF2B5EF4-FFF2-40B4-BE49-F238E27FC236}">
                <a16:creationId xmlns:a16="http://schemas.microsoft.com/office/drawing/2014/main" id="{AF9EABD8-805B-4E86-9AA4-9AD10DA28DC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16498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F1F8668-DDCE-4A8A-5C46-677BA11A6E4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71508-86C6-7FEB-58EB-C5A6ED1EA72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106: </a:t>
            </a:r>
            <a:r>
              <a:rPr lang="en-US" sz="2800" b="0" i="0" dirty="0">
                <a:solidFill>
                  <a:srgbClr val="FFFFFF"/>
                </a:solidFill>
                <a:effectLst/>
                <a:latin typeface="Udemy Sans"/>
              </a:rPr>
              <a:t>What is the reason for using a balanced bundle of service metrics?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F834732-4DB0-431B-2D3B-7EF8B20ABA0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It provides an outcome-based view of services</a:t>
            </a:r>
          </a:p>
          <a:p>
            <a:pPr marL="0" indent="0">
              <a:buNone/>
            </a:pPr>
            <a:r>
              <a:rPr lang="en-US" sz="1800" dirty="0">
                <a:solidFill>
                  <a:srgbClr val="FFFFFF"/>
                </a:solidFill>
                <a:latin typeface="Lucida Sans" panose="020B0602030504020204" pitchFamily="34" charset="0"/>
              </a:rPr>
              <a:t>B. It reduces the number of metrics that need to be collected</a:t>
            </a:r>
          </a:p>
          <a:p>
            <a:pPr marL="0" indent="0">
              <a:buNone/>
            </a:pPr>
            <a:r>
              <a:rPr lang="en-US" sz="1800" dirty="0">
                <a:solidFill>
                  <a:srgbClr val="FFFFFF"/>
                </a:solidFill>
                <a:latin typeface="Lucida Sans" panose="020B0602030504020204" pitchFamily="34" charset="0"/>
              </a:rPr>
              <a:t>C. It facilitates the automatic collection of metrics</a:t>
            </a:r>
          </a:p>
          <a:p>
            <a:pPr marL="0" indent="0">
              <a:buNone/>
            </a:pPr>
            <a:r>
              <a:rPr lang="en-US" sz="1800" dirty="0">
                <a:solidFill>
                  <a:srgbClr val="FFFFFF"/>
                </a:solidFill>
                <a:latin typeface="Lucida Sans" panose="020B0602030504020204" pitchFamily="34" charset="0"/>
              </a:rPr>
              <a:t>D. It reports each service element separately</a:t>
            </a:r>
          </a:p>
        </p:txBody>
      </p:sp>
      <p:sp>
        <p:nvSpPr>
          <p:cNvPr id="4" name="Footer Placeholder 3">
            <a:extLst>
              <a:ext uri="{FF2B5EF4-FFF2-40B4-BE49-F238E27FC236}">
                <a16:creationId xmlns:a16="http://schemas.microsoft.com/office/drawing/2014/main" id="{5524EBA1-8EA4-94ED-B579-41CE86785CF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621301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C8801A5-BEA8-4B78-965D-BC3956A323A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7B719-43F5-A625-6D9A-8A8B64F1D28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It provides an outcome-based view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7F1489B-91E5-EACE-64E9-F89F06C901E6}"/>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Outcome-Based View</a:t>
            </a:r>
            <a:r>
              <a:rPr lang="en-US" sz="1500" b="0" i="0" dirty="0">
                <a:solidFill>
                  <a:srgbClr val="FFFFFF"/>
                </a:solidFill>
                <a:effectLst/>
                <a:latin typeface="Lucida Sans" panose="020B0602030504020204" pitchFamily="34" charset="0"/>
              </a:rPr>
              <a:t>: A balanced bundle of service metrics is designed to offer a comprehensive view of the service's performance, focusing on outcomes rather than just operational metrics. This approach ensures that different aspects of the service are measured, including quality, efficiency, effectiveness, and customer satisfaction. By looking at a range of metrics, service providers can get a more holistic understanding of how well the service is achieving its intended outcomes and where improvements are needed.</a:t>
            </a:r>
          </a:p>
          <a:p>
            <a:pPr marL="0" indent="0">
              <a:lnSpc>
                <a:spcPct val="90000"/>
              </a:lnSpc>
              <a:buNone/>
            </a:pPr>
            <a:r>
              <a:rPr lang="en-US" sz="1500" b="0" i="0" dirty="0">
                <a:solidFill>
                  <a:srgbClr val="FFFFFF"/>
                </a:solidFill>
                <a:effectLst/>
                <a:latin typeface="Lucida Sans" panose="020B0602030504020204" pitchFamily="34" charset="0"/>
              </a:rPr>
              <a:t>The other options do not align with the primary purpose of using a balanced set of metrics:</a:t>
            </a:r>
          </a:p>
          <a:p>
            <a:pPr lvl="1">
              <a:lnSpc>
                <a:spcPct val="90000"/>
              </a:lnSpc>
            </a:pPr>
            <a:r>
              <a:rPr lang="en-US" sz="1500" b="0" i="0" dirty="0">
                <a:solidFill>
                  <a:srgbClr val="FFFFFF"/>
                </a:solidFill>
                <a:effectLst/>
                <a:latin typeface="Lucida Sans" panose="020B0602030504020204" pitchFamily="34" charset="0"/>
              </a:rPr>
              <a:t>B: A balanced bundle doesn't necessarily reduce the number of metrics; instead, it ensures that the metrics used give a holistic view of service performance.</a:t>
            </a:r>
          </a:p>
          <a:p>
            <a:pPr lvl="1">
              <a:lnSpc>
                <a:spcPct val="90000"/>
              </a:lnSpc>
            </a:pPr>
            <a:r>
              <a:rPr lang="en-US" sz="1500" b="0" i="0" dirty="0">
                <a:solidFill>
                  <a:srgbClr val="FFFFFF"/>
                </a:solidFill>
                <a:effectLst/>
                <a:latin typeface="Lucida Sans" panose="020B0602030504020204" pitchFamily="34" charset="0"/>
              </a:rPr>
              <a:t>C: While automation can aid in collecting metrics, the choice of a balanced bundle is more about the scope and quality of the measurement rather than the method of collection.</a:t>
            </a:r>
          </a:p>
          <a:p>
            <a:pPr lvl="1">
              <a:lnSpc>
                <a:spcPct val="90000"/>
              </a:lnSpc>
            </a:pPr>
            <a:r>
              <a:rPr lang="en-US" sz="1500" b="0" i="0" dirty="0">
                <a:solidFill>
                  <a:srgbClr val="FFFFFF"/>
                </a:solidFill>
                <a:effectLst/>
                <a:latin typeface="Lucida Sans" panose="020B0602030504020204" pitchFamily="34" charset="0"/>
              </a:rPr>
              <a:t>D: Reporting each service element separately is a part of the process, but the main goal of a balanced bundle is to provide an integrated view that reflects the overall health and performance of the service</a:t>
            </a:r>
          </a:p>
        </p:txBody>
      </p:sp>
      <p:sp>
        <p:nvSpPr>
          <p:cNvPr id="4" name="Footer Placeholder 3">
            <a:extLst>
              <a:ext uri="{FF2B5EF4-FFF2-40B4-BE49-F238E27FC236}">
                <a16:creationId xmlns:a16="http://schemas.microsoft.com/office/drawing/2014/main" id="{05E50CA9-97EB-3696-E034-E9DCCC4EEED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546966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9003035-29B1-A112-B1E8-A9A3D37A8B8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9FBC7-93D1-7F2F-908B-EDB0F78F50A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107: </a:t>
            </a:r>
            <a:r>
              <a:rPr lang="en-US" sz="2800" b="0" i="0" dirty="0">
                <a:solidFill>
                  <a:srgbClr val="FFFFFF"/>
                </a:solidFill>
                <a:effectLst/>
                <a:latin typeface="Udemy Sans"/>
              </a:rPr>
              <a:t>Which skill is an essential part of the 'service level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A197A5A-15D2-68CE-4AB9-2D18483B26A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Technical knowledge</a:t>
            </a:r>
          </a:p>
          <a:p>
            <a:pPr marL="0" indent="0">
              <a:buNone/>
            </a:pPr>
            <a:r>
              <a:rPr lang="en-US" dirty="0">
                <a:solidFill>
                  <a:srgbClr val="FFFFFF"/>
                </a:solidFill>
                <a:latin typeface="Lucida Sans" panose="020B0602030504020204" pitchFamily="34" charset="0"/>
              </a:rPr>
              <a:t>B. Listening</a:t>
            </a:r>
          </a:p>
          <a:p>
            <a:pPr marL="0" indent="0">
              <a:buNone/>
            </a:pPr>
            <a:r>
              <a:rPr lang="en-US" dirty="0">
                <a:solidFill>
                  <a:srgbClr val="FFFFFF"/>
                </a:solidFill>
                <a:latin typeface="Lucida Sans" panose="020B0602030504020204" pitchFamily="34" charset="0"/>
              </a:rPr>
              <a:t>C. Diagnosis</a:t>
            </a:r>
          </a:p>
          <a:p>
            <a:pPr marL="0" indent="0">
              <a:buNone/>
            </a:pPr>
            <a:r>
              <a:rPr lang="en-US" dirty="0">
                <a:solidFill>
                  <a:srgbClr val="FFFFFF"/>
                </a:solidFill>
                <a:latin typeface="Lucida Sans" panose="020B0602030504020204" pitchFamily="34" charset="0"/>
              </a:rPr>
              <a:t>D. Problem analysis</a:t>
            </a:r>
          </a:p>
        </p:txBody>
      </p:sp>
      <p:sp>
        <p:nvSpPr>
          <p:cNvPr id="4" name="Footer Placeholder 3">
            <a:extLst>
              <a:ext uri="{FF2B5EF4-FFF2-40B4-BE49-F238E27FC236}">
                <a16:creationId xmlns:a16="http://schemas.microsoft.com/office/drawing/2014/main" id="{2EB58CA3-7137-CE95-4E7D-0B8FDFF2B59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23081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797F912-6A80-C732-A6CF-9752E3B4FD1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9B8F1-9344-2869-F0A9-73F633A7897A}"/>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Listening.</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AA602FE-A7DE-8458-9A15-C00C2F83D32B}"/>
              </a:ext>
            </a:extLst>
          </p:cNvPr>
          <p:cNvSpPr>
            <a:spLocks noGrp="1"/>
          </p:cNvSpPr>
          <p:nvPr>
            <p:ph idx="1"/>
          </p:nvPr>
        </p:nvSpPr>
        <p:spPr>
          <a:xfrm>
            <a:off x="6516553" y="685799"/>
            <a:ext cx="5209282" cy="5575151"/>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Listening</a:t>
            </a:r>
            <a:r>
              <a:rPr lang="en-US" sz="1600" b="0" i="0" dirty="0">
                <a:solidFill>
                  <a:srgbClr val="FFFFFF"/>
                </a:solidFill>
                <a:effectLst/>
                <a:latin typeface="Lucida Sans" panose="020B0602030504020204" pitchFamily="34" charset="0"/>
              </a:rPr>
              <a:t>: Effective Service Level Management (SLM) requires strong listening skills to understand and capture the needs and expectations of customers and stakeholders. Listening is crucial for negotiating and agreeing upon service level agreements (SLAs) that align with the customer's requirements. It ensures that the service provider can accurately interpret and respond to customer feedback, concerns, and requests, which is essential for maintaining and improving service quality and customer satisfaction.</a:t>
            </a:r>
          </a:p>
          <a:p>
            <a:pPr marL="0" indent="0">
              <a:lnSpc>
                <a:spcPct val="90000"/>
              </a:lnSpc>
              <a:buNone/>
            </a:pPr>
            <a:r>
              <a:rPr lang="en-US" sz="1600" b="0" i="0" dirty="0">
                <a:solidFill>
                  <a:srgbClr val="FFFFFF"/>
                </a:solidFill>
                <a:effectLst/>
                <a:latin typeface="Lucida Sans" panose="020B0602030504020204" pitchFamily="34" charset="0"/>
              </a:rPr>
              <a:t>The other skills, while important in their own contexts, are not as central to Service Level Management as listening:</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Technical Knowledge</a:t>
            </a:r>
            <a:r>
              <a:rPr lang="en-US" sz="1600" b="0" i="0" dirty="0">
                <a:solidFill>
                  <a:srgbClr val="FFFFFF"/>
                </a:solidFill>
                <a:effectLst/>
                <a:latin typeface="Lucida Sans" panose="020B0602030504020204" pitchFamily="34" charset="0"/>
              </a:rPr>
              <a:t> is more relevant to practices that deal directly with technology and its application.</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Diagnosis</a:t>
            </a:r>
            <a:r>
              <a:rPr lang="en-US" sz="1600" b="0" i="0" dirty="0">
                <a:solidFill>
                  <a:srgbClr val="FFFFFF"/>
                </a:solidFill>
                <a:effectLst/>
                <a:latin typeface="Lucida Sans" panose="020B0602030504020204" pitchFamily="34" charset="0"/>
              </a:rPr>
              <a:t> is a key skill in Incident and Problem Management.</a:t>
            </a:r>
          </a:p>
          <a:p>
            <a:pPr lvl="1">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Problem Analysis</a:t>
            </a:r>
            <a:r>
              <a:rPr lang="en-US" sz="1600" b="0" i="0" dirty="0">
                <a:solidFill>
                  <a:srgbClr val="FFFFFF"/>
                </a:solidFill>
                <a:effectLst/>
                <a:latin typeface="Lucida Sans" panose="020B0602030504020204" pitchFamily="34" charset="0"/>
              </a:rPr>
              <a:t> is also more relevant to Problem Management, where identifying the root causes of issues is critical.</a:t>
            </a:r>
          </a:p>
        </p:txBody>
      </p:sp>
      <p:sp>
        <p:nvSpPr>
          <p:cNvPr id="4" name="Footer Placeholder 3">
            <a:extLst>
              <a:ext uri="{FF2B5EF4-FFF2-40B4-BE49-F238E27FC236}">
                <a16:creationId xmlns:a16="http://schemas.microsoft.com/office/drawing/2014/main" id="{0F83308C-3288-E65D-0DFF-A20105269D3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27296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96F5A56-4FE4-B9F3-584C-558ECCF0F87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2FCF3-1A9B-5C3F-7E8F-6FA63636683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108: </a:t>
            </a:r>
            <a:r>
              <a:rPr lang="en-US" sz="2800" b="0" i="0" dirty="0">
                <a:solidFill>
                  <a:srgbClr val="FFFFFF"/>
                </a:solidFill>
                <a:effectLst/>
                <a:latin typeface="Udemy Sans"/>
              </a:rPr>
              <a:t>How should the workflow for a new service request be designed?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F73A875-AB52-48D6-38D2-0E20763E0CE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Use a single workflow for all types of service request</a:t>
            </a:r>
          </a:p>
          <a:p>
            <a:pPr marL="0" indent="0">
              <a:buNone/>
            </a:pPr>
            <a:r>
              <a:rPr lang="en-US" dirty="0">
                <a:solidFill>
                  <a:srgbClr val="FFFFFF"/>
                </a:solidFill>
                <a:latin typeface="Lucida Sans" panose="020B0602030504020204" pitchFamily="34" charset="0"/>
              </a:rPr>
              <a:t>B. Use different workflows for each type of service request</a:t>
            </a:r>
          </a:p>
          <a:p>
            <a:pPr marL="0" indent="0">
              <a:buNone/>
            </a:pPr>
            <a:r>
              <a:rPr lang="en-US" dirty="0">
                <a:solidFill>
                  <a:srgbClr val="FFFFFF"/>
                </a:solidFill>
                <a:latin typeface="Lucida Sans" panose="020B0602030504020204" pitchFamily="34" charset="0"/>
              </a:rPr>
              <a:t>C. Avoid workflows for simple service requests</a:t>
            </a:r>
          </a:p>
          <a:p>
            <a:pPr marL="0" indent="0">
              <a:buNone/>
            </a:pPr>
            <a:r>
              <a:rPr lang="en-US" dirty="0">
                <a:solidFill>
                  <a:srgbClr val="FFFFFF"/>
                </a:solidFill>
                <a:latin typeface="Lucida Sans" panose="020B0602030504020204" pitchFamily="34" charset="0"/>
              </a:rPr>
              <a:t>D. Leverage existing workflows whenever possible</a:t>
            </a:r>
          </a:p>
        </p:txBody>
      </p:sp>
      <p:sp>
        <p:nvSpPr>
          <p:cNvPr id="4" name="Footer Placeholder 3">
            <a:extLst>
              <a:ext uri="{FF2B5EF4-FFF2-40B4-BE49-F238E27FC236}">
                <a16:creationId xmlns:a16="http://schemas.microsoft.com/office/drawing/2014/main" id="{72836AB1-4875-1F79-FE67-650EC8A35C5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21728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4E76227-E3E5-7892-4DC4-278CEBE618B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21883-8735-CB1F-D29F-502C0965F180}"/>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Leverage existing workflows whenever possible.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520ECDA-99AF-9EE1-0699-85EF2A24A03F}"/>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Leveraging Existing Workflows</a:t>
            </a:r>
            <a:r>
              <a:rPr lang="en-US" sz="1500" b="0" i="0" dirty="0">
                <a:solidFill>
                  <a:srgbClr val="FFFFFF"/>
                </a:solidFill>
                <a:effectLst/>
                <a:latin typeface="Lucida Sans" panose="020B0602030504020204" pitchFamily="34" charset="0"/>
              </a:rPr>
              <a:t>: When designing a workflow for a new service request, it is often most efficient to start by looking at existing workflows. Existing workflows can often be adapted or expanded to accommodate new types of service requests. This approach saves time and resources and ensures consistency in how service requests are handled. It also allows for the utilization of proven processes, reducing the risk of inefficiencies or errors that might come with designing an entirely new workflow from scratch.</a:t>
            </a:r>
          </a:p>
          <a:p>
            <a:pPr marL="0" indent="0">
              <a:lnSpc>
                <a:spcPct val="90000"/>
              </a:lnSpc>
              <a:buNone/>
            </a:pPr>
            <a:r>
              <a:rPr lang="en-US" sz="1500" b="0" i="0" dirty="0">
                <a:solidFill>
                  <a:srgbClr val="FFFFFF"/>
                </a:solidFill>
                <a:effectLst/>
                <a:latin typeface="Lucida Sans" panose="020B0602030504020204" pitchFamily="34" charset="0"/>
              </a:rPr>
              <a:t>The other options are less efficient or effective:</a:t>
            </a:r>
          </a:p>
          <a:p>
            <a:pPr lvl="1">
              <a:lnSpc>
                <a:spcPct val="90000"/>
              </a:lnSpc>
            </a:pPr>
            <a:r>
              <a:rPr lang="en-US" sz="1500" b="0" i="0" dirty="0">
                <a:solidFill>
                  <a:srgbClr val="FFFFFF"/>
                </a:solidFill>
                <a:effectLst/>
                <a:latin typeface="Lucida Sans" panose="020B0602030504020204" pitchFamily="34" charset="0"/>
              </a:rPr>
              <a:t>A: Using a single workflow for all types of service request can lead to inefficiencies, as different requests may have different requirements.</a:t>
            </a:r>
          </a:p>
          <a:p>
            <a:pPr lvl="1">
              <a:lnSpc>
                <a:spcPct val="90000"/>
              </a:lnSpc>
            </a:pPr>
            <a:r>
              <a:rPr lang="en-US" sz="1500" b="0" i="0" dirty="0">
                <a:solidFill>
                  <a:srgbClr val="FFFFFF"/>
                </a:solidFill>
                <a:effectLst/>
                <a:latin typeface="Lucida Sans" panose="020B0602030504020204" pitchFamily="34" charset="0"/>
              </a:rPr>
              <a:t>B: Creating different workflows for each type of service request can be resource-intensive and might lead to unnecessary complexity.</a:t>
            </a:r>
          </a:p>
          <a:p>
            <a:pPr lvl="1">
              <a:lnSpc>
                <a:spcPct val="90000"/>
              </a:lnSpc>
            </a:pPr>
            <a:r>
              <a:rPr lang="en-US" sz="1500" b="0" i="0" dirty="0">
                <a:solidFill>
                  <a:srgbClr val="FFFFFF"/>
                </a:solidFill>
                <a:effectLst/>
                <a:latin typeface="Lucida Sans" panose="020B0602030504020204" pitchFamily="34" charset="0"/>
              </a:rPr>
              <a:t>C: Even simple service requests can benefit from a workflow, ensuring they are tracked and managed consistently. Avoiding workflows for simple requests could lead to inconsistencies in service delivery.</a:t>
            </a:r>
          </a:p>
        </p:txBody>
      </p:sp>
      <p:sp>
        <p:nvSpPr>
          <p:cNvPr id="4" name="Footer Placeholder 3">
            <a:extLst>
              <a:ext uri="{FF2B5EF4-FFF2-40B4-BE49-F238E27FC236}">
                <a16:creationId xmlns:a16="http://schemas.microsoft.com/office/drawing/2014/main" id="{7EC3EC12-DE8B-7A95-DC1B-B78E49EFDE6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821501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E87F813-E640-CFDA-5F8C-F9F40DB4343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219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548C5-C502-BE59-6738-2E9F21F1FAC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109: </a:t>
            </a:r>
            <a:r>
              <a:rPr lang="en-US" sz="2800" b="0" i="0" dirty="0">
                <a:solidFill>
                  <a:srgbClr val="FFFFFF"/>
                </a:solidFill>
                <a:effectLst/>
                <a:latin typeface="Udemy Sans"/>
              </a:rPr>
              <a:t>Which of these activities is carried out as part of 'problem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ED91CAC-FD3D-C805-707D-73AD7018D865}"/>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Creating incident records</a:t>
            </a:r>
          </a:p>
          <a:p>
            <a:pPr marL="0" indent="0">
              <a:buNone/>
            </a:pPr>
            <a:r>
              <a:rPr lang="en-US" dirty="0">
                <a:solidFill>
                  <a:srgbClr val="FFFFFF"/>
                </a:solidFill>
                <a:latin typeface="Lucida Sans" panose="020B0602030504020204" pitchFamily="34" charset="0"/>
              </a:rPr>
              <a:t>B. Diagnosing and resolving incidents</a:t>
            </a:r>
          </a:p>
          <a:p>
            <a:pPr marL="0" indent="0">
              <a:buNone/>
            </a:pPr>
            <a:r>
              <a:rPr lang="en-US" dirty="0">
                <a:solidFill>
                  <a:srgbClr val="FFFFFF"/>
                </a:solidFill>
                <a:latin typeface="Lucida Sans" panose="020B0602030504020204" pitchFamily="34" charset="0"/>
              </a:rPr>
              <a:t>C. Escalating incidents to a support team for resolution</a:t>
            </a:r>
          </a:p>
          <a:p>
            <a:pPr marL="0" indent="0">
              <a:buNone/>
            </a:pPr>
            <a:r>
              <a:rPr lang="en-US" dirty="0">
                <a:solidFill>
                  <a:srgbClr val="FFFFFF"/>
                </a:solidFill>
                <a:latin typeface="Lucida Sans" panose="020B0602030504020204" pitchFamily="34" charset="0"/>
              </a:rPr>
              <a:t>D. Trend analysis of incident records</a:t>
            </a:r>
          </a:p>
        </p:txBody>
      </p:sp>
      <p:sp>
        <p:nvSpPr>
          <p:cNvPr id="4" name="Footer Placeholder 3">
            <a:extLst>
              <a:ext uri="{FF2B5EF4-FFF2-40B4-BE49-F238E27FC236}">
                <a16:creationId xmlns:a16="http://schemas.microsoft.com/office/drawing/2014/main" id="{AFE0ADA4-C8E2-F0C4-CD08-E5E3C1FA001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8474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841ECC6-C808-F414-ADB4-02282DDB041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CCF7F-EF37-AABE-3638-58941C8D15D9}"/>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D: Costs</a:t>
            </a:r>
          </a:p>
        </p:txBody>
      </p:sp>
      <p:sp>
        <p:nvSpPr>
          <p:cNvPr id="3" name="Content Placeholder 2">
            <a:extLst>
              <a:ext uri="{FF2B5EF4-FFF2-40B4-BE49-F238E27FC236}">
                <a16:creationId xmlns:a16="http://schemas.microsoft.com/office/drawing/2014/main" id="{84A42601-9331-02F7-2156-300931DA2CFA}"/>
              </a:ext>
            </a:extLst>
          </p:cNvPr>
          <p:cNvSpPr>
            <a:spLocks noGrp="1"/>
          </p:cNvSpPr>
          <p:nvPr>
            <p:ph idx="1"/>
          </p:nvPr>
        </p:nvSpPr>
        <p:spPr>
          <a:xfrm>
            <a:off x="6516553" y="685800"/>
            <a:ext cx="4754563" cy="5410200"/>
          </a:xfrm>
        </p:spPr>
        <p:txBody>
          <a:bodyPr>
            <a:normAutofit fontScale="85000" lnSpcReduction="10000"/>
          </a:bodyPr>
          <a:lstStyle/>
          <a:p>
            <a:pPr marL="0" indent="0">
              <a:buNone/>
            </a:pPr>
            <a:r>
              <a:rPr lang="en-US" sz="1800" b="0" i="0" dirty="0">
                <a:solidFill>
                  <a:srgbClr val="FFFFFF"/>
                </a:solidFill>
                <a:effectLst/>
                <a:latin typeface="Lucida Sans" panose="020B0602030504020204" pitchFamily="34" charset="0"/>
              </a:rPr>
              <a:t>So, the complete sentence would be:</a:t>
            </a:r>
          </a:p>
          <a:p>
            <a:pPr marL="0" indent="0">
              <a:buNone/>
            </a:pPr>
            <a:r>
              <a:rPr lang="en-US" sz="1800" b="0" i="0" dirty="0">
                <a:solidFill>
                  <a:srgbClr val="FFFFFF"/>
                </a:solidFill>
                <a:effectLst/>
                <a:latin typeface="Lucida Sans" panose="020B0602030504020204" pitchFamily="34" charset="0"/>
              </a:rPr>
              <a:t>“A service is a means of enabling value co-creation by facilitating outcomes that customers want to achieve, without the customer having to manage specific costs and risks.”</a:t>
            </a:r>
          </a:p>
          <a:p>
            <a:pPr marL="0" indent="0">
              <a:buNone/>
            </a:pPr>
            <a:r>
              <a:rPr lang="en-US" sz="1800" b="0" i="0" dirty="0">
                <a:solidFill>
                  <a:srgbClr val="FFFFFF"/>
                </a:solidFill>
                <a:effectLst/>
                <a:latin typeface="Lucida Sans" panose="020B0602030504020204" pitchFamily="34" charset="0"/>
              </a:rPr>
              <a:t>The reason the other options are not correct:</a:t>
            </a:r>
          </a:p>
          <a:p>
            <a:r>
              <a:rPr lang="en-US" sz="1800" b="0" i="0" dirty="0">
                <a:solidFill>
                  <a:srgbClr val="FFFFFF"/>
                </a:solidFill>
                <a:effectLst/>
                <a:latin typeface="Lucida Sans" panose="020B0602030504020204" pitchFamily="34" charset="0"/>
              </a:rPr>
              <a:t>A. Information: While information is managed within a service, the term doesn't encapsulate the concept of avoiding the management of something that is generally considered a burden or a liability.</a:t>
            </a:r>
          </a:p>
          <a:p>
            <a:r>
              <a:rPr lang="en-US" sz="1800" b="0" i="0" dirty="0">
                <a:solidFill>
                  <a:srgbClr val="FFFFFF"/>
                </a:solidFill>
                <a:effectLst/>
                <a:latin typeface="Lucida Sans" panose="020B0602030504020204" pitchFamily="34" charset="0"/>
              </a:rPr>
              <a:t>B. Utility: Utility in the context of services refers to the functionality offered by a product or service to meet a particular need. It is not about what the customer avoids managing.</a:t>
            </a:r>
          </a:p>
          <a:p>
            <a:r>
              <a:rPr lang="en-US" sz="1800" b="0" i="0" dirty="0">
                <a:solidFill>
                  <a:srgbClr val="FFFFFF"/>
                </a:solidFill>
                <a:effectLst/>
                <a:latin typeface="Lucida Sans" panose="020B0602030504020204" pitchFamily="34" charset="0"/>
              </a:rPr>
              <a:t>C. Warranty: Warranty refers to the assurance that a product or service will meet agreed-upon requirements. It is not about the customer avoiding the management of something but rather about guaranteeing certain conditions of the service.</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80F6876-5A6F-57A8-69D8-5093887D885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34247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06B264B-9586-C43F-4C6C-34AD4AF5AB4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EA9D7-F477-E315-19B4-B29A332B1CE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Trend analysis of incident records.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38E030F-24AD-1A11-2D7A-AB9E8F154566}"/>
              </a:ext>
            </a:extLst>
          </p:cNvPr>
          <p:cNvSpPr>
            <a:spLocks noGrp="1"/>
          </p:cNvSpPr>
          <p:nvPr>
            <p:ph idx="1"/>
          </p:nvPr>
        </p:nvSpPr>
        <p:spPr>
          <a:xfrm>
            <a:off x="6516553" y="685800"/>
            <a:ext cx="5126446" cy="5585908"/>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Trend Analysis of Incident Records</a:t>
            </a:r>
            <a:r>
              <a:rPr lang="en-US" sz="1600" b="0" i="0" dirty="0">
                <a:solidFill>
                  <a:srgbClr val="FFFFFF"/>
                </a:solidFill>
                <a:effectLst/>
                <a:latin typeface="Lucida Sans" panose="020B0602030504020204" pitchFamily="34" charset="0"/>
              </a:rPr>
              <a:t>: Problem Management involves identifying, analyzing, and managing the root causes of incidents. Trend analysis of incident records is a key activity in this process. By analyzing trends and patterns in incident records, problem management can identify recurring issues or potential problems and take proactive steps to address them. This helps in preventing future incidents and improving the overall quality of IT services.</a:t>
            </a:r>
          </a:p>
          <a:p>
            <a:pPr marL="0" indent="0">
              <a:lnSpc>
                <a:spcPct val="90000"/>
              </a:lnSpc>
              <a:buNone/>
            </a:pPr>
            <a:r>
              <a:rPr lang="en-US" sz="1600" b="0" i="0" dirty="0">
                <a:solidFill>
                  <a:srgbClr val="FFFFFF"/>
                </a:solidFill>
                <a:effectLst/>
                <a:latin typeface="Lucida Sans" panose="020B0602030504020204" pitchFamily="34" charset="0"/>
              </a:rPr>
              <a:t>The other activities mentioned are more aligned with Incident Management:</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Creating incident records</a:t>
            </a:r>
            <a:r>
              <a:rPr lang="en-US" sz="1600" b="0" i="0" dirty="0">
                <a:solidFill>
                  <a:srgbClr val="FFFFFF"/>
                </a:solidFill>
                <a:effectLst/>
                <a:latin typeface="Lucida Sans" panose="020B0602030504020204" pitchFamily="34" charset="0"/>
              </a:rPr>
              <a:t> is an activity in Incident Management, where each incident reported by users is logged.</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Diagnosing and resolving incidents</a:t>
            </a:r>
            <a:r>
              <a:rPr lang="en-US" sz="1600" b="0" i="0" dirty="0">
                <a:solidFill>
                  <a:srgbClr val="FFFFFF"/>
                </a:solidFill>
                <a:effectLst/>
                <a:latin typeface="Lucida Sans" panose="020B0602030504020204" pitchFamily="34" charset="0"/>
              </a:rPr>
              <a:t> is a core part of Incident Management, focusing on restoring normal service operation as quickly as possible.</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Escalating incidents to a support team for resolution</a:t>
            </a:r>
            <a:r>
              <a:rPr lang="en-US" sz="1600" b="0" i="0" dirty="0">
                <a:solidFill>
                  <a:srgbClr val="FFFFFF"/>
                </a:solidFill>
                <a:effectLst/>
                <a:latin typeface="Lucida Sans" panose="020B0602030504020204" pitchFamily="34" charset="0"/>
              </a:rPr>
              <a:t> is also part of Incident Management, especially when the first level support is unable to resolve the incident.</a:t>
            </a:r>
          </a:p>
        </p:txBody>
      </p:sp>
      <p:sp>
        <p:nvSpPr>
          <p:cNvPr id="4" name="Footer Placeholder 3">
            <a:extLst>
              <a:ext uri="{FF2B5EF4-FFF2-40B4-BE49-F238E27FC236}">
                <a16:creationId xmlns:a16="http://schemas.microsoft.com/office/drawing/2014/main" id="{D110FAE6-19A4-AFD6-BBB5-195221BA105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979397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9D50F52-EAF7-DA5F-44D3-B03A1A0C420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0F922-CE9D-B995-9EC9-7CF70DA8DBA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110: </a:t>
            </a:r>
            <a:r>
              <a:rPr lang="en-US" sz="2800" b="0" i="0" dirty="0">
                <a:solidFill>
                  <a:srgbClr val="FFFFFF"/>
                </a:solidFill>
                <a:effectLst/>
                <a:latin typeface="Udemy Sans"/>
              </a:rPr>
              <a:t>Which phase of problem management includes analyzing incidents to look for patterns and trends?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B0928D1-3CEB-DD59-4297-F4868BEA06F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Problem identification</a:t>
            </a:r>
          </a:p>
          <a:p>
            <a:pPr marL="0" indent="0">
              <a:buNone/>
            </a:pPr>
            <a:r>
              <a:rPr lang="en-US" dirty="0">
                <a:solidFill>
                  <a:srgbClr val="FFFFFF"/>
                </a:solidFill>
                <a:latin typeface="Lucida Sans" panose="020B0602030504020204" pitchFamily="34" charset="0"/>
              </a:rPr>
              <a:t>B. Problem control</a:t>
            </a:r>
          </a:p>
          <a:p>
            <a:pPr marL="0" indent="0">
              <a:buNone/>
            </a:pPr>
            <a:r>
              <a:rPr lang="en-US" dirty="0">
                <a:solidFill>
                  <a:srgbClr val="FFFFFF"/>
                </a:solidFill>
                <a:latin typeface="Lucida Sans" panose="020B0602030504020204" pitchFamily="34" charset="0"/>
              </a:rPr>
              <a:t>C. Error control</a:t>
            </a:r>
          </a:p>
          <a:p>
            <a:pPr marL="0" indent="0">
              <a:buNone/>
            </a:pPr>
            <a:r>
              <a:rPr lang="en-US" dirty="0">
                <a:solidFill>
                  <a:srgbClr val="FFFFFF"/>
                </a:solidFill>
                <a:latin typeface="Lucida Sans" panose="020B0602030504020204" pitchFamily="34" charset="0"/>
              </a:rPr>
              <a:t>D. Post-implementation review</a:t>
            </a:r>
          </a:p>
        </p:txBody>
      </p:sp>
      <p:sp>
        <p:nvSpPr>
          <p:cNvPr id="4" name="Footer Placeholder 3">
            <a:extLst>
              <a:ext uri="{FF2B5EF4-FFF2-40B4-BE49-F238E27FC236}">
                <a16:creationId xmlns:a16="http://schemas.microsoft.com/office/drawing/2014/main" id="{CD8147B7-D8C2-DB66-A4D2-239C11A6E38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769830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8ECB867-AAF0-855B-D15C-2B6AECAE012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7B868-939B-F74E-67B1-00E76A5E16C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Problem identification.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FED61E1-85E5-4DA3-3D2F-5742304C60E8}"/>
              </a:ext>
            </a:extLst>
          </p:cNvPr>
          <p:cNvSpPr>
            <a:spLocks noGrp="1"/>
          </p:cNvSpPr>
          <p:nvPr>
            <p:ph idx="1"/>
          </p:nvPr>
        </p:nvSpPr>
        <p:spPr>
          <a:xfrm>
            <a:off x="6516553" y="685800"/>
            <a:ext cx="5402920" cy="5607424"/>
          </a:xfrm>
        </p:spPr>
        <p:txBody>
          <a:bodyPr>
            <a:noAutofit/>
          </a:bodyPr>
          <a:lstStyle/>
          <a:p>
            <a:pPr marL="0" indent="0">
              <a:buNone/>
            </a:pPr>
            <a:r>
              <a:rPr lang="en-US" sz="1800" i="0" dirty="0">
                <a:solidFill>
                  <a:srgbClr val="FFFFFF"/>
                </a:solidFill>
                <a:effectLst/>
                <a:latin typeface="Lucida Sans" panose="020B0602030504020204" pitchFamily="34" charset="0"/>
              </a:rPr>
              <a:t>This phase includes activities such as analyzing incidents to identify recurring issues or trends that might indicate underlying problems. It is during this phase that patterns and trends are spotted which can lead to a more in-depth investigation.</a:t>
            </a:r>
          </a:p>
          <a:p>
            <a:pPr marL="0" indent="0">
              <a:buNone/>
            </a:pPr>
            <a:r>
              <a:rPr lang="en-US" sz="1800" i="0" dirty="0">
                <a:solidFill>
                  <a:srgbClr val="FFFFFF"/>
                </a:solidFill>
                <a:effectLst/>
                <a:latin typeface="Lucida Sans" panose="020B0602030504020204" pitchFamily="34" charset="0"/>
              </a:rPr>
              <a:t>The other options: </a:t>
            </a:r>
          </a:p>
          <a:p>
            <a:r>
              <a:rPr lang="en-US" sz="1800" i="0" dirty="0">
                <a:solidFill>
                  <a:srgbClr val="FFFFFF"/>
                </a:solidFill>
                <a:effectLst/>
                <a:latin typeface="Lucida Sans" panose="020B0602030504020204" pitchFamily="34" charset="0"/>
              </a:rPr>
              <a:t>B. Problem control involves diagnosing the root cause of incidents classified as problems and finding workarounds.</a:t>
            </a:r>
          </a:p>
          <a:p>
            <a:r>
              <a:rPr lang="en-US" sz="1800" i="0" dirty="0">
                <a:solidFill>
                  <a:srgbClr val="FFFFFF"/>
                </a:solidFill>
                <a:effectLst/>
                <a:latin typeface="Lucida Sans" panose="020B0602030504020204" pitchFamily="34" charset="0"/>
              </a:rPr>
              <a:t>C. Error control is concerned with managing known errors, not with the initial analysis of incidents for patterns. </a:t>
            </a:r>
          </a:p>
          <a:p>
            <a:r>
              <a:rPr lang="en-US" sz="1800" i="0" dirty="0">
                <a:solidFill>
                  <a:srgbClr val="FFFFFF"/>
                </a:solidFill>
                <a:effectLst/>
                <a:latin typeface="Lucida Sans" panose="020B0602030504020204" pitchFamily="34" charset="0"/>
              </a:rPr>
              <a:t>D. Post-implementation review is typically conducted after a change has been implemented to assess whether the change has successfully resolved an issue and to identify any lessons learned.</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3254D8DF-655D-E78E-786E-55F3D7AD6AB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87834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6203F8D-BA40-23AA-7621-959CD1934AE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73D3B-44E5-70F5-EA73-19079F531FB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111: Which of the following describes outcomes?</a:t>
            </a:r>
          </a:p>
        </p:txBody>
      </p:sp>
      <p:sp>
        <p:nvSpPr>
          <p:cNvPr id="3" name="Content Placeholder 2">
            <a:extLst>
              <a:ext uri="{FF2B5EF4-FFF2-40B4-BE49-F238E27FC236}">
                <a16:creationId xmlns:a16="http://schemas.microsoft.com/office/drawing/2014/main" id="{07762CF4-B902-F5AE-9CFC-9C924BC9F351}"/>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Functionality offered by a product or service</a:t>
            </a:r>
          </a:p>
          <a:p>
            <a:pPr marL="0" indent="0">
              <a:buNone/>
            </a:pPr>
            <a:r>
              <a:rPr lang="en-US" sz="1800" dirty="0">
                <a:solidFill>
                  <a:srgbClr val="FFFFFF"/>
                </a:solidFill>
                <a:latin typeface="Lucida Sans" panose="020B0602030504020204" pitchFamily="34" charset="0"/>
              </a:rPr>
              <a:t>B. Configuration of an organization's resources</a:t>
            </a:r>
          </a:p>
          <a:p>
            <a:pPr marL="0" indent="0">
              <a:buNone/>
            </a:pPr>
            <a:r>
              <a:rPr lang="en-US" sz="1800" dirty="0">
                <a:solidFill>
                  <a:srgbClr val="FFFFFF"/>
                </a:solidFill>
                <a:latin typeface="Lucida Sans" panose="020B0602030504020204" pitchFamily="34" charset="0"/>
              </a:rPr>
              <a:t>C. Tangible or intangible deliverables</a:t>
            </a:r>
          </a:p>
          <a:p>
            <a:pPr marL="0" indent="0">
              <a:buNone/>
            </a:pPr>
            <a:r>
              <a:rPr lang="en-US" sz="1800" dirty="0">
                <a:solidFill>
                  <a:srgbClr val="FFFFFF"/>
                </a:solidFill>
                <a:latin typeface="Lucida Sans" panose="020B0602030504020204" pitchFamily="34" charset="0"/>
              </a:rPr>
              <a:t>D. Results desired by a stakeholder</a:t>
            </a:r>
          </a:p>
        </p:txBody>
      </p:sp>
      <p:sp>
        <p:nvSpPr>
          <p:cNvPr id="4" name="Footer Placeholder 3">
            <a:extLst>
              <a:ext uri="{FF2B5EF4-FFF2-40B4-BE49-F238E27FC236}">
                <a16:creationId xmlns:a16="http://schemas.microsoft.com/office/drawing/2014/main" id="{94C862B7-7EED-62DD-6D75-658C618680A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541527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BD76403-CA69-78C6-1FA5-76F3D5441B1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2D5CF-365C-FE4C-4E25-F50890EFF9F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Results desired by a stakeholder.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CE51480-FAFD-2EE2-4F75-62DD62F6368B}"/>
              </a:ext>
            </a:extLst>
          </p:cNvPr>
          <p:cNvSpPr>
            <a:spLocks noGrp="1"/>
          </p:cNvSpPr>
          <p:nvPr>
            <p:ph idx="1"/>
          </p:nvPr>
        </p:nvSpPr>
        <p:spPr>
          <a:xfrm>
            <a:off x="6516553" y="685800"/>
            <a:ext cx="5327616" cy="54102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Results Desired by a Stakeholder</a:t>
            </a:r>
            <a:r>
              <a:rPr lang="en-US" sz="1600" b="0" i="0" dirty="0">
                <a:solidFill>
                  <a:srgbClr val="FFFFFF"/>
                </a:solidFill>
                <a:effectLst/>
                <a:latin typeface="Lucida Sans" panose="020B0602030504020204" pitchFamily="34" charset="0"/>
              </a:rPr>
              <a:t>: In the context of ITIL and service management, outcomes refer to the results or benefits that stakeholders (such as customers, users, or the organization itself) aim to achieve through the use of a service or product. Outcomes are focused on the end results that are desired, rather than the service or product itself. They represent the value that the service or product brings to the stakeholders.</a:t>
            </a:r>
          </a:p>
          <a:p>
            <a:pPr marL="0" indent="0">
              <a:lnSpc>
                <a:spcPct val="90000"/>
              </a:lnSpc>
              <a:buNone/>
            </a:pPr>
            <a:r>
              <a:rPr lang="en-US" sz="1600" b="0" i="0" dirty="0">
                <a:solidFill>
                  <a:srgbClr val="FFFFFF"/>
                </a:solidFill>
                <a:effectLst/>
                <a:latin typeface="Lucida Sans" panose="020B0602030504020204" pitchFamily="34" charset="0"/>
              </a:rPr>
              <a:t>The other options describe different concepts:</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Functionality Offered by a Product or Service</a:t>
            </a:r>
            <a:r>
              <a:rPr lang="en-US" sz="1600" b="0" i="0" dirty="0">
                <a:solidFill>
                  <a:srgbClr val="FFFFFF"/>
                </a:solidFill>
                <a:effectLst/>
                <a:latin typeface="Lucida Sans" panose="020B0602030504020204" pitchFamily="34" charset="0"/>
              </a:rPr>
              <a:t> refers to the features and capabilities of the product or service, not the end results or benefits they bring.</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Configuration of an Organization's Resources</a:t>
            </a:r>
            <a:r>
              <a:rPr lang="en-US" sz="1600" b="0" i="0" dirty="0">
                <a:solidFill>
                  <a:srgbClr val="FFFFFF"/>
                </a:solidFill>
                <a:effectLst/>
                <a:latin typeface="Lucida Sans" panose="020B0602030504020204" pitchFamily="34" charset="0"/>
              </a:rPr>
              <a:t> is about how an organization arranges its assets and capabilities to deliver services, which is different from the outcomes these services aim to achieve.</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Tangible or Intangible Deliverables</a:t>
            </a:r>
            <a:r>
              <a:rPr lang="en-US" sz="1600" b="0" i="0" dirty="0">
                <a:solidFill>
                  <a:srgbClr val="FFFFFF"/>
                </a:solidFill>
                <a:effectLst/>
                <a:latin typeface="Lucida Sans" panose="020B0602030504020204" pitchFamily="34" charset="0"/>
              </a:rPr>
              <a:t> can be part of what a service or product provides, but outcomes specifically refer to the desired results or benefits derived from these deliverables.</a:t>
            </a:r>
          </a:p>
        </p:txBody>
      </p:sp>
      <p:sp>
        <p:nvSpPr>
          <p:cNvPr id="4" name="Footer Placeholder 3">
            <a:extLst>
              <a:ext uri="{FF2B5EF4-FFF2-40B4-BE49-F238E27FC236}">
                <a16:creationId xmlns:a16="http://schemas.microsoft.com/office/drawing/2014/main" id="{FFAA4B88-2F1A-21FF-FEEB-1214D1480D6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57249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147BAD0-2D2E-2A79-DAAC-38576D9C586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8FFD3-121B-B085-B64A-92B754C87B9A}"/>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112: </a:t>
            </a:r>
            <a:r>
              <a:rPr lang="en-US" sz="2800" b="0" i="0" dirty="0">
                <a:solidFill>
                  <a:srgbClr val="FFFFFF"/>
                </a:solidFill>
                <a:effectLst/>
                <a:latin typeface="Udemy Sans"/>
              </a:rPr>
              <a:t>Identify the missing word in the following sentence.</a:t>
            </a:r>
            <a:br>
              <a:rPr lang="en-US" sz="2800" dirty="0">
                <a:solidFill>
                  <a:srgbClr val="FFFFFF"/>
                </a:solidFill>
                <a:latin typeface="Udemy Sans"/>
              </a:rPr>
            </a:br>
            <a:r>
              <a:rPr lang="en-US" sz="2800" b="0" i="0" dirty="0">
                <a:solidFill>
                  <a:srgbClr val="FFFFFF"/>
                </a:solidFill>
                <a:effectLst/>
                <a:latin typeface="Udemy Sans"/>
              </a:rPr>
              <a:t>The use of [?] should support, not replace what is observed, when using the 'start where you are' guiding principle.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DFAD40D-4613-49E3-DD56-99F1A1C947BE}"/>
              </a:ext>
            </a:extLst>
          </p:cNvPr>
          <p:cNvSpPr>
            <a:spLocks noGrp="1"/>
          </p:cNvSpPr>
          <p:nvPr>
            <p:ph idx="1"/>
          </p:nvPr>
        </p:nvSpPr>
        <p:spPr>
          <a:xfrm>
            <a:off x="6516553" y="685800"/>
            <a:ext cx="4754563" cy="5410200"/>
          </a:xfrm>
        </p:spPr>
        <p:txBody>
          <a:bodyPr>
            <a:normAutofit/>
          </a:bodyPr>
          <a:lstStyle/>
          <a:p>
            <a:pPr>
              <a:buFont typeface="Arial" panose="020B0604020202020204" pitchFamily="34" charset="0"/>
              <a:buChar char="•"/>
            </a:pPr>
            <a:r>
              <a:rPr lang="en-US" b="0" i="0" dirty="0">
                <a:solidFill>
                  <a:srgbClr val="FFFFFF"/>
                </a:solidFill>
                <a:effectLst/>
                <a:latin typeface="Lucida Sans" panose="020B0602030504020204" pitchFamily="34" charset="0"/>
              </a:rPr>
              <a:t>A. measurement</a:t>
            </a:r>
          </a:p>
          <a:p>
            <a:pPr>
              <a:buFont typeface="Arial" panose="020B0604020202020204" pitchFamily="34" charset="0"/>
              <a:buChar char="•"/>
            </a:pPr>
            <a:r>
              <a:rPr lang="en-US" b="0" i="0" dirty="0">
                <a:solidFill>
                  <a:srgbClr val="FFFFFF"/>
                </a:solidFill>
                <a:effectLst/>
                <a:latin typeface="Lucida Sans" panose="020B0602030504020204" pitchFamily="34" charset="0"/>
              </a:rPr>
              <a:t>B. tools</a:t>
            </a:r>
          </a:p>
          <a:p>
            <a:pPr>
              <a:buFont typeface="Arial" panose="020B0604020202020204" pitchFamily="34" charset="0"/>
              <a:buChar char="•"/>
            </a:pPr>
            <a:r>
              <a:rPr lang="en-US" b="0" i="0" dirty="0">
                <a:solidFill>
                  <a:srgbClr val="FFFFFF"/>
                </a:solidFill>
                <a:effectLst/>
                <a:latin typeface="Lucida Sans" panose="020B0602030504020204" pitchFamily="34" charset="0"/>
              </a:rPr>
              <a:t>C. plans</a:t>
            </a:r>
          </a:p>
          <a:p>
            <a:pPr>
              <a:buFont typeface="Arial" panose="020B0604020202020204" pitchFamily="34" charset="0"/>
              <a:buChar char="•"/>
            </a:pPr>
            <a:r>
              <a:rPr lang="en-US" b="0" i="0" dirty="0">
                <a:solidFill>
                  <a:srgbClr val="FFFFFF"/>
                </a:solidFill>
                <a:effectLst/>
                <a:latin typeface="Lucida Sans" panose="020B0602030504020204" pitchFamily="34" charset="0"/>
              </a:rPr>
              <a:t>D. process</a:t>
            </a:r>
          </a:p>
        </p:txBody>
      </p:sp>
      <p:sp>
        <p:nvSpPr>
          <p:cNvPr id="4" name="Footer Placeholder 3">
            <a:extLst>
              <a:ext uri="{FF2B5EF4-FFF2-40B4-BE49-F238E27FC236}">
                <a16:creationId xmlns:a16="http://schemas.microsoft.com/office/drawing/2014/main" id="{74AE47AC-BF4A-529D-73DD-93CE6F88AE1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91286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404C658-7C8A-CA63-D200-672117179F0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66DC7-15B1-1270-77BF-D8C624FE3C95}"/>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measurement.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A1E43A8-A5D8-0149-7051-B86AE709F73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So, the complete sentence would be:</a:t>
            </a:r>
          </a:p>
          <a:p>
            <a:pPr marL="0" indent="0">
              <a:buNone/>
            </a:pPr>
            <a:r>
              <a:rPr lang="en-US" dirty="0">
                <a:solidFill>
                  <a:srgbClr val="FFFFFF"/>
                </a:solidFill>
                <a:latin typeface="Lucida Sans" panose="020B0602030504020204" pitchFamily="34" charset="0"/>
              </a:rPr>
              <a:t>"The use of measurement should support, not replace what is observed, when using the 'start where you are' guiding principle.“</a:t>
            </a:r>
          </a:p>
          <a:p>
            <a:pPr marL="0" indent="0">
              <a:buNone/>
            </a:pPr>
            <a:r>
              <a:rPr lang="en-US" dirty="0">
                <a:solidFill>
                  <a:srgbClr val="FFFFFF"/>
                </a:solidFill>
                <a:latin typeface="Lucida Sans" panose="020B0602030504020204" pitchFamily="34" charset="0"/>
              </a:rPr>
              <a:t>The other options:</a:t>
            </a:r>
          </a:p>
          <a:p>
            <a:pPr marL="0" indent="0">
              <a:buNone/>
            </a:pPr>
            <a:r>
              <a:rPr lang="en-US" dirty="0">
                <a:solidFill>
                  <a:srgbClr val="FFFFFF"/>
                </a:solidFill>
                <a:latin typeface="Lucida Sans" panose="020B0602030504020204" pitchFamily="34" charset="0"/>
              </a:rPr>
              <a:t>B. Tools, C. Plans, and D. Process, while important in various contexts, do not specifically capture the idea of supplementing observational understanding with quantitative data, which is central to the concept of 'starting where you are' in ITIL.</a:t>
            </a:r>
          </a:p>
        </p:txBody>
      </p:sp>
      <p:sp>
        <p:nvSpPr>
          <p:cNvPr id="4" name="Footer Placeholder 3">
            <a:extLst>
              <a:ext uri="{FF2B5EF4-FFF2-40B4-BE49-F238E27FC236}">
                <a16:creationId xmlns:a16="http://schemas.microsoft.com/office/drawing/2014/main" id="{6E79BC98-D6DA-1789-63EC-01ED6F79BA1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236765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2951705-3637-909B-1F66-ED413F5CC78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B1050-F73D-7EE2-8376-F4441C0F17F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113: </a:t>
            </a:r>
            <a:r>
              <a:rPr lang="en-US" sz="2800" b="0" i="0" dirty="0">
                <a:solidFill>
                  <a:srgbClr val="FFFFFF"/>
                </a:solidFill>
                <a:effectLst/>
                <a:latin typeface="Udemy Sans"/>
              </a:rPr>
              <a:t>Which guiding principle recommends standardizing and streamlining manual tasks?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C138E86-D487-C6CB-DCDE-C6E05DB9D12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Optimize and automate</a:t>
            </a:r>
          </a:p>
          <a:p>
            <a:pPr marL="0" indent="0">
              <a:buNone/>
            </a:pPr>
            <a:r>
              <a:rPr lang="en-US" dirty="0">
                <a:solidFill>
                  <a:srgbClr val="FFFFFF"/>
                </a:solidFill>
                <a:latin typeface="Lucida Sans" panose="020B0602030504020204" pitchFamily="34" charset="0"/>
              </a:rPr>
              <a:t>B. Collaborate and promote visibility</a:t>
            </a:r>
          </a:p>
          <a:p>
            <a:pPr marL="0" indent="0">
              <a:buNone/>
            </a:pPr>
            <a:r>
              <a:rPr lang="en-US" dirty="0">
                <a:solidFill>
                  <a:srgbClr val="FFFFFF"/>
                </a:solidFill>
                <a:latin typeface="Lucida Sans" panose="020B0602030504020204" pitchFamily="34" charset="0"/>
              </a:rPr>
              <a:t>C. Focus on value</a:t>
            </a:r>
          </a:p>
          <a:p>
            <a:pPr marL="0" indent="0">
              <a:buNone/>
            </a:pPr>
            <a:r>
              <a:rPr lang="en-US" dirty="0">
                <a:solidFill>
                  <a:srgbClr val="FFFFFF"/>
                </a:solidFill>
                <a:latin typeface="Lucida Sans" panose="020B0602030504020204" pitchFamily="34" charset="0"/>
              </a:rPr>
              <a:t>D. Think and work holistically</a:t>
            </a:r>
          </a:p>
        </p:txBody>
      </p:sp>
      <p:sp>
        <p:nvSpPr>
          <p:cNvPr id="4" name="Footer Placeholder 3">
            <a:extLst>
              <a:ext uri="{FF2B5EF4-FFF2-40B4-BE49-F238E27FC236}">
                <a16:creationId xmlns:a16="http://schemas.microsoft.com/office/drawing/2014/main" id="{349B023B-55C3-BAB8-6FA4-11AFB86ECE5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56829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F9E650C-1028-1CB7-BCE5-1E89AAC2A2C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DEA6E-0B9D-1C05-4813-000717B355A7}"/>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Optimize and automate.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A54FD9B-C3AF-576D-A7B5-B2FD11A310EC}"/>
              </a:ext>
            </a:extLst>
          </p:cNvPr>
          <p:cNvSpPr>
            <a:spLocks noGrp="1"/>
          </p:cNvSpPr>
          <p:nvPr>
            <p:ph idx="1"/>
          </p:nvPr>
        </p:nvSpPr>
        <p:spPr>
          <a:xfrm>
            <a:off x="6516553" y="685800"/>
            <a:ext cx="5126446" cy="5486400"/>
          </a:xfrm>
        </p:spPr>
        <p:txBody>
          <a:bodyPr>
            <a:noAutofit/>
          </a:bodyPr>
          <a:lstStyle/>
          <a:p>
            <a:pPr marL="0" indent="0">
              <a:buNone/>
            </a:pPr>
            <a:r>
              <a:rPr lang="en-US" sz="1700" i="0" dirty="0">
                <a:solidFill>
                  <a:srgbClr val="FFFFFF"/>
                </a:solidFill>
                <a:effectLst/>
                <a:latin typeface="Udemy Sans"/>
              </a:rPr>
              <a:t>The guiding principle that recommends standardizing and streamlining manual tasks is A. Optimize and automate. This principle emphasizes the importance of optimizing processes and procedures for efficiency before considering automation. It involves simplifying and standardizing manual tasks to make them more efficient and consistent, which can lead to better automation opportunities.</a:t>
            </a:r>
          </a:p>
          <a:p>
            <a:pPr marL="0" indent="0">
              <a:buNone/>
            </a:pPr>
            <a:r>
              <a:rPr lang="en-US" sz="1700" i="0" dirty="0">
                <a:solidFill>
                  <a:srgbClr val="FFFFFF"/>
                </a:solidFill>
                <a:effectLst/>
                <a:latin typeface="Udemy Sans"/>
              </a:rPr>
              <a:t>The other options:</a:t>
            </a:r>
          </a:p>
          <a:p>
            <a:pPr marL="0" indent="0">
              <a:buNone/>
            </a:pPr>
            <a:r>
              <a:rPr lang="en-US" sz="1700" i="0" dirty="0">
                <a:solidFill>
                  <a:srgbClr val="FFFFFF"/>
                </a:solidFill>
                <a:effectLst/>
                <a:latin typeface="Udemy Sans"/>
              </a:rPr>
              <a:t>B. Collaborate and promote visibility: This principle is about working together effectively and making information accessible, but it doesn't specifically focus on standardizing and streamlining tasks.</a:t>
            </a:r>
          </a:p>
          <a:p>
            <a:pPr marL="0" indent="0">
              <a:buNone/>
            </a:pPr>
            <a:r>
              <a:rPr lang="en-US" sz="1700" i="0" dirty="0">
                <a:solidFill>
                  <a:srgbClr val="FFFFFF"/>
                </a:solidFill>
                <a:effectLst/>
                <a:latin typeface="Udemy Sans"/>
              </a:rPr>
              <a:t>C. Focus on value: While focusing on value is key in all activities, this principle is not specifically about the standardization and streamlining of tasks.</a:t>
            </a:r>
          </a:p>
          <a:p>
            <a:pPr marL="0" indent="0">
              <a:buNone/>
            </a:pPr>
            <a:r>
              <a:rPr lang="en-US" sz="1700" i="0" dirty="0">
                <a:solidFill>
                  <a:srgbClr val="FFFFFF"/>
                </a:solidFill>
                <a:effectLst/>
                <a:latin typeface="Udemy Sans"/>
              </a:rPr>
              <a:t>D. Think and work holistically: This principle involves considering all the parts of a system and how they work together, rather than specifically focusing on optimizing and automating processes.</a:t>
            </a:r>
            <a:endParaRPr lang="en-US" sz="1700" dirty="0">
              <a:solidFill>
                <a:srgbClr val="FFFFFF"/>
              </a:solidFill>
              <a:latin typeface="Udemy Sans"/>
            </a:endParaRPr>
          </a:p>
        </p:txBody>
      </p:sp>
      <p:sp>
        <p:nvSpPr>
          <p:cNvPr id="4" name="Footer Placeholder 3">
            <a:extLst>
              <a:ext uri="{FF2B5EF4-FFF2-40B4-BE49-F238E27FC236}">
                <a16:creationId xmlns:a16="http://schemas.microsoft.com/office/drawing/2014/main" id="{B3E982E2-1BA2-986A-449C-77B243D45E0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12169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CEB1F5A-EDD8-F1C9-FE17-B7FBC1F48A8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229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D3AB7-15FF-A372-AF04-7383FECDB03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114: </a:t>
            </a:r>
            <a:r>
              <a:rPr lang="en-US" sz="2800" b="1" i="0" dirty="0">
                <a:solidFill>
                  <a:srgbClr val="FFFFFF"/>
                </a:solidFill>
                <a:effectLst/>
                <a:latin typeface="Udemy Sans"/>
              </a:rPr>
              <a:t>__________ is a series of steps an organization takes to create and deliver products and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27B156B-B98D-4AB7-03F1-7C4C9978689D}"/>
              </a:ext>
            </a:extLst>
          </p:cNvPr>
          <p:cNvSpPr>
            <a:spLocks noGrp="1"/>
          </p:cNvSpPr>
          <p:nvPr>
            <p:ph idx="1"/>
          </p:nvPr>
        </p:nvSpPr>
        <p:spPr>
          <a:xfrm>
            <a:off x="6516553" y="685800"/>
            <a:ext cx="4754563" cy="5410200"/>
          </a:xfrm>
        </p:spPr>
        <p:txBody>
          <a:bodyPr>
            <a:normAutofit/>
          </a:bodyPr>
          <a:lstStyle/>
          <a:p>
            <a:pPr marL="514350" indent="-514350">
              <a:buAutoNum type="alphaUcPeriod"/>
            </a:pPr>
            <a:r>
              <a:rPr lang="en-US" dirty="0">
                <a:solidFill>
                  <a:srgbClr val="FFFFFF"/>
                </a:solidFill>
                <a:latin typeface="Lucida Sans" panose="020B0602030504020204" pitchFamily="34" charset="0"/>
              </a:rPr>
              <a:t>Value stream </a:t>
            </a:r>
          </a:p>
          <a:p>
            <a:pPr marL="514350" indent="-514350">
              <a:buAutoNum type="alphaUcPeriod"/>
            </a:pPr>
            <a:r>
              <a:rPr lang="en-US" dirty="0">
                <a:solidFill>
                  <a:srgbClr val="FFFFFF"/>
                </a:solidFill>
                <a:latin typeface="Lucida Sans" panose="020B0602030504020204" pitchFamily="34" charset="0"/>
              </a:rPr>
              <a:t>Procedure </a:t>
            </a:r>
          </a:p>
          <a:p>
            <a:pPr marL="514350" indent="-514350">
              <a:buAutoNum type="alphaUcPeriod"/>
            </a:pPr>
            <a:r>
              <a:rPr lang="en-US" dirty="0">
                <a:solidFill>
                  <a:srgbClr val="FFFFFF"/>
                </a:solidFill>
                <a:latin typeface="Lucida Sans" panose="020B0602030504020204" pitchFamily="34" charset="0"/>
              </a:rPr>
              <a:t>Workflow </a:t>
            </a:r>
          </a:p>
          <a:p>
            <a:pPr marL="514350" indent="-514350">
              <a:buAutoNum type="alphaUcPeriod"/>
            </a:pPr>
            <a:r>
              <a:rPr lang="en-US" dirty="0">
                <a:solidFill>
                  <a:srgbClr val="FFFFFF"/>
                </a:solidFill>
                <a:latin typeface="Lucida Sans" panose="020B0602030504020204" pitchFamily="34" charset="0"/>
              </a:rPr>
              <a:t>Process</a:t>
            </a:r>
          </a:p>
        </p:txBody>
      </p:sp>
      <p:sp>
        <p:nvSpPr>
          <p:cNvPr id="4" name="Footer Placeholder 3">
            <a:extLst>
              <a:ext uri="{FF2B5EF4-FFF2-40B4-BE49-F238E27FC236}">
                <a16:creationId xmlns:a16="http://schemas.microsoft.com/office/drawing/2014/main" id="{A8278EBC-08DF-01CF-25C1-02719588C5E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17971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610689E-615C-C818-19C4-803916FBB24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7648D-3025-B23F-A4A6-FD21D73610BE}"/>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11: </a:t>
            </a:r>
            <a:r>
              <a:rPr lang="en-US" sz="2800" b="1" i="0" dirty="0">
                <a:solidFill>
                  <a:srgbClr val="FFFFFF"/>
                </a:solidFill>
                <a:effectLst/>
                <a:latin typeface="Udemy Sans"/>
              </a:rPr>
              <a:t>Which statement about Service Desks is CORRECT?</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8B47AD09-635D-F50F-45F9-3485AD763928}"/>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b="0" i="0" dirty="0">
                <a:solidFill>
                  <a:srgbClr val="FFFFFF"/>
                </a:solidFill>
                <a:effectLst/>
                <a:latin typeface="Lucida Sans" panose="020B0602030504020204" pitchFamily="34" charset="0"/>
              </a:rPr>
              <a:t>The Service Desk should work in close collaboration with support and development teams.</a:t>
            </a:r>
          </a:p>
          <a:p>
            <a:pPr marL="514350" indent="-514350">
              <a:buFont typeface="+mj-lt"/>
              <a:buAutoNum type="alphaUcPeriod"/>
            </a:pPr>
            <a:r>
              <a:rPr lang="en-US" sz="1800" b="0" i="0" dirty="0">
                <a:solidFill>
                  <a:srgbClr val="FFFFFF"/>
                </a:solidFill>
                <a:effectLst/>
                <a:latin typeface="Lucida Sans" panose="020B0602030504020204" pitchFamily="34" charset="0"/>
              </a:rPr>
              <a:t> The Service Desk should rely on self-service portals instead of escalation to support teams.</a:t>
            </a:r>
          </a:p>
          <a:p>
            <a:pPr marL="514350" indent="-514350">
              <a:buFont typeface="+mj-lt"/>
              <a:buAutoNum type="alphaUcPeriod"/>
            </a:pPr>
            <a:r>
              <a:rPr lang="en-US" sz="1800" b="0" i="0" dirty="0">
                <a:solidFill>
                  <a:srgbClr val="FFFFFF"/>
                </a:solidFill>
                <a:effectLst/>
                <a:latin typeface="Lucida Sans" panose="020B0602030504020204" pitchFamily="34" charset="0"/>
              </a:rPr>
              <a:t> The Service Desk should remain isolated from technical support teams.</a:t>
            </a:r>
          </a:p>
          <a:p>
            <a:pPr marL="514350" indent="-514350">
              <a:buFont typeface="+mj-lt"/>
              <a:buAutoNum type="alphaUcPeriod"/>
            </a:pPr>
            <a:r>
              <a:rPr lang="en-US" sz="1800" b="0" i="0" dirty="0">
                <a:solidFill>
                  <a:srgbClr val="FFFFFF"/>
                </a:solidFill>
                <a:effectLst/>
                <a:latin typeface="Lucida Sans" panose="020B0602030504020204" pitchFamily="34" charset="0"/>
              </a:rPr>
              <a:t> The Service Desk should escalate all technical issues to support and development teams.</a:t>
            </a:r>
          </a:p>
          <a:p>
            <a:pPr marL="514350" indent="-514350">
              <a:buFont typeface="+mj-lt"/>
              <a:buAutoNum type="alphaUcPeriod"/>
            </a:pP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384483C2-F4C5-D501-F081-84148603670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91563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668E550-A00F-3736-51A8-14567C8D92E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DCC4A-5B42-7A05-D15B-72C9EF08336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Value stream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9F91A57-4016-1112-16CD-B1315EA26F36}"/>
              </a:ext>
            </a:extLst>
          </p:cNvPr>
          <p:cNvSpPr>
            <a:spLocks noGrp="1"/>
          </p:cNvSpPr>
          <p:nvPr>
            <p:ph idx="1"/>
          </p:nvPr>
        </p:nvSpPr>
        <p:spPr>
          <a:xfrm>
            <a:off x="6516553" y="685800"/>
            <a:ext cx="4754563" cy="5410200"/>
          </a:xfrm>
        </p:spPr>
        <p:txBody>
          <a:bodyPr>
            <a:noAutofit/>
          </a:bodyPr>
          <a:lstStyle/>
          <a:p>
            <a:pPr marL="0" indent="0">
              <a:buNone/>
            </a:pPr>
            <a:r>
              <a:rPr lang="en-US" sz="1600" i="0" dirty="0">
                <a:solidFill>
                  <a:srgbClr val="FFFFFF"/>
                </a:solidFill>
                <a:effectLst/>
                <a:latin typeface="Lucida Sans" panose="020B0602030504020204" pitchFamily="34" charset="0"/>
              </a:rPr>
              <a:t>The correct term is A. "Value Stream." It refers to the complete series of steps that an organization takes to create and deliver products and services to customers, encompassing all activities from conception to delivery.</a:t>
            </a:r>
          </a:p>
          <a:p>
            <a:pPr marL="0" indent="0">
              <a:buNone/>
            </a:pPr>
            <a:r>
              <a:rPr lang="en-US" sz="1600" i="0" dirty="0">
                <a:solidFill>
                  <a:srgbClr val="FFFFFF"/>
                </a:solidFill>
                <a:effectLst/>
                <a:latin typeface="Lucida Sans" panose="020B0602030504020204" pitchFamily="34" charset="0"/>
              </a:rPr>
              <a:t>The other terms don't fit as well because:</a:t>
            </a:r>
          </a:p>
          <a:p>
            <a:pPr marL="0" indent="0">
              <a:buNone/>
            </a:pPr>
            <a:r>
              <a:rPr lang="en-US" sz="1600" i="0" dirty="0">
                <a:solidFill>
                  <a:srgbClr val="FFFFFF"/>
                </a:solidFill>
                <a:effectLst/>
                <a:latin typeface="Lucida Sans" panose="020B0602030504020204" pitchFamily="34" charset="0"/>
              </a:rPr>
              <a:t>B. "Procedure" usually refers to a specific way of carrying out a part of a process or a set of operational steps, not the entire series of steps from creation to delivery.</a:t>
            </a:r>
          </a:p>
          <a:p>
            <a:pPr marL="0" indent="0">
              <a:buNone/>
            </a:pPr>
            <a:r>
              <a:rPr lang="en-US" sz="1600" i="0" dirty="0">
                <a:solidFill>
                  <a:srgbClr val="FFFFFF"/>
                </a:solidFill>
                <a:effectLst/>
                <a:latin typeface="Lucida Sans" panose="020B0602030504020204" pitchFamily="34" charset="0"/>
              </a:rPr>
              <a:t>C. "Workflow" typically describes the movement or progression of tasks and activities within a process, rather than the holistic view of the entire series of steps to create and deliver products and services.</a:t>
            </a:r>
          </a:p>
          <a:p>
            <a:pPr marL="0" indent="0">
              <a:buNone/>
            </a:pPr>
            <a:r>
              <a:rPr lang="en-US" sz="1600" i="0" dirty="0">
                <a:solidFill>
                  <a:srgbClr val="FFFFFF"/>
                </a:solidFill>
                <a:effectLst/>
                <a:latin typeface="Lucida Sans" panose="020B0602030504020204" pitchFamily="34" charset="0"/>
              </a:rPr>
              <a:t>D. "Process" is a broader term that can describe a set of activities to achieve a specific goal, but it doesn't capture the complete end-to-end series of steps from the start to the delivery of a product or service as comprehensively as "Value Stream" does.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554EFEF8-673A-8FDF-404D-66DFA5237C3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53814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0812B6E-44CB-CB8F-68B6-6BE71277228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2DDD4-676D-81F3-37F9-8FEA53D907F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115: </a:t>
            </a:r>
            <a:r>
              <a:rPr lang="en-US" sz="2800" b="0" i="0" dirty="0">
                <a:solidFill>
                  <a:srgbClr val="FFFFFF"/>
                </a:solidFill>
                <a:effectLst/>
                <a:latin typeface="Udemy Sans"/>
              </a:rPr>
              <a:t>What is used to link activities within the service value chain?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CECEE0F-BDFB-6979-818A-B452D340BC7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level agreements</a:t>
            </a:r>
          </a:p>
          <a:p>
            <a:pPr marL="0" indent="0">
              <a:buNone/>
            </a:pPr>
            <a:r>
              <a:rPr lang="en-US" dirty="0">
                <a:solidFill>
                  <a:srgbClr val="FFFFFF"/>
                </a:solidFill>
                <a:latin typeface="Lucida Sans" panose="020B0602030504020204" pitchFamily="34" charset="0"/>
              </a:rPr>
              <a:t>B. Inputs, outputs and triggers</a:t>
            </a:r>
          </a:p>
          <a:p>
            <a:pPr marL="0" indent="0">
              <a:buNone/>
            </a:pPr>
            <a:r>
              <a:rPr lang="en-US" dirty="0">
                <a:solidFill>
                  <a:srgbClr val="FFFFFF"/>
                </a:solidFill>
                <a:latin typeface="Lucida Sans" panose="020B0602030504020204" pitchFamily="34" charset="0"/>
              </a:rPr>
              <a:t>C. Opportunity, demand and value</a:t>
            </a:r>
          </a:p>
          <a:p>
            <a:pPr marL="0" indent="0">
              <a:buNone/>
            </a:pPr>
            <a:r>
              <a:rPr lang="en-US" dirty="0">
                <a:solidFill>
                  <a:srgbClr val="FFFFFF"/>
                </a:solidFill>
                <a:latin typeface="Lucida Sans" panose="020B0602030504020204" pitchFamily="34" charset="0"/>
              </a:rPr>
              <a:t>D. Service desk</a:t>
            </a:r>
          </a:p>
        </p:txBody>
      </p:sp>
      <p:sp>
        <p:nvSpPr>
          <p:cNvPr id="4" name="Footer Placeholder 3">
            <a:extLst>
              <a:ext uri="{FF2B5EF4-FFF2-40B4-BE49-F238E27FC236}">
                <a16:creationId xmlns:a16="http://schemas.microsoft.com/office/drawing/2014/main" id="{55FA3965-E3FA-262C-1800-09535515F3B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84638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A74A6C1-7620-16AD-7B9B-9538CD3ACC6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292DB-4CC0-3ABF-AC1C-9EC90AA0712B}"/>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Inputs, outputs, and triggers.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DA33546-7267-8EAC-475F-077C002CFDA1}"/>
              </a:ext>
            </a:extLst>
          </p:cNvPr>
          <p:cNvSpPr>
            <a:spLocks noGrp="1"/>
          </p:cNvSpPr>
          <p:nvPr>
            <p:ph idx="1"/>
          </p:nvPr>
        </p:nvSpPr>
        <p:spPr>
          <a:xfrm>
            <a:off x="6427820" y="685800"/>
            <a:ext cx="5482521" cy="54864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Inputs, Outputs, and Triggers</a:t>
            </a:r>
            <a:r>
              <a:rPr lang="en-US" sz="1600" b="0" i="0" dirty="0">
                <a:solidFill>
                  <a:srgbClr val="FFFFFF"/>
                </a:solidFill>
                <a:effectLst/>
                <a:latin typeface="Lucida Sans" panose="020B0602030504020204" pitchFamily="34" charset="0"/>
              </a:rPr>
              <a:t>: Within the ITIL service value chain, activities are linked through inputs, outputs, and triggers. Each activity in the value chain takes inputs (which could be information, resources, or other prerequisites) and transforms them into outputs (results or deliverables), which then often serve as inputs or triggers for the next activity. This linkage ensures a smooth flow of work and information across the value chain, facilitating effective and efficient service delivery and value creation.</a:t>
            </a:r>
          </a:p>
          <a:p>
            <a:pPr marL="0" indent="0">
              <a:lnSpc>
                <a:spcPct val="90000"/>
              </a:lnSpc>
              <a:buNone/>
            </a:pPr>
            <a:r>
              <a:rPr lang="en-US" sz="1600" b="0" i="0" dirty="0">
                <a:solidFill>
                  <a:srgbClr val="FFFFFF"/>
                </a:solidFill>
                <a:effectLst/>
                <a:latin typeface="Lucida Sans" panose="020B0602030504020204" pitchFamily="34" charset="0"/>
              </a:rPr>
              <a:t>The other options serve different roles:</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Service Level Agreements (SLAs)</a:t>
            </a:r>
            <a:r>
              <a:rPr lang="en-US" sz="1600" b="0" i="0" dirty="0">
                <a:solidFill>
                  <a:srgbClr val="FFFFFF"/>
                </a:solidFill>
                <a:effectLst/>
                <a:latin typeface="Lucida Sans" panose="020B0602030504020204" pitchFamily="34" charset="0"/>
              </a:rPr>
              <a:t> are agreements that define the expected level of service between a service provider and a customer, but they do not link activities within the service value chain.</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Opportunity, demand, and value</a:t>
            </a:r>
            <a:r>
              <a:rPr lang="en-US" sz="1600" b="0" i="0" dirty="0">
                <a:solidFill>
                  <a:srgbClr val="FFFFFF"/>
                </a:solidFill>
                <a:effectLst/>
                <a:latin typeface="Lucida Sans" panose="020B0602030504020204" pitchFamily="34" charset="0"/>
              </a:rPr>
              <a:t> are key concepts in service management but are not mechanisms used to link activities within the service value chain.</a:t>
            </a:r>
          </a:p>
          <a:p>
            <a:pPr lvl="1">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Service Desk</a:t>
            </a:r>
            <a:r>
              <a:rPr lang="en-US" sz="1600" b="0" i="0" dirty="0">
                <a:solidFill>
                  <a:srgbClr val="FFFFFF"/>
                </a:solidFill>
                <a:effectLst/>
                <a:latin typeface="Lucida Sans" panose="020B0602030504020204" pitchFamily="34" charset="0"/>
              </a:rPr>
              <a:t> is a function or a practice that provides a point of contact for users but is not a linking mechanism within the service value chain.</a:t>
            </a:r>
          </a:p>
        </p:txBody>
      </p:sp>
      <p:sp>
        <p:nvSpPr>
          <p:cNvPr id="4" name="Footer Placeholder 3">
            <a:extLst>
              <a:ext uri="{FF2B5EF4-FFF2-40B4-BE49-F238E27FC236}">
                <a16:creationId xmlns:a16="http://schemas.microsoft.com/office/drawing/2014/main" id="{0D463E07-5190-A24B-9581-1A925CB58FB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340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F3607EC-5435-2EE3-16E5-DB7A5332A28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A0B54-AE17-B548-B0DB-30056136528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116: </a:t>
            </a:r>
            <a:r>
              <a:rPr lang="en-US" sz="2800" b="0" i="0" dirty="0">
                <a:solidFill>
                  <a:srgbClr val="FFFFFF"/>
                </a:solidFill>
                <a:effectLst/>
                <a:latin typeface="Udemy Sans"/>
              </a:rPr>
              <a:t>Which describes a set of defined steps for implementing improvements?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0166849-DF24-D5D0-4815-AEC1B823761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The 'improve' value chain activity</a:t>
            </a:r>
          </a:p>
          <a:p>
            <a:pPr marL="0" indent="0">
              <a:buNone/>
            </a:pPr>
            <a:r>
              <a:rPr lang="en-US" dirty="0">
                <a:solidFill>
                  <a:srgbClr val="FFFFFF"/>
                </a:solidFill>
                <a:latin typeface="Lucida Sans" panose="020B0602030504020204" pitchFamily="34" charset="0"/>
              </a:rPr>
              <a:t>B. The 'continual improvement register'</a:t>
            </a:r>
          </a:p>
          <a:p>
            <a:pPr marL="0" indent="0">
              <a:buNone/>
            </a:pPr>
            <a:r>
              <a:rPr lang="en-US" dirty="0">
                <a:solidFill>
                  <a:srgbClr val="FFFFFF"/>
                </a:solidFill>
                <a:latin typeface="Lucida Sans" panose="020B0602030504020204" pitchFamily="34" charset="0"/>
              </a:rPr>
              <a:t>C. The 'continual improvement model'</a:t>
            </a:r>
          </a:p>
          <a:p>
            <a:pPr marL="0" indent="0">
              <a:buNone/>
            </a:pPr>
            <a:r>
              <a:rPr lang="en-US" dirty="0">
                <a:solidFill>
                  <a:srgbClr val="FFFFFF"/>
                </a:solidFill>
                <a:latin typeface="Lucida Sans" panose="020B0602030504020204" pitchFamily="34" charset="0"/>
              </a:rPr>
              <a:t>D. The 'engage' value chain activity</a:t>
            </a:r>
          </a:p>
        </p:txBody>
      </p:sp>
      <p:sp>
        <p:nvSpPr>
          <p:cNvPr id="4" name="Footer Placeholder 3">
            <a:extLst>
              <a:ext uri="{FF2B5EF4-FFF2-40B4-BE49-F238E27FC236}">
                <a16:creationId xmlns:a16="http://schemas.microsoft.com/office/drawing/2014/main" id="{87C6710C-0012-DBE9-F4BB-6C192F1D09F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32540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06591B8-4207-93E4-A8CF-A6D667E5B56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B0AB4-4524-D530-709F-E1AD48F636CD}"/>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The 'continual improvement model'.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5C88B04-350A-6B49-89F5-FB4A099C1A6C}"/>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The Continual Improvement Model</a:t>
            </a:r>
            <a:r>
              <a:rPr lang="en-US" sz="1400" b="0" i="0" dirty="0">
                <a:solidFill>
                  <a:srgbClr val="FFFFFF"/>
                </a:solidFill>
                <a:effectLst/>
                <a:latin typeface="Lucida Sans" panose="020B0602030504020204" pitchFamily="34" charset="0"/>
              </a:rPr>
              <a:t>: This model provides a structured approach to implementing improvements within an organization. It outlines a series of steps or stages that organizations can follow to manage and execute improvement initiatives effectively. The model typically includes stages such as identifying the need for improvement, defining what will be improved, understanding how it will be improved, implementing the improvement, and evaluating the results. This structured approach helps ensure that improvement efforts are systematic, measurable, and aligned with organizational objectives.</a:t>
            </a:r>
          </a:p>
          <a:p>
            <a:pPr marL="0" indent="0">
              <a:lnSpc>
                <a:spcPct val="90000"/>
              </a:lnSpc>
              <a:buNone/>
            </a:pPr>
            <a:r>
              <a:rPr lang="en-US" sz="1400" b="0" i="0" dirty="0">
                <a:solidFill>
                  <a:srgbClr val="FFFFFF"/>
                </a:solidFill>
                <a:effectLst/>
                <a:latin typeface="Lucida Sans" panose="020B0602030504020204" pitchFamily="34" charset="0"/>
              </a:rPr>
              <a:t>The other options have different purposes:</a:t>
            </a:r>
          </a:p>
          <a:p>
            <a:pPr lvl="1">
              <a:lnSpc>
                <a:spcPct val="90000"/>
              </a:lnSpc>
            </a:pPr>
            <a:r>
              <a:rPr lang="en-US" sz="1400" b="0" i="0" dirty="0">
                <a:solidFill>
                  <a:srgbClr val="FFFFFF"/>
                </a:solidFill>
                <a:effectLst/>
                <a:latin typeface="Lucida Sans" panose="020B0602030504020204" pitchFamily="34" charset="0"/>
              </a:rPr>
              <a:t>A: The 'improve' value chain activity is about ensuring continual improvement in all aspects of service management, but it doesn't itself describe a set of defined steps for implementing improvements.</a:t>
            </a:r>
          </a:p>
          <a:p>
            <a:pPr lvl="1">
              <a:lnSpc>
                <a:spcPct val="90000"/>
              </a:lnSpc>
            </a:pPr>
            <a:r>
              <a:rPr lang="en-US" sz="1400" b="0" i="0" dirty="0">
                <a:solidFill>
                  <a:srgbClr val="FFFFFF"/>
                </a:solidFill>
                <a:effectLst/>
                <a:latin typeface="Lucida Sans" panose="020B0602030504020204" pitchFamily="34" charset="0"/>
              </a:rPr>
              <a:t>B: The 'continual improvement register' is a tool used to record and manage improvement opportunities, not a set of steps for implementing improvements.</a:t>
            </a:r>
          </a:p>
          <a:p>
            <a:pPr lvl="1">
              <a:lnSpc>
                <a:spcPct val="90000"/>
              </a:lnSpc>
            </a:pPr>
            <a:r>
              <a:rPr lang="en-US" sz="1400" b="0" i="0" dirty="0">
                <a:solidFill>
                  <a:srgbClr val="FFFFFF"/>
                </a:solidFill>
                <a:effectLst/>
                <a:latin typeface="Lucida Sans" panose="020B0602030504020204" pitchFamily="34" charset="0"/>
              </a:rPr>
              <a:t>D: The 'engage' value chain activity focuses on understanding stakeholder needs and establishing a good relationship with them, not specifically on implementing improvements</a:t>
            </a:r>
          </a:p>
        </p:txBody>
      </p:sp>
      <p:sp>
        <p:nvSpPr>
          <p:cNvPr id="4" name="Footer Placeholder 3">
            <a:extLst>
              <a:ext uri="{FF2B5EF4-FFF2-40B4-BE49-F238E27FC236}">
                <a16:creationId xmlns:a16="http://schemas.microsoft.com/office/drawing/2014/main" id="{39025536-8EE9-53CB-0CD0-0DF1890A41B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447760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31B2618-A7D3-C5C0-0FC1-027A79EB7A2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E84B9-8E20-9ABB-E9F0-3C5F91E93EE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117: </a:t>
            </a:r>
            <a:r>
              <a:rPr lang="en-US" sz="2800" b="0" i="0" dirty="0">
                <a:solidFill>
                  <a:srgbClr val="FFFFFF"/>
                </a:solidFill>
                <a:effectLst/>
                <a:latin typeface="Udemy Sans"/>
              </a:rPr>
              <a:t>Which practice has a purpose that includes observing a service to report selected changes of state identified as events?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157E166-EF97-72CD-D8FB-0426C5EAC8E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Information security management</a:t>
            </a:r>
          </a:p>
          <a:p>
            <a:pPr marL="0" indent="0">
              <a:buNone/>
            </a:pPr>
            <a:r>
              <a:rPr lang="en-US" dirty="0">
                <a:solidFill>
                  <a:srgbClr val="FFFFFF"/>
                </a:solidFill>
                <a:latin typeface="Lucida Sans" panose="020B0602030504020204" pitchFamily="34" charset="0"/>
              </a:rPr>
              <a:t>B. Monitoring and event management</a:t>
            </a:r>
          </a:p>
          <a:p>
            <a:pPr marL="0" indent="0">
              <a:buNone/>
            </a:pPr>
            <a:r>
              <a:rPr lang="en-US" dirty="0">
                <a:solidFill>
                  <a:srgbClr val="FFFFFF"/>
                </a:solidFill>
                <a:latin typeface="Lucida Sans" panose="020B0602030504020204" pitchFamily="34" charset="0"/>
              </a:rPr>
              <a:t>C. Incident management</a:t>
            </a:r>
          </a:p>
          <a:p>
            <a:pPr marL="0" indent="0">
              <a:buNone/>
            </a:pPr>
            <a:r>
              <a:rPr lang="en-US" dirty="0">
                <a:solidFill>
                  <a:srgbClr val="FFFFFF"/>
                </a:solidFill>
                <a:latin typeface="Lucida Sans" panose="020B0602030504020204" pitchFamily="34" charset="0"/>
              </a:rPr>
              <a:t>D. Change control</a:t>
            </a:r>
          </a:p>
        </p:txBody>
      </p:sp>
      <p:sp>
        <p:nvSpPr>
          <p:cNvPr id="4" name="Footer Placeholder 3">
            <a:extLst>
              <a:ext uri="{FF2B5EF4-FFF2-40B4-BE49-F238E27FC236}">
                <a16:creationId xmlns:a16="http://schemas.microsoft.com/office/drawing/2014/main" id="{6456A5AB-B8F9-EE46-D8AF-C6E5AF4B795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08416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16D2FF9-7B59-7115-2023-5F0947DC2E2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B9DFE-1BE9-7847-399A-E152F3D3D3AA}"/>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Monitoring and Event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D93CE92-1A8D-DC37-77D0-1B119D034A43}"/>
              </a:ext>
            </a:extLst>
          </p:cNvPr>
          <p:cNvSpPr>
            <a:spLocks noGrp="1"/>
          </p:cNvSpPr>
          <p:nvPr>
            <p:ph idx="1"/>
          </p:nvPr>
        </p:nvSpPr>
        <p:spPr>
          <a:xfrm>
            <a:off x="6516553" y="685800"/>
            <a:ext cx="5263071" cy="5486400"/>
          </a:xfrm>
        </p:spPr>
        <p:txBody>
          <a:bodyPr>
            <a:noAutofit/>
          </a:bodyPr>
          <a:lstStyle/>
          <a:p>
            <a:pPr marL="0" indent="0">
              <a:buNone/>
            </a:pPr>
            <a:r>
              <a:rPr lang="en-US" sz="1800" i="0" dirty="0">
                <a:solidFill>
                  <a:srgbClr val="FFFFFF"/>
                </a:solidFill>
                <a:effectLst/>
                <a:latin typeface="Lucida Sans" panose="020B0602030504020204" pitchFamily="34" charset="0"/>
              </a:rPr>
              <a:t>Monitoring and event management involves the observation of services and service components, and the identification and recording of selected changes of state reported as events. This practice helps in early detection of incidents, ensuring that the services and components operate as expected.</a:t>
            </a:r>
          </a:p>
          <a:p>
            <a:pPr marL="0" indent="0">
              <a:buNone/>
            </a:pPr>
            <a:r>
              <a:rPr lang="en-US" sz="1800" i="0" dirty="0">
                <a:solidFill>
                  <a:srgbClr val="FFFFFF"/>
                </a:solidFill>
                <a:effectLst/>
                <a:latin typeface="Lucida Sans" panose="020B0602030504020204" pitchFamily="34" charset="0"/>
              </a:rPr>
              <a:t>The other options:</a:t>
            </a:r>
          </a:p>
          <a:p>
            <a:r>
              <a:rPr lang="en-US" sz="1800" i="0" dirty="0">
                <a:solidFill>
                  <a:srgbClr val="FFFFFF"/>
                </a:solidFill>
                <a:effectLst/>
                <a:latin typeface="Lucida Sans" panose="020B0602030504020204" pitchFamily="34" charset="0"/>
              </a:rPr>
              <a:t>A. Information Security Management is more focused on protecting information assets from security threats.</a:t>
            </a:r>
          </a:p>
          <a:p>
            <a:r>
              <a:rPr lang="en-US" sz="1800" i="0" dirty="0">
                <a:solidFill>
                  <a:srgbClr val="FFFFFF"/>
                </a:solidFill>
                <a:effectLst/>
                <a:latin typeface="Lucida Sans" panose="020B0602030504020204" pitchFamily="34" charset="0"/>
              </a:rPr>
              <a:t>C. Incident Management deals with managing the lifecycle of all incidents (unplanned interruptions or reductions in quality of IT services).</a:t>
            </a:r>
          </a:p>
          <a:p>
            <a:r>
              <a:rPr lang="en-US" sz="1800" i="0" dirty="0">
                <a:solidFill>
                  <a:srgbClr val="FFFFFF"/>
                </a:solidFill>
                <a:effectLst/>
                <a:latin typeface="Lucida Sans" panose="020B0602030504020204" pitchFamily="34" charset="0"/>
              </a:rPr>
              <a:t>D. Change Control is focused on ensuring that changes are made in a controlled and coordinated manner across an organization.</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07A08E08-ADB6-BD5C-3A47-04EBBE93349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3209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F6E6FC7-9215-9C49-8EDC-809132840E2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62CED-97FE-BB06-20C7-BA3226C0C7D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118: </a:t>
            </a:r>
            <a:r>
              <a:rPr lang="en-US" sz="2800" b="0" i="0" dirty="0">
                <a:solidFill>
                  <a:srgbClr val="FFFFFF"/>
                </a:solidFill>
                <a:effectLst/>
                <a:latin typeface="Udemy Sans"/>
              </a:rPr>
              <a:t>What are engage, plan and improve examples of?</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4BBFCC9-793B-A0A7-61A1-6CFD2ACB3DB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value chain activities</a:t>
            </a:r>
          </a:p>
          <a:p>
            <a:pPr marL="0" indent="0">
              <a:buNone/>
            </a:pPr>
            <a:r>
              <a:rPr lang="en-US" dirty="0">
                <a:solidFill>
                  <a:srgbClr val="FFFFFF"/>
                </a:solidFill>
                <a:latin typeface="Lucida Sans" panose="020B0602030504020204" pitchFamily="34" charset="0"/>
              </a:rPr>
              <a:t>B. Service level management</a:t>
            </a:r>
          </a:p>
          <a:p>
            <a:pPr marL="0" indent="0">
              <a:buNone/>
            </a:pPr>
            <a:r>
              <a:rPr lang="en-US" dirty="0">
                <a:solidFill>
                  <a:srgbClr val="FFFFFF"/>
                </a:solidFill>
                <a:latin typeface="Lucida Sans" panose="020B0602030504020204" pitchFamily="34" charset="0"/>
              </a:rPr>
              <a:t>C. Service value chain inputs</a:t>
            </a:r>
          </a:p>
          <a:p>
            <a:pPr marL="0" indent="0">
              <a:buNone/>
            </a:pPr>
            <a:r>
              <a:rPr lang="en-US" dirty="0">
                <a:solidFill>
                  <a:srgbClr val="FFFFFF"/>
                </a:solidFill>
                <a:latin typeface="Lucida Sans" panose="020B0602030504020204" pitchFamily="34" charset="0"/>
              </a:rPr>
              <a:t>D. Change control</a:t>
            </a:r>
          </a:p>
        </p:txBody>
      </p:sp>
      <p:sp>
        <p:nvSpPr>
          <p:cNvPr id="4" name="Footer Placeholder 3">
            <a:extLst>
              <a:ext uri="{FF2B5EF4-FFF2-40B4-BE49-F238E27FC236}">
                <a16:creationId xmlns:a16="http://schemas.microsoft.com/office/drawing/2014/main" id="{C96E1903-4CF0-82ED-6AD4-BAADFAF81D8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06874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6987075-35AF-B170-C15A-4EEF4E67F56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EB5C5-3482-6DEE-86E4-92CC24DDC545}"/>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Service value chain activities.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FC790C7-4BF0-7D7E-2517-B56BCF82522E}"/>
              </a:ext>
            </a:extLst>
          </p:cNvPr>
          <p:cNvSpPr>
            <a:spLocks noGrp="1"/>
          </p:cNvSpPr>
          <p:nvPr>
            <p:ph idx="1"/>
          </p:nvPr>
        </p:nvSpPr>
        <p:spPr>
          <a:xfrm>
            <a:off x="6455073" y="609600"/>
            <a:ext cx="5482521" cy="5486400"/>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Service Value Chain Activities</a:t>
            </a:r>
            <a:r>
              <a:rPr lang="en-US" sz="1400" b="0" i="0" dirty="0">
                <a:solidFill>
                  <a:srgbClr val="FFFFFF"/>
                </a:solidFill>
                <a:effectLst/>
                <a:latin typeface="Lucida Sans" panose="020B0602030504020204" pitchFamily="34" charset="0"/>
              </a:rPr>
              <a:t>: In the ITIL framework, the Service Value Chain is a set of interconnected activities that an organization performs to create, deliver, and continually improve services. Engage, Plan, and Improve are three of the six activities defined in the ITIL Service Value Chain. These activities represent key steps or stages in the process of delivering value through services:</a:t>
            </a:r>
          </a:p>
          <a:p>
            <a:pPr marL="742950" lvl="1" indent="-285750">
              <a:lnSpc>
                <a:spcPct val="90000"/>
              </a:lnSpc>
              <a:buFont typeface="Arial" panose="020B0604020202020204" pitchFamily="34" charset="0"/>
              <a:buChar char="•"/>
            </a:pPr>
            <a:r>
              <a:rPr lang="en-US" sz="1400" b="1" i="0" dirty="0">
                <a:solidFill>
                  <a:srgbClr val="FFFFFF"/>
                </a:solidFill>
                <a:effectLst/>
                <a:latin typeface="Lucida Sans" panose="020B0602030504020204" pitchFamily="34" charset="0"/>
              </a:rPr>
              <a:t>Engage</a:t>
            </a:r>
            <a:r>
              <a:rPr lang="en-US" sz="1400" b="0" i="0" dirty="0">
                <a:solidFill>
                  <a:srgbClr val="FFFFFF"/>
                </a:solidFill>
                <a:effectLst/>
                <a:latin typeface="Lucida Sans" panose="020B0602030504020204" pitchFamily="34" charset="0"/>
              </a:rPr>
              <a:t> involves understanding stakeholder needs and establishing a good relationship with them.</a:t>
            </a:r>
          </a:p>
          <a:p>
            <a:pPr marL="742950" lvl="1" indent="-285750">
              <a:lnSpc>
                <a:spcPct val="90000"/>
              </a:lnSpc>
              <a:buFont typeface="Arial" panose="020B0604020202020204" pitchFamily="34" charset="0"/>
              <a:buChar char="•"/>
            </a:pPr>
            <a:r>
              <a:rPr lang="en-US" sz="1400" b="1" i="0" dirty="0">
                <a:solidFill>
                  <a:srgbClr val="FFFFFF"/>
                </a:solidFill>
                <a:effectLst/>
                <a:latin typeface="Lucida Sans" panose="020B0602030504020204" pitchFamily="34" charset="0"/>
              </a:rPr>
              <a:t>Plan</a:t>
            </a:r>
            <a:r>
              <a:rPr lang="en-US" sz="1400" b="0" i="0" dirty="0">
                <a:solidFill>
                  <a:srgbClr val="FFFFFF"/>
                </a:solidFill>
                <a:effectLst/>
                <a:latin typeface="Lucida Sans" panose="020B0602030504020204" pitchFamily="34" charset="0"/>
              </a:rPr>
              <a:t> focuses on ensuring a shared understanding of the vision, current status, and improvement direction for all four dimensions of service management.</a:t>
            </a:r>
          </a:p>
          <a:p>
            <a:pPr marL="742950" lvl="1" indent="-285750">
              <a:lnSpc>
                <a:spcPct val="90000"/>
              </a:lnSpc>
              <a:buFont typeface="Arial" panose="020B0604020202020204" pitchFamily="34" charset="0"/>
              <a:buChar char="•"/>
            </a:pPr>
            <a:r>
              <a:rPr lang="en-US" sz="1400" b="1" i="0" dirty="0">
                <a:solidFill>
                  <a:srgbClr val="FFFFFF"/>
                </a:solidFill>
                <a:effectLst/>
                <a:latin typeface="Lucida Sans" panose="020B0602030504020204" pitchFamily="34" charset="0"/>
              </a:rPr>
              <a:t>Improve</a:t>
            </a:r>
            <a:r>
              <a:rPr lang="en-US" sz="1400" b="0" i="0" dirty="0">
                <a:solidFill>
                  <a:srgbClr val="FFFFFF"/>
                </a:solidFill>
                <a:effectLst/>
                <a:latin typeface="Lucida Sans" panose="020B0602030504020204" pitchFamily="34" charset="0"/>
              </a:rPr>
              <a:t> is about ensuring continual improvement in all aspects of service management.</a:t>
            </a:r>
          </a:p>
          <a:p>
            <a:pPr>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The other options do not accurately describe these terms:</a:t>
            </a:r>
          </a:p>
          <a:p>
            <a:pPr marL="742950" lvl="1" indent="-285750">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B: </a:t>
            </a:r>
            <a:r>
              <a:rPr lang="en-US" sz="1400" b="1" i="0" dirty="0">
                <a:solidFill>
                  <a:srgbClr val="FFFFFF"/>
                </a:solidFill>
                <a:effectLst/>
                <a:latin typeface="Lucida Sans" panose="020B0602030504020204" pitchFamily="34" charset="0"/>
              </a:rPr>
              <a:t>Service Level Management</a:t>
            </a:r>
            <a:r>
              <a:rPr lang="en-US" sz="1400" b="0" i="0" dirty="0">
                <a:solidFill>
                  <a:srgbClr val="FFFFFF"/>
                </a:solidFill>
                <a:effectLst/>
                <a:latin typeface="Lucida Sans" panose="020B0602030504020204" pitchFamily="34" charset="0"/>
              </a:rPr>
              <a:t> is a practice in ITIL, not a category that encompasses Engage, Plan, and Improve.</a:t>
            </a:r>
          </a:p>
          <a:p>
            <a:pPr marL="742950" lvl="1" indent="-285750">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C: </a:t>
            </a:r>
            <a:r>
              <a:rPr lang="en-US" sz="1400" b="1" i="0" dirty="0">
                <a:solidFill>
                  <a:srgbClr val="FFFFFF"/>
                </a:solidFill>
                <a:effectLst/>
                <a:latin typeface="Lucida Sans" panose="020B0602030504020204" pitchFamily="34" charset="0"/>
              </a:rPr>
              <a:t>Service Value Chain Inputs</a:t>
            </a:r>
            <a:r>
              <a:rPr lang="en-US" sz="1400" b="0" i="0" dirty="0">
                <a:solidFill>
                  <a:srgbClr val="FFFFFF"/>
                </a:solidFill>
                <a:effectLst/>
                <a:latin typeface="Lucida Sans" panose="020B0602030504020204" pitchFamily="34" charset="0"/>
              </a:rPr>
              <a:t> refer to the inputs that go into the value chain activities, not the activities themselves.</a:t>
            </a:r>
          </a:p>
          <a:p>
            <a:pPr marL="742950" lvl="1" indent="-285750">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Change Control</a:t>
            </a:r>
            <a:r>
              <a:rPr lang="en-US" sz="1400" b="0" i="0" dirty="0">
                <a:solidFill>
                  <a:srgbClr val="FFFFFF"/>
                </a:solidFill>
                <a:effectLst/>
                <a:latin typeface="Lucida Sans" panose="020B0602030504020204" pitchFamily="34" charset="0"/>
              </a:rPr>
              <a:t> is another practice within ITIL and is distinct from the value chain activities of Engage, Plan, and Improve.</a:t>
            </a:r>
          </a:p>
        </p:txBody>
      </p:sp>
      <p:sp>
        <p:nvSpPr>
          <p:cNvPr id="4" name="Footer Placeholder 3">
            <a:extLst>
              <a:ext uri="{FF2B5EF4-FFF2-40B4-BE49-F238E27FC236}">
                <a16:creationId xmlns:a16="http://schemas.microsoft.com/office/drawing/2014/main" id="{FD094C8F-7671-CDDD-F268-0CBF1CAF810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24764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584C4D1-610F-DE23-9CAA-F10336FAD72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239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64C53-6351-87B0-9512-E83F015211F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119: </a:t>
            </a:r>
            <a:r>
              <a:rPr lang="en-US" sz="2800" b="0" i="0" dirty="0">
                <a:solidFill>
                  <a:srgbClr val="FFFFFF"/>
                </a:solidFill>
                <a:effectLst/>
                <a:latin typeface="Udemy Sans"/>
              </a:rPr>
              <a:t>What considerations influence the supplier strategy of an organization?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D6C1E37-6E37-E593-9978-0CBDAE0DF9C8}"/>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Contracts and agreements</a:t>
            </a:r>
          </a:p>
          <a:p>
            <a:pPr marL="0" indent="0">
              <a:buNone/>
            </a:pPr>
            <a:r>
              <a:rPr lang="en-US" dirty="0">
                <a:solidFill>
                  <a:srgbClr val="FFFFFF"/>
                </a:solidFill>
                <a:latin typeface="Lucida Sans" panose="020B0602030504020204" pitchFamily="34" charset="0"/>
              </a:rPr>
              <a:t>B. Type of cooperation with suppliers</a:t>
            </a:r>
          </a:p>
          <a:p>
            <a:pPr marL="0" indent="0">
              <a:buNone/>
            </a:pPr>
            <a:r>
              <a:rPr lang="en-US" dirty="0">
                <a:solidFill>
                  <a:srgbClr val="FFFFFF"/>
                </a:solidFill>
                <a:latin typeface="Lucida Sans" panose="020B0602030504020204" pitchFamily="34" charset="0"/>
              </a:rPr>
              <a:t>C. Corporate culture of the organization</a:t>
            </a:r>
          </a:p>
          <a:p>
            <a:pPr marL="0" indent="0">
              <a:buNone/>
            </a:pPr>
            <a:r>
              <a:rPr lang="en-US" dirty="0">
                <a:solidFill>
                  <a:srgbClr val="FFFFFF"/>
                </a:solidFill>
                <a:latin typeface="Lucida Sans" panose="020B0602030504020204" pitchFamily="34" charset="0"/>
              </a:rPr>
              <a:t>D. Level of formality</a:t>
            </a:r>
          </a:p>
        </p:txBody>
      </p:sp>
      <p:sp>
        <p:nvSpPr>
          <p:cNvPr id="4" name="Footer Placeholder 3">
            <a:extLst>
              <a:ext uri="{FF2B5EF4-FFF2-40B4-BE49-F238E27FC236}">
                <a16:creationId xmlns:a16="http://schemas.microsoft.com/office/drawing/2014/main" id="{8E59930B-F058-4105-2171-5F1A36BFAF1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139327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ECBF4D2-1D19-4F70-7797-611195BEF07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48C71-4FBC-DA8A-0AE7-A51390D82B91}"/>
              </a:ext>
            </a:extLst>
          </p:cNvPr>
          <p:cNvSpPr>
            <a:spLocks noGrp="1"/>
          </p:cNvSpPr>
          <p:nvPr>
            <p:ph type="title"/>
          </p:nvPr>
        </p:nvSpPr>
        <p:spPr>
          <a:xfrm>
            <a:off x="1834919" y="685800"/>
            <a:ext cx="3851778" cy="5308599"/>
          </a:xfrm>
        </p:spPr>
        <p:txBody>
          <a:bodyPr>
            <a:normAutofit/>
          </a:bodyPr>
          <a:lstStyle/>
          <a:p>
            <a:pPr algn="ctr"/>
            <a:r>
              <a:rPr lang="en-US" sz="2800" b="1" i="0" dirty="0">
                <a:solidFill>
                  <a:srgbClr val="FFFFFF"/>
                </a:solidFill>
                <a:effectLst/>
                <a:latin typeface="Udemy Sans"/>
              </a:rPr>
              <a:t>The correct Answer is A:</a:t>
            </a:r>
            <a:br>
              <a:rPr lang="en-US" sz="2800" b="1" i="0" dirty="0">
                <a:solidFill>
                  <a:srgbClr val="FFFFFF"/>
                </a:solidFill>
                <a:effectLst/>
                <a:latin typeface="Udemy Sans"/>
              </a:rPr>
            </a:br>
            <a:r>
              <a:rPr lang="en-US" sz="2800" b="1" i="0" dirty="0">
                <a:solidFill>
                  <a:srgbClr val="FFFFFF"/>
                </a:solidFill>
                <a:effectLst/>
                <a:latin typeface="Udemy Sans"/>
              </a:rPr>
              <a:t>The Service Desk should work in close collaboration with support and development teams.</a:t>
            </a:r>
            <a:br>
              <a:rPr lang="en-US" sz="2800" b="1" i="0" dirty="0">
                <a:solidFill>
                  <a:srgbClr val="FFFFFF"/>
                </a:solidFill>
                <a:effectLst/>
                <a:latin typeface="Udemy Sans"/>
              </a:rPr>
            </a:b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33322E4F-3791-DBA8-8381-82490AA116DD}"/>
              </a:ext>
            </a:extLst>
          </p:cNvPr>
          <p:cNvSpPr>
            <a:spLocks noGrp="1"/>
          </p:cNvSpPr>
          <p:nvPr>
            <p:ph idx="1"/>
          </p:nvPr>
        </p:nvSpPr>
        <p:spPr>
          <a:xfrm>
            <a:off x="6516553" y="685800"/>
            <a:ext cx="5013596"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Service Desks are a critical liaison between the user community and the service provider, ensuring that there is effective communication and that user issues are addressed promptly and efficiently. Collaboration with support and development teams is crucial to resolve issues and to improve services.</a:t>
            </a:r>
          </a:p>
          <a:p>
            <a:pPr marL="0" indent="0">
              <a:lnSpc>
                <a:spcPct val="90000"/>
              </a:lnSpc>
              <a:buNone/>
            </a:pPr>
            <a:r>
              <a:rPr lang="en-US" sz="1600" b="0" i="0" dirty="0">
                <a:solidFill>
                  <a:srgbClr val="FFFFFF"/>
                </a:solidFill>
                <a:effectLst/>
                <a:latin typeface="Lucida Sans" panose="020B0602030504020204" pitchFamily="34" charset="0"/>
              </a:rPr>
              <a:t>The other options are incorrect because:</a:t>
            </a:r>
          </a:p>
          <a:p>
            <a:pPr>
              <a:lnSpc>
                <a:spcPct val="90000"/>
              </a:lnSpc>
            </a:pPr>
            <a:r>
              <a:rPr lang="en-US" sz="1600" b="0" i="0" dirty="0">
                <a:solidFill>
                  <a:srgbClr val="FFFFFF"/>
                </a:solidFill>
                <a:effectLst/>
                <a:latin typeface="Lucida Sans" panose="020B0602030504020204" pitchFamily="34" charset="0"/>
              </a:rPr>
              <a:t>B. Relying solely on self-service portals would not be sufficient for all user needs, especially for complex issues that require direct support team intervention.</a:t>
            </a:r>
          </a:p>
          <a:p>
            <a:pPr>
              <a:lnSpc>
                <a:spcPct val="90000"/>
              </a:lnSpc>
            </a:pPr>
            <a:r>
              <a:rPr lang="en-US" sz="1600" b="0" i="0" dirty="0">
                <a:solidFill>
                  <a:srgbClr val="FFFFFF"/>
                </a:solidFill>
                <a:effectLst/>
                <a:latin typeface="Lucida Sans" panose="020B0602030504020204" pitchFamily="34" charset="0"/>
              </a:rPr>
              <a:t>C. Remaining isolated from technical support teams would hinder the Service Desk's ability to resolve issues effectively as they often need to collaborate with technical teams for resolution.</a:t>
            </a:r>
          </a:p>
          <a:p>
            <a:pPr>
              <a:lnSpc>
                <a:spcPct val="90000"/>
              </a:lnSpc>
            </a:pPr>
            <a:r>
              <a:rPr lang="en-US" sz="1600" b="0" i="0" dirty="0">
                <a:solidFill>
                  <a:srgbClr val="FFFFFF"/>
                </a:solidFill>
                <a:effectLst/>
                <a:latin typeface="Lucida Sans" panose="020B0602030504020204" pitchFamily="34" charset="0"/>
              </a:rPr>
              <a:t>D. Escalating all technical issues to support and development teams is not practical or efficient. Service Desks often resolve many issues without escalation, and unnecessary escalations can overload support and development teams.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AB3D7DF-850F-9BE6-5715-3C0CF6C69B3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38227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E27BA75-0A18-63B4-B5EF-1B8231B4E9D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A0A82-6C8F-B32F-0F10-F3A11933BAAE}"/>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Corporate culture of the organization.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E89FFA2-5424-A521-0670-37FAD328862E}"/>
              </a:ext>
            </a:extLst>
          </p:cNvPr>
          <p:cNvSpPr>
            <a:spLocks noGrp="1"/>
          </p:cNvSpPr>
          <p:nvPr>
            <p:ph idx="1"/>
          </p:nvPr>
        </p:nvSpPr>
        <p:spPr>
          <a:xfrm>
            <a:off x="6516553" y="685800"/>
            <a:ext cx="4754563" cy="5410200"/>
          </a:xfrm>
        </p:spPr>
        <p:txBody>
          <a:bodyPr>
            <a:normAutofit lnSpcReduction="10000"/>
          </a:bodyPr>
          <a:lstStyle/>
          <a:p>
            <a:pPr marL="0" indent="0">
              <a:buNone/>
            </a:pPr>
            <a:r>
              <a:rPr lang="en-US" sz="1800" i="0" dirty="0">
                <a:solidFill>
                  <a:srgbClr val="FFFFFF"/>
                </a:solidFill>
                <a:effectLst/>
                <a:latin typeface="Lucida Sans" panose="020B0602030504020204" pitchFamily="34" charset="0"/>
              </a:rPr>
              <a:t>Corporate culture significantly shapes an organization's approach to supplier strategy. It defines the underlying values, ethics, and practices that guide how an organization chooses and interacts with its suppliers, influencing decisions on the type of relationships, negotiation styles, and overall management of supplier interactions.</a:t>
            </a:r>
          </a:p>
          <a:p>
            <a:r>
              <a:rPr lang="en-US" sz="1800" i="0" dirty="0">
                <a:solidFill>
                  <a:srgbClr val="FFFFFF"/>
                </a:solidFill>
                <a:effectLst/>
                <a:latin typeface="Lucida Sans" panose="020B0602030504020204" pitchFamily="34" charset="0"/>
              </a:rPr>
              <a:t>The other options, while important in their own right, are more outcomes or manifestations of the supplier strategy rather than foundational influences. Contracts and agreements (A), type of cooperation with suppliers (B), and level of formality (D) are all shaped by the overarching corporate culture and the strategic approach it fosters.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5BDC6CD2-3FE6-86E0-28D3-503135DD714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50755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EEEC1A6-1011-878D-8E86-42066039505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FEC0D-0054-89F6-97D1-CA6BE78B33B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120: </a:t>
            </a:r>
            <a:r>
              <a:rPr lang="en-US" sz="2800" b="0" i="0" dirty="0">
                <a:solidFill>
                  <a:srgbClr val="FFFFFF"/>
                </a:solidFill>
                <a:effectLst/>
                <a:latin typeface="Udemy Sans"/>
              </a:rPr>
              <a:t>What are the two types of cost that a service consumer should evaluate?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F57189E-B002-7C10-2F06-B929CEB1CE48}"/>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b="0" i="0" dirty="0">
                <a:solidFill>
                  <a:srgbClr val="FFFFFF"/>
                </a:solidFill>
                <a:effectLst/>
                <a:latin typeface="Lucida Sans" panose="020B0602030504020204" pitchFamily="34" charset="0"/>
              </a:rPr>
              <a:t>The cost of software, and the cost of hardware </a:t>
            </a:r>
          </a:p>
          <a:p>
            <a:pPr marL="514350" indent="-514350">
              <a:buFont typeface="+mj-lt"/>
              <a:buAutoNum type="alphaUcPeriod"/>
            </a:pPr>
            <a:r>
              <a:rPr lang="en-US" sz="1800" b="0" i="0" dirty="0">
                <a:solidFill>
                  <a:srgbClr val="FFFFFF"/>
                </a:solidFill>
                <a:effectLst/>
                <a:latin typeface="Lucida Sans" panose="020B0602030504020204" pitchFamily="34" charset="0"/>
              </a:rPr>
              <a:t>The price of the service, and the cost of creating the service </a:t>
            </a:r>
          </a:p>
          <a:p>
            <a:pPr marL="514350" indent="-514350">
              <a:buFont typeface="+mj-lt"/>
              <a:buAutoNum type="alphaUcPeriod"/>
            </a:pPr>
            <a:r>
              <a:rPr lang="en-US" sz="1800" b="0" i="0" dirty="0">
                <a:solidFill>
                  <a:srgbClr val="FFFFFF"/>
                </a:solidFill>
                <a:effectLst/>
                <a:latin typeface="Lucida Sans" panose="020B0602030504020204" pitchFamily="34" charset="0"/>
              </a:rPr>
              <a:t>The cost of provisioning the service, and the cost of improving the service </a:t>
            </a:r>
          </a:p>
          <a:p>
            <a:pPr marL="514350" indent="-514350">
              <a:buFont typeface="+mj-lt"/>
              <a:buAutoNum type="alphaUcPeriod"/>
            </a:pPr>
            <a:r>
              <a:rPr lang="en-US" sz="1800" b="0" i="0" dirty="0">
                <a:solidFill>
                  <a:srgbClr val="FFFFFF"/>
                </a:solidFill>
                <a:effectLst/>
                <a:latin typeface="Lucida Sans" panose="020B0602030504020204" pitchFamily="34" charset="0"/>
              </a:rPr>
              <a:t>The costs removed by the service, and the costs imposed by the service</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1E9FE00-9516-2CCB-41B0-2E8F3AF8A14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76941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82FD55C-7B5A-18BC-111C-22165BF33DE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7715-FDFE-150F-A931-C326F325A87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The costs removed by the service, and the costs imposed by the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9001153-ED51-1D28-F7BB-FE97949C291E}"/>
              </a:ext>
            </a:extLst>
          </p:cNvPr>
          <p:cNvSpPr>
            <a:spLocks noGrp="1"/>
          </p:cNvSpPr>
          <p:nvPr>
            <p:ph idx="1"/>
          </p:nvPr>
        </p:nvSpPr>
        <p:spPr>
          <a:xfrm>
            <a:off x="6516553" y="685800"/>
            <a:ext cx="5126446" cy="5410200"/>
          </a:xfrm>
        </p:spPr>
        <p:txBody>
          <a:bodyPr>
            <a:noAutofit/>
          </a:bodyPr>
          <a:lstStyle/>
          <a:p>
            <a:pPr marL="0" indent="0">
              <a:lnSpc>
                <a:spcPct val="90000"/>
              </a:lnSpc>
              <a:buNone/>
            </a:pPr>
            <a:r>
              <a:rPr lang="en-US" sz="1600" i="0" dirty="0">
                <a:solidFill>
                  <a:srgbClr val="FFFFFF"/>
                </a:solidFill>
                <a:effectLst/>
                <a:latin typeface="Lucida Sans" panose="020B0602030504020204" pitchFamily="34" charset="0"/>
              </a:rPr>
              <a:t>This approach encompasses the full financial impact of using a service. It includes the costs saved (removed) by using the service, such as reductions in labor or other operational expenses, and the costs incurred (imposed) by adopting the service, like subscription fees or implementation costs.</a:t>
            </a:r>
          </a:p>
          <a:p>
            <a:pPr marL="0" indent="0">
              <a:lnSpc>
                <a:spcPct val="90000"/>
              </a:lnSpc>
              <a:buNone/>
            </a:pPr>
            <a:r>
              <a:rPr lang="en-US" sz="1600" i="0" dirty="0">
                <a:solidFill>
                  <a:srgbClr val="FFFFFF"/>
                </a:solidFill>
                <a:effectLst/>
                <a:latin typeface="Lucida Sans" panose="020B0602030504020204" pitchFamily="34" charset="0"/>
              </a:rPr>
              <a:t>The other options are less comprehensive:</a:t>
            </a:r>
          </a:p>
          <a:p>
            <a:pPr>
              <a:lnSpc>
                <a:spcPct val="90000"/>
              </a:lnSpc>
            </a:pPr>
            <a:r>
              <a:rPr lang="en-US" sz="1600" i="0" dirty="0">
                <a:solidFill>
                  <a:srgbClr val="FFFFFF"/>
                </a:solidFill>
                <a:effectLst/>
                <a:latin typeface="Lucida Sans" panose="020B0602030504020204" pitchFamily="34" charset="0"/>
              </a:rPr>
              <a:t>A. The cost of software, and the cost of hardware: These are specific components of overall costs but do not cover the full scope of financial considerations for a service consumer.</a:t>
            </a:r>
          </a:p>
          <a:p>
            <a:pPr>
              <a:lnSpc>
                <a:spcPct val="90000"/>
              </a:lnSpc>
            </a:pPr>
            <a:r>
              <a:rPr lang="en-US" sz="1600" i="0" dirty="0">
                <a:solidFill>
                  <a:srgbClr val="FFFFFF"/>
                </a:solidFill>
                <a:effectLst/>
                <a:latin typeface="Lucida Sans" panose="020B0602030504020204" pitchFamily="34" charset="0"/>
              </a:rPr>
              <a:t>B. The price of the service, and the cost of creating the service: The cost of creating the service is usually a concern for the service provider, not the consumer. The consumer is more concerned with the price of the service and its overall financial impact.</a:t>
            </a:r>
          </a:p>
          <a:p>
            <a:pPr>
              <a:lnSpc>
                <a:spcPct val="90000"/>
              </a:lnSpc>
            </a:pPr>
            <a:r>
              <a:rPr lang="en-US" sz="1600" i="0" dirty="0">
                <a:solidFill>
                  <a:srgbClr val="FFFFFF"/>
                </a:solidFill>
                <a:effectLst/>
                <a:latin typeface="Lucida Sans" panose="020B0602030504020204" pitchFamily="34" charset="0"/>
              </a:rPr>
              <a:t>C. The cost of provisioning the service, and the cost of improving the service: These are specific aspects of service costs but do not provide a complete picture of the financial evaluation needed from the consumer's perspective.</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2658923F-509A-9478-0452-97ACDE47EA5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24662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DF79F17-B8F2-AC6E-5740-9E741C62A39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563BB-CD62-286E-8601-B7353554B9A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121: </a:t>
            </a:r>
            <a:r>
              <a:rPr lang="en-US" sz="2800" b="0" i="0" dirty="0">
                <a:solidFill>
                  <a:srgbClr val="FFFFFF"/>
                </a:solidFill>
                <a:effectLst/>
                <a:latin typeface="Udemy Sans"/>
              </a:rPr>
              <a:t>Which practice uses techniques such as SWOT analysis, balanced scorecard reviews, and maturity assessments?</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14FAF801-EC63-1873-B165-99D6F6B26EAE}"/>
              </a:ext>
            </a:extLst>
          </p:cNvPr>
          <p:cNvSpPr>
            <a:spLocks noGrp="1"/>
          </p:cNvSpPr>
          <p:nvPr>
            <p:ph idx="1"/>
          </p:nvPr>
        </p:nvSpPr>
        <p:spPr>
          <a:xfrm>
            <a:off x="6516553" y="685800"/>
            <a:ext cx="4754563" cy="5410200"/>
          </a:xfrm>
        </p:spPr>
        <p:txBody>
          <a:bodyPr>
            <a:normAutofit/>
          </a:bodyPr>
          <a:lstStyle/>
          <a:p>
            <a:pPr marL="0" indent="0">
              <a:buNone/>
            </a:pPr>
            <a:r>
              <a:rPr lang="fr-FR" dirty="0">
                <a:solidFill>
                  <a:srgbClr val="FFFFFF"/>
                </a:solidFill>
                <a:latin typeface="Lucida Sans" panose="020B0602030504020204" pitchFamily="34" charset="0"/>
              </a:rPr>
              <a:t>A. Incident management</a:t>
            </a:r>
          </a:p>
          <a:p>
            <a:pPr marL="0" indent="0">
              <a:buNone/>
            </a:pPr>
            <a:r>
              <a:rPr lang="fr-FR" dirty="0">
                <a:solidFill>
                  <a:srgbClr val="FFFFFF"/>
                </a:solidFill>
                <a:latin typeface="Lucida Sans" panose="020B0602030504020204" pitchFamily="34" charset="0"/>
              </a:rPr>
              <a:t>B. </a:t>
            </a:r>
            <a:r>
              <a:rPr lang="fr-FR" dirty="0" err="1">
                <a:solidFill>
                  <a:srgbClr val="FFFFFF"/>
                </a:solidFill>
                <a:latin typeface="Lucida Sans" panose="020B0602030504020204" pitchFamily="34" charset="0"/>
              </a:rPr>
              <a:t>Problem</a:t>
            </a:r>
            <a:r>
              <a:rPr lang="fr-FR" dirty="0">
                <a:solidFill>
                  <a:srgbClr val="FFFFFF"/>
                </a:solidFill>
                <a:latin typeface="Lucida Sans" panose="020B0602030504020204" pitchFamily="34" charset="0"/>
              </a:rPr>
              <a:t> management</a:t>
            </a:r>
          </a:p>
          <a:p>
            <a:pPr marL="0" indent="0">
              <a:buNone/>
            </a:pPr>
            <a:r>
              <a:rPr lang="fr-FR" dirty="0">
                <a:solidFill>
                  <a:srgbClr val="FFFFFF"/>
                </a:solidFill>
                <a:latin typeface="Lucida Sans" panose="020B0602030504020204" pitchFamily="34" charset="0"/>
              </a:rPr>
              <a:t>C. </a:t>
            </a:r>
            <a:r>
              <a:rPr lang="fr-FR" dirty="0" err="1">
                <a:solidFill>
                  <a:srgbClr val="FFFFFF"/>
                </a:solidFill>
                <a:latin typeface="Lucida Sans" panose="020B0602030504020204" pitchFamily="34" charset="0"/>
              </a:rPr>
              <a:t>Continual</a:t>
            </a:r>
            <a:r>
              <a:rPr lang="fr-FR" dirty="0">
                <a:solidFill>
                  <a:srgbClr val="FFFFFF"/>
                </a:solidFill>
                <a:latin typeface="Lucida Sans" panose="020B0602030504020204" pitchFamily="34" charset="0"/>
              </a:rPr>
              <a:t> </a:t>
            </a:r>
            <a:r>
              <a:rPr lang="fr-FR" dirty="0" err="1">
                <a:solidFill>
                  <a:srgbClr val="FFFFFF"/>
                </a:solidFill>
                <a:latin typeface="Lucida Sans" panose="020B0602030504020204" pitchFamily="34" charset="0"/>
              </a:rPr>
              <a:t>improvement</a:t>
            </a:r>
            <a:endParaRPr lang="fr-FR" dirty="0">
              <a:solidFill>
                <a:srgbClr val="FFFFFF"/>
              </a:solidFill>
              <a:latin typeface="Lucida Sans" panose="020B0602030504020204" pitchFamily="34" charset="0"/>
            </a:endParaRPr>
          </a:p>
          <a:p>
            <a:pPr marL="0" indent="0">
              <a:buNone/>
            </a:pPr>
            <a:r>
              <a:rPr lang="fr-FR" dirty="0">
                <a:solidFill>
                  <a:srgbClr val="FFFFFF"/>
                </a:solidFill>
                <a:latin typeface="Lucida Sans" panose="020B0602030504020204" pitchFamily="34" charset="0"/>
              </a:rPr>
              <a:t>D. Service </a:t>
            </a:r>
            <a:r>
              <a:rPr lang="fr-FR" dirty="0" err="1">
                <a:solidFill>
                  <a:srgbClr val="FFFFFF"/>
                </a:solidFill>
                <a:latin typeface="Lucida Sans" panose="020B0602030504020204" pitchFamily="34" charset="0"/>
              </a:rPr>
              <a:t>request</a:t>
            </a:r>
            <a:r>
              <a:rPr lang="fr-FR" dirty="0">
                <a:solidFill>
                  <a:srgbClr val="FFFFFF"/>
                </a:solidFill>
                <a:latin typeface="Lucida Sans" panose="020B0602030504020204" pitchFamily="34" charset="0"/>
              </a:rPr>
              <a:t> management</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2067E4F0-5C03-45A8-E43A-60BD498DD54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316630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F7B2C3F-9E75-88D7-1A8C-4C56B32C199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396B7-9821-8C4F-23D5-082A774833C3}"/>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Continual Improvement.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A10C042-CE5F-27EC-D267-B156988CCC5B}"/>
              </a:ext>
            </a:extLst>
          </p:cNvPr>
          <p:cNvSpPr>
            <a:spLocks noGrp="1"/>
          </p:cNvSpPr>
          <p:nvPr>
            <p:ph idx="1"/>
          </p:nvPr>
        </p:nvSpPr>
        <p:spPr>
          <a:xfrm>
            <a:off x="6366890" y="564776"/>
            <a:ext cx="5482521" cy="5607424"/>
          </a:xfrm>
        </p:spPr>
        <p:txBody>
          <a:bodyPr>
            <a:noAutofit/>
          </a:bodyPr>
          <a:lstStyle/>
          <a:p>
            <a:pPr marL="0" indent="0">
              <a:buNone/>
            </a:pPr>
            <a:r>
              <a:rPr lang="en-US" sz="1600" i="0" dirty="0">
                <a:solidFill>
                  <a:srgbClr val="FFFFFF"/>
                </a:solidFill>
                <a:effectLst/>
                <a:latin typeface="Lucida Sans" panose="020B0602030504020204" pitchFamily="34" charset="0"/>
              </a:rPr>
              <a:t>This approach encompasses the full financial impact of using a service. It includes the costs saved (removed) by using the service, such as reductions in labor or other operational expenses, and the costs incurred (imposed) by adopting the service, like subscription fees or implementation costs.</a:t>
            </a:r>
          </a:p>
          <a:p>
            <a:pPr marL="0" indent="0">
              <a:buNone/>
            </a:pPr>
            <a:r>
              <a:rPr lang="en-US" sz="1600" i="0" dirty="0">
                <a:solidFill>
                  <a:srgbClr val="FFFFFF"/>
                </a:solidFill>
                <a:effectLst/>
                <a:latin typeface="Lucida Sans" panose="020B0602030504020204" pitchFamily="34" charset="0"/>
              </a:rPr>
              <a:t>The other options are less comprehensive:</a:t>
            </a:r>
          </a:p>
          <a:p>
            <a:r>
              <a:rPr lang="en-US" sz="1600" i="0" dirty="0">
                <a:solidFill>
                  <a:srgbClr val="FFFFFF"/>
                </a:solidFill>
                <a:effectLst/>
                <a:latin typeface="Lucida Sans" panose="020B0602030504020204" pitchFamily="34" charset="0"/>
              </a:rPr>
              <a:t>A. The cost of software, and the cost of hardware: These are specific components of overall costs but do not cover the full scope of financial considerations for a service consumer.</a:t>
            </a:r>
          </a:p>
          <a:p>
            <a:r>
              <a:rPr lang="en-US" sz="1600" i="0" dirty="0">
                <a:solidFill>
                  <a:srgbClr val="FFFFFF"/>
                </a:solidFill>
                <a:effectLst/>
                <a:latin typeface="Lucida Sans" panose="020B0602030504020204" pitchFamily="34" charset="0"/>
              </a:rPr>
              <a:t>B. The price of the service, and the cost of creating the service: The cost of creating the service is usually a concern for the service provider, not the consumer. The consumer is more concerned with the price of the service and its overall financial impact.</a:t>
            </a:r>
          </a:p>
          <a:p>
            <a:r>
              <a:rPr lang="en-US" sz="1600" i="0" dirty="0">
                <a:solidFill>
                  <a:srgbClr val="FFFFFF"/>
                </a:solidFill>
                <a:effectLst/>
                <a:latin typeface="Lucida Sans" panose="020B0602030504020204" pitchFamily="34" charset="0"/>
              </a:rPr>
              <a:t>C. The cost of provisioning the service, and the cost of improving the service: These are specific aspects of service costs but do not provide a complete picture of the financial evaluation needed from the consumer's perspective.</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30A9C64-2F30-B526-9CAD-474BBB93799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92581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A3F681B-ECCC-D89B-47C0-C00A6B27C35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6C4B5-3C9E-3723-831C-7E6598144D0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122: </a:t>
            </a:r>
            <a:r>
              <a:rPr lang="en-US" sz="2800" b="0" i="0" dirty="0">
                <a:solidFill>
                  <a:srgbClr val="FFFFFF"/>
                </a:solidFill>
                <a:effectLst/>
                <a:latin typeface="Udemy Sans"/>
              </a:rPr>
              <a:t>Which role submits service requests?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8F2F430-A7DA-92FE-200D-E44E4D2464DE}"/>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The user, or their authorized representative</a:t>
            </a:r>
          </a:p>
          <a:p>
            <a:pPr marL="514350" indent="-514350">
              <a:buFont typeface="+mj-lt"/>
              <a:buAutoNum type="alphaUcPeriod"/>
            </a:pPr>
            <a:r>
              <a:rPr lang="en-US" dirty="0">
                <a:solidFill>
                  <a:srgbClr val="FFFFFF"/>
                </a:solidFill>
                <a:latin typeface="Lucida Sans" panose="020B0602030504020204" pitchFamily="34" charset="0"/>
              </a:rPr>
              <a:t>The customer, or their authorized representative</a:t>
            </a:r>
          </a:p>
          <a:p>
            <a:pPr marL="514350" indent="-514350">
              <a:buFont typeface="+mj-lt"/>
              <a:buAutoNum type="alphaUcPeriod"/>
            </a:pPr>
            <a:r>
              <a:rPr lang="en-US" dirty="0">
                <a:solidFill>
                  <a:srgbClr val="FFFFFF"/>
                </a:solidFill>
                <a:latin typeface="Lucida Sans" panose="020B0602030504020204" pitchFamily="34" charset="0"/>
              </a:rPr>
              <a:t>The sponsor, or their authorized representative</a:t>
            </a:r>
          </a:p>
          <a:p>
            <a:pPr marL="514350" indent="-514350">
              <a:buFont typeface="+mj-lt"/>
              <a:buAutoNum type="alphaUcPeriod"/>
            </a:pPr>
            <a:r>
              <a:rPr lang="en-US" dirty="0">
                <a:solidFill>
                  <a:srgbClr val="FFFFFF"/>
                </a:solidFill>
                <a:latin typeface="Lucida Sans" panose="020B0602030504020204" pitchFamily="34" charset="0"/>
              </a:rPr>
              <a:t>The supplier, or their authorized representative</a:t>
            </a:r>
          </a:p>
        </p:txBody>
      </p:sp>
      <p:sp>
        <p:nvSpPr>
          <p:cNvPr id="4" name="Footer Placeholder 3">
            <a:extLst>
              <a:ext uri="{FF2B5EF4-FFF2-40B4-BE49-F238E27FC236}">
                <a16:creationId xmlns:a16="http://schemas.microsoft.com/office/drawing/2014/main" id="{E6787E4C-32C4-2E2E-A32B-84DDED313B4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31951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CC025F4-D51E-C970-33DA-4133919E8BF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91B42-A47A-6D20-56EE-AB2715848AD7}"/>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The user, or their authorized representative.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04CBC3E-5454-3355-8786-86253000054E}"/>
              </a:ext>
            </a:extLst>
          </p:cNvPr>
          <p:cNvSpPr>
            <a:spLocks noGrp="1"/>
          </p:cNvSpPr>
          <p:nvPr>
            <p:ph idx="1"/>
          </p:nvPr>
        </p:nvSpPr>
        <p:spPr>
          <a:xfrm>
            <a:off x="6516553" y="685799"/>
            <a:ext cx="5026402" cy="5575151"/>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The User or Their Authorized Representative</a:t>
            </a:r>
            <a:r>
              <a:rPr lang="en-US" sz="1500" b="0" i="0" dirty="0">
                <a:solidFill>
                  <a:srgbClr val="FFFFFF"/>
                </a:solidFill>
                <a:effectLst/>
                <a:latin typeface="Lucida Sans" panose="020B0602030504020204" pitchFamily="34" charset="0"/>
              </a:rPr>
              <a:t>: In the context of ITIL and service management, users are the individuals who actually use the service on a day-to-day basis. They, or someone authorized to act on their behalf, are typically the ones who submit service requests. These requests can include things like asking for information, requesting access to applications, ordering new equipment, or requesting standard changes.</a:t>
            </a:r>
          </a:p>
          <a:p>
            <a:pPr marL="0" indent="0">
              <a:lnSpc>
                <a:spcPct val="90000"/>
              </a:lnSpc>
              <a:buNone/>
            </a:pPr>
            <a:r>
              <a:rPr lang="en-US" sz="1500" b="0" i="0" dirty="0">
                <a:solidFill>
                  <a:srgbClr val="FFFFFF"/>
                </a:solidFill>
                <a:effectLst/>
                <a:latin typeface="Lucida Sans" panose="020B0602030504020204" pitchFamily="34" charset="0"/>
              </a:rPr>
              <a:t>The other roles have different interactions within the service management framework:</a:t>
            </a:r>
          </a:p>
          <a:p>
            <a:pPr lvl="1">
              <a:lnSpc>
                <a:spcPct val="90000"/>
              </a:lnSpc>
            </a:pPr>
            <a:r>
              <a:rPr lang="en-US" sz="1500" b="0" i="0" dirty="0">
                <a:solidFill>
                  <a:srgbClr val="FFFFFF"/>
                </a:solidFill>
                <a:effectLst/>
                <a:latin typeface="Lucida Sans" panose="020B0602030504020204" pitchFamily="34" charset="0"/>
              </a:rPr>
              <a:t>The customer, typically the person or group who defines the requirements for the service and is responsible for the outcomes of service consumption, may not directly submit service requests unless they are also users of the service.</a:t>
            </a:r>
          </a:p>
          <a:p>
            <a:pPr lvl="1">
              <a:lnSpc>
                <a:spcPct val="90000"/>
              </a:lnSpc>
            </a:pPr>
            <a:r>
              <a:rPr lang="en-US" sz="1500" b="0" i="0" dirty="0">
                <a:solidFill>
                  <a:srgbClr val="FFFFFF"/>
                </a:solidFill>
                <a:effectLst/>
                <a:latin typeface="Lucida Sans" panose="020B0602030504020204" pitchFamily="34" charset="0"/>
              </a:rPr>
              <a:t>The sponsor, usually someone who authorizes budget for service consumption, is generally not involved in submitting service requests.</a:t>
            </a:r>
          </a:p>
          <a:p>
            <a:pPr lvl="1">
              <a:lnSpc>
                <a:spcPct val="90000"/>
              </a:lnSpc>
            </a:pPr>
            <a:r>
              <a:rPr lang="en-US" sz="1500" b="0" i="0" dirty="0">
                <a:solidFill>
                  <a:srgbClr val="FFFFFF"/>
                </a:solidFill>
                <a:effectLst/>
                <a:latin typeface="Lucida Sans" panose="020B0602030504020204" pitchFamily="34" charset="0"/>
              </a:rPr>
              <a:t>The supplier, a role that provides services to the service provider, is also not typically involved in submitting service requests within the context of a user's interaction with IT services</a:t>
            </a:r>
          </a:p>
        </p:txBody>
      </p:sp>
      <p:sp>
        <p:nvSpPr>
          <p:cNvPr id="4" name="Footer Placeholder 3">
            <a:extLst>
              <a:ext uri="{FF2B5EF4-FFF2-40B4-BE49-F238E27FC236}">
                <a16:creationId xmlns:a16="http://schemas.microsoft.com/office/drawing/2014/main" id="{890BE1A0-8AFA-635E-6927-C7DF02DB7E7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909185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326BFF3-1BF2-D20C-A929-73BFD887699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EF0B3-429E-4A1F-9B66-55B8DD086AD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123: </a:t>
            </a:r>
            <a:r>
              <a:rPr lang="en-US" sz="2800" b="0" i="0" dirty="0">
                <a:solidFill>
                  <a:srgbClr val="FFFFFF"/>
                </a:solidFill>
                <a:effectLst/>
                <a:latin typeface="Udemy Sans"/>
              </a:rPr>
              <a:t>Which two are considered part of the 'organizations and people' dimension of service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A72130C-6C4C-47E7-9C0E-40A92A7DD2E6}"/>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1. Systems of authority</a:t>
            </a:r>
          </a:p>
          <a:p>
            <a:pPr marL="0" indent="0">
              <a:buNone/>
            </a:pPr>
            <a:r>
              <a:rPr lang="en-US" dirty="0">
                <a:solidFill>
                  <a:srgbClr val="FFFFFF"/>
                </a:solidFill>
                <a:latin typeface="Lucida Sans" panose="020B0602030504020204" pitchFamily="34" charset="0"/>
              </a:rPr>
              <a:t>2. Culture</a:t>
            </a:r>
          </a:p>
          <a:p>
            <a:pPr marL="0" indent="0">
              <a:buNone/>
            </a:pPr>
            <a:r>
              <a:rPr lang="en-US" dirty="0">
                <a:solidFill>
                  <a:srgbClr val="FFFFFF"/>
                </a:solidFill>
                <a:latin typeface="Lucida Sans" panose="020B0602030504020204" pitchFamily="34" charset="0"/>
              </a:rPr>
              <a:t>3. Relationships between organizations</a:t>
            </a:r>
          </a:p>
          <a:p>
            <a:pPr marL="0" indent="0">
              <a:buNone/>
            </a:pPr>
            <a:r>
              <a:rPr lang="en-US" dirty="0">
                <a:solidFill>
                  <a:srgbClr val="FFFFFF"/>
                </a:solidFill>
                <a:latin typeface="Lucida Sans" panose="020B0602030504020204" pitchFamily="34" charset="0"/>
              </a:rPr>
              <a:t>4. Workflows</a:t>
            </a:r>
          </a:p>
          <a:p>
            <a:pPr marL="0" indent="0">
              <a:buNone/>
            </a:pPr>
            <a:endParaRPr lang="en-US" dirty="0">
              <a:solidFill>
                <a:srgbClr val="FFFFFF"/>
              </a:solidFill>
              <a:latin typeface="Lucida Sans" panose="020B0602030504020204" pitchFamily="34" charset="0"/>
            </a:endParaRPr>
          </a:p>
          <a:p>
            <a:pPr marL="0" indent="0">
              <a:buNone/>
            </a:pPr>
            <a:r>
              <a:rPr lang="en-US" dirty="0">
                <a:solidFill>
                  <a:srgbClr val="FFFFFF"/>
                </a:solidFill>
                <a:latin typeface="Lucida Sans" panose="020B0602030504020204" pitchFamily="34" charset="0"/>
              </a:rPr>
              <a:t>A. 1 and 2</a:t>
            </a:r>
          </a:p>
          <a:p>
            <a:pPr marL="0" indent="0">
              <a:buNone/>
            </a:pPr>
            <a:r>
              <a:rPr lang="en-US" dirty="0">
                <a:solidFill>
                  <a:srgbClr val="FFFFFF"/>
                </a:solidFill>
                <a:latin typeface="Lucida Sans" panose="020B0602030504020204" pitchFamily="34" charset="0"/>
              </a:rPr>
              <a:t>B. 2 and 3</a:t>
            </a:r>
          </a:p>
          <a:p>
            <a:pPr marL="0" indent="0">
              <a:buNone/>
            </a:pPr>
            <a:r>
              <a:rPr lang="en-US" dirty="0">
                <a:solidFill>
                  <a:srgbClr val="FFFFFF"/>
                </a:solidFill>
                <a:latin typeface="Lucida Sans" panose="020B0602030504020204" pitchFamily="34" charset="0"/>
              </a:rPr>
              <a:t>C. 3 and 4</a:t>
            </a:r>
          </a:p>
          <a:p>
            <a:pPr marL="0" indent="0">
              <a:buNone/>
            </a:pPr>
            <a:r>
              <a:rPr lang="en-US" dirty="0">
                <a:solidFill>
                  <a:srgbClr val="FFFFFF"/>
                </a:solidFill>
                <a:latin typeface="Lucida Sans" panose="020B0602030504020204" pitchFamily="34" charset="0"/>
              </a:rPr>
              <a:t>D. 1 and 4</a:t>
            </a:r>
          </a:p>
        </p:txBody>
      </p:sp>
      <p:sp>
        <p:nvSpPr>
          <p:cNvPr id="4" name="Footer Placeholder 3">
            <a:extLst>
              <a:ext uri="{FF2B5EF4-FFF2-40B4-BE49-F238E27FC236}">
                <a16:creationId xmlns:a16="http://schemas.microsoft.com/office/drawing/2014/main" id="{FA2904D7-CF29-CFEA-9E63-C7E23E41155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56166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E5C49B0-0A83-3ABC-FC67-C013FB9412E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DC642-4940-CF4F-9F1D-C60B28A2E89B}"/>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1 and 2</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3021F3C-9D11-B841-8027-92FD4DC751D8}"/>
              </a:ext>
            </a:extLst>
          </p:cNvPr>
          <p:cNvSpPr>
            <a:spLocks noGrp="1"/>
          </p:cNvSpPr>
          <p:nvPr>
            <p:ph idx="1"/>
          </p:nvPr>
        </p:nvSpPr>
        <p:spPr>
          <a:xfrm>
            <a:off x="6516553" y="685800"/>
            <a:ext cx="5338374" cy="5704242"/>
          </a:xfrm>
        </p:spPr>
        <p:txBody>
          <a:bodyPr>
            <a:noAutofit/>
          </a:bodyPr>
          <a:lstStyle/>
          <a:p>
            <a:pPr>
              <a:lnSpc>
                <a:spcPct val="90000"/>
              </a:lnSpc>
              <a:buFont typeface="+mj-lt"/>
              <a:buAutoNum type="arabicPeriod"/>
            </a:pPr>
            <a:r>
              <a:rPr lang="en-US" sz="1400" b="0" i="0" dirty="0">
                <a:solidFill>
                  <a:srgbClr val="FFFFFF"/>
                </a:solidFill>
                <a:effectLst/>
                <a:latin typeface="Lucida Sans" panose="020B0602030504020204" pitchFamily="34" charset="0"/>
              </a:rPr>
              <a:t>Systems of Authority</a:t>
            </a:r>
          </a:p>
          <a:p>
            <a:pPr>
              <a:lnSpc>
                <a:spcPct val="90000"/>
              </a:lnSpc>
              <a:buFont typeface="+mj-lt"/>
              <a:buAutoNum type="arabicPeriod"/>
            </a:pPr>
            <a:r>
              <a:rPr lang="en-US" sz="1400" b="0" i="0" dirty="0">
                <a:solidFill>
                  <a:srgbClr val="FFFFFF"/>
                </a:solidFill>
                <a:effectLst/>
                <a:latin typeface="Lucida Sans" panose="020B0602030504020204" pitchFamily="34" charset="0"/>
              </a:rPr>
              <a:t>Culture</a:t>
            </a:r>
          </a:p>
          <a:p>
            <a:pPr marL="0" indent="0">
              <a:lnSpc>
                <a:spcPct val="90000"/>
              </a:lnSpc>
              <a:buNone/>
            </a:pPr>
            <a:r>
              <a:rPr lang="en-US" sz="1400" b="0" i="0" dirty="0">
                <a:solidFill>
                  <a:srgbClr val="FFFFFF"/>
                </a:solidFill>
                <a:effectLst/>
                <a:latin typeface="Lucida Sans" panose="020B0602030504020204" pitchFamily="34" charset="0"/>
              </a:rPr>
              <a:t>Explanation:</a:t>
            </a:r>
          </a:p>
          <a:p>
            <a:pPr marL="0" indent="0">
              <a:lnSpc>
                <a:spcPct val="90000"/>
              </a:lnSpc>
              <a:buNone/>
            </a:pPr>
            <a:r>
              <a:rPr lang="en-US" sz="1400" b="1" i="0" dirty="0">
                <a:solidFill>
                  <a:srgbClr val="FFFFFF"/>
                </a:solidFill>
                <a:effectLst/>
                <a:latin typeface="Lucida Sans" panose="020B0602030504020204" pitchFamily="34" charset="0"/>
              </a:rPr>
              <a:t>Systems of Authority</a:t>
            </a:r>
            <a:r>
              <a:rPr lang="en-US" sz="1400" b="0" i="0" dirty="0">
                <a:solidFill>
                  <a:srgbClr val="FFFFFF"/>
                </a:solidFill>
                <a:effectLst/>
                <a:latin typeface="Lucida Sans" panose="020B0602030504020204" pitchFamily="34" charset="0"/>
              </a:rPr>
              <a:t>: This refers to the organizational structures, governance mechanisms, and decision-making frameworks within an organization. It includes how authority is distributed, how decisions are made, and who has the power to make certain types of decisions. These systems are fundamental to the functioning of the organization and are a key aspect of the 'organizations and people' dimension.</a:t>
            </a:r>
          </a:p>
          <a:p>
            <a:pPr marL="0" indent="0">
              <a:lnSpc>
                <a:spcPct val="90000"/>
              </a:lnSpc>
              <a:buNone/>
            </a:pPr>
            <a:r>
              <a:rPr lang="en-US" sz="1400" b="1" i="0" dirty="0">
                <a:solidFill>
                  <a:srgbClr val="FFFFFF"/>
                </a:solidFill>
                <a:effectLst/>
                <a:latin typeface="Lucida Sans" panose="020B0602030504020204" pitchFamily="34" charset="0"/>
              </a:rPr>
              <a:t>Culture</a:t>
            </a:r>
            <a:r>
              <a:rPr lang="en-US" sz="1400" b="0" i="0" dirty="0">
                <a:solidFill>
                  <a:srgbClr val="FFFFFF"/>
                </a:solidFill>
                <a:effectLst/>
                <a:latin typeface="Lucida Sans" panose="020B0602030504020204" pitchFamily="34" charset="0"/>
              </a:rPr>
              <a:t>: Culture encompasses the shared values, behaviors, and norms within an organization. It influences how work is done, how employees interact, and the overall atmosphere of the workplace. Culture is a crucial component of the 'organizations and people' dimension as it directly impacts employee engagement, collaboration, and the success of service management practices.</a:t>
            </a:r>
          </a:p>
          <a:p>
            <a:pPr marL="0" indent="0">
              <a:lnSpc>
                <a:spcPct val="90000"/>
              </a:lnSpc>
              <a:buNone/>
            </a:pPr>
            <a:r>
              <a:rPr lang="en-US" sz="1400" b="0" i="0" dirty="0">
                <a:solidFill>
                  <a:srgbClr val="FFFFFF"/>
                </a:solidFill>
                <a:effectLst/>
                <a:latin typeface="Lucida Sans" panose="020B0602030504020204" pitchFamily="34" charset="0"/>
              </a:rPr>
              <a:t>The other options, while important in their own rights, are not as directly related to the 'organizations and people' dimension:</a:t>
            </a:r>
          </a:p>
          <a:p>
            <a:pPr lvl="1">
              <a:lnSpc>
                <a:spcPct val="90000"/>
              </a:lnSpc>
            </a:pPr>
            <a:r>
              <a:rPr lang="en-US" sz="1400" b="0" i="0" dirty="0">
                <a:solidFill>
                  <a:srgbClr val="FFFFFF"/>
                </a:solidFill>
                <a:effectLst/>
                <a:latin typeface="Lucida Sans" panose="020B0602030504020204" pitchFamily="34" charset="0"/>
              </a:rPr>
              <a:t>3: </a:t>
            </a:r>
            <a:r>
              <a:rPr lang="en-US" sz="1400" b="1" i="0" dirty="0">
                <a:solidFill>
                  <a:srgbClr val="FFFFFF"/>
                </a:solidFill>
                <a:effectLst/>
                <a:latin typeface="Lucida Sans" panose="020B0602030504020204" pitchFamily="34" charset="0"/>
              </a:rPr>
              <a:t>Relationships Between Organizations</a:t>
            </a:r>
            <a:r>
              <a:rPr lang="en-US" sz="1400" b="0" i="0" dirty="0">
                <a:solidFill>
                  <a:srgbClr val="FFFFFF"/>
                </a:solidFill>
                <a:effectLst/>
                <a:latin typeface="Lucida Sans" panose="020B0602030504020204" pitchFamily="34" charset="0"/>
              </a:rPr>
              <a:t> can be a part of this dimension but are often more relevant to 'partners and suppliers'.</a:t>
            </a:r>
          </a:p>
          <a:p>
            <a:pPr lvl="1">
              <a:lnSpc>
                <a:spcPct val="90000"/>
              </a:lnSpc>
            </a:pPr>
            <a:r>
              <a:rPr lang="en-US" sz="1400" b="0" i="0" dirty="0">
                <a:solidFill>
                  <a:srgbClr val="FFFFFF"/>
                </a:solidFill>
                <a:effectLst/>
                <a:latin typeface="Lucida Sans" panose="020B0602030504020204" pitchFamily="34" charset="0"/>
              </a:rPr>
              <a:t>4: </a:t>
            </a:r>
            <a:r>
              <a:rPr lang="en-US" sz="1400" b="1" i="0" dirty="0">
                <a:solidFill>
                  <a:srgbClr val="FFFFFF"/>
                </a:solidFill>
                <a:effectLst/>
                <a:latin typeface="Lucida Sans" panose="020B0602030504020204" pitchFamily="34" charset="0"/>
              </a:rPr>
              <a:t>Workflows</a:t>
            </a:r>
            <a:r>
              <a:rPr lang="en-US" sz="1400" b="0" i="0" dirty="0">
                <a:solidFill>
                  <a:srgbClr val="FFFFFF"/>
                </a:solidFill>
                <a:effectLst/>
                <a:latin typeface="Lucida Sans" panose="020B0602030504020204" pitchFamily="34" charset="0"/>
              </a:rPr>
              <a:t> are more related to the 'value streams and processes' dimension of service management.</a:t>
            </a:r>
          </a:p>
        </p:txBody>
      </p:sp>
      <p:sp>
        <p:nvSpPr>
          <p:cNvPr id="4" name="Footer Placeholder 3">
            <a:extLst>
              <a:ext uri="{FF2B5EF4-FFF2-40B4-BE49-F238E27FC236}">
                <a16:creationId xmlns:a16="http://schemas.microsoft.com/office/drawing/2014/main" id="{347CBF9F-8E37-D7A7-EB5D-CA434755853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62630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F8A3E81-D51D-ED27-058A-671CACC9F7B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249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7B24E-C532-4FED-2BCB-5BC569C4B5F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124: </a:t>
            </a:r>
            <a:r>
              <a:rPr lang="en-US" sz="2800" b="0" i="0" dirty="0">
                <a:solidFill>
                  <a:srgbClr val="FFFFFF"/>
                </a:solidFill>
                <a:effectLst/>
                <a:latin typeface="Udemy Sans"/>
              </a:rPr>
              <a:t>Which is a purpose of the 'engage' value chain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52B9F14-C298-BEC3-0825-FC73516FFFF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Meeting expectations for quality, costs and time-to-market</a:t>
            </a:r>
          </a:p>
          <a:p>
            <a:pPr marL="0" indent="0">
              <a:buNone/>
            </a:pPr>
            <a:r>
              <a:rPr lang="en-US" dirty="0">
                <a:solidFill>
                  <a:srgbClr val="FFFFFF"/>
                </a:solidFill>
                <a:latin typeface="Lucida Sans" panose="020B0602030504020204" pitchFamily="34" charset="0"/>
              </a:rPr>
              <a:t>B. Providing transparency and good relationships</a:t>
            </a:r>
          </a:p>
          <a:p>
            <a:pPr marL="0" indent="0">
              <a:buNone/>
            </a:pPr>
            <a:r>
              <a:rPr lang="en-US" dirty="0">
                <a:solidFill>
                  <a:srgbClr val="FFFFFF"/>
                </a:solidFill>
                <a:latin typeface="Lucida Sans" panose="020B0602030504020204" pitchFamily="34" charset="0"/>
              </a:rPr>
              <a:t>C. Ensuring the continual improvement of services</a:t>
            </a:r>
          </a:p>
          <a:p>
            <a:pPr marL="0" indent="0">
              <a:buNone/>
            </a:pPr>
            <a:r>
              <a:rPr lang="en-US" dirty="0">
                <a:solidFill>
                  <a:srgbClr val="FFFFFF"/>
                </a:solidFill>
                <a:latin typeface="Lucida Sans" panose="020B0602030504020204" pitchFamily="34" charset="0"/>
              </a:rPr>
              <a:t>D. Ensuring that the organization's vision is understood</a:t>
            </a:r>
          </a:p>
        </p:txBody>
      </p:sp>
      <p:sp>
        <p:nvSpPr>
          <p:cNvPr id="4" name="Footer Placeholder 3">
            <a:extLst>
              <a:ext uri="{FF2B5EF4-FFF2-40B4-BE49-F238E27FC236}">
                <a16:creationId xmlns:a16="http://schemas.microsoft.com/office/drawing/2014/main" id="{2ADA80D4-3195-0221-9349-3F34F555A81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93732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93F0BE9-275A-B78A-9FBF-46500F6A312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223F5-7D11-641F-80D1-3B5B1AC2B69F}"/>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12: </a:t>
            </a:r>
            <a:r>
              <a:rPr lang="en-US" sz="2800" b="1" i="0" dirty="0">
                <a:solidFill>
                  <a:srgbClr val="FFFFFF"/>
                </a:solidFill>
                <a:effectLst/>
                <a:latin typeface="Udemy Sans"/>
              </a:rPr>
              <a:t>Which describes a set of defined steps for implementing improvements?</a:t>
            </a:r>
            <a:endParaRPr lang="en-US" sz="2800" dirty="0">
              <a:solidFill>
                <a:srgbClr val="FFFFFF"/>
              </a:solidFill>
            </a:endParaRPr>
          </a:p>
        </p:txBody>
      </p:sp>
      <p:sp>
        <p:nvSpPr>
          <p:cNvPr id="3" name="Content Placeholder 2">
            <a:extLst>
              <a:ext uri="{FF2B5EF4-FFF2-40B4-BE49-F238E27FC236}">
                <a16:creationId xmlns:a16="http://schemas.microsoft.com/office/drawing/2014/main" id="{10479BDC-1E0D-70CC-C6E3-AD51F8827267}"/>
              </a:ext>
            </a:extLst>
          </p:cNvPr>
          <p:cNvSpPr>
            <a:spLocks noGrp="1"/>
          </p:cNvSpPr>
          <p:nvPr>
            <p:ph idx="1"/>
          </p:nvPr>
        </p:nvSpPr>
        <p:spPr>
          <a:xfrm>
            <a:off x="6516553" y="685800"/>
            <a:ext cx="4754563" cy="5410200"/>
          </a:xfrm>
        </p:spPr>
        <p:txBody>
          <a:bodyPr>
            <a:normAutofit/>
          </a:bodyPr>
          <a:lstStyle/>
          <a:p>
            <a:pPr marL="342900" indent="-342900">
              <a:buFont typeface="+mj-lt"/>
              <a:buAutoNum type="alphaUcPeriod"/>
            </a:pPr>
            <a:r>
              <a:rPr lang="en-US" b="0" i="0" dirty="0">
                <a:solidFill>
                  <a:srgbClr val="FFFFFF"/>
                </a:solidFill>
                <a:latin typeface="Lucida Sans" panose="020B0602030504020204" pitchFamily="34" charset="0"/>
              </a:rPr>
              <a:t>The 'improve' value chain activity.</a:t>
            </a:r>
            <a:endParaRPr lang="en-US" dirty="0">
              <a:solidFill>
                <a:srgbClr val="FFFFFF"/>
              </a:solidFill>
              <a:latin typeface="Lucida Sans" panose="020B0602030504020204" pitchFamily="34" charset="0"/>
            </a:endParaRPr>
          </a:p>
          <a:p>
            <a:pPr marL="342900" indent="-342900">
              <a:buFont typeface="+mj-lt"/>
              <a:buAutoNum type="alphaUcPeriod"/>
            </a:pPr>
            <a:r>
              <a:rPr lang="en-US" b="0" i="0" dirty="0">
                <a:solidFill>
                  <a:srgbClr val="FFFFFF"/>
                </a:solidFill>
                <a:latin typeface="Lucida Sans" panose="020B0602030504020204" pitchFamily="34" charset="0"/>
              </a:rPr>
              <a:t>The Continual Improvement register.</a:t>
            </a:r>
            <a:endParaRPr lang="en-US" dirty="0">
              <a:solidFill>
                <a:srgbClr val="FFFFFF"/>
              </a:solidFill>
              <a:latin typeface="Lucida Sans" panose="020B0602030504020204" pitchFamily="34" charset="0"/>
            </a:endParaRPr>
          </a:p>
          <a:p>
            <a:pPr marL="342900" indent="-342900">
              <a:buFont typeface="+mj-lt"/>
              <a:buAutoNum type="alphaUcPeriod"/>
            </a:pPr>
            <a:r>
              <a:rPr lang="en-US" b="0" i="0" dirty="0">
                <a:solidFill>
                  <a:srgbClr val="FFFFFF"/>
                </a:solidFill>
                <a:latin typeface="Lucida Sans" panose="020B0602030504020204" pitchFamily="34" charset="0"/>
              </a:rPr>
              <a:t>The Continual Improvement model.</a:t>
            </a:r>
            <a:endParaRPr lang="en-US" dirty="0">
              <a:solidFill>
                <a:srgbClr val="FFFFFF"/>
              </a:solidFill>
              <a:latin typeface="Lucida Sans" panose="020B0602030504020204" pitchFamily="34" charset="0"/>
            </a:endParaRPr>
          </a:p>
          <a:p>
            <a:pPr marL="342900" indent="-342900">
              <a:buFont typeface="+mj-lt"/>
              <a:buAutoNum type="alphaUcPeriod"/>
            </a:pPr>
            <a:r>
              <a:rPr lang="en-US" b="0" i="0" dirty="0">
                <a:solidFill>
                  <a:srgbClr val="FFFFFF"/>
                </a:solidFill>
                <a:latin typeface="Lucida Sans" panose="020B0602030504020204" pitchFamily="34" charset="0"/>
              </a:rPr>
              <a:t>The 'engage' value chain activity.</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6E66AD37-F4E6-1B3A-642E-954ED2B2341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1398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26A7A35-9829-CBE5-B12F-BD949B06C1D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A2D50-F565-4EC1-709A-14A4B93DCB55}"/>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Providing transparency and good relationships.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F31A809-00DA-5A1E-94F0-C780BED11834}"/>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Providing Transparency and Good Relationships</a:t>
            </a:r>
            <a:r>
              <a:rPr lang="en-US" sz="1500" b="0" i="0" dirty="0">
                <a:solidFill>
                  <a:srgbClr val="FFFFFF"/>
                </a:solidFill>
                <a:effectLst/>
                <a:latin typeface="Lucida Sans" panose="020B0602030504020204" pitchFamily="34" charset="0"/>
              </a:rPr>
              <a:t>: The 'Engage' activity in the ITIL Service Value Chain focuses on understanding and continually engaging with stakeholders, including customers, users, and other interested parties. It involves ensuring effective communication, managing relationships, and providing transparency throughout the service lifecycle. This activity is crucial for correctly identifying stakeholders' needs and expectations, establishing trust, and maintaining a positive relationship with them.</a:t>
            </a:r>
          </a:p>
          <a:p>
            <a:pPr marL="0" indent="0">
              <a:lnSpc>
                <a:spcPct val="90000"/>
              </a:lnSpc>
              <a:buNone/>
            </a:pPr>
            <a:r>
              <a:rPr lang="en-US" sz="1500" b="0" i="0" dirty="0">
                <a:solidFill>
                  <a:srgbClr val="FFFFFF"/>
                </a:solidFill>
                <a:effectLst/>
                <a:latin typeface="Lucida Sans" panose="020B0602030504020204" pitchFamily="34" charset="0"/>
              </a:rPr>
              <a:t>The other options, while important, relate to different aspects of the Service Value Chain or ITIL practices:</a:t>
            </a:r>
          </a:p>
          <a:p>
            <a:pPr lvl="1">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Meeting Expectations for Quality, Costs, and Time-to-Market</a:t>
            </a:r>
            <a:r>
              <a:rPr lang="en-US" sz="1500" b="0" i="0" dirty="0">
                <a:solidFill>
                  <a:srgbClr val="FFFFFF"/>
                </a:solidFill>
                <a:effectLst/>
                <a:latin typeface="Lucida Sans" panose="020B0602030504020204" pitchFamily="34" charset="0"/>
              </a:rPr>
              <a:t> is more related to the overall goals of service management but isn't specific to the 'engage' activity.</a:t>
            </a:r>
          </a:p>
          <a:p>
            <a:pPr lvl="1">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Ensuring the Continual Improvement of Services</a:t>
            </a:r>
            <a:r>
              <a:rPr lang="en-US" sz="1500" b="0" i="0" dirty="0">
                <a:solidFill>
                  <a:srgbClr val="FFFFFF"/>
                </a:solidFill>
                <a:effectLst/>
                <a:latin typeface="Lucida Sans" panose="020B0602030504020204" pitchFamily="34" charset="0"/>
              </a:rPr>
              <a:t> is related to the 'improve' value chain activity.</a:t>
            </a:r>
          </a:p>
          <a:p>
            <a:pPr lvl="1">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Ensuring that the Organization's Vision is Understood</a:t>
            </a:r>
            <a:r>
              <a:rPr lang="en-US" sz="1500" b="0" i="0" dirty="0">
                <a:solidFill>
                  <a:srgbClr val="FFFFFF"/>
                </a:solidFill>
                <a:effectLst/>
                <a:latin typeface="Lucida Sans" panose="020B0602030504020204" pitchFamily="34" charset="0"/>
              </a:rPr>
              <a:t> is part of strategic management but not specific to the 'engage' activity in the Service Value Chain.</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5F667E08-1BF1-5DA3-36E8-66A0C5CAC41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862866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E948E83-97FB-6DD7-88EC-C918DF1DD69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DCE79-D8FB-FB9D-12F9-8B8BBD4E78D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125: </a:t>
            </a:r>
            <a:r>
              <a:rPr lang="en-US" sz="2800" b="0" i="0" dirty="0">
                <a:solidFill>
                  <a:srgbClr val="FFFFFF"/>
                </a:solidFill>
                <a:effectLst/>
                <a:latin typeface="Udemy Sans"/>
              </a:rPr>
              <a:t>Which practice has a purpose that includes ensuring that risks have been properly assessed?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017BCC2-C17F-FAA8-C9A4-E99ABA5B91D6}"/>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configuration management</a:t>
            </a:r>
          </a:p>
          <a:p>
            <a:pPr marL="0" indent="0">
              <a:buNone/>
            </a:pPr>
            <a:r>
              <a:rPr lang="en-US" dirty="0">
                <a:solidFill>
                  <a:srgbClr val="FFFFFF"/>
                </a:solidFill>
                <a:latin typeface="Lucida Sans" panose="020B0602030504020204" pitchFamily="34" charset="0"/>
              </a:rPr>
              <a:t>B. Problem management</a:t>
            </a:r>
          </a:p>
          <a:p>
            <a:pPr marL="0" indent="0">
              <a:buNone/>
            </a:pPr>
            <a:r>
              <a:rPr lang="en-US" dirty="0">
                <a:solidFill>
                  <a:srgbClr val="FFFFFF"/>
                </a:solidFill>
                <a:latin typeface="Lucida Sans" panose="020B0602030504020204" pitchFamily="34" charset="0"/>
              </a:rPr>
              <a:t>C. Service level management</a:t>
            </a:r>
          </a:p>
          <a:p>
            <a:pPr marL="0" indent="0">
              <a:buNone/>
            </a:pPr>
            <a:r>
              <a:rPr lang="en-US" dirty="0">
                <a:solidFill>
                  <a:srgbClr val="FFFFFF"/>
                </a:solidFill>
                <a:latin typeface="Lucida Sans" panose="020B0602030504020204" pitchFamily="34" charset="0"/>
              </a:rPr>
              <a:t>D. Change enablement</a:t>
            </a:r>
          </a:p>
        </p:txBody>
      </p:sp>
      <p:sp>
        <p:nvSpPr>
          <p:cNvPr id="4" name="Footer Placeholder 3">
            <a:extLst>
              <a:ext uri="{FF2B5EF4-FFF2-40B4-BE49-F238E27FC236}">
                <a16:creationId xmlns:a16="http://schemas.microsoft.com/office/drawing/2014/main" id="{A4D02FE8-71F4-1D36-5FB0-4AE38401AE4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87074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C3CB1B9-812C-3FE0-59DC-6BC0F71FEE7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57D7F-A31B-EACC-57C2-57E92651462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Change Enablement.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E7124DD-48F7-CE35-78C9-90D349B9D48D}"/>
              </a:ext>
            </a:extLst>
          </p:cNvPr>
          <p:cNvSpPr>
            <a:spLocks noGrp="1"/>
          </p:cNvSpPr>
          <p:nvPr>
            <p:ph idx="1"/>
          </p:nvPr>
        </p:nvSpPr>
        <p:spPr>
          <a:xfrm>
            <a:off x="6516553" y="685799"/>
            <a:ext cx="5126446" cy="5575151"/>
          </a:xfrm>
        </p:spPr>
        <p:txBody>
          <a:bodyPr>
            <a:noAutofit/>
          </a:bodyPr>
          <a:lstStyle/>
          <a:p>
            <a:pPr marL="0" indent="0">
              <a:buNone/>
            </a:pPr>
            <a:r>
              <a:rPr lang="en-US" sz="1600" i="0" dirty="0">
                <a:solidFill>
                  <a:srgbClr val="FFFFFF"/>
                </a:solidFill>
                <a:effectLst/>
                <a:latin typeface="Lucida Sans" panose="020B0602030504020204" pitchFamily="34" charset="0"/>
              </a:rPr>
              <a:t>Change Enablement (formerly known as Change Management) is focused on ensuring that changes to services and service management practices are carried out in a controlled manner. This includes assessing risks associated with proposed changes to avoid unintended consequences and to ensure that changes deliver their intended outcomes without disrupting existing services.</a:t>
            </a:r>
          </a:p>
          <a:p>
            <a:pPr marL="0" indent="0">
              <a:buNone/>
            </a:pPr>
            <a:r>
              <a:rPr lang="en-US" sz="1600" i="0" dirty="0">
                <a:solidFill>
                  <a:srgbClr val="FFFFFF"/>
                </a:solidFill>
                <a:effectLst/>
                <a:latin typeface="Lucida Sans" panose="020B0602030504020204" pitchFamily="34" charset="0"/>
              </a:rPr>
              <a:t>The other options:</a:t>
            </a:r>
          </a:p>
          <a:p>
            <a:r>
              <a:rPr lang="en-US" sz="1600" i="0" dirty="0">
                <a:solidFill>
                  <a:srgbClr val="FFFFFF"/>
                </a:solidFill>
                <a:effectLst/>
                <a:latin typeface="Lucida Sans" panose="020B0602030504020204" pitchFamily="34" charset="0"/>
              </a:rPr>
              <a:t>A. Service Configuration Management: This practice is more about maintaining accurate information on configuration items and their relationships.</a:t>
            </a:r>
          </a:p>
          <a:p>
            <a:r>
              <a:rPr lang="en-US" sz="1600" i="0" dirty="0">
                <a:solidFill>
                  <a:srgbClr val="FFFFFF"/>
                </a:solidFill>
                <a:effectLst/>
                <a:latin typeface="Lucida Sans" panose="020B0602030504020204" pitchFamily="34" charset="0"/>
              </a:rPr>
              <a:t>B. Problem Management: Focuses on managing the lifecycle of problems to prevent incidents from happening and to minimize the impact of incidents that cannot be prevented.</a:t>
            </a:r>
          </a:p>
          <a:p>
            <a:r>
              <a:rPr lang="en-US" sz="1600" i="0" dirty="0">
                <a:solidFill>
                  <a:srgbClr val="FFFFFF"/>
                </a:solidFill>
                <a:effectLst/>
                <a:latin typeface="Lucida Sans" panose="020B0602030504020204" pitchFamily="34" charset="0"/>
              </a:rPr>
              <a:t>C. Service Level Management: Involves setting, monitoring, and managing service performance against agreed-upon service level targets.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6A0E764E-6D39-581B-2C07-B64F82DB964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066119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C755A95-5C7C-65EA-F4DE-BB83183CDA1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244AA-BE61-3117-2C11-9C2B8EE9D8B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126: </a:t>
            </a:r>
            <a:r>
              <a:rPr lang="en-US" sz="2800" b="0" i="0" dirty="0">
                <a:solidFill>
                  <a:srgbClr val="FFFFFF"/>
                </a:solidFill>
                <a:effectLst/>
                <a:latin typeface="Udemy Sans"/>
              </a:rPr>
              <a:t>What defines the requirements for a service and takes responsibility for the outcomes of service consumption?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5A7A8B0-297E-7D33-91DB-0AFDE943D3D9}"/>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An IT asset</a:t>
            </a:r>
          </a:p>
          <a:p>
            <a:pPr marL="0" indent="0">
              <a:buNone/>
            </a:pPr>
            <a:r>
              <a:rPr lang="en-US" dirty="0">
                <a:solidFill>
                  <a:srgbClr val="FFFFFF"/>
                </a:solidFill>
                <a:latin typeface="Lucida Sans" panose="020B0602030504020204" pitchFamily="34" charset="0"/>
              </a:rPr>
              <a:t>B. A customer</a:t>
            </a:r>
          </a:p>
          <a:p>
            <a:pPr marL="0" indent="0">
              <a:buNone/>
            </a:pPr>
            <a:r>
              <a:rPr lang="en-US" dirty="0">
                <a:solidFill>
                  <a:srgbClr val="FFFFFF"/>
                </a:solidFill>
                <a:latin typeface="Lucida Sans" panose="020B0602030504020204" pitchFamily="34" charset="0"/>
              </a:rPr>
              <a:t>C. A configuration item (CI)</a:t>
            </a:r>
          </a:p>
          <a:p>
            <a:pPr marL="0" indent="0">
              <a:buNone/>
            </a:pPr>
            <a:r>
              <a:rPr lang="en-US" dirty="0">
                <a:solidFill>
                  <a:srgbClr val="FFFFFF"/>
                </a:solidFill>
                <a:latin typeface="Lucida Sans" panose="020B0602030504020204" pitchFamily="34" charset="0"/>
              </a:rPr>
              <a:t>D. A user</a:t>
            </a:r>
          </a:p>
        </p:txBody>
      </p:sp>
      <p:sp>
        <p:nvSpPr>
          <p:cNvPr id="4" name="Footer Placeholder 3">
            <a:extLst>
              <a:ext uri="{FF2B5EF4-FFF2-40B4-BE49-F238E27FC236}">
                <a16:creationId xmlns:a16="http://schemas.microsoft.com/office/drawing/2014/main" id="{368C1959-5318-C75B-E526-38C171B3EB3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95819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BB44DE6-F07D-A1BB-07DE-E62A00EEE5B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BBE7F-1A9A-588F-745A-D41A87B9FD44}"/>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A customer.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8951E7B-1E0C-764B-1FA4-665A27A16741}"/>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A Customer</a:t>
            </a:r>
            <a:r>
              <a:rPr lang="en-US" sz="1500" b="0" i="0" dirty="0">
                <a:solidFill>
                  <a:srgbClr val="FFFFFF"/>
                </a:solidFill>
                <a:effectLst/>
                <a:latin typeface="Lucida Sans" panose="020B0602030504020204" pitchFamily="34" charset="0"/>
              </a:rPr>
              <a:t>: In the context of ITIL and service management, a customer is typically the person or group who defines the requirements for a service. They are the ones who agree on service level targets and are responsible for the outcomes resulting from the consumption of the service. The customer is often distinct from the users of the service; users are the ones who actually use the service on a daily basis, while the customer is usually responsible for the decision to utilize the service and for understanding and managing how it impacts the business or organization.</a:t>
            </a:r>
          </a:p>
          <a:p>
            <a:pPr marL="0" indent="0">
              <a:lnSpc>
                <a:spcPct val="90000"/>
              </a:lnSpc>
              <a:buNone/>
            </a:pPr>
            <a:r>
              <a:rPr lang="en-US" sz="1500" b="0" i="0" dirty="0">
                <a:solidFill>
                  <a:srgbClr val="FFFFFF"/>
                </a:solidFill>
                <a:effectLst/>
                <a:latin typeface="Lucida Sans" panose="020B0602030504020204" pitchFamily="34" charset="0"/>
              </a:rPr>
              <a:t>The other options have different roles or functions:</a:t>
            </a:r>
          </a:p>
          <a:p>
            <a:pPr lvl="1">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An IT Asset</a:t>
            </a:r>
            <a:r>
              <a:rPr lang="en-US" sz="1500" b="0" i="0" dirty="0">
                <a:solidFill>
                  <a:srgbClr val="FFFFFF"/>
                </a:solidFill>
                <a:effectLst/>
                <a:latin typeface="Lucida Sans" panose="020B0602030504020204" pitchFamily="34" charset="0"/>
              </a:rPr>
              <a:t> is a component of an IT service, but it does not define requirements or take responsibility for service outcomes.</a:t>
            </a:r>
          </a:p>
          <a:p>
            <a:pPr lvl="1">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A Configuration Item (CI)</a:t>
            </a:r>
            <a:r>
              <a:rPr lang="en-US" sz="1500" b="0" i="0" dirty="0">
                <a:solidFill>
                  <a:srgbClr val="FFFFFF"/>
                </a:solidFill>
                <a:effectLst/>
                <a:latin typeface="Lucida Sans" panose="020B0602030504020204" pitchFamily="34" charset="0"/>
              </a:rPr>
              <a:t> is any component that needs to be managed in order to deliver an IT service, but like an IT asset, it does not define service requirements or take responsibility for service outcomes.</a:t>
            </a:r>
          </a:p>
          <a:p>
            <a:pPr lvl="1">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A User</a:t>
            </a:r>
            <a:r>
              <a:rPr lang="en-US" sz="1500" b="0" i="0" dirty="0">
                <a:solidFill>
                  <a:srgbClr val="FFFFFF"/>
                </a:solidFill>
                <a:effectLst/>
                <a:latin typeface="Lucida Sans" panose="020B0602030504020204" pitchFamily="34" charset="0"/>
              </a:rPr>
              <a:t> directly uses the service but typically does not define its overarching requirements or take responsibility for the broader outcomes of its consumption.</a:t>
            </a:r>
          </a:p>
        </p:txBody>
      </p:sp>
      <p:sp>
        <p:nvSpPr>
          <p:cNvPr id="4" name="Footer Placeholder 3">
            <a:extLst>
              <a:ext uri="{FF2B5EF4-FFF2-40B4-BE49-F238E27FC236}">
                <a16:creationId xmlns:a16="http://schemas.microsoft.com/office/drawing/2014/main" id="{98B14838-6B0E-DFFC-2DF2-4135133ABE7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44451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D0AD07A-F915-9795-3790-3AD6A0335D8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59B6-5748-8FEC-DD79-90CAA27CA89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127: </a:t>
            </a:r>
            <a:r>
              <a:rPr lang="en-US" sz="2800" b="0" i="0" dirty="0">
                <a:solidFill>
                  <a:srgbClr val="FFFFFF"/>
                </a:solidFill>
                <a:effectLst/>
                <a:latin typeface="Udemy Sans"/>
              </a:rPr>
              <a:t>Which stakeholders co-create value in a service relationship?</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37C44E8-757C-ADEC-29E3-3726CBB04A72}"/>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Investor and supplier</a:t>
            </a:r>
          </a:p>
          <a:p>
            <a:pPr marL="0" indent="0">
              <a:buNone/>
            </a:pPr>
            <a:r>
              <a:rPr lang="en-US" dirty="0">
                <a:solidFill>
                  <a:srgbClr val="FFFFFF"/>
                </a:solidFill>
                <a:latin typeface="Lucida Sans" panose="020B0602030504020204" pitchFamily="34" charset="0"/>
              </a:rPr>
              <a:t>B. Consumer and provider</a:t>
            </a:r>
          </a:p>
          <a:p>
            <a:pPr marL="0" indent="0">
              <a:buNone/>
            </a:pPr>
            <a:r>
              <a:rPr lang="en-US" dirty="0">
                <a:solidFill>
                  <a:srgbClr val="FFFFFF"/>
                </a:solidFill>
                <a:latin typeface="Lucida Sans" panose="020B0602030504020204" pitchFamily="34" charset="0"/>
              </a:rPr>
              <a:t>C. Provider and supplier</a:t>
            </a:r>
          </a:p>
          <a:p>
            <a:pPr marL="0" indent="0">
              <a:buNone/>
            </a:pPr>
            <a:r>
              <a:rPr lang="en-US" dirty="0">
                <a:solidFill>
                  <a:srgbClr val="FFFFFF"/>
                </a:solidFill>
                <a:latin typeface="Lucida Sans" panose="020B0602030504020204" pitchFamily="34" charset="0"/>
              </a:rPr>
              <a:t>D. Investor and consumer</a:t>
            </a:r>
          </a:p>
        </p:txBody>
      </p:sp>
      <p:sp>
        <p:nvSpPr>
          <p:cNvPr id="4" name="Footer Placeholder 3">
            <a:extLst>
              <a:ext uri="{FF2B5EF4-FFF2-40B4-BE49-F238E27FC236}">
                <a16:creationId xmlns:a16="http://schemas.microsoft.com/office/drawing/2014/main" id="{077B3C32-2B81-D453-FDCC-538C6ADDC47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316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2362AE3-D0BA-C361-BD22-3261CAEDA2A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5E0BC-4420-1ADE-6A74-F2B8EE5A9932}"/>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Consumer and Provider.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A8567B9-031B-DCBD-02C6-B8FE227174C0}"/>
              </a:ext>
            </a:extLst>
          </p:cNvPr>
          <p:cNvSpPr>
            <a:spLocks noGrp="1"/>
          </p:cNvSpPr>
          <p:nvPr>
            <p:ph idx="1"/>
          </p:nvPr>
        </p:nvSpPr>
        <p:spPr>
          <a:xfrm>
            <a:off x="6516553" y="685800"/>
            <a:ext cx="5241555" cy="5339301"/>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Consumer and Provider</a:t>
            </a:r>
            <a:r>
              <a:rPr lang="en-US" sz="1500" b="0" i="0" dirty="0">
                <a:solidFill>
                  <a:srgbClr val="FFFFFF"/>
                </a:solidFill>
                <a:effectLst/>
                <a:latin typeface="Lucida Sans" panose="020B0602030504020204" pitchFamily="34" charset="0"/>
              </a:rPr>
              <a:t>: In the context of service management and ITIL, value is co-created through an active collaboration between the service provider and the service consumer. The provider designs and delivers services, while the consumer uses these services to achieve desired outcomes. The interaction and collaboration between these two parties are essential for ensuring that the services meet the consumer's needs and contribute to creating value. This concept highlights that value is not just delivered by the provider but is realized through the use of the service by the consumer in their specific context.</a:t>
            </a:r>
          </a:p>
          <a:p>
            <a:pPr marL="0" indent="0">
              <a:lnSpc>
                <a:spcPct val="90000"/>
              </a:lnSpc>
              <a:buNone/>
            </a:pPr>
            <a:r>
              <a:rPr lang="en-US" sz="1500" b="0" i="0" dirty="0">
                <a:solidFill>
                  <a:srgbClr val="FFFFFF"/>
                </a:solidFill>
                <a:effectLst/>
                <a:latin typeface="Lucida Sans" panose="020B0602030504020204" pitchFamily="34" charset="0"/>
              </a:rPr>
              <a:t>The other options represent different relationships:</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Investor and Supplier</a:t>
            </a:r>
            <a:r>
              <a:rPr lang="en-US" sz="1500" b="0" i="0" dirty="0">
                <a:solidFill>
                  <a:srgbClr val="FFFFFF"/>
                </a:solidFill>
                <a:effectLst/>
                <a:latin typeface="Lucida Sans" panose="020B0602030504020204" pitchFamily="34" charset="0"/>
              </a:rPr>
              <a:t> may be involved in service provision, but they are not the primary stakeholders in the direct co-creation of value in a service relationship.</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Provider and Supplier</a:t>
            </a:r>
            <a:r>
              <a:rPr lang="en-US" sz="1500" b="0" i="0" dirty="0">
                <a:solidFill>
                  <a:srgbClr val="FFFFFF"/>
                </a:solidFill>
                <a:effectLst/>
                <a:latin typeface="Lucida Sans" panose="020B0602030504020204" pitchFamily="34" charset="0"/>
              </a:rPr>
              <a:t> have a relationship in service delivery, but the supplier is not typically involved in value co-creation with consumers.</a:t>
            </a:r>
          </a:p>
          <a:p>
            <a:pPr marL="742950" lvl="1" indent="-285750">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Investor and Consumer</a:t>
            </a:r>
            <a:r>
              <a:rPr lang="en-US" sz="1500" b="0" i="0" dirty="0">
                <a:solidFill>
                  <a:srgbClr val="FFFFFF"/>
                </a:solidFill>
                <a:effectLst/>
                <a:latin typeface="Lucida Sans" panose="020B0602030504020204" pitchFamily="34" charset="0"/>
              </a:rPr>
              <a:t> can be stakeholders in an organization, but they do not directly co-create value in the service relationship in the same way that consumers and providers do.</a:t>
            </a:r>
          </a:p>
        </p:txBody>
      </p:sp>
      <p:sp>
        <p:nvSpPr>
          <p:cNvPr id="4" name="Footer Placeholder 3">
            <a:extLst>
              <a:ext uri="{FF2B5EF4-FFF2-40B4-BE49-F238E27FC236}">
                <a16:creationId xmlns:a16="http://schemas.microsoft.com/office/drawing/2014/main" id="{AF93C063-D47E-B728-AC16-58F2C3F61E8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620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E5060E4-ED56-2F8E-33DB-AC1C94F5791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80648-0A2C-CE5C-D509-9CA76F0F6E1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128: </a:t>
            </a:r>
            <a:r>
              <a:rPr lang="en-US" sz="2800" b="0" i="0" dirty="0">
                <a:solidFill>
                  <a:srgbClr val="FFFFFF"/>
                </a:solidFill>
                <a:effectLst/>
                <a:latin typeface="Udemy Sans"/>
              </a:rPr>
              <a:t>Which is one of the MAIN concerns of the "˜design and transition' value chain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C83EE45-B354-645B-8369-7CD3B35E34E3}"/>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Understanding the organization's vision</a:t>
            </a:r>
          </a:p>
          <a:p>
            <a:pPr marL="0" indent="0">
              <a:buNone/>
            </a:pPr>
            <a:r>
              <a:rPr lang="en-US" dirty="0">
                <a:solidFill>
                  <a:srgbClr val="FFFFFF"/>
                </a:solidFill>
                <a:latin typeface="Lucida Sans" panose="020B0602030504020204" pitchFamily="34" charset="0"/>
              </a:rPr>
              <a:t>B. Understanding stakeholder needs</a:t>
            </a:r>
          </a:p>
          <a:p>
            <a:pPr marL="0" indent="0">
              <a:buNone/>
            </a:pPr>
            <a:r>
              <a:rPr lang="en-US" dirty="0">
                <a:solidFill>
                  <a:srgbClr val="FFFFFF"/>
                </a:solidFill>
                <a:latin typeface="Lucida Sans" panose="020B0602030504020204" pitchFamily="34" charset="0"/>
              </a:rPr>
              <a:t>C. Meeting stakeholder expectations</a:t>
            </a:r>
          </a:p>
          <a:p>
            <a:pPr marL="0" indent="0">
              <a:buNone/>
            </a:pPr>
            <a:r>
              <a:rPr lang="en-US" dirty="0">
                <a:solidFill>
                  <a:srgbClr val="FFFFFF"/>
                </a:solidFill>
                <a:latin typeface="Lucida Sans" panose="020B0602030504020204" pitchFamily="34" charset="0"/>
              </a:rPr>
              <a:t>D. Ensuring service components are available</a:t>
            </a:r>
          </a:p>
        </p:txBody>
      </p:sp>
      <p:sp>
        <p:nvSpPr>
          <p:cNvPr id="4" name="Footer Placeholder 3">
            <a:extLst>
              <a:ext uri="{FF2B5EF4-FFF2-40B4-BE49-F238E27FC236}">
                <a16:creationId xmlns:a16="http://schemas.microsoft.com/office/drawing/2014/main" id="{189449DD-DD18-BD1A-B9B9-2617AFA52E5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56033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AF1F4EA-B920-0D41-EC24-206D266CE54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BFA43-A759-A6AC-9129-A5E150E9811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Ensuring service components are available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A766018-886B-9C06-88CD-65A50E6AA4AB}"/>
              </a:ext>
            </a:extLst>
          </p:cNvPr>
          <p:cNvSpPr>
            <a:spLocks noGrp="1"/>
          </p:cNvSpPr>
          <p:nvPr>
            <p:ph idx="1"/>
          </p:nvPr>
        </p:nvSpPr>
        <p:spPr>
          <a:xfrm>
            <a:off x="6516553" y="685800"/>
            <a:ext cx="5273828" cy="5486400"/>
          </a:xfrm>
        </p:spPr>
        <p:txBody>
          <a:bodyPr>
            <a:noAutofit/>
          </a:bodyPr>
          <a:lstStyle/>
          <a:p>
            <a:pPr marL="0" indent="0">
              <a:lnSpc>
                <a:spcPct val="90000"/>
              </a:lnSpc>
              <a:buNone/>
            </a:pPr>
            <a:r>
              <a:rPr lang="en-US" sz="1450" b="0" i="0" dirty="0">
                <a:solidFill>
                  <a:srgbClr val="FFFFFF"/>
                </a:solidFill>
                <a:effectLst/>
                <a:latin typeface="Lucida Sans" panose="020B0602030504020204" pitchFamily="34" charset="0"/>
              </a:rPr>
              <a:t>The Design and Transition value chain activity involves ensuring that services and service components are designed, tested, and transitioned smoothly into live environments. It focuses on the development of new services and the change of existing services, according to agreed specifications. Ensuring service components are available is a crucial aspect of this as it impacts the ability to deliver services as planned.</a:t>
            </a:r>
            <a:r>
              <a:rPr lang="en-US" sz="1450" dirty="0">
                <a:solidFill>
                  <a:srgbClr val="FFFFFF"/>
                </a:solidFill>
                <a:latin typeface="Lucida Sans" panose="020B0602030504020204" pitchFamily="34" charset="0"/>
              </a:rPr>
              <a:t> </a:t>
            </a:r>
          </a:p>
          <a:p>
            <a:pPr marL="0" indent="0">
              <a:lnSpc>
                <a:spcPct val="90000"/>
              </a:lnSpc>
              <a:buNone/>
            </a:pPr>
            <a:r>
              <a:rPr lang="en-US" sz="1450" b="0" i="0" dirty="0">
                <a:solidFill>
                  <a:srgbClr val="FFFFFF"/>
                </a:solidFill>
                <a:effectLst/>
                <a:latin typeface="Lucida Sans" panose="020B0602030504020204" pitchFamily="34" charset="0"/>
              </a:rPr>
              <a:t>While the other options are important considerations within the IT service management framework, they are not the main concern of the "Design and Transition" value chain activity:</a:t>
            </a:r>
          </a:p>
          <a:p>
            <a:pPr>
              <a:lnSpc>
                <a:spcPct val="90000"/>
              </a:lnSpc>
            </a:pPr>
            <a:r>
              <a:rPr lang="en-US" sz="1450" b="0" i="0" dirty="0">
                <a:solidFill>
                  <a:srgbClr val="FFFFFF"/>
                </a:solidFill>
                <a:effectLst/>
                <a:latin typeface="Lucida Sans" panose="020B0602030504020204" pitchFamily="34" charset="0"/>
              </a:rPr>
              <a:t>A. </a:t>
            </a:r>
            <a:r>
              <a:rPr lang="en-US" sz="1450" b="1" i="0" dirty="0">
                <a:solidFill>
                  <a:srgbClr val="FFFFFF"/>
                </a:solidFill>
                <a:effectLst/>
                <a:latin typeface="Lucida Sans" panose="020B0602030504020204" pitchFamily="34" charset="0"/>
              </a:rPr>
              <a:t>Understanding the organization's vision</a:t>
            </a:r>
            <a:r>
              <a:rPr lang="en-US" sz="1450" b="0" i="0" dirty="0">
                <a:solidFill>
                  <a:srgbClr val="FFFFFF"/>
                </a:solidFill>
                <a:effectLst/>
                <a:latin typeface="Lucida Sans" panose="020B0602030504020204" pitchFamily="34" charset="0"/>
              </a:rPr>
              <a:t> is more related to the overall strategic direction of the organization and would influence the entire service value chain, not just the Design and Transition phase.</a:t>
            </a:r>
          </a:p>
          <a:p>
            <a:pPr>
              <a:lnSpc>
                <a:spcPct val="90000"/>
              </a:lnSpc>
            </a:pPr>
            <a:r>
              <a:rPr lang="en-US" sz="1450" b="0" i="0" dirty="0">
                <a:solidFill>
                  <a:srgbClr val="FFFFFF"/>
                </a:solidFill>
                <a:effectLst/>
                <a:latin typeface="Lucida Sans" panose="020B0602030504020204" pitchFamily="34" charset="0"/>
              </a:rPr>
              <a:t>B. </a:t>
            </a:r>
            <a:r>
              <a:rPr lang="en-US" sz="1450" b="1" i="0" dirty="0">
                <a:solidFill>
                  <a:srgbClr val="FFFFFF"/>
                </a:solidFill>
                <a:effectLst/>
                <a:latin typeface="Lucida Sans" panose="020B0602030504020204" pitchFamily="34" charset="0"/>
              </a:rPr>
              <a:t>Understanding stakeholder needs</a:t>
            </a:r>
            <a:r>
              <a:rPr lang="en-US" sz="1450" b="0" i="0" dirty="0">
                <a:solidFill>
                  <a:srgbClr val="FFFFFF"/>
                </a:solidFill>
                <a:effectLst/>
                <a:latin typeface="Lucida Sans" panose="020B0602030504020204" pitchFamily="34" charset="0"/>
              </a:rPr>
              <a:t> is part of the initial steps of service design, where requirements are gathered and analyzed. While this understanding is crucial, it is not the main concern of the Design and Transition phase, which is more focused on the actual implementation of the service.</a:t>
            </a:r>
          </a:p>
          <a:p>
            <a:pPr>
              <a:lnSpc>
                <a:spcPct val="90000"/>
              </a:lnSpc>
            </a:pPr>
            <a:r>
              <a:rPr lang="en-US" sz="1450" b="0" i="0" dirty="0">
                <a:solidFill>
                  <a:srgbClr val="FFFFFF"/>
                </a:solidFill>
                <a:effectLst/>
                <a:latin typeface="Lucida Sans" panose="020B0602030504020204" pitchFamily="34" charset="0"/>
              </a:rPr>
              <a:t>C. </a:t>
            </a:r>
            <a:r>
              <a:rPr lang="en-US" sz="1450" b="1" i="0" dirty="0">
                <a:solidFill>
                  <a:srgbClr val="FFFFFF"/>
                </a:solidFill>
                <a:effectLst/>
                <a:latin typeface="Lucida Sans" panose="020B0602030504020204" pitchFamily="34" charset="0"/>
              </a:rPr>
              <a:t>Meeting stakeholder expectations</a:t>
            </a:r>
            <a:r>
              <a:rPr lang="en-US" sz="1450" b="0" i="0" dirty="0">
                <a:solidFill>
                  <a:srgbClr val="FFFFFF"/>
                </a:solidFill>
                <a:effectLst/>
                <a:latin typeface="Lucida Sans" panose="020B0602030504020204" pitchFamily="34" charset="0"/>
              </a:rPr>
              <a:t> is an ongoing concern across all value chain activities. It's more of an outcome of successfully managing and delivering the services as designed and transitioned.</a:t>
            </a:r>
          </a:p>
        </p:txBody>
      </p:sp>
      <p:sp>
        <p:nvSpPr>
          <p:cNvPr id="4" name="Footer Placeholder 3">
            <a:extLst>
              <a:ext uri="{FF2B5EF4-FFF2-40B4-BE49-F238E27FC236}">
                <a16:creationId xmlns:a16="http://schemas.microsoft.com/office/drawing/2014/main" id="{E85B016E-874C-2C35-C680-CC4A03A32D7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057020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EDE10DF-CC76-E334-357F-73D26A70B78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259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B435E-1817-D4C6-982C-F3AF088BAC5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129: </a:t>
            </a:r>
            <a:r>
              <a:rPr lang="en-US" sz="2800" b="0" i="0" dirty="0">
                <a:solidFill>
                  <a:srgbClr val="FFFFFF"/>
                </a:solidFill>
                <a:effectLst/>
                <a:latin typeface="Udemy Sans"/>
              </a:rPr>
              <a:t>What does a centralized service desk require?</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4D02429B-4867-DB4D-26EE-E0E06A54204D}"/>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Outsourced employees</a:t>
            </a:r>
          </a:p>
          <a:p>
            <a:pPr marL="514350" indent="-514350">
              <a:buFont typeface="+mj-lt"/>
              <a:buAutoNum type="alphaUcPeriod"/>
            </a:pPr>
            <a:r>
              <a:rPr lang="en-US" dirty="0">
                <a:solidFill>
                  <a:srgbClr val="FFFFFF"/>
                </a:solidFill>
                <a:latin typeface="Lucida Sans" panose="020B0602030504020204" pitchFamily="34" charset="0"/>
              </a:rPr>
              <a:t>Knowledge base</a:t>
            </a:r>
          </a:p>
          <a:p>
            <a:pPr marL="514350" indent="-514350">
              <a:buFont typeface="+mj-lt"/>
              <a:buAutoNum type="alphaUcPeriod"/>
            </a:pPr>
            <a:r>
              <a:rPr lang="en-US" dirty="0">
                <a:solidFill>
                  <a:srgbClr val="FFFFFF"/>
                </a:solidFill>
                <a:latin typeface="Lucida Sans" panose="020B0602030504020204" pitchFamily="34" charset="0"/>
              </a:rPr>
              <a:t>24x7 support</a:t>
            </a:r>
          </a:p>
          <a:p>
            <a:pPr marL="514350" indent="-514350">
              <a:buFont typeface="+mj-lt"/>
              <a:buAutoNum type="alphaUcPeriod"/>
            </a:pPr>
            <a:r>
              <a:rPr lang="en-US" dirty="0">
                <a:solidFill>
                  <a:srgbClr val="FFFFFF"/>
                </a:solidFill>
                <a:latin typeface="Lucida Sans" panose="020B0602030504020204" pitchFamily="34" charset="0"/>
              </a:rPr>
              <a:t>Walk-in service hour</a:t>
            </a:r>
          </a:p>
        </p:txBody>
      </p:sp>
      <p:sp>
        <p:nvSpPr>
          <p:cNvPr id="4" name="Footer Placeholder 3">
            <a:extLst>
              <a:ext uri="{FF2B5EF4-FFF2-40B4-BE49-F238E27FC236}">
                <a16:creationId xmlns:a16="http://schemas.microsoft.com/office/drawing/2014/main" id="{4C7E836C-96B7-55BD-8BC3-826B448E8F8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47743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5180C6A-D5B7-70C8-F74A-6ACB94017B7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CAFB9-73EE-AD9E-45AE-C844651284B3}"/>
              </a:ext>
            </a:extLst>
          </p:cNvPr>
          <p:cNvSpPr>
            <a:spLocks noGrp="1"/>
          </p:cNvSpPr>
          <p:nvPr>
            <p:ph type="title"/>
          </p:nvPr>
        </p:nvSpPr>
        <p:spPr>
          <a:xfrm>
            <a:off x="1834919" y="685800"/>
            <a:ext cx="3705269" cy="5308599"/>
          </a:xfrm>
        </p:spPr>
        <p:txBody>
          <a:bodyPr>
            <a:normAutofit/>
          </a:bodyPr>
          <a:lstStyle/>
          <a:p>
            <a:pPr algn="ctr"/>
            <a:r>
              <a:rPr lang="en-US" sz="2800" b="1" i="0" dirty="0">
                <a:solidFill>
                  <a:srgbClr val="FFFFFF"/>
                </a:solidFill>
                <a:effectLst/>
                <a:latin typeface="Udemy Sans"/>
              </a:rPr>
              <a:t>The correct Answer is C: The Continual Improvement model.</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0525C912-65A2-19A6-4484-E0D223D275E0}"/>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500" b="0" i="0" dirty="0">
                <a:solidFill>
                  <a:srgbClr val="FFFFFF"/>
                </a:solidFill>
                <a:effectLst/>
                <a:latin typeface="Lucida Sans" panose="020B0602030504020204" pitchFamily="34" charset="0"/>
              </a:rPr>
              <a:t>The Continual Improvement model in ITIL provides a structured approach for implementing improvements. It offers a set of defined steps that guide organizations through the process of improving their services or processes. The model typically includes stages like identifying the need for improvement, defining what will be improved, planning and implementing improvements, and evaluating the results.</a:t>
            </a:r>
          </a:p>
          <a:p>
            <a:pPr>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The 'improve' value chain activity focuses more broadly on ensuring continual improvement in all service management practices.</a:t>
            </a:r>
          </a:p>
          <a:p>
            <a:pPr>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The Continual Improvement register is a tool used to record and manage improvement opportunities, rather than a set of steps for implementing improvements.</a:t>
            </a:r>
          </a:p>
          <a:p>
            <a:pPr>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The 'engage' value chain activity is about understanding stakeholder needs and establishing good communication and relationships, not specifically about implementing improvements.</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0F6523A2-EF3D-0A94-EC25-0ABDBE53507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07874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5AEE386-1D5C-1DB1-B6B6-FAD77B10B7A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4005E-CE10-A73B-9EC0-41A7B2A62CA4}"/>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A knowledge base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A15DF31-3C9F-9539-4A54-9A891A4FC391}"/>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600" i="0" dirty="0">
                <a:solidFill>
                  <a:srgbClr val="FFFFFF"/>
                </a:solidFill>
                <a:effectLst/>
                <a:latin typeface="Lucida Sans" panose="020B0602030504020204" pitchFamily="34" charset="0"/>
              </a:rPr>
              <a:t>A centralized service desk, which serves as a single point of contact for all users across an organization, relies heavily on a comprehensive knowledge base. This knowledge base contains information, FAQs, troubleshooting guides, and documented solutions to common problems, allowing service desk agents to provide consistent and informed support to users.</a:t>
            </a:r>
          </a:p>
          <a:p>
            <a:pPr marL="0" indent="0">
              <a:lnSpc>
                <a:spcPct val="90000"/>
              </a:lnSpc>
              <a:buNone/>
            </a:pPr>
            <a:r>
              <a:rPr lang="en-US" sz="1600" i="0" dirty="0">
                <a:solidFill>
                  <a:srgbClr val="FFFFFF"/>
                </a:solidFill>
                <a:effectLst/>
                <a:latin typeface="Lucida Sans" panose="020B0602030504020204" pitchFamily="34" charset="0"/>
              </a:rPr>
              <a:t>The other options are not necessary requirements for a centralized service desk:</a:t>
            </a:r>
          </a:p>
          <a:p>
            <a:pPr>
              <a:lnSpc>
                <a:spcPct val="90000"/>
              </a:lnSpc>
            </a:pPr>
            <a:r>
              <a:rPr lang="en-US" sz="1600" i="0" dirty="0">
                <a:solidFill>
                  <a:srgbClr val="FFFFFF"/>
                </a:solidFill>
                <a:effectLst/>
                <a:latin typeface="Lucida Sans" panose="020B0602030504020204" pitchFamily="34" charset="0"/>
              </a:rPr>
              <a:t>A. Outsourced employees: While some organizations may choose to outsource their service desk, it is not a requirement for a centralized model.</a:t>
            </a:r>
          </a:p>
          <a:p>
            <a:pPr>
              <a:lnSpc>
                <a:spcPct val="90000"/>
              </a:lnSpc>
            </a:pPr>
            <a:r>
              <a:rPr lang="en-US" sz="1600" i="0" dirty="0">
                <a:solidFill>
                  <a:srgbClr val="FFFFFF"/>
                </a:solidFill>
                <a:effectLst/>
                <a:latin typeface="Lucida Sans" panose="020B0602030504020204" pitchFamily="34" charset="0"/>
              </a:rPr>
              <a:t>C. 24x7 support: Providing round-the-clock support is beneficial but not a strict requirement for centralization.</a:t>
            </a:r>
          </a:p>
          <a:p>
            <a:pPr>
              <a:lnSpc>
                <a:spcPct val="90000"/>
              </a:lnSpc>
            </a:pPr>
            <a:r>
              <a:rPr lang="en-US" sz="1600" i="0" dirty="0">
                <a:solidFill>
                  <a:srgbClr val="FFFFFF"/>
                </a:solidFill>
                <a:effectLst/>
                <a:latin typeface="Lucida Sans" panose="020B0602030504020204" pitchFamily="34" charset="0"/>
              </a:rPr>
              <a:t>D. Walk-in service hour: A centralized service desk often operates remotely (via phone, email, or chat), so walk-in service hours are not a necessity.</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B11007C2-9F67-226F-4997-EF5825C9A6A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583369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C68AA99-0DF6-A547-D310-6C26A642133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C29F6-4B89-927B-39C6-44C88B82D44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130: </a:t>
            </a:r>
            <a:r>
              <a:rPr lang="en-US" sz="2800" b="0" i="0" dirty="0">
                <a:solidFill>
                  <a:srgbClr val="FFFFFF"/>
                </a:solidFill>
                <a:effectLst/>
                <a:latin typeface="Udemy Sans"/>
              </a:rPr>
              <a:t>How does 'service level management' contribute to the 'obtain/build' value chain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BC9A021-A051-743B-DF05-5CCC35765410}"/>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Provides objectives for component and service performance for products and services.</a:t>
            </a:r>
          </a:p>
          <a:p>
            <a:pPr marL="0" indent="0">
              <a:buNone/>
            </a:pPr>
            <a:r>
              <a:rPr lang="en-US" sz="1800" dirty="0">
                <a:solidFill>
                  <a:srgbClr val="FFFFFF"/>
                </a:solidFill>
                <a:latin typeface="Lucida Sans" panose="020B0602030504020204" pitchFamily="34" charset="0"/>
              </a:rPr>
              <a:t>B) Collects feedback during interactions and communicates service performance objectives to the operations and support teams.</a:t>
            </a:r>
          </a:p>
          <a:p>
            <a:pPr marL="0" indent="0">
              <a:buNone/>
            </a:pPr>
            <a:r>
              <a:rPr lang="en-US" sz="1800" dirty="0">
                <a:solidFill>
                  <a:srgbClr val="FFFFFF"/>
                </a:solidFill>
                <a:latin typeface="Lucida Sans" panose="020B0602030504020204" pitchFamily="34" charset="0"/>
              </a:rPr>
              <a:t>C) Provides feedback from interactions from customers into new or changed services.</a:t>
            </a:r>
          </a:p>
          <a:p>
            <a:pPr marL="0" indent="0">
              <a:buNone/>
            </a:pPr>
            <a:r>
              <a:rPr lang="en-US" sz="1800" dirty="0">
                <a:solidFill>
                  <a:srgbClr val="FFFFFF"/>
                </a:solidFill>
                <a:latin typeface="Lucida Sans" panose="020B0602030504020204" pitchFamily="34" charset="0"/>
              </a:rPr>
              <a:t>D) Provides information about the actual service performance and trends.</a:t>
            </a:r>
          </a:p>
        </p:txBody>
      </p:sp>
      <p:sp>
        <p:nvSpPr>
          <p:cNvPr id="4" name="Footer Placeholder 3">
            <a:extLst>
              <a:ext uri="{FF2B5EF4-FFF2-40B4-BE49-F238E27FC236}">
                <a16:creationId xmlns:a16="http://schemas.microsoft.com/office/drawing/2014/main" id="{FCF0E46E-84A0-C77C-DC06-5B98BADBCF1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47129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A3BBE61-2B76-CEEB-4079-767D153BCAF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DCFB9-D3FE-1021-AB71-39EDE69DA7A1}"/>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Provides objectives for component and service performance for products and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411DF4C-487B-8F91-FB41-F4B548E41FB7}"/>
              </a:ext>
            </a:extLst>
          </p:cNvPr>
          <p:cNvSpPr>
            <a:spLocks noGrp="1"/>
          </p:cNvSpPr>
          <p:nvPr>
            <p:ph idx="1"/>
          </p:nvPr>
        </p:nvSpPr>
        <p:spPr>
          <a:xfrm>
            <a:off x="6516552" y="685800"/>
            <a:ext cx="5295343" cy="5486400"/>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Objectives for Component and Service Performance</a:t>
            </a:r>
            <a:r>
              <a:rPr lang="en-US" sz="1400" b="0" i="0" dirty="0">
                <a:solidFill>
                  <a:srgbClr val="FFFFFF"/>
                </a:solidFill>
                <a:effectLst/>
                <a:latin typeface="Lucida Sans" panose="020B0602030504020204" pitchFamily="34" charset="0"/>
              </a:rPr>
              <a:t>: Service Level Management (SLM) defines and manages the performance of services against agreed-upon service level targets. In the 'obtain/build' value chain activity, SLM provides clear performance objectives for components and services that are being developed or acquired. These objectives are crucial for guiding the design, development, and acquisition processes to ensure that the new or changed services will meet the defined performance criteria once they are deployed.</a:t>
            </a:r>
          </a:p>
          <a:p>
            <a:pPr marL="0" indent="0">
              <a:lnSpc>
                <a:spcPct val="90000"/>
              </a:lnSpc>
              <a:buNone/>
            </a:pPr>
            <a:r>
              <a:rPr lang="en-US" sz="1400" b="0" i="0" dirty="0">
                <a:solidFill>
                  <a:srgbClr val="FFFFFF"/>
                </a:solidFill>
                <a:effectLst/>
                <a:latin typeface="Lucida Sans" panose="020B0602030504020204" pitchFamily="34" charset="0"/>
              </a:rPr>
              <a:t>The other options are related to different aspects of SLM's contribution to the overall service management process:</a:t>
            </a:r>
          </a:p>
          <a:p>
            <a:pPr lvl="1">
              <a:lnSpc>
                <a:spcPct val="90000"/>
              </a:lnSpc>
            </a:pPr>
            <a:r>
              <a:rPr lang="en-US" sz="1400" b="0" i="0" dirty="0">
                <a:solidFill>
                  <a:srgbClr val="FFFFFF"/>
                </a:solidFill>
                <a:effectLst/>
                <a:latin typeface="Lucida Sans" panose="020B0602030504020204" pitchFamily="34" charset="0"/>
              </a:rPr>
              <a:t>B: Collecting feedback and communicating objectives to operations and support teams is more related to ongoing service delivery and support rather than the 'obtain/build' stage.</a:t>
            </a:r>
          </a:p>
          <a:p>
            <a:pPr lvl="1">
              <a:lnSpc>
                <a:spcPct val="90000"/>
              </a:lnSpc>
            </a:pPr>
            <a:r>
              <a:rPr lang="en-US" sz="1400" b="0" i="0" dirty="0">
                <a:solidFill>
                  <a:srgbClr val="FFFFFF"/>
                </a:solidFill>
                <a:effectLst/>
                <a:latin typeface="Lucida Sans" panose="020B0602030504020204" pitchFamily="34" charset="0"/>
              </a:rPr>
              <a:t>C: Providing feedback from customer interactions into new or changed services is part of continuous improvement and engagement with customers, but it does not specifically describe the contribution of SLM to 'obtain/build'.</a:t>
            </a:r>
          </a:p>
          <a:p>
            <a:pPr lvl="1">
              <a:lnSpc>
                <a:spcPct val="90000"/>
              </a:lnSpc>
            </a:pPr>
            <a:r>
              <a:rPr lang="en-US" sz="1400" b="0" i="0" dirty="0">
                <a:solidFill>
                  <a:srgbClr val="FFFFFF"/>
                </a:solidFill>
                <a:effectLst/>
                <a:latin typeface="Lucida Sans" panose="020B0602030504020204" pitchFamily="34" charset="0"/>
              </a:rPr>
              <a:t>D: Providing information about actual service performance and trends is more aligned with the monitoring and continual improvement aspects of service management.</a:t>
            </a:r>
          </a:p>
        </p:txBody>
      </p:sp>
      <p:sp>
        <p:nvSpPr>
          <p:cNvPr id="4" name="Footer Placeholder 3">
            <a:extLst>
              <a:ext uri="{FF2B5EF4-FFF2-40B4-BE49-F238E27FC236}">
                <a16:creationId xmlns:a16="http://schemas.microsoft.com/office/drawing/2014/main" id="{3943C60C-14D1-2162-633E-A78FD804252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66268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A684418-4E1D-72B0-6A30-E9842A1BECB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EFCDB-5E8F-05BC-2704-8A67E392FE1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131: </a:t>
            </a:r>
            <a:r>
              <a:rPr lang="en-US" sz="2800" b="0" i="0" dirty="0">
                <a:solidFill>
                  <a:srgbClr val="FFFFFF"/>
                </a:solidFill>
                <a:effectLst/>
                <a:latin typeface="Udemy Sans"/>
              </a:rPr>
              <a:t>Which value chain activity includes portfolio decisions for design and transition?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79D29D0-C9F4-3DB5-6010-25681F306A47}"/>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Engage</a:t>
            </a:r>
          </a:p>
          <a:p>
            <a:pPr marL="514350" indent="-514350">
              <a:buFont typeface="+mj-lt"/>
              <a:buAutoNum type="alphaUcPeriod"/>
            </a:pPr>
            <a:r>
              <a:rPr lang="en-US" dirty="0">
                <a:solidFill>
                  <a:srgbClr val="FFFFFF"/>
                </a:solidFill>
                <a:latin typeface="Lucida Sans" panose="020B0602030504020204" pitchFamily="34" charset="0"/>
              </a:rPr>
              <a:t>Improve</a:t>
            </a:r>
          </a:p>
          <a:p>
            <a:pPr marL="514350" indent="-514350">
              <a:buFont typeface="+mj-lt"/>
              <a:buAutoNum type="alphaUcPeriod"/>
            </a:pPr>
            <a:r>
              <a:rPr lang="en-US" dirty="0">
                <a:solidFill>
                  <a:srgbClr val="FFFFFF"/>
                </a:solidFill>
                <a:latin typeface="Lucida Sans" panose="020B0602030504020204" pitchFamily="34" charset="0"/>
              </a:rPr>
              <a:t>Plan</a:t>
            </a:r>
          </a:p>
          <a:p>
            <a:pPr marL="514350" indent="-514350">
              <a:buFont typeface="+mj-lt"/>
              <a:buAutoNum type="alphaUcPeriod"/>
            </a:pPr>
            <a:r>
              <a:rPr lang="en-US" dirty="0">
                <a:solidFill>
                  <a:srgbClr val="FFFFFF"/>
                </a:solidFill>
                <a:latin typeface="Lucida Sans" panose="020B0602030504020204" pitchFamily="34" charset="0"/>
              </a:rPr>
              <a:t>Deliver and Support</a:t>
            </a:r>
          </a:p>
        </p:txBody>
      </p:sp>
      <p:sp>
        <p:nvSpPr>
          <p:cNvPr id="4" name="Footer Placeholder 3">
            <a:extLst>
              <a:ext uri="{FF2B5EF4-FFF2-40B4-BE49-F238E27FC236}">
                <a16:creationId xmlns:a16="http://schemas.microsoft.com/office/drawing/2014/main" id="{EB7C15E3-3BC2-F722-0C94-B2D7EE5C8E2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226501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B4AC612-A137-2544-4386-679223947E0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585AF-DB38-9804-9165-4AD46A75B48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Plan.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151223F-C2D0-EBAA-B7D4-CE072B6204A7}"/>
              </a:ext>
            </a:extLst>
          </p:cNvPr>
          <p:cNvSpPr>
            <a:spLocks noGrp="1"/>
          </p:cNvSpPr>
          <p:nvPr>
            <p:ph idx="1"/>
          </p:nvPr>
        </p:nvSpPr>
        <p:spPr>
          <a:xfrm>
            <a:off x="6206835" y="510988"/>
            <a:ext cx="5684135" cy="5661212"/>
          </a:xfrm>
        </p:spPr>
        <p:txBody>
          <a:bodyPr>
            <a:noAutofit/>
          </a:bodyPr>
          <a:lstStyle/>
          <a:p>
            <a:pPr marL="0" indent="0">
              <a:buNone/>
            </a:pPr>
            <a:r>
              <a:rPr lang="en-US" sz="1800" i="0" dirty="0">
                <a:solidFill>
                  <a:srgbClr val="FFFFFF"/>
                </a:solidFill>
                <a:effectLst/>
                <a:latin typeface="Lucida Sans" panose="020B0602030504020204" pitchFamily="34" charset="0"/>
              </a:rPr>
              <a:t>The "Plan" activity in the ITIL service value chain is responsible for ensuring a shared understanding of the vision, current status, and improvement direction for all four dimensions of service management. It includes activities like defining the service portfolio, making decisions on service design, and planning service transitions, ensuring that these align with the organization's overall strategy and direction.</a:t>
            </a:r>
          </a:p>
          <a:p>
            <a:pPr marL="0" indent="0">
              <a:buNone/>
            </a:pPr>
            <a:r>
              <a:rPr lang="en-US" sz="1800" i="0" dirty="0">
                <a:solidFill>
                  <a:srgbClr val="FFFFFF"/>
                </a:solidFill>
                <a:effectLst/>
                <a:latin typeface="Lucida Sans" panose="020B0602030504020204" pitchFamily="34" charset="0"/>
              </a:rPr>
              <a:t>The other options:</a:t>
            </a:r>
          </a:p>
          <a:p>
            <a:r>
              <a:rPr lang="en-US" sz="1800" i="0" dirty="0">
                <a:solidFill>
                  <a:srgbClr val="FFFFFF"/>
                </a:solidFill>
                <a:effectLst/>
                <a:latin typeface="Lucida Sans" panose="020B0602030504020204" pitchFamily="34" charset="0"/>
              </a:rPr>
              <a:t>Engage: Focuses on understanding stakeholder needs, continual engagement, and good communication.</a:t>
            </a:r>
          </a:p>
          <a:p>
            <a:r>
              <a:rPr lang="en-US" sz="1800" i="0" dirty="0">
                <a:solidFill>
                  <a:srgbClr val="FFFFFF"/>
                </a:solidFill>
                <a:effectLst/>
                <a:latin typeface="Lucida Sans" panose="020B0602030504020204" pitchFamily="34" charset="0"/>
              </a:rPr>
              <a:t>Improve: Involves continual improvement of products, services, and practices across the value chain.</a:t>
            </a:r>
          </a:p>
          <a:p>
            <a:r>
              <a:rPr lang="en-US" sz="1800" i="0" dirty="0">
                <a:solidFill>
                  <a:srgbClr val="FFFFFF"/>
                </a:solidFill>
                <a:effectLst/>
                <a:latin typeface="Lucida Sans" panose="020B0602030504020204" pitchFamily="34" charset="0"/>
              </a:rPr>
              <a:t>Deliver and Support: Encompasses the actual delivery and support of services, including handling demand, service configuration, and resolution of service issues.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EB985F71-E911-B8F5-89AF-40608C98F84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77704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A8472E5-F344-E9D0-C723-787FCFAA90A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60B98-1ACF-E09B-A918-1DC1F6EBF86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132: </a:t>
            </a:r>
            <a:r>
              <a:rPr lang="en-US" sz="2800" b="0" i="0" dirty="0">
                <a:solidFill>
                  <a:srgbClr val="FFFFFF"/>
                </a:solidFill>
                <a:effectLst/>
                <a:latin typeface="Udemy Sans"/>
              </a:rPr>
              <a:t>When working within the 'what is the vision' step of the continual improvement model, what must you ensure to occur?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AC6BB0E-BD7F-F83C-B417-E6C24EB49575}"/>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The detailed steps of how to achieve your objectives</a:t>
            </a:r>
          </a:p>
          <a:p>
            <a:pPr marL="514350" indent="-514350">
              <a:buFont typeface="+mj-lt"/>
              <a:buAutoNum type="alphaUcPeriod"/>
            </a:pPr>
            <a:r>
              <a:rPr lang="en-US" dirty="0">
                <a:solidFill>
                  <a:srgbClr val="FFFFFF"/>
                </a:solidFill>
                <a:latin typeface="Lucida Sans" panose="020B0602030504020204" pitchFamily="34" charset="0"/>
              </a:rPr>
              <a:t>What metrics you will use to measure success</a:t>
            </a:r>
          </a:p>
          <a:p>
            <a:pPr marL="514350" indent="-514350">
              <a:buFont typeface="+mj-lt"/>
              <a:buAutoNum type="alphaUcPeriod"/>
            </a:pPr>
            <a:r>
              <a:rPr lang="en-US" dirty="0">
                <a:solidFill>
                  <a:srgbClr val="FFFFFF"/>
                </a:solidFill>
                <a:latin typeface="Lucida Sans" panose="020B0602030504020204" pitchFamily="34" charset="0"/>
              </a:rPr>
              <a:t>The current processes being used</a:t>
            </a:r>
          </a:p>
          <a:p>
            <a:pPr marL="514350" indent="-514350">
              <a:buFont typeface="+mj-lt"/>
              <a:buAutoNum type="alphaUcPeriod"/>
            </a:pPr>
            <a:r>
              <a:rPr lang="en-US" dirty="0">
                <a:solidFill>
                  <a:srgbClr val="FFFFFF"/>
                </a:solidFill>
                <a:latin typeface="Lucida Sans" panose="020B0602030504020204" pitchFamily="34" charset="0"/>
              </a:rPr>
              <a:t>The high-level direction of the initiative has been understood</a:t>
            </a:r>
          </a:p>
        </p:txBody>
      </p:sp>
      <p:sp>
        <p:nvSpPr>
          <p:cNvPr id="4" name="Footer Placeholder 3">
            <a:extLst>
              <a:ext uri="{FF2B5EF4-FFF2-40B4-BE49-F238E27FC236}">
                <a16:creationId xmlns:a16="http://schemas.microsoft.com/office/drawing/2014/main" id="{08FEA62B-A3E7-5A54-612F-EF3FA209ABD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615948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82D126F-D5C9-0122-4957-AA0AAEBA9D8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DFE7C-3B90-B5B8-F88A-FBB8FFF997C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The high-level direction of the initiative has been understood.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0F4C081-C24E-40E4-40E7-C8AE951C41D8}"/>
              </a:ext>
            </a:extLst>
          </p:cNvPr>
          <p:cNvSpPr>
            <a:spLocks noGrp="1"/>
          </p:cNvSpPr>
          <p:nvPr>
            <p:ph idx="1"/>
          </p:nvPr>
        </p:nvSpPr>
        <p:spPr>
          <a:xfrm>
            <a:off x="6516553" y="685799"/>
            <a:ext cx="5126446" cy="5564393"/>
          </a:xfrm>
        </p:spPr>
        <p:txBody>
          <a:bodyPr>
            <a:noAutofit/>
          </a:bodyPr>
          <a:lstStyle/>
          <a:p>
            <a:pPr marL="0" indent="0">
              <a:buNone/>
            </a:pPr>
            <a:r>
              <a:rPr lang="en-US" sz="1500" i="0" dirty="0">
                <a:solidFill>
                  <a:srgbClr val="FFFFFF"/>
                </a:solidFill>
                <a:effectLst/>
                <a:latin typeface="Lucida Sans" panose="020B0602030504020204" pitchFamily="34" charset="0"/>
              </a:rPr>
              <a:t>This step focuses on defining and understanding the overarching goals or the ultimate outcomes that the improvement efforts are aiming to achieve. It's about ensuring clarity and consensus on the strategic direction and purpose of the initiative, setting the stage for subsequent steps in the continual improvement process.</a:t>
            </a:r>
          </a:p>
          <a:p>
            <a:pPr marL="0" indent="0">
              <a:buNone/>
            </a:pPr>
            <a:r>
              <a:rPr lang="en-US" sz="1500" i="0" dirty="0">
                <a:solidFill>
                  <a:srgbClr val="FFFFFF"/>
                </a:solidFill>
                <a:effectLst/>
                <a:latin typeface="Lucida Sans" panose="020B0602030504020204" pitchFamily="34" charset="0"/>
              </a:rPr>
              <a:t>The other options, while important in the overall improvement process, are not the primary focus at the 'what is the vision' step:</a:t>
            </a:r>
          </a:p>
          <a:p>
            <a:r>
              <a:rPr lang="en-US" sz="1500" i="0" dirty="0">
                <a:solidFill>
                  <a:srgbClr val="FFFFFF"/>
                </a:solidFill>
                <a:effectLst/>
                <a:latin typeface="Lucida Sans" panose="020B0602030504020204" pitchFamily="34" charset="0"/>
              </a:rPr>
              <a:t>A. The detailed steps of how to achieve your objectives are more relevant to later stages, such as planning and implementation.</a:t>
            </a:r>
          </a:p>
          <a:p>
            <a:r>
              <a:rPr lang="en-US" sz="1500" i="0" dirty="0">
                <a:solidFill>
                  <a:srgbClr val="FFFFFF"/>
                </a:solidFill>
                <a:effectLst/>
                <a:latin typeface="Lucida Sans" panose="020B0602030504020204" pitchFamily="34" charset="0"/>
              </a:rPr>
              <a:t>B. Determining what metrics to use to measure success is crucial for the monitoring and evaluation phase, which follows after setting the vision.</a:t>
            </a:r>
          </a:p>
          <a:p>
            <a:r>
              <a:rPr lang="en-US" sz="1500" i="0" dirty="0">
                <a:solidFill>
                  <a:srgbClr val="FFFFFF"/>
                </a:solidFill>
                <a:effectLst/>
                <a:latin typeface="Lucida Sans" panose="020B0602030504020204" pitchFamily="34" charset="0"/>
              </a:rPr>
              <a:t>C. Understanding the current processes being used is part of the initial assessment phase, which helps in identifying where you are before setting a vision for where you want to be.</a:t>
            </a: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49A7E99-6FC4-1509-CCCD-F5149EF28A4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520391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9A86A77-31D4-50E5-1561-C382241F81E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3C059-06E2-9A44-5AA9-21998D951683}"/>
              </a:ext>
            </a:extLst>
          </p:cNvPr>
          <p:cNvSpPr>
            <a:spLocks noGrp="1"/>
          </p:cNvSpPr>
          <p:nvPr>
            <p:ph type="title"/>
          </p:nvPr>
        </p:nvSpPr>
        <p:spPr>
          <a:xfrm>
            <a:off x="1834919" y="685800"/>
            <a:ext cx="3705269" cy="5308599"/>
          </a:xfrm>
        </p:spPr>
        <p:txBody>
          <a:bodyPr>
            <a:normAutofit/>
          </a:bodyPr>
          <a:lstStyle/>
          <a:p>
            <a:pPr algn="ctr">
              <a:lnSpc>
                <a:spcPct val="90000"/>
              </a:lnSpc>
            </a:pPr>
            <a:r>
              <a:rPr lang="en-US" sz="1800" dirty="0">
                <a:solidFill>
                  <a:srgbClr val="FFFFFF"/>
                </a:solidFill>
                <a:latin typeface="Udemy Sans"/>
              </a:rPr>
              <a:t>Question 133: </a:t>
            </a:r>
            <a:r>
              <a:rPr lang="en-US" sz="1800" b="0" i="0" dirty="0">
                <a:solidFill>
                  <a:srgbClr val="FFFFFF"/>
                </a:solidFill>
                <a:effectLst/>
                <a:latin typeface="Udemy Sans"/>
              </a:rPr>
              <a:t>As a XYZ Training student, your desired outcome from taking the course is to pass your ITIL 4 Foundation exam. As the service provider, XYZ Training also measures its success based on the number of students who pass the exam after taking our training. What best describes the activities performed by the service provider (XYZ Training) and the service consumer (student) in order to co-create value and reach the desired outcome (the student passing their exam)?</a:t>
            </a:r>
            <a:endParaRPr lang="en-US" sz="1800" dirty="0">
              <a:solidFill>
                <a:srgbClr val="FFFFFF"/>
              </a:solidFill>
              <a:latin typeface="Udemy Sans"/>
            </a:endParaRPr>
          </a:p>
        </p:txBody>
      </p:sp>
      <p:sp>
        <p:nvSpPr>
          <p:cNvPr id="3" name="Content Placeholder 2">
            <a:extLst>
              <a:ext uri="{FF2B5EF4-FFF2-40B4-BE49-F238E27FC236}">
                <a16:creationId xmlns:a16="http://schemas.microsoft.com/office/drawing/2014/main" id="{02E1ADD9-F666-0E5D-07B8-E010A1E60A33}"/>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Service offering</a:t>
            </a:r>
          </a:p>
          <a:p>
            <a:pPr marL="514350" indent="-514350">
              <a:buFont typeface="+mj-lt"/>
              <a:buAutoNum type="alphaUcPeriod"/>
            </a:pPr>
            <a:r>
              <a:rPr lang="en-US" dirty="0">
                <a:solidFill>
                  <a:srgbClr val="FFFFFF"/>
                </a:solidFill>
                <a:latin typeface="Lucida Sans" panose="020B0602030504020204" pitchFamily="34" charset="0"/>
              </a:rPr>
              <a:t>Service relationship management</a:t>
            </a:r>
          </a:p>
          <a:p>
            <a:pPr marL="514350" indent="-514350">
              <a:buFont typeface="+mj-lt"/>
              <a:buAutoNum type="alphaUcPeriod"/>
            </a:pPr>
            <a:r>
              <a:rPr lang="en-US" dirty="0">
                <a:solidFill>
                  <a:srgbClr val="FFFFFF"/>
                </a:solidFill>
                <a:latin typeface="Lucida Sans" panose="020B0602030504020204" pitchFamily="34" charset="0"/>
              </a:rPr>
              <a:t>Service provision</a:t>
            </a:r>
          </a:p>
          <a:p>
            <a:pPr marL="514350" indent="-514350">
              <a:buFont typeface="+mj-lt"/>
              <a:buAutoNum type="alphaUcPeriod"/>
            </a:pPr>
            <a:r>
              <a:rPr lang="en-US" dirty="0">
                <a:solidFill>
                  <a:srgbClr val="FFFFFF"/>
                </a:solidFill>
                <a:latin typeface="Lucida Sans" panose="020B0602030504020204" pitchFamily="34" charset="0"/>
              </a:rPr>
              <a:t>Service consumption</a:t>
            </a:r>
          </a:p>
        </p:txBody>
      </p:sp>
      <p:sp>
        <p:nvSpPr>
          <p:cNvPr id="4" name="Footer Placeholder 3">
            <a:extLst>
              <a:ext uri="{FF2B5EF4-FFF2-40B4-BE49-F238E27FC236}">
                <a16:creationId xmlns:a16="http://schemas.microsoft.com/office/drawing/2014/main" id="{56281433-1977-6FF0-E291-148A40E5614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302044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DD3ADF5-2761-0FA7-FD4C-D4C37ECFBC9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3C929-6811-DD36-7589-FE6696AF5BD1}"/>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Service provision.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F1DCB80-CE79-5FFF-D740-DD115B91EC4A}"/>
              </a:ext>
            </a:extLst>
          </p:cNvPr>
          <p:cNvSpPr>
            <a:spLocks noGrp="1"/>
          </p:cNvSpPr>
          <p:nvPr>
            <p:ph idx="1"/>
          </p:nvPr>
        </p:nvSpPr>
        <p:spPr>
          <a:xfrm>
            <a:off x="6239342" y="685800"/>
            <a:ext cx="5482521" cy="5650454"/>
          </a:xfrm>
        </p:spPr>
        <p:txBody>
          <a:bodyPr>
            <a:noAutofit/>
          </a:bodyPr>
          <a:lstStyle/>
          <a:p>
            <a:pPr marL="0" indent="0">
              <a:lnSpc>
                <a:spcPct val="90000"/>
              </a:lnSpc>
              <a:buNone/>
            </a:pPr>
            <a:r>
              <a:rPr lang="en-US" sz="1200" b="1" i="0" dirty="0">
                <a:solidFill>
                  <a:srgbClr val="FFFFFF"/>
                </a:solidFill>
                <a:effectLst/>
                <a:latin typeface="Lucida Sans" panose="020B0602030504020204" pitchFamily="34" charset="0"/>
              </a:rPr>
              <a:t>Service provision refers to the activities performed by the service provider to fulfill the service offering, which in this case includes delivering training that helps students pass their ITIL 4 Foundation exam. On the other hand, the student engages in service consumption by attending the course, studying the material, and applying the knowledge to pass the exam. Both parties are actively involved in the process, with the provider delivering the educational service and the consumer utilizing it to achieve certification success, thus co-creating value.</a:t>
            </a:r>
            <a:endParaRPr lang="en-US" sz="1200" dirty="0">
              <a:solidFill>
                <a:srgbClr val="FFFFFF"/>
              </a:solidFill>
              <a:latin typeface="Lucida Sans" panose="020B0602030504020204" pitchFamily="34" charset="0"/>
            </a:endParaRPr>
          </a:p>
          <a:p>
            <a:pPr marL="0" indent="0">
              <a:lnSpc>
                <a:spcPct val="90000"/>
              </a:lnSpc>
              <a:buNone/>
            </a:pPr>
            <a:r>
              <a:rPr lang="en-US" sz="1200" dirty="0">
                <a:solidFill>
                  <a:srgbClr val="FFFFFF"/>
                </a:solidFill>
                <a:latin typeface="Lucida Sans" panose="020B0602030504020204" pitchFamily="34" charset="0"/>
              </a:rPr>
              <a:t>Let's address why each of the other options does not best describe the activities for co-creating value in the context of the student passing their ITIL 4 Foundation exam:</a:t>
            </a:r>
          </a:p>
          <a:p>
            <a:pPr>
              <a:lnSpc>
                <a:spcPct val="90000"/>
              </a:lnSpc>
            </a:pPr>
            <a:r>
              <a:rPr lang="en-US" sz="1200" dirty="0">
                <a:solidFill>
                  <a:srgbClr val="FFFFFF"/>
                </a:solidFill>
                <a:latin typeface="Lucida Sans" panose="020B0602030504020204" pitchFamily="34" charset="0"/>
              </a:rPr>
              <a:t>A. Service Offering: This refers to the formal description of one or more services, designed to address the needs of a target consumer group. A service offering may include goods, access to resources, and service actions. While the service offering is what the provider presents to the market, it is not the active part of co-creating value; it's more about the potential value that can be realized through service consumption.</a:t>
            </a:r>
          </a:p>
          <a:p>
            <a:pPr>
              <a:lnSpc>
                <a:spcPct val="90000"/>
              </a:lnSpc>
            </a:pPr>
            <a:r>
              <a:rPr lang="en-US" sz="1200" dirty="0">
                <a:solidFill>
                  <a:srgbClr val="FFFFFF"/>
                </a:solidFill>
                <a:latin typeface="Lucida Sans" panose="020B0602030504020204" pitchFamily="34" charset="0"/>
              </a:rPr>
              <a:t>B. Service Relationship Management: This is about the joint activities performed by a service provider and a service consumer to ensure continual value co-creation based on agreed and available service offerings. It involves communication, management of service levels, and continuous improvement. While it is integral to the overall relationship and ensures that the services continue to meet the needs of the students, it is not the direct activity that leads to the student passing the exam.</a:t>
            </a:r>
          </a:p>
          <a:p>
            <a:pPr>
              <a:lnSpc>
                <a:spcPct val="90000"/>
              </a:lnSpc>
            </a:pPr>
            <a:r>
              <a:rPr lang="en-US" sz="1200" dirty="0">
                <a:solidFill>
                  <a:srgbClr val="FFFFFF"/>
                </a:solidFill>
                <a:latin typeface="Lucida Sans" panose="020B0602030504020204" pitchFamily="34" charset="0"/>
              </a:rPr>
              <a:t>D. Service Consumption: This includes the activities performed by an organization to consume services. It involves the management of the service consumer's resources needed to use the service offering and the management of the service consumer's demand for services. The student's activities to consume the training service are part of service consumption, but without the active provision of the training by XYZ Training, there would be no service to consume</a:t>
            </a:r>
          </a:p>
        </p:txBody>
      </p:sp>
      <p:sp>
        <p:nvSpPr>
          <p:cNvPr id="4" name="Footer Placeholder 3">
            <a:extLst>
              <a:ext uri="{FF2B5EF4-FFF2-40B4-BE49-F238E27FC236}">
                <a16:creationId xmlns:a16="http://schemas.microsoft.com/office/drawing/2014/main" id="{B4350E2E-3415-4543-2970-03932FC25FC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31909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1D081B9-0437-7A0B-0B77-CCF6C916683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269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F5695-403E-41A7-5B12-5CCF1F2CBC93}"/>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dirty="0">
                <a:solidFill>
                  <a:srgbClr val="FFFFFF"/>
                </a:solidFill>
                <a:latin typeface="Udemy Sans"/>
              </a:rPr>
              <a:t>Question 134: </a:t>
            </a:r>
            <a:r>
              <a:rPr lang="en-US" sz="2400" b="0" i="0" dirty="0">
                <a:solidFill>
                  <a:srgbClr val="FFFFFF"/>
                </a:solidFill>
                <a:effectLst/>
                <a:latin typeface="Udemy Sans"/>
              </a:rPr>
              <a:t>Each time users attempt to log on to the domain using their username and password, they receive an error that 'the authentication server is not responding'. This is happening to multiple users across the network. How would you categorize this issue?</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0E40A5D8-BAE9-54DE-F8DF-3928D440381E}"/>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Incident</a:t>
            </a:r>
          </a:p>
          <a:p>
            <a:pPr marL="514350" indent="-514350">
              <a:buFont typeface="+mj-lt"/>
              <a:buAutoNum type="alphaUcPeriod"/>
            </a:pPr>
            <a:r>
              <a:rPr lang="en-US" dirty="0">
                <a:solidFill>
                  <a:srgbClr val="FFFFFF"/>
                </a:solidFill>
                <a:latin typeface="Lucida Sans" panose="020B0602030504020204" pitchFamily="34" charset="0"/>
              </a:rPr>
              <a:t>Workaround</a:t>
            </a:r>
          </a:p>
          <a:p>
            <a:pPr marL="514350" indent="-514350">
              <a:buFont typeface="+mj-lt"/>
              <a:buAutoNum type="alphaUcPeriod"/>
            </a:pPr>
            <a:r>
              <a:rPr lang="en-US" dirty="0">
                <a:solidFill>
                  <a:srgbClr val="FFFFFF"/>
                </a:solidFill>
                <a:latin typeface="Lucida Sans" panose="020B0602030504020204" pitchFamily="34" charset="0"/>
              </a:rPr>
              <a:t>Problem</a:t>
            </a:r>
          </a:p>
          <a:p>
            <a:pPr marL="514350" indent="-514350">
              <a:buFont typeface="+mj-lt"/>
              <a:buAutoNum type="alphaUcPeriod"/>
            </a:pPr>
            <a:r>
              <a:rPr lang="en-US" dirty="0">
                <a:solidFill>
                  <a:srgbClr val="FFFFFF"/>
                </a:solidFill>
                <a:latin typeface="Lucida Sans" panose="020B0602030504020204" pitchFamily="34" charset="0"/>
              </a:rPr>
              <a:t>Event</a:t>
            </a:r>
          </a:p>
        </p:txBody>
      </p:sp>
      <p:sp>
        <p:nvSpPr>
          <p:cNvPr id="4" name="Footer Placeholder 3">
            <a:extLst>
              <a:ext uri="{FF2B5EF4-FFF2-40B4-BE49-F238E27FC236}">
                <a16:creationId xmlns:a16="http://schemas.microsoft.com/office/drawing/2014/main" id="{A647705C-454E-E633-B6CF-57F6BF1AE2F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26256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852EBEC-6BAF-1F6D-8637-2CF039BC9D4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CAC6F-AEBD-F30F-6F62-CDF37A066330}"/>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13: </a:t>
            </a:r>
            <a:r>
              <a:rPr lang="en-US" sz="2800" b="1" i="0" dirty="0">
                <a:solidFill>
                  <a:srgbClr val="FFFFFF"/>
                </a:solidFill>
                <a:effectLst/>
                <a:latin typeface="Udemy Sans"/>
              </a:rPr>
              <a:t>Which practice provides a single point of contact for users? </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FFE067F8-9868-8CFE-B425-DBBA996F070A}"/>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fr-FR" sz="1800">
                <a:solidFill>
                  <a:srgbClr val="FFFFFF"/>
                </a:solidFill>
                <a:latin typeface="Lucida Sans" panose="020B0602030504020204" pitchFamily="34" charset="0"/>
              </a:rPr>
              <a:t>Incident Management.</a:t>
            </a:r>
          </a:p>
          <a:p>
            <a:pPr marL="514350" indent="-514350">
              <a:buFont typeface="+mj-lt"/>
              <a:buAutoNum type="alphaUcPeriod"/>
            </a:pPr>
            <a:r>
              <a:rPr lang="fr-FR" sz="1800">
                <a:solidFill>
                  <a:srgbClr val="FFFFFF"/>
                </a:solidFill>
                <a:latin typeface="Lucida Sans" panose="020B0602030504020204" pitchFamily="34" charset="0"/>
              </a:rPr>
              <a:t> Change Control.</a:t>
            </a:r>
          </a:p>
          <a:p>
            <a:pPr marL="514350" indent="-514350">
              <a:buFont typeface="+mj-lt"/>
              <a:buAutoNum type="alphaUcPeriod"/>
            </a:pPr>
            <a:r>
              <a:rPr lang="fr-FR" sz="1800">
                <a:solidFill>
                  <a:srgbClr val="FFFFFF"/>
                </a:solidFill>
                <a:latin typeface="Lucida Sans" panose="020B0602030504020204" pitchFamily="34" charset="0"/>
              </a:rPr>
              <a:t> Service Desk.</a:t>
            </a:r>
          </a:p>
          <a:p>
            <a:pPr marL="514350" indent="-514350">
              <a:buFont typeface="+mj-lt"/>
              <a:buAutoNum type="alphaUcPeriod"/>
            </a:pPr>
            <a:r>
              <a:rPr lang="fr-FR" sz="1800">
                <a:solidFill>
                  <a:srgbClr val="FFFFFF"/>
                </a:solidFill>
                <a:latin typeface="Lucida Sans" panose="020B0602030504020204" pitchFamily="34" charset="0"/>
              </a:rPr>
              <a:t> Service Request Management.</a:t>
            </a:r>
            <a:endParaRPr lang="en-US" sz="180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370550E-EC39-6087-4680-8DFE97F62C4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14819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E6A1582-C26C-3905-6FAD-4B5852F2855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05BDF-CBDA-3D65-F623-3EA46316768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Problem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EEE7885-6C6F-1D2B-82CE-CE8A8C6BCBD3}"/>
              </a:ext>
            </a:extLst>
          </p:cNvPr>
          <p:cNvSpPr>
            <a:spLocks noGrp="1"/>
          </p:cNvSpPr>
          <p:nvPr>
            <p:ph idx="1"/>
          </p:nvPr>
        </p:nvSpPr>
        <p:spPr>
          <a:xfrm>
            <a:off x="6190573" y="583602"/>
            <a:ext cx="5595402" cy="5564393"/>
          </a:xfrm>
        </p:spPr>
        <p:txBody>
          <a:bodyPr>
            <a:noAutofit/>
          </a:bodyPr>
          <a:lstStyle/>
          <a:p>
            <a:pPr marL="0" indent="0">
              <a:lnSpc>
                <a:spcPct val="90000"/>
              </a:lnSpc>
              <a:buNone/>
            </a:pPr>
            <a:r>
              <a:rPr lang="en-US" sz="1500" b="1" i="0" dirty="0">
                <a:solidFill>
                  <a:srgbClr val="FFFFFF"/>
                </a:solidFill>
                <a:effectLst/>
                <a:latin typeface="Lucida Sans" panose="020B0602030504020204" pitchFamily="34" charset="0"/>
              </a:rPr>
              <a:t>Problem</a:t>
            </a:r>
            <a:r>
              <a:rPr lang="en-US" sz="1500" b="0" i="0" dirty="0">
                <a:solidFill>
                  <a:srgbClr val="FFFFFF"/>
                </a:solidFill>
                <a:effectLst/>
                <a:latin typeface="Lucida Sans" panose="020B0602030504020204" pitchFamily="34" charset="0"/>
              </a:rPr>
              <a:t>: In ITIL terminology, a problem is defined as the cause of one or more incidents. The given situation, where multiple users across the network are unable to log in due to an authentication server not responding, suggests a common underlying cause affecting a service. While each individual user's inability to log in could be considered an incident, the overall situation points to a problem that needs to be addressed to prevent further incidents. Identifying and resolving the root cause of the authentication server's failure would be part of problem management.</a:t>
            </a:r>
          </a:p>
          <a:p>
            <a:pPr marL="0" indent="0">
              <a:lnSpc>
                <a:spcPct val="90000"/>
              </a:lnSpc>
              <a:buNone/>
            </a:pPr>
            <a:r>
              <a:rPr lang="en-US" sz="1500" b="0" i="0" dirty="0">
                <a:solidFill>
                  <a:srgbClr val="FFFFFF"/>
                </a:solidFill>
                <a:effectLst/>
                <a:latin typeface="Lucida Sans" panose="020B0602030504020204" pitchFamily="34" charset="0"/>
              </a:rPr>
              <a:t>Here's the breakdown of the other terms:</a:t>
            </a:r>
          </a:p>
          <a:p>
            <a:pPr>
              <a:lnSpc>
                <a:spcPct val="90000"/>
              </a:lnSpc>
            </a:pPr>
            <a:r>
              <a:rPr lang="en-US" sz="1500" b="1" i="0" dirty="0">
                <a:solidFill>
                  <a:srgbClr val="FFFFFF"/>
                </a:solidFill>
                <a:effectLst/>
                <a:latin typeface="Lucida Sans" panose="020B0602030504020204" pitchFamily="34" charset="0"/>
              </a:rPr>
              <a:t>Incident</a:t>
            </a:r>
            <a:r>
              <a:rPr lang="en-US" sz="1500" b="0" i="0" dirty="0">
                <a:solidFill>
                  <a:srgbClr val="FFFFFF"/>
                </a:solidFill>
                <a:effectLst/>
                <a:latin typeface="Lucida Sans" panose="020B0602030504020204" pitchFamily="34" charset="0"/>
              </a:rPr>
              <a:t>: An event which is not part of the standard operation of a service and which causes, or may cause, an interruption to, or a reduction in, the quality of that service. The individual occurrences of users being unable to log in could be recorded as incidents.</a:t>
            </a:r>
          </a:p>
          <a:p>
            <a:pPr>
              <a:lnSpc>
                <a:spcPct val="90000"/>
              </a:lnSpc>
            </a:pPr>
            <a:r>
              <a:rPr lang="en-US" sz="1500" b="1" i="0" dirty="0">
                <a:solidFill>
                  <a:srgbClr val="FFFFFF"/>
                </a:solidFill>
                <a:effectLst/>
                <a:latin typeface="Lucida Sans" panose="020B0602030504020204" pitchFamily="34" charset="0"/>
              </a:rPr>
              <a:t>Workaround</a:t>
            </a:r>
            <a:r>
              <a:rPr lang="en-US" sz="1500" b="0" i="0" dirty="0">
                <a:solidFill>
                  <a:srgbClr val="FFFFFF"/>
                </a:solidFill>
                <a:effectLst/>
                <a:latin typeface="Lucida Sans" panose="020B0602030504020204" pitchFamily="34" charset="0"/>
              </a:rPr>
              <a:t>: A temporary way to overcome the difficulties of an incident or problem. If there was a temporary measure in place that allowed users to bypass the authentication issue, this would be considered a workaround.</a:t>
            </a:r>
          </a:p>
          <a:p>
            <a:pPr>
              <a:lnSpc>
                <a:spcPct val="90000"/>
              </a:lnSpc>
            </a:pPr>
            <a:r>
              <a:rPr lang="en-US" sz="1500" b="1" i="0" dirty="0">
                <a:solidFill>
                  <a:srgbClr val="FFFFFF"/>
                </a:solidFill>
                <a:effectLst/>
                <a:latin typeface="Lucida Sans" panose="020B0602030504020204" pitchFamily="34" charset="0"/>
              </a:rPr>
              <a:t>Event</a:t>
            </a:r>
            <a:r>
              <a:rPr lang="en-US" sz="1500" b="0" i="0" dirty="0">
                <a:solidFill>
                  <a:srgbClr val="FFFFFF"/>
                </a:solidFill>
                <a:effectLst/>
                <a:latin typeface="Lucida Sans" panose="020B0602030504020204" pitchFamily="34" charset="0"/>
              </a:rPr>
              <a:t>: A change of state that has significance for the management of a configuration item or IT service. The error message itself could be seen as an event, which would be logged by an event management system.</a:t>
            </a:r>
          </a:p>
        </p:txBody>
      </p:sp>
      <p:sp>
        <p:nvSpPr>
          <p:cNvPr id="4" name="Footer Placeholder 3">
            <a:extLst>
              <a:ext uri="{FF2B5EF4-FFF2-40B4-BE49-F238E27FC236}">
                <a16:creationId xmlns:a16="http://schemas.microsoft.com/office/drawing/2014/main" id="{2D1548D2-B10B-A62E-3D80-C14EDF26C53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21668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530212D-772B-31EA-D55E-92FACDEB780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A8420-2241-DF7E-CEC9-525996F09D6F}"/>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dirty="0">
                <a:solidFill>
                  <a:srgbClr val="FFFFFF"/>
                </a:solidFill>
                <a:latin typeface="Udemy Sans"/>
              </a:rPr>
              <a:t>Question 135: </a:t>
            </a:r>
            <a:r>
              <a:rPr lang="en-US" sz="2400" b="0" i="0" dirty="0">
                <a:solidFill>
                  <a:srgbClr val="FFFFFF"/>
                </a:solidFill>
                <a:effectLst/>
                <a:latin typeface="Udemy Sans"/>
              </a:rPr>
              <a:t>Your company has five branch offices located across the country. To support each of these branch offices, a small service desk has been created for each office and it is co-located with the users to whom they are providing service and support. What model of service desk is your company using?</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C8198400-FBF1-A740-A790-D57C346E5437}"/>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Virtual</a:t>
            </a:r>
          </a:p>
          <a:p>
            <a:pPr marL="514350" indent="-514350">
              <a:buFont typeface="+mj-lt"/>
              <a:buAutoNum type="alphaUcPeriod"/>
            </a:pPr>
            <a:r>
              <a:rPr lang="en-US" dirty="0">
                <a:solidFill>
                  <a:srgbClr val="FFFFFF"/>
                </a:solidFill>
                <a:latin typeface="Lucida Sans" panose="020B0602030504020204" pitchFamily="34" charset="0"/>
              </a:rPr>
              <a:t>Centralized</a:t>
            </a:r>
          </a:p>
          <a:p>
            <a:pPr marL="514350" indent="-514350">
              <a:buFont typeface="+mj-lt"/>
              <a:buAutoNum type="alphaUcPeriod"/>
            </a:pPr>
            <a:r>
              <a:rPr lang="en-US" dirty="0">
                <a:solidFill>
                  <a:srgbClr val="FFFFFF"/>
                </a:solidFill>
                <a:latin typeface="Lucida Sans" panose="020B0602030504020204" pitchFamily="34" charset="0"/>
              </a:rPr>
              <a:t>Follow-the-sun</a:t>
            </a:r>
          </a:p>
          <a:p>
            <a:pPr marL="514350" indent="-514350">
              <a:buFont typeface="+mj-lt"/>
              <a:buAutoNum type="alphaUcPeriod"/>
            </a:pPr>
            <a:r>
              <a:rPr lang="en-US" dirty="0">
                <a:solidFill>
                  <a:srgbClr val="FFFFFF"/>
                </a:solidFill>
                <a:latin typeface="Lucida Sans" panose="020B0602030504020204" pitchFamily="34" charset="0"/>
              </a:rPr>
              <a:t>Local</a:t>
            </a:r>
          </a:p>
        </p:txBody>
      </p:sp>
      <p:sp>
        <p:nvSpPr>
          <p:cNvPr id="4" name="Footer Placeholder 3">
            <a:extLst>
              <a:ext uri="{FF2B5EF4-FFF2-40B4-BE49-F238E27FC236}">
                <a16:creationId xmlns:a16="http://schemas.microsoft.com/office/drawing/2014/main" id="{72EC7344-5108-D73B-BBF1-214E22DAAB3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56298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5C5EBB7-F9C1-4455-7232-5DE79FC051E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F4579-2499-262F-B586-CAC312B5F69E}"/>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Local.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EE50051-7199-78B7-B435-12E8D6116F37}"/>
              </a:ext>
            </a:extLst>
          </p:cNvPr>
          <p:cNvSpPr>
            <a:spLocks noGrp="1"/>
          </p:cNvSpPr>
          <p:nvPr>
            <p:ph idx="1"/>
          </p:nvPr>
        </p:nvSpPr>
        <p:spPr>
          <a:xfrm>
            <a:off x="6427820" y="715384"/>
            <a:ext cx="5482521" cy="5661212"/>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Local Service Desk</a:t>
            </a:r>
            <a:r>
              <a:rPr lang="en-US" sz="1600" b="0" i="0" dirty="0">
                <a:solidFill>
                  <a:srgbClr val="FFFFFF"/>
                </a:solidFill>
                <a:effectLst/>
                <a:latin typeface="Lucida Sans" panose="020B0602030504020204" pitchFamily="34" charset="0"/>
              </a:rPr>
              <a:t>: This model involves having a service desk in the same or very close physical location as the users it serves. Each branch office having its own small service desk that is co-located with the users fits the description of a local service desk setup. This model can provide tailored support that is sensitive to the local context and needs.</a:t>
            </a:r>
          </a:p>
          <a:p>
            <a:pPr marL="0" indent="0">
              <a:lnSpc>
                <a:spcPct val="90000"/>
              </a:lnSpc>
              <a:buNone/>
            </a:pPr>
            <a:r>
              <a:rPr lang="en-US" sz="1600" b="0" i="0" dirty="0">
                <a:solidFill>
                  <a:srgbClr val="FFFFFF"/>
                </a:solidFill>
                <a:effectLst/>
                <a:latin typeface="Lucida Sans" panose="020B0602030504020204" pitchFamily="34" charset="0"/>
              </a:rPr>
              <a:t>The other service desk models mentioned have different characteristics:</a:t>
            </a:r>
          </a:p>
          <a:p>
            <a:pPr>
              <a:lnSpc>
                <a:spcPct val="90000"/>
              </a:lnSpc>
            </a:pPr>
            <a:r>
              <a:rPr lang="en-US" sz="1600" b="1" i="0" dirty="0">
                <a:solidFill>
                  <a:srgbClr val="FFFFFF"/>
                </a:solidFill>
                <a:effectLst/>
                <a:latin typeface="Lucida Sans" panose="020B0602030504020204" pitchFamily="34" charset="0"/>
              </a:rPr>
              <a:t>Virtual Service Desk</a:t>
            </a:r>
            <a:r>
              <a:rPr lang="en-US" sz="1600" b="0" i="0" dirty="0">
                <a:solidFill>
                  <a:srgbClr val="FFFFFF"/>
                </a:solidFill>
                <a:effectLst/>
                <a:latin typeface="Lucida Sans" panose="020B0602030504020204" pitchFamily="34" charset="0"/>
              </a:rPr>
              <a:t>: This model involves service desk agents working from various locations, often supported by technology that allows them to function as if they were in one place, regardless of their physical location.</a:t>
            </a:r>
          </a:p>
          <a:p>
            <a:pPr>
              <a:lnSpc>
                <a:spcPct val="90000"/>
              </a:lnSpc>
            </a:pPr>
            <a:r>
              <a:rPr lang="en-US" sz="1600" b="1" i="0" dirty="0">
                <a:solidFill>
                  <a:srgbClr val="FFFFFF"/>
                </a:solidFill>
                <a:effectLst/>
                <a:latin typeface="Lucida Sans" panose="020B0602030504020204" pitchFamily="34" charset="0"/>
              </a:rPr>
              <a:t>Centralized Service Desk</a:t>
            </a:r>
            <a:r>
              <a:rPr lang="en-US" sz="1600" b="0" i="0" dirty="0">
                <a:solidFill>
                  <a:srgbClr val="FFFFFF"/>
                </a:solidFill>
                <a:effectLst/>
                <a:latin typeface="Lucida Sans" panose="020B0602030504020204" pitchFamily="34" charset="0"/>
              </a:rPr>
              <a:t>: In this model, support for multiple locations or the entire organization is provided from a single centralized location. This can help in achieving consistency and efficiency in service delivery.</a:t>
            </a:r>
          </a:p>
          <a:p>
            <a:pPr>
              <a:lnSpc>
                <a:spcPct val="90000"/>
              </a:lnSpc>
            </a:pPr>
            <a:r>
              <a:rPr lang="en-US" sz="1600" b="1" i="0" dirty="0">
                <a:solidFill>
                  <a:srgbClr val="FFFFFF"/>
                </a:solidFill>
                <a:effectLst/>
                <a:latin typeface="Lucida Sans" panose="020B0602030504020204" pitchFamily="34" charset="0"/>
              </a:rPr>
              <a:t>Follow-the-Sun</a:t>
            </a:r>
            <a:r>
              <a:rPr lang="en-US" sz="1600" b="0" i="0" dirty="0">
                <a:solidFill>
                  <a:srgbClr val="FFFFFF"/>
                </a:solidFill>
                <a:effectLst/>
                <a:latin typeface="Lucida Sans" panose="020B0602030504020204" pitchFamily="34" charset="0"/>
              </a:rPr>
              <a:t>: This is a model used for providing 24/7 global support, where service desks in different time zones hand off support to one another at the end of their business day, effectively following the daylight hours around the globe.</a:t>
            </a:r>
          </a:p>
          <a:p>
            <a:pPr marL="0" indent="0">
              <a:lnSpc>
                <a:spcPct val="90000"/>
              </a:lnSpc>
              <a:buNone/>
            </a:pP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AC3E1F27-F135-4FDD-06C3-F852E400861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79542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B2CEEA8-867C-CDD0-44BB-9461F5D341C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99091-D105-F91A-445E-5A519AE8A65F}"/>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dirty="0">
                <a:solidFill>
                  <a:srgbClr val="FFFFFF"/>
                </a:solidFill>
                <a:latin typeface="Udemy Sans"/>
              </a:rPr>
              <a:t>Question 136: </a:t>
            </a:r>
            <a:r>
              <a:rPr lang="en-US" sz="2400" b="0" i="0" dirty="0">
                <a:solidFill>
                  <a:srgbClr val="FFFFFF"/>
                </a:solidFill>
                <a:effectLst/>
                <a:latin typeface="Udemy Sans"/>
              </a:rPr>
              <a:t>Your company has recently decided to install a Microsoft SharePoint server to serve as the organization's knowledge base. Which dimension of service management would this decision best be considered?</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D3C3174A-52BB-772F-FF0D-F21A34A9C820}"/>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Information and technology</a:t>
            </a:r>
          </a:p>
          <a:p>
            <a:pPr marL="514350" indent="-514350">
              <a:buFont typeface="+mj-lt"/>
              <a:buAutoNum type="alphaUcPeriod"/>
            </a:pPr>
            <a:r>
              <a:rPr lang="en-US" dirty="0">
                <a:solidFill>
                  <a:srgbClr val="FFFFFF"/>
                </a:solidFill>
                <a:latin typeface="Lucida Sans" panose="020B0602030504020204" pitchFamily="34" charset="0"/>
              </a:rPr>
              <a:t>Organizations and people</a:t>
            </a:r>
          </a:p>
          <a:p>
            <a:pPr marL="514350" indent="-514350">
              <a:buFont typeface="+mj-lt"/>
              <a:buAutoNum type="alphaUcPeriod"/>
            </a:pPr>
            <a:r>
              <a:rPr lang="en-US" dirty="0">
                <a:solidFill>
                  <a:srgbClr val="FFFFFF"/>
                </a:solidFill>
                <a:latin typeface="Lucida Sans" panose="020B0602030504020204" pitchFamily="34" charset="0"/>
              </a:rPr>
              <a:t>Partners and suppliers</a:t>
            </a:r>
          </a:p>
          <a:p>
            <a:pPr marL="514350" indent="-514350">
              <a:buFont typeface="+mj-lt"/>
              <a:buAutoNum type="alphaUcPeriod"/>
            </a:pPr>
            <a:r>
              <a:rPr lang="en-US" dirty="0">
                <a:solidFill>
                  <a:srgbClr val="FFFFFF"/>
                </a:solidFill>
                <a:latin typeface="Lucida Sans" panose="020B0602030504020204" pitchFamily="34" charset="0"/>
              </a:rPr>
              <a:t>Value streams and processes</a:t>
            </a:r>
          </a:p>
        </p:txBody>
      </p:sp>
      <p:sp>
        <p:nvSpPr>
          <p:cNvPr id="4" name="Footer Placeholder 3">
            <a:extLst>
              <a:ext uri="{FF2B5EF4-FFF2-40B4-BE49-F238E27FC236}">
                <a16:creationId xmlns:a16="http://schemas.microsoft.com/office/drawing/2014/main" id="{EDFB64A8-2565-A476-8AA6-97F6226C8D6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63324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1D91307-23FF-57A3-D179-FF8DC2A5E66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338DA-BCBE-0156-96F4-30F0A3FF41A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Information and Technology.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A354EDF-7455-4269-3F96-4B6E57396692}"/>
              </a:ext>
            </a:extLst>
          </p:cNvPr>
          <p:cNvSpPr>
            <a:spLocks noGrp="1"/>
          </p:cNvSpPr>
          <p:nvPr>
            <p:ph idx="1"/>
          </p:nvPr>
        </p:nvSpPr>
        <p:spPr>
          <a:xfrm>
            <a:off x="6366890" y="602429"/>
            <a:ext cx="5745065" cy="5766098"/>
          </a:xfrm>
        </p:spPr>
        <p:txBody>
          <a:bodyPr>
            <a:noAutofit/>
          </a:bodyPr>
          <a:lstStyle/>
          <a:p>
            <a:pPr marL="0" indent="0">
              <a:buNone/>
            </a:pPr>
            <a:r>
              <a:rPr lang="en-US" sz="1600" b="1" i="0" dirty="0">
                <a:solidFill>
                  <a:srgbClr val="FFFFFF"/>
                </a:solidFill>
                <a:effectLst/>
                <a:latin typeface="Lucida Sans" panose="020B0602030504020204" pitchFamily="34" charset="0"/>
              </a:rPr>
              <a:t>The Information and Technology dimension covers the information and technological aspects of service management. Implementing a SharePoint server, a technology solution, for managing and sharing information aligns directly with this dimension. It involves the use of technology (SharePoint) to manage information (knowledge base) effectively.</a:t>
            </a:r>
          </a:p>
          <a:p>
            <a:pPr marL="0" indent="0">
              <a:buNone/>
            </a:pPr>
            <a:r>
              <a:rPr lang="en-US" sz="1600" b="1" i="0" dirty="0">
                <a:solidFill>
                  <a:srgbClr val="FFFFFF"/>
                </a:solidFill>
                <a:effectLst/>
                <a:latin typeface="Lucida Sans" panose="020B0602030504020204" pitchFamily="34" charset="0"/>
              </a:rPr>
              <a:t>The other dimensions:</a:t>
            </a:r>
          </a:p>
          <a:p>
            <a:r>
              <a:rPr lang="en-US" sz="1600" b="1" i="0" dirty="0">
                <a:solidFill>
                  <a:srgbClr val="FFFFFF"/>
                </a:solidFill>
                <a:effectLst/>
                <a:latin typeface="Lucida Sans" panose="020B0602030504020204" pitchFamily="34" charset="0"/>
              </a:rPr>
              <a:t>B. Organizations and People: This dimension deals with the roles, responsibilities, culture, and skills within the organization, which isn't directly related to the implementation of a technology solution like SharePoint.</a:t>
            </a:r>
          </a:p>
          <a:p>
            <a:r>
              <a:rPr lang="en-US" sz="1600" b="1" i="0" dirty="0">
                <a:solidFill>
                  <a:srgbClr val="FFFFFF"/>
                </a:solidFill>
                <a:effectLst/>
                <a:latin typeface="Lucida Sans" panose="020B0602030504020204" pitchFamily="34" charset="0"/>
              </a:rPr>
              <a:t>C. Partners and Suppliers: While this dimension involves the relationships an organization has with other companies, installing an internal SharePoint server is more about the technology itself than about external partnerships.</a:t>
            </a:r>
          </a:p>
          <a:p>
            <a:r>
              <a:rPr lang="en-US" sz="1600" b="1" i="0" dirty="0">
                <a:solidFill>
                  <a:srgbClr val="FFFFFF"/>
                </a:solidFill>
                <a:effectLst/>
                <a:latin typeface="Lucida Sans" panose="020B0602030504020204" pitchFamily="34" charset="0"/>
              </a:rPr>
              <a:t>D. Value Streams and Processes: This dimension is about how various parts of the organization work together to create value. Although the SharePoint server can support these processes, the decision to implement it is primarily about the technology and information aspect.</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698325C6-6834-4766-D825-3A1006E7DBC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67613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C9F253E-254F-0416-8CF4-AB503677F5F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1AC16-B6EA-4451-945F-8213196D2CAB}"/>
              </a:ext>
            </a:extLst>
          </p:cNvPr>
          <p:cNvSpPr>
            <a:spLocks noGrp="1"/>
          </p:cNvSpPr>
          <p:nvPr>
            <p:ph type="title"/>
          </p:nvPr>
        </p:nvSpPr>
        <p:spPr>
          <a:xfrm>
            <a:off x="1834919" y="685800"/>
            <a:ext cx="3705269" cy="5308599"/>
          </a:xfrm>
        </p:spPr>
        <p:txBody>
          <a:bodyPr>
            <a:normAutofit/>
          </a:bodyPr>
          <a:lstStyle/>
          <a:p>
            <a:pPr algn="ctr">
              <a:lnSpc>
                <a:spcPct val="90000"/>
              </a:lnSpc>
            </a:pPr>
            <a:r>
              <a:rPr lang="en-US" sz="2600" dirty="0">
                <a:solidFill>
                  <a:srgbClr val="FFFFFF"/>
                </a:solidFill>
                <a:latin typeface="Udemy Sans"/>
              </a:rPr>
              <a:t>Question 137: </a:t>
            </a:r>
            <a:r>
              <a:rPr lang="en-US" sz="2600" b="0" i="0" dirty="0">
                <a:solidFill>
                  <a:srgbClr val="FFFFFF"/>
                </a:solidFill>
                <a:effectLst/>
                <a:latin typeface="Udemy Sans"/>
              </a:rPr>
              <a:t>You are working as part of an improvement initiative and your team would like to release a new module into the existing Customer Relationship Management system. Which type of change should you initiate?</a:t>
            </a:r>
            <a:endParaRPr lang="en-US" sz="2600" dirty="0">
              <a:solidFill>
                <a:srgbClr val="FFFFFF"/>
              </a:solidFill>
              <a:latin typeface="Udemy Sans"/>
            </a:endParaRPr>
          </a:p>
        </p:txBody>
      </p:sp>
      <p:sp>
        <p:nvSpPr>
          <p:cNvPr id="3" name="Content Placeholder 2">
            <a:extLst>
              <a:ext uri="{FF2B5EF4-FFF2-40B4-BE49-F238E27FC236}">
                <a16:creationId xmlns:a16="http://schemas.microsoft.com/office/drawing/2014/main" id="{98C88939-5924-5401-A6EC-A3508D4084FD}"/>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Standard</a:t>
            </a:r>
          </a:p>
          <a:p>
            <a:pPr marL="514350" indent="-514350">
              <a:buFont typeface="+mj-lt"/>
              <a:buAutoNum type="alphaUcPeriod"/>
            </a:pPr>
            <a:r>
              <a:rPr lang="en-US" dirty="0">
                <a:solidFill>
                  <a:srgbClr val="FFFFFF"/>
                </a:solidFill>
                <a:latin typeface="Lucida Sans" panose="020B0602030504020204" pitchFamily="34" charset="0"/>
              </a:rPr>
              <a:t>Normal</a:t>
            </a:r>
          </a:p>
          <a:p>
            <a:pPr marL="514350" indent="-514350">
              <a:buFont typeface="+mj-lt"/>
              <a:buAutoNum type="alphaUcPeriod"/>
            </a:pPr>
            <a:r>
              <a:rPr lang="en-US" dirty="0">
                <a:solidFill>
                  <a:srgbClr val="FFFFFF"/>
                </a:solidFill>
                <a:latin typeface="Lucida Sans" panose="020B0602030504020204" pitchFamily="34" charset="0"/>
              </a:rPr>
              <a:t>Emergency</a:t>
            </a:r>
          </a:p>
          <a:p>
            <a:pPr marL="514350" indent="-514350">
              <a:buFont typeface="+mj-lt"/>
              <a:buAutoNum type="alphaUcPeriod"/>
            </a:pPr>
            <a:r>
              <a:rPr lang="en-US" dirty="0">
                <a:solidFill>
                  <a:srgbClr val="FFFFFF"/>
                </a:solidFill>
                <a:latin typeface="Lucida Sans" panose="020B0602030504020204" pitchFamily="34" charset="0"/>
              </a:rPr>
              <a:t>Routine</a:t>
            </a:r>
          </a:p>
        </p:txBody>
      </p:sp>
      <p:sp>
        <p:nvSpPr>
          <p:cNvPr id="4" name="Footer Placeholder 3">
            <a:extLst>
              <a:ext uri="{FF2B5EF4-FFF2-40B4-BE49-F238E27FC236}">
                <a16:creationId xmlns:a16="http://schemas.microsoft.com/office/drawing/2014/main" id="{FE36081E-5171-A538-8BD2-7F5BEF4D8AE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22540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3B9C787-C04D-A578-8768-CDE415BEDE2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C8EAF-B2A9-F4CB-C449-5C787E3E3B94}"/>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Normal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4445119-FC62-0D31-5B38-AD2132FCCC1A}"/>
              </a:ext>
            </a:extLst>
          </p:cNvPr>
          <p:cNvSpPr>
            <a:spLocks noGrp="1"/>
          </p:cNvSpPr>
          <p:nvPr>
            <p:ph idx="1"/>
          </p:nvPr>
        </p:nvSpPr>
        <p:spPr>
          <a:xfrm>
            <a:off x="6516553" y="685800"/>
            <a:ext cx="5209282" cy="5585908"/>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Normal Change</a:t>
            </a:r>
            <a:r>
              <a:rPr lang="en-US" sz="1400" b="0" i="0" dirty="0">
                <a:solidFill>
                  <a:srgbClr val="FFFFFF"/>
                </a:solidFill>
                <a:effectLst/>
                <a:latin typeface="Lucida Sans" panose="020B0602030504020204" pitchFamily="34" charset="0"/>
              </a:rPr>
              <a:t>: This type of change is not pre-authorized, and is usually the result of a new requirement or improvement initiative. Normal changes are typically scheduled and go through the full change management process, which includes assessment, approval, and scheduling. Given that the release of a new module can involve significant planning, testing, and risk assessment, it falls under the category of normal change.</a:t>
            </a:r>
          </a:p>
          <a:p>
            <a:pPr marL="0" indent="0">
              <a:lnSpc>
                <a:spcPct val="90000"/>
              </a:lnSpc>
              <a:buNone/>
            </a:pPr>
            <a:r>
              <a:rPr lang="en-US" sz="1400" b="0" i="0" dirty="0">
                <a:solidFill>
                  <a:srgbClr val="FFFFFF"/>
                </a:solidFill>
                <a:effectLst/>
                <a:latin typeface="Lucida Sans" panose="020B0602030504020204" pitchFamily="34" charset="0"/>
              </a:rPr>
              <a:t>The other types of changes have different characteristics:</a:t>
            </a:r>
          </a:p>
          <a:p>
            <a:pPr>
              <a:lnSpc>
                <a:spcPct val="90000"/>
              </a:lnSpc>
            </a:pPr>
            <a:r>
              <a:rPr lang="en-US" sz="1400" b="1" i="0" dirty="0">
                <a:solidFill>
                  <a:srgbClr val="FFFFFF"/>
                </a:solidFill>
                <a:effectLst/>
                <a:latin typeface="Lucida Sans" panose="020B0602030504020204" pitchFamily="34" charset="0"/>
              </a:rPr>
              <a:t>Standard Change</a:t>
            </a:r>
            <a:r>
              <a:rPr lang="en-US" sz="1400" b="0" i="0" dirty="0">
                <a:solidFill>
                  <a:srgbClr val="FFFFFF"/>
                </a:solidFill>
                <a:effectLst/>
                <a:latin typeface="Lucida Sans" panose="020B0602030504020204" pitchFamily="34" charset="0"/>
              </a:rPr>
              <a:t>: A pre-authorized change that is low risk, relatively common, and follows a procedure or work instruction. The introduction of a new module would likely not be pre-authorized, as it is not a routine activity.</a:t>
            </a:r>
          </a:p>
          <a:p>
            <a:pPr>
              <a:lnSpc>
                <a:spcPct val="90000"/>
              </a:lnSpc>
            </a:pPr>
            <a:r>
              <a:rPr lang="en-US" sz="1400" b="1" i="0" dirty="0">
                <a:solidFill>
                  <a:srgbClr val="FFFFFF"/>
                </a:solidFill>
                <a:effectLst/>
                <a:latin typeface="Lucida Sans" panose="020B0602030504020204" pitchFamily="34" charset="0"/>
              </a:rPr>
              <a:t>Emergency Change</a:t>
            </a:r>
            <a:r>
              <a:rPr lang="en-US" sz="1400" b="0" i="0" dirty="0">
                <a:solidFill>
                  <a:srgbClr val="FFFFFF"/>
                </a:solidFill>
                <a:effectLst/>
                <a:latin typeface="Lucida Sans" panose="020B0602030504020204" pitchFamily="34" charset="0"/>
              </a:rPr>
              <a:t>: A change that must be implemented as soon as possible, for example, to resolve a major incident or implement a security patch. The release of a new module as part of an improvement initiative is usually planned and not considered an emergency.</a:t>
            </a:r>
          </a:p>
          <a:p>
            <a:pPr>
              <a:lnSpc>
                <a:spcPct val="90000"/>
              </a:lnSpc>
            </a:pPr>
            <a:r>
              <a:rPr lang="en-US" sz="1400" b="1" i="0" dirty="0">
                <a:solidFill>
                  <a:srgbClr val="FFFFFF"/>
                </a:solidFill>
                <a:effectLst/>
                <a:latin typeface="Lucida Sans" panose="020B0602030504020204" pitchFamily="34" charset="0"/>
              </a:rPr>
              <a:t>Routine Change</a:t>
            </a:r>
            <a:r>
              <a:rPr lang="en-US" sz="1400" b="0" i="0" dirty="0">
                <a:solidFill>
                  <a:srgbClr val="FFFFFF"/>
                </a:solidFill>
                <a:effectLst/>
                <a:latin typeface="Lucida Sans" panose="020B0602030504020204" pitchFamily="34" charset="0"/>
              </a:rPr>
              <a:t>: This is not a commonly used term in ITIL for classifying changes. However, if it refers to changes that are part of normal operations and do not require additional change management processes, releasing a new module would not typically be considered routine due to its complexity and the potential impact on the CRM system.</a:t>
            </a:r>
          </a:p>
        </p:txBody>
      </p:sp>
      <p:sp>
        <p:nvSpPr>
          <p:cNvPr id="4" name="Footer Placeholder 3">
            <a:extLst>
              <a:ext uri="{FF2B5EF4-FFF2-40B4-BE49-F238E27FC236}">
                <a16:creationId xmlns:a16="http://schemas.microsoft.com/office/drawing/2014/main" id="{08FD82DB-5AF7-3533-47BA-6FC31064DB7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36738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DEB438A-48E3-64FB-37BC-8C79BD9D8D5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F072E-51FC-A91E-6097-D5740C3F4860}"/>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138: </a:t>
            </a:r>
            <a:r>
              <a:rPr lang="en-US" sz="2800" b="0" i="0" dirty="0">
                <a:solidFill>
                  <a:srgbClr val="FFFFFF"/>
                </a:solidFill>
                <a:effectLst/>
                <a:latin typeface="Udemy Sans"/>
              </a:rPr>
              <a:t>Identify the missing word(s) in the following sentence. An event is any change of state that has significance for the management of a(n) [?] or other configuration items.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F141D8A-330F-7E5B-A655-C5B4F735F6DF}"/>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Output</a:t>
            </a:r>
          </a:p>
          <a:p>
            <a:pPr marL="514350" indent="-514350">
              <a:buFont typeface="+mj-lt"/>
              <a:buAutoNum type="alphaUcPeriod"/>
            </a:pPr>
            <a:r>
              <a:rPr lang="en-US" dirty="0">
                <a:solidFill>
                  <a:srgbClr val="FFFFFF"/>
                </a:solidFill>
                <a:latin typeface="Lucida Sans" panose="020B0602030504020204" pitchFamily="34" charset="0"/>
              </a:rPr>
              <a:t>Outcome</a:t>
            </a:r>
          </a:p>
          <a:p>
            <a:pPr marL="514350" indent="-514350">
              <a:buFont typeface="+mj-lt"/>
              <a:buAutoNum type="alphaUcPeriod"/>
            </a:pPr>
            <a:r>
              <a:rPr lang="en-US" dirty="0">
                <a:solidFill>
                  <a:srgbClr val="FFFFFF"/>
                </a:solidFill>
                <a:latin typeface="Lucida Sans" panose="020B0602030504020204" pitchFamily="34" charset="0"/>
              </a:rPr>
              <a:t>Service</a:t>
            </a:r>
          </a:p>
          <a:p>
            <a:pPr marL="514350" indent="-514350">
              <a:buFont typeface="+mj-lt"/>
              <a:buAutoNum type="alphaUcPeriod"/>
            </a:pPr>
            <a:r>
              <a:rPr lang="en-US" dirty="0">
                <a:solidFill>
                  <a:srgbClr val="FFFFFF"/>
                </a:solidFill>
                <a:latin typeface="Lucida Sans" panose="020B0602030504020204" pitchFamily="34" charset="0"/>
              </a:rPr>
              <a:t>Product</a:t>
            </a:r>
          </a:p>
        </p:txBody>
      </p:sp>
      <p:sp>
        <p:nvSpPr>
          <p:cNvPr id="4" name="Footer Placeholder 3">
            <a:extLst>
              <a:ext uri="{FF2B5EF4-FFF2-40B4-BE49-F238E27FC236}">
                <a16:creationId xmlns:a16="http://schemas.microsoft.com/office/drawing/2014/main" id="{A53D6BCD-C3F7-75FA-88B7-FB15B0C2D81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29440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31FD9F4-3C5B-17F0-1631-73BDD092C18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384A-2D35-4DA1-2BD6-8E57EA9B7EED}"/>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C43A86A-BFD4-C53F-B6C8-717303196D37}"/>
              </a:ext>
            </a:extLst>
          </p:cNvPr>
          <p:cNvSpPr>
            <a:spLocks noGrp="1"/>
          </p:cNvSpPr>
          <p:nvPr>
            <p:ph idx="1"/>
          </p:nvPr>
        </p:nvSpPr>
        <p:spPr>
          <a:xfrm>
            <a:off x="6516553" y="685800"/>
            <a:ext cx="4754563" cy="5410200"/>
          </a:xfrm>
        </p:spPr>
        <p:txBody>
          <a:bodyPr>
            <a:normAutofit fontScale="92500"/>
          </a:bodyPr>
          <a:lstStyle/>
          <a:p>
            <a:pPr marL="0" indent="0">
              <a:buNone/>
            </a:pPr>
            <a:r>
              <a:rPr lang="en-US" sz="1800" b="0" i="0" dirty="0">
                <a:solidFill>
                  <a:srgbClr val="FFFFFF"/>
                </a:solidFill>
                <a:effectLst/>
                <a:latin typeface="Lucida Sans" panose="020B0602030504020204" pitchFamily="34" charset="0"/>
              </a:rPr>
              <a:t>An event in ITIL terms is defined as any significant change of state relevant to the management of a service or other configuration items. This reflects the focus on service management and the delivery of IT services within ITIL frameworks.</a:t>
            </a:r>
          </a:p>
          <a:p>
            <a:pPr marL="0" indent="0">
              <a:buNone/>
            </a:pPr>
            <a:r>
              <a:rPr lang="en-US" sz="1800" b="0" i="0" dirty="0">
                <a:solidFill>
                  <a:srgbClr val="FFFFFF"/>
                </a:solidFill>
                <a:effectLst/>
                <a:latin typeface="Lucida Sans" panose="020B0602030504020204" pitchFamily="34" charset="0"/>
              </a:rPr>
              <a:t>The other options are not correct because:</a:t>
            </a:r>
          </a:p>
          <a:p>
            <a:r>
              <a:rPr lang="en-US" sz="1800" b="0" i="0" dirty="0">
                <a:solidFill>
                  <a:srgbClr val="FFFFFF"/>
                </a:solidFill>
                <a:effectLst/>
                <a:latin typeface="Lucida Sans" panose="020B0602030504020204" pitchFamily="34" charset="0"/>
              </a:rPr>
              <a:t>A. Output and D. Product: While these can be affected by events, the term 'event' in ITIL specifically refers to changes related to the management of services and configuration items, rather than outputs or products in general.</a:t>
            </a:r>
          </a:p>
          <a:p>
            <a:r>
              <a:rPr lang="en-US" sz="1800" b="0" i="0" dirty="0">
                <a:solidFill>
                  <a:srgbClr val="FFFFFF"/>
                </a:solidFill>
                <a:effectLst/>
                <a:latin typeface="Lucida Sans" panose="020B0602030504020204" pitchFamily="34" charset="0"/>
              </a:rPr>
              <a:t>B. Outcome: Outcomes are the results achieved through service delivery, but an 'event' refers more specifically to operational changes in service or configuration items rather than the broader concept of outcomes.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0F833283-0859-1FE7-1DD3-A956C0D42AE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67066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F8D99E2-F12F-E905-82E4-37E78F7BE18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279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74937-A3FE-3112-D6B5-3FFEF40EB867}"/>
              </a:ext>
            </a:extLst>
          </p:cNvPr>
          <p:cNvSpPr>
            <a:spLocks noGrp="1"/>
          </p:cNvSpPr>
          <p:nvPr>
            <p:ph type="title"/>
          </p:nvPr>
        </p:nvSpPr>
        <p:spPr>
          <a:xfrm>
            <a:off x="1834919" y="685800"/>
            <a:ext cx="3705269" cy="5308599"/>
          </a:xfrm>
        </p:spPr>
        <p:txBody>
          <a:bodyPr>
            <a:normAutofit/>
          </a:bodyPr>
          <a:lstStyle/>
          <a:p>
            <a:pPr algn="ctr">
              <a:lnSpc>
                <a:spcPct val="90000"/>
              </a:lnSpc>
            </a:pPr>
            <a:r>
              <a:rPr lang="en-US" sz="1800" dirty="0">
                <a:solidFill>
                  <a:srgbClr val="FFFFFF"/>
                </a:solidFill>
                <a:latin typeface="Udemy Sans"/>
              </a:rPr>
              <a:t>Question 139: </a:t>
            </a:r>
            <a:r>
              <a:rPr lang="en-US" sz="1800" b="0" i="0" dirty="0">
                <a:solidFill>
                  <a:srgbClr val="FFFFFF"/>
                </a:solidFill>
                <a:effectLst/>
                <a:latin typeface="Udemy Sans"/>
              </a:rPr>
              <a:t>You are in a quarterly service level management review with your supervisor. The manager asks your supervisor if the service desk has been meeting their SLA target metrics. Your supervisor proudly proclaims that everything is 'green' (meaning, we are meeting all of the targets). Just then, another executive asks, "If everything is showing as 'green', why am I hearing other users complain that the service is always unavailable for use?" What might be the reason for this?</a:t>
            </a:r>
            <a:endParaRPr lang="en-US" sz="1800" dirty="0">
              <a:solidFill>
                <a:srgbClr val="FFFFFF"/>
              </a:solidFill>
              <a:latin typeface="Udemy Sans"/>
            </a:endParaRPr>
          </a:p>
        </p:txBody>
      </p:sp>
      <p:sp>
        <p:nvSpPr>
          <p:cNvPr id="3" name="Content Placeholder 2">
            <a:extLst>
              <a:ext uri="{FF2B5EF4-FFF2-40B4-BE49-F238E27FC236}">
                <a16:creationId xmlns:a16="http://schemas.microsoft.com/office/drawing/2014/main" id="{430000C8-F3E5-421C-DD66-7D0E0392BF43}"/>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dirty="0">
                <a:solidFill>
                  <a:srgbClr val="FFFFFF"/>
                </a:solidFill>
                <a:latin typeface="Lucida Sans" panose="020B0602030504020204" pitchFamily="34" charset="0"/>
              </a:rPr>
              <a:t>Your supervisor's data is based on operational metrics</a:t>
            </a:r>
          </a:p>
          <a:p>
            <a:pPr marL="514350" indent="-514350">
              <a:buFont typeface="+mj-lt"/>
              <a:buAutoNum type="alphaUcPeriod"/>
            </a:pPr>
            <a:r>
              <a:rPr lang="en-US" sz="1800" dirty="0">
                <a:solidFill>
                  <a:srgbClr val="FFFFFF"/>
                </a:solidFill>
                <a:latin typeface="Lucida Sans" panose="020B0602030504020204" pitchFamily="34" charset="0"/>
              </a:rPr>
              <a:t>Your supervisor's data is based on business metrics</a:t>
            </a:r>
          </a:p>
          <a:p>
            <a:pPr marL="514350" indent="-514350">
              <a:buFont typeface="+mj-lt"/>
              <a:buAutoNum type="alphaUcPeriod"/>
            </a:pPr>
            <a:r>
              <a:rPr lang="en-US" sz="1800" dirty="0">
                <a:solidFill>
                  <a:srgbClr val="FFFFFF"/>
                </a:solidFill>
                <a:latin typeface="Lucida Sans" panose="020B0602030504020204" pitchFamily="34" charset="0"/>
              </a:rPr>
              <a:t>Your supervisor's data is based on availability metrics</a:t>
            </a:r>
          </a:p>
          <a:p>
            <a:pPr marL="514350" indent="-514350">
              <a:buFont typeface="+mj-lt"/>
              <a:buAutoNum type="alphaUcPeriod"/>
            </a:pPr>
            <a:r>
              <a:rPr lang="en-US" sz="1800" dirty="0">
                <a:solidFill>
                  <a:srgbClr val="FFFFFF"/>
                </a:solidFill>
                <a:latin typeface="Lucida Sans" panose="020B0602030504020204" pitchFamily="34" charset="0"/>
              </a:rPr>
              <a:t>Your supervisor's data is not based on business outcomes</a:t>
            </a:r>
          </a:p>
        </p:txBody>
      </p:sp>
      <p:sp>
        <p:nvSpPr>
          <p:cNvPr id="4" name="Footer Placeholder 3">
            <a:extLst>
              <a:ext uri="{FF2B5EF4-FFF2-40B4-BE49-F238E27FC236}">
                <a16:creationId xmlns:a16="http://schemas.microsoft.com/office/drawing/2014/main" id="{F12ED91F-2A05-0CF2-8180-054B8380AF1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95134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CDA5CDE-8B3A-8FFF-4F0B-BBDAE8EB8E1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2F334-AFCD-E0AF-8FC2-5E02FFC37F54}"/>
              </a:ext>
            </a:extLst>
          </p:cNvPr>
          <p:cNvSpPr>
            <a:spLocks noGrp="1"/>
          </p:cNvSpPr>
          <p:nvPr>
            <p:ph type="title"/>
          </p:nvPr>
        </p:nvSpPr>
        <p:spPr>
          <a:xfrm>
            <a:off x="1834919" y="685800"/>
            <a:ext cx="3705269" cy="5308599"/>
          </a:xfrm>
        </p:spPr>
        <p:txBody>
          <a:bodyPr>
            <a:normAutofit/>
          </a:bodyPr>
          <a:lstStyle/>
          <a:p>
            <a:pPr algn="ctr"/>
            <a:r>
              <a:rPr lang="en-US" sz="2800" b="1" i="0" dirty="0">
                <a:solidFill>
                  <a:srgbClr val="FFFFFF"/>
                </a:solidFill>
                <a:effectLst/>
                <a:latin typeface="Udemy Sans"/>
              </a:rPr>
              <a:t>The correct Answer is C: Service Desk</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D8127522-9D42-B620-4F1E-CCAEE21CA6A7}"/>
              </a:ext>
            </a:extLst>
          </p:cNvPr>
          <p:cNvSpPr>
            <a:spLocks noGrp="1"/>
          </p:cNvSpPr>
          <p:nvPr>
            <p:ph idx="1"/>
          </p:nvPr>
        </p:nvSpPr>
        <p:spPr>
          <a:xfrm>
            <a:off x="6516553" y="685800"/>
            <a:ext cx="4754563" cy="5410200"/>
          </a:xfrm>
        </p:spPr>
        <p:txBody>
          <a:bodyPr>
            <a:normAutofit/>
          </a:bodyPr>
          <a:lstStyle/>
          <a:p>
            <a:pPr>
              <a:buFont typeface="Arial" panose="020B0604020202020204" pitchFamily="34" charset="0"/>
              <a:buChar char="•"/>
            </a:pPr>
            <a:r>
              <a:rPr lang="en-US" sz="1800" b="0" i="0">
                <a:solidFill>
                  <a:srgbClr val="FFFFFF"/>
                </a:solidFill>
                <a:effectLst/>
                <a:latin typeface="Lucida Sans" panose="020B0602030504020204" pitchFamily="34" charset="0"/>
              </a:rPr>
              <a:t>The Service Desk is the function within an organization that acts as the primary point of contact for users, especially for service requests and reporting incidents. </a:t>
            </a:r>
          </a:p>
          <a:p>
            <a:pPr>
              <a:buFont typeface="Arial" panose="020B0604020202020204" pitchFamily="34" charset="0"/>
              <a:buChar char="•"/>
            </a:pPr>
            <a:r>
              <a:rPr lang="en-US" sz="1800" b="0" i="0">
                <a:solidFill>
                  <a:srgbClr val="FFFFFF"/>
                </a:solidFill>
                <a:effectLst/>
                <a:latin typeface="Lucida Sans" panose="020B0602030504020204" pitchFamily="34" charset="0"/>
              </a:rPr>
              <a:t>While Incident Management and Service Request Management are focused on specific aspects of IT service management (resolving incidents and handling service requests, respectively), it is typically the Service Desk that users interact with directly for these services.</a:t>
            </a:r>
          </a:p>
          <a:p>
            <a:pPr>
              <a:buFont typeface="Arial" panose="020B0604020202020204" pitchFamily="34" charset="0"/>
              <a:buChar char="•"/>
            </a:pPr>
            <a:r>
              <a:rPr lang="en-US" sz="1800" b="0" i="0">
                <a:solidFill>
                  <a:srgbClr val="FFFFFF"/>
                </a:solidFill>
                <a:effectLst/>
                <a:latin typeface="Lucida Sans" panose="020B0602030504020204" pitchFamily="34" charset="0"/>
              </a:rPr>
              <a:t>Change Control is involved in managing changes to IT services and infrastructure but does not serve as a point of contact for general user inquiries or issues.</a:t>
            </a:r>
          </a:p>
          <a:p>
            <a:pPr marL="0" indent="0">
              <a:buNone/>
            </a:pPr>
            <a:endParaRPr lang="en-US" sz="180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E2B1FAB-F176-A642-2C6E-2242FCD6D30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21554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53F37A7-B1CF-A384-B557-8A78BE46EB6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40A3A-CA10-37E5-B4FF-039D20C9DAF5}"/>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Your supervisor's data is not based on business outcomes.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9D693CA-16F1-4F3B-E20F-7D88A0FFD0B8}"/>
              </a:ext>
            </a:extLst>
          </p:cNvPr>
          <p:cNvSpPr>
            <a:spLocks noGrp="1"/>
          </p:cNvSpPr>
          <p:nvPr>
            <p:ph idx="1"/>
          </p:nvPr>
        </p:nvSpPr>
        <p:spPr>
          <a:xfrm>
            <a:off x="6516553" y="685800"/>
            <a:ext cx="4994129" cy="5585908"/>
          </a:xfrm>
        </p:spPr>
        <p:txBody>
          <a:bodyPr>
            <a:noAutofit/>
          </a:bodyPr>
          <a:lstStyle/>
          <a:p>
            <a:pPr marL="0" indent="0">
              <a:buNone/>
            </a:pPr>
            <a:r>
              <a:rPr lang="en-US" sz="1600" i="0" dirty="0">
                <a:solidFill>
                  <a:srgbClr val="FFFFFF"/>
                </a:solidFill>
                <a:effectLst/>
                <a:latin typeface="Lucida Sans" panose="020B0602030504020204" pitchFamily="34" charset="0"/>
              </a:rPr>
              <a:t>This suggests that while the service desk might be meeting specific operational metrics defined in the SLA (like response times, resolution times, etc.), these metrics may not align well with the actual business outcomes or user experiences. Therefore, despite meeting all the 'green' targets, the service may not effectively support the real needs or expectations of the users and the business.</a:t>
            </a:r>
          </a:p>
          <a:p>
            <a:pPr marL="0" indent="0">
              <a:buNone/>
            </a:pPr>
            <a:r>
              <a:rPr lang="en-US" sz="1600" i="0" dirty="0">
                <a:solidFill>
                  <a:srgbClr val="FFFFFF"/>
                </a:solidFill>
                <a:effectLst/>
                <a:latin typeface="Lucida Sans" panose="020B0602030504020204" pitchFamily="34" charset="0"/>
              </a:rPr>
              <a:t>The other options:</a:t>
            </a:r>
          </a:p>
          <a:p>
            <a:r>
              <a:rPr lang="en-US" sz="1600" i="0" dirty="0">
                <a:solidFill>
                  <a:srgbClr val="FFFFFF"/>
                </a:solidFill>
                <a:effectLst/>
                <a:latin typeface="Lucida Sans" panose="020B0602030504020204" pitchFamily="34" charset="0"/>
              </a:rPr>
              <a:t>A. Operational metrics: These are important, but if they are not tied to business outcomes, they might not fully reflect the service's effectiveness from the user's perspective.</a:t>
            </a:r>
          </a:p>
          <a:p>
            <a:r>
              <a:rPr lang="en-US" sz="1600" i="0" dirty="0">
                <a:solidFill>
                  <a:srgbClr val="FFFFFF"/>
                </a:solidFill>
                <a:effectLst/>
                <a:latin typeface="Lucida Sans" panose="020B0602030504020204" pitchFamily="34" charset="0"/>
              </a:rPr>
              <a:t>B. Business metrics: If the supervisor's data were based on these, it should theoretically align better with positive user experiences and feedback.</a:t>
            </a:r>
          </a:p>
          <a:p>
            <a:r>
              <a:rPr lang="en-US" sz="1600" i="0" dirty="0">
                <a:solidFill>
                  <a:srgbClr val="FFFFFF"/>
                </a:solidFill>
                <a:effectLst/>
                <a:latin typeface="Lucida Sans" panose="020B0602030504020204" pitchFamily="34" charset="0"/>
              </a:rPr>
              <a:t>C. Availability metrics: While important, focusing solely on availability metrics can overlook other aspects of user experience and business impact.</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049E093E-1818-64F9-ACCE-3E501D3313C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87905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6D5B1AB-75ED-1FDD-626B-1DEB278ED5D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629C6-3D84-1703-6410-E01EBE5DC7C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140: </a:t>
            </a:r>
            <a:r>
              <a:rPr lang="en-US" sz="2800" b="0" i="0" dirty="0">
                <a:solidFill>
                  <a:srgbClr val="FFFFFF"/>
                </a:solidFill>
                <a:effectLst/>
                <a:latin typeface="Udemy Sans"/>
              </a:rPr>
              <a:t>How does "service request management" contribute to "design and transition"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BC10768-09BA-0609-8224-F2BC0C27DF59}"/>
              </a:ext>
            </a:extLst>
          </p:cNvPr>
          <p:cNvSpPr>
            <a:spLocks noGrp="1"/>
          </p:cNvSpPr>
          <p:nvPr>
            <p:ph idx="1"/>
          </p:nvPr>
        </p:nvSpPr>
        <p:spPr>
          <a:xfrm>
            <a:off x="6516553" y="685800"/>
            <a:ext cx="4754563" cy="5410200"/>
          </a:xfrm>
        </p:spPr>
        <p:txBody>
          <a:bodyPr>
            <a:normAutofit/>
          </a:bodyPr>
          <a:lstStyle/>
          <a:p>
            <a:pPr marL="514350" indent="-514350">
              <a:buAutoNum type="alphaUcPeriod"/>
            </a:pPr>
            <a:r>
              <a:rPr lang="en-US" sz="1800" dirty="0">
                <a:solidFill>
                  <a:srgbClr val="FFFFFF"/>
                </a:solidFill>
                <a:latin typeface="Lucida Sans" panose="020B0602030504020204" pitchFamily="34" charset="0"/>
              </a:rPr>
              <a:t>By initiating standard changes to fulfill service requests </a:t>
            </a:r>
          </a:p>
          <a:p>
            <a:pPr marL="514350" indent="-514350">
              <a:buAutoNum type="alphaUcPeriod"/>
            </a:pPr>
            <a:r>
              <a:rPr lang="en-US" sz="1800" dirty="0">
                <a:solidFill>
                  <a:srgbClr val="FFFFFF"/>
                </a:solidFill>
                <a:latin typeface="Lucida Sans" panose="020B0602030504020204" pitchFamily="34" charset="0"/>
              </a:rPr>
              <a:t>It acquires pre-approved service components to help fulfill service requests </a:t>
            </a:r>
          </a:p>
          <a:p>
            <a:pPr marL="514350" indent="-514350">
              <a:buAutoNum type="alphaUcPeriod"/>
            </a:pPr>
            <a:r>
              <a:rPr lang="en-US" sz="1800" dirty="0">
                <a:solidFill>
                  <a:srgbClr val="FFFFFF"/>
                </a:solidFill>
                <a:latin typeface="Lucida Sans" panose="020B0602030504020204" pitchFamily="34" charset="0"/>
              </a:rPr>
              <a:t>It collects user-specific requirements, sets expectations, and provides status updates </a:t>
            </a:r>
          </a:p>
          <a:p>
            <a:pPr marL="514350" indent="-514350">
              <a:buAutoNum type="alphaUcPeriod"/>
            </a:pPr>
            <a:r>
              <a:rPr lang="en-US" sz="1800" dirty="0">
                <a:solidFill>
                  <a:srgbClr val="FFFFFF"/>
                </a:solidFill>
                <a:latin typeface="Lucida Sans" panose="020B0602030504020204" pitchFamily="34" charset="0"/>
              </a:rPr>
              <a:t>It ensures that users continue to be productive when they need assistance from the service provider</a:t>
            </a:r>
          </a:p>
        </p:txBody>
      </p:sp>
      <p:sp>
        <p:nvSpPr>
          <p:cNvPr id="4" name="Footer Placeholder 3">
            <a:extLst>
              <a:ext uri="{FF2B5EF4-FFF2-40B4-BE49-F238E27FC236}">
                <a16:creationId xmlns:a16="http://schemas.microsoft.com/office/drawing/2014/main" id="{29C66CAD-E023-06C0-3345-C032B458BC5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09412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649F571-D060-CBC1-B8A6-D45777EE212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FE796-DFC4-36C1-E9C0-ABFCCD130060}"/>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It collects user-specific requirements, sets expectations, and provides status updates.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302AE4A-B26E-20C6-5FC2-463595D297B6}"/>
              </a:ext>
            </a:extLst>
          </p:cNvPr>
          <p:cNvSpPr>
            <a:spLocks noGrp="1"/>
          </p:cNvSpPr>
          <p:nvPr>
            <p:ph idx="1"/>
          </p:nvPr>
        </p:nvSpPr>
        <p:spPr>
          <a:xfrm>
            <a:off x="6516553" y="685800"/>
            <a:ext cx="4961856" cy="5596666"/>
          </a:xfrm>
        </p:spPr>
        <p:txBody>
          <a:bodyPr>
            <a:noAutofit/>
          </a:bodyPr>
          <a:lstStyle/>
          <a:p>
            <a:pPr marL="0" indent="0">
              <a:lnSpc>
                <a:spcPct val="90000"/>
              </a:lnSpc>
              <a:buNone/>
            </a:pPr>
            <a:r>
              <a:rPr lang="en-US" sz="1600" i="0" dirty="0">
                <a:solidFill>
                  <a:srgbClr val="FFFFFF"/>
                </a:solidFill>
                <a:effectLst/>
                <a:latin typeface="Lucida Sans" panose="020B0602030504020204" pitchFamily="34" charset="0"/>
              </a:rPr>
              <a:t>This role in service request management is crucial for design and transition activities as it involves direct interaction with users to understand their specific requirements. By collecting this information, service request management helps to inform and refine the design and transition of services. Setting clear expectations and providing regular updates about the status of service requests ensure that the services are being designed and transitioned in a way that meets user needs and maintains transparency throughout the process.</a:t>
            </a:r>
          </a:p>
          <a:p>
            <a:pPr marL="0" indent="0">
              <a:lnSpc>
                <a:spcPct val="90000"/>
              </a:lnSpc>
              <a:buNone/>
            </a:pPr>
            <a:r>
              <a:rPr lang="en-US" sz="1600" i="0" dirty="0">
                <a:solidFill>
                  <a:srgbClr val="FFFFFF"/>
                </a:solidFill>
                <a:effectLst/>
                <a:latin typeface="Lucida Sans" panose="020B0602030504020204" pitchFamily="34" charset="0"/>
              </a:rPr>
              <a:t>The other options, while relevant to service request management, do not directly describe its contribution to design and transition:</a:t>
            </a:r>
          </a:p>
          <a:p>
            <a:pPr>
              <a:lnSpc>
                <a:spcPct val="90000"/>
              </a:lnSpc>
            </a:pPr>
            <a:r>
              <a:rPr lang="en-US" sz="1600" i="0" dirty="0">
                <a:solidFill>
                  <a:srgbClr val="FFFFFF"/>
                </a:solidFill>
                <a:effectLst/>
                <a:latin typeface="Lucida Sans" panose="020B0602030504020204" pitchFamily="34" charset="0"/>
              </a:rPr>
              <a:t>A. Initiating standard changes and B. Acquiring pre-approved components are operational aspects of fulfilling service requests.</a:t>
            </a:r>
          </a:p>
          <a:p>
            <a:pPr>
              <a:lnSpc>
                <a:spcPct val="90000"/>
              </a:lnSpc>
            </a:pPr>
            <a:r>
              <a:rPr lang="en-US" sz="1600" i="0" dirty="0">
                <a:solidFill>
                  <a:srgbClr val="FFFFFF"/>
                </a:solidFill>
                <a:effectLst/>
                <a:latin typeface="Lucida Sans" panose="020B0602030504020204" pitchFamily="34" charset="0"/>
              </a:rPr>
              <a:t>D. Ensuring user productivity is an outcome of effective service request management but does not directly contribute to service design and transition.</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E987C4CB-A73E-E164-90A7-71DC7B858C7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08731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4EEC205-978E-D134-799F-62914015AA8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25102-F0F7-72F1-483B-3A7FFA94F4D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141: </a:t>
            </a:r>
            <a:r>
              <a:rPr lang="en-US" sz="2800" b="0" i="0" dirty="0">
                <a:solidFill>
                  <a:srgbClr val="FFFFFF"/>
                </a:solidFill>
                <a:effectLst/>
                <a:latin typeface="Udemy Sans"/>
              </a:rPr>
              <a:t>What is the purpose of the 'service configuration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F78F0FA-67FE-6BFE-5118-60E0CE5CA3DE}"/>
              </a:ext>
            </a:extLst>
          </p:cNvPr>
          <p:cNvSpPr>
            <a:spLocks noGrp="1"/>
          </p:cNvSpPr>
          <p:nvPr>
            <p:ph idx="1"/>
          </p:nvPr>
        </p:nvSpPr>
        <p:spPr>
          <a:xfrm>
            <a:off x="6516553" y="685800"/>
            <a:ext cx="4754563" cy="5410200"/>
          </a:xfrm>
        </p:spPr>
        <p:txBody>
          <a:bodyPr>
            <a:normAutofit lnSpcReduction="10000"/>
          </a:bodyPr>
          <a:lstStyle/>
          <a:p>
            <a:pPr marL="0" lvl="0" indent="0">
              <a:buNone/>
            </a:pPr>
            <a:r>
              <a:rPr lang="en-US" altLang="en-US" sz="1800" dirty="0">
                <a:solidFill>
                  <a:srgbClr val="FFFFFF"/>
                </a:solidFill>
                <a:latin typeface="Lucida Sans" panose="020B0602030504020204" pitchFamily="34" charset="0"/>
              </a:rPr>
              <a:t>A. Setting clear business-based targets for service performance so that the delivery of a service can be properly assessed, monitored, and managed against these targets</a:t>
            </a:r>
          </a:p>
          <a:p>
            <a:pPr marL="0" lvl="0" indent="0">
              <a:buNone/>
            </a:pPr>
            <a:r>
              <a:rPr lang="en-US" altLang="en-US" sz="1800" dirty="0">
                <a:solidFill>
                  <a:srgbClr val="FFFFFF"/>
                </a:solidFill>
                <a:latin typeface="Lucida Sans" panose="020B0602030504020204" pitchFamily="34" charset="0"/>
              </a:rPr>
              <a:t>B. Supporting the agreed quality of a service by handling all pre-defined, user-initiated service requests in an effective and user-friendly manner</a:t>
            </a:r>
          </a:p>
          <a:p>
            <a:pPr marL="0" lvl="0" indent="0">
              <a:buNone/>
            </a:pPr>
            <a:r>
              <a:rPr lang="en-US" altLang="en-US" sz="1800" dirty="0">
                <a:solidFill>
                  <a:srgbClr val="FFFFFF"/>
                </a:solidFill>
                <a:latin typeface="Lucida Sans" panose="020B0602030504020204" pitchFamily="34" charset="0"/>
              </a:rPr>
              <a:t>C. Ensuring that risks are properly assessed, authorizing changes to proceed and managing a change schedule in order to maximize the number of successful IT changes</a:t>
            </a:r>
          </a:p>
          <a:p>
            <a:pPr marL="0" lvl="0" indent="0">
              <a:buNone/>
            </a:pPr>
            <a:r>
              <a:rPr lang="en-US" altLang="en-US" sz="1800" dirty="0">
                <a:solidFill>
                  <a:srgbClr val="FFFFFF"/>
                </a:solidFill>
                <a:latin typeface="Lucida Sans" panose="020B0602030504020204" pitchFamily="34" charset="0"/>
              </a:rPr>
              <a:t>D. Ensuring that accurate and reliable information about the configuration of services and the configuration items that support them are available when and where needed</a:t>
            </a:r>
            <a:endParaRPr kumimoji="0" lang="en-US" altLang="en-US" sz="1800" i="0" u="none" strike="noStrike" cap="none" normalizeH="0" baseline="0" dirty="0">
              <a:ln>
                <a:noFill/>
              </a:ln>
              <a:solidFill>
                <a:srgbClr val="FFFFFF"/>
              </a:solidFill>
              <a:effectLst/>
              <a:latin typeface="Lucida Sans" panose="020B0602030504020204" pitchFamily="34" charset="0"/>
            </a:endParaRPr>
          </a:p>
        </p:txBody>
      </p:sp>
      <p:sp>
        <p:nvSpPr>
          <p:cNvPr id="4" name="Footer Placeholder 3">
            <a:extLst>
              <a:ext uri="{FF2B5EF4-FFF2-40B4-BE49-F238E27FC236}">
                <a16:creationId xmlns:a16="http://schemas.microsoft.com/office/drawing/2014/main" id="{C6F3722A-DB99-52CB-6728-C58312B04EE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99699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A1088F4-584C-ECD8-BB1D-2BEFB46975E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2B9F9-238F-DD09-E9F5-7431CA4E636B}"/>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b="0" i="0" dirty="0">
                <a:solidFill>
                  <a:srgbClr val="FFFFFF"/>
                </a:solidFill>
                <a:effectLst/>
                <a:latin typeface="Udemy Sans"/>
              </a:rPr>
              <a:t>The correct Answer is D. Ensuring that accurate and reliable information about the configuration of services and the configuration items that support them are available when and where needed.</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E98304AD-D678-D403-2476-0E0A6234BE92}"/>
              </a:ext>
            </a:extLst>
          </p:cNvPr>
          <p:cNvSpPr>
            <a:spLocks noGrp="1"/>
          </p:cNvSpPr>
          <p:nvPr>
            <p:ph idx="1"/>
          </p:nvPr>
        </p:nvSpPr>
        <p:spPr>
          <a:xfrm>
            <a:off x="6516553" y="685800"/>
            <a:ext cx="5126446" cy="5596666"/>
          </a:xfrm>
        </p:spPr>
        <p:txBody>
          <a:bodyPr>
            <a:noAutofit/>
          </a:bodyPr>
          <a:lstStyle/>
          <a:p>
            <a:pPr marL="0" lvl="0" indent="0">
              <a:buNone/>
            </a:pPr>
            <a:r>
              <a:rPr lang="en-US" sz="1600" i="0" dirty="0">
                <a:solidFill>
                  <a:srgbClr val="FFFFFF"/>
                </a:solidFill>
                <a:effectLst/>
                <a:latin typeface="Lucida Sans" panose="020B0602030504020204" pitchFamily="34" charset="0"/>
              </a:rPr>
              <a:t>Service Configuration Management focuses on maintaining and managing the configuration information of all service components (configuration items). This information is crucial for various ITSM processes, from change management to incident resolution.</a:t>
            </a:r>
          </a:p>
          <a:p>
            <a:pPr marL="0" lvl="0" indent="0">
              <a:buNone/>
            </a:pPr>
            <a:r>
              <a:rPr lang="en-US" sz="1600" i="0" dirty="0">
                <a:solidFill>
                  <a:srgbClr val="FFFFFF"/>
                </a:solidFill>
                <a:effectLst/>
                <a:latin typeface="Lucida Sans" panose="020B0602030504020204" pitchFamily="34" charset="0"/>
              </a:rPr>
              <a:t>The other options are not correct because:</a:t>
            </a:r>
          </a:p>
          <a:p>
            <a:r>
              <a:rPr lang="en-US" sz="1600" i="0" dirty="0">
                <a:solidFill>
                  <a:srgbClr val="FFFFFF"/>
                </a:solidFill>
                <a:effectLst/>
                <a:latin typeface="Lucida Sans" panose="020B0602030504020204" pitchFamily="34" charset="0"/>
              </a:rPr>
              <a:t>A. Setting clear business-based targets for service performance: This is more aligned with Service Level Management, which focuses on defining and managing service performance targets.</a:t>
            </a:r>
          </a:p>
          <a:p>
            <a:r>
              <a:rPr lang="en-US" sz="1600" i="0" dirty="0">
                <a:solidFill>
                  <a:srgbClr val="FFFFFF"/>
                </a:solidFill>
                <a:effectLst/>
                <a:latin typeface="Lucida Sans" panose="020B0602030504020204" pitchFamily="34" charset="0"/>
              </a:rPr>
              <a:t>B. Supporting the agreed quality of a service by handling service requests: This describes the Service Request Management practice, which deals with managing and fulfilling service requests from users.</a:t>
            </a:r>
          </a:p>
          <a:p>
            <a:r>
              <a:rPr lang="en-US" sz="1600" i="0" dirty="0">
                <a:solidFill>
                  <a:srgbClr val="FFFFFF"/>
                </a:solidFill>
                <a:effectLst/>
                <a:latin typeface="Lucida Sans" panose="020B0602030504020204" pitchFamily="34" charset="0"/>
              </a:rPr>
              <a:t>C. Ensuring that risks are properly assessed for changes: This is related to Change Enablement (formerly Change Management), which involves assessing, authorizing, and managing changes.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9B34251-8FD7-9151-FBA9-AFFDB53458B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86648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6F88C01-3764-BDED-2A73-41E5FE6F6AF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B026E-B68B-CAD7-3A85-1673F9F7A580}"/>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dirty="0">
                <a:solidFill>
                  <a:srgbClr val="FFFFFF"/>
                </a:solidFill>
                <a:latin typeface="Udemy Sans"/>
              </a:rPr>
              <a:t>Question 142: </a:t>
            </a:r>
            <a:r>
              <a:rPr lang="en-US" sz="2400" b="0" i="0" dirty="0">
                <a:solidFill>
                  <a:srgbClr val="FFFFFF"/>
                </a:solidFill>
                <a:effectLst/>
                <a:latin typeface="Udemy Sans"/>
              </a:rPr>
              <a:t>Your organization has recently installed a brand new accounting program. The program has many functions including one that creates a report that shows the 'Profit and Loss (P&amp;L)' metrics for the month. What term best describes the P&amp;L report that is produced each month?</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2A7E43B6-F99A-1A65-DC22-A21F6B3D04C6}"/>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Output</a:t>
            </a:r>
          </a:p>
          <a:p>
            <a:pPr marL="514350" indent="-514350">
              <a:buFont typeface="+mj-lt"/>
              <a:buAutoNum type="alphaUcPeriod"/>
            </a:pPr>
            <a:r>
              <a:rPr lang="en-US" dirty="0">
                <a:solidFill>
                  <a:srgbClr val="FFFFFF"/>
                </a:solidFill>
                <a:latin typeface="Lucida Sans" panose="020B0602030504020204" pitchFamily="34" charset="0"/>
              </a:rPr>
              <a:t>Value</a:t>
            </a:r>
          </a:p>
          <a:p>
            <a:pPr marL="514350" indent="-514350">
              <a:buFont typeface="+mj-lt"/>
              <a:buAutoNum type="alphaUcPeriod"/>
            </a:pPr>
            <a:r>
              <a:rPr lang="en-US" dirty="0">
                <a:solidFill>
                  <a:srgbClr val="FFFFFF"/>
                </a:solidFill>
                <a:latin typeface="Lucida Sans" panose="020B0602030504020204" pitchFamily="34" charset="0"/>
              </a:rPr>
              <a:t>Cost</a:t>
            </a:r>
          </a:p>
          <a:p>
            <a:pPr marL="514350" indent="-514350">
              <a:buFont typeface="+mj-lt"/>
              <a:buAutoNum type="alphaUcPeriod"/>
            </a:pPr>
            <a:r>
              <a:rPr lang="en-US" dirty="0">
                <a:solidFill>
                  <a:srgbClr val="FFFFFF"/>
                </a:solidFill>
                <a:latin typeface="Lucida Sans" panose="020B0602030504020204" pitchFamily="34" charset="0"/>
              </a:rPr>
              <a:t>Outcome</a:t>
            </a:r>
          </a:p>
        </p:txBody>
      </p:sp>
      <p:sp>
        <p:nvSpPr>
          <p:cNvPr id="4" name="Footer Placeholder 3">
            <a:extLst>
              <a:ext uri="{FF2B5EF4-FFF2-40B4-BE49-F238E27FC236}">
                <a16:creationId xmlns:a16="http://schemas.microsoft.com/office/drawing/2014/main" id="{6ED1D547-9BCD-2C90-9063-E025750F210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3934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AD4DE4B-9326-13CB-ACD4-6E7B4372D86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AEE16-D23D-30C1-E106-5DE5D8F7599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Output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0F46D4E-0D23-DE05-D707-964FD3143C83}"/>
              </a:ext>
            </a:extLst>
          </p:cNvPr>
          <p:cNvSpPr>
            <a:spLocks noGrp="1"/>
          </p:cNvSpPr>
          <p:nvPr>
            <p:ph idx="1"/>
          </p:nvPr>
        </p:nvSpPr>
        <p:spPr>
          <a:xfrm>
            <a:off x="6516553" y="685800"/>
            <a:ext cx="4754563" cy="5410200"/>
          </a:xfrm>
        </p:spPr>
        <p:txBody>
          <a:bodyPr>
            <a:normAutofit fontScale="92500" lnSpcReduction="20000"/>
          </a:bodyPr>
          <a:lstStyle/>
          <a:p>
            <a:pPr marL="0" indent="0">
              <a:buNone/>
            </a:pPr>
            <a:r>
              <a:rPr lang="en-US" sz="1800" dirty="0">
                <a:solidFill>
                  <a:srgbClr val="FFFFFF"/>
                </a:solidFill>
                <a:latin typeface="Lucida Sans" panose="020B0602030504020204" pitchFamily="34" charset="0"/>
              </a:rPr>
              <a:t>An output in this context refers to the tangible product or result generated by a process or service. The P&amp;L report is a specific, tangible result produced by the accounting program, making 'output' the most appropriate term.</a:t>
            </a:r>
          </a:p>
          <a:p>
            <a:pPr marL="0" indent="0">
              <a:buNone/>
            </a:pPr>
            <a:r>
              <a:rPr lang="en-US" sz="1800" dirty="0">
                <a:solidFill>
                  <a:srgbClr val="FFFFFF"/>
                </a:solidFill>
                <a:latin typeface="Lucida Sans" panose="020B0602030504020204" pitchFamily="34" charset="0"/>
              </a:rPr>
              <a:t>The other options:</a:t>
            </a:r>
          </a:p>
          <a:p>
            <a:r>
              <a:rPr lang="en-US" sz="1800" dirty="0">
                <a:solidFill>
                  <a:srgbClr val="FFFFFF"/>
                </a:solidFill>
                <a:latin typeface="Lucida Sans" panose="020B0602030504020204" pitchFamily="34" charset="0"/>
              </a:rPr>
              <a:t>B. Value: While the P&amp;L report may contribute to organizational value by providing important financial information, the term 'value' itself is broader and refers to the overall benefit or usefulness derived from a service or product.</a:t>
            </a:r>
          </a:p>
          <a:p>
            <a:r>
              <a:rPr lang="en-US" sz="1800" dirty="0">
                <a:solidFill>
                  <a:srgbClr val="FFFFFF"/>
                </a:solidFill>
                <a:latin typeface="Lucida Sans" panose="020B0602030504020204" pitchFamily="34" charset="0"/>
              </a:rPr>
              <a:t>C. Cost: This refers to the expenditure required to produce a service or product, not the product or result itself.</a:t>
            </a:r>
          </a:p>
          <a:p>
            <a:r>
              <a:rPr lang="en-US" sz="1800" dirty="0">
                <a:solidFill>
                  <a:srgbClr val="FFFFFF"/>
                </a:solidFill>
                <a:latin typeface="Lucida Sans" panose="020B0602030504020204" pitchFamily="34" charset="0"/>
              </a:rPr>
              <a:t>D. Outcome: Outcomes are the results or effects that outputs have on the business. The P&amp;L report itself is an output, while the decisions or actions taken based on the report would be considered outcomes</a:t>
            </a:r>
          </a:p>
        </p:txBody>
      </p:sp>
      <p:sp>
        <p:nvSpPr>
          <p:cNvPr id="4" name="Footer Placeholder 3">
            <a:extLst>
              <a:ext uri="{FF2B5EF4-FFF2-40B4-BE49-F238E27FC236}">
                <a16:creationId xmlns:a16="http://schemas.microsoft.com/office/drawing/2014/main" id="{65FCDEEC-6352-A6F0-2BB3-31DC5743A31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6281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0F54570-2954-6F56-6D83-C82906CB929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7E292-AF33-1BD1-BB05-E43CC887448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143: </a:t>
            </a:r>
            <a:r>
              <a:rPr lang="en-US" sz="2800" b="0" i="0" dirty="0">
                <a:solidFill>
                  <a:srgbClr val="FFFFFF"/>
                </a:solidFill>
                <a:effectLst/>
                <a:latin typeface="Udemy Sans"/>
              </a:rPr>
              <a:t>What should be included in every service level agreement?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2521EEF-7FE7-96D8-F29E-CB92EAA9F1B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Clearly defined service outcomes</a:t>
            </a:r>
          </a:p>
          <a:p>
            <a:pPr marL="0" indent="0">
              <a:buNone/>
            </a:pPr>
            <a:r>
              <a:rPr lang="en-US" dirty="0">
                <a:solidFill>
                  <a:srgbClr val="FFFFFF"/>
                </a:solidFill>
                <a:latin typeface="Lucida Sans" panose="020B0602030504020204" pitchFamily="34" charset="0"/>
              </a:rPr>
              <a:t>B. Latency requirements</a:t>
            </a:r>
          </a:p>
          <a:p>
            <a:pPr marL="0" indent="0">
              <a:buNone/>
            </a:pPr>
            <a:r>
              <a:rPr lang="en-US" dirty="0">
                <a:solidFill>
                  <a:srgbClr val="FFFFFF"/>
                </a:solidFill>
                <a:latin typeface="Lucida Sans" panose="020B0602030504020204" pitchFamily="34" charset="0"/>
              </a:rPr>
              <a:t>C. Metric for percentage of disk space available on the file server</a:t>
            </a:r>
          </a:p>
          <a:p>
            <a:pPr marL="0" indent="0">
              <a:buNone/>
            </a:pPr>
            <a:r>
              <a:rPr lang="en-US" dirty="0">
                <a:solidFill>
                  <a:srgbClr val="FFFFFF"/>
                </a:solidFill>
                <a:latin typeface="Lucida Sans" panose="020B0602030504020204" pitchFamily="34" charset="0"/>
              </a:rPr>
              <a:t>D. Metric for amount of downtime on the backup server</a:t>
            </a:r>
          </a:p>
        </p:txBody>
      </p:sp>
      <p:sp>
        <p:nvSpPr>
          <p:cNvPr id="4" name="Footer Placeholder 3">
            <a:extLst>
              <a:ext uri="{FF2B5EF4-FFF2-40B4-BE49-F238E27FC236}">
                <a16:creationId xmlns:a16="http://schemas.microsoft.com/office/drawing/2014/main" id="{FC8F2E3C-0FB4-D3D3-7034-D11C99319BB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84331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822AE59-2350-8140-A2F0-BA9B4D54557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6A4BD-D8E3-68E2-6A88-E0DA579998A3}"/>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Clearly defined service outcomes.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7B7758C-734C-5D39-4286-DBD32FA8DE6A}"/>
              </a:ext>
            </a:extLst>
          </p:cNvPr>
          <p:cNvSpPr>
            <a:spLocks noGrp="1"/>
          </p:cNvSpPr>
          <p:nvPr>
            <p:ph idx="1"/>
          </p:nvPr>
        </p:nvSpPr>
        <p:spPr>
          <a:xfrm>
            <a:off x="6516553" y="685800"/>
            <a:ext cx="4754563" cy="5410200"/>
          </a:xfrm>
        </p:spPr>
        <p:txBody>
          <a:bodyPr>
            <a:normAutofit fontScale="92500" lnSpcReduction="20000"/>
          </a:bodyPr>
          <a:lstStyle/>
          <a:p>
            <a:pPr marL="0" indent="0">
              <a:lnSpc>
                <a:spcPct val="90000"/>
              </a:lnSpc>
              <a:buNone/>
            </a:pPr>
            <a:r>
              <a:rPr lang="en-US" sz="1800" i="0" dirty="0">
                <a:solidFill>
                  <a:srgbClr val="FFFFFF"/>
                </a:solidFill>
                <a:effectLst/>
                <a:latin typeface="Lucida Sans" panose="020B0602030504020204" pitchFamily="34" charset="0"/>
              </a:rPr>
              <a:t>Service outcomes are crucial in SLAs as they define what the service is expected to achieve, providing a clear understanding of the service's objectives and the expected level of performance. This helps in aligning the service provider's efforts with the customer's business needs and expectations.</a:t>
            </a:r>
          </a:p>
          <a:p>
            <a:pPr marL="0" indent="0">
              <a:lnSpc>
                <a:spcPct val="90000"/>
              </a:lnSpc>
              <a:buNone/>
            </a:pPr>
            <a:r>
              <a:rPr lang="en-US" sz="1800" i="0" dirty="0">
                <a:solidFill>
                  <a:srgbClr val="FFFFFF"/>
                </a:solidFill>
                <a:effectLst/>
                <a:latin typeface="Lucida Sans" panose="020B0602030504020204" pitchFamily="34" charset="0"/>
              </a:rPr>
              <a:t>The other options are not necessarily required in every SLA because:</a:t>
            </a:r>
          </a:p>
          <a:p>
            <a:pPr>
              <a:lnSpc>
                <a:spcPct val="90000"/>
              </a:lnSpc>
            </a:pPr>
            <a:r>
              <a:rPr lang="en-US" sz="1800" i="0" dirty="0">
                <a:solidFill>
                  <a:srgbClr val="FFFFFF"/>
                </a:solidFill>
                <a:effectLst/>
                <a:latin typeface="Lucida Sans" panose="020B0602030504020204" pitchFamily="34" charset="0"/>
              </a:rPr>
              <a:t>B. Latency requirements: While important for some services, latency is a specific technical metric that may not be relevant to all types of services.</a:t>
            </a:r>
          </a:p>
          <a:p>
            <a:pPr>
              <a:lnSpc>
                <a:spcPct val="90000"/>
              </a:lnSpc>
            </a:pPr>
            <a:r>
              <a:rPr lang="en-US" sz="1800" i="0" dirty="0">
                <a:solidFill>
                  <a:srgbClr val="FFFFFF"/>
                </a:solidFill>
                <a:effectLst/>
                <a:latin typeface="Lucida Sans" panose="020B0602030504020204" pitchFamily="34" charset="0"/>
              </a:rPr>
              <a:t>C. Metric for percentage of disk space available on the file server: This is a very specific technical detail that might not be applicable or necessary for all service agreements.</a:t>
            </a:r>
          </a:p>
          <a:p>
            <a:pPr>
              <a:lnSpc>
                <a:spcPct val="90000"/>
              </a:lnSpc>
            </a:pPr>
            <a:r>
              <a:rPr lang="en-US" sz="1800" i="0" dirty="0">
                <a:solidFill>
                  <a:srgbClr val="FFFFFF"/>
                </a:solidFill>
                <a:effectLst/>
                <a:latin typeface="Lucida Sans" panose="020B0602030504020204" pitchFamily="34" charset="0"/>
              </a:rPr>
              <a:t>D. Metric for amount of downtime on the backup server: Like disk space, downtime metrics are specific and may not be relevant to all SLAs, depending on the nature of the service being provided.</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CE56024D-8A48-FF7D-84BA-759240C355B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546569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23FFCDC-CFF1-25C8-3656-F488C7994A1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289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CB7FF-C9A6-40CD-8157-C26EA64E61F3}"/>
              </a:ext>
            </a:extLst>
          </p:cNvPr>
          <p:cNvSpPr>
            <a:spLocks noGrp="1"/>
          </p:cNvSpPr>
          <p:nvPr>
            <p:ph type="title"/>
          </p:nvPr>
        </p:nvSpPr>
        <p:spPr>
          <a:xfrm>
            <a:off x="1834919" y="685800"/>
            <a:ext cx="3705269" cy="5308599"/>
          </a:xfrm>
        </p:spPr>
        <p:txBody>
          <a:bodyPr>
            <a:normAutofit/>
          </a:bodyPr>
          <a:lstStyle/>
          <a:p>
            <a:pPr algn="ctr">
              <a:lnSpc>
                <a:spcPct val="90000"/>
              </a:lnSpc>
            </a:pPr>
            <a:r>
              <a:rPr lang="en-US" sz="2200" dirty="0">
                <a:solidFill>
                  <a:srgbClr val="FFFFFF"/>
                </a:solidFill>
                <a:latin typeface="Udemy Sans"/>
              </a:rPr>
              <a:t>Question 144: </a:t>
            </a:r>
            <a:r>
              <a:rPr lang="en-US" sz="2200" b="0" i="0" dirty="0">
                <a:solidFill>
                  <a:srgbClr val="FFFFFF"/>
                </a:solidFill>
                <a:effectLst/>
                <a:latin typeface="Udemy Sans"/>
              </a:rPr>
              <a:t>Fill in the blank. [?] may simultaneously be removed from a service consumer and imposed on a service provider. For example, outsourcing a service to a service provider may remove the need for the consumer to have their own IT infrastructure, but it may require them to install a faster Internet connection to reach the service provider's servers instead.</a:t>
            </a:r>
            <a:endParaRPr lang="en-US" sz="2200" dirty="0">
              <a:solidFill>
                <a:srgbClr val="FFFFFF"/>
              </a:solidFill>
              <a:latin typeface="Udemy Sans"/>
            </a:endParaRPr>
          </a:p>
        </p:txBody>
      </p:sp>
      <p:sp>
        <p:nvSpPr>
          <p:cNvPr id="3" name="Content Placeholder 2">
            <a:extLst>
              <a:ext uri="{FF2B5EF4-FFF2-40B4-BE49-F238E27FC236}">
                <a16:creationId xmlns:a16="http://schemas.microsoft.com/office/drawing/2014/main" id="{7F70C793-845D-34CD-7315-E0C16C5E24F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Costs</a:t>
            </a:r>
          </a:p>
          <a:p>
            <a:pPr marL="0" indent="0">
              <a:buNone/>
            </a:pPr>
            <a:r>
              <a:rPr lang="en-US" dirty="0">
                <a:solidFill>
                  <a:srgbClr val="FFFFFF"/>
                </a:solidFill>
                <a:latin typeface="Lucida Sans" panose="020B0602030504020204" pitchFamily="34" charset="0"/>
              </a:rPr>
              <a:t>B. Outcomes</a:t>
            </a:r>
          </a:p>
          <a:p>
            <a:pPr marL="0" indent="0">
              <a:buNone/>
            </a:pPr>
            <a:r>
              <a:rPr lang="en-US" dirty="0">
                <a:solidFill>
                  <a:srgbClr val="FFFFFF"/>
                </a:solidFill>
                <a:latin typeface="Lucida Sans" panose="020B0602030504020204" pitchFamily="34" charset="0"/>
              </a:rPr>
              <a:t>C. Outputs</a:t>
            </a:r>
          </a:p>
          <a:p>
            <a:pPr marL="0" indent="0">
              <a:buNone/>
            </a:pPr>
            <a:r>
              <a:rPr lang="en-US" dirty="0">
                <a:solidFill>
                  <a:srgbClr val="FFFFFF"/>
                </a:solidFill>
                <a:latin typeface="Lucida Sans" panose="020B0602030504020204" pitchFamily="34" charset="0"/>
              </a:rPr>
              <a:t>D. Value</a:t>
            </a:r>
          </a:p>
        </p:txBody>
      </p:sp>
      <p:sp>
        <p:nvSpPr>
          <p:cNvPr id="4" name="Footer Placeholder 3">
            <a:extLst>
              <a:ext uri="{FF2B5EF4-FFF2-40B4-BE49-F238E27FC236}">
                <a16:creationId xmlns:a16="http://schemas.microsoft.com/office/drawing/2014/main" id="{B916EA20-897C-2DEF-FCE0-50026BA0E1B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80094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4569737-17CC-CAD7-04DD-1C0CE3E4D56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C32DB-3258-EA63-47FC-8041C65A1D92}"/>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14: </a:t>
            </a:r>
            <a:r>
              <a:rPr lang="en-US" sz="2800" b="1" i="0" dirty="0">
                <a:solidFill>
                  <a:srgbClr val="FFFFFF"/>
                </a:solidFill>
                <a:effectLst/>
                <a:latin typeface="Udemy Sans"/>
              </a:rPr>
              <a:t>What are the types of asset management?</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73727659-60E7-CD66-2A0F-F4A3DABFD7D5}"/>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dirty="0">
                <a:solidFill>
                  <a:srgbClr val="FFFFFF"/>
                </a:solidFill>
                <a:latin typeface="Lucida Sans" panose="020B0602030504020204" pitchFamily="34" charset="0"/>
              </a:rPr>
              <a:t>IT Asset Management and software asset management.</a:t>
            </a:r>
          </a:p>
          <a:p>
            <a:pPr marL="514350" indent="-514350">
              <a:buFont typeface="+mj-lt"/>
              <a:buAutoNum type="alphaUcPeriod"/>
            </a:pPr>
            <a:r>
              <a:rPr lang="en-US" sz="1800" dirty="0">
                <a:solidFill>
                  <a:srgbClr val="FFFFFF"/>
                </a:solidFill>
                <a:latin typeface="Lucida Sans" panose="020B0602030504020204" pitchFamily="34" charset="0"/>
              </a:rPr>
              <a:t> Operational and technical management.</a:t>
            </a:r>
          </a:p>
          <a:p>
            <a:pPr marL="514350" indent="-514350">
              <a:buFont typeface="+mj-lt"/>
              <a:buAutoNum type="alphaUcPeriod"/>
            </a:pPr>
            <a:r>
              <a:rPr lang="en-US" sz="1800" dirty="0">
                <a:solidFill>
                  <a:srgbClr val="FFFFFF"/>
                </a:solidFill>
                <a:latin typeface="Lucida Sans" panose="020B0602030504020204" pitchFamily="34" charset="0"/>
              </a:rPr>
              <a:t> IT Asset Management and technical management.</a:t>
            </a:r>
          </a:p>
          <a:p>
            <a:pPr marL="514350" indent="-514350">
              <a:buFont typeface="+mj-lt"/>
              <a:buAutoNum type="alphaUcPeriod"/>
            </a:pPr>
            <a:r>
              <a:rPr lang="en-US" sz="1800" dirty="0">
                <a:solidFill>
                  <a:srgbClr val="FFFFFF"/>
                </a:solidFill>
                <a:latin typeface="Lucida Sans" panose="020B0602030504020204" pitchFamily="34" charset="0"/>
              </a:rPr>
              <a:t> Operational management and IT Asset Management.</a:t>
            </a:r>
          </a:p>
        </p:txBody>
      </p:sp>
      <p:sp>
        <p:nvSpPr>
          <p:cNvPr id="4" name="Footer Placeholder 3">
            <a:extLst>
              <a:ext uri="{FF2B5EF4-FFF2-40B4-BE49-F238E27FC236}">
                <a16:creationId xmlns:a16="http://schemas.microsoft.com/office/drawing/2014/main" id="{141812F8-C12A-7272-EE99-379C35C56F7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46471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30D5C7D-B98D-9028-FC1D-F3E544104BF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FDB23-C05A-FEE7-B1B9-C2450348AC28}"/>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Costs.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3E01B80-A141-2EE1-A3BC-B18221590DBE}"/>
              </a:ext>
            </a:extLst>
          </p:cNvPr>
          <p:cNvSpPr>
            <a:spLocks noGrp="1"/>
          </p:cNvSpPr>
          <p:nvPr>
            <p:ph idx="1"/>
          </p:nvPr>
        </p:nvSpPr>
        <p:spPr>
          <a:xfrm>
            <a:off x="6516553" y="685800"/>
            <a:ext cx="4754563" cy="5410200"/>
          </a:xfrm>
        </p:spPr>
        <p:txBody>
          <a:bodyPr>
            <a:normAutofit fontScale="92500" lnSpcReduction="10000"/>
          </a:bodyPr>
          <a:lstStyle/>
          <a:p>
            <a:pPr marL="0" indent="0">
              <a:buNone/>
            </a:pPr>
            <a:r>
              <a:rPr lang="en-US" sz="1800" b="0" i="0" dirty="0">
                <a:solidFill>
                  <a:srgbClr val="FFFFFF"/>
                </a:solidFill>
                <a:effectLst/>
                <a:latin typeface="Söhne"/>
              </a:rPr>
              <a:t>Costs may simultaneously be removed from a service consumer and imposed on a service provider. In the example given, outsourcing a service removes the cost of maintaining an IT infrastructure for the consumer but imposes the cost of requiring a faster internet connection. This reflects the shifting of certain expenses from one party to another, which is a common aspect of service provision and consumption.</a:t>
            </a:r>
          </a:p>
          <a:p>
            <a:pPr marL="0" indent="0">
              <a:buNone/>
            </a:pPr>
            <a:r>
              <a:rPr lang="en-US" sz="1800" b="0" i="0" dirty="0">
                <a:solidFill>
                  <a:srgbClr val="FFFFFF"/>
                </a:solidFill>
                <a:effectLst/>
                <a:latin typeface="Söhne"/>
              </a:rPr>
              <a:t>The other options:</a:t>
            </a:r>
          </a:p>
          <a:p>
            <a:r>
              <a:rPr lang="en-US" sz="1800" b="0" i="0" dirty="0">
                <a:solidFill>
                  <a:srgbClr val="FFFFFF"/>
                </a:solidFill>
                <a:effectLst/>
                <a:latin typeface="Söhne"/>
              </a:rPr>
              <a:t>B. Outcomes: These are the results achieved by using the service, not the shifting of costs or resources.</a:t>
            </a:r>
          </a:p>
          <a:p>
            <a:r>
              <a:rPr lang="en-US" sz="1800" b="0" i="0" dirty="0">
                <a:solidFill>
                  <a:srgbClr val="FFFFFF"/>
                </a:solidFill>
                <a:effectLst/>
                <a:latin typeface="Söhne"/>
              </a:rPr>
              <a:t>C. Outputs: These are the direct results produced by the service, again not referring to the transfer of costs.</a:t>
            </a:r>
          </a:p>
          <a:p>
            <a:r>
              <a:rPr lang="en-US" sz="1800" b="0" i="0" dirty="0">
                <a:solidFill>
                  <a:srgbClr val="FFFFFF"/>
                </a:solidFill>
                <a:effectLst/>
                <a:latin typeface="Söhne"/>
              </a:rPr>
              <a:t>D. Value: While value can be transferred or changed, the context of the sentence specifically refers to the costs associated with service provision and consumption.</a:t>
            </a:r>
            <a:endParaRPr lang="en-US" sz="1800" dirty="0">
              <a:solidFill>
                <a:srgbClr val="FFFFFF"/>
              </a:solidFill>
            </a:endParaRPr>
          </a:p>
        </p:txBody>
      </p:sp>
      <p:sp>
        <p:nvSpPr>
          <p:cNvPr id="4" name="Footer Placeholder 3">
            <a:extLst>
              <a:ext uri="{FF2B5EF4-FFF2-40B4-BE49-F238E27FC236}">
                <a16:creationId xmlns:a16="http://schemas.microsoft.com/office/drawing/2014/main" id="{FC00480F-50D0-37E3-9AC9-337CA04791C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72511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17C91BD-FCB6-8877-146E-AC6592D1720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71563-64C6-0E3C-5564-1FEDC23BCC0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Lucida Sans" panose="020B0602030504020204" pitchFamily="34" charset="0"/>
              </a:rPr>
              <a:t>Question 145: </a:t>
            </a:r>
            <a:r>
              <a:rPr lang="en-US" sz="2800" b="0" i="0" dirty="0">
                <a:solidFill>
                  <a:srgbClr val="FFFFFF"/>
                </a:solidFill>
                <a:effectLst/>
                <a:latin typeface="Lucida Sans" panose="020B0602030504020204" pitchFamily="34" charset="0"/>
              </a:rPr>
              <a:t>What is an example of an action a service request management employee would undertake as part of the 'improve' activity?</a:t>
            </a:r>
            <a:endParaRPr lang="en-US" sz="2800" dirty="0">
              <a:solidFill>
                <a:srgbClr val="FFFFFF"/>
              </a:solidFill>
              <a:latin typeface="Lucida Sans" panose="020B0602030504020204" pitchFamily="34" charset="0"/>
            </a:endParaRPr>
          </a:p>
        </p:txBody>
      </p:sp>
      <p:sp>
        <p:nvSpPr>
          <p:cNvPr id="3" name="Content Placeholder 2">
            <a:extLst>
              <a:ext uri="{FF2B5EF4-FFF2-40B4-BE49-F238E27FC236}">
                <a16:creationId xmlns:a16="http://schemas.microsoft.com/office/drawing/2014/main" id="{F65B7DEC-19C7-DE81-42C9-34D1B2F05C52}"/>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Udemy Sans"/>
              </a:rPr>
              <a:t>A. Provide trend, quality, and feedback information about requests</a:t>
            </a:r>
          </a:p>
          <a:p>
            <a:pPr marL="0" indent="0">
              <a:buNone/>
            </a:pPr>
            <a:r>
              <a:rPr lang="en-US" dirty="0">
                <a:solidFill>
                  <a:srgbClr val="FFFFFF"/>
                </a:solidFill>
                <a:latin typeface="Udemy Sans"/>
              </a:rPr>
              <a:t>B. Initiate and fulfill standard changes</a:t>
            </a:r>
          </a:p>
          <a:p>
            <a:pPr marL="0" indent="0">
              <a:buNone/>
            </a:pPr>
            <a:r>
              <a:rPr lang="en-US" dirty="0">
                <a:solidFill>
                  <a:srgbClr val="FFFFFF"/>
                </a:solidFill>
                <a:latin typeface="Udemy Sans"/>
              </a:rPr>
              <a:t>C. Communicate with consumers to understand their requirements</a:t>
            </a:r>
          </a:p>
          <a:p>
            <a:pPr marL="0" indent="0">
              <a:buNone/>
            </a:pPr>
            <a:r>
              <a:rPr lang="en-US" dirty="0">
                <a:solidFill>
                  <a:srgbClr val="FFFFFF"/>
                </a:solidFill>
                <a:latin typeface="Udemy Sans"/>
              </a:rPr>
              <a:t>D. Fulfill the consumer's service requests through acquisition of service components</a:t>
            </a:r>
          </a:p>
        </p:txBody>
      </p:sp>
      <p:sp>
        <p:nvSpPr>
          <p:cNvPr id="4" name="Footer Placeholder 3">
            <a:extLst>
              <a:ext uri="{FF2B5EF4-FFF2-40B4-BE49-F238E27FC236}">
                <a16:creationId xmlns:a16="http://schemas.microsoft.com/office/drawing/2014/main" id="{07A3337F-76E2-C812-E498-6D35BB60B40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970074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335707F-9CD9-AE6C-94CF-D29CD39EFC3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90E83-8EB4-2681-C428-2023C4FD0D14}"/>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Provide trend, quality, and feedback information about requests.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F4CE390-95A3-7DEB-0C2C-5100EF30D525}"/>
              </a:ext>
            </a:extLst>
          </p:cNvPr>
          <p:cNvSpPr>
            <a:spLocks noGrp="1"/>
          </p:cNvSpPr>
          <p:nvPr>
            <p:ph idx="1"/>
          </p:nvPr>
        </p:nvSpPr>
        <p:spPr>
          <a:xfrm>
            <a:off x="6427820" y="540572"/>
            <a:ext cx="5220040" cy="5661212"/>
          </a:xfrm>
        </p:spPr>
        <p:txBody>
          <a:bodyPr>
            <a:noAutofit/>
          </a:bodyPr>
          <a:lstStyle/>
          <a:p>
            <a:pPr marL="0" indent="0">
              <a:buNone/>
            </a:pPr>
            <a:r>
              <a:rPr lang="en-US" sz="1600" i="0" dirty="0">
                <a:solidFill>
                  <a:srgbClr val="FFFFFF"/>
                </a:solidFill>
                <a:effectLst/>
                <a:latin typeface="Lucida Sans" panose="020B0602030504020204" pitchFamily="34" charset="0"/>
              </a:rPr>
              <a:t>In the context of the 'improve' activity, the focus is on continual improvement based on analysis and feedback. Providing trend, quality, and feedback information about service requests would help identify areas for improvement, assess the effectiveness of the current process, and determine ways to enhance service delivery.</a:t>
            </a:r>
          </a:p>
          <a:p>
            <a:pPr marL="0" indent="0">
              <a:buNone/>
            </a:pPr>
            <a:r>
              <a:rPr lang="en-US" sz="1600" i="0" dirty="0">
                <a:solidFill>
                  <a:srgbClr val="FFFFFF"/>
                </a:solidFill>
                <a:effectLst/>
                <a:latin typeface="Lucida Sans" panose="020B0602030504020204" pitchFamily="34" charset="0"/>
              </a:rPr>
              <a:t>The other options are more aligned with the operational aspects of service request management:</a:t>
            </a:r>
          </a:p>
          <a:p>
            <a:r>
              <a:rPr lang="en-US" sz="1600" i="0" dirty="0">
                <a:solidFill>
                  <a:srgbClr val="FFFFFF"/>
                </a:solidFill>
                <a:effectLst/>
                <a:latin typeface="Lucida Sans" panose="020B0602030504020204" pitchFamily="34" charset="0"/>
              </a:rPr>
              <a:t>B. Initiate and fulfill standard changes: This is part of the operational fulfillment of service requests.</a:t>
            </a:r>
          </a:p>
          <a:p>
            <a:r>
              <a:rPr lang="en-US" sz="1600" i="0" dirty="0">
                <a:solidFill>
                  <a:srgbClr val="FFFFFF"/>
                </a:solidFill>
                <a:effectLst/>
                <a:latin typeface="Lucida Sans" panose="020B0602030504020204" pitchFamily="34" charset="0"/>
              </a:rPr>
              <a:t>C. Communicate with consumers to understand their requirements: This is more about the engagement and understanding phase rather than improvement.</a:t>
            </a:r>
          </a:p>
          <a:p>
            <a:r>
              <a:rPr lang="en-US" sz="1600" i="0" dirty="0">
                <a:solidFill>
                  <a:srgbClr val="FFFFFF"/>
                </a:solidFill>
                <a:effectLst/>
                <a:latin typeface="Lucida Sans" panose="020B0602030504020204" pitchFamily="34" charset="0"/>
              </a:rPr>
              <a:t>D. Fulfill the consumer's service requests through acquisition of service components: This is also part of the operational process of fulfilling service requests, not directly related to the improvement activity.</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B481FA5-C6C8-299D-8764-FC5812C6331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855574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1B30442-5E6A-3F22-0E73-031A680FB17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DC5CA-0D5E-58E3-0BEB-D36F18AF852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146: </a:t>
            </a:r>
            <a:r>
              <a:rPr lang="en-US" sz="2800" b="0" i="0" dirty="0">
                <a:solidFill>
                  <a:srgbClr val="FFFFFF"/>
                </a:solidFill>
                <a:effectLst/>
                <a:latin typeface="Udemy Sans"/>
              </a:rPr>
              <a:t>What does a centralized service desk require?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8F633D2-15EA-C666-42BC-BC41CA32137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24x7 support</a:t>
            </a:r>
          </a:p>
          <a:p>
            <a:pPr marL="0" indent="0">
              <a:buNone/>
            </a:pPr>
            <a:r>
              <a:rPr lang="en-US" dirty="0">
                <a:solidFill>
                  <a:srgbClr val="FFFFFF"/>
                </a:solidFill>
                <a:latin typeface="Lucida Sans" panose="020B0602030504020204" pitchFamily="34" charset="0"/>
              </a:rPr>
              <a:t>B. Complex automation</a:t>
            </a:r>
          </a:p>
          <a:p>
            <a:pPr marL="0" indent="0">
              <a:buNone/>
            </a:pPr>
            <a:r>
              <a:rPr lang="en-US" dirty="0">
                <a:solidFill>
                  <a:srgbClr val="FFFFFF"/>
                </a:solidFill>
                <a:latin typeface="Lucida Sans" panose="020B0602030504020204" pitchFamily="34" charset="0"/>
              </a:rPr>
              <a:t>C. Local service desk analysts</a:t>
            </a:r>
          </a:p>
          <a:p>
            <a:pPr marL="0" indent="0">
              <a:buNone/>
            </a:pPr>
            <a:r>
              <a:rPr lang="en-US" dirty="0">
                <a:solidFill>
                  <a:srgbClr val="FFFFFF"/>
                </a:solidFill>
                <a:latin typeface="Lucida Sans" panose="020B0602030504020204" pitchFamily="34" charset="0"/>
              </a:rPr>
              <a:t>D. Remote access tools</a:t>
            </a:r>
          </a:p>
        </p:txBody>
      </p:sp>
      <p:sp>
        <p:nvSpPr>
          <p:cNvPr id="4" name="Footer Placeholder 3">
            <a:extLst>
              <a:ext uri="{FF2B5EF4-FFF2-40B4-BE49-F238E27FC236}">
                <a16:creationId xmlns:a16="http://schemas.microsoft.com/office/drawing/2014/main" id="{4B7E22E4-9EB8-17D3-3CFA-F3A12218C8B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77172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25F7F70-2748-F127-5EEE-6A6AA428969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D617A-E4B7-A355-7BE1-78CBE875B8A2}"/>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Remote access tools.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70E455F-2258-916B-BC69-653BB004BE1D}"/>
              </a:ext>
            </a:extLst>
          </p:cNvPr>
          <p:cNvSpPr>
            <a:spLocks noGrp="1"/>
          </p:cNvSpPr>
          <p:nvPr>
            <p:ph idx="1"/>
          </p:nvPr>
        </p:nvSpPr>
        <p:spPr>
          <a:xfrm>
            <a:off x="6366890" y="554019"/>
            <a:ext cx="5482521" cy="5618181"/>
          </a:xfrm>
        </p:spPr>
        <p:txBody>
          <a:bodyPr>
            <a:noAutofit/>
          </a:bodyPr>
          <a:lstStyle/>
          <a:p>
            <a:pPr marL="0" indent="0">
              <a:buNone/>
            </a:pPr>
            <a:r>
              <a:rPr lang="en-US" sz="1800" i="0" dirty="0">
                <a:solidFill>
                  <a:srgbClr val="FFFFFF"/>
                </a:solidFill>
                <a:effectLst/>
                <a:latin typeface="Lucida Sans" panose="020B0602030504020204" pitchFamily="34" charset="0"/>
              </a:rPr>
              <a:t>Remote access tools are essential for a centralized service desk as they enable support staff to assist users across different locations. These tools allow the service desk team to access and troubleshoot user issues remotely, which is crucial for a centralized operation that serves a wide geographical area.</a:t>
            </a:r>
          </a:p>
          <a:p>
            <a:pPr marL="0" indent="0">
              <a:buNone/>
            </a:pPr>
            <a:r>
              <a:rPr lang="en-US" sz="1800" i="0" dirty="0">
                <a:solidFill>
                  <a:srgbClr val="FFFFFF"/>
                </a:solidFill>
                <a:effectLst/>
                <a:latin typeface="Lucida Sans" panose="020B0602030504020204" pitchFamily="34" charset="0"/>
              </a:rPr>
              <a:t>The other options are not required for a centralized service desk:</a:t>
            </a:r>
          </a:p>
          <a:p>
            <a:r>
              <a:rPr lang="en-US" sz="1800" i="0" dirty="0">
                <a:solidFill>
                  <a:srgbClr val="FFFFFF"/>
                </a:solidFill>
                <a:effectLst/>
                <a:latin typeface="Lucida Sans" panose="020B0602030504020204" pitchFamily="34" charset="0"/>
              </a:rPr>
              <a:t>A. 24x7 support: While beneficial, offering round-the-clock support is not a necessity for centralization.</a:t>
            </a:r>
          </a:p>
          <a:p>
            <a:r>
              <a:rPr lang="en-US" sz="1800" i="0" dirty="0">
                <a:solidFill>
                  <a:srgbClr val="FFFFFF"/>
                </a:solidFill>
                <a:effectLst/>
                <a:latin typeface="Lucida Sans" panose="020B0602030504020204" pitchFamily="34" charset="0"/>
              </a:rPr>
              <a:t>B. Complex automation: Automation can help but doesn't need to be complex. The key is effective, not necessarily complex, automation.</a:t>
            </a:r>
          </a:p>
          <a:p>
            <a:r>
              <a:rPr lang="en-US" sz="1800" i="0" dirty="0">
                <a:solidFill>
                  <a:srgbClr val="FFFFFF"/>
                </a:solidFill>
                <a:effectLst/>
                <a:latin typeface="Lucida Sans" panose="020B0602030504020204" pitchFamily="34" charset="0"/>
              </a:rPr>
              <a:t>C. Local service desk analysts: A centralized service desk typically does not require local analysts at every location since support is provided remotely</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14502F2-2ADA-F679-6687-AB80B776D55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21837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97AEC75-1CFF-C3EB-6752-60D988507AD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24745-7906-455A-D779-2361D37AD622}"/>
              </a:ext>
            </a:extLst>
          </p:cNvPr>
          <p:cNvSpPr>
            <a:spLocks noGrp="1"/>
          </p:cNvSpPr>
          <p:nvPr>
            <p:ph type="title"/>
          </p:nvPr>
        </p:nvSpPr>
        <p:spPr>
          <a:xfrm>
            <a:off x="1834919" y="685800"/>
            <a:ext cx="3705269" cy="5308599"/>
          </a:xfrm>
        </p:spPr>
        <p:txBody>
          <a:bodyPr>
            <a:normAutofit/>
          </a:bodyPr>
          <a:lstStyle/>
          <a:p>
            <a:pPr algn="ctr">
              <a:lnSpc>
                <a:spcPct val="90000"/>
              </a:lnSpc>
            </a:pPr>
            <a:r>
              <a:rPr lang="en-US" sz="2700" dirty="0">
                <a:solidFill>
                  <a:srgbClr val="FFFFFF"/>
                </a:solidFill>
                <a:latin typeface="Udemy Sans"/>
              </a:rPr>
              <a:t>Question 147: </a:t>
            </a:r>
            <a:r>
              <a:rPr lang="en-US" sz="2700" b="0" i="0" dirty="0">
                <a:solidFill>
                  <a:srgbClr val="FFFFFF"/>
                </a:solidFill>
                <a:effectLst/>
                <a:latin typeface="Udemy Sans"/>
              </a:rPr>
              <a:t>What operating model outlines the key activities required to respond to demand and facilitate value realization through the creation and management of products and services?</a:t>
            </a:r>
            <a:endParaRPr lang="en-US" sz="2700" dirty="0">
              <a:solidFill>
                <a:srgbClr val="FFFFFF"/>
              </a:solidFill>
              <a:latin typeface="Udemy Sans"/>
            </a:endParaRPr>
          </a:p>
        </p:txBody>
      </p:sp>
      <p:sp>
        <p:nvSpPr>
          <p:cNvPr id="3" name="Content Placeholder 2">
            <a:extLst>
              <a:ext uri="{FF2B5EF4-FFF2-40B4-BE49-F238E27FC236}">
                <a16:creationId xmlns:a16="http://schemas.microsoft.com/office/drawing/2014/main" id="{A9DEEE58-DEA8-EF2B-2398-3998E3A3633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Continual improvement</a:t>
            </a:r>
          </a:p>
          <a:p>
            <a:pPr marL="0" indent="0">
              <a:buNone/>
            </a:pPr>
            <a:r>
              <a:rPr lang="en-US" dirty="0">
                <a:solidFill>
                  <a:srgbClr val="FFFFFF"/>
                </a:solidFill>
                <a:latin typeface="Lucida Sans" panose="020B0602030504020204" pitchFamily="34" charset="0"/>
              </a:rPr>
              <a:t>B. Service value chain</a:t>
            </a:r>
          </a:p>
          <a:p>
            <a:pPr marL="0" indent="0">
              <a:buNone/>
            </a:pPr>
            <a:r>
              <a:rPr lang="en-US" dirty="0">
                <a:solidFill>
                  <a:srgbClr val="FFFFFF"/>
                </a:solidFill>
                <a:latin typeface="Lucida Sans" panose="020B0602030504020204" pitchFamily="34" charset="0"/>
              </a:rPr>
              <a:t>C. Guiding principles</a:t>
            </a:r>
          </a:p>
          <a:p>
            <a:pPr marL="0" indent="0">
              <a:buNone/>
            </a:pPr>
            <a:r>
              <a:rPr lang="en-US" dirty="0">
                <a:solidFill>
                  <a:srgbClr val="FFFFFF"/>
                </a:solidFill>
                <a:latin typeface="Lucida Sans" panose="020B0602030504020204" pitchFamily="34" charset="0"/>
              </a:rPr>
              <a:t>D. Practices</a:t>
            </a:r>
          </a:p>
        </p:txBody>
      </p:sp>
      <p:sp>
        <p:nvSpPr>
          <p:cNvPr id="4" name="Footer Placeholder 3">
            <a:extLst>
              <a:ext uri="{FF2B5EF4-FFF2-40B4-BE49-F238E27FC236}">
                <a16:creationId xmlns:a16="http://schemas.microsoft.com/office/drawing/2014/main" id="{4143CB89-11A0-4DFC-713D-CAA7BA19EB1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57377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E971334-FE11-A255-8AC6-5A5F037FCC8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2F528-428B-B778-879A-AF8071D5FD09}"/>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t>
            </a:r>
            <a:r>
              <a:rPr lang="en-US" sz="2800" dirty="0">
                <a:solidFill>
                  <a:srgbClr val="FFFFFF"/>
                </a:solidFill>
                <a:latin typeface="Udemy Sans"/>
              </a:rPr>
              <a:t>B. Service value chain.</a:t>
            </a:r>
            <a:r>
              <a:rPr lang="en-US" sz="2800" b="0" i="0" dirty="0">
                <a:solidFill>
                  <a:srgbClr val="FFFFFF"/>
                </a:solidFill>
                <a:effectLst/>
                <a:latin typeface="Udemy Sans"/>
              </a:rPr>
              <a:t> </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876998C-1548-2F37-D557-6BD833B2BE90}"/>
              </a:ext>
            </a:extLst>
          </p:cNvPr>
          <p:cNvSpPr>
            <a:spLocks noGrp="1"/>
          </p:cNvSpPr>
          <p:nvPr>
            <p:ph idx="1"/>
          </p:nvPr>
        </p:nvSpPr>
        <p:spPr>
          <a:xfrm>
            <a:off x="6516553" y="685800"/>
            <a:ext cx="4754563" cy="5410200"/>
          </a:xfrm>
        </p:spPr>
        <p:txBody>
          <a:bodyPr>
            <a:normAutofit fontScale="92500" lnSpcReduction="20000"/>
          </a:bodyPr>
          <a:lstStyle/>
          <a:p>
            <a:pPr marL="0" indent="0">
              <a:buNone/>
            </a:pPr>
            <a:r>
              <a:rPr lang="en-US" sz="1800" dirty="0">
                <a:solidFill>
                  <a:srgbClr val="FFFFFF"/>
                </a:solidFill>
                <a:latin typeface="Lucida Sans" panose="020B0602030504020204" pitchFamily="34" charset="0"/>
              </a:rPr>
              <a:t>The service value chain is an operating model which outlines the key activities required to respond to demand and to facilitate value realization through the creation and management of products and services. It is a core component of the ITIL service management framework and provides a flexible and interconnected network of service production activities.</a:t>
            </a:r>
          </a:p>
          <a:p>
            <a:pPr marL="0" indent="0">
              <a:buNone/>
            </a:pPr>
            <a:r>
              <a:rPr lang="en-US" sz="1800" dirty="0">
                <a:solidFill>
                  <a:srgbClr val="FFFFFF"/>
                </a:solidFill>
                <a:latin typeface="Lucida Sans" panose="020B0602030504020204" pitchFamily="34" charset="0"/>
              </a:rPr>
              <a:t>The other options do not match the definition provided:</a:t>
            </a:r>
          </a:p>
          <a:p>
            <a:r>
              <a:rPr lang="en-US" sz="1800" dirty="0">
                <a:solidFill>
                  <a:srgbClr val="FFFFFF"/>
                </a:solidFill>
                <a:latin typeface="Lucida Sans" panose="020B0602030504020204" pitchFamily="34" charset="0"/>
              </a:rPr>
              <a:t>A. Continual improvement refers to the ongoing efforts to improve products, services, or processes.</a:t>
            </a:r>
          </a:p>
          <a:p>
            <a:r>
              <a:rPr lang="en-US" sz="1800" dirty="0">
                <a:solidFill>
                  <a:srgbClr val="FFFFFF"/>
                </a:solidFill>
                <a:latin typeface="Lucida Sans" panose="020B0602030504020204" pitchFamily="34" charset="0"/>
              </a:rPr>
              <a:t>C. Guiding principles are recommendations that can guide an organization in all circumstances, regardless of changes in its goals, strategies, type of work, or management structure.</a:t>
            </a:r>
          </a:p>
          <a:p>
            <a:r>
              <a:rPr lang="en-US" sz="1800" dirty="0">
                <a:solidFill>
                  <a:srgbClr val="FFFFFF"/>
                </a:solidFill>
                <a:latin typeface="Lucida Sans" panose="020B0602030504020204" pitchFamily="34" charset="0"/>
              </a:rPr>
              <a:t>D. Practices are sets of organizational resources designed for performing work or accomplishing an objective.</a:t>
            </a:r>
          </a:p>
        </p:txBody>
      </p:sp>
      <p:sp>
        <p:nvSpPr>
          <p:cNvPr id="4" name="Footer Placeholder 3">
            <a:extLst>
              <a:ext uri="{FF2B5EF4-FFF2-40B4-BE49-F238E27FC236}">
                <a16:creationId xmlns:a16="http://schemas.microsoft.com/office/drawing/2014/main" id="{19895786-4658-DA08-C9D5-75C19E783EE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255667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C1CCE28-2225-B137-079E-65FA32DD0E5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108A8-C28B-2ECB-B767-73A5D96D5165}"/>
              </a:ext>
            </a:extLst>
          </p:cNvPr>
          <p:cNvSpPr>
            <a:spLocks noGrp="1"/>
          </p:cNvSpPr>
          <p:nvPr>
            <p:ph type="title"/>
          </p:nvPr>
        </p:nvSpPr>
        <p:spPr>
          <a:xfrm>
            <a:off x="1834919" y="685800"/>
            <a:ext cx="3705269" cy="5308599"/>
          </a:xfrm>
        </p:spPr>
        <p:txBody>
          <a:bodyPr>
            <a:normAutofit/>
          </a:bodyPr>
          <a:lstStyle/>
          <a:p>
            <a:pPr algn="ctr">
              <a:lnSpc>
                <a:spcPct val="90000"/>
              </a:lnSpc>
            </a:pPr>
            <a:r>
              <a:rPr lang="en-US" sz="2000" dirty="0">
                <a:solidFill>
                  <a:srgbClr val="FFFFFF"/>
                </a:solidFill>
                <a:latin typeface="Udemy Sans"/>
              </a:rPr>
              <a:t>Question 148: </a:t>
            </a:r>
            <a:r>
              <a:rPr lang="en-US" sz="2000" b="0" i="0" dirty="0">
                <a:solidFill>
                  <a:srgbClr val="FFFFFF"/>
                </a:solidFill>
                <a:effectLst/>
                <a:latin typeface="Udemy Sans"/>
              </a:rPr>
              <a:t>Your company has decided to use work-from-home employees to fulfill its service desk requirements. Users call a central toll-free number and are routed to the next available service desk analyst, regardless of where the analyst is physically located. Many of these employees may be working from remote offices or their own home offices. What service desk structure does this describe?</a:t>
            </a:r>
            <a:endParaRPr lang="en-US" sz="2000" dirty="0">
              <a:solidFill>
                <a:srgbClr val="FFFFFF"/>
              </a:solidFill>
              <a:latin typeface="Udemy Sans"/>
            </a:endParaRPr>
          </a:p>
        </p:txBody>
      </p:sp>
      <p:sp>
        <p:nvSpPr>
          <p:cNvPr id="3" name="Content Placeholder 2">
            <a:extLst>
              <a:ext uri="{FF2B5EF4-FFF2-40B4-BE49-F238E27FC236}">
                <a16:creationId xmlns:a16="http://schemas.microsoft.com/office/drawing/2014/main" id="{9D4CB4F8-3769-F372-B1BB-2CCD213B33B9}"/>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Virtual</a:t>
            </a:r>
          </a:p>
          <a:p>
            <a:pPr marL="514350" indent="-514350">
              <a:buFont typeface="+mj-lt"/>
              <a:buAutoNum type="alphaUcPeriod"/>
            </a:pPr>
            <a:r>
              <a:rPr lang="en-US" dirty="0">
                <a:solidFill>
                  <a:srgbClr val="FFFFFF"/>
                </a:solidFill>
                <a:latin typeface="Lucida Sans" panose="020B0602030504020204" pitchFamily="34" charset="0"/>
              </a:rPr>
              <a:t>Centralized</a:t>
            </a:r>
          </a:p>
          <a:p>
            <a:pPr marL="514350" indent="-514350">
              <a:buFont typeface="+mj-lt"/>
              <a:buAutoNum type="alphaUcPeriod"/>
            </a:pPr>
            <a:r>
              <a:rPr lang="en-US" dirty="0">
                <a:solidFill>
                  <a:srgbClr val="FFFFFF"/>
                </a:solidFill>
                <a:latin typeface="Lucida Sans" panose="020B0602030504020204" pitchFamily="34" charset="0"/>
              </a:rPr>
              <a:t>Follow-the-sun</a:t>
            </a:r>
          </a:p>
          <a:p>
            <a:pPr marL="514350" indent="-514350">
              <a:buFont typeface="+mj-lt"/>
              <a:buAutoNum type="alphaUcPeriod"/>
            </a:pPr>
            <a:r>
              <a:rPr lang="en-US" dirty="0">
                <a:solidFill>
                  <a:srgbClr val="FFFFFF"/>
                </a:solidFill>
                <a:latin typeface="Lucida Sans" panose="020B0602030504020204" pitchFamily="34" charset="0"/>
              </a:rPr>
              <a:t>Local</a:t>
            </a:r>
          </a:p>
        </p:txBody>
      </p:sp>
      <p:sp>
        <p:nvSpPr>
          <p:cNvPr id="4" name="Footer Placeholder 3">
            <a:extLst>
              <a:ext uri="{FF2B5EF4-FFF2-40B4-BE49-F238E27FC236}">
                <a16:creationId xmlns:a16="http://schemas.microsoft.com/office/drawing/2014/main" id="{FC846FED-0FA4-ED0B-B62C-10D1D0C214C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448775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D38282B-11A9-5D0D-192F-41BE1441839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A64F1-9205-147C-B977-8051D6B9B1BE}"/>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Virtual.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178AA5C-B0D5-B88E-51EA-0A231EC3D95F}"/>
              </a:ext>
            </a:extLst>
          </p:cNvPr>
          <p:cNvSpPr>
            <a:spLocks noGrp="1"/>
          </p:cNvSpPr>
          <p:nvPr>
            <p:ph idx="1"/>
          </p:nvPr>
        </p:nvSpPr>
        <p:spPr>
          <a:xfrm>
            <a:off x="6516553" y="685800"/>
            <a:ext cx="5252313" cy="5486400"/>
          </a:xfrm>
        </p:spPr>
        <p:txBody>
          <a:bodyPr>
            <a:noAutofit/>
          </a:bodyPr>
          <a:lstStyle/>
          <a:p>
            <a:pPr marL="0" indent="0">
              <a:buNone/>
            </a:pPr>
            <a:r>
              <a:rPr lang="en-US" sz="1600" i="0" dirty="0">
                <a:solidFill>
                  <a:srgbClr val="FFFFFF"/>
                </a:solidFill>
                <a:effectLst/>
                <a:latin typeface="Lucida Sans" panose="020B0602030504020204" pitchFamily="34" charset="0"/>
              </a:rPr>
              <a:t>A virtual service desk structure is one where service desk analysts are not located in a single physical location but are distributed across various locations, and they can work remotely, often from home. Calls are routed to them through a central system regardless of their physical location.</a:t>
            </a:r>
          </a:p>
          <a:p>
            <a:pPr marL="0" indent="0">
              <a:buNone/>
            </a:pPr>
            <a:r>
              <a:rPr lang="en-US" sz="1600" i="0" dirty="0">
                <a:solidFill>
                  <a:srgbClr val="FFFFFF"/>
                </a:solidFill>
                <a:effectLst/>
                <a:latin typeface="Lucida Sans" panose="020B0602030504020204" pitchFamily="34" charset="0"/>
              </a:rPr>
              <a:t>The other options are not correct in this context because:</a:t>
            </a:r>
          </a:p>
          <a:p>
            <a:r>
              <a:rPr lang="en-US" sz="1600" i="0" dirty="0">
                <a:solidFill>
                  <a:srgbClr val="FFFFFF"/>
                </a:solidFill>
                <a:effectLst/>
                <a:latin typeface="Lucida Sans" panose="020B0602030504020204" pitchFamily="34" charset="0"/>
              </a:rPr>
              <a:t>B. Centralized refers to a service desk that is located in a single central physical location, which is not the case here.</a:t>
            </a:r>
          </a:p>
          <a:p>
            <a:r>
              <a:rPr lang="en-US" sz="1600" i="0" dirty="0">
                <a:solidFill>
                  <a:srgbClr val="FFFFFF"/>
                </a:solidFill>
                <a:effectLst/>
                <a:latin typeface="Lucida Sans" panose="020B0602030504020204" pitchFamily="34" charset="0"/>
              </a:rPr>
              <a:t>C. Follow-the-sun is a model used to provide 24/7 service across multiple geographies, typically by passing service responsibilities between offices in different time zones; however, there's no mention of time zone-based handoffs in the scenario.</a:t>
            </a:r>
          </a:p>
          <a:p>
            <a:r>
              <a:rPr lang="en-US" sz="1600" i="0" dirty="0">
                <a:solidFill>
                  <a:srgbClr val="FFFFFF"/>
                </a:solidFill>
                <a:effectLst/>
                <a:latin typeface="Lucida Sans" panose="020B0602030504020204" pitchFamily="34" charset="0"/>
              </a:rPr>
              <a:t>D. Local service desks are located within or near the user community they support, typically within a specific office or campus, which does not match the description of remote employees working from various locations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2B5B7E5-F7D9-A9FD-8298-7F33C9124DB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43838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7E4D600-7664-F5BA-B3E8-C20460AC54C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299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80604-3A12-5768-E35C-FF3E34854C35}"/>
              </a:ext>
            </a:extLst>
          </p:cNvPr>
          <p:cNvSpPr>
            <a:spLocks noGrp="1"/>
          </p:cNvSpPr>
          <p:nvPr>
            <p:ph type="title"/>
          </p:nvPr>
        </p:nvSpPr>
        <p:spPr>
          <a:xfrm>
            <a:off x="1834919" y="685800"/>
            <a:ext cx="3705269" cy="5308599"/>
          </a:xfrm>
        </p:spPr>
        <p:txBody>
          <a:bodyPr>
            <a:normAutofit/>
          </a:bodyPr>
          <a:lstStyle/>
          <a:p>
            <a:pPr algn="ctr">
              <a:lnSpc>
                <a:spcPct val="90000"/>
              </a:lnSpc>
            </a:pPr>
            <a:r>
              <a:rPr lang="en-US" sz="1800" dirty="0">
                <a:solidFill>
                  <a:srgbClr val="FFFFFF"/>
                </a:solidFill>
                <a:latin typeface="Udemy Sans"/>
              </a:rPr>
              <a:t>Question 149: Y</a:t>
            </a:r>
            <a:r>
              <a:rPr lang="en-US" sz="1800" b="0" i="0" dirty="0">
                <a:solidFill>
                  <a:srgbClr val="FFFFFF"/>
                </a:solidFill>
                <a:effectLst/>
                <a:latin typeface="Udemy Sans"/>
              </a:rPr>
              <a:t>our company currently uses a paper-based process for allocating funding for authorized business travel. This process requires the traveler to fill out a form and get 6 different signatures and approval prior to turning in the form to accounting for funding of the travel. This entire process is currently done manually, meaning, an employee is actually walking around to the various managers for their physical signature on a piece of paper. You have decided to automate this process. Based on the principle of 'optimize and automate', how should you approach the automation of this existing process?</a:t>
            </a:r>
            <a:endParaRPr lang="en-US" sz="1800" dirty="0">
              <a:solidFill>
                <a:srgbClr val="FFFFFF"/>
              </a:solidFill>
              <a:latin typeface="Udemy Sans"/>
            </a:endParaRPr>
          </a:p>
        </p:txBody>
      </p:sp>
      <p:sp>
        <p:nvSpPr>
          <p:cNvPr id="3" name="Content Placeholder 2">
            <a:extLst>
              <a:ext uri="{FF2B5EF4-FFF2-40B4-BE49-F238E27FC236}">
                <a16:creationId xmlns:a16="http://schemas.microsoft.com/office/drawing/2014/main" id="{E4ED72B8-6593-9BDA-8428-C2230F2D4029}"/>
              </a:ext>
            </a:extLst>
          </p:cNvPr>
          <p:cNvSpPr>
            <a:spLocks noGrp="1"/>
          </p:cNvSpPr>
          <p:nvPr>
            <p:ph idx="1"/>
          </p:nvPr>
        </p:nvSpPr>
        <p:spPr>
          <a:xfrm>
            <a:off x="6516553" y="685800"/>
            <a:ext cx="4754563" cy="5410200"/>
          </a:xfrm>
        </p:spPr>
        <p:txBody>
          <a:bodyPr>
            <a:normAutofit/>
          </a:bodyPr>
          <a:lstStyle/>
          <a:p>
            <a:pPr marL="342900" indent="-342900">
              <a:buFont typeface="+mj-lt"/>
              <a:buAutoNum type="alphaUcPeriod"/>
            </a:pPr>
            <a:r>
              <a:rPr lang="en-US" sz="1800" b="0" i="0" dirty="0">
                <a:solidFill>
                  <a:srgbClr val="FFFFFF"/>
                </a:solidFill>
                <a:effectLst/>
                <a:latin typeface="Söhne"/>
              </a:rPr>
              <a:t>Create a new process first and then automate it </a:t>
            </a:r>
          </a:p>
          <a:p>
            <a:pPr marL="342900" indent="-342900">
              <a:buFont typeface="+mj-lt"/>
              <a:buAutoNum type="alphaUcPeriod"/>
            </a:pPr>
            <a:r>
              <a:rPr lang="en-US" sz="1800" b="0" i="0" dirty="0">
                <a:solidFill>
                  <a:srgbClr val="FFFFFF"/>
                </a:solidFill>
                <a:effectLst/>
                <a:latin typeface="Söhne"/>
              </a:rPr>
              <a:t>Identify all the steps in the process, eliminate any unnecessary steps, and then automate the remaining steps in the process </a:t>
            </a:r>
          </a:p>
          <a:p>
            <a:pPr marL="342900" indent="-342900">
              <a:buFont typeface="+mj-lt"/>
              <a:buAutoNum type="alphaUcPeriod"/>
            </a:pPr>
            <a:r>
              <a:rPr lang="en-US" sz="1800" b="0" i="0" dirty="0">
                <a:solidFill>
                  <a:srgbClr val="FFFFFF"/>
                </a:solidFill>
                <a:effectLst/>
                <a:latin typeface="Söhne"/>
              </a:rPr>
              <a:t>Identify all of the steps in the process and eliminate any unnecessary steps in the process </a:t>
            </a:r>
          </a:p>
          <a:p>
            <a:pPr marL="342900" indent="-342900">
              <a:buFont typeface="+mj-lt"/>
              <a:buAutoNum type="alphaUcPeriod"/>
            </a:pPr>
            <a:r>
              <a:rPr lang="en-US" sz="1800" b="0" i="0" dirty="0">
                <a:solidFill>
                  <a:srgbClr val="FFFFFF"/>
                </a:solidFill>
                <a:effectLst/>
                <a:latin typeface="Söhne"/>
              </a:rPr>
              <a:t>Identify all of the steps in the process and create an automated workflow that will route the form electronically to the authorized signatories</a:t>
            </a:r>
            <a:endParaRPr lang="en-US" sz="1800" dirty="0">
              <a:solidFill>
                <a:srgbClr val="FFFFFF"/>
              </a:solidFill>
            </a:endParaRPr>
          </a:p>
        </p:txBody>
      </p:sp>
      <p:sp>
        <p:nvSpPr>
          <p:cNvPr id="4" name="Footer Placeholder 3">
            <a:extLst>
              <a:ext uri="{FF2B5EF4-FFF2-40B4-BE49-F238E27FC236}">
                <a16:creationId xmlns:a16="http://schemas.microsoft.com/office/drawing/2014/main" id="{844BE018-6438-7A1F-4421-79131E5BD54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483737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B7BA97D-129A-A342-AD52-F846BF2C7E2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82D2E-AEDA-98C7-9E7D-F6EC38EB2E6F}"/>
              </a:ext>
            </a:extLst>
          </p:cNvPr>
          <p:cNvSpPr>
            <a:spLocks noGrp="1"/>
          </p:cNvSpPr>
          <p:nvPr>
            <p:ph type="title"/>
          </p:nvPr>
        </p:nvSpPr>
        <p:spPr>
          <a:xfrm>
            <a:off x="1834919" y="685800"/>
            <a:ext cx="3760750" cy="5308599"/>
          </a:xfrm>
        </p:spPr>
        <p:txBody>
          <a:bodyPr>
            <a:normAutofit/>
          </a:bodyPr>
          <a:lstStyle/>
          <a:p>
            <a:pPr algn="ctr">
              <a:lnSpc>
                <a:spcPct val="90000"/>
              </a:lnSpc>
            </a:pPr>
            <a:r>
              <a:rPr lang="en-US" sz="2400" dirty="0">
                <a:solidFill>
                  <a:srgbClr val="FFFFFF"/>
                </a:solidFill>
                <a:latin typeface="Udemy Sans"/>
              </a:rPr>
              <a:t>Question 1: Identify the missing words in the following sentence.</a:t>
            </a:r>
            <a:br>
              <a:rPr lang="en-US" sz="2400" dirty="0">
                <a:solidFill>
                  <a:srgbClr val="FFFFFF"/>
                </a:solidFill>
                <a:latin typeface="Udemy Sans"/>
              </a:rPr>
            </a:br>
            <a:r>
              <a:rPr lang="en-US" sz="2400" dirty="0">
                <a:solidFill>
                  <a:srgbClr val="FFFFFF"/>
                </a:solidFill>
                <a:latin typeface="Udemy Sans"/>
              </a:rPr>
              <a:t>The purpose of the [?] is to ensure that the organization continually co-creates value with all stakeholders in line with the organization's objectives.</a:t>
            </a:r>
          </a:p>
        </p:txBody>
      </p:sp>
      <p:sp>
        <p:nvSpPr>
          <p:cNvPr id="3" name="Content Placeholder 2">
            <a:extLst>
              <a:ext uri="{FF2B5EF4-FFF2-40B4-BE49-F238E27FC236}">
                <a16:creationId xmlns:a16="http://schemas.microsoft.com/office/drawing/2014/main" id="{10045E84-453D-A63C-98FA-0FA74843C7FA}"/>
              </a:ext>
            </a:extLst>
          </p:cNvPr>
          <p:cNvSpPr>
            <a:spLocks noGrp="1"/>
          </p:cNvSpPr>
          <p:nvPr>
            <p:ph idx="1"/>
          </p:nvPr>
        </p:nvSpPr>
        <p:spPr>
          <a:xfrm>
            <a:off x="6516553" y="685800"/>
            <a:ext cx="4754563" cy="5410200"/>
          </a:xfrm>
        </p:spPr>
        <p:txBody>
          <a:bodyPr>
            <a:normAutofit/>
          </a:bodyPr>
          <a:lstStyle/>
          <a:p>
            <a:pPr marL="0" indent="0">
              <a:buNone/>
            </a:pPr>
            <a:r>
              <a:rPr lang="en-US" sz="2400" b="1" i="0" baseline="0" dirty="0">
                <a:solidFill>
                  <a:srgbClr val="FFFFFF"/>
                </a:solidFill>
                <a:latin typeface="Lucida Sans" panose="020B0602030504020204" pitchFamily="34" charset="0"/>
              </a:rPr>
              <a:t>A.</a:t>
            </a:r>
            <a:r>
              <a:rPr lang="en-US" sz="2400" b="0" i="0" baseline="0" dirty="0">
                <a:solidFill>
                  <a:srgbClr val="FFFFFF"/>
                </a:solidFill>
                <a:latin typeface="Lucida Sans" panose="020B0602030504020204" pitchFamily="34" charset="0"/>
              </a:rPr>
              <a:t> service value system</a:t>
            </a:r>
          </a:p>
          <a:p>
            <a:pPr marL="0" indent="0">
              <a:buNone/>
            </a:pPr>
            <a:r>
              <a:rPr lang="en-US" sz="2400" b="1" i="0" baseline="0" dirty="0">
                <a:solidFill>
                  <a:srgbClr val="FFFFFF"/>
                </a:solidFill>
                <a:latin typeface="Lucida Sans" panose="020B0602030504020204" pitchFamily="34" charset="0"/>
              </a:rPr>
              <a:t>B.</a:t>
            </a:r>
            <a:r>
              <a:rPr lang="en-US" sz="2400" b="0" i="0" baseline="0" dirty="0">
                <a:solidFill>
                  <a:srgbClr val="FFFFFF"/>
                </a:solidFill>
                <a:latin typeface="Lucida Sans" panose="020B0602030504020204" pitchFamily="34" charset="0"/>
              </a:rPr>
              <a:t> four dimensions of service management</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C.</a:t>
            </a:r>
            <a:r>
              <a:rPr lang="en-US" sz="2400" b="0" i="0" baseline="0" dirty="0">
                <a:solidFill>
                  <a:srgbClr val="FFFFFF"/>
                </a:solidFill>
                <a:latin typeface="Lucida Sans" panose="020B0602030504020204" pitchFamily="34" charset="0"/>
              </a:rPr>
              <a:t> 'focus on value' guiding principle</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D.</a:t>
            </a:r>
            <a:r>
              <a:rPr lang="en-US" sz="2400" b="0" i="0" baseline="0" dirty="0">
                <a:solidFill>
                  <a:srgbClr val="FFFFFF"/>
                </a:solidFill>
                <a:latin typeface="Lucida Sans" panose="020B0602030504020204" pitchFamily="34" charset="0"/>
              </a:rPr>
              <a:t> 'service request management' practice</a:t>
            </a:r>
            <a:endParaRPr lang="en-US" sz="2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0A7FE77-A8B4-B733-2054-91E88F776D2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52002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C35D0EE-ACDB-B29B-36C0-5A7C2190B71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69366-4D6B-663C-8AB4-06D96129CC2A}"/>
              </a:ext>
            </a:extLst>
          </p:cNvPr>
          <p:cNvSpPr>
            <a:spLocks noGrp="1"/>
          </p:cNvSpPr>
          <p:nvPr>
            <p:ph type="title"/>
          </p:nvPr>
        </p:nvSpPr>
        <p:spPr>
          <a:xfrm>
            <a:off x="1834919" y="685800"/>
            <a:ext cx="3959391" cy="5339301"/>
          </a:xfrm>
        </p:spPr>
        <p:txBody>
          <a:bodyPr>
            <a:normAutofit/>
          </a:bodyPr>
          <a:lstStyle/>
          <a:p>
            <a:pPr algn="ctr"/>
            <a:r>
              <a:rPr lang="en-US" sz="2800" b="1" i="0" dirty="0">
                <a:solidFill>
                  <a:srgbClr val="FFFFFF"/>
                </a:solidFill>
                <a:latin typeface="Udemy Sans"/>
              </a:rPr>
              <a:t>The correct Answer is A: IT Asset Management and Software Asset Management.</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C1D4D546-A02A-D795-56DE-31E33BEBD786}"/>
              </a:ext>
            </a:extLst>
          </p:cNvPr>
          <p:cNvSpPr>
            <a:spLocks noGrp="1"/>
          </p:cNvSpPr>
          <p:nvPr>
            <p:ph idx="1"/>
          </p:nvPr>
        </p:nvSpPr>
        <p:spPr>
          <a:xfrm>
            <a:off x="6516553" y="685800"/>
            <a:ext cx="4754563" cy="5410200"/>
          </a:xfrm>
        </p:spPr>
        <p:txBody>
          <a:bodyPr>
            <a:normAutofit fontScale="92500" lnSpcReduction="10000"/>
          </a:bodyPr>
          <a:lstStyle/>
          <a:p>
            <a:pPr marL="0" indent="0">
              <a:lnSpc>
                <a:spcPct val="90000"/>
              </a:lnSpc>
              <a:buNone/>
            </a:pPr>
            <a:r>
              <a:rPr lang="en-US" sz="1500" b="1" i="0" dirty="0">
                <a:solidFill>
                  <a:srgbClr val="FFFFFF"/>
                </a:solidFill>
                <a:effectLst/>
                <a:latin typeface="Lucida Sans" panose="020B0602030504020204" pitchFamily="34" charset="0"/>
              </a:rPr>
              <a:t>IT Asset Management (ITAM) encompasses the lifecycle management of IT assets throughout an organization. Software Asset Management (SAM) is a facet of ITAM focused specifically on managing and optimizing the purchase, deployment, maintenance, utilization, and disposal of software applications within an organization.</a:t>
            </a:r>
          </a:p>
          <a:p>
            <a:pPr marL="0" indent="0">
              <a:lnSpc>
                <a:spcPct val="90000"/>
              </a:lnSpc>
              <a:buNone/>
            </a:pPr>
            <a:r>
              <a:rPr lang="en-US" sz="1500" b="1" i="0" dirty="0">
                <a:solidFill>
                  <a:srgbClr val="FFFFFF"/>
                </a:solidFill>
                <a:effectLst/>
                <a:latin typeface="Lucida Sans" panose="020B0602030504020204" pitchFamily="34" charset="0"/>
              </a:rPr>
              <a:t>The other options are not correct because they mix different concepts:</a:t>
            </a:r>
          </a:p>
          <a:p>
            <a:pPr>
              <a:lnSpc>
                <a:spcPct val="90000"/>
              </a:lnSpc>
            </a:pPr>
            <a:r>
              <a:rPr lang="en-US" sz="1500" b="1" i="0" dirty="0">
                <a:solidFill>
                  <a:srgbClr val="FFFFFF"/>
                </a:solidFill>
                <a:effectLst/>
                <a:latin typeface="Lucida Sans" panose="020B0602030504020204" pitchFamily="34" charset="0"/>
              </a:rPr>
              <a:t>B. Operational and technical management: These are broader terms within IT service management that cover various aspects of managing and executing IT services but are not specific types of asset management.</a:t>
            </a:r>
          </a:p>
          <a:p>
            <a:pPr>
              <a:lnSpc>
                <a:spcPct val="90000"/>
              </a:lnSpc>
            </a:pPr>
            <a:r>
              <a:rPr lang="en-US" sz="1500" b="1" i="0" dirty="0">
                <a:solidFill>
                  <a:srgbClr val="FFFFFF"/>
                </a:solidFill>
                <a:effectLst/>
                <a:latin typeface="Lucida Sans" panose="020B0602030504020204" pitchFamily="34" charset="0"/>
              </a:rPr>
              <a:t>C. IT Asset Management and technical management: Technical management is not a type of asset management; it refers to the groups, departments, or teams that provide technical expertise and support for the management of IT infrastructure.</a:t>
            </a:r>
          </a:p>
          <a:p>
            <a:pPr>
              <a:lnSpc>
                <a:spcPct val="90000"/>
              </a:lnSpc>
            </a:pPr>
            <a:r>
              <a:rPr lang="en-US" sz="1500" b="1" i="0" dirty="0">
                <a:solidFill>
                  <a:srgbClr val="FFFFFF"/>
                </a:solidFill>
                <a:effectLst/>
                <a:latin typeface="Lucida Sans" panose="020B0602030504020204" pitchFamily="34" charset="0"/>
              </a:rPr>
              <a:t>D. Operational management and IT Asset Management: Operational management is a broad term that refers to the activities and decisions related to managing the day-to-day operations of an organization, which may include asset management but is not exclusively so.</a:t>
            </a: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99EA3A6-64F6-33F2-0506-6AD35A62E13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12241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08D8240-4D68-9E9C-BF8E-D4F798CC14A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EF2F7-F1FC-BA30-7AF7-A634C2C8E236}"/>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Identify all the steps in the process, eliminate any unnecessary steps, and then automate the remaining steps in the process.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8B4E868-0B0B-189B-E424-612CC034BCEE}"/>
              </a:ext>
            </a:extLst>
          </p:cNvPr>
          <p:cNvSpPr>
            <a:spLocks noGrp="1"/>
          </p:cNvSpPr>
          <p:nvPr>
            <p:ph idx="1"/>
          </p:nvPr>
        </p:nvSpPr>
        <p:spPr>
          <a:xfrm>
            <a:off x="6516553" y="685799"/>
            <a:ext cx="5327616" cy="5564393"/>
          </a:xfrm>
        </p:spPr>
        <p:txBody>
          <a:bodyPr>
            <a:noAutofit/>
          </a:bodyPr>
          <a:lstStyle/>
          <a:p>
            <a:pPr marL="0" indent="0">
              <a:buNone/>
            </a:pPr>
            <a:r>
              <a:rPr lang="en-US" sz="1600" i="0" dirty="0">
                <a:solidFill>
                  <a:srgbClr val="FFFFFF"/>
                </a:solidFill>
                <a:effectLst/>
                <a:latin typeface="Lucida Sans" panose="020B0602030504020204" pitchFamily="34" charset="0"/>
              </a:rPr>
              <a:t>The principle of 'optimize and automate' suggests that before you automate a process, you should first optimize it to ensure that it is as efficient as possible. This means identifying and removing any unnecessary steps before using automation to streamline the process.</a:t>
            </a:r>
          </a:p>
          <a:p>
            <a:pPr marL="0" indent="0">
              <a:buNone/>
            </a:pPr>
            <a:r>
              <a:rPr lang="en-US" sz="1600" i="0" dirty="0">
                <a:solidFill>
                  <a:srgbClr val="FFFFFF"/>
                </a:solidFill>
                <a:effectLst/>
                <a:latin typeface="Lucida Sans" panose="020B0602030504020204" pitchFamily="34" charset="0"/>
              </a:rPr>
              <a:t>The other options do not fully embrace the 'optimize and automate' principle because they suggest either automation without prior optimization or optimization without automation, which may not result in the most efficient outcome.</a:t>
            </a:r>
          </a:p>
          <a:p>
            <a:r>
              <a:rPr lang="en-US" sz="1600" i="0" dirty="0">
                <a:solidFill>
                  <a:srgbClr val="FFFFFF"/>
                </a:solidFill>
                <a:effectLst/>
                <a:latin typeface="Lucida Sans" panose="020B0602030504020204" pitchFamily="34" charset="0"/>
              </a:rPr>
              <a:t>A. Creating a new process first and then automating it may introduce complexity without ensuring the process is efficient before automation.</a:t>
            </a:r>
          </a:p>
          <a:p>
            <a:r>
              <a:rPr lang="en-US" sz="1600" i="0" dirty="0">
                <a:solidFill>
                  <a:srgbClr val="FFFFFF"/>
                </a:solidFill>
                <a:effectLst/>
                <a:latin typeface="Lucida Sans" panose="020B0602030504020204" pitchFamily="34" charset="0"/>
              </a:rPr>
              <a:t>C. Simply identifying and eliminating unnecessary steps improves the process but stops short of leveraging the benefits of automation.</a:t>
            </a:r>
          </a:p>
          <a:p>
            <a:r>
              <a:rPr lang="en-US" sz="1600" i="0" dirty="0">
                <a:solidFill>
                  <a:srgbClr val="FFFFFF"/>
                </a:solidFill>
                <a:effectLst/>
                <a:latin typeface="Lucida Sans" panose="020B0602030504020204" pitchFamily="34" charset="0"/>
              </a:rPr>
              <a:t>D. Creating an automated workflow for the current process may still include unnecessary steps, which does not fully optimize the process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0C0DCB7-49D5-BDA4-D18F-E0D0C7300BE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647404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FE83085-10C9-2468-3DAF-64D9C1E93EF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70770-5F73-9DB0-2C74-34393105F9DB}"/>
              </a:ext>
            </a:extLst>
          </p:cNvPr>
          <p:cNvSpPr>
            <a:spLocks noGrp="1"/>
          </p:cNvSpPr>
          <p:nvPr>
            <p:ph type="title"/>
          </p:nvPr>
        </p:nvSpPr>
        <p:spPr>
          <a:xfrm>
            <a:off x="1834919" y="685800"/>
            <a:ext cx="3705269" cy="5308599"/>
          </a:xfrm>
        </p:spPr>
        <p:txBody>
          <a:bodyPr>
            <a:normAutofit/>
          </a:bodyPr>
          <a:lstStyle/>
          <a:p>
            <a:pPr algn="ctr">
              <a:lnSpc>
                <a:spcPct val="90000"/>
              </a:lnSpc>
            </a:pPr>
            <a:r>
              <a:rPr lang="en-US" sz="2200" dirty="0">
                <a:solidFill>
                  <a:srgbClr val="FFFFFF"/>
                </a:solidFill>
                <a:latin typeface="Udemy Sans"/>
              </a:rPr>
              <a:t>Question 150: </a:t>
            </a:r>
            <a:r>
              <a:rPr lang="en-US" sz="2200" b="0" i="0" dirty="0">
                <a:solidFill>
                  <a:srgbClr val="FFFFFF"/>
                </a:solidFill>
                <a:effectLst/>
                <a:latin typeface="Udemy Sans"/>
              </a:rPr>
              <a:t>Management has set a goal to reduce the number of physical servers in the datacenter by 10% this year. Your team is responsible for creating a plan to migrate 50% of the physical servers into virtualized systems. Which step of the continual improvement model are you currently working on?</a:t>
            </a:r>
            <a:endParaRPr lang="en-US" sz="2200" dirty="0">
              <a:solidFill>
                <a:srgbClr val="FFFFFF"/>
              </a:solidFill>
              <a:latin typeface="Udemy Sans"/>
            </a:endParaRPr>
          </a:p>
        </p:txBody>
      </p:sp>
      <p:sp>
        <p:nvSpPr>
          <p:cNvPr id="3" name="Content Placeholder 2">
            <a:extLst>
              <a:ext uri="{FF2B5EF4-FFF2-40B4-BE49-F238E27FC236}">
                <a16:creationId xmlns:a16="http://schemas.microsoft.com/office/drawing/2014/main" id="{D76BFEAC-2A4D-5932-B2C1-325F0B683DF4}"/>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A. Take action</a:t>
            </a:r>
          </a:p>
          <a:p>
            <a:pPr marL="514350" indent="-514350">
              <a:buFont typeface="+mj-lt"/>
              <a:buAutoNum type="alphaUcPeriod"/>
            </a:pPr>
            <a:r>
              <a:rPr lang="en-US" dirty="0">
                <a:solidFill>
                  <a:srgbClr val="FFFFFF"/>
                </a:solidFill>
                <a:latin typeface="Lucida Sans" panose="020B0602030504020204" pitchFamily="34" charset="0"/>
              </a:rPr>
              <a:t>B. Where are we now</a:t>
            </a:r>
          </a:p>
          <a:p>
            <a:pPr marL="514350" indent="-514350">
              <a:buFont typeface="+mj-lt"/>
              <a:buAutoNum type="alphaUcPeriod"/>
            </a:pPr>
            <a:r>
              <a:rPr lang="en-US" dirty="0">
                <a:solidFill>
                  <a:srgbClr val="FFFFFF"/>
                </a:solidFill>
                <a:latin typeface="Lucida Sans" panose="020B0602030504020204" pitchFamily="34" charset="0"/>
              </a:rPr>
              <a:t>C. Where do we want to be</a:t>
            </a:r>
          </a:p>
          <a:p>
            <a:pPr marL="514350" indent="-514350">
              <a:buFont typeface="+mj-lt"/>
              <a:buAutoNum type="alphaUcPeriod"/>
            </a:pPr>
            <a:r>
              <a:rPr lang="en-US" dirty="0">
                <a:solidFill>
                  <a:srgbClr val="FFFFFF"/>
                </a:solidFill>
                <a:latin typeface="Lucida Sans" panose="020B0602030504020204" pitchFamily="34" charset="0"/>
              </a:rPr>
              <a:t>D. How do we get there</a:t>
            </a:r>
          </a:p>
        </p:txBody>
      </p:sp>
      <p:sp>
        <p:nvSpPr>
          <p:cNvPr id="4" name="Footer Placeholder 3">
            <a:extLst>
              <a:ext uri="{FF2B5EF4-FFF2-40B4-BE49-F238E27FC236}">
                <a16:creationId xmlns:a16="http://schemas.microsoft.com/office/drawing/2014/main" id="{E218E425-90E7-F81E-3CC0-F7427BE4AC0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11989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CA9A177-3B0A-B764-8FE1-EBC35A9EE7B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026C6-BD58-AD65-4ABD-F7D92542877E}"/>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How do we get there.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B87A8D3-0361-00A4-AB8B-639CBFA534ED}"/>
              </a:ext>
            </a:extLst>
          </p:cNvPr>
          <p:cNvSpPr>
            <a:spLocks noGrp="1"/>
          </p:cNvSpPr>
          <p:nvPr>
            <p:ph idx="1"/>
          </p:nvPr>
        </p:nvSpPr>
        <p:spPr>
          <a:xfrm>
            <a:off x="6516553" y="685800"/>
            <a:ext cx="4754563" cy="5410200"/>
          </a:xfrm>
        </p:spPr>
        <p:txBody>
          <a:bodyPr>
            <a:normAutofit fontScale="92500" lnSpcReduction="10000"/>
          </a:bodyPr>
          <a:lstStyle/>
          <a:p>
            <a:pPr marL="0" indent="0">
              <a:lnSpc>
                <a:spcPct val="90000"/>
              </a:lnSpc>
              <a:buNone/>
            </a:pPr>
            <a:r>
              <a:rPr lang="en-US" sz="1700" b="0" i="0" dirty="0">
                <a:solidFill>
                  <a:srgbClr val="FFFFFF"/>
                </a:solidFill>
                <a:effectLst/>
                <a:latin typeface="Lucida Sans" panose="020B0602030504020204" pitchFamily="34" charset="0"/>
              </a:rPr>
              <a:t>This is the correct step of the continual improvement model you are currently working on when creating a plan to migrate physical servers into virtualized systems. This step focuses on developing strategies and actions to achieve the set goal, which in this case, is the migration plan for server virtualization.</a:t>
            </a:r>
          </a:p>
          <a:p>
            <a:pPr>
              <a:lnSpc>
                <a:spcPct val="90000"/>
              </a:lnSpc>
            </a:pPr>
            <a:r>
              <a:rPr lang="en-US" sz="1700" b="1" i="0" dirty="0">
                <a:solidFill>
                  <a:srgbClr val="FFFFFF"/>
                </a:solidFill>
                <a:effectLst/>
                <a:latin typeface="Lucida Sans" panose="020B0602030504020204" pitchFamily="34" charset="0"/>
              </a:rPr>
              <a:t>A. "Take action" is not the correct answer because you are still in the planning phase, not the implementation phase where actions are executed.</a:t>
            </a:r>
          </a:p>
          <a:p>
            <a:pPr>
              <a:lnSpc>
                <a:spcPct val="90000"/>
              </a:lnSpc>
            </a:pPr>
            <a:r>
              <a:rPr lang="en-US" sz="1700" b="1" i="0" dirty="0">
                <a:solidFill>
                  <a:srgbClr val="FFFFFF"/>
                </a:solidFill>
                <a:effectLst/>
                <a:latin typeface="Lucida Sans" panose="020B0602030504020204" pitchFamily="34" charset="0"/>
              </a:rPr>
              <a:t>B. "Where are we now" is not correct because this step is about assessing the current state before planning improvements. Since you are already creating a plan, it implies that the assessment has been completed.</a:t>
            </a:r>
          </a:p>
          <a:p>
            <a:pPr>
              <a:lnSpc>
                <a:spcPct val="90000"/>
              </a:lnSpc>
            </a:pPr>
            <a:r>
              <a:rPr lang="en-US" sz="1700" b="1" i="0" dirty="0">
                <a:solidFill>
                  <a:srgbClr val="FFFFFF"/>
                </a:solidFill>
                <a:effectLst/>
                <a:latin typeface="Lucida Sans" panose="020B0602030504020204" pitchFamily="34" charset="0"/>
              </a:rPr>
              <a:t>C. "Where do we want to be" is also not correct because this step involves setting the objectives or goals. The goal has already been set by management (to reduce the number of physical servers by 10%), so you're past this step.</a:t>
            </a:r>
            <a:endParaRPr lang="en-US" sz="17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2A2126BD-A0B6-39CD-24D3-C3FA8B84A14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5111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4F8FD38-3D5C-829A-4C4C-25E10FB0534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4EBD0-B84B-63AA-5012-F5BB58887784}"/>
              </a:ext>
            </a:extLst>
          </p:cNvPr>
          <p:cNvSpPr>
            <a:spLocks noGrp="1"/>
          </p:cNvSpPr>
          <p:nvPr>
            <p:ph type="title"/>
          </p:nvPr>
        </p:nvSpPr>
        <p:spPr>
          <a:xfrm>
            <a:off x="1834919" y="685800"/>
            <a:ext cx="3705269" cy="5308599"/>
          </a:xfrm>
        </p:spPr>
        <p:txBody>
          <a:bodyPr>
            <a:normAutofit/>
          </a:bodyPr>
          <a:lstStyle/>
          <a:p>
            <a:pPr algn="ctr">
              <a:lnSpc>
                <a:spcPct val="90000"/>
              </a:lnSpc>
            </a:pPr>
            <a:r>
              <a:rPr lang="en-US" sz="1800" dirty="0">
                <a:solidFill>
                  <a:srgbClr val="FFFFFF"/>
                </a:solidFill>
                <a:latin typeface="Udemy Sans"/>
              </a:rPr>
              <a:t>Question 151: </a:t>
            </a:r>
            <a:r>
              <a:rPr lang="en-US" sz="1800" b="0" i="0" dirty="0">
                <a:solidFill>
                  <a:srgbClr val="FFFFFF"/>
                </a:solidFill>
                <a:effectLst/>
                <a:latin typeface="Udemy Sans"/>
              </a:rPr>
              <a:t>Your company's web server is currently experiencing a denial of service attack which is preventing external users from accessing the company's e-commerce store. In order to stop the attack, the information security team needs to add an IP block to the firewall's access control list. Normally, any changes to the firewall's access control list must be approved through change management first. Which type of change should be initiated by the information security team?</a:t>
            </a:r>
            <a:endParaRPr lang="en-US" sz="1800" dirty="0">
              <a:solidFill>
                <a:srgbClr val="FFFFFF"/>
              </a:solidFill>
              <a:latin typeface="Udemy Sans"/>
            </a:endParaRPr>
          </a:p>
        </p:txBody>
      </p:sp>
      <p:sp>
        <p:nvSpPr>
          <p:cNvPr id="3" name="Content Placeholder 2">
            <a:extLst>
              <a:ext uri="{FF2B5EF4-FFF2-40B4-BE49-F238E27FC236}">
                <a16:creationId xmlns:a16="http://schemas.microsoft.com/office/drawing/2014/main" id="{5D112D3B-E2C1-808C-A7AB-FBF4BCFDDCC8}"/>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Critical</a:t>
            </a:r>
          </a:p>
          <a:p>
            <a:pPr marL="0" indent="0">
              <a:buNone/>
            </a:pPr>
            <a:r>
              <a:rPr lang="en-US" dirty="0">
                <a:solidFill>
                  <a:srgbClr val="FFFFFF"/>
                </a:solidFill>
                <a:latin typeface="Lucida Sans" panose="020B0602030504020204" pitchFamily="34" charset="0"/>
              </a:rPr>
              <a:t>B. Emergency</a:t>
            </a:r>
          </a:p>
          <a:p>
            <a:pPr marL="0" indent="0">
              <a:buNone/>
            </a:pPr>
            <a:r>
              <a:rPr lang="en-US" dirty="0">
                <a:solidFill>
                  <a:srgbClr val="FFFFFF"/>
                </a:solidFill>
                <a:latin typeface="Lucida Sans" panose="020B0602030504020204" pitchFamily="34" charset="0"/>
              </a:rPr>
              <a:t>C. Standard</a:t>
            </a:r>
          </a:p>
          <a:p>
            <a:pPr marL="0" indent="0">
              <a:buNone/>
            </a:pPr>
            <a:r>
              <a:rPr lang="en-US" dirty="0">
                <a:solidFill>
                  <a:srgbClr val="FFFFFF"/>
                </a:solidFill>
                <a:latin typeface="Lucida Sans" panose="020B0602030504020204" pitchFamily="34" charset="0"/>
              </a:rPr>
              <a:t>D. Normal</a:t>
            </a:r>
          </a:p>
        </p:txBody>
      </p:sp>
      <p:sp>
        <p:nvSpPr>
          <p:cNvPr id="4" name="Footer Placeholder 3">
            <a:extLst>
              <a:ext uri="{FF2B5EF4-FFF2-40B4-BE49-F238E27FC236}">
                <a16:creationId xmlns:a16="http://schemas.microsoft.com/office/drawing/2014/main" id="{371553DE-E86F-698F-B91F-0E3A833AF54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19984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DC0E055-6E56-79A4-0AB6-3201D00D22B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2DBFA-C224-B7B8-0F31-76C63CDB6AAF}"/>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Emergency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6725422-140D-431E-3491-C7B4BAAAFA41}"/>
              </a:ext>
            </a:extLst>
          </p:cNvPr>
          <p:cNvSpPr>
            <a:spLocks noGrp="1"/>
          </p:cNvSpPr>
          <p:nvPr>
            <p:ph idx="1"/>
          </p:nvPr>
        </p:nvSpPr>
        <p:spPr>
          <a:xfrm>
            <a:off x="6427820" y="564776"/>
            <a:ext cx="5482521" cy="5607424"/>
          </a:xfrm>
        </p:spPr>
        <p:txBody>
          <a:bodyPr>
            <a:noAutofit/>
          </a:bodyPr>
          <a:lstStyle/>
          <a:p>
            <a:pPr marL="0" indent="0">
              <a:buNone/>
            </a:pPr>
            <a:r>
              <a:rPr lang="en-US" sz="1750" i="0" dirty="0">
                <a:solidFill>
                  <a:srgbClr val="FFFFFF"/>
                </a:solidFill>
                <a:effectLst/>
                <a:latin typeface="Lucida Sans" panose="020B0602030504020204" pitchFamily="34" charset="0"/>
              </a:rPr>
              <a:t>An emergency change is a change that must be introduced as soon as possible, for example, to resolve a major incident or implement a security patch. The situation described, a denial of service attack that is preventing access to an e-commerce platform, is an urgent issue that requires immediate action to restore services and protect the company's assets.</a:t>
            </a:r>
          </a:p>
          <a:p>
            <a:pPr marL="0" indent="0">
              <a:buNone/>
            </a:pPr>
            <a:r>
              <a:rPr lang="en-US" sz="1750" i="0" dirty="0">
                <a:solidFill>
                  <a:srgbClr val="FFFFFF"/>
                </a:solidFill>
                <a:effectLst/>
                <a:latin typeface="Lucida Sans" panose="020B0602030504020204" pitchFamily="34" charset="0"/>
              </a:rPr>
              <a:t>The other types of changes are not appropriate for the situation because they imply different levels of urgency and process:</a:t>
            </a:r>
          </a:p>
          <a:p>
            <a:r>
              <a:rPr lang="en-US" sz="1750" i="0" dirty="0">
                <a:solidFill>
                  <a:srgbClr val="FFFFFF"/>
                </a:solidFill>
                <a:effectLst/>
                <a:latin typeface="Lucida Sans" panose="020B0602030504020204" pitchFamily="34" charset="0"/>
              </a:rPr>
              <a:t>A. Critical changes are important but may not require the immediate action that an emergency change does.</a:t>
            </a:r>
          </a:p>
          <a:p>
            <a:r>
              <a:rPr lang="en-US" sz="1750" i="0" dirty="0">
                <a:solidFill>
                  <a:srgbClr val="FFFFFF"/>
                </a:solidFill>
                <a:effectLst/>
                <a:latin typeface="Lucida Sans" panose="020B0602030504020204" pitchFamily="34" charset="0"/>
              </a:rPr>
              <a:t>C. Standard changes are pre-authorized, low-risk, relatively common, and follow a procedure or work instruction.</a:t>
            </a:r>
          </a:p>
          <a:p>
            <a:r>
              <a:rPr lang="en-US" sz="1750" i="0" dirty="0">
                <a:solidFill>
                  <a:srgbClr val="FFFFFF"/>
                </a:solidFill>
                <a:effectLst/>
                <a:latin typeface="Lucida Sans" panose="020B0602030504020204" pitchFamily="34" charset="0"/>
              </a:rPr>
              <a:t>D. Normal changes follow the regular change management process and are not for immediate or urgent implementation needs.</a:t>
            </a:r>
            <a:endParaRPr lang="en-US" sz="175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DF3A556-EA13-B9F7-5849-71E14826B3A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61332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7C182D3-F974-3553-74B7-B83D1A3494C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522A4-FAC4-AEED-A873-2F63C9608A7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152: </a:t>
            </a:r>
            <a:r>
              <a:rPr lang="en-US" sz="2800" b="0" i="0" dirty="0">
                <a:solidFill>
                  <a:srgbClr val="FFFFFF"/>
                </a:solidFill>
                <a:effectLst/>
                <a:latin typeface="Udemy Sans"/>
              </a:rPr>
              <a:t>How does 'service level management' contribute to the 'improve' value chain activity?</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CB32D191-BFC1-2C29-D7A0-7E05D32BB0B7}"/>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Collects feedback during interactions and communicates service performance objectives to the operations and support teams</a:t>
            </a:r>
          </a:p>
          <a:p>
            <a:pPr marL="0" indent="0">
              <a:buNone/>
            </a:pPr>
            <a:r>
              <a:rPr lang="en-US" sz="1800" dirty="0">
                <a:solidFill>
                  <a:srgbClr val="FFFFFF"/>
                </a:solidFill>
                <a:latin typeface="Lucida Sans" panose="020B0602030504020204" pitchFamily="34" charset="0"/>
              </a:rPr>
              <a:t>B. Uses feedback from users about the service and requirements from customers to make the service better</a:t>
            </a:r>
          </a:p>
          <a:p>
            <a:pPr marL="0" indent="0">
              <a:buNone/>
            </a:pPr>
            <a:r>
              <a:rPr lang="en-US" sz="1800" dirty="0">
                <a:solidFill>
                  <a:srgbClr val="FFFFFF"/>
                </a:solidFill>
                <a:latin typeface="Lucida Sans" panose="020B0602030504020204" pitchFamily="34" charset="0"/>
              </a:rPr>
              <a:t>C. Provides feedback from interactions with customers into new or changed services</a:t>
            </a:r>
          </a:p>
          <a:p>
            <a:pPr marL="0" indent="0">
              <a:buNone/>
            </a:pPr>
            <a:r>
              <a:rPr lang="en-US" sz="1800" dirty="0">
                <a:solidFill>
                  <a:srgbClr val="FFFFFF"/>
                </a:solidFill>
                <a:latin typeface="Lucida Sans" panose="020B0602030504020204" pitchFamily="34" charset="0"/>
              </a:rPr>
              <a:t>D. Provides information about the actual service performance and trends</a:t>
            </a:r>
          </a:p>
        </p:txBody>
      </p:sp>
      <p:sp>
        <p:nvSpPr>
          <p:cNvPr id="4" name="Footer Placeholder 3">
            <a:extLst>
              <a:ext uri="{FF2B5EF4-FFF2-40B4-BE49-F238E27FC236}">
                <a16:creationId xmlns:a16="http://schemas.microsoft.com/office/drawing/2014/main" id="{378E4418-C648-9FD3-DDB0-614B722F837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0111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841DE23-55E1-4605-BA36-B95BEAC7E6F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E0086-7D13-F37C-D1ED-18DBEB346267}"/>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Uses feedback from users about the service and requirements from customers to make the service better.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8B64CED-43D8-024F-FA06-822C3ED69181}"/>
              </a:ext>
            </a:extLst>
          </p:cNvPr>
          <p:cNvSpPr>
            <a:spLocks noGrp="1"/>
          </p:cNvSpPr>
          <p:nvPr>
            <p:ph idx="1"/>
          </p:nvPr>
        </p:nvSpPr>
        <p:spPr>
          <a:xfrm>
            <a:off x="6323627" y="585974"/>
            <a:ext cx="5675447" cy="5768788"/>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'Service level management' contributes to the 'improve' value chain activity by using feedback and requirements to enhance the service. This practice involves defining, documenting, agreeing, monitoring, measuring, reporting, and reviewing the level of IT services provided. It uses feedback from users and requirements from customers as a basis for continuous improvement.</a:t>
            </a:r>
          </a:p>
          <a:p>
            <a:pPr marL="0" indent="0">
              <a:lnSpc>
                <a:spcPct val="90000"/>
              </a:lnSpc>
              <a:buNone/>
            </a:pPr>
            <a:r>
              <a:rPr lang="en-US" sz="1600" b="1" i="0" dirty="0">
                <a:solidFill>
                  <a:srgbClr val="FFFFFF"/>
                </a:solidFill>
                <a:effectLst/>
                <a:latin typeface="Lucida Sans" panose="020B0602030504020204" pitchFamily="34" charset="0"/>
              </a:rPr>
              <a:t>The other options do not fully capture the proactive improvement aspect of 'service level management' within the 'improve' value chain activity:</a:t>
            </a:r>
          </a:p>
          <a:p>
            <a:pPr>
              <a:lnSpc>
                <a:spcPct val="90000"/>
              </a:lnSpc>
            </a:pPr>
            <a:r>
              <a:rPr lang="en-US" sz="1600" b="1" i="0" dirty="0">
                <a:solidFill>
                  <a:srgbClr val="FFFFFF"/>
                </a:solidFill>
                <a:effectLst/>
                <a:latin typeface="Lucida Sans" panose="020B0602030504020204" pitchFamily="34" charset="0"/>
              </a:rPr>
              <a:t>A. Collects feedback during interactions and communicates service performance objectives to the operations and support teams is more about communication and setting objectives rather than the improvement process.</a:t>
            </a:r>
          </a:p>
          <a:p>
            <a:pPr>
              <a:lnSpc>
                <a:spcPct val="90000"/>
              </a:lnSpc>
            </a:pPr>
            <a:r>
              <a:rPr lang="en-US" sz="1600" b="1" i="0" dirty="0">
                <a:solidFill>
                  <a:srgbClr val="FFFFFF"/>
                </a:solidFill>
                <a:effectLst/>
                <a:latin typeface="Lucida Sans" panose="020B0602030504020204" pitchFamily="34" charset="0"/>
              </a:rPr>
              <a:t>C. Provides feedback from interactions with customers into new or changed services is related to using customer feedback for developing new or changing existing services, but it does not specifically pertain to the ongoing improvement of current services.</a:t>
            </a:r>
          </a:p>
          <a:p>
            <a:pPr>
              <a:lnSpc>
                <a:spcPct val="90000"/>
              </a:lnSpc>
            </a:pPr>
            <a:r>
              <a:rPr lang="en-US" sz="1600" b="1" i="0" dirty="0">
                <a:solidFill>
                  <a:srgbClr val="FFFFFF"/>
                </a:solidFill>
                <a:effectLst/>
                <a:latin typeface="Lucida Sans" panose="020B0602030504020204" pitchFamily="34" charset="0"/>
              </a:rPr>
              <a:t>D. Provides information about the actual service performance and trends is about measuring and reporting performance rather than actively using the information for improvement.</a:t>
            </a:r>
            <a:endParaRPr lang="en-US" sz="1600" b="1"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E60C625A-6E28-B9E3-C324-90F9572B4FA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56024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E954FA1-7134-3560-7D35-C5E064C0FBF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25208-5BA9-DE7C-FA27-BFF1E9974D3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153: </a:t>
            </a:r>
            <a:r>
              <a:rPr lang="en-US" sz="2800" b="0" i="0" dirty="0">
                <a:solidFill>
                  <a:srgbClr val="FFFFFF"/>
                </a:solidFill>
                <a:effectLst/>
                <a:latin typeface="Udemy Sans"/>
              </a:rPr>
              <a:t>Which of these are a key focus of the ‘value streams and processes’ dimension?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2A88F41-2C35-28E3-489E-852973471FE8}"/>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Contracts and agreements</a:t>
            </a:r>
          </a:p>
          <a:p>
            <a:pPr marL="0" indent="0">
              <a:buNone/>
            </a:pPr>
            <a:r>
              <a:rPr lang="en-US" dirty="0">
                <a:solidFill>
                  <a:srgbClr val="FFFFFF"/>
                </a:solidFill>
                <a:latin typeface="Lucida Sans" panose="020B0602030504020204" pitchFamily="34" charset="0"/>
              </a:rPr>
              <a:t>B. Workflow management and inventory systems</a:t>
            </a:r>
          </a:p>
          <a:p>
            <a:pPr marL="0" indent="0">
              <a:buNone/>
            </a:pPr>
            <a:r>
              <a:rPr lang="en-US" dirty="0">
                <a:solidFill>
                  <a:srgbClr val="FFFFFF"/>
                </a:solidFill>
                <a:latin typeface="Lucida Sans" panose="020B0602030504020204" pitchFamily="34" charset="0"/>
              </a:rPr>
              <a:t>C. Roles and responsibilities</a:t>
            </a:r>
          </a:p>
          <a:p>
            <a:pPr marL="0" indent="0">
              <a:buNone/>
            </a:pPr>
            <a:r>
              <a:rPr lang="en-US" dirty="0">
                <a:solidFill>
                  <a:srgbClr val="FFFFFF"/>
                </a:solidFill>
                <a:latin typeface="Lucida Sans" panose="020B0602030504020204" pitchFamily="34" charset="0"/>
              </a:rPr>
              <a:t>D. Activities that transform inputs into outputs</a:t>
            </a:r>
          </a:p>
        </p:txBody>
      </p:sp>
      <p:sp>
        <p:nvSpPr>
          <p:cNvPr id="4" name="Footer Placeholder 3">
            <a:extLst>
              <a:ext uri="{FF2B5EF4-FFF2-40B4-BE49-F238E27FC236}">
                <a16:creationId xmlns:a16="http://schemas.microsoft.com/office/drawing/2014/main" id="{11279443-1C49-6B1D-F49C-35AFC01EDD5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702738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BCA66EF-293C-EB10-B7EA-818D4BAC202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5A3CE-2E5A-2896-28B5-88F4B8537E97}"/>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Activities that transform inputs into outputs.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4D3760E-528A-1AAB-6DCA-4FE9FD1C28CB}"/>
              </a:ext>
            </a:extLst>
          </p:cNvPr>
          <p:cNvSpPr>
            <a:spLocks noGrp="1"/>
          </p:cNvSpPr>
          <p:nvPr>
            <p:ph idx="1"/>
          </p:nvPr>
        </p:nvSpPr>
        <p:spPr>
          <a:xfrm>
            <a:off x="6516553" y="685800"/>
            <a:ext cx="4983372" cy="54102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The key focus of the ‘value streams and processes’ dimension is </a:t>
            </a:r>
            <a:r>
              <a:rPr lang="en-US" sz="1400" dirty="0">
                <a:solidFill>
                  <a:srgbClr val="FFFFFF"/>
                </a:solidFill>
                <a:latin typeface="Lucida Sans" panose="020B0602030504020204" pitchFamily="34" charset="0"/>
              </a:rPr>
              <a:t>a</a:t>
            </a:r>
            <a:r>
              <a:rPr lang="en-US" sz="1400" b="0" i="0" dirty="0">
                <a:solidFill>
                  <a:srgbClr val="FFFFFF"/>
                </a:solidFill>
                <a:effectLst/>
                <a:latin typeface="Lucida Sans" panose="020B0602030504020204" pitchFamily="34" charset="0"/>
              </a:rPr>
              <a:t>ctivities that transform inputs into outputs. This dimension refers to the series of steps an organization undertakes to create and deliver products and services to consumers, which essentially are activities that transform inputs into outputs.</a:t>
            </a:r>
          </a:p>
          <a:p>
            <a:pPr>
              <a:lnSpc>
                <a:spcPct val="90000"/>
              </a:lnSpc>
            </a:pPr>
            <a:r>
              <a:rPr lang="en-US" sz="1400" b="0" i="0" dirty="0">
                <a:solidFill>
                  <a:srgbClr val="FFFFFF"/>
                </a:solidFill>
                <a:effectLst/>
                <a:latin typeface="Lucida Sans" panose="020B0602030504020204" pitchFamily="34" charset="0"/>
              </a:rPr>
              <a:t>A. Contracts and agreements: While contracts and agreements are important to the functioning of an organization, they are more about formalizing relationships and obligations with external parties or between internal groups. They are part of the broader governance structure and not specifically about the internal processes that create value.</a:t>
            </a:r>
          </a:p>
          <a:p>
            <a:pPr>
              <a:lnSpc>
                <a:spcPct val="90000"/>
              </a:lnSpc>
            </a:pPr>
            <a:r>
              <a:rPr lang="en-US" sz="1400" b="0" i="0" dirty="0">
                <a:solidFill>
                  <a:srgbClr val="FFFFFF"/>
                </a:solidFill>
                <a:effectLst/>
                <a:latin typeface="Lucida Sans" panose="020B0602030504020204" pitchFamily="34" charset="0"/>
              </a:rPr>
              <a:t>B. Workflow management and inventory systems: These are tools and systems that support the execution of value streams and processes. Although they are critical enablers, the focus of this dimension is on the actual activities and steps that constitute the value streams and processes themselves, not the tools used to manage them.</a:t>
            </a:r>
          </a:p>
          <a:p>
            <a:pPr>
              <a:lnSpc>
                <a:spcPct val="90000"/>
              </a:lnSpc>
            </a:pPr>
            <a:r>
              <a:rPr lang="en-US" sz="1400" b="0" i="0" dirty="0">
                <a:solidFill>
                  <a:srgbClr val="FFFFFF"/>
                </a:solidFill>
                <a:effectLst/>
                <a:latin typeface="Lucida Sans" panose="020B0602030504020204" pitchFamily="34" charset="0"/>
              </a:rPr>
              <a:t>C. Roles and responsibilities: These define who does what in the organization. Understanding roles and responsibilities is important for organizing work, but the 'value streams and processes' dimension is more concerned with how work is done, rather than who does it.</a:t>
            </a:r>
          </a:p>
          <a:p>
            <a:pPr marL="0" indent="0">
              <a:lnSpc>
                <a:spcPct val="90000"/>
              </a:lnSpc>
              <a:buNone/>
            </a:pPr>
            <a:endParaRPr lang="en-US" sz="1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2BEC15C7-41BE-8D4E-3D81-DBD2A3C9EAB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06430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2B18BCB-D90D-C2B0-4C3D-3A08D5E15BB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309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DBDC6-5F10-B1A6-D754-8170593A823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154: </a:t>
            </a:r>
            <a:r>
              <a:rPr lang="en-US" sz="2800" b="0" i="0" dirty="0">
                <a:solidFill>
                  <a:srgbClr val="FFFFFF"/>
                </a:solidFill>
                <a:effectLst/>
                <a:latin typeface="Udemy Sans"/>
              </a:rPr>
              <a:t>Which of the following is NOT a problem identification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B24D2AB-78B4-CF7A-FC7A-C030834EE4A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Logging an incident</a:t>
            </a:r>
          </a:p>
          <a:p>
            <a:pPr marL="0" indent="0">
              <a:buNone/>
            </a:pPr>
            <a:r>
              <a:rPr lang="en-US" dirty="0">
                <a:solidFill>
                  <a:srgbClr val="FFFFFF"/>
                </a:solidFill>
                <a:latin typeface="Lucida Sans" panose="020B0602030504020204" pitchFamily="34" charset="0"/>
              </a:rPr>
              <a:t>B. Detecting duplicate and recurring issues</a:t>
            </a:r>
          </a:p>
          <a:p>
            <a:pPr marL="0" indent="0">
              <a:buNone/>
            </a:pPr>
            <a:r>
              <a:rPr lang="en-US" dirty="0">
                <a:solidFill>
                  <a:srgbClr val="FFFFFF"/>
                </a:solidFill>
                <a:latin typeface="Lucida Sans" panose="020B0602030504020204" pitchFamily="34" charset="0"/>
              </a:rPr>
              <a:t>C. Analysis of multiple incidents that may be linked together</a:t>
            </a:r>
          </a:p>
          <a:p>
            <a:pPr marL="0" indent="0">
              <a:buNone/>
            </a:pPr>
            <a:r>
              <a:rPr lang="en-US" dirty="0">
                <a:solidFill>
                  <a:srgbClr val="FFFFFF"/>
                </a:solidFill>
                <a:latin typeface="Lucida Sans" panose="020B0602030504020204" pitchFamily="34" charset="0"/>
              </a:rPr>
              <a:t>D. Performing trend analysis of incident records</a:t>
            </a:r>
          </a:p>
        </p:txBody>
      </p:sp>
      <p:sp>
        <p:nvSpPr>
          <p:cNvPr id="4" name="Footer Placeholder 3">
            <a:extLst>
              <a:ext uri="{FF2B5EF4-FFF2-40B4-BE49-F238E27FC236}">
                <a16:creationId xmlns:a16="http://schemas.microsoft.com/office/drawing/2014/main" id="{8F69F599-FAC9-CABE-20EA-D632A0495EE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96682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0303B57-3922-B2E1-C598-55E1739C2C4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4E63B-77B5-14CD-DB77-D6B5A645A080}"/>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15: </a:t>
            </a:r>
            <a:r>
              <a:rPr lang="en-US" sz="2800" b="1" i="0" dirty="0">
                <a:solidFill>
                  <a:srgbClr val="FFFFFF"/>
                </a:solidFill>
                <a:effectLst/>
                <a:latin typeface="Udemy Sans"/>
              </a:rPr>
              <a:t>What are typically recognized through notifications created by an IT service, CI or monitoring tool?</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15160066-70F1-AC35-7997-0815BDC4BA13}"/>
              </a:ext>
            </a:extLst>
          </p:cNvPr>
          <p:cNvSpPr>
            <a:spLocks noGrp="1"/>
          </p:cNvSpPr>
          <p:nvPr>
            <p:ph idx="1"/>
          </p:nvPr>
        </p:nvSpPr>
        <p:spPr>
          <a:xfrm>
            <a:off x="6516553" y="685800"/>
            <a:ext cx="4754563" cy="5410200"/>
          </a:xfrm>
        </p:spPr>
        <p:txBody>
          <a:bodyPr>
            <a:normAutofit/>
          </a:bodyPr>
          <a:lstStyle/>
          <a:p>
            <a:pPr>
              <a:buFont typeface="Arial" panose="020B0604020202020204" pitchFamily="34" charset="0"/>
              <a:buChar char="•"/>
            </a:pPr>
            <a:r>
              <a:rPr lang="en-US" sz="2400" dirty="0">
                <a:solidFill>
                  <a:srgbClr val="FFFFFF"/>
                </a:solidFill>
                <a:latin typeface="Lucida Sans" panose="020B0602030504020204" pitchFamily="34" charset="0"/>
              </a:rPr>
              <a:t>A.</a:t>
            </a:r>
            <a:r>
              <a:rPr lang="en-US" sz="2400" b="0" i="0" dirty="0">
                <a:solidFill>
                  <a:srgbClr val="FFFFFF"/>
                </a:solidFill>
                <a:effectLst/>
                <a:latin typeface="Lucida Sans" panose="020B0602030504020204" pitchFamily="34" charset="0"/>
              </a:rPr>
              <a:t> Incidents</a:t>
            </a:r>
          </a:p>
          <a:p>
            <a:pPr>
              <a:buFont typeface="Arial" panose="020B0604020202020204" pitchFamily="34" charset="0"/>
              <a:buChar char="•"/>
            </a:pPr>
            <a:r>
              <a:rPr lang="en-US" sz="2400" b="0" i="0" dirty="0">
                <a:solidFill>
                  <a:srgbClr val="FFFFFF"/>
                </a:solidFill>
                <a:effectLst/>
                <a:latin typeface="Lucida Sans" panose="020B0602030504020204" pitchFamily="34" charset="0"/>
              </a:rPr>
              <a:t>B. Problems</a:t>
            </a:r>
          </a:p>
          <a:p>
            <a:pPr>
              <a:buFont typeface="Arial" panose="020B0604020202020204" pitchFamily="34" charset="0"/>
              <a:buChar char="•"/>
            </a:pPr>
            <a:r>
              <a:rPr lang="en-US" sz="2400" b="0" i="0" dirty="0">
                <a:solidFill>
                  <a:srgbClr val="FFFFFF"/>
                </a:solidFill>
                <a:effectLst/>
                <a:latin typeface="Lucida Sans" panose="020B0602030504020204" pitchFamily="34" charset="0"/>
              </a:rPr>
              <a:t>C. Events</a:t>
            </a:r>
          </a:p>
          <a:p>
            <a:pPr>
              <a:buFont typeface="Arial" panose="020B0604020202020204" pitchFamily="34" charset="0"/>
              <a:buChar char="•"/>
            </a:pPr>
            <a:r>
              <a:rPr lang="en-US" sz="2400" b="0" i="0" dirty="0">
                <a:solidFill>
                  <a:srgbClr val="FFFFFF"/>
                </a:solidFill>
                <a:effectLst/>
                <a:latin typeface="Lucida Sans" panose="020B0602030504020204" pitchFamily="34" charset="0"/>
              </a:rPr>
              <a:t>D. Requests</a:t>
            </a:r>
          </a:p>
        </p:txBody>
      </p:sp>
      <p:sp>
        <p:nvSpPr>
          <p:cNvPr id="4" name="Footer Placeholder 3">
            <a:extLst>
              <a:ext uri="{FF2B5EF4-FFF2-40B4-BE49-F238E27FC236}">
                <a16:creationId xmlns:a16="http://schemas.microsoft.com/office/drawing/2014/main" id="{5635CFCA-5862-95FD-B244-58AA498B4E0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11485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4D8A2DC-DC8F-655F-59D4-F59E012C4F9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1690C-BD70-AA67-F669-DD32B349B5F0}"/>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Logging an incident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429E113-CDED-539F-DA15-0392324CE859}"/>
              </a:ext>
            </a:extLst>
          </p:cNvPr>
          <p:cNvSpPr>
            <a:spLocks noGrp="1"/>
          </p:cNvSpPr>
          <p:nvPr>
            <p:ph idx="1"/>
          </p:nvPr>
        </p:nvSpPr>
        <p:spPr>
          <a:xfrm>
            <a:off x="6516553" y="685800"/>
            <a:ext cx="4754563" cy="5410200"/>
          </a:xfrm>
        </p:spPr>
        <p:txBody>
          <a:bodyPr>
            <a:normAutofit/>
          </a:bodyPr>
          <a:lstStyle/>
          <a:p>
            <a:pPr marL="0" indent="0">
              <a:buNone/>
            </a:pPr>
            <a:r>
              <a:rPr lang="en-US" sz="1800" b="0" i="0" dirty="0">
                <a:solidFill>
                  <a:srgbClr val="FFFFFF"/>
                </a:solidFill>
                <a:effectLst/>
                <a:latin typeface="Lucida Sans" panose="020B0602030504020204" pitchFamily="34" charset="0"/>
              </a:rPr>
              <a:t>Logging an incident is not a problem identification activity. Problem identification activities are concerned with detecting, analyzing, and documenting problems within IT service management</a:t>
            </a:r>
            <a:r>
              <a:rPr lang="en-US" sz="1800" i="1" dirty="0">
                <a:solidFill>
                  <a:srgbClr val="FFFFFF"/>
                </a:solidFill>
                <a:latin typeface="Lucida Sans" panose="020B0602030504020204" pitchFamily="34" charset="0"/>
              </a:rPr>
              <a:t>:</a:t>
            </a:r>
          </a:p>
          <a:p>
            <a:r>
              <a:rPr lang="en-US" sz="1800" dirty="0">
                <a:solidFill>
                  <a:srgbClr val="FFFFFF"/>
                </a:solidFill>
                <a:latin typeface="Lucida Sans" panose="020B0602030504020204" pitchFamily="34" charset="0"/>
              </a:rPr>
              <a:t>B. Detecting duplicate and recurring issues: Identifying patterns that may indicate a deeper problem.</a:t>
            </a:r>
          </a:p>
          <a:p>
            <a:r>
              <a:rPr lang="en-US" sz="1800" dirty="0">
                <a:solidFill>
                  <a:srgbClr val="FFFFFF"/>
                </a:solidFill>
                <a:latin typeface="Lucida Sans" panose="020B0602030504020204" pitchFamily="34" charset="0"/>
              </a:rPr>
              <a:t>C. Analysis of multiple incidents that may be linked together: Looking for commonalities that suggest a shared underlying cause.</a:t>
            </a:r>
          </a:p>
          <a:p>
            <a:r>
              <a:rPr lang="en-US" sz="1800" dirty="0">
                <a:solidFill>
                  <a:srgbClr val="FFFFFF"/>
                </a:solidFill>
                <a:latin typeface="Lucida Sans" panose="020B0602030504020204" pitchFamily="34" charset="0"/>
              </a:rPr>
              <a:t>D. Performing trend analysis of incident records: Using statistical methods to identify trends that may not be immediately apparent.</a:t>
            </a:r>
          </a:p>
        </p:txBody>
      </p:sp>
      <p:sp>
        <p:nvSpPr>
          <p:cNvPr id="4" name="Footer Placeholder 3">
            <a:extLst>
              <a:ext uri="{FF2B5EF4-FFF2-40B4-BE49-F238E27FC236}">
                <a16:creationId xmlns:a16="http://schemas.microsoft.com/office/drawing/2014/main" id="{9168A40E-098A-CB7B-FC24-76EEFDC16A0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241507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8F4F4F3-7D25-4B9B-4167-C27C5A1C0BD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C84FC-CAC5-804E-E610-A3C1383CE90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155: </a:t>
            </a:r>
            <a:r>
              <a:rPr lang="en-US" sz="2800" b="0" i="0" dirty="0">
                <a:solidFill>
                  <a:srgbClr val="FFFFFF"/>
                </a:solidFill>
                <a:effectLst/>
                <a:latin typeface="Udemy Sans"/>
              </a:rPr>
              <a:t>Which guiding principle requires coordination across the organization in order to best understand how a complicated service works?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E285026-11E9-0B67-FEA9-27BF1BFA5E23}"/>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Optimize and automate</a:t>
            </a:r>
          </a:p>
          <a:p>
            <a:pPr marL="0" indent="0">
              <a:buNone/>
            </a:pPr>
            <a:r>
              <a:rPr lang="en-US" dirty="0">
                <a:solidFill>
                  <a:srgbClr val="FFFFFF"/>
                </a:solidFill>
                <a:latin typeface="Lucida Sans" panose="020B0602030504020204" pitchFamily="34" charset="0"/>
              </a:rPr>
              <a:t>B. Think and work holistically</a:t>
            </a:r>
          </a:p>
          <a:p>
            <a:pPr marL="0" indent="0">
              <a:buNone/>
            </a:pPr>
            <a:r>
              <a:rPr lang="en-US" dirty="0">
                <a:solidFill>
                  <a:srgbClr val="FFFFFF"/>
                </a:solidFill>
                <a:latin typeface="Lucida Sans" panose="020B0602030504020204" pitchFamily="34" charset="0"/>
              </a:rPr>
              <a:t>C. Focus on value</a:t>
            </a:r>
          </a:p>
          <a:p>
            <a:pPr marL="0" indent="0">
              <a:buNone/>
            </a:pPr>
            <a:r>
              <a:rPr lang="en-US" dirty="0">
                <a:solidFill>
                  <a:srgbClr val="FFFFFF"/>
                </a:solidFill>
                <a:latin typeface="Lucida Sans" panose="020B0602030504020204" pitchFamily="34" charset="0"/>
              </a:rPr>
              <a:t>D. Keep it simple and practical</a:t>
            </a:r>
          </a:p>
        </p:txBody>
      </p:sp>
      <p:sp>
        <p:nvSpPr>
          <p:cNvPr id="4" name="Footer Placeholder 3">
            <a:extLst>
              <a:ext uri="{FF2B5EF4-FFF2-40B4-BE49-F238E27FC236}">
                <a16:creationId xmlns:a16="http://schemas.microsoft.com/office/drawing/2014/main" id="{50A05DBD-4FF7-86EE-7EF9-83A24C402F3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13433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C0F57C8-6A91-59A7-B8E1-35347DAAD95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C1FF6-1409-8334-EE76-37136B8328CC}"/>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Think and work holistically.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4E71FF5-BBCC-0133-FCA7-A18AF51FDACB}"/>
              </a:ext>
            </a:extLst>
          </p:cNvPr>
          <p:cNvSpPr>
            <a:spLocks noGrp="1"/>
          </p:cNvSpPr>
          <p:nvPr>
            <p:ph idx="1"/>
          </p:nvPr>
        </p:nvSpPr>
        <p:spPr>
          <a:xfrm>
            <a:off x="6516553" y="685800"/>
            <a:ext cx="5126446" cy="5486400"/>
          </a:xfrm>
        </p:spPr>
        <p:txBody>
          <a:bodyPr>
            <a:noAutofit/>
          </a:bodyPr>
          <a:lstStyle/>
          <a:p>
            <a:pPr marL="0" indent="0">
              <a:buNone/>
            </a:pPr>
            <a:r>
              <a:rPr lang="en-US" sz="1600" b="0" i="0" dirty="0">
                <a:solidFill>
                  <a:srgbClr val="FFFFFF"/>
                </a:solidFill>
                <a:effectLst/>
                <a:latin typeface="Lucida Sans" panose="020B0602030504020204" pitchFamily="34" charset="0"/>
              </a:rPr>
              <a:t>This guiding principle is about understanding how different parts of an organization work together to deliver services. It involves looking at the bigger picture and considering all the elements of a service, and how they interact, not just focusing on individual components or functions. This holistic approach ensures that all aspects of the service and its management are considered in relation to each other, leading to more comprehensive and effective service delivery and management.</a:t>
            </a:r>
          </a:p>
          <a:p>
            <a:pPr marL="0" indent="0">
              <a:buNone/>
            </a:pPr>
            <a:r>
              <a:rPr lang="en-US" sz="1600" b="0" i="0" dirty="0">
                <a:solidFill>
                  <a:srgbClr val="FFFFFF"/>
                </a:solidFill>
                <a:effectLst/>
                <a:latin typeface="Lucida Sans" panose="020B0602030504020204" pitchFamily="34" charset="0"/>
              </a:rPr>
              <a:t>The other options:</a:t>
            </a:r>
          </a:p>
          <a:p>
            <a:r>
              <a:rPr lang="en-US" sz="1600" b="0" i="0" dirty="0">
                <a:solidFill>
                  <a:srgbClr val="FFFFFF"/>
                </a:solidFill>
                <a:effectLst/>
                <a:latin typeface="Lucida Sans" panose="020B0602030504020204" pitchFamily="34" charset="0"/>
              </a:rPr>
              <a:t>A. Optimize and automate is about improving efficiency and effectiveness through the use of technology where appropriate.</a:t>
            </a:r>
          </a:p>
          <a:p>
            <a:r>
              <a:rPr lang="en-US" sz="1600" b="0" i="0" dirty="0">
                <a:solidFill>
                  <a:srgbClr val="FFFFFF"/>
                </a:solidFill>
                <a:effectLst/>
                <a:latin typeface="Lucida Sans" panose="020B0602030504020204" pitchFamily="34" charset="0"/>
              </a:rPr>
              <a:t>C. Focus on value is about ensuring that everything the organization does adds value to the services provided.</a:t>
            </a:r>
          </a:p>
          <a:p>
            <a:r>
              <a:rPr lang="en-US" sz="1600" b="0" i="0" dirty="0">
                <a:solidFill>
                  <a:srgbClr val="FFFFFF"/>
                </a:solidFill>
                <a:effectLst/>
                <a:latin typeface="Lucida Sans" panose="020B0602030504020204" pitchFamily="34" charset="0"/>
              </a:rPr>
              <a:t>D. Keep it simple and practical is about avoiding unnecessary complexity and finding the simplest way to achieve an objective.</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566376A-2311-3DB3-C97C-DF256BDA646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39489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368FD8C-EF04-378C-0B17-7D7431BE5A4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1C0CF-D520-835A-9745-89576BF6F8D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156: </a:t>
            </a:r>
            <a:r>
              <a:rPr lang="en-US" sz="2800" b="0" i="0" dirty="0">
                <a:solidFill>
                  <a:srgbClr val="FFFFFF"/>
                </a:solidFill>
                <a:effectLst/>
                <a:latin typeface="Udemy Sans"/>
              </a:rPr>
              <a:t>What is the step after 'how do we keep the momentum going' in the continual improvement model?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CBD3F6B-ACB1-4D63-D15B-56FABE7CFF59}"/>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Did we get there</a:t>
            </a:r>
          </a:p>
          <a:p>
            <a:pPr marL="0" indent="0">
              <a:buNone/>
            </a:pPr>
            <a:r>
              <a:rPr lang="en-US" dirty="0">
                <a:solidFill>
                  <a:srgbClr val="FFFFFF"/>
                </a:solidFill>
                <a:latin typeface="Lucida Sans" panose="020B0602030504020204" pitchFamily="34" charset="0"/>
              </a:rPr>
              <a:t>B. Where are we now</a:t>
            </a:r>
          </a:p>
          <a:p>
            <a:pPr marL="0" indent="0">
              <a:buNone/>
            </a:pPr>
            <a:r>
              <a:rPr lang="en-US" dirty="0">
                <a:solidFill>
                  <a:srgbClr val="FFFFFF"/>
                </a:solidFill>
                <a:latin typeface="Lucida Sans" panose="020B0602030504020204" pitchFamily="34" charset="0"/>
              </a:rPr>
              <a:t>C. What is the vision</a:t>
            </a:r>
          </a:p>
          <a:p>
            <a:pPr marL="0" indent="0">
              <a:buNone/>
            </a:pPr>
            <a:r>
              <a:rPr lang="en-US" dirty="0">
                <a:solidFill>
                  <a:srgbClr val="FFFFFF"/>
                </a:solidFill>
                <a:latin typeface="Lucida Sans" panose="020B0602030504020204" pitchFamily="34" charset="0"/>
              </a:rPr>
              <a:t>D. How do we get there</a:t>
            </a:r>
          </a:p>
        </p:txBody>
      </p:sp>
      <p:sp>
        <p:nvSpPr>
          <p:cNvPr id="4" name="Footer Placeholder 3">
            <a:extLst>
              <a:ext uri="{FF2B5EF4-FFF2-40B4-BE49-F238E27FC236}">
                <a16:creationId xmlns:a16="http://schemas.microsoft.com/office/drawing/2014/main" id="{17F23321-E37F-60ED-946B-F359845E20B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952780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A2CBA0B-875E-83C8-A481-520F5B1DD13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1A80E-1181-9379-923A-1443FA64FD60}"/>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C. "What is the vision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77BDAC1-48D4-5678-9619-60B5B155D5CF}"/>
              </a:ext>
            </a:extLst>
          </p:cNvPr>
          <p:cNvSpPr>
            <a:spLocks noGrp="1"/>
          </p:cNvSpPr>
          <p:nvPr>
            <p:ph idx="1"/>
          </p:nvPr>
        </p:nvSpPr>
        <p:spPr>
          <a:xfrm>
            <a:off x="6516553" y="685800"/>
            <a:ext cx="5126446" cy="5596666"/>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"What is the vision" is the correct answer because, after maintaining momentum, the model suggests revisiting the vision to ensure that improvement efforts are still aligned with the overarching goals and objectives of the organization. It's about re-evaluating and possibly redefining the direction to ensure that continuous improvement efforts are still relevant and effective. This cyclical approach ensures that the organization does not stray from its long-term objectives while dealing with short-term actions and improvements.</a:t>
            </a:r>
          </a:p>
          <a:p>
            <a:pPr>
              <a:lnSpc>
                <a:spcPct val="90000"/>
              </a:lnSpc>
            </a:pPr>
            <a:r>
              <a:rPr lang="en-US" sz="1400" b="0" i="0" dirty="0">
                <a:solidFill>
                  <a:srgbClr val="FFFFFF"/>
                </a:solidFill>
                <a:effectLst/>
                <a:latin typeface="Lucida Sans" panose="020B0602030504020204" pitchFamily="34" charset="0"/>
              </a:rPr>
              <a:t>A. "Did we get there" is not correct because this step is typically at the end of the cycle, after actions have been implemented, and it's time to review and assess whether the objectives were achieved. It's about measuring the results of the actions taken, not about maintaining momentum.</a:t>
            </a:r>
          </a:p>
          <a:p>
            <a:pPr>
              <a:lnSpc>
                <a:spcPct val="90000"/>
              </a:lnSpc>
            </a:pPr>
            <a:r>
              <a:rPr lang="en-US" sz="1400" b="0" i="0" dirty="0">
                <a:solidFill>
                  <a:srgbClr val="FFFFFF"/>
                </a:solidFill>
                <a:effectLst/>
                <a:latin typeface="Lucida Sans" panose="020B0602030504020204" pitchFamily="34" charset="0"/>
              </a:rPr>
              <a:t>B. "Where are we now" is also not correct as it is one of the initial steps in the model, where the current state is assessed before deciding on actions. This step is about establishing a baseline before making changes, not about maintaining ongoing improvement efforts.</a:t>
            </a:r>
          </a:p>
          <a:p>
            <a:pPr>
              <a:lnSpc>
                <a:spcPct val="90000"/>
              </a:lnSpc>
            </a:pPr>
            <a:r>
              <a:rPr lang="en-US" sz="1400" b="0" i="0" dirty="0">
                <a:solidFill>
                  <a:srgbClr val="FFFFFF"/>
                </a:solidFill>
                <a:effectLst/>
                <a:latin typeface="Lucida Sans" panose="020B0602030504020204" pitchFamily="34" charset="0"/>
              </a:rPr>
              <a:t>D. "How do we get there" would come after "Where do we want to be" as it is about planning the steps to reach the desired future state. It involves the definition of specific actions that will lead to the realization of the vision, following the assessment of the current state and the setting of targets.</a:t>
            </a:r>
          </a:p>
        </p:txBody>
      </p:sp>
      <p:sp>
        <p:nvSpPr>
          <p:cNvPr id="4" name="Footer Placeholder 3">
            <a:extLst>
              <a:ext uri="{FF2B5EF4-FFF2-40B4-BE49-F238E27FC236}">
                <a16:creationId xmlns:a16="http://schemas.microsoft.com/office/drawing/2014/main" id="{FC2194EE-0DE5-7DA1-3EE2-8C0BF57EFFF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065417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F43A894-6B5F-421C-DD19-93AD4FBC597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A0903-788E-09EC-A76D-27B971AA45B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157: </a:t>
            </a:r>
            <a:r>
              <a:rPr lang="en-US" sz="2800" b="0" i="0" dirty="0">
                <a:solidFill>
                  <a:srgbClr val="FFFFFF"/>
                </a:solidFill>
                <a:effectLst/>
                <a:latin typeface="Udemy Sans"/>
              </a:rPr>
              <a:t>Which guiding principle is focused on using the minimum number of steps to accomplish an objective?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3F01A18-DBD9-5481-5FF7-57B653E060EA}"/>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Keep it simple and practical</a:t>
            </a:r>
          </a:p>
          <a:p>
            <a:pPr marL="0" indent="0">
              <a:buNone/>
            </a:pPr>
            <a:r>
              <a:rPr lang="en-US" dirty="0">
                <a:solidFill>
                  <a:srgbClr val="FFFFFF"/>
                </a:solidFill>
                <a:latin typeface="Lucida Sans" panose="020B0602030504020204" pitchFamily="34" charset="0"/>
              </a:rPr>
              <a:t>B. Progress iteratively with feedback</a:t>
            </a:r>
          </a:p>
          <a:p>
            <a:pPr marL="0" indent="0">
              <a:buNone/>
            </a:pPr>
            <a:r>
              <a:rPr lang="en-US" dirty="0">
                <a:solidFill>
                  <a:srgbClr val="FFFFFF"/>
                </a:solidFill>
                <a:latin typeface="Lucida Sans" panose="020B0602030504020204" pitchFamily="34" charset="0"/>
              </a:rPr>
              <a:t>C. Optimize and automate</a:t>
            </a:r>
          </a:p>
          <a:p>
            <a:pPr marL="0" indent="0">
              <a:buNone/>
            </a:pPr>
            <a:r>
              <a:rPr lang="en-US" dirty="0">
                <a:solidFill>
                  <a:srgbClr val="FFFFFF"/>
                </a:solidFill>
                <a:latin typeface="Lucida Sans" panose="020B0602030504020204" pitchFamily="34" charset="0"/>
              </a:rPr>
              <a:t>D. Collaborate and promote visibility</a:t>
            </a:r>
          </a:p>
        </p:txBody>
      </p:sp>
      <p:sp>
        <p:nvSpPr>
          <p:cNvPr id="4" name="Footer Placeholder 3">
            <a:extLst>
              <a:ext uri="{FF2B5EF4-FFF2-40B4-BE49-F238E27FC236}">
                <a16:creationId xmlns:a16="http://schemas.microsoft.com/office/drawing/2014/main" id="{00337526-3B5D-5033-7EA9-E364FA6BACE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00163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5D089F0-DAD8-8C8E-5F38-BCFE1F1228C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66FFD-BF78-4A6E-0F81-4E8DE8978094}"/>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 Keep it simple and practical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772AF9A-7C00-E3BB-62C5-6183C5E3B410}"/>
              </a:ext>
            </a:extLst>
          </p:cNvPr>
          <p:cNvSpPr>
            <a:spLocks noGrp="1"/>
          </p:cNvSpPr>
          <p:nvPr>
            <p:ph idx="1"/>
          </p:nvPr>
        </p:nvSpPr>
        <p:spPr>
          <a:xfrm>
            <a:off x="6516553" y="685799"/>
            <a:ext cx="5126446" cy="5618181"/>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This guiding principle advocates for simplicity, aiming to use the least number of steps necessary to achieve an objective. It suggests that one should not complicate processes or services with unnecessary elements, which can lead to increased risk of errors, greater costs, and more difficulty in maintaining and improving services. The principle is about streamlining and removing unnecessary steps to make processes more efficient and effective.</a:t>
            </a:r>
          </a:p>
          <a:p>
            <a:pPr marL="0" indent="0">
              <a:lnSpc>
                <a:spcPct val="90000"/>
              </a:lnSpc>
              <a:buNone/>
            </a:pPr>
            <a:r>
              <a:rPr lang="en-US" sz="1600" b="0" i="0" dirty="0">
                <a:solidFill>
                  <a:srgbClr val="FFFFFF"/>
                </a:solidFill>
                <a:effectLst/>
                <a:latin typeface="Lucida Sans" panose="020B0602030504020204" pitchFamily="34" charset="0"/>
              </a:rPr>
              <a:t>The other options are incorrect because:</a:t>
            </a:r>
          </a:p>
          <a:p>
            <a:pPr marL="0" indent="0">
              <a:lnSpc>
                <a:spcPct val="90000"/>
              </a:lnSpc>
              <a:buNone/>
            </a:pPr>
            <a:r>
              <a:rPr lang="en-US" sz="1600" b="0" i="0" dirty="0">
                <a:solidFill>
                  <a:srgbClr val="FFFFFF"/>
                </a:solidFill>
                <a:effectLst/>
                <a:latin typeface="Lucida Sans" panose="020B0602030504020204" pitchFamily="34" charset="0"/>
              </a:rPr>
              <a:t>B. Progress iteratively with feedback focuses on moving forward through incremental improvements and learning from feedback, rather than on simplifying processes.</a:t>
            </a:r>
          </a:p>
          <a:p>
            <a:pPr marL="0" indent="0">
              <a:lnSpc>
                <a:spcPct val="90000"/>
              </a:lnSpc>
              <a:buNone/>
            </a:pPr>
            <a:r>
              <a:rPr lang="en-US" sz="1600" b="0" i="0" dirty="0">
                <a:solidFill>
                  <a:srgbClr val="FFFFFF"/>
                </a:solidFill>
                <a:effectLst/>
                <a:latin typeface="Lucida Sans" panose="020B0602030504020204" pitchFamily="34" charset="0"/>
              </a:rPr>
              <a:t>C. Optimize and automate is about making things more efficient, often through automation, but it does not inherently focus on minimizing steps.</a:t>
            </a:r>
          </a:p>
          <a:p>
            <a:pPr marL="0" indent="0">
              <a:lnSpc>
                <a:spcPct val="90000"/>
              </a:lnSpc>
              <a:buNone/>
            </a:pPr>
            <a:r>
              <a:rPr lang="en-US" sz="1600" b="0" i="0" dirty="0">
                <a:solidFill>
                  <a:srgbClr val="FFFFFF"/>
                </a:solidFill>
                <a:effectLst/>
                <a:latin typeface="Lucida Sans" panose="020B0602030504020204" pitchFamily="34" charset="0"/>
              </a:rPr>
              <a:t>D. Collaborate and promote visibility is about working together across the organization and making work and processes transparent, which is not specifically about simplifying processes.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6A5706D-0437-832E-4F24-BC0282E1490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26900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ED2FD95-3064-6AC3-8DAA-20D60965EC0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DDB62-7F7B-5C5D-7167-2384DA1451D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158: Where should information about the assets, their costs, and related contracts be stored?</a:t>
            </a:r>
          </a:p>
        </p:txBody>
      </p:sp>
      <p:sp>
        <p:nvSpPr>
          <p:cNvPr id="3" name="Content Placeholder 2">
            <a:extLst>
              <a:ext uri="{FF2B5EF4-FFF2-40B4-BE49-F238E27FC236}">
                <a16:creationId xmlns:a16="http://schemas.microsoft.com/office/drawing/2014/main" id="{C9F9B8F3-44F3-7BD0-ABEA-26B22DD58766}"/>
              </a:ext>
            </a:extLst>
          </p:cNvPr>
          <p:cNvSpPr>
            <a:spLocks noGrp="1"/>
          </p:cNvSpPr>
          <p:nvPr>
            <p:ph idx="1"/>
          </p:nvPr>
        </p:nvSpPr>
        <p:spPr>
          <a:xfrm>
            <a:off x="6516553" y="685800"/>
            <a:ext cx="4754563" cy="5410200"/>
          </a:xfrm>
        </p:spPr>
        <p:txBody>
          <a:bodyPr>
            <a:normAutofit/>
          </a:bodyPr>
          <a:lstStyle/>
          <a:p>
            <a:pPr marL="514350" indent="-514350">
              <a:buAutoNum type="alphaUcPeriod"/>
            </a:pPr>
            <a:r>
              <a:rPr lang="en-US" dirty="0">
                <a:solidFill>
                  <a:srgbClr val="FFFFFF"/>
                </a:solidFill>
                <a:latin typeface="Lucida Sans" panose="020B0602030504020204" pitchFamily="34" charset="0"/>
              </a:rPr>
              <a:t>IT Asset list</a:t>
            </a:r>
          </a:p>
          <a:p>
            <a:pPr marL="514350" indent="-514350">
              <a:buAutoNum type="alphaUcPeriod"/>
            </a:pPr>
            <a:r>
              <a:rPr lang="en-US" dirty="0">
                <a:solidFill>
                  <a:srgbClr val="FFFFFF"/>
                </a:solidFill>
                <a:latin typeface="Lucida Sans" panose="020B0602030504020204" pitchFamily="34" charset="0"/>
              </a:rPr>
              <a:t>IT Asset database</a:t>
            </a:r>
          </a:p>
          <a:p>
            <a:pPr marL="514350" indent="-514350">
              <a:buAutoNum type="alphaUcPeriod"/>
            </a:pPr>
            <a:r>
              <a:rPr lang="en-US" dirty="0">
                <a:solidFill>
                  <a:srgbClr val="FFFFFF"/>
                </a:solidFill>
                <a:latin typeface="Lucida Sans" panose="020B0602030504020204" pitchFamily="34" charset="0"/>
              </a:rPr>
              <a:t>IT Asset catalog</a:t>
            </a:r>
          </a:p>
          <a:p>
            <a:pPr marL="514350" indent="-514350">
              <a:buAutoNum type="alphaUcPeriod"/>
            </a:pPr>
            <a:r>
              <a:rPr lang="en-US" dirty="0">
                <a:solidFill>
                  <a:srgbClr val="FFFFFF"/>
                </a:solidFill>
                <a:latin typeface="Lucida Sans" panose="020B0602030504020204" pitchFamily="34" charset="0"/>
              </a:rPr>
              <a:t>IT Asset register</a:t>
            </a:r>
          </a:p>
        </p:txBody>
      </p:sp>
      <p:sp>
        <p:nvSpPr>
          <p:cNvPr id="4" name="Footer Placeholder 3">
            <a:extLst>
              <a:ext uri="{FF2B5EF4-FFF2-40B4-BE49-F238E27FC236}">
                <a16:creationId xmlns:a16="http://schemas.microsoft.com/office/drawing/2014/main" id="{813EB2AB-B79E-A2DF-46D4-23FF9A2213D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61726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809F792-1569-BCCB-A610-CAE59EC493D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03DA3-285A-2EFF-F5B3-0A0ED0776E19}"/>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a:t>
            </a:r>
            <a:r>
              <a:rPr lang="en-US" sz="2800" dirty="0">
                <a:solidFill>
                  <a:srgbClr val="FFFFFF"/>
                </a:solidFill>
                <a:latin typeface="Udemy Sans"/>
              </a:rPr>
              <a:t>IT Asset register</a:t>
            </a:r>
          </a:p>
        </p:txBody>
      </p:sp>
      <p:sp>
        <p:nvSpPr>
          <p:cNvPr id="3" name="Content Placeholder 2">
            <a:extLst>
              <a:ext uri="{FF2B5EF4-FFF2-40B4-BE49-F238E27FC236}">
                <a16:creationId xmlns:a16="http://schemas.microsoft.com/office/drawing/2014/main" id="{F4BA8CA6-5907-627D-930A-E76935902292}"/>
              </a:ext>
            </a:extLst>
          </p:cNvPr>
          <p:cNvSpPr>
            <a:spLocks noGrp="1"/>
          </p:cNvSpPr>
          <p:nvPr>
            <p:ph idx="1"/>
          </p:nvPr>
        </p:nvSpPr>
        <p:spPr>
          <a:xfrm>
            <a:off x="6516553" y="685800"/>
            <a:ext cx="4754563" cy="5410200"/>
          </a:xfrm>
        </p:spPr>
        <p:txBody>
          <a:bodyPr>
            <a:normAutofit fontScale="92500" lnSpcReduction="20000"/>
          </a:bodyPr>
          <a:lstStyle/>
          <a:p>
            <a:pPr marL="0" indent="0">
              <a:buNone/>
            </a:pPr>
            <a:r>
              <a:rPr lang="en-US" sz="1800" dirty="0">
                <a:solidFill>
                  <a:srgbClr val="FFFFFF"/>
                </a:solidFill>
                <a:latin typeface="Lucida Sans" panose="020B0602030504020204" pitchFamily="34" charset="0"/>
              </a:rPr>
              <a:t>An IT Asset Register is a comprehensive listing that includes details about each asset, its cost, and related contracts. It serves as a centralized repository to manage the organization's assets effectively, ensuring that all asset-related information is available for reference, planning, and management purposes.</a:t>
            </a:r>
          </a:p>
          <a:p>
            <a:pPr marL="0" indent="0">
              <a:buNone/>
            </a:pPr>
            <a:r>
              <a:rPr lang="en-US" sz="1800" dirty="0">
                <a:solidFill>
                  <a:srgbClr val="FFFFFF"/>
                </a:solidFill>
                <a:latin typeface="Lucida Sans" panose="020B0602030504020204" pitchFamily="34" charset="0"/>
              </a:rPr>
              <a:t>The other options are incorrect for the following reasons:</a:t>
            </a:r>
          </a:p>
          <a:p>
            <a:r>
              <a:rPr lang="en-US" sz="1800" dirty="0">
                <a:solidFill>
                  <a:srgbClr val="FFFFFF"/>
                </a:solidFill>
                <a:latin typeface="Lucida Sans" panose="020B0602030504020204" pitchFamily="34" charset="0"/>
              </a:rPr>
              <a:t>A. IT Asset list may just be a simple listing of assets without detailed cost and contract information.</a:t>
            </a:r>
          </a:p>
          <a:p>
            <a:r>
              <a:rPr lang="en-US" sz="1800" dirty="0">
                <a:solidFill>
                  <a:srgbClr val="FFFFFF"/>
                </a:solidFill>
                <a:latin typeface="Lucida Sans" panose="020B0602030504020204" pitchFamily="34" charset="0"/>
              </a:rPr>
              <a:t>B. IT Asset database could contain various kinds of data, but it doesn't specify the structured information about costs and contracts that an asset register does.</a:t>
            </a:r>
          </a:p>
          <a:p>
            <a:r>
              <a:rPr lang="en-US" sz="1800" dirty="0">
                <a:solidFill>
                  <a:srgbClr val="FFFFFF"/>
                </a:solidFill>
                <a:latin typeface="Lucida Sans" panose="020B0602030504020204" pitchFamily="34" charset="0"/>
              </a:rPr>
              <a:t>C. IT Asset catalog might list available assets but may not include the comprehensive financial and contractual details found in an asset register.</a:t>
            </a:r>
          </a:p>
        </p:txBody>
      </p:sp>
      <p:sp>
        <p:nvSpPr>
          <p:cNvPr id="4" name="Footer Placeholder 3">
            <a:extLst>
              <a:ext uri="{FF2B5EF4-FFF2-40B4-BE49-F238E27FC236}">
                <a16:creationId xmlns:a16="http://schemas.microsoft.com/office/drawing/2014/main" id="{95808C8D-E00B-C855-B3F7-9C3464817F9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608109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5EC99DE-C629-EF03-6C52-A5335E9C55D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319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D3B53-5906-D883-F0E2-92EEAD94C75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159: </a:t>
            </a:r>
            <a:r>
              <a:rPr lang="en-US" sz="2800" b="0" i="0" dirty="0">
                <a:solidFill>
                  <a:srgbClr val="FFFFFF"/>
                </a:solidFill>
                <a:effectLst/>
                <a:latin typeface="Udemy Sans"/>
              </a:rPr>
              <a:t>Which competencies are required by the 'service level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057C820-DC60-246F-9080-46D6112D0AA8}"/>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Problem investigation and resolution</a:t>
            </a:r>
          </a:p>
          <a:p>
            <a:pPr marL="0" indent="0">
              <a:buNone/>
            </a:pPr>
            <a:r>
              <a:rPr lang="en-US" sz="1800" dirty="0">
                <a:solidFill>
                  <a:srgbClr val="FFFFFF"/>
                </a:solidFill>
                <a:latin typeface="Lucida Sans" panose="020B0602030504020204" pitchFamily="34" charset="0"/>
              </a:rPr>
              <a:t>B. Business analysis and commercial management</a:t>
            </a:r>
          </a:p>
          <a:p>
            <a:pPr marL="0" indent="0">
              <a:buNone/>
            </a:pPr>
            <a:r>
              <a:rPr lang="en-US" sz="1800" dirty="0">
                <a:solidFill>
                  <a:srgbClr val="FFFFFF"/>
                </a:solidFill>
                <a:latin typeface="Lucida Sans" panose="020B0602030504020204" pitchFamily="34" charset="0"/>
              </a:rPr>
              <a:t>C. Incident analysis and prioritization</a:t>
            </a:r>
          </a:p>
          <a:p>
            <a:pPr marL="0" indent="0">
              <a:buNone/>
            </a:pPr>
            <a:r>
              <a:rPr lang="en-US" sz="1800" dirty="0">
                <a:solidFill>
                  <a:srgbClr val="FFFFFF"/>
                </a:solidFill>
                <a:latin typeface="Lucida Sans" panose="020B0602030504020204" pitchFamily="34" charset="0"/>
              </a:rPr>
              <a:t>D. Balanced scorecard reviews and maturity assessment . 5.2.15 Service level management</a:t>
            </a:r>
          </a:p>
        </p:txBody>
      </p:sp>
      <p:sp>
        <p:nvSpPr>
          <p:cNvPr id="4" name="Footer Placeholder 3">
            <a:extLst>
              <a:ext uri="{FF2B5EF4-FFF2-40B4-BE49-F238E27FC236}">
                <a16:creationId xmlns:a16="http://schemas.microsoft.com/office/drawing/2014/main" id="{3F33DAC2-FBFF-1C6A-2E68-CBAED99A952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80729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8070CFF-FF29-BDFC-7481-B4B92AE7081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BDD68-610F-9C0C-F088-BEBB48B7F391}"/>
              </a:ext>
            </a:extLst>
          </p:cNvPr>
          <p:cNvSpPr>
            <a:spLocks noGrp="1"/>
          </p:cNvSpPr>
          <p:nvPr>
            <p:ph type="title"/>
          </p:nvPr>
        </p:nvSpPr>
        <p:spPr>
          <a:xfrm>
            <a:off x="1834919" y="685800"/>
            <a:ext cx="3705269" cy="5308599"/>
          </a:xfrm>
        </p:spPr>
        <p:txBody>
          <a:bodyPr>
            <a:normAutofit/>
          </a:bodyPr>
          <a:lstStyle/>
          <a:p>
            <a:pPr algn="ctr"/>
            <a:r>
              <a:rPr lang="en-US" sz="2800" b="1" i="0" dirty="0">
                <a:solidFill>
                  <a:srgbClr val="FFFFFF"/>
                </a:solidFill>
                <a:effectLst/>
                <a:latin typeface="Udemy Sans"/>
              </a:rPr>
              <a:t>The correct Answer is C: Events</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B34E5628-A421-65B5-0C9F-143AFF2A7FE8}"/>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400" b="1" i="0" dirty="0">
                <a:solidFill>
                  <a:srgbClr val="FFFFFF"/>
                </a:solidFill>
                <a:effectLst/>
                <a:latin typeface="Lucida Sans" panose="020B0602030504020204" pitchFamily="34" charset="0"/>
              </a:rPr>
              <a:t>Events</a:t>
            </a:r>
            <a:r>
              <a:rPr lang="en-US" sz="1400" b="0" i="0" dirty="0">
                <a:solidFill>
                  <a:srgbClr val="FFFFFF"/>
                </a:solidFill>
                <a:effectLst/>
                <a:latin typeface="Lucida Sans" panose="020B0602030504020204" pitchFamily="34" charset="0"/>
              </a:rPr>
              <a:t>: In the context of ITIL and IT service management, an event is any detectable or discernible occurrence that has significance for the management of the IT infrastructure or the delivery of IT service. These are typically identified and recognized through notifications or alerts generated by IT services, CIs, or monitoring tools. Events can indicate normal operation, a need for routine intervention, or warnings about potential or actual issues.</a:t>
            </a:r>
          </a:p>
          <a:p>
            <a:pPr>
              <a:lnSpc>
                <a:spcPct val="90000"/>
              </a:lnSpc>
            </a:pPr>
            <a:r>
              <a:rPr lang="en-US" sz="1400" b="1" i="0" dirty="0">
                <a:solidFill>
                  <a:srgbClr val="FFFFFF"/>
                </a:solidFill>
                <a:effectLst/>
                <a:latin typeface="Lucida Sans" panose="020B0602030504020204" pitchFamily="34" charset="0"/>
              </a:rPr>
              <a:t>Incidents</a:t>
            </a:r>
            <a:r>
              <a:rPr lang="en-US" sz="1400" b="0" i="0" dirty="0">
                <a:solidFill>
                  <a:srgbClr val="FFFFFF"/>
                </a:solidFill>
                <a:effectLst/>
                <a:latin typeface="Lucida Sans" panose="020B0602030504020204" pitchFamily="34" charset="0"/>
              </a:rPr>
              <a:t> (A) are disruptions or degradations in the quality of an IT service. While they can be triggered by events, not all events are incidents.</a:t>
            </a:r>
          </a:p>
          <a:p>
            <a:pPr>
              <a:lnSpc>
                <a:spcPct val="90000"/>
              </a:lnSpc>
            </a:pPr>
            <a:r>
              <a:rPr lang="en-US" sz="1400" b="1" i="0" dirty="0">
                <a:solidFill>
                  <a:srgbClr val="FFFFFF"/>
                </a:solidFill>
                <a:effectLst/>
                <a:latin typeface="Lucida Sans" panose="020B0602030504020204" pitchFamily="34" charset="0"/>
              </a:rPr>
              <a:t>Problems</a:t>
            </a:r>
            <a:r>
              <a:rPr lang="en-US" sz="1400" b="0" i="0" dirty="0">
                <a:solidFill>
                  <a:srgbClr val="FFFFFF"/>
                </a:solidFill>
                <a:effectLst/>
                <a:latin typeface="Lucida Sans" panose="020B0602030504020204" pitchFamily="34" charset="0"/>
              </a:rPr>
              <a:t> (B) are the underlying causes of one or more incidents. They are usually identified through the analysis of incidents, not directly through notifications from IT services or tools.</a:t>
            </a:r>
          </a:p>
          <a:p>
            <a:pPr>
              <a:lnSpc>
                <a:spcPct val="90000"/>
              </a:lnSpc>
            </a:pPr>
            <a:r>
              <a:rPr lang="en-US" sz="1400" b="1" i="0" dirty="0">
                <a:solidFill>
                  <a:srgbClr val="FFFFFF"/>
                </a:solidFill>
                <a:effectLst/>
                <a:latin typeface="Lucida Sans" panose="020B0602030504020204" pitchFamily="34" charset="0"/>
              </a:rPr>
              <a:t>Requests</a:t>
            </a:r>
            <a:r>
              <a:rPr lang="en-US" sz="1400" b="0" i="0" dirty="0">
                <a:solidFill>
                  <a:srgbClr val="FFFFFF"/>
                </a:solidFill>
                <a:effectLst/>
                <a:latin typeface="Lucida Sans" panose="020B0602030504020204" pitchFamily="34" charset="0"/>
              </a:rPr>
              <a:t> (D) are usually formal requests from users for information, advice, access to an IT service, or a standard change. They are not typically recognized through automated notifications but are raised by users through service requests.</a:t>
            </a:r>
          </a:p>
          <a:p>
            <a:pPr marL="0" indent="0">
              <a:lnSpc>
                <a:spcPct val="90000"/>
              </a:lnSpc>
              <a:buNone/>
            </a:pPr>
            <a:endParaRPr lang="en-US" sz="1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DCA700FF-1910-FBFD-6C6E-97FC986446B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12113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7461A09-3412-DEE2-4B8E-DDDB7DC7C29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99766-6312-6C6A-104F-EA2907C70A13}"/>
              </a:ext>
            </a:extLst>
          </p:cNvPr>
          <p:cNvSpPr>
            <a:spLocks noGrp="1"/>
          </p:cNvSpPr>
          <p:nvPr>
            <p:ph type="title"/>
          </p:nvPr>
        </p:nvSpPr>
        <p:spPr>
          <a:xfrm>
            <a:off x="1834919" y="685800"/>
            <a:ext cx="3705269" cy="5308599"/>
          </a:xfrm>
        </p:spPr>
        <p:txBody>
          <a:bodyPr>
            <a:normAutofit/>
          </a:bodyPr>
          <a:lstStyle/>
          <a:p>
            <a:pPr algn="ctr"/>
            <a:r>
              <a:rPr lang="en-US" sz="2800" i="0" dirty="0">
                <a:solidFill>
                  <a:srgbClr val="FFFFFF"/>
                </a:solidFill>
                <a:effectLst/>
                <a:latin typeface="Udemy Sans"/>
              </a:rPr>
              <a:t>The correct Answer is B. Business analysis and commercial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9766B1A-ACC1-A648-5757-9B02569D6B82}"/>
              </a:ext>
            </a:extLst>
          </p:cNvPr>
          <p:cNvSpPr>
            <a:spLocks noGrp="1"/>
          </p:cNvSpPr>
          <p:nvPr>
            <p:ph idx="1"/>
          </p:nvPr>
        </p:nvSpPr>
        <p:spPr>
          <a:xfrm>
            <a:off x="6516553" y="685800"/>
            <a:ext cx="5230798" cy="5486400"/>
          </a:xfrm>
        </p:spPr>
        <p:txBody>
          <a:bodyPr>
            <a:noAutofit/>
          </a:bodyPr>
          <a:lstStyle/>
          <a:p>
            <a:pPr marL="0" indent="0">
              <a:buNone/>
            </a:pPr>
            <a:r>
              <a:rPr lang="en-US" sz="1600" b="0" i="0" dirty="0">
                <a:solidFill>
                  <a:srgbClr val="FFFFFF"/>
                </a:solidFill>
                <a:effectLst/>
                <a:latin typeface="Lucida Sans" panose="020B0602030504020204" pitchFamily="34" charset="0"/>
              </a:rPr>
              <a:t>The 'service level management' practice requires competencies in business analysis to understand and translate customer needs into agreed-upon services and commercial management to deal with the financial and contractual aspects of service agreements.</a:t>
            </a:r>
          </a:p>
          <a:p>
            <a:pPr marL="0" indent="0">
              <a:buNone/>
            </a:pPr>
            <a:r>
              <a:rPr lang="en-US" sz="1600" b="0" i="0" dirty="0">
                <a:solidFill>
                  <a:srgbClr val="FFFFFF"/>
                </a:solidFill>
                <a:effectLst/>
                <a:latin typeface="Lucida Sans" panose="020B0602030504020204" pitchFamily="34" charset="0"/>
              </a:rPr>
              <a:t>The other options are incorrect for these reasons:</a:t>
            </a:r>
          </a:p>
          <a:p>
            <a:r>
              <a:rPr lang="en-US" sz="1600" b="0" i="0" dirty="0">
                <a:solidFill>
                  <a:srgbClr val="FFFFFF"/>
                </a:solidFill>
                <a:effectLst/>
                <a:latin typeface="Lucida Sans" panose="020B0602030504020204" pitchFamily="34" charset="0"/>
              </a:rPr>
              <a:t>A. Problem investigation and resolution is more aligned with the 'problem management' practice, which deals with identifying and managing the root causes of incidents.</a:t>
            </a:r>
          </a:p>
          <a:p>
            <a:r>
              <a:rPr lang="en-US" sz="1600" b="0" i="0" dirty="0">
                <a:solidFill>
                  <a:srgbClr val="FFFFFF"/>
                </a:solidFill>
                <a:effectLst/>
                <a:latin typeface="Lucida Sans" panose="020B0602030504020204" pitchFamily="34" charset="0"/>
              </a:rPr>
              <a:t>C. Incident analysis and prioritization is a competency associated with the 'incident management' practice, which is focused on restoring normal service operation as quickly as possible.</a:t>
            </a:r>
          </a:p>
          <a:p>
            <a:r>
              <a:rPr lang="en-US" sz="1600" b="0" i="0" dirty="0">
                <a:solidFill>
                  <a:srgbClr val="FFFFFF"/>
                </a:solidFill>
                <a:effectLst/>
                <a:latin typeface="Lucida Sans" panose="020B0602030504020204" pitchFamily="34" charset="0"/>
              </a:rPr>
              <a:t>D. Balanced scorecard reviews and maturity assessments are strategic management tools that may be used in several practices but are not specifically called out as competencies required by the 'service level management' practice itself.</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BF3D3894-3ACB-52A9-E702-EBBF89E9660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395000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F358165-C001-E079-B0FE-2713FBEEE20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7073A-62ED-889A-C01B-59EBA3BF6E4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160: </a:t>
            </a:r>
            <a:r>
              <a:rPr lang="en-US" sz="2800" b="0" i="0" dirty="0">
                <a:solidFill>
                  <a:srgbClr val="FFFFFF"/>
                </a:solidFill>
                <a:effectLst/>
                <a:latin typeface="Udemy Sans"/>
              </a:rPr>
              <a:t>Which practice coordinates the classification and ownership of incidents? </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AE4FAE8-4599-25D8-E6A5-B4458AC9938D}"/>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Incident management</a:t>
            </a:r>
          </a:p>
          <a:p>
            <a:pPr marL="0" indent="0">
              <a:buNone/>
            </a:pPr>
            <a:r>
              <a:rPr lang="en-US" dirty="0">
                <a:solidFill>
                  <a:srgbClr val="FFFFFF"/>
                </a:solidFill>
                <a:latin typeface="Lucida Sans" panose="020B0602030504020204" pitchFamily="34" charset="0"/>
              </a:rPr>
              <a:t>B. Service desk</a:t>
            </a:r>
          </a:p>
          <a:p>
            <a:pPr marL="0" indent="0">
              <a:buNone/>
            </a:pPr>
            <a:r>
              <a:rPr lang="en-US" dirty="0">
                <a:solidFill>
                  <a:srgbClr val="FFFFFF"/>
                </a:solidFill>
                <a:latin typeface="Lucida Sans" panose="020B0602030504020204" pitchFamily="34" charset="0"/>
              </a:rPr>
              <a:t>C. Problem management</a:t>
            </a:r>
          </a:p>
          <a:p>
            <a:pPr marL="0" indent="0">
              <a:buNone/>
            </a:pPr>
            <a:r>
              <a:rPr lang="en-US" dirty="0">
                <a:solidFill>
                  <a:srgbClr val="FFFFFF"/>
                </a:solidFill>
                <a:latin typeface="Lucida Sans" panose="020B0602030504020204" pitchFamily="34" charset="0"/>
              </a:rPr>
              <a:t>D. Change enablement</a:t>
            </a:r>
          </a:p>
        </p:txBody>
      </p:sp>
      <p:sp>
        <p:nvSpPr>
          <p:cNvPr id="4" name="Footer Placeholder 3">
            <a:extLst>
              <a:ext uri="{FF2B5EF4-FFF2-40B4-BE49-F238E27FC236}">
                <a16:creationId xmlns:a16="http://schemas.microsoft.com/office/drawing/2014/main" id="{41406787-3D78-48A9-8B45-415AA33BF08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999163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16627C5-888D-F660-A1C7-F0BCD404DB6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453D2-D467-62D5-C114-BB0F07CB2E22}"/>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a:t>
            </a:r>
            <a:r>
              <a:rPr lang="en-US" sz="2800" b="1" i="0" dirty="0">
                <a:solidFill>
                  <a:srgbClr val="FFFFFF"/>
                </a:solidFill>
                <a:effectLst/>
                <a:latin typeface="Udemy Sans"/>
              </a:rPr>
              <a:t>B. Service Desk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A16BA9B-0369-5B9F-80A4-7E5A341089AF}"/>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The service desk is integral in managing the communication with users, classifying incidents as they are reported, and taking ownership of those incidents through to their resolution or escalation. While incident management focuses on the processes for managing the lifecycle of all incidents, the service desk is the actual point of contact that handles these processes directly with the users.</a:t>
            </a:r>
          </a:p>
          <a:p>
            <a:pPr>
              <a:lnSpc>
                <a:spcPct val="90000"/>
              </a:lnSpc>
            </a:pPr>
            <a:r>
              <a:rPr lang="en-US" sz="1400" b="1" i="0" dirty="0">
                <a:solidFill>
                  <a:srgbClr val="FFFFFF"/>
                </a:solidFill>
                <a:effectLst/>
                <a:latin typeface="Lucida Sans" panose="020B0602030504020204" pitchFamily="34" charset="0"/>
              </a:rPr>
              <a:t>A. Incident Management:</a:t>
            </a:r>
            <a:r>
              <a:rPr lang="en-US" sz="1400" b="0" i="0" dirty="0">
                <a:solidFill>
                  <a:srgbClr val="FFFFFF"/>
                </a:solidFill>
                <a:effectLst/>
                <a:latin typeface="Lucida Sans" panose="020B0602030504020204" pitchFamily="34" charset="0"/>
              </a:rPr>
              <a:t> While closely related to the service desk, incident management is the broader practice that includes the processes for managing the lifecycle of all incidents. It involves strategies and procedures for addressing and resolving incidents to restore service operations. The service desk executes these processes, especially at the initial stages of an incident's lifecycle.</a:t>
            </a:r>
          </a:p>
          <a:p>
            <a:pPr>
              <a:lnSpc>
                <a:spcPct val="90000"/>
              </a:lnSpc>
            </a:pPr>
            <a:r>
              <a:rPr lang="en-US" sz="1400" b="1" i="0" dirty="0">
                <a:solidFill>
                  <a:srgbClr val="FFFFFF"/>
                </a:solidFill>
                <a:effectLst/>
                <a:latin typeface="Lucida Sans" panose="020B0602030504020204" pitchFamily="34" charset="0"/>
              </a:rPr>
              <a:t>C. Problem Management:</a:t>
            </a:r>
            <a:r>
              <a:rPr lang="en-US" sz="1400" b="0" i="0" dirty="0">
                <a:solidFill>
                  <a:srgbClr val="FFFFFF"/>
                </a:solidFill>
                <a:effectLst/>
                <a:latin typeface="Lucida Sans" panose="020B0602030504020204" pitchFamily="34" charset="0"/>
              </a:rPr>
              <a:t> This practice is responsible for managing the lifecycle of problems. Its purpose is to identify and mitigate the root causes of incidents and to prevent their recurrence. It does not deal with the immediate response to incidents, which is the role of the service desk within incident management.</a:t>
            </a:r>
          </a:p>
          <a:p>
            <a:pPr>
              <a:lnSpc>
                <a:spcPct val="90000"/>
              </a:lnSpc>
            </a:pPr>
            <a:r>
              <a:rPr lang="en-US" sz="1400" b="1" i="0" dirty="0">
                <a:solidFill>
                  <a:srgbClr val="FFFFFF"/>
                </a:solidFill>
                <a:effectLst/>
                <a:latin typeface="Lucida Sans" panose="020B0602030504020204" pitchFamily="34" charset="0"/>
              </a:rPr>
              <a:t>D. Change Enablement:</a:t>
            </a:r>
            <a:r>
              <a:rPr lang="en-US" sz="1400" b="0" i="0" dirty="0">
                <a:solidFill>
                  <a:srgbClr val="FFFFFF"/>
                </a:solidFill>
                <a:effectLst/>
                <a:latin typeface="Lucida Sans" panose="020B0602030504020204" pitchFamily="34" charset="0"/>
              </a:rPr>
              <a:t> Formerly known as change management, this practice is focused on ensuring that changes to service and service management processes are carried out in a coordinated, efficient, and risk-averse manner. It does not involve the direct classification or initial ownership of incidents, which are functions of the service desk.</a:t>
            </a:r>
          </a:p>
        </p:txBody>
      </p:sp>
      <p:sp>
        <p:nvSpPr>
          <p:cNvPr id="4" name="Footer Placeholder 3">
            <a:extLst>
              <a:ext uri="{FF2B5EF4-FFF2-40B4-BE49-F238E27FC236}">
                <a16:creationId xmlns:a16="http://schemas.microsoft.com/office/drawing/2014/main" id="{FD29B022-61D3-B627-9F8D-6905A8C96CB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87566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6730A8C-1858-FE05-DD8F-3E5FD84C516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DAB89-5063-0D18-302F-FAF8703AA73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161: </a:t>
            </a:r>
            <a:r>
              <a:rPr lang="en-US" sz="2800" b="0" i="0" dirty="0">
                <a:solidFill>
                  <a:srgbClr val="FFFFFF"/>
                </a:solidFill>
                <a:effectLst/>
                <a:latin typeface="Udemy Sans"/>
              </a:rPr>
              <a:t>Which is included in the purpose of the </a:t>
            </a:r>
            <a:r>
              <a:rPr lang="en-US" sz="2800" dirty="0">
                <a:solidFill>
                  <a:srgbClr val="FFFFFF"/>
                </a:solidFill>
                <a:latin typeface="Udemy Sans"/>
              </a:rPr>
              <a:t>‘</a:t>
            </a:r>
            <a:r>
              <a:rPr lang="en-US" sz="2800" b="0" i="0" dirty="0">
                <a:solidFill>
                  <a:srgbClr val="FFFFFF"/>
                </a:solidFill>
                <a:effectLst/>
                <a:latin typeface="Udemy Sans"/>
              </a:rPr>
              <a:t>deliver and support' value chain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31C28C8-AF1A-7FB3-DFDB-981961853104}"/>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Meeting stakeholder expectations for time to market</a:t>
            </a:r>
          </a:p>
          <a:p>
            <a:pPr marL="0" indent="0">
              <a:buNone/>
            </a:pPr>
            <a:r>
              <a:rPr lang="en-US" sz="1800" dirty="0">
                <a:solidFill>
                  <a:srgbClr val="FFFFFF"/>
                </a:solidFill>
                <a:latin typeface="Lucida Sans" panose="020B0602030504020204" pitchFamily="34" charset="0"/>
              </a:rPr>
              <a:t>B. Understanding the organization's service vision</a:t>
            </a:r>
          </a:p>
          <a:p>
            <a:pPr marL="0" indent="0">
              <a:buNone/>
            </a:pPr>
            <a:r>
              <a:rPr lang="en-US" sz="1800" dirty="0">
                <a:solidFill>
                  <a:srgbClr val="FFFFFF"/>
                </a:solidFill>
                <a:latin typeface="Lucida Sans" panose="020B0602030504020204" pitchFamily="34" charset="0"/>
              </a:rPr>
              <a:t>C. Understanding stakeholder needs</a:t>
            </a:r>
          </a:p>
          <a:p>
            <a:pPr marL="0" indent="0">
              <a:buNone/>
            </a:pPr>
            <a:r>
              <a:rPr lang="en-US" sz="1800" dirty="0">
                <a:solidFill>
                  <a:srgbClr val="FFFFFF"/>
                </a:solidFill>
                <a:latin typeface="Lucida Sans" panose="020B0602030504020204" pitchFamily="34" charset="0"/>
              </a:rPr>
              <a:t>D. Providing services to agreed specifications</a:t>
            </a:r>
          </a:p>
        </p:txBody>
      </p:sp>
      <p:sp>
        <p:nvSpPr>
          <p:cNvPr id="4" name="Footer Placeholder 3">
            <a:extLst>
              <a:ext uri="{FF2B5EF4-FFF2-40B4-BE49-F238E27FC236}">
                <a16:creationId xmlns:a16="http://schemas.microsoft.com/office/drawing/2014/main" id="{16B2C621-D3C0-14B5-6014-91354C34E9E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166934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FBCCAE2-D49D-CF40-51C9-94F9E3BCE84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03507-FF0E-8735-2226-225F13F8190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D. Providing services to agreed specifications</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2F20E033-1002-F1E4-FC51-7BBA034918F5}"/>
              </a:ext>
            </a:extLst>
          </p:cNvPr>
          <p:cNvSpPr>
            <a:spLocks noGrp="1"/>
          </p:cNvSpPr>
          <p:nvPr>
            <p:ph idx="1"/>
          </p:nvPr>
        </p:nvSpPr>
        <p:spPr>
          <a:xfrm>
            <a:off x="6516553" y="685800"/>
            <a:ext cx="5295343" cy="5596666"/>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The "Deliver and Support" value chain activity in IT service management is focused on ensuring that services are delivered according to the specifications and agreements made with customers and stakeholders. This includes meeting the agreed levels of reliability, availability, and quality in service delivery and support.</a:t>
            </a:r>
          </a:p>
          <a:p>
            <a:pPr marL="0" indent="0">
              <a:lnSpc>
                <a:spcPct val="90000"/>
              </a:lnSpc>
              <a:buNone/>
            </a:pPr>
            <a:r>
              <a:rPr lang="en-US" sz="1500" b="0" i="0" dirty="0">
                <a:solidFill>
                  <a:srgbClr val="FFFFFF"/>
                </a:solidFill>
                <a:effectLst/>
                <a:latin typeface="Lucida Sans" panose="020B0602030504020204" pitchFamily="34" charset="0"/>
              </a:rPr>
              <a:t>Let's briefly review why the other options are less relevant:</a:t>
            </a:r>
          </a:p>
          <a:p>
            <a:pPr>
              <a:lnSpc>
                <a:spcPct val="90000"/>
              </a:lnSpc>
            </a:pPr>
            <a:r>
              <a:rPr lang="en-US" sz="1500" b="1" i="0" dirty="0">
                <a:solidFill>
                  <a:srgbClr val="FFFFFF"/>
                </a:solidFill>
                <a:effectLst/>
                <a:latin typeface="Lucida Sans" panose="020B0602030504020204" pitchFamily="34" charset="0"/>
              </a:rPr>
              <a:t>A. Meeting stakeholder expectations for time to market:</a:t>
            </a:r>
            <a:r>
              <a:rPr lang="en-US" sz="1500" b="0" i="0" dirty="0">
                <a:solidFill>
                  <a:srgbClr val="FFFFFF"/>
                </a:solidFill>
                <a:effectLst/>
                <a:latin typeface="Lucida Sans" panose="020B0602030504020204" pitchFamily="34" charset="0"/>
              </a:rPr>
              <a:t> This is more related to the "Design and Transition" value chain activity, where the focus is on developing and transitioning new or changed services efficiently and effectively into the live environment.</a:t>
            </a:r>
          </a:p>
          <a:p>
            <a:pPr>
              <a:lnSpc>
                <a:spcPct val="90000"/>
              </a:lnSpc>
            </a:pPr>
            <a:r>
              <a:rPr lang="en-US" sz="1500" b="1" i="0" dirty="0">
                <a:solidFill>
                  <a:srgbClr val="FFFFFF"/>
                </a:solidFill>
                <a:effectLst/>
                <a:latin typeface="Lucida Sans" panose="020B0602030504020204" pitchFamily="34" charset="0"/>
              </a:rPr>
              <a:t>B. Understanding the organization's service vision:</a:t>
            </a:r>
            <a:r>
              <a:rPr lang="en-US" sz="1500" b="0" i="0" dirty="0">
                <a:solidFill>
                  <a:srgbClr val="FFFFFF"/>
                </a:solidFill>
                <a:effectLst/>
                <a:latin typeface="Lucida Sans" panose="020B0602030504020204" pitchFamily="34" charset="0"/>
              </a:rPr>
              <a:t> Understanding the organization's service vision is part of broader service strategy and planning activities, not specifically a focus of the "Deliver and Support" activity.</a:t>
            </a:r>
          </a:p>
          <a:p>
            <a:pPr>
              <a:lnSpc>
                <a:spcPct val="90000"/>
              </a:lnSpc>
            </a:pPr>
            <a:r>
              <a:rPr lang="en-US" sz="1500" b="1" i="0" dirty="0">
                <a:solidFill>
                  <a:srgbClr val="FFFFFF"/>
                </a:solidFill>
                <a:effectLst/>
                <a:latin typeface="Lucida Sans" panose="020B0602030504020204" pitchFamily="34" charset="0"/>
              </a:rPr>
              <a:t>C. Understanding stakeholder needs:</a:t>
            </a:r>
            <a:r>
              <a:rPr lang="en-US" sz="1500" b="0" i="0" dirty="0">
                <a:solidFill>
                  <a:srgbClr val="FFFFFF"/>
                </a:solidFill>
                <a:effectLst/>
                <a:latin typeface="Lucida Sans" panose="020B0602030504020204" pitchFamily="34" charset="0"/>
              </a:rPr>
              <a:t> While understanding stakeholder needs is crucial across all value chain activities, it is more directly related to the "Engage" activity, which focuses on continual engagement with stakeholders to understand their needs and ensure that the services meet those needs.</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5816E4CC-48F7-5962-8EF8-7AE878A3123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95328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C72508E-C7CD-14E6-7DD0-A7AEF68263F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01395-A03A-5E82-C2BE-C3309FED0C8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162: </a:t>
            </a:r>
            <a:r>
              <a:rPr lang="en-US" sz="2800" b="0" i="0" dirty="0">
                <a:solidFill>
                  <a:srgbClr val="FFFFFF"/>
                </a:solidFill>
                <a:effectLst/>
                <a:latin typeface="Udemy Sans"/>
              </a:rPr>
              <a:t>Which statement about standard changes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8617E83-3DC3-4A57-1B2F-049A3B3C5877}"/>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The change does not require additional authorization</a:t>
            </a:r>
          </a:p>
          <a:p>
            <a:pPr marL="0" indent="0">
              <a:buNone/>
            </a:pPr>
            <a:r>
              <a:rPr lang="en-US" sz="1800" dirty="0">
                <a:solidFill>
                  <a:srgbClr val="FFFFFF"/>
                </a:solidFill>
                <a:latin typeface="Lucida Sans" panose="020B0602030504020204" pitchFamily="34" charset="0"/>
              </a:rPr>
              <a:t>B. The appropriate change authority should be assigned to each type of change</a:t>
            </a:r>
          </a:p>
          <a:p>
            <a:pPr marL="0" indent="0">
              <a:buNone/>
            </a:pPr>
            <a:r>
              <a:rPr lang="en-US" sz="1800" dirty="0">
                <a:solidFill>
                  <a:srgbClr val="FFFFFF"/>
                </a:solidFill>
                <a:latin typeface="Lucida Sans" panose="020B0602030504020204" pitchFamily="34" charset="0"/>
              </a:rPr>
              <a:t>C. The change can be implemented with less testing if necessary</a:t>
            </a:r>
          </a:p>
          <a:p>
            <a:pPr marL="0" indent="0">
              <a:buNone/>
            </a:pPr>
            <a:r>
              <a:rPr lang="en-US" sz="1800" dirty="0">
                <a:solidFill>
                  <a:srgbClr val="FFFFFF"/>
                </a:solidFill>
                <a:latin typeface="Lucida Sans" panose="020B0602030504020204" pitchFamily="34" charset="0"/>
              </a:rPr>
              <a:t>D. A full assessment should be completed each time the change is implemented</a:t>
            </a:r>
          </a:p>
        </p:txBody>
      </p:sp>
      <p:sp>
        <p:nvSpPr>
          <p:cNvPr id="4" name="Footer Placeholder 3">
            <a:extLst>
              <a:ext uri="{FF2B5EF4-FFF2-40B4-BE49-F238E27FC236}">
                <a16:creationId xmlns:a16="http://schemas.microsoft.com/office/drawing/2014/main" id="{C56AF142-5ED8-AB25-9846-53EBF92B9D1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37268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F9133EB-CE03-A668-F9B3-8176E06AAE6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42EFF-6A04-EB38-FF8E-21134E0A92C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A. The change does not require additional authorization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73C9FA3-855A-31D7-B3EB-698B3E7E5C0E}"/>
              </a:ext>
            </a:extLst>
          </p:cNvPr>
          <p:cNvSpPr>
            <a:spLocks noGrp="1"/>
          </p:cNvSpPr>
          <p:nvPr>
            <p:ph idx="1"/>
          </p:nvPr>
        </p:nvSpPr>
        <p:spPr>
          <a:xfrm>
            <a:off x="6516553" y="685800"/>
            <a:ext cx="5482521" cy="5639696"/>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Standard changes are pre-authorized changes that are low risk, relatively common, and follow a procedure or work instruction. Since they have already been assessed and authorized, they do not require additional authorization each time they are implemented. This makes the process more efficient while still maintaining control over changes.</a:t>
            </a:r>
          </a:p>
          <a:p>
            <a:pPr marL="0" indent="0">
              <a:lnSpc>
                <a:spcPct val="90000"/>
              </a:lnSpc>
              <a:buNone/>
            </a:pPr>
            <a:r>
              <a:rPr lang="en-US" sz="1600" b="0" i="0" dirty="0">
                <a:solidFill>
                  <a:srgbClr val="FFFFFF"/>
                </a:solidFill>
                <a:effectLst/>
                <a:latin typeface="Lucida Sans" panose="020B0602030504020204" pitchFamily="34" charset="0"/>
              </a:rPr>
              <a:t>The other options:</a:t>
            </a:r>
          </a:p>
          <a:p>
            <a:pPr>
              <a:lnSpc>
                <a:spcPct val="90000"/>
              </a:lnSpc>
            </a:pPr>
            <a:r>
              <a:rPr lang="en-US" sz="1600" b="1" i="0" dirty="0">
                <a:solidFill>
                  <a:srgbClr val="FFFFFF"/>
                </a:solidFill>
                <a:effectLst/>
                <a:latin typeface="Lucida Sans" panose="020B0602030504020204" pitchFamily="34" charset="0"/>
              </a:rPr>
              <a:t>B. The appropriate change authority should be assigned to each type of change:</a:t>
            </a:r>
            <a:r>
              <a:rPr lang="en-US" sz="1600" b="0" i="0" dirty="0">
                <a:solidFill>
                  <a:srgbClr val="FFFFFF"/>
                </a:solidFill>
                <a:effectLst/>
                <a:latin typeface="Lucida Sans" panose="020B0602030504020204" pitchFamily="34" charset="0"/>
              </a:rPr>
              <a:t> This is generally true for all changes, but standard changes are unique in that they have already been pre-authorized.</a:t>
            </a:r>
          </a:p>
          <a:p>
            <a:pPr>
              <a:lnSpc>
                <a:spcPct val="90000"/>
              </a:lnSpc>
            </a:pPr>
            <a:r>
              <a:rPr lang="en-US" sz="1600" b="1" i="0" dirty="0">
                <a:solidFill>
                  <a:srgbClr val="FFFFFF"/>
                </a:solidFill>
                <a:effectLst/>
                <a:latin typeface="Lucida Sans" panose="020B0602030504020204" pitchFamily="34" charset="0"/>
              </a:rPr>
              <a:t>C. The change can be implemented with less testing if necessary:</a:t>
            </a:r>
            <a:r>
              <a:rPr lang="en-US" sz="1600" b="0" i="0" dirty="0">
                <a:solidFill>
                  <a:srgbClr val="FFFFFF"/>
                </a:solidFill>
                <a:effectLst/>
                <a:latin typeface="Lucida Sans" panose="020B0602030504020204" pitchFamily="34" charset="0"/>
              </a:rPr>
              <a:t> This is not a correct or safe practice. Even standard changes should undergo the necessary testing to ensure they do not adversely affect the service.</a:t>
            </a:r>
          </a:p>
          <a:p>
            <a:pPr>
              <a:lnSpc>
                <a:spcPct val="90000"/>
              </a:lnSpc>
            </a:pPr>
            <a:r>
              <a:rPr lang="en-US" sz="1600" b="1" i="0" dirty="0">
                <a:solidFill>
                  <a:srgbClr val="FFFFFF"/>
                </a:solidFill>
                <a:effectLst/>
                <a:latin typeface="Lucida Sans" panose="020B0602030504020204" pitchFamily="34" charset="0"/>
              </a:rPr>
              <a:t>D. A full assessment should be completed each time the change is implemented:</a:t>
            </a:r>
            <a:r>
              <a:rPr lang="en-US" sz="1600" b="0" i="0" dirty="0">
                <a:solidFill>
                  <a:srgbClr val="FFFFFF"/>
                </a:solidFill>
                <a:effectLst/>
                <a:latin typeface="Lucida Sans" panose="020B0602030504020204" pitchFamily="34" charset="0"/>
              </a:rPr>
              <a:t> This is not correct for standard changes, as the whole point of a standard change is that it has been pre-assessed and pre-authorized due to its low risk and repetitive nature.</a:t>
            </a:r>
          </a:p>
          <a:p>
            <a:pPr marL="0" indent="0">
              <a:lnSpc>
                <a:spcPct val="90000"/>
              </a:lnSpc>
              <a:buNone/>
            </a:pP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75DEFA34-1C4C-8B72-118A-38EF2F49F64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097792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A742502-E59D-78BA-CEA8-328D13D5B04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3C54C-7108-FDC3-7781-D832864A5CA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163: </a:t>
            </a:r>
            <a:r>
              <a:rPr lang="en-US" sz="2800" b="0" i="0" dirty="0">
                <a:solidFill>
                  <a:srgbClr val="FFFFFF"/>
                </a:solidFill>
                <a:effectLst/>
                <a:latin typeface="Udemy Sans"/>
              </a:rPr>
              <a:t>Which is the purpose of release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4098D64-9932-0731-5B71-857EC4C469E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To protect the organization's information</a:t>
            </a:r>
          </a:p>
          <a:p>
            <a:pPr marL="0" indent="0">
              <a:buNone/>
            </a:pPr>
            <a:r>
              <a:rPr lang="en-US" sz="1800" dirty="0">
                <a:solidFill>
                  <a:srgbClr val="FFFFFF"/>
                </a:solidFill>
                <a:latin typeface="Lucida Sans" panose="020B0602030504020204" pitchFamily="34" charset="0"/>
              </a:rPr>
              <a:t>B. To handle user-initiated service requests</a:t>
            </a:r>
          </a:p>
          <a:p>
            <a:pPr marL="0" indent="0">
              <a:buNone/>
            </a:pPr>
            <a:r>
              <a:rPr lang="en-US" sz="1800" dirty="0">
                <a:solidFill>
                  <a:srgbClr val="FFFFFF"/>
                </a:solidFill>
                <a:latin typeface="Lucida Sans" panose="020B0602030504020204" pitchFamily="34" charset="0"/>
              </a:rPr>
              <a:t>C. To make new and changed services available for use</a:t>
            </a:r>
          </a:p>
          <a:p>
            <a:pPr marL="0" indent="0">
              <a:buNone/>
            </a:pPr>
            <a:r>
              <a:rPr lang="en-US" sz="1800" dirty="0">
                <a:solidFill>
                  <a:srgbClr val="FFFFFF"/>
                </a:solidFill>
                <a:latin typeface="Lucida Sans" panose="020B0602030504020204" pitchFamily="34" charset="0"/>
              </a:rPr>
              <a:t> D. To move hardware and software to live environments</a:t>
            </a:r>
          </a:p>
        </p:txBody>
      </p:sp>
      <p:sp>
        <p:nvSpPr>
          <p:cNvPr id="4" name="Footer Placeholder 3">
            <a:extLst>
              <a:ext uri="{FF2B5EF4-FFF2-40B4-BE49-F238E27FC236}">
                <a16:creationId xmlns:a16="http://schemas.microsoft.com/office/drawing/2014/main" id="{37E89DB8-D391-FF9B-BD8D-06577E4EDCA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45285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4D1C8A1-D5F6-15A5-5F5C-61A9E67051B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EAEA6-A1A2-6F38-5238-03FBB1895DE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C. To make new and changed services available for use</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9D9F6D4F-43C7-DA2A-EFB5-828FC2D9C05D}"/>
              </a:ext>
            </a:extLst>
          </p:cNvPr>
          <p:cNvSpPr>
            <a:spLocks noGrp="1"/>
          </p:cNvSpPr>
          <p:nvPr>
            <p:ph idx="1"/>
          </p:nvPr>
        </p:nvSpPr>
        <p:spPr>
          <a:xfrm>
            <a:off x="6516553" y="685799"/>
            <a:ext cx="5284586" cy="5618181"/>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Release management focuses on the process of managing, planning, scheduling, and controlling a software build through different stages and environments; this includes testing and deploying software releases.</a:t>
            </a:r>
          </a:p>
          <a:p>
            <a:pPr>
              <a:lnSpc>
                <a:spcPct val="90000"/>
              </a:lnSpc>
            </a:pPr>
            <a:r>
              <a:rPr lang="en-US" sz="1400" b="1" i="0" dirty="0">
                <a:solidFill>
                  <a:srgbClr val="FFFFFF"/>
                </a:solidFill>
                <a:effectLst/>
                <a:latin typeface="Lucida Sans" panose="020B0602030504020204" pitchFamily="34" charset="0"/>
              </a:rPr>
              <a:t>A. To protect the organization's information:</a:t>
            </a:r>
            <a:r>
              <a:rPr lang="en-US" sz="1400" b="0" i="0" dirty="0">
                <a:solidFill>
                  <a:srgbClr val="FFFFFF"/>
                </a:solidFill>
                <a:effectLst/>
                <a:latin typeface="Lucida Sans" panose="020B0602030504020204" pitchFamily="34" charset="0"/>
              </a:rPr>
              <a:t> While protecting the organization's information is a critical aspect of IT service management, it is more directly associated with information security management rather than release management. Information security management ensures that information is protected against unauthorized access, disclosure, modification, and destruction.</a:t>
            </a:r>
          </a:p>
          <a:p>
            <a:pPr>
              <a:lnSpc>
                <a:spcPct val="90000"/>
              </a:lnSpc>
            </a:pPr>
            <a:r>
              <a:rPr lang="en-US" sz="1400" b="1" i="0" dirty="0">
                <a:solidFill>
                  <a:srgbClr val="FFFFFF"/>
                </a:solidFill>
                <a:effectLst/>
                <a:latin typeface="Lucida Sans" panose="020B0602030504020204" pitchFamily="34" charset="0"/>
              </a:rPr>
              <a:t>B. To handle user-initiated service requests:</a:t>
            </a:r>
            <a:r>
              <a:rPr lang="en-US" sz="1400" b="0" i="0" dirty="0">
                <a:solidFill>
                  <a:srgbClr val="FFFFFF"/>
                </a:solidFill>
                <a:effectLst/>
                <a:latin typeface="Lucida Sans" panose="020B0602030504020204" pitchFamily="34" charset="0"/>
              </a:rPr>
              <a:t> Handling user-initiated service requests is typically the function of the service desk and request fulfillment processes, which manage the lifecycle of all service requests from users.</a:t>
            </a:r>
          </a:p>
          <a:p>
            <a:pPr>
              <a:lnSpc>
                <a:spcPct val="90000"/>
              </a:lnSpc>
            </a:pPr>
            <a:r>
              <a:rPr lang="en-US" sz="1400" b="1" i="0" dirty="0">
                <a:solidFill>
                  <a:srgbClr val="FFFFFF"/>
                </a:solidFill>
                <a:effectLst/>
                <a:latin typeface="Lucida Sans" panose="020B0602030504020204" pitchFamily="34" charset="0"/>
              </a:rPr>
              <a:t>D. To move hardware and software to live environments:</a:t>
            </a:r>
            <a:r>
              <a:rPr lang="en-US" sz="1400" b="0" i="0" dirty="0">
                <a:solidFill>
                  <a:srgbClr val="FFFFFF"/>
                </a:solidFill>
                <a:effectLst/>
                <a:latin typeface="Lucida Sans" panose="020B0602030504020204" pitchFamily="34" charset="0"/>
              </a:rPr>
              <a:t> This choice is closely related to release management but is not its primary purpose. While release management does involve the process of moving new or changed hardware and software to live environments, its overarching purpose is broader, encompassing the entirety of making new and changed services available for use in a controlled manner. It includes planning, testing, and deploying releases while ensuring that the integrity of the live environment is protected and that the correct components are released.</a:t>
            </a:r>
          </a:p>
        </p:txBody>
      </p:sp>
      <p:sp>
        <p:nvSpPr>
          <p:cNvPr id="4" name="Footer Placeholder 3">
            <a:extLst>
              <a:ext uri="{FF2B5EF4-FFF2-40B4-BE49-F238E27FC236}">
                <a16:creationId xmlns:a16="http://schemas.microsoft.com/office/drawing/2014/main" id="{775CC8DB-59C8-8499-230D-08884CB384C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64966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268A57E-A00E-9928-237C-B31C5D079D0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329</a:t>
            </a:fld>
            <a:endParaRPr lang="en-US">
              <a:solidFill>
                <a:srgbClr val="FFFFFF"/>
              </a:solidFill>
            </a:endParaRPr>
          </a:p>
        </p:txBody>
      </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9C60B-B39F-5F80-CB6F-9EA7018E5E4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164:</a:t>
            </a:r>
            <a:r>
              <a:rPr lang="en-US" sz="2800" b="0" i="0" dirty="0">
                <a:solidFill>
                  <a:srgbClr val="FFFFFF"/>
                </a:solidFill>
                <a:effectLst/>
                <a:latin typeface="Udemy Sans"/>
              </a:rPr>
              <a:t>What is defined as a set of activities that transform inputs to outputs?</a:t>
            </a:r>
            <a:endParaRPr lang="en-US" sz="2800" dirty="0">
              <a:solidFill>
                <a:srgbClr val="FFFFFF"/>
              </a:solidFill>
              <a:latin typeface="Udemy Sans"/>
            </a:endParaRPr>
          </a:p>
        </p:txBody>
      </p:sp>
      <p:sp>
        <p:nvSpPr>
          <p:cNvPr id="6" name="Rectangle 1">
            <a:extLst>
              <a:ext uri="{FF2B5EF4-FFF2-40B4-BE49-F238E27FC236}">
                <a16:creationId xmlns:a16="http://schemas.microsoft.com/office/drawing/2014/main" id="{03E0E624-7BA3-7874-A6F9-40B14F2B90F7}"/>
              </a:ext>
            </a:extLst>
          </p:cNvPr>
          <p:cNvSpPr>
            <a:spLocks noGrp="1" noChangeArrowheads="1"/>
          </p:cNvSpPr>
          <p:nvPr>
            <p:ph idx="1"/>
          </p:nvPr>
        </p:nvSpPr>
        <p:spPr bwMode="auto">
          <a:xfrm>
            <a:off x="6516553" y="685800"/>
            <a:ext cx="4754563" cy="54102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spcAft>
                <a:spcPts val="600"/>
              </a:spcAft>
              <a:buNone/>
            </a:pPr>
            <a:r>
              <a:rPr lang="en-US" altLang="en-US" b="1" dirty="0">
                <a:solidFill>
                  <a:srgbClr val="FFFFFF"/>
                </a:solidFill>
                <a:latin typeface="Lucida Sans" panose="020B0602030504020204" pitchFamily="34" charset="0"/>
              </a:rPr>
              <a:t>A. Process</a:t>
            </a:r>
          </a:p>
          <a:p>
            <a:pPr marL="0" lvl="0" indent="0">
              <a:spcAft>
                <a:spcPts val="600"/>
              </a:spcAft>
              <a:buNone/>
            </a:pPr>
            <a:r>
              <a:rPr lang="en-US" altLang="en-US" b="1" dirty="0">
                <a:solidFill>
                  <a:srgbClr val="FFFFFF"/>
                </a:solidFill>
                <a:latin typeface="Lucida Sans" panose="020B0602030504020204" pitchFamily="34" charset="0"/>
              </a:rPr>
              <a:t>B. Procedure</a:t>
            </a:r>
          </a:p>
          <a:p>
            <a:pPr marL="0" lvl="0" indent="0">
              <a:spcAft>
                <a:spcPts val="600"/>
              </a:spcAft>
              <a:buNone/>
            </a:pPr>
            <a:r>
              <a:rPr lang="en-US" altLang="en-US" b="1" dirty="0">
                <a:solidFill>
                  <a:srgbClr val="FFFFFF"/>
                </a:solidFill>
                <a:latin typeface="Lucida Sans" panose="020B0602030504020204" pitchFamily="34" charset="0"/>
              </a:rPr>
              <a:t>C. Activity</a:t>
            </a:r>
          </a:p>
          <a:p>
            <a:pPr marL="0" lvl="0" indent="0">
              <a:spcAft>
                <a:spcPts val="600"/>
              </a:spcAft>
              <a:buNone/>
            </a:pPr>
            <a:r>
              <a:rPr lang="en-US" altLang="en-US" b="1" dirty="0">
                <a:solidFill>
                  <a:srgbClr val="FFFFFF"/>
                </a:solidFill>
                <a:latin typeface="Lucida Sans" panose="020B0602030504020204" pitchFamily="34" charset="0"/>
              </a:rPr>
              <a:t>D. Service</a:t>
            </a:r>
            <a:endParaRPr kumimoji="0" lang="en-US" altLang="en-US" b="0" i="0" u="none" strike="noStrike" cap="none" normalizeH="0" baseline="0" dirty="0">
              <a:ln>
                <a:noFill/>
              </a:ln>
              <a:solidFill>
                <a:srgbClr val="FFFFFF"/>
              </a:solidFill>
              <a:effectLst/>
              <a:latin typeface="Lucida Sans" panose="020B0602030504020204" pitchFamily="34" charset="0"/>
            </a:endParaRPr>
          </a:p>
        </p:txBody>
      </p:sp>
      <p:sp>
        <p:nvSpPr>
          <p:cNvPr id="4" name="Footer Placeholder 3">
            <a:extLst>
              <a:ext uri="{FF2B5EF4-FFF2-40B4-BE49-F238E27FC236}">
                <a16:creationId xmlns:a16="http://schemas.microsoft.com/office/drawing/2014/main" id="{439A5A41-845F-F431-6D26-9FFBFA37A6A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112750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E57B6FC-51F7-0B7C-97B9-81973BD1426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D273B-A879-B70D-2468-1BC6F2F0F1A6}"/>
              </a:ext>
            </a:extLst>
          </p:cNvPr>
          <p:cNvSpPr>
            <a:spLocks noGrp="1"/>
          </p:cNvSpPr>
          <p:nvPr>
            <p:ph type="title"/>
          </p:nvPr>
        </p:nvSpPr>
        <p:spPr>
          <a:xfrm>
            <a:off x="1834919" y="685800"/>
            <a:ext cx="3705269" cy="5308599"/>
          </a:xfrm>
        </p:spPr>
        <p:txBody>
          <a:bodyPr>
            <a:normAutofit/>
          </a:bodyPr>
          <a:lstStyle/>
          <a:p>
            <a:pPr algn="ctr"/>
            <a:r>
              <a:rPr lang="en-US" sz="2800" b="1" i="0" dirty="0">
                <a:solidFill>
                  <a:srgbClr val="FFFFFF"/>
                </a:solidFill>
                <a:effectLst/>
                <a:latin typeface="Udemy Sans"/>
              </a:rPr>
              <a:t>Question 16: Which practice improves customer and user satisfaction by reducing downtime?</a:t>
            </a:r>
            <a:endParaRPr lang="en-US" sz="2800" dirty="0">
              <a:solidFill>
                <a:srgbClr val="FFFFFF"/>
              </a:solidFill>
            </a:endParaRPr>
          </a:p>
        </p:txBody>
      </p:sp>
      <p:sp>
        <p:nvSpPr>
          <p:cNvPr id="3" name="Content Placeholder 2">
            <a:extLst>
              <a:ext uri="{FF2B5EF4-FFF2-40B4-BE49-F238E27FC236}">
                <a16:creationId xmlns:a16="http://schemas.microsoft.com/office/drawing/2014/main" id="{FBFA75ED-21CD-999B-2B42-67B0E9E0E36F}"/>
              </a:ext>
            </a:extLst>
          </p:cNvPr>
          <p:cNvSpPr>
            <a:spLocks noGrp="1"/>
          </p:cNvSpPr>
          <p:nvPr>
            <p:ph idx="1"/>
          </p:nvPr>
        </p:nvSpPr>
        <p:spPr>
          <a:xfrm>
            <a:off x="6516553" y="685800"/>
            <a:ext cx="4754563" cy="5410200"/>
          </a:xfrm>
        </p:spPr>
        <p:txBody>
          <a:bodyPr>
            <a:normAutofit/>
          </a:bodyPr>
          <a:lstStyle/>
          <a:p>
            <a:pPr marL="0" indent="0">
              <a:buNone/>
            </a:pPr>
            <a:r>
              <a:rPr lang="en-US" sz="2400" dirty="0">
                <a:solidFill>
                  <a:srgbClr val="FFFFFF"/>
                </a:solidFill>
                <a:latin typeface="Lucida Sans" panose="020B0602030504020204" pitchFamily="34" charset="0"/>
              </a:rPr>
              <a:t>A. Service level management</a:t>
            </a:r>
          </a:p>
          <a:p>
            <a:pPr marL="0" indent="0">
              <a:buNone/>
            </a:pPr>
            <a:r>
              <a:rPr lang="en-US" sz="2400" dirty="0">
                <a:solidFill>
                  <a:srgbClr val="FFFFFF"/>
                </a:solidFill>
                <a:latin typeface="Lucida Sans" panose="020B0602030504020204" pitchFamily="34" charset="0"/>
              </a:rPr>
              <a:t>B. Incident management</a:t>
            </a:r>
          </a:p>
          <a:p>
            <a:pPr marL="0" indent="0">
              <a:buNone/>
            </a:pPr>
            <a:r>
              <a:rPr lang="en-US" sz="2400" dirty="0">
                <a:solidFill>
                  <a:srgbClr val="FFFFFF"/>
                </a:solidFill>
                <a:latin typeface="Lucida Sans" panose="020B0602030504020204" pitchFamily="34" charset="0"/>
              </a:rPr>
              <a:t>C. Service request management</a:t>
            </a:r>
          </a:p>
          <a:p>
            <a:pPr marL="0" indent="0">
              <a:buNone/>
            </a:pPr>
            <a:r>
              <a:rPr lang="en-US" sz="2400" dirty="0">
                <a:solidFill>
                  <a:srgbClr val="FFFFFF"/>
                </a:solidFill>
                <a:latin typeface="Lucida Sans" panose="020B0602030504020204" pitchFamily="34" charset="0"/>
              </a:rPr>
              <a:t>D. Change management</a:t>
            </a:r>
          </a:p>
        </p:txBody>
      </p:sp>
      <p:sp>
        <p:nvSpPr>
          <p:cNvPr id="4" name="Footer Placeholder 3">
            <a:extLst>
              <a:ext uri="{FF2B5EF4-FFF2-40B4-BE49-F238E27FC236}">
                <a16:creationId xmlns:a16="http://schemas.microsoft.com/office/drawing/2014/main" id="{E3CC61B7-93A8-B325-7048-01A7481B7CB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77980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CE38501-BC30-F4FA-CFB8-D3298167DB2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7429A-E83A-55F0-E97C-331EA8FB8DF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A. Process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7A5C4AB-BF5F-CA01-8BA5-BDB2EC799ADF}"/>
              </a:ext>
            </a:extLst>
          </p:cNvPr>
          <p:cNvSpPr>
            <a:spLocks noGrp="1"/>
          </p:cNvSpPr>
          <p:nvPr>
            <p:ph idx="1"/>
          </p:nvPr>
        </p:nvSpPr>
        <p:spPr>
          <a:xfrm>
            <a:off x="6516553" y="685800"/>
            <a:ext cx="4754563" cy="5410200"/>
          </a:xfrm>
        </p:spPr>
        <p:txBody>
          <a:bodyPr>
            <a:normAutofit lnSpcReduction="10000"/>
          </a:bodyPr>
          <a:lstStyle/>
          <a:p>
            <a:pPr marL="0" indent="0">
              <a:lnSpc>
                <a:spcPct val="90000"/>
              </a:lnSpc>
              <a:buNone/>
            </a:pPr>
            <a:r>
              <a:rPr lang="en-US" sz="1800" b="0" i="0" dirty="0">
                <a:solidFill>
                  <a:srgbClr val="FFFFFF"/>
                </a:solidFill>
                <a:effectLst/>
                <a:latin typeface="Lucida Sans" panose="020B0602030504020204" pitchFamily="34" charset="0"/>
              </a:rPr>
              <a:t>A process is a structured set of activities designed to accomplish a specific objective by taking an input, adding value to it, and producing an output.</a:t>
            </a:r>
            <a:endParaRPr lang="en-US" sz="1800" dirty="0">
              <a:solidFill>
                <a:srgbClr val="FFFFFF"/>
              </a:solidFill>
              <a:latin typeface="Lucida Sans" panose="020B0602030504020204" pitchFamily="34" charset="0"/>
            </a:endParaRPr>
          </a:p>
          <a:p>
            <a:pPr>
              <a:lnSpc>
                <a:spcPct val="90000"/>
              </a:lnSpc>
            </a:pPr>
            <a:r>
              <a:rPr lang="en-US" sz="1800" b="1" i="0" dirty="0">
                <a:solidFill>
                  <a:srgbClr val="FFFFFF"/>
                </a:solidFill>
                <a:effectLst/>
                <a:latin typeface="Lucida Sans" panose="020B0602030504020204" pitchFamily="34" charset="0"/>
              </a:rPr>
              <a:t>B. Procedure:</a:t>
            </a:r>
            <a:r>
              <a:rPr lang="en-US" sz="1800" b="0" i="0" dirty="0">
                <a:solidFill>
                  <a:srgbClr val="FFFFFF"/>
                </a:solidFill>
                <a:effectLst/>
                <a:latin typeface="Lucida Sans" panose="020B0602030504020204" pitchFamily="34" charset="0"/>
              </a:rPr>
              <a:t> A procedure is a specified way to carry out an activity or a process. While it involves actions and steps, it's more about the “how” of the execution rather than the transformation of inputs into outputs.</a:t>
            </a:r>
          </a:p>
          <a:p>
            <a:pPr>
              <a:lnSpc>
                <a:spcPct val="90000"/>
              </a:lnSpc>
            </a:pPr>
            <a:r>
              <a:rPr lang="en-US" sz="1800" b="1" i="0" dirty="0">
                <a:solidFill>
                  <a:srgbClr val="FFFFFF"/>
                </a:solidFill>
                <a:effectLst/>
                <a:latin typeface="Lucida Sans" panose="020B0602030504020204" pitchFamily="34" charset="0"/>
              </a:rPr>
              <a:t>C. Activity:</a:t>
            </a:r>
            <a:r>
              <a:rPr lang="en-US" sz="1800" b="0" i="0" dirty="0">
                <a:solidFill>
                  <a:srgbClr val="FFFFFF"/>
                </a:solidFill>
                <a:effectLst/>
                <a:latin typeface="Lucida Sans" panose="020B0602030504020204" pitchFamily="34" charset="0"/>
              </a:rPr>
              <a:t> An activity is a single task or action that is typically part of a larger process. It doesn't encompass the whole transformation from inputs to outputs but is rather a component of a process.</a:t>
            </a:r>
          </a:p>
          <a:p>
            <a:pPr>
              <a:lnSpc>
                <a:spcPct val="90000"/>
              </a:lnSpc>
            </a:pPr>
            <a:r>
              <a:rPr lang="en-US" sz="1800" b="1" i="0" dirty="0">
                <a:solidFill>
                  <a:srgbClr val="FFFFFF"/>
                </a:solidFill>
                <a:effectLst/>
                <a:latin typeface="Lucida Sans" panose="020B0602030504020204" pitchFamily="34" charset="0"/>
              </a:rPr>
              <a:t>D. Service:</a:t>
            </a:r>
            <a:r>
              <a:rPr lang="en-US" sz="1800" b="0" i="0" dirty="0">
                <a:solidFill>
                  <a:srgbClr val="FFFFFF"/>
                </a:solidFill>
                <a:effectLst/>
                <a:latin typeface="Lucida Sans" panose="020B0602030504020204" pitchFamily="34" charset="0"/>
              </a:rPr>
              <a:t> A service is a means of delivering value to customers by facilitating outcomes customers want to achieve. It's the end result of one or many processes but is not itself a transformation of inputs to outputs.</a:t>
            </a:r>
          </a:p>
        </p:txBody>
      </p:sp>
      <p:sp>
        <p:nvSpPr>
          <p:cNvPr id="4" name="Footer Placeholder 3">
            <a:extLst>
              <a:ext uri="{FF2B5EF4-FFF2-40B4-BE49-F238E27FC236}">
                <a16:creationId xmlns:a16="http://schemas.microsoft.com/office/drawing/2014/main" id="{4448C46F-34B1-5224-3B81-58CB9806E62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69906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4BA4FD4-700A-1F9B-C400-8FA18BECDB5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331</a:t>
            </a:fld>
            <a:endParaRPr lang="en-US">
              <a:solidFill>
                <a:srgbClr val="FFFFFF"/>
              </a:solidFill>
            </a:endParaRPr>
          </a:p>
        </p:txBody>
      </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11A62-538A-E62E-A37E-D8A6FC5A7BB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165: </a:t>
            </a:r>
            <a:r>
              <a:rPr lang="en-US" sz="2800" b="0" i="0" dirty="0">
                <a:solidFill>
                  <a:srgbClr val="FFFFFF"/>
                </a:solidFill>
                <a:effectLst/>
                <a:latin typeface="Udemy Sans"/>
              </a:rPr>
              <a:t>Which term relates to service levels aligned with the needs of service consumers?</a:t>
            </a:r>
            <a:endParaRPr lang="en-US" sz="2800" dirty="0">
              <a:solidFill>
                <a:srgbClr val="FFFFFF"/>
              </a:solidFill>
              <a:latin typeface="Udemy Sans"/>
            </a:endParaRPr>
          </a:p>
        </p:txBody>
      </p:sp>
      <p:sp>
        <p:nvSpPr>
          <p:cNvPr id="6" name="Rectangle 1">
            <a:extLst>
              <a:ext uri="{FF2B5EF4-FFF2-40B4-BE49-F238E27FC236}">
                <a16:creationId xmlns:a16="http://schemas.microsoft.com/office/drawing/2014/main" id="{9CE852F0-90DB-6653-5882-D0BFBA3E3DD1}"/>
              </a:ext>
            </a:extLst>
          </p:cNvPr>
          <p:cNvSpPr>
            <a:spLocks noGrp="1" noChangeArrowheads="1"/>
          </p:cNvSpPr>
          <p:nvPr>
            <p:ph idx="1"/>
          </p:nvPr>
        </p:nvSpPr>
        <p:spPr bwMode="auto">
          <a:xfrm>
            <a:off x="6516553" y="685800"/>
            <a:ext cx="4754563" cy="54102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spcAft>
                <a:spcPts val="600"/>
              </a:spcAft>
              <a:buNone/>
            </a:pPr>
            <a:r>
              <a:rPr lang="en-US" altLang="en-US" b="1" dirty="0">
                <a:solidFill>
                  <a:srgbClr val="FFFFFF"/>
                </a:solidFill>
                <a:latin typeface="Lucida Sans" panose="020B0602030504020204" pitchFamily="34" charset="0"/>
              </a:rPr>
              <a:t>A. Service management</a:t>
            </a:r>
          </a:p>
          <a:p>
            <a:pPr marL="0" lvl="0" indent="0">
              <a:spcAft>
                <a:spcPts val="600"/>
              </a:spcAft>
              <a:buNone/>
            </a:pPr>
            <a:r>
              <a:rPr lang="en-US" altLang="en-US" b="1" dirty="0">
                <a:solidFill>
                  <a:srgbClr val="FFFFFF"/>
                </a:solidFill>
                <a:latin typeface="Lucida Sans" panose="020B0602030504020204" pitchFamily="34" charset="0"/>
              </a:rPr>
              <a:t>B. Warranty</a:t>
            </a:r>
          </a:p>
          <a:p>
            <a:pPr marL="0" lvl="0" indent="0">
              <a:spcAft>
                <a:spcPts val="600"/>
              </a:spcAft>
              <a:buNone/>
            </a:pPr>
            <a:r>
              <a:rPr lang="en-US" altLang="en-US" b="1" dirty="0">
                <a:solidFill>
                  <a:srgbClr val="FFFFFF"/>
                </a:solidFill>
                <a:latin typeface="Lucida Sans" panose="020B0602030504020204" pitchFamily="34" charset="0"/>
              </a:rPr>
              <a:t>C. Cost</a:t>
            </a:r>
          </a:p>
          <a:p>
            <a:pPr marL="0" lvl="0" indent="0">
              <a:spcAft>
                <a:spcPts val="600"/>
              </a:spcAft>
              <a:buNone/>
            </a:pPr>
            <a:r>
              <a:rPr lang="en-US" altLang="en-US" b="1" dirty="0">
                <a:solidFill>
                  <a:srgbClr val="FFFFFF"/>
                </a:solidFill>
                <a:latin typeface="Lucida Sans" panose="020B0602030504020204" pitchFamily="34" charset="0"/>
              </a:rPr>
              <a:t>D. Utility</a:t>
            </a:r>
            <a:endParaRPr kumimoji="0" lang="en-US" altLang="en-US" b="0" i="0" u="none" strike="noStrike" cap="none" normalizeH="0" baseline="0" dirty="0">
              <a:ln>
                <a:noFill/>
              </a:ln>
              <a:solidFill>
                <a:srgbClr val="FFFFFF"/>
              </a:solidFill>
              <a:effectLst/>
              <a:latin typeface="Lucida Sans" panose="020B0602030504020204" pitchFamily="34" charset="0"/>
            </a:endParaRPr>
          </a:p>
        </p:txBody>
      </p:sp>
      <p:sp>
        <p:nvSpPr>
          <p:cNvPr id="4" name="Footer Placeholder 3">
            <a:extLst>
              <a:ext uri="{FF2B5EF4-FFF2-40B4-BE49-F238E27FC236}">
                <a16:creationId xmlns:a16="http://schemas.microsoft.com/office/drawing/2014/main" id="{FC974AC9-CE56-B28F-765D-59FB95299CE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964244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65665EF-9B2E-DFA5-2C08-9D7556FA8D9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00D3B-E6A2-6D6E-D259-AD5E9166C38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B. Warranty</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64502FE3-D0A0-77C3-4B6D-4BE5AAA85966}"/>
              </a:ext>
            </a:extLst>
          </p:cNvPr>
          <p:cNvSpPr>
            <a:spLocks noGrp="1"/>
          </p:cNvSpPr>
          <p:nvPr>
            <p:ph idx="1"/>
          </p:nvPr>
        </p:nvSpPr>
        <p:spPr>
          <a:xfrm>
            <a:off x="6366890" y="618565"/>
            <a:ext cx="5482521" cy="5585908"/>
          </a:xfrm>
        </p:spPr>
        <p:txBody>
          <a:bodyPr>
            <a:noAutofit/>
          </a:bodyPr>
          <a:lstStyle/>
          <a:p>
            <a:pPr marL="0" indent="0">
              <a:buNone/>
            </a:pPr>
            <a:r>
              <a:rPr lang="en-US" sz="1800" b="0" i="0" dirty="0">
                <a:solidFill>
                  <a:srgbClr val="FFFFFF"/>
                </a:solidFill>
                <a:effectLst/>
                <a:latin typeface="Lucida Sans" panose="020B0602030504020204" pitchFamily="34" charset="0"/>
              </a:rPr>
              <a:t>In the context of ITIL and service management, warranty refers to the assurance that a service will meet agreed-upon requirements. This includes service levels that are aligned with and meet the needs of service consumers, ensuring that the service is available, capable, reliable, and secure.</a:t>
            </a:r>
          </a:p>
          <a:p>
            <a:pPr marL="0" indent="0">
              <a:buNone/>
            </a:pPr>
            <a:r>
              <a:rPr lang="en-US" sz="1800" b="0" i="0" dirty="0">
                <a:solidFill>
                  <a:srgbClr val="FFFFFF"/>
                </a:solidFill>
                <a:effectLst/>
                <a:latin typeface="Lucida Sans" panose="020B0602030504020204" pitchFamily="34" charset="0"/>
              </a:rPr>
              <a:t>The other options have different meanings in this context:</a:t>
            </a:r>
          </a:p>
          <a:p>
            <a:r>
              <a:rPr lang="en-US" sz="1800" b="0" i="0" dirty="0">
                <a:solidFill>
                  <a:srgbClr val="FFFFFF"/>
                </a:solidFill>
                <a:effectLst/>
                <a:latin typeface="Lucida Sans" panose="020B0602030504020204" pitchFamily="34" charset="0"/>
              </a:rPr>
              <a:t>A. Service management is the overall practice of managing and delivering services.</a:t>
            </a:r>
          </a:p>
          <a:p>
            <a:r>
              <a:rPr lang="en-US" sz="1800" b="0" i="0" dirty="0">
                <a:solidFill>
                  <a:srgbClr val="FFFFFF"/>
                </a:solidFill>
                <a:effectLst/>
                <a:latin typeface="Lucida Sans" panose="020B0602030504020204" pitchFamily="34" charset="0"/>
              </a:rPr>
              <a:t>C. Cost refers to the expenses involved in creating and delivering a service.</a:t>
            </a:r>
          </a:p>
          <a:p>
            <a:r>
              <a:rPr lang="en-US" sz="1800" b="0" i="0" dirty="0">
                <a:solidFill>
                  <a:srgbClr val="FFFFFF"/>
                </a:solidFill>
                <a:effectLst/>
                <a:latin typeface="Lucida Sans" panose="020B0602030504020204" pitchFamily="34" charset="0"/>
              </a:rPr>
              <a:t>D. Utility refers to the functionality offered by a product or service to meet a particular need but doesn't specifically relate to service levels aligned with consumer needs. Utility is about what the service does, whereas warranty is about how well it does it.</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1AEA2AC-5B41-7C8F-2EC0-C05CCF3E1F9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95242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4C1EB5F-01E4-C31B-F272-3EF03CDF07F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C47FC-0A65-BE7D-046A-952DDB8BB16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166: </a:t>
            </a:r>
            <a:r>
              <a:rPr lang="en-US" sz="2800" b="0" i="0" dirty="0">
                <a:solidFill>
                  <a:srgbClr val="FFFFFF"/>
                </a:solidFill>
                <a:effectLst/>
                <a:latin typeface="Udemy Sans"/>
              </a:rPr>
              <a:t>When should a workaround be created?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D431F09-5498-2294-A0DF-A16D3B44EF44}"/>
              </a:ext>
            </a:extLst>
          </p:cNvPr>
          <p:cNvSpPr>
            <a:spLocks noGrp="1"/>
          </p:cNvSpPr>
          <p:nvPr>
            <p:ph idx="1"/>
          </p:nvPr>
        </p:nvSpPr>
        <p:spPr>
          <a:xfrm>
            <a:off x="6516553" y="685799"/>
            <a:ext cx="5482521" cy="5628939"/>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A workaround is a temporary solution to an IT service issue that is used when the underlying problem cannot be resolved promptly. Its purpose is to minimize the impact on business operations until a permanent fix can be implemented.</a:t>
            </a:r>
            <a:endParaRPr lang="en-US" sz="1500" dirty="0">
              <a:solidFill>
                <a:srgbClr val="FFFFFF"/>
              </a:solidFill>
              <a:latin typeface="Lucida Sans" panose="020B0602030504020204" pitchFamily="34" charset="0"/>
            </a:endParaRPr>
          </a:p>
          <a:p>
            <a:pPr>
              <a:lnSpc>
                <a:spcPct val="90000"/>
              </a:lnSpc>
            </a:pPr>
            <a:r>
              <a:rPr lang="en-US" sz="1500" b="1" i="0" dirty="0">
                <a:solidFill>
                  <a:srgbClr val="FFFFFF"/>
                </a:solidFill>
                <a:effectLst/>
                <a:latin typeface="Lucida Sans" panose="020B0602030504020204" pitchFamily="34" charset="0"/>
              </a:rPr>
              <a:t>A. As soon as possible, once the incident is logged:</a:t>
            </a:r>
            <a:r>
              <a:rPr lang="en-US" sz="1500" b="0" i="0" dirty="0">
                <a:solidFill>
                  <a:srgbClr val="FFFFFF"/>
                </a:solidFill>
                <a:effectLst/>
                <a:latin typeface="Lucida Sans" panose="020B0602030504020204" pitchFamily="34" charset="0"/>
              </a:rPr>
              <a:t> While it might be beneficial to provide a workaround as soon as an incident occurs, workarounds are typically developed after the initial analysis when it's clear that a quick resolution of the problem is not possible. Immediate action post-incident logging is usually focused on incident categorization and prioritization.</a:t>
            </a:r>
          </a:p>
          <a:p>
            <a:pPr>
              <a:lnSpc>
                <a:spcPct val="90000"/>
              </a:lnSpc>
            </a:pPr>
            <a:r>
              <a:rPr lang="en-US" sz="1500" b="1" i="0" dirty="0">
                <a:solidFill>
                  <a:srgbClr val="FFFFFF"/>
                </a:solidFill>
                <a:effectLst/>
                <a:latin typeface="Lucida Sans" panose="020B0602030504020204" pitchFamily="34" charset="0"/>
              </a:rPr>
              <a:t>B. After the resolution of a problem:</a:t>
            </a:r>
            <a:r>
              <a:rPr lang="en-US" sz="1500" b="0" i="0" dirty="0">
                <a:solidFill>
                  <a:srgbClr val="FFFFFF"/>
                </a:solidFill>
                <a:effectLst/>
                <a:latin typeface="Lucida Sans" panose="020B0602030504020204" pitchFamily="34" charset="0"/>
              </a:rPr>
              <a:t> This timing is not ideal for creating a workaround because the purpose of a workaround is to temporarily solve an issue until the problem is resolved. After the problem has been resolved, a workaround is no longer necessary, as a permanent solution should be in place.</a:t>
            </a:r>
          </a:p>
          <a:p>
            <a:pPr>
              <a:lnSpc>
                <a:spcPct val="90000"/>
              </a:lnSpc>
            </a:pPr>
            <a:r>
              <a:rPr lang="en-US" sz="1500" b="1" i="0" dirty="0">
                <a:solidFill>
                  <a:srgbClr val="FFFFFF"/>
                </a:solidFill>
                <a:effectLst/>
                <a:latin typeface="Lucida Sans" panose="020B0602030504020204" pitchFamily="34" charset="0"/>
              </a:rPr>
              <a:t>D. When a potential permanent solution has been identified:</a:t>
            </a:r>
            <a:r>
              <a:rPr lang="en-US" sz="1500" b="0" i="0" dirty="0">
                <a:solidFill>
                  <a:srgbClr val="FFFFFF"/>
                </a:solidFill>
                <a:effectLst/>
                <a:latin typeface="Lucida Sans" panose="020B0602030504020204" pitchFamily="34" charset="0"/>
              </a:rPr>
              <a:t> The creation of a workaround is generally not contingent on the identification of a permanent solution. Workarounds are meant to be a stopgap until such a solution can be developed, tested, and implemented. They provide immediate relief from the issue at hand regardless of the status of a permanent solution.</a:t>
            </a:r>
          </a:p>
        </p:txBody>
      </p:sp>
      <p:sp>
        <p:nvSpPr>
          <p:cNvPr id="4" name="Footer Placeholder 3">
            <a:extLst>
              <a:ext uri="{FF2B5EF4-FFF2-40B4-BE49-F238E27FC236}">
                <a16:creationId xmlns:a16="http://schemas.microsoft.com/office/drawing/2014/main" id="{E5455CD8-B66B-48C5-3C36-8F9CCB9BD54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68711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82AA3FD-035E-4666-245D-4CFA6BCFEC4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FA967-FDB5-8FC6-90BA-E4ECBA0589B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C. When a problem cannot be resolved quickly.</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73250CAA-BFAD-1DFA-09E0-E817F45156A6}"/>
              </a:ext>
            </a:extLst>
          </p:cNvPr>
          <p:cNvSpPr>
            <a:spLocks noGrp="1"/>
          </p:cNvSpPr>
          <p:nvPr>
            <p:ph idx="1"/>
          </p:nvPr>
        </p:nvSpPr>
        <p:spPr>
          <a:xfrm>
            <a:off x="6516553" y="685799"/>
            <a:ext cx="5338374" cy="5564393"/>
          </a:xfrm>
        </p:spPr>
        <p:txBody>
          <a:bodyPr>
            <a:noAutofit/>
          </a:bodyPr>
          <a:lstStyle/>
          <a:p>
            <a:pPr marL="0" indent="0">
              <a:lnSpc>
                <a:spcPct val="90000"/>
              </a:lnSpc>
              <a:buNone/>
            </a:pPr>
            <a:r>
              <a:rPr lang="en-US" sz="1500" dirty="0">
                <a:solidFill>
                  <a:srgbClr val="FFFFFF"/>
                </a:solidFill>
                <a:latin typeface="Lucida Sans" panose="020B0602030504020204" pitchFamily="34" charset="0"/>
              </a:rPr>
              <a:t>A workaround is a temporary solution to an IT service issue that is used when the underlying problem cannot be resolved promptly. Its purpose is to minimize the impact on business operations until a permanent fix c</a:t>
            </a:r>
          </a:p>
          <a:p>
            <a:pPr>
              <a:lnSpc>
                <a:spcPct val="90000"/>
              </a:lnSpc>
            </a:pPr>
            <a:r>
              <a:rPr lang="en-US" sz="1500" b="1" i="0" dirty="0">
                <a:solidFill>
                  <a:srgbClr val="FFFFFF"/>
                </a:solidFill>
                <a:effectLst/>
                <a:latin typeface="Lucida Sans" panose="020B0602030504020204" pitchFamily="34" charset="0"/>
              </a:rPr>
              <a:t>A. As soon as possible, once the incident is logged:</a:t>
            </a:r>
            <a:r>
              <a:rPr lang="en-US" sz="1500" b="0" i="0" dirty="0">
                <a:solidFill>
                  <a:srgbClr val="FFFFFF"/>
                </a:solidFill>
                <a:effectLst/>
                <a:latin typeface="Lucida Sans" panose="020B0602030504020204" pitchFamily="34" charset="0"/>
              </a:rPr>
              <a:t> While it might be beneficial to provide a workaround as soon as an incident occurs, workarounds are typically developed after the initial analysis when it's clear that a quick resolution of the problem is not possible. Immediate action post-incident logging is usually focused on incident categorization and prioritization.</a:t>
            </a:r>
          </a:p>
          <a:p>
            <a:pPr>
              <a:lnSpc>
                <a:spcPct val="90000"/>
              </a:lnSpc>
            </a:pPr>
            <a:r>
              <a:rPr lang="en-US" sz="1500" b="1" i="0" dirty="0">
                <a:solidFill>
                  <a:srgbClr val="FFFFFF"/>
                </a:solidFill>
                <a:effectLst/>
                <a:latin typeface="Lucida Sans" panose="020B0602030504020204" pitchFamily="34" charset="0"/>
              </a:rPr>
              <a:t>B. After the resolution of a problem:</a:t>
            </a:r>
            <a:r>
              <a:rPr lang="en-US" sz="1500" b="0" i="0" dirty="0">
                <a:solidFill>
                  <a:srgbClr val="FFFFFF"/>
                </a:solidFill>
                <a:effectLst/>
                <a:latin typeface="Lucida Sans" panose="020B0602030504020204" pitchFamily="34" charset="0"/>
              </a:rPr>
              <a:t> This timing is not ideal for creating a workaround because the purpose of a workaround is to temporarily solve an issue until the problem is resolved. After the problem has been resolved, a workaround is no longer necessary, as a permanent solution should be in place.</a:t>
            </a:r>
          </a:p>
          <a:p>
            <a:pPr>
              <a:lnSpc>
                <a:spcPct val="90000"/>
              </a:lnSpc>
            </a:pPr>
            <a:r>
              <a:rPr lang="en-US" sz="1500" b="1" i="0" dirty="0">
                <a:solidFill>
                  <a:srgbClr val="FFFFFF"/>
                </a:solidFill>
                <a:effectLst/>
                <a:latin typeface="Lucida Sans" panose="020B0602030504020204" pitchFamily="34" charset="0"/>
              </a:rPr>
              <a:t>D. When a potential permanent solution has been identified:</a:t>
            </a:r>
            <a:r>
              <a:rPr lang="en-US" sz="1500" b="0" i="0" dirty="0">
                <a:solidFill>
                  <a:srgbClr val="FFFFFF"/>
                </a:solidFill>
                <a:effectLst/>
                <a:latin typeface="Lucida Sans" panose="020B0602030504020204" pitchFamily="34" charset="0"/>
              </a:rPr>
              <a:t> The creation of a workaround is generally not contingent on the identification of a permanent solution. Workarounds are meant to be a stopgap until such a solution can be developed, tested, and implemented. They provide immediate relief from the issue at hand regardless of the status of a permanent solution.</a:t>
            </a:r>
          </a:p>
        </p:txBody>
      </p:sp>
      <p:sp>
        <p:nvSpPr>
          <p:cNvPr id="4" name="Footer Placeholder 3">
            <a:extLst>
              <a:ext uri="{FF2B5EF4-FFF2-40B4-BE49-F238E27FC236}">
                <a16:creationId xmlns:a16="http://schemas.microsoft.com/office/drawing/2014/main" id="{D2C0DBF9-2C49-B175-9702-647EBAAF50B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664800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ADBB268-349D-CAE3-35CB-D30E9836E4E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B4512-4718-5148-E240-CA46F95A406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167: Which practice is done to ensure that the availability and performance of a service are maintained at sufficient levels in case of a disaster?</a:t>
            </a:r>
          </a:p>
        </p:txBody>
      </p:sp>
      <p:sp>
        <p:nvSpPr>
          <p:cNvPr id="3" name="Content Placeholder 2">
            <a:extLst>
              <a:ext uri="{FF2B5EF4-FFF2-40B4-BE49-F238E27FC236}">
                <a16:creationId xmlns:a16="http://schemas.microsoft.com/office/drawing/2014/main" id="{7D465681-ADF2-B09F-746F-EBE7255B6585}"/>
              </a:ext>
            </a:extLst>
          </p:cNvPr>
          <p:cNvSpPr>
            <a:spLocks noGrp="1"/>
          </p:cNvSpPr>
          <p:nvPr>
            <p:ph idx="1"/>
          </p:nvPr>
        </p:nvSpPr>
        <p:spPr>
          <a:xfrm>
            <a:off x="6516553" y="685800"/>
            <a:ext cx="4754563" cy="5410200"/>
          </a:xfrm>
        </p:spPr>
        <p:txBody>
          <a:bodyPr>
            <a:normAutofit/>
          </a:bodyPr>
          <a:lstStyle/>
          <a:p>
            <a:pPr marL="514350" indent="-514350">
              <a:buAutoNum type="alphaUcPeriod"/>
            </a:pPr>
            <a:r>
              <a:rPr lang="en-US" dirty="0">
                <a:solidFill>
                  <a:srgbClr val="FFFFFF"/>
                </a:solidFill>
                <a:latin typeface="Lucida Sans" panose="020B0602030504020204" pitchFamily="34" charset="0"/>
              </a:rPr>
              <a:t>Disaster recovery service</a:t>
            </a:r>
          </a:p>
          <a:p>
            <a:pPr marL="514350" indent="-514350">
              <a:buAutoNum type="alphaUcPeriod"/>
            </a:pPr>
            <a:r>
              <a:rPr lang="en-US" dirty="0">
                <a:solidFill>
                  <a:srgbClr val="FFFFFF"/>
                </a:solidFill>
                <a:latin typeface="Lucida Sans" panose="020B0602030504020204" pitchFamily="34" charset="0"/>
              </a:rPr>
              <a:t>Business continuity management</a:t>
            </a:r>
          </a:p>
          <a:p>
            <a:pPr marL="514350" indent="-514350">
              <a:buAutoNum type="alphaUcPeriod"/>
            </a:pPr>
            <a:r>
              <a:rPr lang="en-US" dirty="0">
                <a:solidFill>
                  <a:srgbClr val="FFFFFF"/>
                </a:solidFill>
                <a:latin typeface="Lucida Sans" panose="020B0602030504020204" pitchFamily="34" charset="0"/>
              </a:rPr>
              <a:t>Service continuity management</a:t>
            </a:r>
          </a:p>
          <a:p>
            <a:pPr marL="514350" indent="-514350">
              <a:buAutoNum type="alphaUcPeriod"/>
            </a:pPr>
            <a:r>
              <a:rPr lang="en-US" dirty="0">
                <a:solidFill>
                  <a:srgbClr val="FFFFFF"/>
                </a:solidFill>
                <a:latin typeface="Lucida Sans" panose="020B0602030504020204" pitchFamily="34" charset="0"/>
              </a:rPr>
              <a:t>Continuity management</a:t>
            </a:r>
          </a:p>
        </p:txBody>
      </p:sp>
      <p:sp>
        <p:nvSpPr>
          <p:cNvPr id="4" name="Footer Placeholder 3">
            <a:extLst>
              <a:ext uri="{FF2B5EF4-FFF2-40B4-BE49-F238E27FC236}">
                <a16:creationId xmlns:a16="http://schemas.microsoft.com/office/drawing/2014/main" id="{D43085C7-82EA-8584-0B52-7BDAA8A908B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15986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CC995C0-B71E-6EB7-32E2-06FF9CC25B6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21F9B-0A2E-30DD-9C9D-3F16CDFE62B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C. Service continuity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6715A3B-19FF-06EA-4D42-D8E66D102EAE}"/>
              </a:ext>
            </a:extLst>
          </p:cNvPr>
          <p:cNvSpPr>
            <a:spLocks noGrp="1"/>
          </p:cNvSpPr>
          <p:nvPr>
            <p:ph idx="1"/>
          </p:nvPr>
        </p:nvSpPr>
        <p:spPr>
          <a:xfrm>
            <a:off x="6516553" y="685800"/>
            <a:ext cx="5295343"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This practice is focused on building organizational resilience and the capability for an effective response that protects the interests of key stakeholders, reputation, brand, and value-creating activities during a disaster.</a:t>
            </a:r>
          </a:p>
          <a:p>
            <a:pPr>
              <a:lnSpc>
                <a:spcPct val="90000"/>
              </a:lnSpc>
            </a:pPr>
            <a:r>
              <a:rPr lang="en-US" sz="1500" b="1" i="0" dirty="0">
                <a:solidFill>
                  <a:srgbClr val="FFFFFF"/>
                </a:solidFill>
                <a:effectLst/>
                <a:latin typeface="Lucida Sans" panose="020B0602030504020204" pitchFamily="34" charset="0"/>
              </a:rPr>
              <a:t>A. Disaster Recovery Service:</a:t>
            </a:r>
            <a:r>
              <a:rPr lang="en-US" sz="1500" b="0" i="0" dirty="0">
                <a:solidFill>
                  <a:srgbClr val="FFFFFF"/>
                </a:solidFill>
                <a:effectLst/>
                <a:latin typeface="Lucida Sans" panose="020B0602030504020204" pitchFamily="34" charset="0"/>
              </a:rPr>
              <a:t> While disaster recovery is related to service continuity management, it is typically considered a subset of service continuity management. Disaster recovery focuses more on the restoration of IT systems after a disaster, but the practice itself is not solely responsible for ensuring the ongoing availability and performance of services.</a:t>
            </a:r>
          </a:p>
          <a:p>
            <a:pPr>
              <a:lnSpc>
                <a:spcPct val="90000"/>
              </a:lnSpc>
            </a:pPr>
            <a:r>
              <a:rPr lang="en-US" sz="1500" b="1" i="0" dirty="0">
                <a:solidFill>
                  <a:srgbClr val="FFFFFF"/>
                </a:solidFill>
                <a:effectLst/>
                <a:latin typeface="Lucida Sans" panose="020B0602030504020204" pitchFamily="34" charset="0"/>
              </a:rPr>
              <a:t>B. Business Continuity Management (BCM):</a:t>
            </a:r>
            <a:r>
              <a:rPr lang="en-US" sz="1500" b="0" i="0" dirty="0">
                <a:solidFill>
                  <a:srgbClr val="FFFFFF"/>
                </a:solidFill>
                <a:effectLst/>
                <a:latin typeface="Lucida Sans" panose="020B0602030504020204" pitchFamily="34" charset="0"/>
              </a:rPr>
              <a:t> This is a broader organizational approach that encompasses all areas of the organization, not just IT services. BCM ensures the ability to continue operations during and after a disaster, but it is not limited to IT services. Service continuity management is more specific and falls under the umbrella of BCM, focusing on IT services specifically.</a:t>
            </a:r>
          </a:p>
          <a:p>
            <a:pPr>
              <a:lnSpc>
                <a:spcPct val="90000"/>
              </a:lnSpc>
            </a:pPr>
            <a:r>
              <a:rPr lang="en-US" sz="1500" b="1" i="0" dirty="0">
                <a:solidFill>
                  <a:srgbClr val="FFFFFF"/>
                </a:solidFill>
                <a:effectLst/>
                <a:latin typeface="Lucida Sans" panose="020B0602030504020204" pitchFamily="34" charset="0"/>
              </a:rPr>
              <a:t>D. Continuity Management:</a:t>
            </a:r>
            <a:r>
              <a:rPr lang="en-US" sz="1500" b="0" i="0" dirty="0">
                <a:solidFill>
                  <a:srgbClr val="FFFFFF"/>
                </a:solidFill>
                <a:effectLst/>
                <a:latin typeface="Lucida Sans" panose="020B0602030504020204" pitchFamily="34" charset="0"/>
              </a:rPr>
              <a:t> This term is too broad and not specific enough to IT services. Continuity management could refer to any continuity practices across various domains within an organization.</a:t>
            </a:r>
          </a:p>
        </p:txBody>
      </p:sp>
      <p:sp>
        <p:nvSpPr>
          <p:cNvPr id="4" name="Footer Placeholder 3">
            <a:extLst>
              <a:ext uri="{FF2B5EF4-FFF2-40B4-BE49-F238E27FC236}">
                <a16:creationId xmlns:a16="http://schemas.microsoft.com/office/drawing/2014/main" id="{DC6F5EDE-EF5C-16C4-E163-337CAEAB597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05053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606E729-BB02-BFEC-F015-3A64ADD04B4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BE78A-9AEB-1BCA-0A67-B02DD68AC22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168: </a:t>
            </a:r>
            <a:r>
              <a:rPr lang="en-US" sz="2800" b="0" i="0" dirty="0">
                <a:solidFill>
                  <a:srgbClr val="FFFFFF"/>
                </a:solidFill>
                <a:effectLst/>
                <a:latin typeface="Udemy Sans"/>
              </a:rPr>
              <a:t>In service relationships, what is a benefit of identifying consumer roles?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E40B16D-0360-DDCC-34EF-F124157541D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It removes constraints from the customer</a:t>
            </a:r>
          </a:p>
          <a:p>
            <a:pPr marL="0" indent="0">
              <a:buNone/>
            </a:pPr>
            <a:r>
              <a:rPr lang="en-US" sz="1800" dirty="0">
                <a:solidFill>
                  <a:srgbClr val="FFFFFF"/>
                </a:solidFill>
                <a:latin typeface="Lucida Sans" panose="020B0602030504020204" pitchFamily="34" charset="0"/>
              </a:rPr>
              <a:t>B. it enables a common definition of value</a:t>
            </a:r>
          </a:p>
          <a:p>
            <a:pPr marL="0" indent="0">
              <a:buNone/>
            </a:pPr>
            <a:r>
              <a:rPr lang="en-US" sz="1800" dirty="0">
                <a:solidFill>
                  <a:srgbClr val="FFFFFF"/>
                </a:solidFill>
                <a:latin typeface="Lucida Sans" panose="020B0602030504020204" pitchFamily="34" charset="0"/>
              </a:rPr>
              <a:t>C. It enables effective stakeholder management</a:t>
            </a:r>
          </a:p>
          <a:p>
            <a:pPr marL="0" indent="0">
              <a:buNone/>
            </a:pPr>
            <a:r>
              <a:rPr lang="en-US" sz="1800" dirty="0">
                <a:solidFill>
                  <a:srgbClr val="FFFFFF"/>
                </a:solidFill>
                <a:latin typeface="Lucida Sans" panose="020B0602030504020204" pitchFamily="34" charset="0"/>
              </a:rPr>
              <a:t>D. It provides shared service expectations</a:t>
            </a:r>
            <a:endParaRPr lang="en-US" sz="1800" i="1"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CDA0FFA2-EA08-4FA5-8A14-95C6D5474D6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609474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772AA90-9602-2C7C-5837-DA1D7D61038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1E328-CBAF-572E-48C3-E427FDDA9EA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C. It enables effective stakeholder management</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563D461A-DB74-BC76-AD9A-BA96AD537A00}"/>
              </a:ext>
            </a:extLst>
          </p:cNvPr>
          <p:cNvSpPr>
            <a:spLocks noGrp="1"/>
          </p:cNvSpPr>
          <p:nvPr>
            <p:ph idx="1"/>
          </p:nvPr>
        </p:nvSpPr>
        <p:spPr>
          <a:xfrm>
            <a:off x="6516553" y="685799"/>
            <a:ext cx="5482521" cy="5575151"/>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Understanding the specific roles of service consumers, such as customers, users, and sponsors, is critical for effective stakeholder management. This ensures that the service provider can tailor communication, manage expectations, and address the unique requirements and perceptions of value of each stakeholder group involved in the service relationship.</a:t>
            </a:r>
          </a:p>
          <a:p>
            <a:pPr>
              <a:lnSpc>
                <a:spcPct val="90000"/>
              </a:lnSpc>
            </a:pPr>
            <a:r>
              <a:rPr lang="en-US" sz="1400" b="1" i="0" dirty="0">
                <a:solidFill>
                  <a:srgbClr val="FFFFFF"/>
                </a:solidFill>
                <a:effectLst/>
                <a:latin typeface="Lucida Sans" panose="020B0602030504020204" pitchFamily="34" charset="0"/>
              </a:rPr>
              <a:t>A. It removes constraints from the customer:</a:t>
            </a:r>
            <a:r>
              <a:rPr lang="en-US" sz="1400" b="0" i="0" dirty="0">
                <a:solidFill>
                  <a:srgbClr val="FFFFFF"/>
                </a:solidFill>
                <a:effectLst/>
                <a:latin typeface="Lucida Sans" panose="020B0602030504020204" pitchFamily="34" charset="0"/>
              </a:rPr>
              <a:t> Identifying consumer roles does not necessarily remove constraints; instead, it helps in understanding the constraints and requirements of different stakeholders. The identification itself doesn't actively remove these constraints but allows for better management of them within the scope of service provision.</a:t>
            </a:r>
          </a:p>
          <a:p>
            <a:pPr>
              <a:lnSpc>
                <a:spcPct val="90000"/>
              </a:lnSpc>
            </a:pPr>
            <a:r>
              <a:rPr lang="en-US" sz="1400" b="1" i="0" dirty="0">
                <a:solidFill>
                  <a:srgbClr val="FFFFFF"/>
                </a:solidFill>
                <a:effectLst/>
                <a:latin typeface="Lucida Sans" panose="020B0602030504020204" pitchFamily="34" charset="0"/>
              </a:rPr>
              <a:t>B. It enables a common definition of value:</a:t>
            </a:r>
            <a:r>
              <a:rPr lang="en-US" sz="1400" b="0" i="0" dirty="0">
                <a:solidFill>
                  <a:srgbClr val="FFFFFF"/>
                </a:solidFill>
                <a:effectLst/>
                <a:latin typeface="Lucida Sans" panose="020B0602030504020204" pitchFamily="34" charset="0"/>
              </a:rPr>
              <a:t> While understanding the roles of different consumers can contribute to a shared understanding of value, it does not inherently establish a common definition of value. Value can be perceived differently by different stakeholders, and the common definition is typically achieved through dialogue and mutual understanding, rather than simply by identifying roles.</a:t>
            </a:r>
          </a:p>
          <a:p>
            <a:pPr>
              <a:lnSpc>
                <a:spcPct val="90000"/>
              </a:lnSpc>
            </a:pPr>
            <a:r>
              <a:rPr lang="en-US" sz="1400" b="1" i="0" dirty="0">
                <a:solidFill>
                  <a:srgbClr val="FFFFFF"/>
                </a:solidFill>
                <a:effectLst/>
                <a:latin typeface="Lucida Sans" panose="020B0602030504020204" pitchFamily="34" charset="0"/>
              </a:rPr>
              <a:t>D. It provides shared service expectations:</a:t>
            </a:r>
            <a:r>
              <a:rPr lang="en-US" sz="1400" b="0" i="0" dirty="0">
                <a:solidFill>
                  <a:srgbClr val="FFFFFF"/>
                </a:solidFill>
                <a:effectLst/>
                <a:latin typeface="Lucida Sans" panose="020B0602030504020204" pitchFamily="34" charset="0"/>
              </a:rPr>
              <a:t> Knowing the roles may help in aligning expectations, but it doesn't directly result in shared service expectations. Each role (customer, user, sponsor) may have different expectations, and these need to be managed and negotiated to reach a shared understanding. Identifying roles is the starting point that leads to discussions and agreements that then set shared expectations.</a:t>
            </a:r>
          </a:p>
        </p:txBody>
      </p:sp>
      <p:sp>
        <p:nvSpPr>
          <p:cNvPr id="4" name="Footer Placeholder 3">
            <a:extLst>
              <a:ext uri="{FF2B5EF4-FFF2-40B4-BE49-F238E27FC236}">
                <a16:creationId xmlns:a16="http://schemas.microsoft.com/office/drawing/2014/main" id="{E4CCB853-63D1-96F2-E1C7-049C89CF9B2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255686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F7DD52B-3DD2-D3B3-E814-8737BBBBAE2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339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5065F-6E37-3CF8-F1E8-AEC8613CE72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169: What should be considered as part of the ‘partners and suppliers’ dimension?</a:t>
            </a:r>
          </a:p>
        </p:txBody>
      </p:sp>
      <p:sp>
        <p:nvSpPr>
          <p:cNvPr id="3" name="Content Placeholder 2">
            <a:extLst>
              <a:ext uri="{FF2B5EF4-FFF2-40B4-BE49-F238E27FC236}">
                <a16:creationId xmlns:a16="http://schemas.microsoft.com/office/drawing/2014/main" id="{7B3F1AD3-CA2F-CA2D-5571-D74E8836BD96}"/>
              </a:ext>
            </a:extLst>
          </p:cNvPr>
          <p:cNvSpPr>
            <a:spLocks noGrp="1"/>
          </p:cNvSpPr>
          <p:nvPr>
            <p:ph idx="1"/>
          </p:nvPr>
        </p:nvSpPr>
        <p:spPr>
          <a:xfrm>
            <a:off x="6516553" y="685800"/>
            <a:ext cx="4754563" cy="5410200"/>
          </a:xfrm>
        </p:spPr>
        <p:txBody>
          <a:bodyPr>
            <a:normAutofit/>
          </a:bodyPr>
          <a:lstStyle/>
          <a:p>
            <a:pPr marL="514350" indent="-514350">
              <a:buAutoNum type="alphaUcPeriod"/>
            </a:pPr>
            <a:r>
              <a:rPr lang="en-US" sz="1800" dirty="0">
                <a:solidFill>
                  <a:srgbClr val="FFFFFF"/>
                </a:solidFill>
                <a:latin typeface="Lucida Sans" panose="020B0602030504020204" pitchFamily="34" charset="0"/>
              </a:rPr>
              <a:t>The level of integration and formality involved in the relationships between organizations </a:t>
            </a:r>
          </a:p>
          <a:p>
            <a:pPr marL="514350" indent="-514350">
              <a:buAutoNum type="alphaUcPeriod"/>
            </a:pPr>
            <a:r>
              <a:rPr lang="en-US" sz="1800" dirty="0">
                <a:solidFill>
                  <a:srgbClr val="FFFFFF"/>
                </a:solidFill>
                <a:latin typeface="Lucida Sans" panose="020B0602030504020204" pitchFamily="34" charset="0"/>
              </a:rPr>
              <a:t>The activities, workflow, controls and procedures needed to achieve the agreed objectives </a:t>
            </a:r>
          </a:p>
          <a:p>
            <a:pPr marL="514350" indent="-514350">
              <a:buAutoNum type="alphaUcPeriod"/>
            </a:pPr>
            <a:r>
              <a:rPr lang="en-US" sz="1800" dirty="0">
                <a:solidFill>
                  <a:srgbClr val="FFFFFF"/>
                </a:solidFill>
                <a:latin typeface="Lucida Sans" panose="020B0602030504020204" pitchFamily="34" charset="0"/>
              </a:rPr>
              <a:t>The information created, managed and used un the course of service provision and consumption </a:t>
            </a:r>
          </a:p>
          <a:p>
            <a:pPr marL="514350" indent="-514350">
              <a:buAutoNum type="alphaUcPeriod"/>
            </a:pPr>
            <a:r>
              <a:rPr lang="en-US" sz="1800" dirty="0">
                <a:solidFill>
                  <a:srgbClr val="FFFFFF"/>
                </a:solidFill>
                <a:latin typeface="Lucida Sans" panose="020B0602030504020204" pitchFamily="34" charset="0"/>
              </a:rPr>
              <a:t>The required skills and competencies of teams and individual members of the organization.</a:t>
            </a:r>
          </a:p>
        </p:txBody>
      </p:sp>
      <p:sp>
        <p:nvSpPr>
          <p:cNvPr id="4" name="Footer Placeholder 3">
            <a:extLst>
              <a:ext uri="{FF2B5EF4-FFF2-40B4-BE49-F238E27FC236}">
                <a16:creationId xmlns:a16="http://schemas.microsoft.com/office/drawing/2014/main" id="{8BDBF89D-2D4D-D033-ED9D-9BDEB0952A1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373838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4356864-D892-E3A0-4E2A-42064ECB606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13593-DFED-430B-E3D3-6530F8CAC100}"/>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B. Incident Management.</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F505DBBC-D968-A403-1FB0-6745C12E14FA}"/>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800" b="1" i="0" dirty="0">
                <a:solidFill>
                  <a:srgbClr val="FFFFFF"/>
                </a:solidFill>
                <a:effectLst/>
                <a:latin typeface="Lucida Sans" panose="020B0602030504020204" pitchFamily="34" charset="0"/>
              </a:rPr>
              <a:t>Incident Management</a:t>
            </a:r>
            <a:r>
              <a:rPr lang="en-US" sz="1800" b="0" i="0" dirty="0">
                <a:solidFill>
                  <a:srgbClr val="FFFFFF"/>
                </a:solidFill>
                <a:effectLst/>
                <a:latin typeface="Lucida Sans" panose="020B0602030504020204" pitchFamily="34" charset="0"/>
              </a:rPr>
              <a:t>: This practice swiftly addresses and resolves service interruptions to restore normal operations, aiming to minimize business disruption and preserve service quality and availability.</a:t>
            </a:r>
          </a:p>
          <a:p>
            <a:pPr marL="0" indent="0">
              <a:lnSpc>
                <a:spcPct val="90000"/>
              </a:lnSpc>
              <a:buNone/>
            </a:pPr>
            <a:r>
              <a:rPr lang="en-US" sz="1800" i="0" dirty="0">
                <a:solidFill>
                  <a:srgbClr val="FFFFFF"/>
                </a:solidFill>
                <a:effectLst/>
                <a:latin typeface="Lucida Sans" panose="020B0602030504020204" pitchFamily="34" charset="0"/>
              </a:rPr>
              <a:t>While the other practices are important within IT service management, they have different primary focuses:</a:t>
            </a:r>
          </a:p>
          <a:p>
            <a:pPr>
              <a:lnSpc>
                <a:spcPct val="90000"/>
              </a:lnSpc>
            </a:pPr>
            <a:r>
              <a:rPr lang="en-US" sz="1800" b="1" i="0" dirty="0">
                <a:solidFill>
                  <a:srgbClr val="FFFFFF"/>
                </a:solidFill>
                <a:effectLst/>
                <a:latin typeface="Lucida Sans" panose="020B0602030504020204" pitchFamily="34" charset="0"/>
              </a:rPr>
              <a:t>A. Service Level Management</a:t>
            </a:r>
            <a:r>
              <a:rPr lang="en-US" sz="1800" b="0" i="0" dirty="0">
                <a:solidFill>
                  <a:srgbClr val="FFFFFF"/>
                </a:solidFill>
                <a:effectLst/>
                <a:latin typeface="Lucida Sans" panose="020B0602030504020204" pitchFamily="34" charset="0"/>
              </a:rPr>
              <a:t>: Negotiates and manages SLAs to uphold service quality.</a:t>
            </a:r>
          </a:p>
          <a:p>
            <a:pPr>
              <a:lnSpc>
                <a:spcPct val="90000"/>
              </a:lnSpc>
            </a:pPr>
            <a:r>
              <a:rPr lang="en-US" sz="1800" b="1" i="0" dirty="0">
                <a:solidFill>
                  <a:srgbClr val="FFFFFF"/>
                </a:solidFill>
                <a:effectLst/>
                <a:latin typeface="Lucida Sans" panose="020B0602030504020204" pitchFamily="34" charset="0"/>
              </a:rPr>
              <a:t>C. Service Request Management</a:t>
            </a:r>
            <a:r>
              <a:rPr lang="en-US" sz="1800" b="0" i="0" dirty="0">
                <a:solidFill>
                  <a:srgbClr val="FFFFFF"/>
                </a:solidFill>
                <a:effectLst/>
                <a:latin typeface="Lucida Sans" panose="020B0602030504020204" pitchFamily="34" charset="0"/>
              </a:rPr>
              <a:t>: Handles user requests for service-related non-incident needs.</a:t>
            </a:r>
          </a:p>
          <a:p>
            <a:pPr>
              <a:lnSpc>
                <a:spcPct val="90000"/>
              </a:lnSpc>
            </a:pPr>
            <a:r>
              <a:rPr lang="en-US" sz="1800" b="1" i="0" dirty="0">
                <a:solidFill>
                  <a:srgbClr val="FFFFFF"/>
                </a:solidFill>
                <a:effectLst/>
                <a:latin typeface="Lucida Sans" panose="020B0602030504020204" pitchFamily="34" charset="0"/>
              </a:rPr>
              <a:t>D. Change Management</a:t>
            </a:r>
            <a:r>
              <a:rPr lang="en-US" sz="1800" b="0" i="0" dirty="0">
                <a:solidFill>
                  <a:srgbClr val="FFFFFF"/>
                </a:solidFill>
                <a:effectLst/>
                <a:latin typeface="Lucida Sans" panose="020B0602030504020204" pitchFamily="34" charset="0"/>
              </a:rPr>
              <a:t>: Oversees service and system changes, focusing on risk reduction, not on direct incident resolution.</a:t>
            </a:r>
          </a:p>
        </p:txBody>
      </p:sp>
      <p:sp>
        <p:nvSpPr>
          <p:cNvPr id="4" name="Footer Placeholder 3">
            <a:extLst>
              <a:ext uri="{FF2B5EF4-FFF2-40B4-BE49-F238E27FC236}">
                <a16:creationId xmlns:a16="http://schemas.microsoft.com/office/drawing/2014/main" id="{274618FF-6C2F-20E2-12DC-10923C2FBD5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3163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8E01D57-1B94-0231-7C8C-221FCB9E950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5B8C2-44C2-0C62-A505-28E08211AF8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The level of integration and formality involved in the relationships between organizations</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F53A8476-74C8-7173-7B67-A040F2512849}"/>
              </a:ext>
            </a:extLst>
          </p:cNvPr>
          <p:cNvSpPr>
            <a:spLocks noGrp="1"/>
          </p:cNvSpPr>
          <p:nvPr>
            <p:ph idx="1"/>
          </p:nvPr>
        </p:nvSpPr>
        <p:spPr>
          <a:xfrm>
            <a:off x="6516553" y="685799"/>
            <a:ext cx="5126446" cy="5575151"/>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This dimension of ITIL's service management focuses on the organization's relationships with other entities that are involved in the design, development, deployment, delivery, support, and continual improvement of services. These relationships can range from casual partnerships to formal integrations and are a critical aspect of service management, especially when considering how services are provided and supported across different business units, vendors, and partners.</a:t>
            </a:r>
          </a:p>
          <a:p>
            <a:pPr marL="0" indent="0">
              <a:lnSpc>
                <a:spcPct val="90000"/>
              </a:lnSpc>
              <a:buNone/>
            </a:pPr>
            <a:r>
              <a:rPr lang="en-US" sz="1400" b="0" i="0" dirty="0">
                <a:solidFill>
                  <a:srgbClr val="FFFFFF"/>
                </a:solidFill>
                <a:effectLst/>
                <a:latin typeface="Lucida Sans" panose="020B0602030504020204" pitchFamily="34" charset="0"/>
              </a:rPr>
              <a:t>Options B, C, and D are related to other dimensions of service management:</a:t>
            </a:r>
          </a:p>
          <a:p>
            <a:pPr>
              <a:lnSpc>
                <a:spcPct val="90000"/>
              </a:lnSpc>
            </a:pPr>
            <a:r>
              <a:rPr lang="en-US" sz="1400" b="0" i="0" dirty="0">
                <a:solidFill>
                  <a:srgbClr val="FFFFFF"/>
                </a:solidFill>
                <a:effectLst/>
                <a:latin typeface="Lucida Sans" panose="020B0602030504020204" pitchFamily="34" charset="0"/>
              </a:rPr>
              <a:t>B. "The activities, workflow, controls and procedures needed to achieve the agreed objectives" - This is related to the 'value streams and processes' dimension, which involves the definition of activities, workflows, controls, and procedures to deliver services.</a:t>
            </a:r>
          </a:p>
          <a:p>
            <a:pPr>
              <a:lnSpc>
                <a:spcPct val="90000"/>
              </a:lnSpc>
            </a:pPr>
            <a:r>
              <a:rPr lang="en-US" sz="1400" b="0" i="0" dirty="0">
                <a:solidFill>
                  <a:srgbClr val="FFFFFF"/>
                </a:solidFill>
                <a:effectLst/>
                <a:latin typeface="Lucida Sans" panose="020B0602030504020204" pitchFamily="34" charset="0"/>
              </a:rPr>
              <a:t>C. "The information created, managed, and used in the course of service provision and consumption" - This pertains to the 'information and technology' dimension, which addresses the information aspects of service management.</a:t>
            </a:r>
          </a:p>
          <a:p>
            <a:pPr>
              <a:lnSpc>
                <a:spcPct val="90000"/>
              </a:lnSpc>
            </a:pPr>
            <a:r>
              <a:rPr lang="en-US" sz="1400" b="0" i="0" dirty="0">
                <a:solidFill>
                  <a:srgbClr val="FFFFFF"/>
                </a:solidFill>
                <a:effectLst/>
                <a:latin typeface="Lucida Sans" panose="020B0602030504020204" pitchFamily="34" charset="0"/>
              </a:rPr>
              <a:t>D. "The required skills and competencies of teams and individual members of the organization" - This aligns with the 'organizations and people' dimension, which focuses on the roles, responsibilities, culture, and skills within the organization.</a:t>
            </a:r>
          </a:p>
        </p:txBody>
      </p:sp>
      <p:sp>
        <p:nvSpPr>
          <p:cNvPr id="4" name="Footer Placeholder 3">
            <a:extLst>
              <a:ext uri="{FF2B5EF4-FFF2-40B4-BE49-F238E27FC236}">
                <a16:creationId xmlns:a16="http://schemas.microsoft.com/office/drawing/2014/main" id="{EAE45968-2BA3-B3CE-1DB2-393C3B0C4C8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50404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BA42928-84F9-4F52-B315-DF1EE9EF082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B32FC-7174-D340-28D5-43FE0A58225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170: </a:t>
            </a:r>
            <a:r>
              <a:rPr lang="en-US" sz="2800" b="0" i="0" dirty="0">
                <a:solidFill>
                  <a:srgbClr val="FFFFFF"/>
                </a:solidFill>
                <a:effectLst/>
                <a:latin typeface="Udemy Sans"/>
              </a:rPr>
              <a:t>Which is a recommendation of the guiding principle ' think and work holistically'?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92EEF82-41AE-39A3-A712-9D2FC0FBB044}"/>
              </a:ext>
            </a:extLst>
          </p:cNvPr>
          <p:cNvSpPr>
            <a:spLocks noGrp="1"/>
          </p:cNvSpPr>
          <p:nvPr>
            <p:ph idx="1"/>
          </p:nvPr>
        </p:nvSpPr>
        <p:spPr>
          <a:xfrm>
            <a:off x="6516553" y="685800"/>
            <a:ext cx="4754563" cy="5410200"/>
          </a:xfrm>
        </p:spPr>
        <p:txBody>
          <a:bodyPr>
            <a:normAutofit/>
          </a:bodyPr>
          <a:lstStyle/>
          <a:p>
            <a:pPr marL="514350" indent="-514350">
              <a:buAutoNum type="alphaUcPeriod"/>
            </a:pPr>
            <a:r>
              <a:rPr lang="en-US" sz="1800" dirty="0">
                <a:solidFill>
                  <a:srgbClr val="FFFFFF"/>
                </a:solidFill>
                <a:latin typeface="Lucida Sans" panose="020B0602030504020204" pitchFamily="34" charset="0"/>
              </a:rPr>
              <a:t>Conduct a review of existing service management practices and decide what to keep and what to discard </a:t>
            </a:r>
          </a:p>
          <a:p>
            <a:pPr marL="514350" indent="-514350">
              <a:buAutoNum type="alphaUcPeriod"/>
            </a:pPr>
            <a:r>
              <a:rPr lang="en-US" sz="1800" dirty="0">
                <a:solidFill>
                  <a:srgbClr val="FFFFFF"/>
                </a:solidFill>
                <a:latin typeface="Lucida Sans" panose="020B0602030504020204" pitchFamily="34" charset="0"/>
              </a:rPr>
              <a:t>Review how an improvement initiative can be organized into smaller, manageable sections that can be completed in a timely manner </a:t>
            </a:r>
          </a:p>
          <a:p>
            <a:pPr marL="514350" indent="-514350">
              <a:buAutoNum type="alphaUcPeriod"/>
            </a:pPr>
            <a:r>
              <a:rPr lang="en-US" sz="1800" dirty="0">
                <a:solidFill>
                  <a:srgbClr val="FFFFFF"/>
                </a:solidFill>
                <a:latin typeface="Lucida Sans" panose="020B0602030504020204" pitchFamily="34" charset="0"/>
              </a:rPr>
              <a:t>Review service management practices and remove any unnecessary complexity </a:t>
            </a:r>
          </a:p>
          <a:p>
            <a:pPr marL="514350" indent="-514350">
              <a:buAutoNum type="alphaUcPeriod"/>
            </a:pPr>
            <a:r>
              <a:rPr lang="en-US" sz="1800" dirty="0">
                <a:solidFill>
                  <a:srgbClr val="FFFFFF"/>
                </a:solidFill>
                <a:latin typeface="Lucida Sans" panose="020B0602030504020204" pitchFamily="34" charset="0"/>
              </a:rPr>
              <a:t>Use the four dimensions of service management to ensue coordination of all aspects of an improvement initiative </a:t>
            </a:r>
          </a:p>
        </p:txBody>
      </p:sp>
      <p:sp>
        <p:nvSpPr>
          <p:cNvPr id="4" name="Footer Placeholder 3">
            <a:extLst>
              <a:ext uri="{FF2B5EF4-FFF2-40B4-BE49-F238E27FC236}">
                <a16:creationId xmlns:a16="http://schemas.microsoft.com/office/drawing/2014/main" id="{56341D57-0E51-ABEA-4492-4E4E0F6683F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94806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596BFC1-3B3B-32EB-C689-450DC752E86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C3520-229C-5496-5760-D6712BAA3863}"/>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The correct Answer is </a:t>
            </a:r>
            <a:r>
              <a:rPr lang="en-US" sz="2800" b="0" i="0" dirty="0">
                <a:solidFill>
                  <a:srgbClr val="FFFFFF"/>
                </a:solidFill>
                <a:effectLst/>
                <a:latin typeface="Udemy Sans"/>
              </a:rPr>
              <a:t>D, "Use the four dimensions of service management to ensure coordination of all aspects of an improvement initiative</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8C36FCA4-CC63-0CC4-CC94-6FC04AD0E28B}"/>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This principle emphasizes the importance of considering all parts of the service management system and how they interact, rather than focusing on separate elements in isolation. It encourages an integrated approach where all aspects, such as processes, technology, information, and people, are coordinated to effectively manage services and drive improvement initiatives.</a:t>
            </a:r>
          </a:p>
          <a:p>
            <a:pPr marL="0" indent="0">
              <a:lnSpc>
                <a:spcPct val="90000"/>
              </a:lnSpc>
              <a:buNone/>
            </a:pPr>
            <a:r>
              <a:rPr lang="en-US" sz="1400" b="0" i="0" dirty="0">
                <a:solidFill>
                  <a:srgbClr val="FFFFFF"/>
                </a:solidFill>
                <a:effectLst/>
                <a:latin typeface="Lucida Sans" panose="020B0602030504020204" pitchFamily="34" charset="0"/>
              </a:rPr>
              <a:t>Option A, B, and C relate more closely to other guiding principles of ITIL:</a:t>
            </a:r>
          </a:p>
          <a:p>
            <a:pPr>
              <a:lnSpc>
                <a:spcPct val="90000"/>
              </a:lnSpc>
            </a:pPr>
            <a:r>
              <a:rPr lang="en-US" sz="1400" b="0" i="0" dirty="0">
                <a:solidFill>
                  <a:srgbClr val="FFFFFF"/>
                </a:solidFill>
                <a:effectLst/>
                <a:latin typeface="Lucida Sans" panose="020B0602030504020204" pitchFamily="34" charset="0"/>
              </a:rPr>
              <a:t>A. "Conduct a review of existing service management practices and decide what to keep and what to discard" - This could be related to the 'start where you are' principle, which suggests understanding the current state before making changes.</a:t>
            </a:r>
          </a:p>
          <a:p>
            <a:pPr>
              <a:lnSpc>
                <a:spcPct val="90000"/>
              </a:lnSpc>
            </a:pPr>
            <a:r>
              <a:rPr lang="en-US" sz="1400" b="0" i="0" dirty="0">
                <a:solidFill>
                  <a:srgbClr val="FFFFFF"/>
                </a:solidFill>
                <a:effectLst/>
                <a:latin typeface="Lucida Sans" panose="020B0602030504020204" pitchFamily="34" charset="0"/>
              </a:rPr>
              <a:t>B. "Review how an improvement initiative can be organized into smaller, manageable sections that can be completed in a timely manner" - This aligns with the principle 'progress iteratively with feedback', emphasizing the importance of working in an iterative manner, handling smaller sections of work and not attempting to do everything at once.</a:t>
            </a:r>
          </a:p>
          <a:p>
            <a:pPr>
              <a:lnSpc>
                <a:spcPct val="90000"/>
              </a:lnSpc>
            </a:pPr>
            <a:r>
              <a:rPr lang="en-US" sz="1400" b="0" i="0" dirty="0">
                <a:solidFill>
                  <a:srgbClr val="FFFFFF"/>
                </a:solidFill>
                <a:effectLst/>
                <a:latin typeface="Lucida Sans" panose="020B0602030504020204" pitchFamily="34" charset="0"/>
              </a:rPr>
              <a:t>C. "Review service management practices and remove any unnecessary complexity" - This is in line with 'keep it simple and practical', which advises focusing on simplicity and eliminating unnecessary steps.</a:t>
            </a:r>
          </a:p>
        </p:txBody>
      </p:sp>
      <p:sp>
        <p:nvSpPr>
          <p:cNvPr id="4" name="Footer Placeholder 3">
            <a:extLst>
              <a:ext uri="{FF2B5EF4-FFF2-40B4-BE49-F238E27FC236}">
                <a16:creationId xmlns:a16="http://schemas.microsoft.com/office/drawing/2014/main" id="{3E3F4D08-583D-8B4A-0623-12588F84DBD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360362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80C71ED-9DB0-7036-1FA6-25F8C878E3F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AD79A-4039-4A02-388C-665E5F41796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171: </a:t>
            </a:r>
            <a:r>
              <a:rPr lang="en-US" sz="2800" b="0" i="0" dirty="0">
                <a:solidFill>
                  <a:srgbClr val="FFFFFF"/>
                </a:solidFill>
                <a:effectLst/>
                <a:latin typeface="Udemy Sans"/>
              </a:rPr>
              <a:t>Which is a result of applying the guiding principle 'progress iteratively with feedback'?</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C339EAB7-FABB-640E-03D9-679E15EAE3DD}"/>
              </a:ext>
            </a:extLst>
          </p:cNvPr>
          <p:cNvSpPr>
            <a:spLocks noGrp="1"/>
          </p:cNvSpPr>
          <p:nvPr>
            <p:ph idx="1"/>
          </p:nvPr>
        </p:nvSpPr>
        <p:spPr>
          <a:xfrm>
            <a:off x="6516553" y="685800"/>
            <a:ext cx="4754563" cy="5410200"/>
          </a:xfrm>
        </p:spPr>
        <p:txBody>
          <a:bodyPr>
            <a:normAutofit/>
          </a:bodyPr>
          <a:lstStyle/>
          <a:p>
            <a:r>
              <a:rPr lang="en-US" sz="1800" b="0" i="0" dirty="0">
                <a:solidFill>
                  <a:srgbClr val="FFFFFF"/>
                </a:solidFill>
                <a:effectLst/>
                <a:latin typeface="Lucida Sans" panose="020B0602030504020204" pitchFamily="34" charset="0"/>
              </a:rPr>
              <a:t>A. The ability to discover and respond to failure earlier</a:t>
            </a:r>
          </a:p>
          <a:p>
            <a:r>
              <a:rPr lang="en-US" sz="1800" b="0" i="0" dirty="0">
                <a:solidFill>
                  <a:srgbClr val="FFFFFF"/>
                </a:solidFill>
                <a:effectLst/>
                <a:latin typeface="Lucida Sans" panose="020B0602030504020204" pitchFamily="34" charset="0"/>
              </a:rPr>
              <a:t>B. Standardization of practices and services</a:t>
            </a:r>
          </a:p>
          <a:p>
            <a:r>
              <a:rPr lang="en-US" sz="1800" b="0" i="0" dirty="0">
                <a:solidFill>
                  <a:srgbClr val="FFFFFF"/>
                </a:solidFill>
                <a:effectLst/>
                <a:latin typeface="Lucida Sans" panose="020B0602030504020204" pitchFamily="34" charset="0"/>
              </a:rPr>
              <a:t>C. Understanding the customer's perception of value</a:t>
            </a:r>
          </a:p>
          <a:p>
            <a:r>
              <a:rPr lang="en-US" sz="1800" i="0" dirty="0">
                <a:solidFill>
                  <a:srgbClr val="FFFFFF"/>
                </a:solidFill>
                <a:effectLst/>
                <a:latin typeface="Lucida Sans" panose="020B0602030504020204" pitchFamily="34" charset="0"/>
              </a:rPr>
              <a:t>D. Understanding the current state and identifying what can be reused</a:t>
            </a:r>
          </a:p>
          <a:p>
            <a:pPr marL="0" indent="0">
              <a:buNone/>
            </a:pP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6353890-2B8E-FBEB-79B5-5A7D350CDCE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43689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E1A0E1A-8240-E207-9A15-BBC93C9AA7B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0941C-FF87-10DC-E272-5517C47B681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The ability to discover and respond to failure earlier.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E204064-018B-F4D6-3BD9-7C5D064AF76F}"/>
              </a:ext>
            </a:extLst>
          </p:cNvPr>
          <p:cNvSpPr>
            <a:spLocks noGrp="1"/>
          </p:cNvSpPr>
          <p:nvPr>
            <p:ph idx="1"/>
          </p:nvPr>
        </p:nvSpPr>
        <p:spPr>
          <a:xfrm>
            <a:off x="6196311" y="598394"/>
            <a:ext cx="5482521" cy="5661212"/>
          </a:xfrm>
        </p:spPr>
        <p:txBody>
          <a:bodyPr>
            <a:noAutofit/>
          </a:bodyPr>
          <a:lstStyle/>
          <a:p>
            <a:pPr marL="0" indent="0">
              <a:lnSpc>
                <a:spcPct val="90000"/>
              </a:lnSpc>
              <a:buNone/>
            </a:pPr>
            <a:r>
              <a:rPr lang="en-US" sz="1800" b="0" i="0" dirty="0">
                <a:solidFill>
                  <a:srgbClr val="FFFFFF"/>
                </a:solidFill>
                <a:effectLst/>
                <a:latin typeface="Lucida Sans" panose="020B0602030504020204" pitchFamily="34" charset="0"/>
              </a:rPr>
              <a:t>'Progress iteratively with feedback' emphasizes breaking work into smaller, manageable sections and using feedback at each stage to refine and improve. This approach allows for early discovery of issues or failures, providing the opportunity to respond and make adjustments more quickly than if the whole project were completed in one go without incremental review.</a:t>
            </a:r>
          </a:p>
          <a:p>
            <a:pPr marL="0" indent="0">
              <a:lnSpc>
                <a:spcPct val="90000"/>
              </a:lnSpc>
              <a:buNone/>
            </a:pPr>
            <a:r>
              <a:rPr lang="en-US" sz="1800" b="0" i="0" dirty="0">
                <a:solidFill>
                  <a:srgbClr val="FFFFFF"/>
                </a:solidFill>
                <a:effectLst/>
                <a:latin typeface="Lucida Sans" panose="020B0602030504020204" pitchFamily="34" charset="0"/>
              </a:rPr>
              <a:t>The other options are not directly related to the principle of 'progress iteratively with feedback':</a:t>
            </a:r>
          </a:p>
          <a:p>
            <a:pPr>
              <a:lnSpc>
                <a:spcPct val="90000"/>
              </a:lnSpc>
            </a:pPr>
            <a:r>
              <a:rPr lang="en-US" sz="1800" b="0" i="0" dirty="0">
                <a:solidFill>
                  <a:srgbClr val="FFFFFF"/>
                </a:solidFill>
                <a:effectLst/>
                <a:latin typeface="Lucida Sans" panose="020B0602030504020204" pitchFamily="34" charset="0"/>
              </a:rPr>
              <a:t>B. Standardization of practices and services: While important, this is more related to the 'keep it simple and practical' guiding principle.</a:t>
            </a:r>
          </a:p>
          <a:p>
            <a:pPr>
              <a:lnSpc>
                <a:spcPct val="90000"/>
              </a:lnSpc>
            </a:pPr>
            <a:r>
              <a:rPr lang="en-US" sz="1800" b="0" i="0" dirty="0">
                <a:solidFill>
                  <a:srgbClr val="FFFFFF"/>
                </a:solidFill>
                <a:effectLst/>
                <a:latin typeface="Lucida Sans" panose="020B0602030504020204" pitchFamily="34" charset="0"/>
              </a:rPr>
              <a:t>C. Understanding the customer's perception of value: This is crucial in service management but is not a specific result of progressing iteratively with feedback.</a:t>
            </a:r>
          </a:p>
          <a:p>
            <a:pPr>
              <a:lnSpc>
                <a:spcPct val="90000"/>
              </a:lnSpc>
            </a:pPr>
            <a:r>
              <a:rPr lang="en-US" sz="1800" b="0" i="0" dirty="0">
                <a:solidFill>
                  <a:srgbClr val="FFFFFF"/>
                </a:solidFill>
                <a:effectLst/>
                <a:latin typeface="Lucida Sans" panose="020B0602030504020204" pitchFamily="34" charset="0"/>
              </a:rPr>
              <a:t>D. Understanding the current state and identifying what can be reused: This aligns more with the 'start where you are' guiding principle</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07E3106-F5C0-B83A-361A-A37C496489C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6469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1F2F6E8-8657-2B23-2F8C-339C4BBE00D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A9794-6923-2876-42B8-29600E4B8D3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172: </a:t>
            </a:r>
            <a:r>
              <a:rPr lang="en-US" sz="2800" b="0" i="0" dirty="0">
                <a:solidFill>
                  <a:srgbClr val="FFFFFF"/>
                </a:solidFill>
                <a:effectLst/>
                <a:latin typeface="Udemy Sans"/>
              </a:rPr>
              <a:t>What term is used to describe whether a service will meet availability, capacity and security requirements?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DDB5777-D0E4-3F79-1AFC-2DA3D79B2C03}"/>
              </a:ext>
            </a:extLst>
          </p:cNvPr>
          <p:cNvSpPr>
            <a:spLocks noGrp="1"/>
          </p:cNvSpPr>
          <p:nvPr>
            <p:ph idx="1"/>
          </p:nvPr>
        </p:nvSpPr>
        <p:spPr>
          <a:xfrm>
            <a:off x="6516553" y="685800"/>
            <a:ext cx="4754563" cy="5410200"/>
          </a:xfrm>
        </p:spPr>
        <p:txBody>
          <a:bodyPr>
            <a:normAutofit/>
          </a:bodyPr>
          <a:lstStyle/>
          <a:p>
            <a:pPr marL="0" indent="0">
              <a:buNone/>
            </a:pPr>
            <a:r>
              <a:rPr lang="en-US" b="0" i="0" dirty="0">
                <a:solidFill>
                  <a:srgbClr val="FFFFFF"/>
                </a:solidFill>
                <a:effectLst/>
                <a:latin typeface="Lucida Sans" panose="020B0602030504020204" pitchFamily="34" charset="0"/>
              </a:rPr>
              <a:t>A. Outcomes</a:t>
            </a:r>
          </a:p>
          <a:p>
            <a:pPr marL="0" indent="0">
              <a:buNone/>
            </a:pPr>
            <a:r>
              <a:rPr lang="en-US" b="0" i="0" dirty="0">
                <a:solidFill>
                  <a:srgbClr val="FFFFFF"/>
                </a:solidFill>
                <a:effectLst/>
                <a:latin typeface="Lucida Sans" panose="020B0602030504020204" pitchFamily="34" charset="0"/>
              </a:rPr>
              <a:t>B. Value</a:t>
            </a:r>
          </a:p>
          <a:p>
            <a:pPr marL="0" indent="0">
              <a:buNone/>
            </a:pPr>
            <a:r>
              <a:rPr lang="en-US" b="0" i="0" dirty="0">
                <a:solidFill>
                  <a:srgbClr val="FFFFFF"/>
                </a:solidFill>
                <a:effectLst/>
                <a:latin typeface="Lucida Sans" panose="020B0602030504020204" pitchFamily="34" charset="0"/>
              </a:rPr>
              <a:t>C. Utility</a:t>
            </a:r>
          </a:p>
          <a:p>
            <a:pPr marL="0" indent="0">
              <a:buNone/>
            </a:pPr>
            <a:r>
              <a:rPr lang="en-US" b="0" i="0" dirty="0">
                <a:solidFill>
                  <a:srgbClr val="FFFFFF"/>
                </a:solidFill>
                <a:effectLst/>
                <a:latin typeface="Lucida Sans" panose="020B0602030504020204" pitchFamily="34" charset="0"/>
              </a:rPr>
              <a:t>D. Warranty"</a:t>
            </a:r>
          </a:p>
          <a:p>
            <a:pPr marL="0" indent="0">
              <a:buNone/>
            </a:pP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0A481EA-DE37-3723-6B7F-45CEE6EFFB3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96544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CFFE046-F1A0-31C3-C841-0952313B26C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BF1C1-515C-D32B-E906-E168729448F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Warranty</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4EBC5149-3D44-02C7-496A-B426F8A01B48}"/>
              </a:ext>
            </a:extLst>
          </p:cNvPr>
          <p:cNvSpPr>
            <a:spLocks noGrp="1"/>
          </p:cNvSpPr>
          <p:nvPr>
            <p:ph idx="1"/>
          </p:nvPr>
        </p:nvSpPr>
        <p:spPr>
          <a:xfrm>
            <a:off x="6516553" y="685800"/>
            <a:ext cx="5209282" cy="54864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Warranty</a:t>
            </a:r>
            <a:r>
              <a:rPr lang="en-US" sz="1600" b="0" i="0" dirty="0">
                <a:solidFill>
                  <a:srgbClr val="FFFFFF"/>
                </a:solidFill>
                <a:effectLst/>
                <a:latin typeface="Lucida Sans" panose="020B0602030504020204" pitchFamily="34" charset="0"/>
              </a:rPr>
              <a:t> refers to the assurance that a product or service will meet agreed requirements. Warranty is often summarized as 'how the service performs' and can be seen as a measure of whether a service is fit for use. It relates specifically to the availability, capacity, continuity, and security aspects of a service - essentially the guarantees of a service.</a:t>
            </a:r>
          </a:p>
          <a:p>
            <a:pPr>
              <a:lnSpc>
                <a:spcPct val="90000"/>
              </a:lnSpc>
            </a:pPr>
            <a:r>
              <a:rPr lang="en-US" sz="1600" b="1" i="0" dirty="0">
                <a:solidFill>
                  <a:srgbClr val="FFFFFF"/>
                </a:solidFill>
                <a:effectLst/>
                <a:latin typeface="Lucida Sans" panose="020B0602030504020204" pitchFamily="34" charset="0"/>
              </a:rPr>
              <a:t>Utility</a:t>
            </a:r>
            <a:r>
              <a:rPr lang="en-US" sz="1600" b="0" i="0" dirty="0">
                <a:solidFill>
                  <a:srgbClr val="FFFFFF"/>
                </a:solidFill>
                <a:effectLst/>
                <a:latin typeface="Lucida Sans" panose="020B0602030504020204" pitchFamily="34" charset="0"/>
              </a:rPr>
              <a:t> refers to the functionality offered by a product or service to meet a particular need. Utility is often summarized as 'what the service does' and can be seen as a measure of whether a service is fit for purpose.</a:t>
            </a:r>
          </a:p>
          <a:p>
            <a:pPr>
              <a:lnSpc>
                <a:spcPct val="90000"/>
              </a:lnSpc>
              <a:buFont typeface="Arial" panose="020B0604020202020204" pitchFamily="34" charset="0"/>
              <a:buChar char="•"/>
            </a:pPr>
            <a:r>
              <a:rPr lang="en-US" sz="1600" b="1" i="0" dirty="0">
                <a:solidFill>
                  <a:srgbClr val="FFFFFF"/>
                </a:solidFill>
                <a:effectLst/>
                <a:latin typeface="Lucida Sans" panose="020B0602030504020204" pitchFamily="34" charset="0"/>
              </a:rPr>
              <a:t>Outcomes</a:t>
            </a:r>
            <a:r>
              <a:rPr lang="en-US" sz="1600" b="0" i="0" dirty="0">
                <a:solidFill>
                  <a:srgbClr val="FFFFFF"/>
                </a:solidFill>
                <a:effectLst/>
                <a:latin typeface="Lucida Sans" panose="020B0602030504020204" pitchFamily="34" charset="0"/>
              </a:rPr>
              <a:t> are the results that stakeholders want to achieve. In service management, an outcome might be the end result of using a service, but it does not specifically refer to the service's performance assurances.</a:t>
            </a:r>
          </a:p>
          <a:p>
            <a:pPr>
              <a:lnSpc>
                <a:spcPct val="90000"/>
              </a:lnSpc>
              <a:buFont typeface="Arial" panose="020B0604020202020204" pitchFamily="34" charset="0"/>
              <a:buChar char="•"/>
            </a:pPr>
            <a:r>
              <a:rPr lang="en-US" sz="1600" b="1" i="0" dirty="0">
                <a:solidFill>
                  <a:srgbClr val="FFFFFF"/>
                </a:solidFill>
                <a:effectLst/>
                <a:latin typeface="Lucida Sans" panose="020B0602030504020204" pitchFamily="34" charset="0"/>
              </a:rPr>
              <a:t>Value</a:t>
            </a:r>
            <a:r>
              <a:rPr lang="en-US" sz="1600" b="0" i="0" dirty="0">
                <a:solidFill>
                  <a:srgbClr val="FFFFFF"/>
                </a:solidFill>
                <a:effectLst/>
                <a:latin typeface="Lucida Sans" panose="020B0602030504020204" pitchFamily="34" charset="0"/>
              </a:rPr>
              <a:t> is the perceived benefits, usefulness, and importance of something. While value can encompass both utility and warranty, it is not the term used to specifically describe whether a service will meet availability, capacity, and security requirements.</a:t>
            </a:r>
          </a:p>
        </p:txBody>
      </p:sp>
      <p:sp>
        <p:nvSpPr>
          <p:cNvPr id="4" name="Footer Placeholder 3">
            <a:extLst>
              <a:ext uri="{FF2B5EF4-FFF2-40B4-BE49-F238E27FC236}">
                <a16:creationId xmlns:a16="http://schemas.microsoft.com/office/drawing/2014/main" id="{E5615E19-7F5E-8FBF-E342-3DF4B884D2F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43434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D555D53-E3FC-897A-3A34-EF5910A8F58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35AFD-B4A9-006F-764C-AA06C00F46F7}"/>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173: </a:t>
            </a:r>
            <a:r>
              <a:rPr lang="en-US" sz="2800" b="0" i="0" dirty="0">
                <a:solidFill>
                  <a:srgbClr val="FFFFFF"/>
                </a:solidFill>
                <a:effectLst/>
                <a:latin typeface="Udemy Sans"/>
              </a:rPr>
              <a:t>Which practice ensures that any addition, modification, or removal of anything that could have an effect on services is assessed and authorized?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D08F61A-4BC7-C625-E907-096B6447ED72}"/>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Deployment management</a:t>
            </a:r>
          </a:p>
          <a:p>
            <a:pPr marL="0" indent="0">
              <a:buNone/>
            </a:pPr>
            <a:r>
              <a:rPr lang="en-US" dirty="0">
                <a:solidFill>
                  <a:srgbClr val="FFFFFF"/>
                </a:solidFill>
                <a:latin typeface="Lucida Sans" panose="020B0602030504020204" pitchFamily="34" charset="0"/>
              </a:rPr>
              <a:t>B. Release management</a:t>
            </a:r>
          </a:p>
          <a:p>
            <a:pPr marL="0" indent="0">
              <a:buNone/>
            </a:pPr>
            <a:r>
              <a:rPr lang="en-US" dirty="0">
                <a:solidFill>
                  <a:srgbClr val="FFFFFF"/>
                </a:solidFill>
                <a:latin typeface="Lucida Sans" panose="020B0602030504020204" pitchFamily="34" charset="0"/>
              </a:rPr>
              <a:t>C. Change control</a:t>
            </a:r>
          </a:p>
          <a:p>
            <a:pPr marL="0" indent="0">
              <a:buNone/>
            </a:pPr>
            <a:r>
              <a:rPr lang="en-US" dirty="0">
                <a:solidFill>
                  <a:srgbClr val="FFFFFF"/>
                </a:solidFill>
                <a:latin typeface="Lucida Sans" panose="020B0602030504020204" pitchFamily="34" charset="0"/>
              </a:rPr>
              <a:t>D. Service configuration management</a:t>
            </a:r>
          </a:p>
        </p:txBody>
      </p:sp>
      <p:sp>
        <p:nvSpPr>
          <p:cNvPr id="4" name="Footer Placeholder 3">
            <a:extLst>
              <a:ext uri="{FF2B5EF4-FFF2-40B4-BE49-F238E27FC236}">
                <a16:creationId xmlns:a16="http://schemas.microsoft.com/office/drawing/2014/main" id="{A52B662F-F232-2ABF-49C2-8556F04E383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60624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A2637B3-C0F0-6CC8-70AD-58E9FAD9A2F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28AEA-B6E9-ACE4-3A49-D2B0C22CCBD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Change control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5ACB2B1-3F21-1C80-45E1-794AC4885787}"/>
              </a:ext>
            </a:extLst>
          </p:cNvPr>
          <p:cNvSpPr>
            <a:spLocks noGrp="1"/>
          </p:cNvSpPr>
          <p:nvPr>
            <p:ph idx="1"/>
          </p:nvPr>
        </p:nvSpPr>
        <p:spPr>
          <a:xfrm>
            <a:off x="6516553" y="685800"/>
            <a:ext cx="5482521" cy="5661212"/>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Change control is the correct answer because it is the practice specifically responsible for ensuring that all changes to service management processes, systems, and services are carried out in a planned and controlled manner. This includes assessing and authorizing changes to mitigate risk and confirm that the integrity of existing services is maintained.</a:t>
            </a:r>
          </a:p>
          <a:p>
            <a:pPr marL="0" indent="0">
              <a:lnSpc>
                <a:spcPct val="90000"/>
              </a:lnSpc>
              <a:buNone/>
            </a:pPr>
            <a:r>
              <a:rPr lang="en-US" sz="1600" b="0" i="0" dirty="0">
                <a:solidFill>
                  <a:srgbClr val="FFFFFF"/>
                </a:solidFill>
                <a:effectLst/>
                <a:latin typeface="Lucida Sans" panose="020B0602030504020204" pitchFamily="34" charset="0"/>
              </a:rPr>
              <a:t>Reasons why the other options are not correct:</a:t>
            </a:r>
          </a:p>
          <a:p>
            <a:pPr>
              <a:lnSpc>
                <a:spcPct val="90000"/>
              </a:lnSpc>
            </a:pPr>
            <a:r>
              <a:rPr lang="en-US" sz="1600" b="0" i="0" dirty="0">
                <a:solidFill>
                  <a:srgbClr val="FFFFFF"/>
                </a:solidFill>
                <a:effectLst/>
                <a:latin typeface="Lucida Sans" panose="020B0602030504020204" pitchFamily="34" charset="0"/>
              </a:rPr>
              <a:t>A. Deployment management focuses on moving new or changed hardware, software, documentation, processes, or any other service component to live environments. It does not cover the assessment and authorization of changes.</a:t>
            </a:r>
          </a:p>
          <a:p>
            <a:pPr>
              <a:lnSpc>
                <a:spcPct val="90000"/>
              </a:lnSpc>
            </a:pPr>
            <a:r>
              <a:rPr lang="en-US" sz="1600" b="0" i="0" dirty="0">
                <a:solidFill>
                  <a:srgbClr val="FFFFFF"/>
                </a:solidFill>
                <a:effectLst/>
                <a:latin typeface="Lucida Sans" panose="020B0602030504020204" pitchFamily="34" charset="0"/>
              </a:rPr>
              <a:t>B. Release management is about the process of planning, scheduling, and controlling the movement of releases to test and live environments. It ensures that the integrity of the live environment is protected and that the correct components are released.</a:t>
            </a:r>
          </a:p>
          <a:p>
            <a:pPr>
              <a:lnSpc>
                <a:spcPct val="90000"/>
              </a:lnSpc>
            </a:pPr>
            <a:r>
              <a:rPr lang="en-US" sz="1600" b="0" i="0" dirty="0">
                <a:solidFill>
                  <a:srgbClr val="FFFFFF"/>
                </a:solidFill>
                <a:effectLst/>
                <a:latin typeface="Lucida Sans" panose="020B0602030504020204" pitchFamily="34" charset="0"/>
              </a:rPr>
              <a:t>D. Service configuration management ensures that assets required to deliver services are properly controlled, and that accurate and reliable information about those assets is available when and where needed. It doesn't directly assess and authorize changes.</a:t>
            </a:r>
          </a:p>
        </p:txBody>
      </p:sp>
      <p:sp>
        <p:nvSpPr>
          <p:cNvPr id="4" name="Footer Placeholder 3">
            <a:extLst>
              <a:ext uri="{FF2B5EF4-FFF2-40B4-BE49-F238E27FC236}">
                <a16:creationId xmlns:a16="http://schemas.microsoft.com/office/drawing/2014/main" id="{8B1F472C-FEA3-2F92-56ED-F5664956258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548356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BAE42E0-D97D-AD28-06BA-80529D208E6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349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77A83-D3EB-ADC1-6507-49AFB0AAE53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174: </a:t>
            </a:r>
            <a:r>
              <a:rPr lang="en-US" sz="2800" b="0" i="0" dirty="0">
                <a:solidFill>
                  <a:srgbClr val="FFFFFF"/>
                </a:solidFill>
                <a:effectLst/>
                <a:latin typeface="Udemy Sans"/>
              </a:rPr>
              <a:t>Which will help solve incidents more quickly?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E116640-F2E5-F805-474B-CD11C3F9A4F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Target resolution times</a:t>
            </a:r>
          </a:p>
          <a:p>
            <a:pPr marL="0" indent="0">
              <a:buNone/>
            </a:pPr>
            <a:r>
              <a:rPr lang="en-US" dirty="0">
                <a:solidFill>
                  <a:srgbClr val="FFFFFF"/>
                </a:solidFill>
                <a:latin typeface="Lucida Sans" panose="020B0602030504020204" pitchFamily="34" charset="0"/>
              </a:rPr>
              <a:t>B. Escalating all incidents to support teams</a:t>
            </a:r>
          </a:p>
          <a:p>
            <a:pPr marL="0" indent="0">
              <a:buNone/>
            </a:pPr>
            <a:r>
              <a:rPr lang="en-US" dirty="0">
                <a:solidFill>
                  <a:srgbClr val="FFFFFF"/>
                </a:solidFill>
                <a:latin typeface="Lucida Sans" panose="020B0602030504020204" pitchFamily="34" charset="0"/>
              </a:rPr>
              <a:t>C. Collaboration between teams</a:t>
            </a:r>
          </a:p>
          <a:p>
            <a:pPr marL="0" indent="0">
              <a:buNone/>
            </a:pPr>
            <a:r>
              <a:rPr lang="en-US" dirty="0">
                <a:solidFill>
                  <a:srgbClr val="FFFFFF"/>
                </a:solidFill>
                <a:latin typeface="Lucida Sans" panose="020B0602030504020204" pitchFamily="34" charset="0"/>
              </a:rPr>
              <a:t>D. Detailed procedural steps for incident investigation</a:t>
            </a:r>
          </a:p>
        </p:txBody>
      </p:sp>
      <p:sp>
        <p:nvSpPr>
          <p:cNvPr id="4" name="Footer Placeholder 3">
            <a:extLst>
              <a:ext uri="{FF2B5EF4-FFF2-40B4-BE49-F238E27FC236}">
                <a16:creationId xmlns:a16="http://schemas.microsoft.com/office/drawing/2014/main" id="{79F9005B-8F29-075F-FD19-2467429DE50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45316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000CBB7-3095-911D-A360-B21BE84F2C8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5E8D5-F5C4-4D2C-3D07-A128B6850682}"/>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17: Which value chain activity communicates the current status of all four dimensions of service management?</a:t>
            </a:r>
          </a:p>
        </p:txBody>
      </p:sp>
      <p:sp>
        <p:nvSpPr>
          <p:cNvPr id="3" name="Content Placeholder 2">
            <a:extLst>
              <a:ext uri="{FF2B5EF4-FFF2-40B4-BE49-F238E27FC236}">
                <a16:creationId xmlns:a16="http://schemas.microsoft.com/office/drawing/2014/main" id="{E8D8F64C-9278-5DE6-F22A-6799CEAD13C2}"/>
              </a:ext>
            </a:extLst>
          </p:cNvPr>
          <p:cNvSpPr>
            <a:spLocks noGrp="1"/>
          </p:cNvSpPr>
          <p:nvPr>
            <p:ph idx="1"/>
          </p:nvPr>
        </p:nvSpPr>
        <p:spPr>
          <a:xfrm>
            <a:off x="6516553" y="685800"/>
            <a:ext cx="4754563" cy="5410200"/>
          </a:xfrm>
        </p:spPr>
        <p:txBody>
          <a:bodyPr>
            <a:normAutofit/>
          </a:bodyPr>
          <a:lstStyle/>
          <a:p>
            <a:pPr marL="0" indent="0">
              <a:buNone/>
            </a:pPr>
            <a:r>
              <a:rPr lang="en-US" sz="2400" dirty="0">
                <a:solidFill>
                  <a:srgbClr val="FFFFFF"/>
                </a:solidFill>
                <a:latin typeface="Lucida Sans" panose="020B0602030504020204" pitchFamily="34" charset="0"/>
              </a:rPr>
              <a:t>A. Obtain/build</a:t>
            </a:r>
          </a:p>
          <a:p>
            <a:pPr marL="0" indent="0">
              <a:buNone/>
            </a:pPr>
            <a:r>
              <a:rPr lang="en-US" sz="2400" dirty="0">
                <a:solidFill>
                  <a:srgbClr val="FFFFFF"/>
                </a:solidFill>
                <a:latin typeface="Lucida Sans" panose="020B0602030504020204" pitchFamily="34" charset="0"/>
              </a:rPr>
              <a:t>B. Improve</a:t>
            </a:r>
          </a:p>
          <a:p>
            <a:pPr marL="0" indent="0">
              <a:buNone/>
            </a:pPr>
            <a:r>
              <a:rPr lang="en-US" sz="2400" dirty="0">
                <a:solidFill>
                  <a:srgbClr val="FFFFFF"/>
                </a:solidFill>
                <a:latin typeface="Lucida Sans" panose="020B0602030504020204" pitchFamily="34" charset="0"/>
              </a:rPr>
              <a:t>C. Plan</a:t>
            </a:r>
          </a:p>
          <a:p>
            <a:pPr marL="0" indent="0">
              <a:buNone/>
            </a:pPr>
            <a:r>
              <a:rPr lang="en-US" sz="2400" dirty="0">
                <a:solidFill>
                  <a:srgbClr val="FFFFFF"/>
                </a:solidFill>
                <a:latin typeface="Lucida Sans" panose="020B0602030504020204" pitchFamily="34" charset="0"/>
              </a:rPr>
              <a:t>D. Engage</a:t>
            </a:r>
          </a:p>
        </p:txBody>
      </p:sp>
      <p:sp>
        <p:nvSpPr>
          <p:cNvPr id="4" name="Footer Placeholder 3">
            <a:extLst>
              <a:ext uri="{FF2B5EF4-FFF2-40B4-BE49-F238E27FC236}">
                <a16:creationId xmlns:a16="http://schemas.microsoft.com/office/drawing/2014/main" id="{B76E909E-F00A-1A05-85DA-ED3FBA23F5C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172966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58D4460-B7FE-8DFE-595C-C98311D7C07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36468-3508-D66F-3117-521B04E628C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Collaboration between teams.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30AED6C-D468-7CAE-7514-6C05BC861084}"/>
              </a:ext>
            </a:extLst>
          </p:cNvPr>
          <p:cNvSpPr>
            <a:spLocks noGrp="1"/>
          </p:cNvSpPr>
          <p:nvPr>
            <p:ph idx="1"/>
          </p:nvPr>
        </p:nvSpPr>
        <p:spPr>
          <a:xfrm>
            <a:off x="6516553" y="685800"/>
            <a:ext cx="5230798" cy="5486400"/>
          </a:xfrm>
        </p:spPr>
        <p:txBody>
          <a:bodyPr>
            <a:noAutofit/>
          </a:bodyPr>
          <a:lstStyle/>
          <a:p>
            <a:pPr marL="0" indent="0">
              <a:buNone/>
            </a:pPr>
            <a:r>
              <a:rPr lang="en-US" sz="1900" b="0" i="0" dirty="0">
                <a:solidFill>
                  <a:srgbClr val="FFFFFF"/>
                </a:solidFill>
                <a:effectLst/>
                <a:latin typeface="Lucida Sans" panose="020B0602030504020204" pitchFamily="34" charset="0"/>
              </a:rPr>
              <a:t>Collaborative efforts can often lead to faster problem-solving as different teams may bring various perspectives and expertise to the incident, leading to quicker identification of the cause and solution. </a:t>
            </a:r>
          </a:p>
          <a:p>
            <a:r>
              <a:rPr lang="en-US" sz="1900" b="0" i="0" dirty="0">
                <a:solidFill>
                  <a:srgbClr val="FFFFFF"/>
                </a:solidFill>
                <a:effectLst/>
                <a:latin typeface="Lucida Sans" panose="020B0602030504020204" pitchFamily="34" charset="0"/>
              </a:rPr>
              <a:t>A. While target resolution times set expectations, they do not actively contribute to the resolution process. Escalating all incidents </a:t>
            </a:r>
          </a:p>
          <a:p>
            <a:r>
              <a:rPr lang="en-US" sz="1900" b="0" i="0" dirty="0">
                <a:solidFill>
                  <a:srgbClr val="FFFFFF"/>
                </a:solidFill>
                <a:effectLst/>
                <a:latin typeface="Lucida Sans" panose="020B0602030504020204" pitchFamily="34" charset="0"/>
              </a:rPr>
              <a:t>B. is not efficient and could overwhelm support teams with issues that might be resolved at a lower level. Detailed procedural steps </a:t>
            </a:r>
          </a:p>
          <a:p>
            <a:r>
              <a:rPr lang="en-US" sz="1900" dirty="0">
                <a:solidFill>
                  <a:srgbClr val="FFFFFF"/>
                </a:solidFill>
                <a:latin typeface="Lucida Sans" panose="020B0602030504020204" pitchFamily="34" charset="0"/>
              </a:rPr>
              <a:t>D.  </a:t>
            </a:r>
            <a:r>
              <a:rPr lang="en-US" sz="1900" b="0" i="0" dirty="0">
                <a:solidFill>
                  <a:srgbClr val="FFFFFF"/>
                </a:solidFill>
                <a:effectLst/>
                <a:latin typeface="Lucida Sans" panose="020B0602030504020204" pitchFamily="34" charset="0"/>
              </a:rPr>
              <a:t>are important for ensuring thorough investigations, but they don’t inherently speed up the resolution of incidents without effective collaboration.</a:t>
            </a:r>
            <a:endParaRPr lang="en-US" sz="19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E09EECA-ED89-C034-6862-D3B9FCD6909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36810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9B9B4A0-A90C-6734-F812-FDB55C4CBA5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517CC-6C04-92BA-60F3-162992B6F8B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175: </a:t>
            </a:r>
            <a:r>
              <a:rPr lang="en-US" sz="2800" b="0" i="0" dirty="0">
                <a:solidFill>
                  <a:srgbClr val="FFFFFF"/>
                </a:solidFill>
                <a:effectLst/>
                <a:latin typeface="Udemy Sans"/>
              </a:rPr>
              <a:t>When is the earliest that a workaround can be documented in 'problem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066C88D-5621-0EC4-877B-053249E0F64D}"/>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After the problem has been logged</a:t>
            </a:r>
          </a:p>
          <a:p>
            <a:pPr marL="0" indent="0">
              <a:buNone/>
            </a:pPr>
            <a:r>
              <a:rPr lang="en-US" sz="1800" dirty="0">
                <a:solidFill>
                  <a:srgbClr val="FFFFFF"/>
                </a:solidFill>
                <a:latin typeface="Lucida Sans" panose="020B0602030504020204" pitchFamily="34" charset="0"/>
              </a:rPr>
              <a:t>B. After the problem has been prioritized</a:t>
            </a:r>
          </a:p>
          <a:p>
            <a:pPr marL="0" indent="0">
              <a:buNone/>
            </a:pPr>
            <a:r>
              <a:rPr lang="en-US" sz="1800" dirty="0">
                <a:solidFill>
                  <a:srgbClr val="FFFFFF"/>
                </a:solidFill>
                <a:latin typeface="Lucida Sans" panose="020B0602030504020204" pitchFamily="34" charset="0"/>
              </a:rPr>
              <a:t>C. After the problem has been analyzed</a:t>
            </a:r>
          </a:p>
          <a:p>
            <a:pPr marL="0" indent="0">
              <a:buNone/>
            </a:pPr>
            <a:r>
              <a:rPr lang="en-US" sz="1800" dirty="0">
                <a:solidFill>
                  <a:srgbClr val="FFFFFF"/>
                </a:solidFill>
                <a:latin typeface="Lucida Sans" panose="020B0602030504020204" pitchFamily="34" charset="0"/>
              </a:rPr>
              <a:t>D. After the problem has been resolved</a:t>
            </a:r>
          </a:p>
        </p:txBody>
      </p:sp>
      <p:sp>
        <p:nvSpPr>
          <p:cNvPr id="4" name="Footer Placeholder 3">
            <a:extLst>
              <a:ext uri="{FF2B5EF4-FFF2-40B4-BE49-F238E27FC236}">
                <a16:creationId xmlns:a16="http://schemas.microsoft.com/office/drawing/2014/main" id="{F11AB047-25AD-BAAE-9A78-7EF64E26759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638235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E03178D-2382-F482-E09E-345ABDF7BCD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1E651-4664-1230-9745-B649BADC40D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After the problem has been logged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2C37F20-108C-B00B-9143-A5AE33BA42AC}"/>
              </a:ext>
            </a:extLst>
          </p:cNvPr>
          <p:cNvSpPr>
            <a:spLocks noGrp="1"/>
          </p:cNvSpPr>
          <p:nvPr>
            <p:ph idx="1"/>
          </p:nvPr>
        </p:nvSpPr>
        <p:spPr>
          <a:xfrm>
            <a:off x="6516553" y="685799"/>
            <a:ext cx="5359889" cy="5575151"/>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Workarounds can be identified and documented at any stage in the problem management process, which means they do not need to wait until after a full analysis is completed. As soon as a problem is logged and there is sufficient understanding to propose a temporary way to reduce or eliminate the impact, a workaround can be documented. The text clarifies that documenting a workaround does not need to wait for the analysis to be complete and can be reviewed and improved after more thorough analysis. is the first step, followed by prioritization </a:t>
            </a:r>
          </a:p>
          <a:p>
            <a:pPr>
              <a:lnSpc>
                <a:spcPct val="90000"/>
              </a:lnSpc>
            </a:pPr>
            <a:r>
              <a:rPr lang="en-US" sz="1400" b="0" i="0" dirty="0">
                <a:solidFill>
                  <a:srgbClr val="FFFFFF"/>
                </a:solidFill>
                <a:effectLst/>
                <a:latin typeface="Lucida Sans" panose="020B0602030504020204" pitchFamily="34" charset="0"/>
              </a:rPr>
              <a:t>B. After the problem has been prioritized: Prioritization is a step that typically occurs after logging the problem. A workaround can be documented as soon as the problem is logged and before it is prioritized, especially if it is urgent and affects many users.</a:t>
            </a:r>
          </a:p>
          <a:p>
            <a:pPr>
              <a:lnSpc>
                <a:spcPct val="90000"/>
              </a:lnSpc>
            </a:pPr>
            <a:r>
              <a:rPr lang="en-US" sz="1400" b="0" i="0" dirty="0">
                <a:solidFill>
                  <a:srgbClr val="FFFFFF"/>
                </a:solidFill>
                <a:effectLst/>
                <a:latin typeface="Lucida Sans" panose="020B0602030504020204" pitchFamily="34" charset="0"/>
              </a:rPr>
              <a:t>C. After the problem has been analyzed: Analysis can take time, and while it is a deeper step into the problem management process, the text explicitly states that a workaround does not need to wait for the analysis to be complete. This is because the primary goal of a workaround is to quickly reduce or eliminate the impact of an incident or problem, not necessarily to address its root cause, which is determined through analysis.</a:t>
            </a:r>
          </a:p>
          <a:p>
            <a:pPr>
              <a:lnSpc>
                <a:spcPct val="90000"/>
              </a:lnSpc>
            </a:pPr>
            <a:r>
              <a:rPr lang="en-US" sz="1400" b="0" i="0" dirty="0">
                <a:solidFill>
                  <a:srgbClr val="FFFFFF"/>
                </a:solidFill>
                <a:effectLst/>
                <a:latin typeface="Lucida Sans" panose="020B0602030504020204" pitchFamily="34" charset="0"/>
              </a:rPr>
              <a:t>D. After the problem has been resolved: This would be too late for a workaround, which by its nature is temporary and aimed at mitigating the impact before a full resolution is available. Once a problem is resolved, there is no longer a need for a workaround.</a:t>
            </a:r>
          </a:p>
        </p:txBody>
      </p:sp>
      <p:sp>
        <p:nvSpPr>
          <p:cNvPr id="4" name="Footer Placeholder 3">
            <a:extLst>
              <a:ext uri="{FF2B5EF4-FFF2-40B4-BE49-F238E27FC236}">
                <a16:creationId xmlns:a16="http://schemas.microsoft.com/office/drawing/2014/main" id="{BB83C790-4D7C-A667-5F00-9EADC4F1B7D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08838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8E22C79-BEF9-3F27-EE8B-8574520B7DD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BD0BA-D167-C730-6E59-49FF18C1A98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176: </a:t>
            </a:r>
            <a:r>
              <a:rPr lang="en-US" sz="2800" b="0" i="0" dirty="0">
                <a:solidFill>
                  <a:srgbClr val="FFFFFF"/>
                </a:solidFill>
                <a:effectLst/>
                <a:latin typeface="Udemy Sans"/>
              </a:rPr>
              <a:t>Which is an activity of the 'problem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25D83D2-A422-65F7-28C7-00A9CF2CFEBD}"/>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Restoration of normal service operation as quickly as possible</a:t>
            </a:r>
          </a:p>
          <a:p>
            <a:pPr marL="0" indent="0">
              <a:buNone/>
            </a:pPr>
            <a:r>
              <a:rPr lang="en-US" sz="1800" dirty="0">
                <a:solidFill>
                  <a:srgbClr val="FFFFFF"/>
                </a:solidFill>
                <a:latin typeface="Lucida Sans" panose="020B0602030504020204" pitchFamily="34" charset="0"/>
              </a:rPr>
              <a:t>B. Prioritization of problems based on the risk that they pose</a:t>
            </a:r>
          </a:p>
          <a:p>
            <a:pPr marL="0" indent="0">
              <a:buNone/>
            </a:pPr>
            <a:r>
              <a:rPr lang="en-US" sz="1800" dirty="0">
                <a:solidFill>
                  <a:srgbClr val="FFFFFF"/>
                </a:solidFill>
                <a:latin typeface="Lucida Sans" panose="020B0602030504020204" pitchFamily="34" charset="0"/>
              </a:rPr>
              <a:t>C. Authorization of changes to resolve the cause of problems</a:t>
            </a:r>
          </a:p>
          <a:p>
            <a:pPr marL="0" indent="0">
              <a:buNone/>
            </a:pPr>
            <a:r>
              <a:rPr lang="en-US" sz="1800" dirty="0">
                <a:solidFill>
                  <a:srgbClr val="FFFFFF"/>
                </a:solidFill>
                <a:latin typeface="Lucida Sans" panose="020B0602030504020204" pitchFamily="34" charset="0"/>
              </a:rPr>
              <a:t>D. Resolution of incidents in a time that meets customer expectations</a:t>
            </a:r>
          </a:p>
        </p:txBody>
      </p:sp>
      <p:sp>
        <p:nvSpPr>
          <p:cNvPr id="4" name="Footer Placeholder 3">
            <a:extLst>
              <a:ext uri="{FF2B5EF4-FFF2-40B4-BE49-F238E27FC236}">
                <a16:creationId xmlns:a16="http://schemas.microsoft.com/office/drawing/2014/main" id="{77E81C66-30C9-834B-2718-E2EE2C0E783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88006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54AAF8C-20DA-22D8-54F3-5A042222A05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7DAB3-21E1-8410-9083-DD00A6DC7C1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Prioritization of problems based on the risk that they pose.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618ABDC-B6B2-8806-9BD9-CD5E277E4BFD}"/>
              </a:ext>
            </a:extLst>
          </p:cNvPr>
          <p:cNvSpPr>
            <a:spLocks noGrp="1"/>
          </p:cNvSpPr>
          <p:nvPr>
            <p:ph idx="1"/>
          </p:nvPr>
        </p:nvSpPr>
        <p:spPr>
          <a:xfrm>
            <a:off x="6516553" y="685799"/>
            <a:ext cx="5126446" cy="5628939"/>
          </a:xfrm>
        </p:spPr>
        <p:txBody>
          <a:bodyPr>
            <a:noAutofit/>
          </a:bodyPr>
          <a:lstStyle/>
          <a:p>
            <a:pPr marL="0" indent="0">
              <a:buNone/>
            </a:pPr>
            <a:r>
              <a:rPr lang="en-US" b="0" i="0" dirty="0">
                <a:solidFill>
                  <a:srgbClr val="FFFFFF"/>
                </a:solidFill>
                <a:effectLst/>
                <a:latin typeface="Lucida Sans" panose="020B0602030504020204" pitchFamily="34" charset="0"/>
              </a:rPr>
              <a:t>Problem management focuses on identifying and managing problems that can cause incidents within IT service management. Prioritizing problems based on the risk they pose is essential to manage and allocate the necessary resources effectively to resolve them. </a:t>
            </a:r>
          </a:p>
          <a:p>
            <a:r>
              <a:rPr lang="en-US" b="0" i="0" dirty="0">
                <a:solidFill>
                  <a:srgbClr val="FFFFFF"/>
                </a:solidFill>
                <a:effectLst/>
                <a:latin typeface="Lucida Sans" panose="020B0602030504020204" pitchFamily="34" charset="0"/>
              </a:rPr>
              <a:t>A. Restoration of normal service operation and resolution of incidents </a:t>
            </a:r>
          </a:p>
          <a:p>
            <a:r>
              <a:rPr lang="en-US" dirty="0">
                <a:solidFill>
                  <a:srgbClr val="FFFFFF"/>
                </a:solidFill>
                <a:latin typeface="Lucida Sans" panose="020B0602030504020204" pitchFamily="34" charset="0"/>
              </a:rPr>
              <a:t>D.</a:t>
            </a:r>
            <a:r>
              <a:rPr lang="en-US" b="0" i="0" dirty="0">
                <a:solidFill>
                  <a:srgbClr val="FFFFFF"/>
                </a:solidFill>
                <a:effectLst/>
                <a:latin typeface="Lucida Sans" panose="020B0602030504020204" pitchFamily="34" charset="0"/>
              </a:rPr>
              <a:t> are typically activities associated with incident management, not problem management. </a:t>
            </a:r>
          </a:p>
          <a:p>
            <a:r>
              <a:rPr lang="en-US" b="0" i="0" dirty="0">
                <a:solidFill>
                  <a:srgbClr val="FFFFFF"/>
                </a:solidFill>
                <a:effectLst/>
                <a:latin typeface="Lucida Sans" panose="020B0602030504020204" pitchFamily="34" charset="0"/>
              </a:rPr>
              <a:t>C. Authorization of changes usually falls under change management or change control, though it can be informed by problem management activities.</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DA41F28E-6465-8332-D62D-3DB43ACB333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2228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33385B4-867B-EC00-2E31-FDA017DB6D5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CEC07-F399-22C4-CCC4-93785643B19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177: </a:t>
            </a:r>
            <a:r>
              <a:rPr lang="en-US" sz="2800" b="0" i="0" dirty="0">
                <a:solidFill>
                  <a:srgbClr val="FFFFFF"/>
                </a:solidFill>
                <a:effectLst/>
                <a:latin typeface="Udemy Sans"/>
              </a:rPr>
              <a:t>Which practice is MOST likely to benefit from the use of chatbots?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FB7A64C-ABF0-A12D-15B5-55540895F063}"/>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Service level management</a:t>
            </a:r>
          </a:p>
          <a:p>
            <a:pPr marL="0" indent="0">
              <a:buNone/>
            </a:pPr>
            <a:r>
              <a:rPr lang="en-US" sz="1800" dirty="0">
                <a:solidFill>
                  <a:srgbClr val="FFFFFF"/>
                </a:solidFill>
                <a:latin typeface="Lucida Sans" panose="020B0602030504020204" pitchFamily="34" charset="0"/>
              </a:rPr>
              <a:t>B. Change enablement</a:t>
            </a:r>
          </a:p>
          <a:p>
            <a:pPr marL="0" indent="0">
              <a:buNone/>
            </a:pPr>
            <a:r>
              <a:rPr lang="en-US" sz="1800" dirty="0">
                <a:solidFill>
                  <a:srgbClr val="FFFFFF"/>
                </a:solidFill>
                <a:latin typeface="Lucida Sans" panose="020B0602030504020204" pitchFamily="34" charset="0"/>
              </a:rPr>
              <a:t>C. Continual improvement</a:t>
            </a:r>
          </a:p>
          <a:p>
            <a:pPr marL="0" indent="0">
              <a:buNone/>
            </a:pPr>
            <a:r>
              <a:rPr lang="en-US" sz="1800" dirty="0">
                <a:solidFill>
                  <a:srgbClr val="FFFFFF"/>
                </a:solidFill>
                <a:latin typeface="Lucida Sans" panose="020B0602030504020204" pitchFamily="34" charset="0"/>
              </a:rPr>
              <a:t>D. Service desk</a:t>
            </a:r>
          </a:p>
        </p:txBody>
      </p:sp>
      <p:sp>
        <p:nvSpPr>
          <p:cNvPr id="4" name="Footer Placeholder 3">
            <a:extLst>
              <a:ext uri="{FF2B5EF4-FFF2-40B4-BE49-F238E27FC236}">
                <a16:creationId xmlns:a16="http://schemas.microsoft.com/office/drawing/2014/main" id="{F72A8654-FFAB-CBC5-F6A6-909E1FAE75C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53321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7DC451E-3F40-9244-923A-252EFC4807E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7FCC0-9382-70F8-755D-CCF3D03D09A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Service desk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64C9E87-D36C-2D2A-04B1-735A5BE05FCF}"/>
              </a:ext>
            </a:extLst>
          </p:cNvPr>
          <p:cNvSpPr>
            <a:spLocks noGrp="1"/>
          </p:cNvSpPr>
          <p:nvPr>
            <p:ph idx="1"/>
          </p:nvPr>
        </p:nvSpPr>
        <p:spPr>
          <a:xfrm>
            <a:off x="6516553" y="685800"/>
            <a:ext cx="5230798" cy="5596666"/>
          </a:xfrm>
        </p:spPr>
        <p:txBody>
          <a:bodyPr>
            <a:noAutofit/>
          </a:bodyPr>
          <a:lstStyle/>
          <a:p>
            <a:pPr marL="0" indent="0">
              <a:buNone/>
            </a:pPr>
            <a:r>
              <a:rPr lang="en-US" sz="1600" b="0" i="0" dirty="0">
                <a:solidFill>
                  <a:srgbClr val="FFFFFF"/>
                </a:solidFill>
                <a:effectLst/>
                <a:latin typeface="Lucida Sans" panose="020B0602030504020204" pitchFamily="34" charset="0"/>
              </a:rPr>
              <a:t>Chatbots are increasingly used in service desk operations to provide immediate, automated responses to common user inquiries and issues. They can handle routine questions and requests efficiently, freeing up human service desk agents to focus on more complex tasks. This use of automation can significantly enhance the efficiency and effectiveness of the service desk.</a:t>
            </a:r>
          </a:p>
          <a:p>
            <a:pPr marL="0" indent="0">
              <a:buNone/>
            </a:pPr>
            <a:r>
              <a:rPr lang="en-US" sz="1600" b="0" i="0" dirty="0">
                <a:solidFill>
                  <a:srgbClr val="FFFFFF"/>
                </a:solidFill>
                <a:effectLst/>
                <a:latin typeface="Lucida Sans" panose="020B0602030504020204" pitchFamily="34" charset="0"/>
              </a:rPr>
              <a:t>The other options are less likely to benefit directly from chatbots:</a:t>
            </a:r>
          </a:p>
          <a:p>
            <a:r>
              <a:rPr lang="en-US" sz="1600" b="0" i="0" dirty="0">
                <a:solidFill>
                  <a:srgbClr val="FFFFFF"/>
                </a:solidFill>
                <a:effectLst/>
                <a:latin typeface="Lucida Sans" panose="020B0602030504020204" pitchFamily="34" charset="0"/>
              </a:rPr>
              <a:t>A. Service level management involves defining, monitoring, and managing service performance against agreed service levels, which typically requires more in-depth analysis and human judgment.</a:t>
            </a:r>
          </a:p>
          <a:p>
            <a:r>
              <a:rPr lang="en-US" sz="1600" b="0" i="0" dirty="0">
                <a:solidFill>
                  <a:srgbClr val="FFFFFF"/>
                </a:solidFill>
                <a:effectLst/>
                <a:latin typeface="Lucida Sans" panose="020B0602030504020204" pitchFamily="34" charset="0"/>
              </a:rPr>
              <a:t>B. Change enablement focuses on managing changes in a controlled manner, a process that often requires human decision-making and is less suited to automation through chatbots.</a:t>
            </a:r>
          </a:p>
          <a:p>
            <a:r>
              <a:rPr lang="en-US" sz="1600" b="0" i="0" dirty="0">
                <a:solidFill>
                  <a:srgbClr val="FFFFFF"/>
                </a:solidFill>
                <a:effectLst/>
                <a:latin typeface="Lucida Sans" panose="020B0602030504020204" pitchFamily="34" charset="0"/>
              </a:rPr>
              <a:t>C. Continual improvement involves the ongoing efforts to enhance services and practices, which generally require human input and strategic thinking, although chatbots could potentially contribute to gathering feedback.</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569BDAF-A994-008F-515C-B1BDE3BC55F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85423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0F99D87-0D4A-A0CD-5D22-D23CE94963A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5AA17-F89D-C288-6C78-3FCE5CE078E8}"/>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178: </a:t>
            </a:r>
            <a:r>
              <a:rPr lang="en-US" sz="2800" b="0" i="0" dirty="0">
                <a:solidFill>
                  <a:srgbClr val="FFFFFF"/>
                </a:solidFill>
                <a:effectLst/>
                <a:latin typeface="Udemy Sans"/>
              </a:rPr>
              <a:t>Which value chain activity ensures a shared understanding of the current status and required direction for all products and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E980819-64BD-AF6A-8940-47FAC03513C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Plan</a:t>
            </a:r>
          </a:p>
          <a:p>
            <a:pPr marL="0" indent="0">
              <a:buNone/>
            </a:pPr>
            <a:r>
              <a:rPr lang="en-US" dirty="0">
                <a:solidFill>
                  <a:srgbClr val="FFFFFF"/>
                </a:solidFill>
                <a:latin typeface="Lucida Sans" panose="020B0602030504020204" pitchFamily="34" charset="0"/>
              </a:rPr>
              <a:t>B. Improve</a:t>
            </a:r>
          </a:p>
          <a:p>
            <a:pPr marL="0" indent="0">
              <a:buNone/>
            </a:pPr>
            <a:r>
              <a:rPr lang="en-US" dirty="0">
                <a:solidFill>
                  <a:srgbClr val="FFFFFF"/>
                </a:solidFill>
                <a:latin typeface="Lucida Sans" panose="020B0602030504020204" pitchFamily="34" charset="0"/>
              </a:rPr>
              <a:t>C. Design and transition</a:t>
            </a:r>
          </a:p>
          <a:p>
            <a:pPr marL="0" indent="0">
              <a:buNone/>
            </a:pPr>
            <a:r>
              <a:rPr lang="en-US" dirty="0">
                <a:solidFill>
                  <a:srgbClr val="FFFFFF"/>
                </a:solidFill>
                <a:latin typeface="Lucida Sans" panose="020B0602030504020204" pitchFamily="34" charset="0"/>
              </a:rPr>
              <a:t>D. Deliver and support</a:t>
            </a:r>
          </a:p>
        </p:txBody>
      </p:sp>
      <p:sp>
        <p:nvSpPr>
          <p:cNvPr id="4" name="Footer Placeholder 3">
            <a:extLst>
              <a:ext uri="{FF2B5EF4-FFF2-40B4-BE49-F238E27FC236}">
                <a16:creationId xmlns:a16="http://schemas.microsoft.com/office/drawing/2014/main" id="{4B984A15-18FE-C6AC-DA93-B5B0E0D2DEB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26878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FF80E6F-9795-9993-C02F-57D90597448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0A8FD-AE03-5DB0-DDA8-13857F211BE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Plan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CA618A7-761F-D671-1B9C-349C24C588B0}"/>
              </a:ext>
            </a:extLst>
          </p:cNvPr>
          <p:cNvSpPr>
            <a:spLocks noGrp="1"/>
          </p:cNvSpPr>
          <p:nvPr>
            <p:ph idx="1"/>
          </p:nvPr>
        </p:nvSpPr>
        <p:spPr>
          <a:xfrm>
            <a:off x="6516553" y="685799"/>
            <a:ext cx="5482521" cy="5693485"/>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The 'Plan' value chain activity involves understanding the organization's vision, current status, and improvement direction. It aligns the organization's practices and services with the strategic direction. This includes planning and defining expected outcomes, understanding how different parts of the organization contribute to value creation, and coordinating with different parts of the organization to ensure a shared understanding of objectives and the current status of services.</a:t>
            </a:r>
          </a:p>
          <a:p>
            <a:pPr>
              <a:lnSpc>
                <a:spcPct val="90000"/>
              </a:lnSpc>
            </a:pPr>
            <a:r>
              <a:rPr lang="en-US" sz="1400" b="0" i="0" dirty="0">
                <a:solidFill>
                  <a:srgbClr val="FFFFFF"/>
                </a:solidFill>
                <a:effectLst/>
                <a:latin typeface="Lucida Sans" panose="020B0602030504020204" pitchFamily="34" charset="0"/>
              </a:rPr>
              <a:t>B. Improve - The 'Improve' value chain activity focuses on ensuring continual improvement in all dimensions of service management. While it does involve understanding the current status as part of the improvement process, its primary goal is not to ensure shared understanding but to improve services and practices based on feedback and evaluation.</a:t>
            </a:r>
          </a:p>
          <a:p>
            <a:pPr>
              <a:lnSpc>
                <a:spcPct val="90000"/>
              </a:lnSpc>
            </a:pPr>
            <a:r>
              <a:rPr lang="en-US" sz="1400" b="0" i="0" dirty="0">
                <a:solidFill>
                  <a:srgbClr val="FFFFFF"/>
                </a:solidFill>
                <a:effectLst/>
                <a:latin typeface="Lucida Sans" panose="020B0602030504020204" pitchFamily="34" charset="0"/>
              </a:rPr>
              <a:t>C. Design and Transition - This value chain activity is concerned with the development and improvement of products and services, transitioning new or changed products and services into live environments. It's more about the creation and implementation of services rather than establishing a shared understanding of the current status.</a:t>
            </a:r>
          </a:p>
          <a:p>
            <a:pPr>
              <a:lnSpc>
                <a:spcPct val="90000"/>
              </a:lnSpc>
            </a:pPr>
            <a:r>
              <a:rPr lang="en-US" sz="1400" b="0" i="0" dirty="0">
                <a:solidFill>
                  <a:srgbClr val="FFFFFF"/>
                </a:solidFill>
                <a:effectLst/>
                <a:latin typeface="Lucida Sans" panose="020B0602030504020204" pitchFamily="34" charset="0"/>
              </a:rPr>
              <a:t>D. Deliver and Support - This activity is about ensuring services are delivered and supported according to agreed specifications and stakeholders' expectations. It involves the ongoing management of technology and services and the direct support to users, but not the overarching planning and direction setting for all services and products.</a:t>
            </a:r>
          </a:p>
        </p:txBody>
      </p:sp>
      <p:sp>
        <p:nvSpPr>
          <p:cNvPr id="4" name="Footer Placeholder 3">
            <a:extLst>
              <a:ext uri="{FF2B5EF4-FFF2-40B4-BE49-F238E27FC236}">
                <a16:creationId xmlns:a16="http://schemas.microsoft.com/office/drawing/2014/main" id="{B5103015-2E61-8B7C-4D43-653872D5F7A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502653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01573CB-4C1C-2925-F2FC-815372E9EF9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359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D30FD-E85D-501A-4546-9B1A7B05683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179: Which is an activity of the 'incident management' practice?</a:t>
            </a:r>
          </a:p>
        </p:txBody>
      </p:sp>
      <p:sp>
        <p:nvSpPr>
          <p:cNvPr id="3" name="Content Placeholder 2">
            <a:extLst>
              <a:ext uri="{FF2B5EF4-FFF2-40B4-BE49-F238E27FC236}">
                <a16:creationId xmlns:a16="http://schemas.microsoft.com/office/drawing/2014/main" id="{FFE96FDF-285D-5449-4251-15455DD296ED}"/>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Assessing and prioritizing improvement opportunities</a:t>
            </a:r>
          </a:p>
          <a:p>
            <a:pPr marL="0" indent="0">
              <a:buNone/>
            </a:pPr>
            <a:r>
              <a:rPr lang="en-US" sz="1800" dirty="0">
                <a:solidFill>
                  <a:srgbClr val="FFFFFF"/>
                </a:solidFill>
                <a:latin typeface="Lucida Sans" panose="020B0602030504020204" pitchFamily="34" charset="0"/>
              </a:rPr>
              <a:t>B. Performing service reviews with customers</a:t>
            </a:r>
          </a:p>
          <a:p>
            <a:pPr marL="0" indent="0">
              <a:buNone/>
            </a:pPr>
            <a:r>
              <a:rPr lang="en-US" sz="1800" dirty="0">
                <a:solidFill>
                  <a:srgbClr val="FFFFFF"/>
                </a:solidFill>
                <a:latin typeface="Lucida Sans" panose="020B0602030504020204" pitchFamily="34" charset="0"/>
              </a:rPr>
              <a:t>C. Providing good-quality updates when expected</a:t>
            </a:r>
          </a:p>
          <a:p>
            <a:pPr marL="0" indent="0">
              <a:buNone/>
            </a:pPr>
            <a:r>
              <a:rPr lang="en-US" sz="1800" dirty="0">
                <a:solidFill>
                  <a:srgbClr val="FFFFFF"/>
                </a:solidFill>
                <a:latin typeface="Lucida Sans" panose="020B0602030504020204" pitchFamily="34" charset="0"/>
              </a:rPr>
              <a:t>D. Automating service requests to the greatest degree possible</a:t>
            </a:r>
          </a:p>
        </p:txBody>
      </p:sp>
      <p:sp>
        <p:nvSpPr>
          <p:cNvPr id="4" name="Footer Placeholder 3">
            <a:extLst>
              <a:ext uri="{FF2B5EF4-FFF2-40B4-BE49-F238E27FC236}">
                <a16:creationId xmlns:a16="http://schemas.microsoft.com/office/drawing/2014/main" id="{530625F2-5BCC-1573-B83D-899363D6266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43158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F96E29D-0540-0B2A-BF2D-B68545B8B5D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FCE86-C89C-F852-A7FA-15FD9FFC61A4}"/>
              </a:ext>
            </a:extLst>
          </p:cNvPr>
          <p:cNvSpPr>
            <a:spLocks noGrp="1"/>
          </p:cNvSpPr>
          <p:nvPr>
            <p:ph type="title"/>
          </p:nvPr>
        </p:nvSpPr>
        <p:spPr>
          <a:xfrm>
            <a:off x="1834919" y="685800"/>
            <a:ext cx="3705269" cy="5308599"/>
          </a:xfrm>
        </p:spPr>
        <p:txBody>
          <a:bodyPr>
            <a:normAutofit/>
          </a:bodyPr>
          <a:lstStyle/>
          <a:p>
            <a:pPr algn="ctr"/>
            <a:r>
              <a:rPr lang="en-US" sz="3200" b="1" dirty="0">
                <a:solidFill>
                  <a:srgbClr val="FFFFFF"/>
                </a:solidFill>
                <a:latin typeface="Udemy Sans"/>
              </a:rPr>
              <a:t>The correct answer is C: Plan</a:t>
            </a:r>
          </a:p>
        </p:txBody>
      </p:sp>
      <p:sp>
        <p:nvSpPr>
          <p:cNvPr id="3" name="Content Placeholder 2">
            <a:extLst>
              <a:ext uri="{FF2B5EF4-FFF2-40B4-BE49-F238E27FC236}">
                <a16:creationId xmlns:a16="http://schemas.microsoft.com/office/drawing/2014/main" id="{7F334F5E-EA6F-4451-2221-4ADFAC6EBB2B}"/>
              </a:ext>
            </a:extLst>
          </p:cNvPr>
          <p:cNvSpPr>
            <a:spLocks noGrp="1"/>
          </p:cNvSpPr>
          <p:nvPr>
            <p:ph idx="1"/>
          </p:nvPr>
        </p:nvSpPr>
        <p:spPr>
          <a:xfrm>
            <a:off x="6516553" y="685800"/>
            <a:ext cx="4754563" cy="5410200"/>
          </a:xfrm>
        </p:spPr>
        <p:txBody>
          <a:bodyPr>
            <a:normAutofit fontScale="85000" lnSpcReduction="10000"/>
          </a:bodyPr>
          <a:lstStyle/>
          <a:p>
            <a:pPr marL="0" indent="0">
              <a:buNone/>
            </a:pPr>
            <a:r>
              <a:rPr lang="en-US" sz="1800" b="1" i="0" dirty="0">
                <a:solidFill>
                  <a:srgbClr val="FFFFFF"/>
                </a:solidFill>
                <a:effectLst/>
                <a:latin typeface="Lucida Sans" panose="020B0602030504020204" pitchFamily="34" charset="0"/>
              </a:rPr>
              <a:t>The 'Plan' value chain activity is focused on understanding the vision and current status of all dimensions of service management and defining the appropriate direction and plans to maintain or improve them.</a:t>
            </a:r>
          </a:p>
          <a:p>
            <a:pPr marL="0" indent="0">
              <a:buNone/>
            </a:pPr>
            <a:r>
              <a:rPr lang="en-US" sz="1800" b="1" i="0" dirty="0">
                <a:solidFill>
                  <a:srgbClr val="FFFFFF"/>
                </a:solidFill>
                <a:effectLst/>
                <a:latin typeface="Lucida Sans" panose="020B0602030504020204" pitchFamily="34" charset="0"/>
              </a:rPr>
              <a:t>The other options are not primarily communication-focused in the context of the current status of the four dimensions:</a:t>
            </a:r>
          </a:p>
          <a:p>
            <a:r>
              <a:rPr lang="en-US" sz="1800" b="1" i="0" dirty="0">
                <a:solidFill>
                  <a:srgbClr val="FFFFFF"/>
                </a:solidFill>
                <a:effectLst/>
                <a:latin typeface="Lucida Sans" panose="020B0602030504020204" pitchFamily="34" charset="0"/>
              </a:rPr>
              <a:t>A. Obtain/build: This activity relates to the acquisition or creation of components necessary for the delivery of services.</a:t>
            </a:r>
          </a:p>
          <a:p>
            <a:r>
              <a:rPr lang="en-US" sz="1800" b="1" i="0" dirty="0">
                <a:solidFill>
                  <a:srgbClr val="FFFFFF"/>
                </a:solidFill>
                <a:effectLst/>
                <a:latin typeface="Lucida Sans" panose="020B0602030504020204" pitchFamily="34" charset="0"/>
              </a:rPr>
              <a:t>B. Improve: While this activity involves analyzing and improving services, it doesn't necessarily communicate the current status of all four dimensions of service management.</a:t>
            </a:r>
          </a:p>
          <a:p>
            <a:r>
              <a:rPr lang="en-US" sz="1800" b="1" i="0" dirty="0">
                <a:solidFill>
                  <a:srgbClr val="FFFFFF"/>
                </a:solidFill>
                <a:effectLst/>
                <a:latin typeface="Lucida Sans" panose="020B0602030504020204" pitchFamily="34" charset="0"/>
              </a:rPr>
              <a:t>D. Engage: This activity focuses on establishing a good understanding of stakeholder needs and continual engagement with them, not specifically on communicating the status of service management dimensions.</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5AA7BC36-4E04-9C97-0CC2-35789C56B88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94696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50CE2D1-EA66-735D-ACB2-464F4C4CC95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705CA-BF73-92C1-96FE-4342B7075A0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Providing good-quality updates when expected.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99A5CEF-5360-C1D7-9D77-B0C4946FE2FF}"/>
              </a:ext>
            </a:extLst>
          </p:cNvPr>
          <p:cNvSpPr>
            <a:spLocks noGrp="1"/>
          </p:cNvSpPr>
          <p:nvPr>
            <p:ph idx="1"/>
          </p:nvPr>
        </p:nvSpPr>
        <p:spPr>
          <a:xfrm>
            <a:off x="6516553" y="685800"/>
            <a:ext cx="4961856" cy="54864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This is because incident management is primarily concerned with restoring normal service operation as quickly as possible and minimizing the adverse impact on business operations. Good-quality updates are a critical part of communication during incident management, ensuring that those affected by the incident are kept informed about the status and expected resolution time.</a:t>
            </a:r>
          </a:p>
          <a:p>
            <a:pPr marL="0" indent="0">
              <a:lnSpc>
                <a:spcPct val="90000"/>
              </a:lnSpc>
              <a:buNone/>
            </a:pPr>
            <a:r>
              <a:rPr lang="en-US" sz="1600" b="0" i="0" dirty="0">
                <a:solidFill>
                  <a:srgbClr val="FFFFFF"/>
                </a:solidFill>
                <a:effectLst/>
                <a:latin typeface="Lucida Sans" panose="020B0602030504020204" pitchFamily="34" charset="0"/>
              </a:rPr>
              <a:t>The other options are generally not associated with the incident management practice:</a:t>
            </a:r>
          </a:p>
          <a:p>
            <a:pPr>
              <a:lnSpc>
                <a:spcPct val="90000"/>
              </a:lnSpc>
            </a:pPr>
            <a:r>
              <a:rPr lang="en-US" sz="1600" b="0" i="0" dirty="0">
                <a:solidFill>
                  <a:srgbClr val="FFFFFF"/>
                </a:solidFill>
                <a:effectLst/>
                <a:latin typeface="Lucida Sans" panose="020B0602030504020204" pitchFamily="34" charset="0"/>
              </a:rPr>
              <a:t>A. Assessing and prioritizing improvement opportunities is more aligned with the 'continual improvement' practice.</a:t>
            </a:r>
          </a:p>
          <a:p>
            <a:pPr>
              <a:lnSpc>
                <a:spcPct val="90000"/>
              </a:lnSpc>
            </a:pPr>
            <a:r>
              <a:rPr lang="en-US" sz="1600" b="0" i="0" dirty="0">
                <a:solidFill>
                  <a:srgbClr val="FFFFFF"/>
                </a:solidFill>
                <a:effectLst/>
                <a:latin typeface="Lucida Sans" panose="020B0602030504020204" pitchFamily="34" charset="0"/>
              </a:rPr>
              <a:t>B. Performing service reviews with customers might be part of service level management or could also be related to 'continual improvement' or 'relationship management'.</a:t>
            </a:r>
          </a:p>
          <a:p>
            <a:pPr>
              <a:lnSpc>
                <a:spcPct val="90000"/>
              </a:lnSpc>
            </a:pPr>
            <a:r>
              <a:rPr lang="en-US" sz="1600" b="0" i="0" dirty="0">
                <a:solidFill>
                  <a:srgbClr val="FFFFFF"/>
                </a:solidFill>
                <a:effectLst/>
                <a:latin typeface="Lucida Sans" panose="020B0602030504020204" pitchFamily="34" charset="0"/>
              </a:rPr>
              <a:t>D. Automating service requests to the greatest degree possible might be part of the 'service request management' practice or could also involve 'change enablement' when it comes to automating workflows and processes.</a:t>
            </a:r>
          </a:p>
        </p:txBody>
      </p:sp>
      <p:sp>
        <p:nvSpPr>
          <p:cNvPr id="4" name="Footer Placeholder 3">
            <a:extLst>
              <a:ext uri="{FF2B5EF4-FFF2-40B4-BE49-F238E27FC236}">
                <a16:creationId xmlns:a16="http://schemas.microsoft.com/office/drawing/2014/main" id="{64E33909-1EE3-2439-3664-7D7FA89063E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11701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A585D9A-483C-692E-EBE9-E26B6C4DC64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D230C-B29E-AA33-2FA2-B792A7900C2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180: </a:t>
            </a:r>
            <a:r>
              <a:rPr lang="en-US" sz="2800" b="0" i="0" dirty="0">
                <a:solidFill>
                  <a:srgbClr val="FFFFFF"/>
                </a:solidFill>
                <a:effectLst/>
                <a:latin typeface="Udemy Sans"/>
              </a:rPr>
              <a:t>Which is included in the purpose of the 'change enablement'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ED44743-8A7B-3465-D4B4-9CEFA1BF98E3}"/>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Make new and changed services available for use </a:t>
            </a:r>
          </a:p>
          <a:p>
            <a:pPr marL="0" indent="0">
              <a:buNone/>
            </a:pPr>
            <a:r>
              <a:rPr lang="en-US" sz="1800" dirty="0">
                <a:solidFill>
                  <a:srgbClr val="FFFFFF"/>
                </a:solidFill>
                <a:latin typeface="Lucida Sans" panose="020B0602030504020204" pitchFamily="34" charset="0"/>
              </a:rPr>
              <a:t>B. Ensure that risks have been properly assessed </a:t>
            </a:r>
          </a:p>
          <a:p>
            <a:pPr marL="0" indent="0">
              <a:buNone/>
            </a:pPr>
            <a:r>
              <a:rPr lang="en-US" sz="1800" dirty="0">
                <a:solidFill>
                  <a:srgbClr val="FFFFFF"/>
                </a:solidFill>
                <a:latin typeface="Lucida Sans" panose="020B0602030504020204" pitchFamily="34" charset="0"/>
              </a:rPr>
              <a:t>C. Record and report selected changes of state </a:t>
            </a:r>
          </a:p>
          <a:p>
            <a:pPr marL="0" indent="0">
              <a:buNone/>
            </a:pPr>
            <a:r>
              <a:rPr lang="en-US" sz="1800" dirty="0">
                <a:solidFill>
                  <a:srgbClr val="FFFFFF"/>
                </a:solidFill>
                <a:latin typeface="Lucida Sans" panose="020B0602030504020204" pitchFamily="34" charset="0"/>
              </a:rPr>
              <a:t>D. Plan and manage the full lifecycle of all IT assets</a:t>
            </a:r>
          </a:p>
        </p:txBody>
      </p:sp>
      <p:sp>
        <p:nvSpPr>
          <p:cNvPr id="4" name="Footer Placeholder 3">
            <a:extLst>
              <a:ext uri="{FF2B5EF4-FFF2-40B4-BE49-F238E27FC236}">
                <a16:creationId xmlns:a16="http://schemas.microsoft.com/office/drawing/2014/main" id="{B405605C-5CEE-3103-A125-5658A6AE9DF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05193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659D099-A585-82F9-52C6-744717BC4D8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F9CF9-5212-1A4E-501A-6E5F8B16013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Ensure that risks have been properly assessed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C99ACCB-E3C1-6A6C-549E-B6F597EC2C32}"/>
              </a:ext>
            </a:extLst>
          </p:cNvPr>
          <p:cNvSpPr>
            <a:spLocks noGrp="1"/>
          </p:cNvSpPr>
          <p:nvPr>
            <p:ph idx="1"/>
          </p:nvPr>
        </p:nvSpPr>
        <p:spPr>
          <a:xfrm>
            <a:off x="6516553" y="685800"/>
            <a:ext cx="5209282" cy="5585908"/>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This option aligns with the key message of change enablement, which is to maximize the number of successful changes by ensuring that risks are properly assessed, authorizing changes to proceed, and managing the change schedule. It involves understanding the risks associated with changes and making sure that they are evaluated and that the change is authorized based on this assessment.</a:t>
            </a:r>
          </a:p>
          <a:p>
            <a:pPr>
              <a:lnSpc>
                <a:spcPct val="90000"/>
              </a:lnSpc>
            </a:pPr>
            <a:r>
              <a:rPr lang="en-US" sz="1500" b="0" i="0" dirty="0">
                <a:solidFill>
                  <a:srgbClr val="FFFFFF"/>
                </a:solidFill>
                <a:effectLst/>
                <a:latin typeface="Lucida Sans" panose="020B0602030504020204" pitchFamily="34" charset="0"/>
              </a:rPr>
              <a:t>A. Make new and changed services available for use. While change enablement does involve the implementation of changes that may include new or modified services, the primary purpose is not just making them available for use but ensuring that the process of implementing these changes is controlled and managed.</a:t>
            </a:r>
          </a:p>
          <a:p>
            <a:pPr>
              <a:lnSpc>
                <a:spcPct val="90000"/>
              </a:lnSpc>
            </a:pPr>
            <a:r>
              <a:rPr lang="en-US" sz="1500" b="0" i="0" dirty="0">
                <a:solidFill>
                  <a:srgbClr val="FFFFFF"/>
                </a:solidFill>
                <a:effectLst/>
                <a:latin typeface="Lucida Sans" panose="020B0602030504020204" pitchFamily="34" charset="0"/>
              </a:rPr>
              <a:t>C. Record and report selected changes of state. Recording and reporting changes is part of change enablement, but it is not its primary purpose. It's more of a function within the practice to maintain records and communicate the status of changes.</a:t>
            </a:r>
          </a:p>
          <a:p>
            <a:pPr>
              <a:lnSpc>
                <a:spcPct val="90000"/>
              </a:lnSpc>
            </a:pPr>
            <a:r>
              <a:rPr lang="en-US" sz="1500" b="0" i="0" dirty="0">
                <a:solidFill>
                  <a:srgbClr val="FFFFFF"/>
                </a:solidFill>
                <a:effectLst/>
                <a:latin typeface="Lucida Sans" panose="020B0602030504020204" pitchFamily="34" charset="0"/>
              </a:rPr>
              <a:t>D. Plan and manage the full lifecycle of all IT assets. Planning and managing the full lifecycle of IT assets is broader than the scope of change enablement. This is typically associated with service configuration management or IT asset management practices.</a:t>
            </a:r>
          </a:p>
        </p:txBody>
      </p:sp>
      <p:sp>
        <p:nvSpPr>
          <p:cNvPr id="4" name="Footer Placeholder 3">
            <a:extLst>
              <a:ext uri="{FF2B5EF4-FFF2-40B4-BE49-F238E27FC236}">
                <a16:creationId xmlns:a16="http://schemas.microsoft.com/office/drawing/2014/main" id="{54AC5DED-E4B6-4232-D3E2-FCCE874ADB6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46436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135E491-B508-B81C-8990-FEA3F20A0C3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0A258-BA19-4B80-B12E-2AA4D0696A9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181: </a:t>
            </a:r>
            <a:r>
              <a:rPr lang="en-US" sz="2800" b="0" i="0" dirty="0">
                <a:solidFill>
                  <a:srgbClr val="FFFFFF"/>
                </a:solidFill>
                <a:effectLst/>
                <a:latin typeface="Udemy Sans"/>
              </a:rPr>
              <a:t>In which step of the 'continual improvement model' is an improvement plan implemented?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54DD68D-6BD8-1D0D-C864-983A3CEC14A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What is the vision?</a:t>
            </a:r>
          </a:p>
          <a:p>
            <a:pPr marL="0" indent="0">
              <a:buNone/>
            </a:pPr>
            <a:r>
              <a:rPr lang="en-US" dirty="0">
                <a:solidFill>
                  <a:srgbClr val="FFFFFF"/>
                </a:solidFill>
                <a:latin typeface="Lucida Sans" panose="020B0602030504020204" pitchFamily="34" charset="0"/>
              </a:rPr>
              <a:t>B. How do we get there?</a:t>
            </a:r>
          </a:p>
          <a:p>
            <a:pPr marL="0" indent="0">
              <a:buNone/>
            </a:pPr>
            <a:r>
              <a:rPr lang="en-US" dirty="0">
                <a:solidFill>
                  <a:srgbClr val="FFFFFF"/>
                </a:solidFill>
                <a:latin typeface="Lucida Sans" panose="020B0602030504020204" pitchFamily="34" charset="0"/>
              </a:rPr>
              <a:t>C. Take action</a:t>
            </a:r>
          </a:p>
          <a:p>
            <a:pPr marL="0" indent="0">
              <a:buNone/>
            </a:pPr>
            <a:r>
              <a:rPr lang="en-US" dirty="0">
                <a:solidFill>
                  <a:srgbClr val="FFFFFF"/>
                </a:solidFill>
                <a:latin typeface="Lucida Sans" panose="020B0602030504020204" pitchFamily="34" charset="0"/>
              </a:rPr>
              <a:t>D. Did we get there?</a:t>
            </a:r>
          </a:p>
        </p:txBody>
      </p:sp>
      <p:sp>
        <p:nvSpPr>
          <p:cNvPr id="4" name="Footer Placeholder 3">
            <a:extLst>
              <a:ext uri="{FF2B5EF4-FFF2-40B4-BE49-F238E27FC236}">
                <a16:creationId xmlns:a16="http://schemas.microsoft.com/office/drawing/2014/main" id="{253FBEDF-8D3E-B963-335D-6A9B78EA408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102370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DC81C69-A589-655F-A56A-82FD0E9DBA2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62C6D-297E-86DB-491C-D266E40A224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Take action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5456018-93D6-56B4-5DEA-BDE924037445}"/>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600" b="0" i="0" dirty="0">
                <a:solidFill>
                  <a:srgbClr val="FFFFFF"/>
                </a:solidFill>
                <a:effectLst/>
                <a:latin typeface="Lucida Sans" panose="020B0602030504020204" pitchFamily="34" charset="0"/>
              </a:rPr>
              <a:t>This is the step where the actual changes or improvements are implemented. Plans and assessments are put into motion, and this is where the organization acts upon the strategies developed in previous steps.</a:t>
            </a:r>
          </a:p>
          <a:p>
            <a:pPr>
              <a:lnSpc>
                <a:spcPct val="90000"/>
              </a:lnSpc>
            </a:pPr>
            <a:r>
              <a:rPr lang="en-US" sz="1600" b="0" i="0" dirty="0">
                <a:solidFill>
                  <a:srgbClr val="FFFFFF"/>
                </a:solidFill>
                <a:effectLst/>
                <a:latin typeface="Lucida Sans" panose="020B0602030504020204" pitchFamily="34" charset="0"/>
              </a:rPr>
              <a:t>A. What is the vision? - This step is about defining the end goal or what the organization aims to achieve with the improvement. It is the initial step where the desired outcomes are articulated.</a:t>
            </a:r>
          </a:p>
          <a:p>
            <a:pPr>
              <a:lnSpc>
                <a:spcPct val="90000"/>
              </a:lnSpc>
            </a:pPr>
            <a:r>
              <a:rPr lang="en-US" sz="1600" b="0" i="0" dirty="0">
                <a:solidFill>
                  <a:srgbClr val="FFFFFF"/>
                </a:solidFill>
                <a:effectLst/>
                <a:latin typeface="Lucida Sans" panose="020B0602030504020204" pitchFamily="34" charset="0"/>
              </a:rPr>
              <a:t>B. How do we get there? - This step involves planning the path to achieve the vision. It includes detailing the steps necessary to reach the goals and may involve setting smaller, incremental objectives that lead to the ultimate vision.</a:t>
            </a:r>
          </a:p>
          <a:p>
            <a:pPr>
              <a:lnSpc>
                <a:spcPct val="90000"/>
              </a:lnSpc>
            </a:pPr>
            <a:r>
              <a:rPr lang="en-US" sz="1600" b="0" i="0" dirty="0">
                <a:solidFill>
                  <a:srgbClr val="FFFFFF"/>
                </a:solidFill>
                <a:effectLst/>
                <a:latin typeface="Lucida Sans" panose="020B0602030504020204" pitchFamily="34" charset="0"/>
              </a:rPr>
              <a:t>D. Did we get there? - After taking action, this step assesses the results against the objectives set in the vision. It is about measuring and evaluating the outcomes to determine if the improvement plan was successful or if further action is needed.</a:t>
            </a:r>
          </a:p>
        </p:txBody>
      </p:sp>
      <p:sp>
        <p:nvSpPr>
          <p:cNvPr id="4" name="Footer Placeholder 3">
            <a:extLst>
              <a:ext uri="{FF2B5EF4-FFF2-40B4-BE49-F238E27FC236}">
                <a16:creationId xmlns:a16="http://schemas.microsoft.com/office/drawing/2014/main" id="{3C6F7992-21FB-D0A9-EC2C-05CCD92C920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702576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200D3DE-8227-E563-06CA-C5E5298A511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6F1DB-6F65-BAEB-12C9-35B2627A1543}"/>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182: </a:t>
            </a:r>
            <a:r>
              <a:rPr lang="en-US" sz="2800" b="0" i="0" dirty="0">
                <a:solidFill>
                  <a:srgbClr val="FFFFFF"/>
                </a:solidFill>
                <a:effectLst/>
                <a:latin typeface="Udemy Sans"/>
              </a:rPr>
              <a:t>Which dimension focuses on relationships with other organizations that are involved in the design, development, deployment and delivery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77A2A53-7D1B-9543-5FA8-6AA0ACAFCE5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Organizations and people</a:t>
            </a:r>
          </a:p>
          <a:p>
            <a:pPr marL="0" indent="0">
              <a:buNone/>
            </a:pPr>
            <a:r>
              <a:rPr lang="en-US" dirty="0">
                <a:solidFill>
                  <a:srgbClr val="FFFFFF"/>
                </a:solidFill>
                <a:latin typeface="Lucida Sans" panose="020B0602030504020204" pitchFamily="34" charset="0"/>
              </a:rPr>
              <a:t>B. Information and technology</a:t>
            </a:r>
          </a:p>
          <a:p>
            <a:pPr marL="0" indent="0">
              <a:buNone/>
            </a:pPr>
            <a:r>
              <a:rPr lang="en-US" dirty="0">
                <a:solidFill>
                  <a:srgbClr val="FFFFFF"/>
                </a:solidFill>
                <a:latin typeface="Lucida Sans" panose="020B0602030504020204" pitchFamily="34" charset="0"/>
              </a:rPr>
              <a:t>C. Partners and suppliers</a:t>
            </a:r>
          </a:p>
          <a:p>
            <a:pPr marL="0" indent="0">
              <a:buNone/>
            </a:pPr>
            <a:r>
              <a:rPr lang="en-US" dirty="0">
                <a:solidFill>
                  <a:srgbClr val="FFFFFF"/>
                </a:solidFill>
                <a:latin typeface="Lucida Sans" panose="020B0602030504020204" pitchFamily="34" charset="0"/>
              </a:rPr>
              <a:t>D. Value streams and processes</a:t>
            </a:r>
          </a:p>
        </p:txBody>
      </p:sp>
      <p:sp>
        <p:nvSpPr>
          <p:cNvPr id="4" name="Footer Placeholder 3">
            <a:extLst>
              <a:ext uri="{FF2B5EF4-FFF2-40B4-BE49-F238E27FC236}">
                <a16:creationId xmlns:a16="http://schemas.microsoft.com/office/drawing/2014/main" id="{B9E99166-967C-49A3-6CDA-2DA8AD7733A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57904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4318C2A-0D30-52E0-644B-6C478B8E713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8C584-8638-D80C-4D7C-8C993AF141D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Partners and suppliers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B6A4153-AF50-B723-BEB5-4CA56B1F9AD4}"/>
              </a:ext>
            </a:extLst>
          </p:cNvPr>
          <p:cNvSpPr>
            <a:spLocks noGrp="1"/>
          </p:cNvSpPr>
          <p:nvPr>
            <p:ph idx="1"/>
          </p:nvPr>
        </p:nvSpPr>
        <p:spPr>
          <a:xfrm>
            <a:off x="6516553" y="685800"/>
            <a:ext cx="5037160" cy="54864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This dimension focuses on the relationships an organization has with other organizations, which can include third-party vendors, partners, and suppliers that contribute to the design, development, deployment, and delivery of services. These relationships are crucial for the successful management of products and services throughout their lifecycle.</a:t>
            </a:r>
          </a:p>
          <a:p>
            <a:pPr>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Organizations and People</a:t>
            </a:r>
            <a:r>
              <a:rPr lang="en-US" sz="1400" b="0" i="0" dirty="0">
                <a:solidFill>
                  <a:srgbClr val="FFFFFF"/>
                </a:solidFill>
                <a:effectLst/>
                <a:latin typeface="Lucida Sans" panose="020B0602030504020204" pitchFamily="34" charset="0"/>
              </a:rPr>
              <a:t>: This dimension concerns the roles, responsibilities, culture, and organizational structure within the service provider's own organization. It does not specifically address external relationships.</a:t>
            </a:r>
          </a:p>
          <a:p>
            <a:pPr>
              <a:lnSpc>
                <a:spcPct val="90000"/>
              </a:lnSpc>
            </a:pPr>
            <a:r>
              <a:rPr lang="en-US" sz="1400" b="0" i="0" dirty="0">
                <a:solidFill>
                  <a:srgbClr val="FFFFFF"/>
                </a:solidFill>
                <a:effectLst/>
                <a:latin typeface="Lucida Sans" panose="020B0602030504020204" pitchFamily="34" charset="0"/>
              </a:rPr>
              <a:t>B. </a:t>
            </a:r>
            <a:r>
              <a:rPr lang="en-US" sz="1400" b="1" i="0" dirty="0">
                <a:solidFill>
                  <a:srgbClr val="FFFFFF"/>
                </a:solidFill>
                <a:effectLst/>
                <a:latin typeface="Lucida Sans" panose="020B0602030504020204" pitchFamily="34" charset="0"/>
              </a:rPr>
              <a:t>Information and Technology</a:t>
            </a:r>
            <a:r>
              <a:rPr lang="en-US" sz="1400" b="0" i="0" dirty="0">
                <a:solidFill>
                  <a:srgbClr val="FFFFFF"/>
                </a:solidFill>
                <a:effectLst/>
                <a:latin typeface="Lucida Sans" panose="020B0602030504020204" pitchFamily="34" charset="0"/>
              </a:rPr>
              <a:t>: This dimension covers the information and knowledge management aspects, as well as the technologies required to deliver services. It focuses on the technical components and capabilities within the service provider's organization rather than on external partnerships.</a:t>
            </a:r>
          </a:p>
          <a:p>
            <a:pPr>
              <a:lnSpc>
                <a:spcPct val="90000"/>
              </a:lnSpc>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Value Streams and Processes</a:t>
            </a:r>
            <a:r>
              <a:rPr lang="en-US" sz="1400" b="0" i="0" dirty="0">
                <a:solidFill>
                  <a:srgbClr val="FFFFFF"/>
                </a:solidFill>
                <a:effectLst/>
                <a:latin typeface="Lucida Sans" panose="020B0602030504020204" pitchFamily="34" charset="0"/>
              </a:rPr>
              <a:t>: This dimension is about the activities, workflows, controls, and procedures that are necessary to deliver services. It looks at how the various parts of an organization work together in a coordinated way to create value in the form of services. While it might involve interactions with partners and suppliers, its primary focus is on internal processes and value creation steps, not on the external relationships themselves.</a:t>
            </a:r>
          </a:p>
        </p:txBody>
      </p:sp>
      <p:sp>
        <p:nvSpPr>
          <p:cNvPr id="4" name="Footer Placeholder 3">
            <a:extLst>
              <a:ext uri="{FF2B5EF4-FFF2-40B4-BE49-F238E27FC236}">
                <a16:creationId xmlns:a16="http://schemas.microsoft.com/office/drawing/2014/main" id="{99A1F7CA-5E23-72EC-5056-BE007B2B2C8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04380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5D0967D-DA05-E378-B998-1BC304E9FDE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F957F-E606-9E68-275B-24BB98095CE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183: </a:t>
            </a:r>
            <a:r>
              <a:rPr lang="en-US" sz="2800" b="0" i="0" dirty="0">
                <a:solidFill>
                  <a:srgbClr val="FFFFFF"/>
                </a:solidFill>
                <a:effectLst/>
                <a:latin typeface="Udemy Sans"/>
              </a:rPr>
              <a:t>What includes governance as a component?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CE44A39-3E8A-8AF8-E59E-318D97D22C1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Practices</a:t>
            </a:r>
          </a:p>
          <a:p>
            <a:pPr marL="0" indent="0">
              <a:buNone/>
            </a:pPr>
            <a:r>
              <a:rPr lang="en-US" dirty="0">
                <a:solidFill>
                  <a:srgbClr val="FFFFFF"/>
                </a:solidFill>
                <a:latin typeface="Lucida Sans" panose="020B0602030504020204" pitchFamily="34" charset="0"/>
              </a:rPr>
              <a:t>B. The service value chain</a:t>
            </a:r>
          </a:p>
          <a:p>
            <a:pPr marL="0" indent="0">
              <a:buNone/>
            </a:pPr>
            <a:r>
              <a:rPr lang="en-US" dirty="0">
                <a:solidFill>
                  <a:srgbClr val="FFFFFF"/>
                </a:solidFill>
                <a:latin typeface="Lucida Sans" panose="020B0602030504020204" pitchFamily="34" charset="0"/>
              </a:rPr>
              <a:t>C. The service value system</a:t>
            </a:r>
          </a:p>
          <a:p>
            <a:pPr marL="0" indent="0">
              <a:buNone/>
            </a:pPr>
            <a:r>
              <a:rPr lang="en-US" dirty="0">
                <a:solidFill>
                  <a:srgbClr val="FFFFFF"/>
                </a:solidFill>
                <a:latin typeface="Lucida Sans" panose="020B0602030504020204" pitchFamily="34" charset="0"/>
              </a:rPr>
              <a:t>D. The guiding principles</a:t>
            </a:r>
          </a:p>
        </p:txBody>
      </p:sp>
      <p:sp>
        <p:nvSpPr>
          <p:cNvPr id="4" name="Footer Placeholder 3">
            <a:extLst>
              <a:ext uri="{FF2B5EF4-FFF2-40B4-BE49-F238E27FC236}">
                <a16:creationId xmlns:a16="http://schemas.microsoft.com/office/drawing/2014/main" id="{C4A1BD00-B0F7-2FC0-9797-13E6B9343A4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253413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593E94B-61FE-9613-F5CC-5A53E10199F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F5678-CE0E-A20D-6A1A-9670632CC2E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The service value system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51C25FC-F5EF-80DC-7086-54439FB7A111}"/>
              </a:ext>
            </a:extLst>
          </p:cNvPr>
          <p:cNvSpPr>
            <a:spLocks noGrp="1"/>
          </p:cNvSpPr>
          <p:nvPr>
            <p:ph idx="1"/>
          </p:nvPr>
        </p:nvSpPr>
        <p:spPr>
          <a:xfrm>
            <a:off x="6516553" y="685800"/>
            <a:ext cx="5126446" cy="5607424"/>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Governance is typically a component of the service value system. It involves evaluating, directing, and monitoring to ensure that an organization's objectives and strategies are achieved, and that the organization's operations are aligned with its values and risks are managed appropriately. Governance is a critical aspect of the service value system, as it provides the structure through which the enterprise objectives are set, and the means of attaining those objectives and monitoring performance are determined.</a:t>
            </a:r>
          </a:p>
          <a:p>
            <a:pPr>
              <a:lnSpc>
                <a:spcPct val="90000"/>
              </a:lnSpc>
            </a:pPr>
            <a:r>
              <a:rPr lang="en-US" sz="1400" b="0" i="0" dirty="0">
                <a:solidFill>
                  <a:srgbClr val="FFFFFF"/>
                </a:solidFill>
                <a:effectLst/>
                <a:latin typeface="Lucida Sans" panose="020B0602030504020204" pitchFamily="34" charset="0"/>
              </a:rPr>
              <a:t>A. Practices: Practices in ITIL refer to sets of organizational resources designed for performing work or accomplishing an objective. While governance will influence practices by setting policies and guidelines, it is not a practice in itself.</a:t>
            </a:r>
          </a:p>
          <a:p>
            <a:pPr>
              <a:lnSpc>
                <a:spcPct val="90000"/>
              </a:lnSpc>
            </a:pPr>
            <a:r>
              <a:rPr lang="en-US" sz="1400" b="0" i="0" dirty="0">
                <a:solidFill>
                  <a:srgbClr val="FFFFFF"/>
                </a:solidFill>
                <a:effectLst/>
                <a:latin typeface="Lucida Sans" panose="020B0602030504020204" pitchFamily="34" charset="0"/>
              </a:rPr>
              <a:t>B. The service value chain: The service value chain is an operating model that outlines the key activities required to respond to demand and facilitate value realization. Governance sets the parameters and guidelines within which the service value chain operates, but it is not an activity within the chain itself.</a:t>
            </a:r>
          </a:p>
          <a:p>
            <a:pPr>
              <a:lnSpc>
                <a:spcPct val="90000"/>
              </a:lnSpc>
            </a:pPr>
            <a:r>
              <a:rPr lang="en-US" sz="1400" b="0" i="0" dirty="0">
                <a:solidFill>
                  <a:srgbClr val="FFFFFF"/>
                </a:solidFill>
                <a:effectLst/>
                <a:latin typeface="Lucida Sans" panose="020B0602030504020204" pitchFamily="34" charset="0"/>
              </a:rPr>
              <a:t>D. The guiding principles: Guiding principles are recommendations that can guide an organization in all circumstances, irrespective of changes in its goals, strategies, type of work, or management structure. Governance ensures that these principles are followed and aligns them with the overall strategic direction of the organization, but it is itself a framework for oversight rather than a principle.</a:t>
            </a:r>
          </a:p>
        </p:txBody>
      </p:sp>
      <p:sp>
        <p:nvSpPr>
          <p:cNvPr id="4" name="Footer Placeholder 3">
            <a:extLst>
              <a:ext uri="{FF2B5EF4-FFF2-40B4-BE49-F238E27FC236}">
                <a16:creationId xmlns:a16="http://schemas.microsoft.com/office/drawing/2014/main" id="{9096D6CD-1239-2D8C-62B4-FEDD0626A4F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9255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7E415F3-A226-AE1A-999D-B9486CB6832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369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7731C-61D8-8988-DD3D-CD2A9D6E383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184: </a:t>
            </a:r>
            <a:r>
              <a:rPr lang="en-US" sz="2800" b="0" i="0" dirty="0">
                <a:solidFill>
                  <a:srgbClr val="FFFFFF"/>
                </a:solidFill>
                <a:effectLst/>
                <a:latin typeface="Udemy Sans"/>
              </a:rPr>
              <a:t>Which guiding principle is PRIMARILY concerned with end-to-end service delivery?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3D44360-7E9D-A8A0-AA02-CD9D37BA8E76}"/>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Focus on value</a:t>
            </a:r>
          </a:p>
          <a:p>
            <a:pPr marL="0" indent="0">
              <a:buNone/>
            </a:pPr>
            <a:r>
              <a:rPr lang="en-US" dirty="0">
                <a:solidFill>
                  <a:srgbClr val="FFFFFF"/>
                </a:solidFill>
                <a:latin typeface="Lucida Sans" panose="020B0602030504020204" pitchFamily="34" charset="0"/>
              </a:rPr>
              <a:t>B. Think and work holistically</a:t>
            </a:r>
          </a:p>
          <a:p>
            <a:pPr marL="0" indent="0">
              <a:buNone/>
            </a:pPr>
            <a:r>
              <a:rPr lang="en-US" dirty="0">
                <a:solidFill>
                  <a:srgbClr val="FFFFFF"/>
                </a:solidFill>
                <a:latin typeface="Lucida Sans" panose="020B0602030504020204" pitchFamily="34" charset="0"/>
              </a:rPr>
              <a:t>C. Optimize and automate</a:t>
            </a:r>
          </a:p>
          <a:p>
            <a:pPr marL="0" indent="0">
              <a:buNone/>
            </a:pPr>
            <a:r>
              <a:rPr lang="en-US" dirty="0">
                <a:solidFill>
                  <a:srgbClr val="FFFFFF"/>
                </a:solidFill>
                <a:latin typeface="Lucida Sans" panose="020B0602030504020204" pitchFamily="34" charset="0"/>
              </a:rPr>
              <a:t>D. Collaborate and promote visibility</a:t>
            </a:r>
          </a:p>
        </p:txBody>
      </p:sp>
      <p:sp>
        <p:nvSpPr>
          <p:cNvPr id="4" name="Footer Placeholder 3">
            <a:extLst>
              <a:ext uri="{FF2B5EF4-FFF2-40B4-BE49-F238E27FC236}">
                <a16:creationId xmlns:a16="http://schemas.microsoft.com/office/drawing/2014/main" id="{755A95D4-A129-15F2-2C09-8F43A7C049E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501312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79D6A3F-FBC0-25AD-1325-A4C4FC2A73C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57DA5-BC69-7695-B9DC-2EEF3D285957}"/>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18: How should an organization include third-party suppliers in the continual improvement of services?</a:t>
            </a:r>
          </a:p>
        </p:txBody>
      </p:sp>
      <p:sp>
        <p:nvSpPr>
          <p:cNvPr id="3" name="Content Placeholder 2">
            <a:extLst>
              <a:ext uri="{FF2B5EF4-FFF2-40B4-BE49-F238E27FC236}">
                <a16:creationId xmlns:a16="http://schemas.microsoft.com/office/drawing/2014/main" id="{F337ACA7-394B-CA1B-D2E3-8C2461D83D21}"/>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Require evidence that the supplier uses agile development methods</a:t>
            </a:r>
          </a:p>
          <a:p>
            <a:pPr marL="0" indent="0">
              <a:buNone/>
            </a:pPr>
            <a:r>
              <a:rPr lang="en-US" sz="1800" dirty="0">
                <a:solidFill>
                  <a:srgbClr val="FFFFFF"/>
                </a:solidFill>
                <a:latin typeface="Lucida Sans" panose="020B0602030504020204" pitchFamily="34" charset="0"/>
              </a:rPr>
              <a:t>B. Ensure that all supplier problem management activities result in improvements</a:t>
            </a:r>
          </a:p>
          <a:p>
            <a:pPr marL="0" indent="0">
              <a:buNone/>
            </a:pPr>
            <a:r>
              <a:rPr lang="en-US" sz="1800" dirty="0">
                <a:solidFill>
                  <a:srgbClr val="FFFFFF"/>
                </a:solidFill>
                <a:latin typeface="Lucida Sans" panose="020B0602030504020204" pitchFamily="34" charset="0"/>
              </a:rPr>
              <a:t>C. Ensure suppliers include details of their approach to service improvement in contracts</a:t>
            </a:r>
          </a:p>
          <a:p>
            <a:pPr marL="0" indent="0">
              <a:buNone/>
            </a:pPr>
            <a:r>
              <a:rPr lang="en-US" sz="1800" dirty="0">
                <a:solidFill>
                  <a:srgbClr val="FFFFFF"/>
                </a:solidFill>
                <a:latin typeface="Lucida Sans" panose="020B0602030504020204" pitchFamily="34" charset="0"/>
              </a:rPr>
              <a:t>D. Require evidence that the supplier implements all improvements using project management practices</a:t>
            </a:r>
          </a:p>
        </p:txBody>
      </p:sp>
      <p:sp>
        <p:nvSpPr>
          <p:cNvPr id="4" name="Footer Placeholder 3">
            <a:extLst>
              <a:ext uri="{FF2B5EF4-FFF2-40B4-BE49-F238E27FC236}">
                <a16:creationId xmlns:a16="http://schemas.microsoft.com/office/drawing/2014/main" id="{2F3120DD-5BA6-9FE7-EB90-D155D941AE9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83405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595E7BC-99C2-977F-7877-F19A7ABC3D4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3A162-EDD4-A20A-E9E8-E01B11DA99E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Think and work holistically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A47D7B9-0B62-4C10-D0DE-A18F5178D0FF}"/>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This principle emphasizes the importance of understanding and considering the entire system and the interdependencies within it when delivering services. It calls for an integrated approach that takes into account all the elements of service delivery, ensuring that all parts of the organization work together seamlessly to deliver value to the customer.</a:t>
            </a:r>
          </a:p>
          <a:p>
            <a:pPr marL="0" indent="0">
              <a:lnSpc>
                <a:spcPct val="90000"/>
              </a:lnSpc>
              <a:buNone/>
            </a:pPr>
            <a:r>
              <a:rPr lang="en-US" sz="1600" b="0" i="0" dirty="0">
                <a:solidFill>
                  <a:srgbClr val="FFFFFF"/>
                </a:solidFill>
                <a:effectLst/>
                <a:latin typeface="Lucida Sans" panose="020B0602030504020204" pitchFamily="34" charset="0"/>
              </a:rPr>
              <a:t>The other options, while important in their own right, have different primary focuses:</a:t>
            </a:r>
          </a:p>
          <a:p>
            <a:pPr>
              <a:lnSpc>
                <a:spcPct val="90000"/>
              </a:lnSpc>
            </a:pPr>
            <a:r>
              <a:rPr lang="en-US" sz="1600" b="0" i="0" dirty="0">
                <a:solidFill>
                  <a:srgbClr val="FFFFFF"/>
                </a:solidFill>
                <a:effectLst/>
                <a:latin typeface="Lucida Sans" panose="020B0602030504020204" pitchFamily="34" charset="0"/>
              </a:rPr>
              <a:t>A. Focus on value - This principle emphasizes understanding what is valuable to the customers and focusing on delivering that value. </a:t>
            </a:r>
          </a:p>
          <a:p>
            <a:pPr>
              <a:lnSpc>
                <a:spcPct val="90000"/>
              </a:lnSpc>
            </a:pPr>
            <a:r>
              <a:rPr lang="en-US" sz="1600" b="0" i="0" dirty="0">
                <a:solidFill>
                  <a:srgbClr val="FFFFFF"/>
                </a:solidFill>
                <a:effectLst/>
                <a:latin typeface="Lucida Sans" panose="020B0602030504020204" pitchFamily="34" charset="0"/>
              </a:rPr>
              <a:t>C. Optimize and automate - This principle is about improving efficiency and effectiveness in processes and services, often by using automation where appropriate. </a:t>
            </a:r>
          </a:p>
          <a:p>
            <a:pPr>
              <a:lnSpc>
                <a:spcPct val="90000"/>
              </a:lnSpc>
            </a:pPr>
            <a:r>
              <a:rPr lang="en-US" sz="1600" b="0" i="0" dirty="0">
                <a:solidFill>
                  <a:srgbClr val="FFFFFF"/>
                </a:solidFill>
                <a:effectLst/>
                <a:latin typeface="Lucida Sans" panose="020B0602030504020204" pitchFamily="34" charset="0"/>
              </a:rPr>
              <a:t>D. Collaborate and promote visibility - This principle encourages working together across teams and making work and information visible to improve communication and outcomes.</a:t>
            </a:r>
          </a:p>
        </p:txBody>
      </p:sp>
      <p:sp>
        <p:nvSpPr>
          <p:cNvPr id="4" name="Footer Placeholder 3">
            <a:extLst>
              <a:ext uri="{FF2B5EF4-FFF2-40B4-BE49-F238E27FC236}">
                <a16:creationId xmlns:a16="http://schemas.microsoft.com/office/drawing/2014/main" id="{B933AF4D-8626-7521-2406-451F8D40D6E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70410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9F8EA76-872E-4D78-F8CE-9DDEE75CBC9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36C3D-536A-DF25-034C-1DC386C5452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185: </a:t>
            </a:r>
            <a:r>
              <a:rPr lang="en-US" sz="2800" b="0" i="0" dirty="0">
                <a:solidFill>
                  <a:srgbClr val="FFFFFF"/>
                </a:solidFill>
                <a:effectLst/>
                <a:latin typeface="Udemy Sans"/>
              </a:rPr>
              <a:t>Which term relates to service levels aligned with the needs of service consumers?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76A4BD3-7DEB-3F71-93FA-36E56D2FF80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management</a:t>
            </a:r>
          </a:p>
          <a:p>
            <a:pPr marL="0" indent="0">
              <a:buNone/>
            </a:pPr>
            <a:r>
              <a:rPr lang="en-US" dirty="0">
                <a:solidFill>
                  <a:srgbClr val="FFFFFF"/>
                </a:solidFill>
                <a:latin typeface="Lucida Sans" panose="020B0602030504020204" pitchFamily="34" charset="0"/>
              </a:rPr>
              <a:t>B. Warranty</a:t>
            </a:r>
          </a:p>
          <a:p>
            <a:pPr marL="0" indent="0">
              <a:buNone/>
            </a:pPr>
            <a:r>
              <a:rPr lang="en-US" dirty="0">
                <a:solidFill>
                  <a:srgbClr val="FFFFFF"/>
                </a:solidFill>
                <a:latin typeface="Lucida Sans" panose="020B0602030504020204" pitchFamily="34" charset="0"/>
              </a:rPr>
              <a:t>C. Cost</a:t>
            </a:r>
          </a:p>
          <a:p>
            <a:pPr marL="0" indent="0">
              <a:buNone/>
            </a:pPr>
            <a:r>
              <a:rPr lang="en-US" dirty="0">
                <a:solidFill>
                  <a:srgbClr val="FFFFFF"/>
                </a:solidFill>
                <a:latin typeface="Lucida Sans" panose="020B0602030504020204" pitchFamily="34" charset="0"/>
              </a:rPr>
              <a:t>D. Utility</a:t>
            </a:r>
          </a:p>
        </p:txBody>
      </p:sp>
      <p:sp>
        <p:nvSpPr>
          <p:cNvPr id="4" name="Footer Placeholder 3">
            <a:extLst>
              <a:ext uri="{FF2B5EF4-FFF2-40B4-BE49-F238E27FC236}">
                <a16:creationId xmlns:a16="http://schemas.microsoft.com/office/drawing/2014/main" id="{A92673B0-3BA7-7708-5337-192F6CFBFAE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29158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8C9DE43-BD6D-AE4B-081F-C4571BC63F0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A8FE6-21F5-2010-42B5-1146388CCC6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Warranty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2BF7D3B-EC63-1245-067A-E82F4C436366}"/>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Warranty in the context of service management refers to the assurance that a product or service will meet agreed requirements. This often includes aspects such as availability, capacity, security, and continuity. Warranty ensures that the service is fit for use and that it can be reliably delivered according to the agreed service level targets and needs of the service consumers.</a:t>
            </a:r>
          </a:p>
          <a:p>
            <a:pPr marL="0" indent="0">
              <a:lnSpc>
                <a:spcPct val="90000"/>
              </a:lnSpc>
              <a:buNone/>
            </a:pPr>
            <a:r>
              <a:rPr lang="en-US" sz="1600" b="0" i="0" dirty="0">
                <a:solidFill>
                  <a:srgbClr val="FFFFFF"/>
                </a:solidFill>
                <a:effectLst/>
                <a:latin typeface="Lucida Sans" panose="020B0602030504020204" pitchFamily="34" charset="0"/>
              </a:rPr>
              <a:t>Here's a brief explanation of the other terms:</a:t>
            </a:r>
          </a:p>
          <a:p>
            <a:pPr>
              <a:lnSpc>
                <a:spcPct val="90000"/>
              </a:lnSpc>
            </a:pPr>
            <a:r>
              <a:rPr lang="en-US" sz="1600" b="0" i="0" dirty="0">
                <a:solidFill>
                  <a:srgbClr val="FFFFFF"/>
                </a:solidFill>
                <a:effectLst/>
                <a:latin typeface="Lucida Sans" panose="020B0602030504020204" pitchFamily="34" charset="0"/>
              </a:rPr>
              <a:t>A. Service Management - This is the overall practice of managing and delivering services to meet the needs of customers or business, but it doesn't exclusively refer to the alignment of service levels. </a:t>
            </a:r>
          </a:p>
          <a:p>
            <a:pPr>
              <a:lnSpc>
                <a:spcPct val="90000"/>
              </a:lnSpc>
            </a:pPr>
            <a:r>
              <a:rPr lang="en-US" sz="1600" b="0" i="0" dirty="0">
                <a:solidFill>
                  <a:srgbClr val="FFFFFF"/>
                </a:solidFill>
                <a:effectLst/>
                <a:latin typeface="Lucida Sans" panose="020B0602030504020204" pitchFamily="34" charset="0"/>
              </a:rPr>
              <a:t>C. Cost - This refers to the amount of money required to deliver a service but doesn't directly relate to the service levels. </a:t>
            </a:r>
          </a:p>
          <a:p>
            <a:pPr>
              <a:lnSpc>
                <a:spcPct val="90000"/>
              </a:lnSpc>
            </a:pPr>
            <a:r>
              <a:rPr lang="en-US" sz="1600" b="0" i="0" dirty="0">
                <a:solidFill>
                  <a:srgbClr val="FFFFFF"/>
                </a:solidFill>
                <a:effectLst/>
                <a:latin typeface="Lucida Sans" panose="020B0602030504020204" pitchFamily="34" charset="0"/>
              </a:rPr>
              <a:t>D. Utility - Utility refers to the functionality offered by a product or service to meet a particular need. It is about the service being fit for purpose, but not specifically about the service levels or guarantees</a:t>
            </a:r>
          </a:p>
        </p:txBody>
      </p:sp>
      <p:sp>
        <p:nvSpPr>
          <p:cNvPr id="4" name="Footer Placeholder 3">
            <a:extLst>
              <a:ext uri="{FF2B5EF4-FFF2-40B4-BE49-F238E27FC236}">
                <a16:creationId xmlns:a16="http://schemas.microsoft.com/office/drawing/2014/main" id="{788EE45A-EDD0-E02D-8D51-66A1FC96BF3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29304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42ECCEA-F0D9-F7C2-4C15-D9B02D5A75F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CF6BD-7A13-099E-2500-38845C6C41A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186: </a:t>
            </a:r>
            <a:r>
              <a:rPr lang="en-US" sz="2800" b="0" i="0" dirty="0">
                <a:solidFill>
                  <a:srgbClr val="FFFFFF"/>
                </a:solidFill>
                <a:effectLst/>
                <a:latin typeface="Udemy Sans"/>
              </a:rPr>
              <a:t>Which practice forms a link between the service provider and the users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250E237-5D80-6381-4C07-DBBB22E91CF9}"/>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Change enablement</a:t>
            </a:r>
          </a:p>
          <a:p>
            <a:pPr marL="0" indent="0">
              <a:buNone/>
            </a:pPr>
            <a:r>
              <a:rPr lang="en-US" dirty="0">
                <a:solidFill>
                  <a:srgbClr val="FFFFFF"/>
                </a:solidFill>
                <a:latin typeface="Lucida Sans" panose="020B0602030504020204" pitchFamily="34" charset="0"/>
              </a:rPr>
              <a:t>B. Service level management</a:t>
            </a:r>
          </a:p>
          <a:p>
            <a:pPr marL="0" indent="0">
              <a:buNone/>
            </a:pPr>
            <a:r>
              <a:rPr lang="en-US" dirty="0">
                <a:solidFill>
                  <a:srgbClr val="FFFFFF"/>
                </a:solidFill>
                <a:latin typeface="Lucida Sans" panose="020B0602030504020204" pitchFamily="34" charset="0"/>
              </a:rPr>
              <a:t>C. Problem management</a:t>
            </a:r>
          </a:p>
          <a:p>
            <a:pPr marL="0" indent="0">
              <a:buNone/>
            </a:pPr>
            <a:r>
              <a:rPr lang="en-US" dirty="0">
                <a:solidFill>
                  <a:srgbClr val="FFFFFF"/>
                </a:solidFill>
                <a:latin typeface="Lucida Sans" panose="020B0602030504020204" pitchFamily="34" charset="0"/>
              </a:rPr>
              <a:t>D. Service desk</a:t>
            </a:r>
          </a:p>
        </p:txBody>
      </p:sp>
      <p:sp>
        <p:nvSpPr>
          <p:cNvPr id="4" name="Footer Placeholder 3">
            <a:extLst>
              <a:ext uri="{FF2B5EF4-FFF2-40B4-BE49-F238E27FC236}">
                <a16:creationId xmlns:a16="http://schemas.microsoft.com/office/drawing/2014/main" id="{F889FB02-473C-F2C7-DF9A-D8131C958A1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618117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A7867B5-F849-BD81-48DB-B1CB049A440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BD5EA-5C6A-9FD5-B20C-63D1505031A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Service desk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2DFBBF6-F885-21C9-BECB-2F08172CF2CD}"/>
              </a:ext>
            </a:extLst>
          </p:cNvPr>
          <p:cNvSpPr>
            <a:spLocks noGrp="1"/>
          </p:cNvSpPr>
          <p:nvPr>
            <p:ph idx="1"/>
          </p:nvPr>
        </p:nvSpPr>
        <p:spPr>
          <a:xfrm>
            <a:off x="6516553" y="685799"/>
            <a:ext cx="5126446" cy="5575151"/>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The Service Desk is the practice that provides a clear point of communication and initial support for service users when dealing with service disruptions or requests. It is designed to be a primary point of contact for users to report issues, request services, and obtain assistance.</a:t>
            </a:r>
          </a:p>
          <a:p>
            <a:pPr>
              <a:lnSpc>
                <a:spcPct val="90000"/>
              </a:lnSpc>
            </a:pPr>
            <a:r>
              <a:rPr lang="en-US" sz="1400" b="0" i="0" dirty="0">
                <a:solidFill>
                  <a:srgbClr val="FFFFFF"/>
                </a:solidFill>
                <a:effectLst/>
                <a:latin typeface="Lucida Sans" panose="020B0602030504020204" pitchFamily="34" charset="0"/>
              </a:rPr>
              <a:t>A. Change enablement - This practice is primarily focused on managing changes to the service and ensuring that risks are assessed, authorizing changes to proceed, and managing a change schedule. It does not usually interact directly with the service users but rather ensures that changes within the IT infrastructure are implemented in a controlled manner.</a:t>
            </a:r>
          </a:p>
          <a:p>
            <a:pPr>
              <a:lnSpc>
                <a:spcPct val="90000"/>
              </a:lnSpc>
            </a:pPr>
            <a:r>
              <a:rPr lang="en-US" sz="1400" b="0" i="0" dirty="0">
                <a:solidFill>
                  <a:srgbClr val="FFFFFF"/>
                </a:solidFill>
                <a:effectLst/>
                <a:latin typeface="Lucida Sans" panose="020B0602030504020204" pitchFamily="34" charset="0"/>
              </a:rPr>
              <a:t>B. Service level management - Service Level Management is concerned with negotiating, agreeing, and documenting appropriate service level targets with customers, and then monitoring and reporting on the service levels achieved. It does not directly deal with users on a day-to-day basis regarding their individual service issues.</a:t>
            </a:r>
          </a:p>
          <a:p>
            <a:pPr>
              <a:lnSpc>
                <a:spcPct val="90000"/>
              </a:lnSpc>
            </a:pPr>
            <a:r>
              <a:rPr lang="en-US" sz="1400" b="0" i="0" dirty="0">
                <a:solidFill>
                  <a:srgbClr val="FFFFFF"/>
                </a:solidFill>
                <a:effectLst/>
                <a:latin typeface="Lucida Sans" panose="020B0602030504020204" pitchFamily="34" charset="0"/>
              </a:rPr>
              <a:t>C. Problem management - Problem Management is focused on managing the lifecycle of all problems, with the primary objectives of preventing incidents from happening and minimizing the impact of incidents that cannot be prevented. This practice typically works behind the scenes, often in response to trends or recurring issues identified through the Service Desk or other means, rather than directly interacting with users.</a:t>
            </a:r>
          </a:p>
        </p:txBody>
      </p:sp>
      <p:sp>
        <p:nvSpPr>
          <p:cNvPr id="4" name="Footer Placeholder 3">
            <a:extLst>
              <a:ext uri="{FF2B5EF4-FFF2-40B4-BE49-F238E27FC236}">
                <a16:creationId xmlns:a16="http://schemas.microsoft.com/office/drawing/2014/main" id="{376F77C4-2F8A-8386-3D94-9807AE5BB6B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80634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3D0AD9E-8ADC-01E9-6523-56B6580A671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32AF4-C7F0-462B-A1B4-343EA55B15C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187: Which </a:t>
            </a:r>
            <a:r>
              <a:rPr lang="en-US" sz="2800" b="0" i="0" dirty="0">
                <a:solidFill>
                  <a:srgbClr val="FFFFFF"/>
                </a:solidFill>
                <a:effectLst/>
                <a:latin typeface="Udemy Sans"/>
              </a:rPr>
              <a:t>practice that would help a user gain access to an application that they need to use?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C33F68F-230E-9A02-B356-8195B40CA93F}"/>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configuration management</a:t>
            </a:r>
          </a:p>
          <a:p>
            <a:pPr marL="0" indent="0">
              <a:buNone/>
            </a:pPr>
            <a:r>
              <a:rPr lang="en-US" dirty="0">
                <a:solidFill>
                  <a:srgbClr val="FFFFFF"/>
                </a:solidFill>
                <a:latin typeface="Lucida Sans" panose="020B0602030504020204" pitchFamily="34" charset="0"/>
              </a:rPr>
              <a:t>B. Change enablement</a:t>
            </a:r>
          </a:p>
          <a:p>
            <a:pPr marL="0" indent="0">
              <a:buNone/>
            </a:pPr>
            <a:r>
              <a:rPr lang="en-US" dirty="0">
                <a:solidFill>
                  <a:srgbClr val="FFFFFF"/>
                </a:solidFill>
                <a:latin typeface="Lucida Sans" panose="020B0602030504020204" pitchFamily="34" charset="0"/>
              </a:rPr>
              <a:t>C. Service request management</a:t>
            </a:r>
          </a:p>
          <a:p>
            <a:pPr marL="0" indent="0">
              <a:buNone/>
            </a:pPr>
            <a:r>
              <a:rPr lang="en-US" dirty="0">
                <a:solidFill>
                  <a:srgbClr val="FFFFFF"/>
                </a:solidFill>
                <a:latin typeface="Lucida Sans" panose="020B0602030504020204" pitchFamily="34" charset="0"/>
              </a:rPr>
              <a:t>D. Service level management"</a:t>
            </a:r>
          </a:p>
        </p:txBody>
      </p:sp>
      <p:sp>
        <p:nvSpPr>
          <p:cNvPr id="4" name="Footer Placeholder 3">
            <a:extLst>
              <a:ext uri="{FF2B5EF4-FFF2-40B4-BE49-F238E27FC236}">
                <a16:creationId xmlns:a16="http://schemas.microsoft.com/office/drawing/2014/main" id="{A76981D1-DA90-7118-A59F-FBB27DA642F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43313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8A7DFC5-E020-5860-74A3-453CF993ECC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F0A67-38FB-1377-056B-4F6A2272387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Service request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06EE6AE-52FE-FCB0-A44C-1238F718A867}"/>
              </a:ext>
            </a:extLst>
          </p:cNvPr>
          <p:cNvSpPr>
            <a:spLocks noGrp="1"/>
          </p:cNvSpPr>
          <p:nvPr>
            <p:ph idx="1"/>
          </p:nvPr>
        </p:nvSpPr>
        <p:spPr>
          <a:xfrm>
            <a:off x="6516553" y="685800"/>
            <a:ext cx="5047918" cy="54864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Service request management is the correct practice here as it is specifically designed to handle requests from users which includes requests for information, access to applications, and services, or for a standard change.</a:t>
            </a:r>
          </a:p>
          <a:p>
            <a:pPr>
              <a:lnSpc>
                <a:spcPct val="90000"/>
              </a:lnSpc>
            </a:pPr>
            <a:r>
              <a:rPr lang="en-US" sz="1600" b="0" i="0" dirty="0">
                <a:solidFill>
                  <a:srgbClr val="FFFFFF"/>
                </a:solidFill>
                <a:effectLst/>
                <a:latin typeface="Lucida Sans" panose="020B0602030504020204" pitchFamily="34" charset="0"/>
              </a:rPr>
              <a:t>A. Service configuration management - This practice is concerned with maintaining information about configuration items required to deliver an IT service, including their relationships. While it is essential for overall service delivery, it does not directly handle user access requests.</a:t>
            </a:r>
          </a:p>
          <a:p>
            <a:pPr>
              <a:lnSpc>
                <a:spcPct val="90000"/>
              </a:lnSpc>
            </a:pPr>
            <a:r>
              <a:rPr lang="en-US" sz="1600" b="0" i="0" dirty="0">
                <a:solidFill>
                  <a:srgbClr val="FFFFFF"/>
                </a:solidFill>
                <a:effectLst/>
                <a:latin typeface="Lucida Sans" panose="020B0602030504020204" pitchFamily="34" charset="0"/>
              </a:rPr>
              <a:t>B. Change enablement - This practice manages changes to the service and ensures that risks are assessed. It is not typically responsible for granting access to applications for users.</a:t>
            </a:r>
          </a:p>
          <a:p>
            <a:pPr>
              <a:lnSpc>
                <a:spcPct val="90000"/>
              </a:lnSpc>
            </a:pPr>
            <a:r>
              <a:rPr lang="en-US" sz="1600" b="0" i="0" dirty="0">
                <a:solidFill>
                  <a:srgbClr val="FFFFFF"/>
                </a:solidFill>
                <a:effectLst/>
                <a:latin typeface="Lucida Sans" panose="020B0602030504020204" pitchFamily="34" charset="0"/>
              </a:rPr>
              <a:t>D. Service level management - This practice ensures that all current and planned IT services are delivered to agreed achievable targets. This practice is more about setting and managing expectations for service delivery rather than handling individual user requests.</a:t>
            </a:r>
          </a:p>
        </p:txBody>
      </p:sp>
      <p:sp>
        <p:nvSpPr>
          <p:cNvPr id="4" name="Footer Placeholder 3">
            <a:extLst>
              <a:ext uri="{FF2B5EF4-FFF2-40B4-BE49-F238E27FC236}">
                <a16:creationId xmlns:a16="http://schemas.microsoft.com/office/drawing/2014/main" id="{904A4445-98BC-34A5-EA1E-900FAC7DA26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311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34EC908-9778-AEAC-B027-21BAB472BDF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393CC-2807-3E0B-1547-1FE254CCE4C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188: </a:t>
            </a:r>
            <a:r>
              <a:rPr lang="en-US" sz="2800" b="0" i="0" dirty="0">
                <a:solidFill>
                  <a:srgbClr val="FFFFFF"/>
                </a:solidFill>
                <a:effectLst/>
                <a:latin typeface="Udemy Sans"/>
              </a:rPr>
              <a:t>What is used to link activities within the service value chain?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2085344-BA87-FAC4-97BA-6E08262199E1}"/>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level agreements</a:t>
            </a:r>
          </a:p>
          <a:p>
            <a:pPr marL="0" indent="0">
              <a:buNone/>
            </a:pPr>
            <a:r>
              <a:rPr lang="en-US" dirty="0">
                <a:solidFill>
                  <a:srgbClr val="FFFFFF"/>
                </a:solidFill>
                <a:latin typeface="Lucida Sans" panose="020B0602030504020204" pitchFamily="34" charset="0"/>
              </a:rPr>
              <a:t>B. Inputs, outputs and triggers</a:t>
            </a:r>
          </a:p>
          <a:p>
            <a:pPr marL="0" indent="0">
              <a:buNone/>
            </a:pPr>
            <a:r>
              <a:rPr lang="en-US" dirty="0">
                <a:solidFill>
                  <a:srgbClr val="FFFFFF"/>
                </a:solidFill>
                <a:latin typeface="Lucida Sans" panose="020B0602030504020204" pitchFamily="34" charset="0"/>
              </a:rPr>
              <a:t>C. Opportunity, demand and value</a:t>
            </a:r>
          </a:p>
          <a:p>
            <a:pPr marL="0" indent="0">
              <a:buNone/>
            </a:pPr>
            <a:r>
              <a:rPr lang="en-US" dirty="0">
                <a:solidFill>
                  <a:srgbClr val="FFFFFF"/>
                </a:solidFill>
                <a:latin typeface="Lucida Sans" panose="020B0602030504020204" pitchFamily="34" charset="0"/>
              </a:rPr>
              <a:t>D. Service desk</a:t>
            </a:r>
          </a:p>
        </p:txBody>
      </p:sp>
      <p:sp>
        <p:nvSpPr>
          <p:cNvPr id="4" name="Footer Placeholder 3">
            <a:extLst>
              <a:ext uri="{FF2B5EF4-FFF2-40B4-BE49-F238E27FC236}">
                <a16:creationId xmlns:a16="http://schemas.microsoft.com/office/drawing/2014/main" id="{8E572550-F9EB-4237-B36D-4E804850043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22273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FA28416-5005-7C4B-5551-CB87629BB70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D41B2-AED4-264C-F26E-215EAC14568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Inputs, outputs and triggers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5039525-E3CD-7E0A-86B7-095DBEED1BA4}"/>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700" b="0" i="0" dirty="0">
                <a:solidFill>
                  <a:srgbClr val="FFFFFF"/>
                </a:solidFill>
                <a:effectLst/>
                <a:latin typeface="Lucida Sans" panose="020B0602030504020204" pitchFamily="34" charset="0"/>
              </a:rPr>
              <a:t>This option refers to the elements that connect the various activities in the service value chain. Inputs and outputs relate to what is received and produced by each activity, while triggers are events that initiate the activities. The other options listed do not serve the purpose of linking activities within the service value chain:</a:t>
            </a:r>
          </a:p>
          <a:p>
            <a:pPr>
              <a:lnSpc>
                <a:spcPct val="90000"/>
              </a:lnSpc>
            </a:pPr>
            <a:r>
              <a:rPr lang="en-US" sz="1700" b="0" i="0" dirty="0">
                <a:solidFill>
                  <a:srgbClr val="FFFFFF"/>
                </a:solidFill>
                <a:effectLst/>
                <a:latin typeface="Lucida Sans" panose="020B0602030504020204" pitchFamily="34" charset="0"/>
              </a:rPr>
              <a:t>A. Service level agreements (SLAs) are commitments between service providers and customers that define the level of service expected, not links between activities.</a:t>
            </a:r>
          </a:p>
          <a:p>
            <a:pPr>
              <a:lnSpc>
                <a:spcPct val="90000"/>
              </a:lnSpc>
            </a:pPr>
            <a:r>
              <a:rPr lang="en-US" sz="1700" b="0" i="0" dirty="0">
                <a:solidFill>
                  <a:srgbClr val="FFFFFF"/>
                </a:solidFill>
                <a:effectLst/>
                <a:latin typeface="Lucida Sans" panose="020B0602030504020204" pitchFamily="34" charset="0"/>
              </a:rPr>
              <a:t>C. Opportunity, demand, and value are factors that influence and justify the execution of activities in the service value chain but are not the connecting elements between the activities themselves.</a:t>
            </a:r>
          </a:p>
          <a:p>
            <a:pPr>
              <a:lnSpc>
                <a:spcPct val="90000"/>
              </a:lnSpc>
            </a:pPr>
            <a:r>
              <a:rPr lang="en-US" sz="1700" b="0" i="0" dirty="0">
                <a:solidFill>
                  <a:srgbClr val="FFFFFF"/>
                </a:solidFill>
                <a:effectLst/>
                <a:latin typeface="Lucida Sans" panose="020B0602030504020204" pitchFamily="34" charset="0"/>
              </a:rPr>
              <a:t>D. The service desk is a function or a practice that provides a single point of contact for users but does not serve as a link between the activities within the service value chain.</a:t>
            </a:r>
          </a:p>
        </p:txBody>
      </p:sp>
      <p:sp>
        <p:nvSpPr>
          <p:cNvPr id="4" name="Footer Placeholder 3">
            <a:extLst>
              <a:ext uri="{FF2B5EF4-FFF2-40B4-BE49-F238E27FC236}">
                <a16:creationId xmlns:a16="http://schemas.microsoft.com/office/drawing/2014/main" id="{1EDA2A13-FF53-B593-A3E4-52A3CB8DDCB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85299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C709D12-C458-E571-3F89-33CCC60C741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379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BCFEE-54AC-C372-1940-FE6132D9020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189: </a:t>
            </a:r>
            <a:r>
              <a:rPr lang="en-US" sz="2800" b="0" i="0" dirty="0">
                <a:solidFill>
                  <a:srgbClr val="FFFFFF"/>
                </a:solidFill>
                <a:effectLst/>
                <a:latin typeface="Udemy Sans"/>
              </a:rPr>
              <a:t>"Which are elements of the service value system?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0B8AD90-398F-CD27-580B-C39D4D2C7DE1}"/>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Service provision, service consumption, service relationship management</a:t>
            </a:r>
          </a:p>
          <a:p>
            <a:pPr marL="0" indent="0">
              <a:buNone/>
            </a:pPr>
            <a:r>
              <a:rPr lang="en-US" sz="1800" dirty="0">
                <a:solidFill>
                  <a:srgbClr val="FFFFFF"/>
                </a:solidFill>
                <a:latin typeface="Lucida Sans" panose="020B0602030504020204" pitchFamily="34" charset="0"/>
              </a:rPr>
              <a:t>B. Governance, service value chain, practices</a:t>
            </a:r>
          </a:p>
          <a:p>
            <a:pPr marL="0" indent="0">
              <a:buNone/>
            </a:pPr>
            <a:r>
              <a:rPr lang="en-US" sz="1800" dirty="0">
                <a:solidFill>
                  <a:srgbClr val="FFFFFF"/>
                </a:solidFill>
                <a:latin typeface="Lucida Sans" panose="020B0602030504020204" pitchFamily="34" charset="0"/>
              </a:rPr>
              <a:t>C. Outcomes, utility, warranty</a:t>
            </a:r>
          </a:p>
          <a:p>
            <a:pPr marL="0" indent="0">
              <a:buNone/>
            </a:pPr>
            <a:r>
              <a:rPr lang="en-US" sz="1800" dirty="0">
                <a:solidFill>
                  <a:srgbClr val="FFFFFF"/>
                </a:solidFill>
                <a:latin typeface="Lucida Sans" panose="020B0602030504020204" pitchFamily="34" charset="0"/>
              </a:rPr>
              <a:t>D. Customer value, stakeholder value, organization</a:t>
            </a:r>
          </a:p>
        </p:txBody>
      </p:sp>
      <p:sp>
        <p:nvSpPr>
          <p:cNvPr id="4" name="Footer Placeholder 3">
            <a:extLst>
              <a:ext uri="{FF2B5EF4-FFF2-40B4-BE49-F238E27FC236}">
                <a16:creationId xmlns:a16="http://schemas.microsoft.com/office/drawing/2014/main" id="{318C6FE1-7ED1-4618-F710-C39B3633B10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31602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F09CB17-4159-2569-DA4D-ECBD2C7A9EC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7129E-4351-2B46-B685-C9EF18F65FCC}"/>
              </a:ext>
            </a:extLst>
          </p:cNvPr>
          <p:cNvSpPr>
            <a:spLocks noGrp="1"/>
          </p:cNvSpPr>
          <p:nvPr>
            <p:ph type="title"/>
          </p:nvPr>
        </p:nvSpPr>
        <p:spPr>
          <a:xfrm>
            <a:off x="1834919" y="685800"/>
            <a:ext cx="3705269" cy="5308599"/>
          </a:xfrm>
        </p:spPr>
        <p:txBody>
          <a:bodyPr>
            <a:normAutofit/>
          </a:bodyPr>
          <a:lstStyle/>
          <a:p>
            <a:pPr algn="ctr"/>
            <a:r>
              <a:rPr lang="en-US" sz="3200" b="1" dirty="0">
                <a:solidFill>
                  <a:srgbClr val="FFFFFF"/>
                </a:solidFill>
                <a:latin typeface="Udemy Sans"/>
              </a:rPr>
              <a:t>The correct answer is C. </a:t>
            </a:r>
            <a:br>
              <a:rPr lang="en-US" sz="3200" b="1" dirty="0">
                <a:solidFill>
                  <a:srgbClr val="FFFFFF"/>
                </a:solidFill>
                <a:latin typeface="Udemy Sans"/>
              </a:rPr>
            </a:br>
            <a:r>
              <a:rPr lang="en-US" sz="3200" b="1" dirty="0">
                <a:solidFill>
                  <a:srgbClr val="FFFFFF"/>
                </a:solidFill>
                <a:latin typeface="Udemy Sans"/>
              </a:rPr>
              <a:t>Ensure suppliers include details of their approach to service improvement in contracts.</a:t>
            </a:r>
          </a:p>
        </p:txBody>
      </p:sp>
      <p:sp>
        <p:nvSpPr>
          <p:cNvPr id="3" name="Content Placeholder 2">
            <a:extLst>
              <a:ext uri="{FF2B5EF4-FFF2-40B4-BE49-F238E27FC236}">
                <a16:creationId xmlns:a16="http://schemas.microsoft.com/office/drawing/2014/main" id="{A19B82B3-4B9D-BED6-A756-B69218E6DE99}"/>
              </a:ext>
            </a:extLst>
          </p:cNvPr>
          <p:cNvSpPr>
            <a:spLocks noGrp="1"/>
          </p:cNvSpPr>
          <p:nvPr>
            <p:ph idx="1"/>
          </p:nvPr>
        </p:nvSpPr>
        <p:spPr>
          <a:xfrm>
            <a:off x="6516553" y="685800"/>
            <a:ext cx="4754563" cy="5410200"/>
          </a:xfrm>
        </p:spPr>
        <p:txBody>
          <a:bodyPr>
            <a:normAutofit fontScale="92500"/>
          </a:bodyPr>
          <a:lstStyle/>
          <a:p>
            <a:pPr marL="0" indent="0">
              <a:lnSpc>
                <a:spcPct val="90000"/>
              </a:lnSpc>
              <a:buNone/>
            </a:pPr>
            <a:r>
              <a:rPr lang="en-US" sz="1500" b="0" i="0" dirty="0">
                <a:solidFill>
                  <a:srgbClr val="FFFFFF"/>
                </a:solidFill>
                <a:effectLst/>
                <a:latin typeface="Lucida Sans" panose="020B0602030504020204" pitchFamily="34" charset="0"/>
              </a:rPr>
              <a:t>Including service improvement clauses in contracts with suppliers ensures that there is a formal agreement for the suppliers to participate in the continual improvement process.</a:t>
            </a:r>
          </a:p>
          <a:p>
            <a:pPr marL="0" indent="0">
              <a:lnSpc>
                <a:spcPct val="90000"/>
              </a:lnSpc>
              <a:buNone/>
            </a:pPr>
            <a:r>
              <a:rPr lang="en-US" sz="1500" b="0" i="0" dirty="0">
                <a:solidFill>
                  <a:srgbClr val="FFFFFF"/>
                </a:solidFill>
                <a:effectLst/>
                <a:latin typeface="Lucida Sans" panose="020B0602030504020204" pitchFamily="34" charset="0"/>
              </a:rPr>
              <a:t>The other options are less appropriate because:</a:t>
            </a:r>
          </a:p>
          <a:p>
            <a:pPr>
              <a:lnSpc>
                <a:spcPct val="90000"/>
              </a:lnSpc>
            </a:pPr>
            <a:r>
              <a:rPr lang="en-US" sz="1500" b="0" i="0" dirty="0">
                <a:solidFill>
                  <a:srgbClr val="FFFFFF"/>
                </a:solidFill>
                <a:effectLst/>
                <a:latin typeface="Lucida Sans" panose="020B0602030504020204" pitchFamily="34" charset="0"/>
              </a:rPr>
              <a:t>A. Require evidence that the supplier uses agile development methods: While agile methods can be part of service improvement, they are specific to development processes and not necessarily indicative of a supplier’s overall approach to continual service improvement.</a:t>
            </a:r>
          </a:p>
          <a:p>
            <a:pPr>
              <a:lnSpc>
                <a:spcPct val="90000"/>
              </a:lnSpc>
            </a:pPr>
            <a:r>
              <a:rPr lang="en-US" sz="1500" b="0" i="0" dirty="0">
                <a:solidFill>
                  <a:srgbClr val="FFFFFF"/>
                </a:solidFill>
                <a:effectLst/>
                <a:latin typeface="Lucida Sans" panose="020B0602030504020204" pitchFamily="34" charset="0"/>
              </a:rPr>
              <a:t>B. Ensure that all supplier problem management activities result in improvements: Problem management activities should ideally lead to improvements, but this does not cover the full scope of continual improvement, which is broader than just problem management.</a:t>
            </a:r>
          </a:p>
          <a:p>
            <a:pPr>
              <a:lnSpc>
                <a:spcPct val="90000"/>
              </a:lnSpc>
            </a:pPr>
            <a:r>
              <a:rPr lang="en-US" sz="1500" b="0" i="0" dirty="0">
                <a:solidFill>
                  <a:srgbClr val="FFFFFF"/>
                </a:solidFill>
                <a:effectLst/>
                <a:latin typeface="Lucida Sans" panose="020B0602030504020204" pitchFamily="34" charset="0"/>
              </a:rPr>
              <a:t>D. Require evidence that the supplier implements all improvements using project management practices: This is too prescriptive and focuses solely on project management practices. Continual improvement may not always follow a project management approach and can be embedded in ongoing operations.</a:t>
            </a:r>
          </a:p>
        </p:txBody>
      </p:sp>
      <p:sp>
        <p:nvSpPr>
          <p:cNvPr id="4" name="Footer Placeholder 3">
            <a:extLst>
              <a:ext uri="{FF2B5EF4-FFF2-40B4-BE49-F238E27FC236}">
                <a16:creationId xmlns:a16="http://schemas.microsoft.com/office/drawing/2014/main" id="{96D3D912-7B48-D3AA-5847-0AB5B97C2BD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47037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DCBBA7E-8AF5-FE4C-0EF9-6EDF9DE3C20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19EB3-82A5-FB4A-9F89-20895CD9794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Governance, service value chain, practices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CC0CF01-7038-2BC0-9D78-2680FDF67041}"/>
              </a:ext>
            </a:extLst>
          </p:cNvPr>
          <p:cNvSpPr>
            <a:spLocks noGrp="1"/>
          </p:cNvSpPr>
          <p:nvPr>
            <p:ph idx="1"/>
          </p:nvPr>
        </p:nvSpPr>
        <p:spPr>
          <a:xfrm>
            <a:off x="6516553" y="685799"/>
            <a:ext cx="5126446" cy="5618181"/>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These three are key components of the service value system within ITIL (Information Technology Infrastructure Library). Governance provides the structured oversight and decision-making, the service value chain outlines the key activities needed to respond to demand and facilitate value creation, and practices describe specific actions, resources, and processes that deliver a service.</a:t>
            </a:r>
          </a:p>
          <a:p>
            <a:pPr marL="0" indent="0">
              <a:lnSpc>
                <a:spcPct val="90000"/>
              </a:lnSpc>
              <a:buNone/>
            </a:pPr>
            <a:r>
              <a:rPr lang="en-US" sz="1600" b="0" i="0" dirty="0">
                <a:solidFill>
                  <a:srgbClr val="FFFFFF"/>
                </a:solidFill>
                <a:effectLst/>
                <a:latin typeface="Lucida Sans" panose="020B0602030504020204" pitchFamily="34" charset="0"/>
              </a:rPr>
              <a:t>The other options contain elements that are part of the overall framework or results of a service value system but are not structural elements of the service value system itself:</a:t>
            </a:r>
          </a:p>
          <a:p>
            <a:pPr>
              <a:lnSpc>
                <a:spcPct val="90000"/>
              </a:lnSpc>
            </a:pPr>
            <a:r>
              <a:rPr lang="en-US" sz="1600" b="0" i="0" dirty="0">
                <a:solidFill>
                  <a:srgbClr val="FFFFFF"/>
                </a:solidFill>
                <a:effectLst/>
                <a:latin typeface="Lucida Sans" panose="020B0602030504020204" pitchFamily="34" charset="0"/>
              </a:rPr>
              <a:t>Service provision, service consumption, and service relationship management are aspects of service management, but not components of the service value system structure.</a:t>
            </a:r>
          </a:p>
          <a:p>
            <a:pPr>
              <a:lnSpc>
                <a:spcPct val="90000"/>
              </a:lnSpc>
            </a:pPr>
            <a:r>
              <a:rPr lang="en-US" sz="1600" b="0" i="0" dirty="0">
                <a:solidFill>
                  <a:srgbClr val="FFFFFF"/>
                </a:solidFill>
                <a:effectLst/>
                <a:latin typeface="Lucida Sans" panose="020B0602030504020204" pitchFamily="34" charset="0"/>
              </a:rPr>
              <a:t>Outcomes, utility, and warranty are attributes of a service itself, with utility and warranty making up the two fundamental aspects of a service's value.</a:t>
            </a:r>
          </a:p>
          <a:p>
            <a:pPr>
              <a:lnSpc>
                <a:spcPct val="90000"/>
              </a:lnSpc>
            </a:pPr>
            <a:r>
              <a:rPr lang="en-US" sz="1600" b="0" i="0" dirty="0">
                <a:solidFill>
                  <a:srgbClr val="FFFFFF"/>
                </a:solidFill>
                <a:effectLst/>
                <a:latin typeface="Lucida Sans" panose="020B0602030504020204" pitchFamily="34" charset="0"/>
              </a:rPr>
              <a:t>Customer value, stakeholder value, and organization refer to the beneficiaries and the executor of service management, not to the components of the service value system.</a:t>
            </a:r>
          </a:p>
        </p:txBody>
      </p:sp>
      <p:sp>
        <p:nvSpPr>
          <p:cNvPr id="4" name="Footer Placeholder 3">
            <a:extLst>
              <a:ext uri="{FF2B5EF4-FFF2-40B4-BE49-F238E27FC236}">
                <a16:creationId xmlns:a16="http://schemas.microsoft.com/office/drawing/2014/main" id="{C48E8552-7376-6E29-C681-6A0A4A65E32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53367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72F1DEB-9A97-73C2-7D2E-A5615439E12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BDD2B-982A-3DC7-E0CB-21AE161E255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190: </a:t>
            </a:r>
            <a:r>
              <a:rPr lang="en-US" sz="2800" b="0" i="0" dirty="0">
                <a:solidFill>
                  <a:srgbClr val="FFFFFF"/>
                </a:solidFill>
                <a:effectLst/>
                <a:latin typeface="Udemy Sans"/>
              </a:rPr>
              <a:t>What is an incident?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2F6983C-6410-1B0A-5120-98F28DE20A4F}"/>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The planned removal of an item that might affect a service</a:t>
            </a:r>
          </a:p>
          <a:p>
            <a:pPr marL="0" indent="0">
              <a:buNone/>
            </a:pPr>
            <a:r>
              <a:rPr lang="en-US" sz="1800" dirty="0">
                <a:solidFill>
                  <a:srgbClr val="FFFFFF"/>
                </a:solidFill>
                <a:latin typeface="Lucida Sans" panose="020B0602030504020204" pitchFamily="34" charset="0"/>
              </a:rPr>
              <a:t>B. A result enabled by one or more outputs</a:t>
            </a:r>
          </a:p>
          <a:p>
            <a:pPr marL="0" indent="0">
              <a:buNone/>
            </a:pPr>
            <a:r>
              <a:rPr lang="en-US" sz="1800" dirty="0">
                <a:solidFill>
                  <a:srgbClr val="FFFFFF"/>
                </a:solidFill>
                <a:latin typeface="Lucida Sans" panose="020B0602030504020204" pitchFamily="34" charset="0"/>
              </a:rPr>
              <a:t>C. A possible future event that could cause harm</a:t>
            </a:r>
          </a:p>
          <a:p>
            <a:pPr marL="0" indent="0">
              <a:buNone/>
            </a:pPr>
            <a:r>
              <a:rPr lang="en-US" sz="1800" dirty="0">
                <a:solidFill>
                  <a:srgbClr val="FFFFFF"/>
                </a:solidFill>
                <a:latin typeface="Lucida Sans" panose="020B0602030504020204" pitchFamily="34" charset="0"/>
              </a:rPr>
              <a:t>D. A service interruption resolved by the use of self-help tools</a:t>
            </a:r>
          </a:p>
        </p:txBody>
      </p:sp>
      <p:sp>
        <p:nvSpPr>
          <p:cNvPr id="4" name="Footer Placeholder 3">
            <a:extLst>
              <a:ext uri="{FF2B5EF4-FFF2-40B4-BE49-F238E27FC236}">
                <a16:creationId xmlns:a16="http://schemas.microsoft.com/office/drawing/2014/main" id="{EEBDC317-00D5-A802-F687-EF3C6BAC14A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33851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9BE265B-1AEF-F706-9B12-90139091C08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27005-C116-E70C-606C-1254A05C716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A service interruption resolved by the use of self-help tools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BFD7A60-0B97-C45C-EF67-FDDA58D058D8}"/>
              </a:ext>
            </a:extLst>
          </p:cNvPr>
          <p:cNvSpPr>
            <a:spLocks noGrp="1"/>
          </p:cNvSpPr>
          <p:nvPr>
            <p:ph idx="1"/>
          </p:nvPr>
        </p:nvSpPr>
        <p:spPr>
          <a:xfrm>
            <a:off x="6516553" y="685799"/>
            <a:ext cx="5327616" cy="5693485"/>
          </a:xfrm>
        </p:spPr>
        <p:txBody>
          <a:bodyPr>
            <a:noAutofit/>
          </a:bodyPr>
          <a:lstStyle/>
          <a:p>
            <a:pPr marL="0" indent="0">
              <a:lnSpc>
                <a:spcPct val="90000"/>
              </a:lnSpc>
              <a:buNone/>
            </a:pPr>
            <a:r>
              <a:rPr lang="en-US" b="0" i="0" dirty="0">
                <a:solidFill>
                  <a:srgbClr val="FFFFFF"/>
                </a:solidFill>
                <a:effectLst/>
                <a:latin typeface="Lucida Sans" panose="020B0602030504020204" pitchFamily="34" charset="0"/>
              </a:rPr>
              <a:t>The correct answer for what constitutes an incident, according to IT service management principles, would typically be none of the options listed above. An incident usually refers to an unplanned interruption to a service or a reduction in the quality of a service. However, based on the given options, D. A service interruption resolved by the use of self-help tools could be considered the closest answer, although it is not a complete definition of an incident.</a:t>
            </a:r>
          </a:p>
          <a:p>
            <a:pPr marL="0" indent="0">
              <a:lnSpc>
                <a:spcPct val="90000"/>
              </a:lnSpc>
              <a:buNone/>
            </a:pPr>
            <a:r>
              <a:rPr lang="en-US" b="0" i="0" dirty="0">
                <a:solidFill>
                  <a:srgbClr val="FFFFFF"/>
                </a:solidFill>
                <a:effectLst/>
                <a:latin typeface="Lucida Sans" panose="020B0602030504020204" pitchFamily="34" charset="0"/>
              </a:rPr>
              <a:t>The other options provided do not accurately describe an incident: </a:t>
            </a:r>
          </a:p>
          <a:p>
            <a:pPr>
              <a:lnSpc>
                <a:spcPct val="90000"/>
              </a:lnSpc>
            </a:pPr>
            <a:r>
              <a:rPr lang="en-US" b="0" i="0" dirty="0">
                <a:solidFill>
                  <a:srgbClr val="FFFFFF"/>
                </a:solidFill>
                <a:effectLst/>
                <a:latin typeface="Lucida Sans" panose="020B0602030504020204" pitchFamily="34" charset="0"/>
              </a:rPr>
              <a:t>A. Refers to a change, not an incident. </a:t>
            </a:r>
          </a:p>
          <a:p>
            <a:pPr>
              <a:lnSpc>
                <a:spcPct val="90000"/>
              </a:lnSpc>
            </a:pPr>
            <a:r>
              <a:rPr lang="en-US" b="0" i="0" dirty="0">
                <a:solidFill>
                  <a:srgbClr val="FFFFFF"/>
                </a:solidFill>
                <a:effectLst/>
                <a:latin typeface="Lucida Sans" panose="020B0602030504020204" pitchFamily="34" charset="0"/>
              </a:rPr>
              <a:t>B. Could be related to service delivery but does not describe an incident. </a:t>
            </a:r>
          </a:p>
          <a:p>
            <a:pPr>
              <a:lnSpc>
                <a:spcPct val="90000"/>
              </a:lnSpc>
            </a:pPr>
            <a:r>
              <a:rPr lang="en-US" b="0" i="0" dirty="0">
                <a:solidFill>
                  <a:srgbClr val="FFFFFF"/>
                </a:solidFill>
                <a:effectLst/>
                <a:latin typeface="Lucida Sans" panose="020B0602030504020204" pitchFamily="34" charset="0"/>
              </a:rPr>
              <a:t>C. Describes a risk or potential issue, not an incident.</a:t>
            </a:r>
          </a:p>
          <a:p>
            <a:pPr marL="0" indent="0">
              <a:lnSpc>
                <a:spcPct val="90000"/>
              </a:lnSpc>
              <a:buNone/>
            </a:pP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0A095882-F293-4F98-B538-AA890805838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4759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2893F58-535B-E971-7BA1-7C8021AAE87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EFB10-5D45-F13C-6BC4-1D73DB55F9F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191: </a:t>
            </a:r>
            <a:r>
              <a:rPr lang="en-US" sz="2800" b="0" i="0" dirty="0">
                <a:solidFill>
                  <a:srgbClr val="FFFFFF"/>
                </a:solidFill>
                <a:effectLst/>
                <a:latin typeface="Udemy Sans"/>
              </a:rPr>
              <a:t>What is defined as a change of state that has significance for the management of an IT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BD003CB-18AC-728F-D9DC-FF37602DEFFA}"/>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Event</a:t>
            </a:r>
          </a:p>
          <a:p>
            <a:pPr marL="0" indent="0">
              <a:buNone/>
            </a:pPr>
            <a:r>
              <a:rPr lang="en-US" dirty="0">
                <a:solidFill>
                  <a:srgbClr val="FFFFFF"/>
                </a:solidFill>
                <a:latin typeface="Lucida Sans" panose="020B0602030504020204" pitchFamily="34" charset="0"/>
              </a:rPr>
              <a:t>B. Incident</a:t>
            </a:r>
          </a:p>
          <a:p>
            <a:pPr marL="0" indent="0">
              <a:buNone/>
            </a:pPr>
            <a:r>
              <a:rPr lang="en-US" dirty="0">
                <a:solidFill>
                  <a:srgbClr val="FFFFFF"/>
                </a:solidFill>
                <a:latin typeface="Lucida Sans" panose="020B0602030504020204" pitchFamily="34" charset="0"/>
              </a:rPr>
              <a:t>C. Problem</a:t>
            </a:r>
          </a:p>
          <a:p>
            <a:pPr marL="0" indent="0">
              <a:buNone/>
            </a:pPr>
            <a:r>
              <a:rPr lang="en-US" dirty="0">
                <a:solidFill>
                  <a:srgbClr val="FFFFFF"/>
                </a:solidFill>
                <a:latin typeface="Lucida Sans" panose="020B0602030504020204" pitchFamily="34" charset="0"/>
              </a:rPr>
              <a:t>D. Known error</a:t>
            </a:r>
          </a:p>
        </p:txBody>
      </p:sp>
      <p:sp>
        <p:nvSpPr>
          <p:cNvPr id="4" name="Footer Placeholder 3">
            <a:extLst>
              <a:ext uri="{FF2B5EF4-FFF2-40B4-BE49-F238E27FC236}">
                <a16:creationId xmlns:a16="http://schemas.microsoft.com/office/drawing/2014/main" id="{7FED00DD-ED0B-08B4-DA8E-7CF70ABF330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74357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65D3197-FC4A-429D-0BE6-F0F54A2252B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015C4-2ADE-40A1-AF18-2AF65F259DD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Event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DCDDFA2-3B8D-898E-96E0-8D5F73C5C904}"/>
              </a:ext>
            </a:extLst>
          </p:cNvPr>
          <p:cNvSpPr>
            <a:spLocks noGrp="1"/>
          </p:cNvSpPr>
          <p:nvPr>
            <p:ph idx="1"/>
          </p:nvPr>
        </p:nvSpPr>
        <p:spPr>
          <a:xfrm>
            <a:off x="6455073" y="549984"/>
            <a:ext cx="5370647" cy="5758031"/>
          </a:xfrm>
        </p:spPr>
        <p:txBody>
          <a:bodyPr>
            <a:noAutofit/>
          </a:bodyPr>
          <a:lstStyle/>
          <a:p>
            <a:pPr marL="0" indent="0">
              <a:lnSpc>
                <a:spcPct val="90000"/>
              </a:lnSpc>
              <a:buNone/>
            </a:pPr>
            <a:r>
              <a:rPr lang="en-US" sz="1800" b="0" i="0" dirty="0">
                <a:solidFill>
                  <a:srgbClr val="FFFFFF"/>
                </a:solidFill>
                <a:effectLst/>
                <a:latin typeface="Lucida Sans" panose="020B0602030504020204" pitchFamily="34" charset="0"/>
              </a:rPr>
              <a:t>In the context of IT service management, An </a:t>
            </a:r>
            <a:r>
              <a:rPr lang="en-US" sz="1800" b="1" i="0" dirty="0">
                <a:solidFill>
                  <a:srgbClr val="FFFFFF"/>
                </a:solidFill>
                <a:effectLst/>
                <a:latin typeface="Lucida Sans" panose="020B0602030504020204" pitchFamily="34" charset="0"/>
              </a:rPr>
              <a:t>Event</a:t>
            </a:r>
            <a:r>
              <a:rPr lang="en-US" sz="1800" b="0" i="0" dirty="0">
                <a:solidFill>
                  <a:srgbClr val="FFFFFF"/>
                </a:solidFill>
                <a:effectLst/>
                <a:latin typeface="Lucida Sans" panose="020B0602030504020204" pitchFamily="34" charset="0"/>
              </a:rPr>
              <a:t> is defined as any change of state that has significance for the management of an IT service or other configuration item. This includes events that may signify problems or are defined as exceptions. Events often require IT operations personnel to take actions to bring the service back to normal operation.</a:t>
            </a:r>
          </a:p>
          <a:p>
            <a:pPr>
              <a:lnSpc>
                <a:spcPct val="90000"/>
              </a:lnSpc>
            </a:pPr>
            <a:r>
              <a:rPr lang="en-US" sz="1800" b="0" i="0" dirty="0">
                <a:solidFill>
                  <a:srgbClr val="FFFFFF"/>
                </a:solidFill>
                <a:effectLst/>
                <a:latin typeface="Lucida Sans" panose="020B0602030504020204" pitchFamily="34" charset="0"/>
              </a:rPr>
              <a:t>An </a:t>
            </a:r>
            <a:r>
              <a:rPr lang="en-US" sz="1800" b="1" i="0" dirty="0">
                <a:solidFill>
                  <a:srgbClr val="FFFFFF"/>
                </a:solidFill>
                <a:effectLst/>
                <a:latin typeface="Lucida Sans" panose="020B0602030504020204" pitchFamily="34" charset="0"/>
              </a:rPr>
              <a:t>Incident</a:t>
            </a:r>
            <a:r>
              <a:rPr lang="en-US" sz="1800" b="0" i="0" dirty="0">
                <a:solidFill>
                  <a:srgbClr val="FFFFFF"/>
                </a:solidFill>
                <a:effectLst/>
                <a:latin typeface="Lucida Sans" panose="020B0602030504020204" pitchFamily="34" charset="0"/>
              </a:rPr>
              <a:t> is an unplanned interruption to an IT service or reduction in the quality of an IT service.</a:t>
            </a:r>
          </a:p>
          <a:p>
            <a:pPr>
              <a:lnSpc>
                <a:spcPct val="90000"/>
              </a:lnSpc>
            </a:pPr>
            <a:r>
              <a:rPr lang="en-US" sz="1800" b="0" i="0" dirty="0">
                <a:solidFill>
                  <a:srgbClr val="FFFFFF"/>
                </a:solidFill>
                <a:effectLst/>
                <a:latin typeface="Lucida Sans" panose="020B0602030504020204" pitchFamily="34" charset="0"/>
              </a:rPr>
              <a:t>A </a:t>
            </a:r>
            <a:r>
              <a:rPr lang="en-US" sz="1800" b="1" i="0" dirty="0">
                <a:solidFill>
                  <a:srgbClr val="FFFFFF"/>
                </a:solidFill>
                <a:effectLst/>
                <a:latin typeface="Lucida Sans" panose="020B0602030504020204" pitchFamily="34" charset="0"/>
              </a:rPr>
              <a:t>Problem</a:t>
            </a:r>
            <a:r>
              <a:rPr lang="en-US" sz="1800" b="0" i="0" dirty="0">
                <a:solidFill>
                  <a:srgbClr val="FFFFFF"/>
                </a:solidFill>
                <a:effectLst/>
                <a:latin typeface="Lucida Sans" panose="020B0602030504020204" pitchFamily="34" charset="0"/>
              </a:rPr>
              <a:t> is a cause of one or more incidents. The cause is not usually known at the time a problem record is created and the problem management process is responsible for further investigation.</a:t>
            </a:r>
          </a:p>
          <a:p>
            <a:pPr>
              <a:lnSpc>
                <a:spcPct val="90000"/>
              </a:lnSpc>
            </a:pPr>
            <a:r>
              <a:rPr lang="en-US" sz="1800" b="0" i="0" dirty="0">
                <a:solidFill>
                  <a:srgbClr val="FFFFFF"/>
                </a:solidFill>
                <a:effectLst/>
                <a:latin typeface="Lucida Sans" panose="020B0602030504020204" pitchFamily="34" charset="0"/>
              </a:rPr>
              <a:t>A </a:t>
            </a:r>
            <a:r>
              <a:rPr lang="en-US" sz="1800" b="1" i="0" dirty="0">
                <a:solidFill>
                  <a:srgbClr val="FFFFFF"/>
                </a:solidFill>
                <a:effectLst/>
                <a:latin typeface="Lucida Sans" panose="020B0602030504020204" pitchFamily="34" charset="0"/>
              </a:rPr>
              <a:t>Known Error</a:t>
            </a:r>
            <a:r>
              <a:rPr lang="en-US" sz="1800" b="0" i="0" dirty="0">
                <a:solidFill>
                  <a:srgbClr val="FFFFFF"/>
                </a:solidFill>
                <a:effectLst/>
                <a:latin typeface="Lucida Sans" panose="020B0602030504020204" pitchFamily="34" charset="0"/>
              </a:rPr>
              <a:t> is a problem that has been analyzed but has not been resolved. It is typically documented with its workarounds in a Known Error Database.</a:t>
            </a:r>
          </a:p>
        </p:txBody>
      </p:sp>
      <p:sp>
        <p:nvSpPr>
          <p:cNvPr id="4" name="Footer Placeholder 3">
            <a:extLst>
              <a:ext uri="{FF2B5EF4-FFF2-40B4-BE49-F238E27FC236}">
                <a16:creationId xmlns:a16="http://schemas.microsoft.com/office/drawing/2014/main" id="{0233B3A8-546C-6630-9324-414EE61195F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864404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D214C36-6268-D038-9086-817499D35E5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FEC20-8413-DEE8-B012-4C85583543E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192: </a:t>
            </a:r>
            <a:r>
              <a:rPr lang="en-US" sz="2800" b="0" i="0" dirty="0">
                <a:solidFill>
                  <a:srgbClr val="FFFFFF"/>
                </a:solidFill>
                <a:effectLst/>
                <a:latin typeface="Udemy Sans"/>
              </a:rPr>
              <a:t>Which dimension includes the knowledge needed for the management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D28988E-CE36-71B3-9F24-3448162BC531}"/>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Organizations and people</a:t>
            </a:r>
          </a:p>
          <a:p>
            <a:pPr marL="0" indent="0">
              <a:buNone/>
            </a:pPr>
            <a:r>
              <a:rPr lang="en-US" dirty="0">
                <a:solidFill>
                  <a:srgbClr val="FFFFFF"/>
                </a:solidFill>
                <a:latin typeface="Lucida Sans" panose="020B0602030504020204" pitchFamily="34" charset="0"/>
              </a:rPr>
              <a:t>B. Information and technology</a:t>
            </a:r>
          </a:p>
          <a:p>
            <a:pPr marL="0" indent="0">
              <a:buNone/>
            </a:pPr>
            <a:r>
              <a:rPr lang="en-US" dirty="0">
                <a:solidFill>
                  <a:srgbClr val="FFFFFF"/>
                </a:solidFill>
                <a:latin typeface="Lucida Sans" panose="020B0602030504020204" pitchFamily="34" charset="0"/>
              </a:rPr>
              <a:t>C. Partners and suppliers</a:t>
            </a:r>
          </a:p>
          <a:p>
            <a:pPr marL="0" indent="0">
              <a:buNone/>
            </a:pPr>
            <a:r>
              <a:rPr lang="en-US" dirty="0">
                <a:solidFill>
                  <a:srgbClr val="FFFFFF"/>
                </a:solidFill>
                <a:latin typeface="Lucida Sans" panose="020B0602030504020204" pitchFamily="34" charset="0"/>
              </a:rPr>
              <a:t>D. Value streams and processes</a:t>
            </a:r>
          </a:p>
        </p:txBody>
      </p:sp>
      <p:sp>
        <p:nvSpPr>
          <p:cNvPr id="4" name="Footer Placeholder 3">
            <a:extLst>
              <a:ext uri="{FF2B5EF4-FFF2-40B4-BE49-F238E27FC236}">
                <a16:creationId xmlns:a16="http://schemas.microsoft.com/office/drawing/2014/main" id="{5DBFDD0B-5A4E-AB5D-D901-F32AA5B605A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9464073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038324B-00A7-0C20-A469-6089D572B0C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5E82F-0FE0-E454-FEBF-5E2B5DDDB51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Information and technology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9299956-C4DD-7439-0037-9AE2D8F00B59}"/>
              </a:ext>
            </a:extLst>
          </p:cNvPr>
          <p:cNvSpPr>
            <a:spLocks noGrp="1"/>
          </p:cNvSpPr>
          <p:nvPr>
            <p:ph idx="1"/>
          </p:nvPr>
        </p:nvSpPr>
        <p:spPr>
          <a:xfrm>
            <a:off x="6516553" y="685800"/>
            <a:ext cx="5316859" cy="57150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The dimension that most directly includes the knowledge needed for the management of services would typically be </a:t>
            </a:r>
            <a:r>
              <a:rPr lang="en-US" sz="1600" b="1" i="0" dirty="0">
                <a:solidFill>
                  <a:srgbClr val="FFFFFF"/>
                </a:solidFill>
                <a:effectLst/>
                <a:latin typeface="Lucida Sans" panose="020B0602030504020204" pitchFamily="34" charset="0"/>
              </a:rPr>
              <a:t>Information and technology (B)</a:t>
            </a:r>
            <a:r>
              <a:rPr lang="en-US" sz="1600" b="0" i="0" dirty="0">
                <a:solidFill>
                  <a:srgbClr val="FFFFFF"/>
                </a:solidFill>
                <a:effectLst/>
                <a:latin typeface="Lucida Sans" panose="020B0602030504020204" pitchFamily="34" charset="0"/>
              </a:rPr>
              <a:t>, as it encompasses the information, knowledge management, and technologies used to deliver and support the services.</a:t>
            </a:r>
          </a:p>
          <a:p>
            <a:pPr>
              <a:lnSpc>
                <a:spcPct val="90000"/>
              </a:lnSpc>
            </a:pPr>
            <a:r>
              <a:rPr lang="en-US" sz="1600" b="0" i="0" dirty="0">
                <a:solidFill>
                  <a:srgbClr val="FFFFFF"/>
                </a:solidFill>
                <a:effectLst/>
                <a:latin typeface="Lucida Sans" panose="020B0602030504020204" pitchFamily="34" charset="0"/>
              </a:rPr>
              <a:t>A. Organizations and people - This dimension focuses on the roles, responsibilities, and culture of the people and organizations involved in service management.</a:t>
            </a:r>
          </a:p>
          <a:p>
            <a:pPr>
              <a:lnSpc>
                <a:spcPct val="90000"/>
              </a:lnSpc>
            </a:pPr>
            <a:r>
              <a:rPr lang="en-US" sz="1600" b="0" i="0" dirty="0">
                <a:solidFill>
                  <a:srgbClr val="FFFFFF"/>
                </a:solidFill>
                <a:effectLst/>
                <a:latin typeface="Lucida Sans" panose="020B0602030504020204" pitchFamily="34" charset="0"/>
              </a:rPr>
              <a:t>B. Information and technology - This dimension covers the information and knowledge necessary to manage services, as well as the technologies required.</a:t>
            </a:r>
          </a:p>
          <a:p>
            <a:pPr>
              <a:lnSpc>
                <a:spcPct val="90000"/>
              </a:lnSpc>
            </a:pPr>
            <a:r>
              <a:rPr lang="en-US" sz="1600" b="0" i="0" dirty="0">
                <a:solidFill>
                  <a:srgbClr val="FFFFFF"/>
                </a:solidFill>
                <a:effectLst/>
                <a:latin typeface="Lucida Sans" panose="020B0602030504020204" pitchFamily="34" charset="0"/>
              </a:rPr>
              <a:t>C. Partners and suppliers - This dimension covers the relationships with other organizations that are involved in the design, development, deployment, delivery, support, and continual improvement of services.</a:t>
            </a:r>
          </a:p>
          <a:p>
            <a:pPr>
              <a:lnSpc>
                <a:spcPct val="90000"/>
              </a:lnSpc>
            </a:pPr>
            <a:r>
              <a:rPr lang="en-US" sz="1600" b="0" i="0" dirty="0">
                <a:solidFill>
                  <a:srgbClr val="FFFFFF"/>
                </a:solidFill>
                <a:effectLst/>
                <a:latin typeface="Lucida Sans" panose="020B0602030504020204" pitchFamily="34" charset="0"/>
              </a:rPr>
              <a:t>D. Value streams and processes - This dimension looks at how different parts of the organization work in an integrated and coordinated way to enable value creation through products and services.</a:t>
            </a:r>
          </a:p>
        </p:txBody>
      </p:sp>
      <p:sp>
        <p:nvSpPr>
          <p:cNvPr id="4" name="Footer Placeholder 3">
            <a:extLst>
              <a:ext uri="{FF2B5EF4-FFF2-40B4-BE49-F238E27FC236}">
                <a16:creationId xmlns:a16="http://schemas.microsoft.com/office/drawing/2014/main" id="{635CE183-0A97-8F98-84A7-49FCEF5A953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59446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8F54FE2-ED0A-A6C2-E2CC-B908DA1C85B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2E42D-72B3-2CC9-CF8C-D5B411B415D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193: </a:t>
            </a:r>
            <a:r>
              <a:rPr lang="en-US" sz="2800" b="0" i="0" dirty="0">
                <a:solidFill>
                  <a:srgbClr val="FFFFFF"/>
                </a:solidFill>
                <a:effectLst/>
                <a:latin typeface="Udemy Sans"/>
              </a:rPr>
              <a:t>Which guiding principle focuses on reducing costs and human errors?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FC1BB9A-F741-F844-827D-0B273D5850C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Focus on value</a:t>
            </a:r>
          </a:p>
          <a:p>
            <a:pPr marL="0" indent="0">
              <a:buNone/>
            </a:pPr>
            <a:r>
              <a:rPr lang="en-US" dirty="0">
                <a:solidFill>
                  <a:srgbClr val="FFFFFF"/>
                </a:solidFill>
                <a:latin typeface="Lucida Sans" panose="020B0602030504020204" pitchFamily="34" charset="0"/>
              </a:rPr>
              <a:t>B. Collaborate and promote visibility</a:t>
            </a:r>
          </a:p>
          <a:p>
            <a:pPr marL="0" indent="0">
              <a:buNone/>
            </a:pPr>
            <a:r>
              <a:rPr lang="en-US" dirty="0">
                <a:solidFill>
                  <a:srgbClr val="FFFFFF"/>
                </a:solidFill>
                <a:latin typeface="Lucida Sans" panose="020B0602030504020204" pitchFamily="34" charset="0"/>
              </a:rPr>
              <a:t>C. Optimize and automate</a:t>
            </a:r>
          </a:p>
          <a:p>
            <a:pPr marL="0" indent="0">
              <a:buNone/>
            </a:pPr>
            <a:r>
              <a:rPr lang="en-US" dirty="0">
                <a:solidFill>
                  <a:srgbClr val="FFFFFF"/>
                </a:solidFill>
                <a:latin typeface="Lucida Sans" panose="020B0602030504020204" pitchFamily="34" charset="0"/>
              </a:rPr>
              <a:t>D. Think and work holistically</a:t>
            </a:r>
          </a:p>
        </p:txBody>
      </p:sp>
      <p:sp>
        <p:nvSpPr>
          <p:cNvPr id="4" name="Footer Placeholder 3">
            <a:extLst>
              <a:ext uri="{FF2B5EF4-FFF2-40B4-BE49-F238E27FC236}">
                <a16:creationId xmlns:a16="http://schemas.microsoft.com/office/drawing/2014/main" id="{E79C0754-81FE-F51B-BBCF-CA02C5BE9F5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773335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B2EEFAC-B938-F891-ADE7-08F26536609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044B2-2D47-2295-11DC-F186802DC6F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Optimize and automate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2CC6DC5-28BE-368E-2E6E-9FEA6408C7D2}"/>
              </a:ext>
            </a:extLst>
          </p:cNvPr>
          <p:cNvSpPr>
            <a:spLocks noGrp="1"/>
          </p:cNvSpPr>
          <p:nvPr>
            <p:ph idx="1"/>
          </p:nvPr>
        </p:nvSpPr>
        <p:spPr>
          <a:xfrm>
            <a:off x="6516553" y="685799"/>
            <a:ext cx="5126446" cy="5618181"/>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This principle encourages the use of technology to perform repetitive tasks, reducing the likelihood of human error and the costs associated with manual processes. It also supports the improvement of efficiency and effectiveness in service management processes.</a:t>
            </a:r>
          </a:p>
          <a:p>
            <a:pPr>
              <a:lnSpc>
                <a:spcPct val="90000"/>
              </a:lnSpc>
            </a:pPr>
            <a:r>
              <a:rPr lang="en-US" sz="1400" b="0" i="0" dirty="0">
                <a:solidFill>
                  <a:srgbClr val="FFFFFF"/>
                </a:solidFill>
                <a:effectLst/>
                <a:latin typeface="Lucida Sans" panose="020B0602030504020204" pitchFamily="34" charset="0"/>
              </a:rPr>
              <a:t>A. Focus on value - This principle emphasizes understanding and concentrating on what is valuable for the customers and the organization. It's about ensuring that every aspect of the service, from design through delivery, contributes to the desired outcome. However, it does not specifically target cost reduction or minimizing human errors.</a:t>
            </a:r>
          </a:p>
          <a:p>
            <a:pPr>
              <a:lnSpc>
                <a:spcPct val="90000"/>
              </a:lnSpc>
            </a:pPr>
            <a:r>
              <a:rPr lang="en-US" sz="1400" b="0" i="0" dirty="0">
                <a:solidFill>
                  <a:srgbClr val="FFFFFF"/>
                </a:solidFill>
                <a:effectLst/>
                <a:latin typeface="Lucida Sans" panose="020B0602030504020204" pitchFamily="34" charset="0"/>
              </a:rPr>
              <a:t>B. Collaborate and promote visibility - This principle encourages working across boundaries, sharing information, and increasing visibility of actions and decisions. It's aimed at better collaboration and communication but is not focused on directly reducing costs or human errors, though these may be indirect benefits of improved collaboration.</a:t>
            </a:r>
          </a:p>
          <a:p>
            <a:pPr>
              <a:lnSpc>
                <a:spcPct val="90000"/>
              </a:lnSpc>
            </a:pPr>
            <a:r>
              <a:rPr lang="en-US" sz="1400" b="0" i="0" dirty="0">
                <a:solidFill>
                  <a:srgbClr val="FFFFFF"/>
                </a:solidFill>
                <a:effectLst/>
                <a:latin typeface="Lucida Sans" panose="020B0602030504020204" pitchFamily="34" charset="0"/>
              </a:rPr>
              <a:t>D. Think and work holistically - This principle is about understanding how different parts of a service, and how they interact with one another, affect the whole service and the overall objectives. It's about seeing the bigger picture and ensuring that all elements are aligned and contributing to the desired outcomes. It doesn't specifically concentrate on the automation of processes or the reduction of costs and errors like "Optimize and automate" does.</a:t>
            </a:r>
          </a:p>
        </p:txBody>
      </p:sp>
      <p:sp>
        <p:nvSpPr>
          <p:cNvPr id="4" name="Footer Placeholder 3">
            <a:extLst>
              <a:ext uri="{FF2B5EF4-FFF2-40B4-BE49-F238E27FC236}">
                <a16:creationId xmlns:a16="http://schemas.microsoft.com/office/drawing/2014/main" id="{42815C32-EA26-7673-7225-DD90CDFF9BC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84172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BDF663C-EC57-41E4-7C71-D51F9EF70D0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389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68720-7313-7A57-9C4E-EFACE17FACC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194: </a:t>
            </a:r>
            <a:r>
              <a:rPr lang="en-US" sz="2800" b="0" i="0" dirty="0">
                <a:solidFill>
                  <a:srgbClr val="FFFFFF"/>
                </a:solidFill>
                <a:effectLst/>
                <a:latin typeface="Udemy Sans"/>
              </a:rPr>
              <a:t>Which guiding principle helps to ensure that each improvement effort has more focus and is easier to maintain?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7782ECC-FC54-E4D4-BCBF-A76B45C2D26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Start where you are</a:t>
            </a:r>
          </a:p>
          <a:p>
            <a:pPr marL="0" indent="0">
              <a:buNone/>
            </a:pPr>
            <a:r>
              <a:rPr lang="en-US" dirty="0">
                <a:solidFill>
                  <a:srgbClr val="FFFFFF"/>
                </a:solidFill>
                <a:latin typeface="Lucida Sans" panose="020B0602030504020204" pitchFamily="34" charset="0"/>
              </a:rPr>
              <a:t>B. Collaborate and promote visibility</a:t>
            </a:r>
          </a:p>
          <a:p>
            <a:pPr marL="0" indent="0">
              <a:buNone/>
            </a:pPr>
            <a:r>
              <a:rPr lang="en-US" dirty="0">
                <a:solidFill>
                  <a:srgbClr val="FFFFFF"/>
                </a:solidFill>
                <a:latin typeface="Lucida Sans" panose="020B0602030504020204" pitchFamily="34" charset="0"/>
              </a:rPr>
              <a:t>C. Progress iteratively with feedback</a:t>
            </a:r>
          </a:p>
          <a:p>
            <a:pPr marL="0" indent="0">
              <a:buNone/>
            </a:pPr>
            <a:r>
              <a:rPr lang="en-US" dirty="0">
                <a:solidFill>
                  <a:srgbClr val="FFFFFF"/>
                </a:solidFill>
                <a:latin typeface="Lucida Sans" panose="020B0602030504020204" pitchFamily="34" charset="0"/>
              </a:rPr>
              <a:t>D. Think and work holistically</a:t>
            </a:r>
          </a:p>
        </p:txBody>
      </p:sp>
      <p:sp>
        <p:nvSpPr>
          <p:cNvPr id="4" name="Footer Placeholder 3">
            <a:extLst>
              <a:ext uri="{FF2B5EF4-FFF2-40B4-BE49-F238E27FC236}">
                <a16:creationId xmlns:a16="http://schemas.microsoft.com/office/drawing/2014/main" id="{BEC21433-8062-8EDA-A0F2-048173FD7AF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449200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27B4570-7D96-EA88-28AB-537622E4EF9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B8F5A-A22C-8F91-63D6-8F2349B418B9}"/>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b="1" dirty="0">
                <a:solidFill>
                  <a:srgbClr val="FFFFFF"/>
                </a:solidFill>
                <a:latin typeface="Udemy Sans"/>
              </a:rPr>
              <a:t>Question 19: Identify the missing word in the following sentence.</a:t>
            </a:r>
            <a:br>
              <a:rPr lang="en-US" sz="2800" b="1" dirty="0">
                <a:solidFill>
                  <a:srgbClr val="FFFFFF"/>
                </a:solidFill>
                <a:latin typeface="Udemy Sans"/>
              </a:rPr>
            </a:br>
            <a:r>
              <a:rPr lang="en-US" sz="2800" b="1" dirty="0">
                <a:solidFill>
                  <a:srgbClr val="FFFFFF"/>
                </a:solidFill>
                <a:latin typeface="Udemy Sans"/>
              </a:rPr>
              <a:t>A change is defined as the addition, modification, or removal of anything that could have a direct or indirect effect on [?].</a:t>
            </a:r>
          </a:p>
        </p:txBody>
      </p:sp>
      <p:sp>
        <p:nvSpPr>
          <p:cNvPr id="3" name="Content Placeholder 2">
            <a:extLst>
              <a:ext uri="{FF2B5EF4-FFF2-40B4-BE49-F238E27FC236}">
                <a16:creationId xmlns:a16="http://schemas.microsoft.com/office/drawing/2014/main" id="{67DF6154-2F50-008B-D27D-F877496D4222}"/>
              </a:ext>
            </a:extLst>
          </p:cNvPr>
          <p:cNvSpPr>
            <a:spLocks noGrp="1"/>
          </p:cNvSpPr>
          <p:nvPr>
            <p:ph idx="1"/>
          </p:nvPr>
        </p:nvSpPr>
        <p:spPr>
          <a:xfrm>
            <a:off x="6516553" y="685800"/>
            <a:ext cx="4754563" cy="5410200"/>
          </a:xfrm>
        </p:spPr>
        <p:txBody>
          <a:bodyPr>
            <a:normAutofit/>
          </a:bodyPr>
          <a:lstStyle/>
          <a:p>
            <a:pPr marL="0" indent="0">
              <a:buNone/>
            </a:pPr>
            <a:r>
              <a:rPr lang="fr-FR" sz="2400" dirty="0">
                <a:solidFill>
                  <a:srgbClr val="FFFFFF"/>
                </a:solidFill>
                <a:latin typeface="Lucida Sans" panose="020B0602030504020204" pitchFamily="34" charset="0"/>
              </a:rPr>
              <a:t>A. Assets</a:t>
            </a:r>
          </a:p>
          <a:p>
            <a:pPr marL="0" indent="0">
              <a:buNone/>
            </a:pPr>
            <a:r>
              <a:rPr lang="fr-FR" sz="2400" dirty="0">
                <a:solidFill>
                  <a:srgbClr val="FFFFFF"/>
                </a:solidFill>
                <a:latin typeface="Lucida Sans" panose="020B0602030504020204" pitchFamily="34" charset="0"/>
              </a:rPr>
              <a:t>B. Values</a:t>
            </a:r>
          </a:p>
          <a:p>
            <a:pPr marL="0" indent="0">
              <a:buNone/>
            </a:pPr>
            <a:r>
              <a:rPr lang="fr-FR" sz="2400" dirty="0">
                <a:solidFill>
                  <a:srgbClr val="FFFFFF"/>
                </a:solidFill>
                <a:latin typeface="Lucida Sans" panose="020B0602030504020204" pitchFamily="34" charset="0"/>
              </a:rPr>
              <a:t>C. </a:t>
            </a:r>
            <a:r>
              <a:rPr lang="fr-FR" sz="2400" dirty="0" err="1">
                <a:solidFill>
                  <a:srgbClr val="FFFFFF"/>
                </a:solidFill>
                <a:latin typeface="Lucida Sans" panose="020B0602030504020204" pitchFamily="34" charset="0"/>
              </a:rPr>
              <a:t>Elements</a:t>
            </a:r>
            <a:endParaRPr lang="fr-FR" sz="2400" dirty="0">
              <a:solidFill>
                <a:srgbClr val="FFFFFF"/>
              </a:solidFill>
              <a:latin typeface="Lucida Sans" panose="020B0602030504020204" pitchFamily="34" charset="0"/>
            </a:endParaRPr>
          </a:p>
          <a:p>
            <a:pPr marL="0" indent="0">
              <a:buNone/>
            </a:pPr>
            <a:r>
              <a:rPr lang="fr-FR" sz="2400" dirty="0">
                <a:solidFill>
                  <a:srgbClr val="FFFFFF"/>
                </a:solidFill>
                <a:latin typeface="Lucida Sans" panose="020B0602030504020204" pitchFamily="34" charset="0"/>
              </a:rPr>
              <a:t>D. Services</a:t>
            </a:r>
            <a:endParaRPr lang="en-US" sz="2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38928A8D-286C-4017-4B5A-DD926DEF397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19240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FA83F9D-C2C0-0DE4-C99E-7D43A9C8609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E32E5-C63B-968C-3586-2B8DF707C80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Progress iteratively with feedback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78716E6-C79F-7B9F-3BFE-253794657808}"/>
              </a:ext>
            </a:extLst>
          </p:cNvPr>
          <p:cNvSpPr>
            <a:spLocks noGrp="1"/>
          </p:cNvSpPr>
          <p:nvPr>
            <p:ph idx="1"/>
          </p:nvPr>
        </p:nvSpPr>
        <p:spPr>
          <a:xfrm>
            <a:off x="6516553" y="685800"/>
            <a:ext cx="5252313"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Progress iteratively with feedback, as it encourages breaking down the work into manageable sections that can be completed, reviewed, and improved upon iteratively. This approach helps maintain focus and simplifies the maintenance of improvements by allowing for adjustments based on feedback at each stage.</a:t>
            </a:r>
          </a:p>
          <a:p>
            <a:pPr>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Start where you are</a:t>
            </a:r>
            <a:r>
              <a:rPr lang="en-US" sz="1500" b="0" i="0" dirty="0">
                <a:solidFill>
                  <a:srgbClr val="FFFFFF"/>
                </a:solidFill>
                <a:effectLst/>
                <a:latin typeface="Lucida Sans" panose="020B0602030504020204" pitchFamily="34" charset="0"/>
              </a:rPr>
              <a:t> emphasizes not discarding what already exists unless absolutely necessary. It suggests using existing assets as a baseline and improving from there. While it ensures that current capabilities are utilized, it does not specifically target the focus and ease of maintenance of improvement efforts.</a:t>
            </a:r>
          </a:p>
          <a:p>
            <a:pPr>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Collaborate and promote visibility</a:t>
            </a:r>
            <a:r>
              <a:rPr lang="en-US" sz="1500" b="0" i="0" dirty="0">
                <a:solidFill>
                  <a:srgbClr val="FFFFFF"/>
                </a:solidFill>
                <a:effectLst/>
                <a:latin typeface="Lucida Sans" panose="020B0602030504020204" pitchFamily="34" charset="0"/>
              </a:rPr>
              <a:t> focuses on working together across the organization and making work and information visible to all relevant stakeholders. It is about sharing knowledge and insights to achieve better results but doesn’t directly address the iterative nature of improvement or its maintenance.</a:t>
            </a:r>
          </a:p>
          <a:p>
            <a:pPr>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Think and work holistically</a:t>
            </a:r>
            <a:r>
              <a:rPr lang="en-US" sz="1500" b="0" i="0" dirty="0">
                <a:solidFill>
                  <a:srgbClr val="FFFFFF"/>
                </a:solidFill>
                <a:effectLst/>
                <a:latin typeface="Lucida Sans" panose="020B0602030504020204" pitchFamily="34" charset="0"/>
              </a:rPr>
              <a:t> addresses the consideration of all the parts of an organization and how they work together in delivering services. It ensures a comprehensive approach but does not specifically deal with the iterative approach or the ease of maintaining the improvements.</a:t>
            </a:r>
          </a:p>
        </p:txBody>
      </p:sp>
      <p:sp>
        <p:nvSpPr>
          <p:cNvPr id="4" name="Footer Placeholder 3">
            <a:extLst>
              <a:ext uri="{FF2B5EF4-FFF2-40B4-BE49-F238E27FC236}">
                <a16:creationId xmlns:a16="http://schemas.microsoft.com/office/drawing/2014/main" id="{6ECFF3A5-288C-9515-31ED-1F7C2CF42CE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71369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06F48FD-1983-9364-09E9-FBDB951B12E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51ED1-F9CD-9AA8-F622-3244FE4EDFE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195: </a:t>
            </a:r>
            <a:r>
              <a:rPr lang="en-US" sz="2800" b="0" i="0" dirty="0">
                <a:solidFill>
                  <a:srgbClr val="FFFFFF"/>
                </a:solidFill>
                <a:effectLst/>
                <a:latin typeface="Udemy Sans"/>
              </a:rPr>
              <a:t>What is important for a 'continual improvement register' (CIR)?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4C9FC0C-5D85-A188-5597-6D2F79C48B3A}"/>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Improvement ideas are documented, assessed and prioritized</a:t>
            </a:r>
          </a:p>
          <a:p>
            <a:pPr marL="0" indent="0">
              <a:buNone/>
            </a:pPr>
            <a:r>
              <a:rPr lang="en-US" dirty="0">
                <a:solidFill>
                  <a:srgbClr val="FFFFFF"/>
                </a:solidFill>
                <a:latin typeface="Lucida Sans" panose="020B0602030504020204" pitchFamily="34" charset="0"/>
              </a:rPr>
              <a:t>B. Improvement ideas from many sources are kept in a single CIR</a:t>
            </a:r>
          </a:p>
          <a:p>
            <a:pPr marL="0" indent="0">
              <a:buNone/>
            </a:pPr>
            <a:r>
              <a:rPr lang="en-US" dirty="0">
                <a:solidFill>
                  <a:srgbClr val="FFFFFF"/>
                </a:solidFill>
                <a:latin typeface="Lucida Sans" panose="020B0602030504020204" pitchFamily="34" charset="0"/>
              </a:rPr>
              <a:t>C. Improvement ideas that are not being actioned immediately are removed from the CIR</a:t>
            </a:r>
          </a:p>
          <a:p>
            <a:pPr marL="0" indent="0">
              <a:buNone/>
            </a:pPr>
            <a:r>
              <a:rPr lang="en-US" dirty="0">
                <a:solidFill>
                  <a:srgbClr val="FFFFFF"/>
                </a:solidFill>
                <a:latin typeface="Lucida Sans" panose="020B0602030504020204" pitchFamily="34" charset="0"/>
              </a:rPr>
              <a:t>D. Improvement ideas are tested, funded and agreed</a:t>
            </a:r>
          </a:p>
        </p:txBody>
      </p:sp>
      <p:sp>
        <p:nvSpPr>
          <p:cNvPr id="4" name="Footer Placeholder 3">
            <a:extLst>
              <a:ext uri="{FF2B5EF4-FFF2-40B4-BE49-F238E27FC236}">
                <a16:creationId xmlns:a16="http://schemas.microsoft.com/office/drawing/2014/main" id="{FA848319-F0D5-FEE2-129C-355C7C6C934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96702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FC0BF8C-6269-8625-A6D1-BD0E8815F9A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8BCCE-DBFA-03DA-86D1-FEFD1A8A878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Improvement ideas are documented, assessed and prioritized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B792DDB-CB44-0305-6354-FCA411FAFFD4}"/>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300" b="0" i="0" dirty="0">
                <a:solidFill>
                  <a:srgbClr val="FFFFFF"/>
                </a:solidFill>
                <a:effectLst/>
                <a:latin typeface="Lucida Sans" panose="020B0602030504020204" pitchFamily="34" charset="0"/>
              </a:rPr>
              <a:t>The purpose of a CIR is to capture and manage improvement ideas from their initial identification through to their assessment, prioritization, and eventual implementation. Keeping a record of these ideas ensures that they are not lost and that the most valuable improvements can be identified and implemented to enhance service management practices within the organization.</a:t>
            </a:r>
          </a:p>
          <a:p>
            <a:pPr>
              <a:lnSpc>
                <a:spcPct val="90000"/>
              </a:lnSpc>
            </a:pPr>
            <a:r>
              <a:rPr lang="en-US" sz="1300" b="0" i="0" dirty="0">
                <a:solidFill>
                  <a:srgbClr val="FFFFFF"/>
                </a:solidFill>
                <a:effectLst/>
                <a:latin typeface="Lucida Sans" panose="020B0602030504020204" pitchFamily="34" charset="0"/>
              </a:rPr>
              <a:t>B. </a:t>
            </a:r>
            <a:r>
              <a:rPr lang="en-US" sz="1300" b="1" i="0" dirty="0">
                <a:solidFill>
                  <a:srgbClr val="FFFFFF"/>
                </a:solidFill>
                <a:effectLst/>
                <a:latin typeface="Lucida Sans" panose="020B0602030504020204" pitchFamily="34" charset="0"/>
              </a:rPr>
              <a:t>Improvement ideas from many sources are kept in a single CIR</a:t>
            </a:r>
            <a:r>
              <a:rPr lang="en-US" sz="1300" b="0" i="0" dirty="0">
                <a:solidFill>
                  <a:srgbClr val="FFFFFF"/>
                </a:solidFill>
                <a:effectLst/>
                <a:latin typeface="Lucida Sans" panose="020B0602030504020204" pitchFamily="34" charset="0"/>
              </a:rPr>
              <a:t> - While it's true that a CIR can contain ideas from many sources, this statement on its own does not capture the essence of what makes a CIR important. The CIR is not just a repository, but a tool for managing the lifecycle of improvement ideas, including documenting, assessing, prioritizing, and tracking the progress of these ideas.</a:t>
            </a:r>
          </a:p>
          <a:p>
            <a:pPr>
              <a:lnSpc>
                <a:spcPct val="90000"/>
              </a:lnSpc>
            </a:pPr>
            <a:r>
              <a:rPr lang="en-US" sz="1300" b="0" i="0" dirty="0">
                <a:solidFill>
                  <a:srgbClr val="FFFFFF"/>
                </a:solidFill>
                <a:effectLst/>
                <a:latin typeface="Lucida Sans" panose="020B0602030504020204" pitchFamily="34" charset="0"/>
              </a:rPr>
              <a:t>C. </a:t>
            </a:r>
            <a:r>
              <a:rPr lang="en-US" sz="1300" b="1" i="0" dirty="0">
                <a:solidFill>
                  <a:srgbClr val="FFFFFF"/>
                </a:solidFill>
                <a:effectLst/>
                <a:latin typeface="Lucida Sans" panose="020B0602030504020204" pitchFamily="34" charset="0"/>
              </a:rPr>
              <a:t>Improvement ideas that are not being actioned immediately are removed from the CIR</a:t>
            </a:r>
            <a:r>
              <a:rPr lang="en-US" sz="1300" b="0" i="0" dirty="0">
                <a:solidFill>
                  <a:srgbClr val="FFFFFF"/>
                </a:solidFill>
                <a:effectLst/>
                <a:latin typeface="Lucida Sans" panose="020B0602030504020204" pitchFamily="34" charset="0"/>
              </a:rPr>
              <a:t> - This is incorrect because the CIR is intended to keep track of all improvement ideas, not just the ones currently being actioned. Ideas that are not immediately actionable may still be valuable and could be prioritized for future action. Removing them would negate the benefit of having a comprehensive register of potential improvements.</a:t>
            </a:r>
          </a:p>
          <a:p>
            <a:pPr>
              <a:lnSpc>
                <a:spcPct val="90000"/>
              </a:lnSpc>
            </a:pPr>
            <a:r>
              <a:rPr lang="en-US" sz="1300" b="0" i="0" dirty="0">
                <a:solidFill>
                  <a:srgbClr val="FFFFFF"/>
                </a:solidFill>
                <a:effectLst/>
                <a:latin typeface="Lucida Sans" panose="020B0602030504020204" pitchFamily="34" charset="0"/>
              </a:rPr>
              <a:t>D. </a:t>
            </a:r>
            <a:r>
              <a:rPr lang="en-US" sz="1300" b="1" i="0" dirty="0">
                <a:solidFill>
                  <a:srgbClr val="FFFFFF"/>
                </a:solidFill>
                <a:effectLst/>
                <a:latin typeface="Lucida Sans" panose="020B0602030504020204" pitchFamily="34" charset="0"/>
              </a:rPr>
              <a:t>Improvement ideas are tested, funded, and agreed</a:t>
            </a:r>
            <a:r>
              <a:rPr lang="en-US" sz="1300" b="0" i="0" dirty="0">
                <a:solidFill>
                  <a:srgbClr val="FFFFFF"/>
                </a:solidFill>
                <a:effectLst/>
                <a:latin typeface="Lucida Sans" panose="020B0602030504020204" pitchFamily="34" charset="0"/>
              </a:rPr>
              <a:t> - While testing, funding, and agreement are important steps in the lifecycle of an improvement idea, they are not the primary functions of the CIR itself. The CIR's main importance lies in the initial stages of capturing and prioritizing ideas before they reach the stages of testing and funding</a:t>
            </a:r>
          </a:p>
        </p:txBody>
      </p:sp>
      <p:sp>
        <p:nvSpPr>
          <p:cNvPr id="4" name="Footer Placeholder 3">
            <a:extLst>
              <a:ext uri="{FF2B5EF4-FFF2-40B4-BE49-F238E27FC236}">
                <a16:creationId xmlns:a16="http://schemas.microsoft.com/office/drawing/2014/main" id="{8A05ABAB-5330-AD5C-77FF-05359CD28DE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60320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0E00998-4016-0D04-96D9-63959612BF9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A5B80-08E8-68EA-66CD-8081D34FC9E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196: </a:t>
            </a:r>
            <a:r>
              <a:rPr lang="en-US" sz="2800" b="0" i="0" dirty="0">
                <a:solidFill>
                  <a:srgbClr val="FFFFFF"/>
                </a:solidFill>
                <a:effectLst/>
                <a:latin typeface="Udemy Sans"/>
              </a:rPr>
              <a:t>What describes the steps needed to create and deliver a specific service to a consumer?</a:t>
            </a:r>
            <a:r>
              <a:rPr lang="en-US" sz="2800" dirty="0">
                <a:solidFill>
                  <a:srgbClr val="FFFFFF"/>
                </a:solidFill>
                <a:latin typeface="Udemy Sans"/>
              </a:rPr>
              <a:t> </a:t>
            </a:r>
          </a:p>
        </p:txBody>
      </p:sp>
      <p:sp>
        <p:nvSpPr>
          <p:cNvPr id="3" name="Content Placeholder 2">
            <a:extLst>
              <a:ext uri="{FF2B5EF4-FFF2-40B4-BE49-F238E27FC236}">
                <a16:creationId xmlns:a16="http://schemas.microsoft.com/office/drawing/2014/main" id="{9CC1B5F4-304A-1A89-3374-02A8CAF2CD5D}"/>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management</a:t>
            </a:r>
          </a:p>
          <a:p>
            <a:pPr marL="0" indent="0">
              <a:buNone/>
            </a:pPr>
            <a:r>
              <a:rPr lang="en-US" dirty="0">
                <a:solidFill>
                  <a:srgbClr val="FFFFFF"/>
                </a:solidFill>
                <a:latin typeface="Lucida Sans" panose="020B0602030504020204" pitchFamily="34" charset="0"/>
              </a:rPr>
              <a:t>B. Practices</a:t>
            </a:r>
          </a:p>
          <a:p>
            <a:pPr marL="0" indent="0">
              <a:buNone/>
            </a:pPr>
            <a:r>
              <a:rPr lang="en-US" dirty="0">
                <a:solidFill>
                  <a:srgbClr val="FFFFFF"/>
                </a:solidFill>
                <a:latin typeface="Lucida Sans" panose="020B0602030504020204" pitchFamily="34" charset="0"/>
              </a:rPr>
              <a:t>C. A value stream</a:t>
            </a:r>
          </a:p>
          <a:p>
            <a:pPr marL="0" indent="0">
              <a:buNone/>
            </a:pPr>
            <a:r>
              <a:rPr lang="en-US" dirty="0">
                <a:solidFill>
                  <a:srgbClr val="FFFFFF"/>
                </a:solidFill>
                <a:latin typeface="Lucida Sans" panose="020B0602030504020204" pitchFamily="34" charset="0"/>
              </a:rPr>
              <a:t>D. Service level management</a:t>
            </a:r>
          </a:p>
        </p:txBody>
      </p:sp>
      <p:sp>
        <p:nvSpPr>
          <p:cNvPr id="4" name="Footer Placeholder 3">
            <a:extLst>
              <a:ext uri="{FF2B5EF4-FFF2-40B4-BE49-F238E27FC236}">
                <a16:creationId xmlns:a16="http://schemas.microsoft.com/office/drawing/2014/main" id="{2686830F-1745-C5DC-CF66-A9A820DAFF6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58564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5735C55-64F8-A464-3D5E-9F9F1D588A4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AD3A1-EA01-5847-0A5B-4886F2EC2128}"/>
              </a:ext>
            </a:extLst>
          </p:cNvPr>
          <p:cNvSpPr>
            <a:spLocks noGrp="1"/>
          </p:cNvSpPr>
          <p:nvPr>
            <p:ph type="title"/>
          </p:nvPr>
        </p:nvSpPr>
        <p:spPr>
          <a:xfrm>
            <a:off x="1834919" y="685800"/>
            <a:ext cx="3705269" cy="5308599"/>
          </a:xfrm>
        </p:spPr>
        <p:txBody>
          <a:bodyPr>
            <a:normAutofit/>
          </a:bodyPr>
          <a:lstStyle/>
          <a:p>
            <a:r>
              <a:rPr lang="en-US" sz="2800" dirty="0">
                <a:solidFill>
                  <a:srgbClr val="FFFFFF"/>
                </a:solidFill>
                <a:latin typeface="Udemy Sans"/>
              </a:rPr>
              <a:t>The correct Answer is </a:t>
            </a:r>
            <a:r>
              <a:rPr lang="en-US" sz="2800" i="0" dirty="0">
                <a:solidFill>
                  <a:srgbClr val="FFFFFF"/>
                </a:solidFill>
                <a:effectLst/>
                <a:latin typeface="Udemy Sans"/>
              </a:rPr>
              <a:t>C. A value stream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0BC3677-61A9-1E33-1915-C14105862D4D}"/>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dirty="0">
                <a:solidFill>
                  <a:srgbClr val="FFFFFF"/>
                </a:solidFill>
                <a:latin typeface="Lucida Sans" panose="020B0602030504020204" pitchFamily="34" charset="0"/>
              </a:rPr>
              <a:t>A value stream is a series of steps that an organization uses to build and deliver services to a customer. It includes all the activities required to conceptualize, create, deliver, and support a service. It often includes the entire lifecycle of service delivery from initial demand to value realization.</a:t>
            </a:r>
          </a:p>
          <a:p>
            <a:pPr marL="0" indent="0">
              <a:lnSpc>
                <a:spcPct val="90000"/>
              </a:lnSpc>
              <a:buNone/>
            </a:pPr>
            <a:r>
              <a:rPr lang="en-US" sz="1500" dirty="0">
                <a:solidFill>
                  <a:srgbClr val="FFFFFF"/>
                </a:solidFill>
                <a:latin typeface="Lucida Sans" panose="020B0602030504020204" pitchFamily="34" charset="0"/>
              </a:rPr>
              <a:t>Here’s why the other options are not as accurate:</a:t>
            </a:r>
          </a:p>
          <a:p>
            <a:pPr>
              <a:lnSpc>
                <a:spcPct val="90000"/>
              </a:lnSpc>
            </a:pPr>
            <a:r>
              <a:rPr lang="en-US" sz="1500" dirty="0">
                <a:solidFill>
                  <a:srgbClr val="FFFFFF"/>
                </a:solidFill>
                <a:latin typeface="Lucida Sans" panose="020B0602030504020204" pitchFamily="34" charset="0"/>
              </a:rPr>
              <a:t>A. Service management refers broadly to a set of specialized organizational capabilities for enabling value for customers in the form of services. It does not describe the specific steps for creating and delivering a service.</a:t>
            </a:r>
          </a:p>
          <a:p>
            <a:pPr>
              <a:lnSpc>
                <a:spcPct val="90000"/>
              </a:lnSpc>
            </a:pPr>
            <a:r>
              <a:rPr lang="en-US" sz="1500" dirty="0">
                <a:solidFill>
                  <a:srgbClr val="FFFFFF"/>
                </a:solidFill>
                <a:latin typeface="Lucida Sans" panose="020B0602030504020204" pitchFamily="34" charset="0"/>
              </a:rPr>
              <a:t>B. Practices are a set of organizational resources designed for performing work or accomplishing an objective. Practices include roles, processes, and activities, but do not in themselves describe the steps for a specific service delivery.</a:t>
            </a:r>
          </a:p>
          <a:p>
            <a:pPr>
              <a:lnSpc>
                <a:spcPct val="90000"/>
              </a:lnSpc>
            </a:pPr>
            <a:r>
              <a:rPr lang="en-US" sz="1500" dirty="0">
                <a:solidFill>
                  <a:srgbClr val="FFFFFF"/>
                </a:solidFill>
                <a:latin typeface="Lucida Sans" panose="020B0602030504020204" pitchFamily="34" charset="0"/>
              </a:rPr>
              <a:t>D. Service level management involves the management and improvement of the service quality, ensuring that services meet the agreed-upon service levels. It is not used to describe the steps in creating and delivering services but rather in managing and maintaining service quality and performance.</a:t>
            </a:r>
          </a:p>
        </p:txBody>
      </p:sp>
      <p:sp>
        <p:nvSpPr>
          <p:cNvPr id="4" name="Footer Placeholder 3">
            <a:extLst>
              <a:ext uri="{FF2B5EF4-FFF2-40B4-BE49-F238E27FC236}">
                <a16:creationId xmlns:a16="http://schemas.microsoft.com/office/drawing/2014/main" id="{CE60EFD4-D280-95FA-1AC9-DE0D147F2DB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01538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F66C795-4156-D02B-3E05-72DA8BADE87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340F0-BAC5-DD4F-8715-A9D61177024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197: </a:t>
            </a:r>
            <a:r>
              <a:rPr lang="en-US" sz="2800" b="0" i="0" dirty="0">
                <a:solidFill>
                  <a:srgbClr val="FFFFFF"/>
                </a:solidFill>
                <a:effectLst/>
                <a:latin typeface="Udemy Sans"/>
              </a:rPr>
              <a:t>Which helps to manage an incident when it is unclear which support team should be working on the incident?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46E56A9-545F-D38D-4A2E-6B825B4CF705}"/>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Disaster recovery plans</a:t>
            </a:r>
          </a:p>
          <a:p>
            <a:pPr marL="0" indent="0">
              <a:buNone/>
            </a:pPr>
            <a:r>
              <a:rPr lang="en-US" dirty="0">
                <a:solidFill>
                  <a:srgbClr val="FFFFFF"/>
                </a:solidFill>
                <a:latin typeface="Lucida Sans" panose="020B0602030504020204" pitchFamily="34" charset="0"/>
              </a:rPr>
              <a:t>B. Swarming</a:t>
            </a:r>
          </a:p>
          <a:p>
            <a:pPr marL="0" indent="0">
              <a:buNone/>
            </a:pPr>
            <a:r>
              <a:rPr lang="en-US" dirty="0">
                <a:solidFill>
                  <a:srgbClr val="FFFFFF"/>
                </a:solidFill>
                <a:latin typeface="Lucida Sans" panose="020B0602030504020204" pitchFamily="34" charset="0"/>
              </a:rPr>
              <a:t>C. Target resolution times</a:t>
            </a:r>
          </a:p>
          <a:p>
            <a:pPr marL="0" indent="0">
              <a:buNone/>
            </a:pPr>
            <a:r>
              <a:rPr lang="en-US" dirty="0">
                <a:solidFill>
                  <a:srgbClr val="FFFFFF"/>
                </a:solidFill>
                <a:latin typeface="Lucida Sans" panose="020B0602030504020204" pitchFamily="34" charset="0"/>
              </a:rPr>
              <a:t>D. Self-help</a:t>
            </a:r>
          </a:p>
        </p:txBody>
      </p:sp>
      <p:sp>
        <p:nvSpPr>
          <p:cNvPr id="4" name="Footer Placeholder 3">
            <a:extLst>
              <a:ext uri="{FF2B5EF4-FFF2-40B4-BE49-F238E27FC236}">
                <a16:creationId xmlns:a16="http://schemas.microsoft.com/office/drawing/2014/main" id="{A6EFB90A-83B0-8C14-4813-76D7781ED96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4280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C0D4032-C183-E1C8-0C98-FEC9A6B2539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DC537-8E2C-FC2E-D288-6021D734CFA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Swarming</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BBD68B1-9AC5-2FD3-32D5-F5A83E7DD203}"/>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Swarming is an incident response strategy where instead of incidents being passed from one level of support to the next, they are brought to a virtual or physical 'swarm' of people from various teams. This approach is particularly useful when it is unclear who should be involved in resolving an incident, as it allows for a collaborative effort from individuals with different expertise and knowledge to identify and solve the problem more efficiently.</a:t>
            </a:r>
          </a:p>
          <a:p>
            <a:pPr>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Disaster Recovery Plans</a:t>
            </a:r>
            <a:r>
              <a:rPr lang="en-US" sz="1400" b="0" i="0" dirty="0">
                <a:solidFill>
                  <a:srgbClr val="FFFFFF"/>
                </a:solidFill>
                <a:effectLst/>
                <a:latin typeface="Lucida Sans" panose="020B0602030504020204" pitchFamily="34" charset="0"/>
              </a:rPr>
              <a:t>: These are specific plans designed to recover IT systems in the event of a major failure or disaster. While they are critical for business continuity, they are not typically used for day-to-day incident management, especially when the challenge is identifying the correct team for an incident resolution.</a:t>
            </a:r>
          </a:p>
          <a:p>
            <a:pPr>
              <a:lnSpc>
                <a:spcPct val="90000"/>
              </a:lnSpc>
            </a:pPr>
            <a:r>
              <a:rPr lang="en-US" sz="1400" b="0" i="0" dirty="0">
                <a:solidFill>
                  <a:srgbClr val="FFFFFF"/>
                </a:solidFill>
                <a:effectLst/>
                <a:latin typeface="Lucida Sans" panose="020B0602030504020204" pitchFamily="34" charset="0"/>
              </a:rPr>
              <a:t>C. </a:t>
            </a:r>
            <a:r>
              <a:rPr lang="en-US" sz="1400" b="1" i="0" dirty="0">
                <a:solidFill>
                  <a:srgbClr val="FFFFFF"/>
                </a:solidFill>
                <a:effectLst/>
                <a:latin typeface="Lucida Sans" panose="020B0602030504020204" pitchFamily="34" charset="0"/>
              </a:rPr>
              <a:t>Target Resolution Times</a:t>
            </a:r>
            <a:r>
              <a:rPr lang="en-US" sz="1400" b="0" i="0" dirty="0">
                <a:solidFill>
                  <a:srgbClr val="FFFFFF"/>
                </a:solidFill>
                <a:effectLst/>
                <a:latin typeface="Lucida Sans" panose="020B0602030504020204" pitchFamily="34" charset="0"/>
              </a:rPr>
              <a:t>: These are the goals set for resolving incidents within a certain timeframe. While important for managing the overall incident resolution process, they do not help in identifying which team should address a particular incident.</a:t>
            </a:r>
          </a:p>
          <a:p>
            <a:pPr>
              <a:lnSpc>
                <a:spcPct val="90000"/>
              </a:lnSpc>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Self-help</a:t>
            </a:r>
            <a:r>
              <a:rPr lang="en-US" sz="1400" b="0" i="0" dirty="0">
                <a:solidFill>
                  <a:srgbClr val="FFFFFF"/>
                </a:solidFill>
                <a:effectLst/>
                <a:latin typeface="Lucida Sans" panose="020B0602030504020204" pitchFamily="34" charset="0"/>
              </a:rPr>
              <a:t>: This typically refers to tools or resources provided to users to resolve common problems on their own, without the need for support team intervention. Self-help is useful for reducing the volume of incidents that reach the support team, but it does not aid in determining which team should handle an incident that has already been escalated.</a:t>
            </a:r>
          </a:p>
        </p:txBody>
      </p:sp>
      <p:sp>
        <p:nvSpPr>
          <p:cNvPr id="4" name="Footer Placeholder 3">
            <a:extLst>
              <a:ext uri="{FF2B5EF4-FFF2-40B4-BE49-F238E27FC236}">
                <a16:creationId xmlns:a16="http://schemas.microsoft.com/office/drawing/2014/main" id="{9A7009BA-EDCF-C768-9982-210F2ACD414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829567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ED1F56D-C195-ADED-C806-0A39E0EB783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7122D-6A63-DE63-A037-D546EDAFA2E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198: </a:t>
            </a:r>
            <a:r>
              <a:rPr lang="en-US" sz="2800" b="0" i="0" dirty="0">
                <a:solidFill>
                  <a:srgbClr val="FFFFFF"/>
                </a:solidFill>
                <a:effectLst/>
                <a:latin typeface="Udemy Sans"/>
              </a:rPr>
              <a:t>Which statement about the 'continual improvement' practice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FDF9215-ED8A-6F1E-EB07-25C7CC17846A}"/>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Continual improvement participation should be limited to a small dedicated team</a:t>
            </a:r>
          </a:p>
          <a:p>
            <a:pPr marL="0" indent="0">
              <a:buNone/>
            </a:pPr>
            <a:r>
              <a:rPr lang="en-US" dirty="0">
                <a:solidFill>
                  <a:srgbClr val="FFFFFF"/>
                </a:solidFill>
                <a:latin typeface="Lucida Sans" panose="020B0602030504020204" pitchFamily="34" charset="0"/>
              </a:rPr>
              <a:t>B. It is the role of senior management to authorize improvement initiatives</a:t>
            </a:r>
          </a:p>
          <a:p>
            <a:pPr marL="0" indent="0">
              <a:buNone/>
            </a:pPr>
            <a:r>
              <a:rPr lang="en-US" dirty="0">
                <a:solidFill>
                  <a:srgbClr val="FFFFFF"/>
                </a:solidFill>
                <a:latin typeface="Lucida Sans" panose="020B0602030504020204" pitchFamily="34" charset="0"/>
              </a:rPr>
              <a:t>C. Training should be provided to those involved in continual improvement</a:t>
            </a:r>
          </a:p>
          <a:p>
            <a:pPr marL="0" indent="0">
              <a:buNone/>
            </a:pPr>
            <a:r>
              <a:rPr lang="en-US" dirty="0">
                <a:solidFill>
                  <a:srgbClr val="FFFFFF"/>
                </a:solidFill>
                <a:latin typeface="Lucida Sans" panose="020B0602030504020204" pitchFamily="34" charset="0"/>
              </a:rPr>
              <a:t>D. A single continual improvement register should be maintained by senior management</a:t>
            </a:r>
          </a:p>
        </p:txBody>
      </p:sp>
      <p:sp>
        <p:nvSpPr>
          <p:cNvPr id="4" name="Footer Placeholder 3">
            <a:extLst>
              <a:ext uri="{FF2B5EF4-FFF2-40B4-BE49-F238E27FC236}">
                <a16:creationId xmlns:a16="http://schemas.microsoft.com/office/drawing/2014/main" id="{437F6728-0678-6F44-21CD-8F997448B03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33898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51CB208-0C6A-CF07-6869-46BF990C613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3189B-C5EA-8926-2DAB-E0217D56EA6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Training should be provided to those involved in continual improvement.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31B3F73-02FB-11AA-0799-CCC0EB82B2BB}"/>
              </a:ext>
            </a:extLst>
          </p:cNvPr>
          <p:cNvSpPr>
            <a:spLocks noGrp="1"/>
          </p:cNvSpPr>
          <p:nvPr>
            <p:ph idx="1"/>
          </p:nvPr>
        </p:nvSpPr>
        <p:spPr>
          <a:xfrm>
            <a:off x="6516553" y="685800"/>
            <a:ext cx="5026402"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This is because continual improvement is a practice that benefits from the involvement and education of all participants to foster an environment of ongoing progress and development.</a:t>
            </a:r>
          </a:p>
          <a:p>
            <a:pPr>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Continual improvement participation should be limited to a small dedicated team</a:t>
            </a:r>
            <a:r>
              <a:rPr lang="en-US" sz="1500" b="0" i="0" dirty="0">
                <a:solidFill>
                  <a:srgbClr val="FFFFFF"/>
                </a:solidFill>
                <a:effectLst/>
                <a:latin typeface="Lucida Sans" panose="020B0602030504020204" pitchFamily="34" charset="0"/>
              </a:rPr>
              <a:t>: This is generally not considered a best practice in ITIL or continual improvement philosophies. Continual improvement should be a part of the culture and involve everyone in the organization to some extent.</a:t>
            </a:r>
          </a:p>
          <a:p>
            <a:pPr>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It is the role of senior management to authorize improvement initiatives</a:t>
            </a:r>
            <a:r>
              <a:rPr lang="en-US" sz="1500" b="0" i="0" dirty="0">
                <a:solidFill>
                  <a:srgbClr val="FFFFFF"/>
                </a:solidFill>
                <a:effectLst/>
                <a:latin typeface="Lucida Sans" panose="020B0602030504020204" pitchFamily="34" charset="0"/>
              </a:rPr>
              <a:t>: While senior management may need to authorize certain initiatives, especially those requiring significant resources, the statement is too exclusive and doesn't account for the decentralized nature of many improvement efforts that can be authorized at different levels of management.</a:t>
            </a:r>
          </a:p>
          <a:p>
            <a:pPr>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A single continual improvement register should be maintained by senior management</a:t>
            </a:r>
            <a:r>
              <a:rPr lang="en-US" sz="1500" b="0" i="0" dirty="0">
                <a:solidFill>
                  <a:srgbClr val="FFFFFF"/>
                </a:solidFill>
                <a:effectLst/>
                <a:latin typeface="Lucida Sans" panose="020B0602030504020204" pitchFamily="34" charset="0"/>
              </a:rPr>
              <a:t>: While senior management may oversee the continual improvement register, it's typically a tool that can be used and contributed to by various levels within the organization. It doesn't necessarily have to be maintained solely by senior management.</a:t>
            </a:r>
          </a:p>
        </p:txBody>
      </p:sp>
      <p:sp>
        <p:nvSpPr>
          <p:cNvPr id="4" name="Footer Placeholder 3">
            <a:extLst>
              <a:ext uri="{FF2B5EF4-FFF2-40B4-BE49-F238E27FC236}">
                <a16:creationId xmlns:a16="http://schemas.microsoft.com/office/drawing/2014/main" id="{4DD84EED-F05B-1E2E-8DC8-A2D24E9C593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959914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721EB7F-7607-7AE6-2FA9-B4F25433CAE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399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0EB5E-E3DF-940A-C668-8C9235C1DA6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199: </a:t>
            </a:r>
            <a:r>
              <a:rPr lang="en-US" sz="2800" b="0" i="0" dirty="0">
                <a:solidFill>
                  <a:srgbClr val="FFFFFF"/>
                </a:solidFill>
                <a:effectLst/>
                <a:latin typeface="Udemy Sans"/>
              </a:rPr>
              <a:t>Which does the ITIL service value system discourage?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7665191-FDD5-B06E-E553-AA7EDF40426E}"/>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Coordinated authorities and responsibilities</a:t>
            </a:r>
          </a:p>
          <a:p>
            <a:pPr marL="0" indent="0">
              <a:buNone/>
            </a:pPr>
            <a:r>
              <a:rPr lang="en-US" dirty="0">
                <a:solidFill>
                  <a:srgbClr val="FFFFFF"/>
                </a:solidFill>
                <a:latin typeface="Lucida Sans" panose="020B0602030504020204" pitchFamily="34" charset="0"/>
              </a:rPr>
              <a:t>B. Organizational silos</a:t>
            </a:r>
          </a:p>
          <a:p>
            <a:pPr marL="0" indent="0">
              <a:buNone/>
            </a:pPr>
            <a:r>
              <a:rPr lang="en-US" dirty="0">
                <a:solidFill>
                  <a:srgbClr val="FFFFFF"/>
                </a:solidFill>
                <a:latin typeface="Lucida Sans" panose="020B0602030504020204" pitchFamily="34" charset="0"/>
              </a:rPr>
              <a:t>C. Interfaces among practices</a:t>
            </a:r>
          </a:p>
          <a:p>
            <a:pPr marL="0" indent="0">
              <a:buNone/>
            </a:pPr>
            <a:r>
              <a:rPr lang="en-US" dirty="0">
                <a:solidFill>
                  <a:srgbClr val="FFFFFF"/>
                </a:solidFill>
                <a:latin typeface="Lucida Sans" panose="020B0602030504020204" pitchFamily="34" charset="0"/>
              </a:rPr>
              <a:t>D. Organizational agility</a:t>
            </a:r>
          </a:p>
        </p:txBody>
      </p:sp>
      <p:sp>
        <p:nvSpPr>
          <p:cNvPr id="4" name="Footer Placeholder 3">
            <a:extLst>
              <a:ext uri="{FF2B5EF4-FFF2-40B4-BE49-F238E27FC236}">
                <a16:creationId xmlns:a16="http://schemas.microsoft.com/office/drawing/2014/main" id="{DAA56359-EDE8-AD05-B1C6-F8F94CE399D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69993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949FE69-084F-73BA-A4FE-BEFA6DF2D3FF}"/>
              </a:ext>
            </a:extLst>
          </p:cNvPr>
          <p:cNvSpPr txBox="1">
            <a:spLocks noGrp="1"/>
          </p:cNvSpPr>
          <p:nvPr>
            <p:ph type="title"/>
          </p:nvPr>
        </p:nvSpPr>
        <p:spPr>
          <a:xfrm>
            <a:off x="1834919" y="685800"/>
            <a:ext cx="3705269" cy="5308599"/>
          </a:xfrm>
          <a:prstGeom prst="rect">
            <a:avLst/>
          </a:prstGeom>
        </p:spPr>
        <p:txBody>
          <a:bodyPr rtlCol="0">
            <a:normAutofit/>
          </a:bodyPr>
          <a:lstStyle/>
          <a:p>
            <a:pPr algn="ctr"/>
            <a:r>
              <a:rPr lang="en-US" sz="2800" dirty="0">
                <a:solidFill>
                  <a:srgbClr val="FFFFFF"/>
                </a:solidFill>
                <a:latin typeface="Udemy Sans"/>
              </a:rPr>
              <a:t>The correct answer is A: Service Value System. </a:t>
            </a:r>
          </a:p>
        </p:txBody>
      </p:sp>
      <p:sp>
        <p:nvSpPr>
          <p:cNvPr id="3" name="Content Placeholder 2">
            <a:extLst>
              <a:ext uri="{FF2B5EF4-FFF2-40B4-BE49-F238E27FC236}">
                <a16:creationId xmlns:a16="http://schemas.microsoft.com/office/drawing/2014/main" id="{95DBF29E-AAB7-CBE5-BEAA-8B5EE82F4CA5}"/>
              </a:ext>
            </a:extLst>
          </p:cNvPr>
          <p:cNvSpPr>
            <a:spLocks noGrp="1"/>
          </p:cNvSpPr>
          <p:nvPr>
            <p:ph idx="1"/>
          </p:nvPr>
        </p:nvSpPr>
        <p:spPr>
          <a:xfrm>
            <a:off x="6516553" y="685799"/>
            <a:ext cx="4978761" cy="5645331"/>
          </a:xfrm>
        </p:spPr>
        <p:txBody>
          <a:bodyPr>
            <a:noAutofit/>
          </a:bodyPr>
          <a:lstStyle/>
          <a:p>
            <a:pPr marL="0" indent="0">
              <a:lnSpc>
                <a:spcPct val="90000"/>
              </a:lnSpc>
              <a:buNone/>
            </a:pPr>
            <a:r>
              <a:rPr lang="en-US" sz="1400" i="0" dirty="0">
                <a:solidFill>
                  <a:srgbClr val="FFFFFF"/>
                </a:solidFill>
                <a:effectLst/>
                <a:latin typeface="Lucida Sans" panose="020B0602030504020204" pitchFamily="34" charset="0"/>
              </a:rPr>
              <a:t>The service value system (SVS) is designed to ensure that the entire organization works together to co-create value with stakeholders, aligning with the organization's objectives. The SVS is a core concept in ITIL 4, which encompasses the overall activities and interactions in service management that contribute to the creation of value.</a:t>
            </a:r>
          </a:p>
          <a:p>
            <a:pPr marL="0" indent="0">
              <a:lnSpc>
                <a:spcPct val="90000"/>
              </a:lnSpc>
              <a:buNone/>
            </a:pPr>
            <a:r>
              <a:rPr lang="en-US" sz="1400" i="0" dirty="0">
                <a:solidFill>
                  <a:srgbClr val="FFFFFF"/>
                </a:solidFill>
                <a:effectLst/>
                <a:latin typeface="Lucida Sans" panose="020B0602030504020204" pitchFamily="34" charset="0"/>
              </a:rPr>
              <a:t>The other options do not fit as well because:</a:t>
            </a:r>
          </a:p>
          <a:p>
            <a:pPr>
              <a:lnSpc>
                <a:spcPct val="90000"/>
              </a:lnSpc>
            </a:pPr>
            <a:r>
              <a:rPr lang="en-US" sz="1400" i="0" dirty="0">
                <a:solidFill>
                  <a:srgbClr val="FFFFFF"/>
                </a:solidFill>
                <a:effectLst/>
                <a:latin typeface="Lucida Sans" panose="020B0602030504020204" pitchFamily="34" charset="0"/>
              </a:rPr>
              <a:t>Option B: four dimensions of service management usually refers to the components or perspectives that need to be considered in service management (organizations and people, information and technology, partners and suppliers, value streams and processes), not to a system that ensures co-creation of value with stakeholders.</a:t>
            </a:r>
          </a:p>
          <a:p>
            <a:pPr>
              <a:lnSpc>
                <a:spcPct val="90000"/>
              </a:lnSpc>
            </a:pPr>
            <a:r>
              <a:rPr lang="en-US" sz="1400" i="0" dirty="0">
                <a:solidFill>
                  <a:srgbClr val="FFFFFF"/>
                </a:solidFill>
                <a:effectLst/>
                <a:latin typeface="Lucida Sans" panose="020B0602030504020204" pitchFamily="34" charset="0"/>
              </a:rPr>
              <a:t>Option C: 'focus on value' guiding principle is a principle, not a system or framework, and while it emphasizes the importance of creating value, it does not in itself ensure the co-creation of value with all stakeholders.</a:t>
            </a:r>
          </a:p>
          <a:p>
            <a:pPr>
              <a:lnSpc>
                <a:spcPct val="90000"/>
              </a:lnSpc>
            </a:pPr>
            <a:r>
              <a:rPr lang="en-US" sz="1400" i="0" dirty="0">
                <a:solidFill>
                  <a:srgbClr val="FFFFFF"/>
                </a:solidFill>
                <a:effectLst/>
                <a:latin typeface="Lucida Sans" panose="020B0602030504020204" pitchFamily="34" charset="0"/>
              </a:rPr>
              <a:t>Option D: 'service request management' practice refers specifically to the handling of service requests, which is more operational and tactical in nature, rather than a system designed to ensure ongoing value co-creation across the organization.</a:t>
            </a:r>
            <a:endParaRPr lang="en-US" sz="1400" dirty="0">
              <a:solidFill>
                <a:srgbClr val="FFFFFF"/>
              </a:solidFill>
              <a:latin typeface="Lucida Sans" panose="020B0602030504020204" pitchFamily="34" charset="0"/>
            </a:endParaRPr>
          </a:p>
        </p:txBody>
      </p:sp>
      <p:sp>
        <p:nvSpPr>
          <p:cNvPr id="5" name="Footer Placeholder 4">
            <a:extLst>
              <a:ext uri="{FF2B5EF4-FFF2-40B4-BE49-F238E27FC236}">
                <a16:creationId xmlns:a16="http://schemas.microsoft.com/office/drawing/2014/main" id="{DC00C613-2492-3A95-EFF9-54EF7E7672F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latin typeface="Udemy Sans"/>
              </a:rPr>
              <a:t>ITIL EXAM PRACTICE</a:t>
            </a:r>
          </a:p>
        </p:txBody>
      </p:sp>
    </p:spTree>
    <p:extLst>
      <p:ext uri="{BB962C8B-B14F-4D97-AF65-F5344CB8AC3E}">
        <p14:creationId xmlns:p14="http://schemas.microsoft.com/office/powerpoint/2010/main" val="14886009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53BF770-2B6D-14F9-1442-837E0CFF545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9B649-A0B9-3FD8-9DF8-DDA3A7AF05B3}"/>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D: S</a:t>
            </a:r>
            <a:r>
              <a:rPr lang="en-US" sz="2800" b="1" i="0" dirty="0">
                <a:solidFill>
                  <a:srgbClr val="FFFFFF"/>
                </a:solidFill>
                <a:effectLst/>
                <a:latin typeface="Udemy Sans"/>
              </a:rPr>
              <a:t>ervices</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77F72C02-E73F-9E5B-354A-E6DC560140DF}"/>
              </a:ext>
            </a:extLst>
          </p:cNvPr>
          <p:cNvSpPr>
            <a:spLocks noGrp="1"/>
          </p:cNvSpPr>
          <p:nvPr>
            <p:ph idx="1"/>
          </p:nvPr>
        </p:nvSpPr>
        <p:spPr>
          <a:xfrm>
            <a:off x="6516553" y="685800"/>
            <a:ext cx="4754563" cy="5410200"/>
          </a:xfrm>
        </p:spPr>
        <p:txBody>
          <a:bodyPr>
            <a:normAutofit fontScale="92500" lnSpcReduction="10000"/>
          </a:bodyPr>
          <a:lstStyle/>
          <a:p>
            <a:pPr marL="0" indent="0">
              <a:buNone/>
            </a:pPr>
            <a:r>
              <a:rPr lang="en-US" sz="1800" b="0" i="0" dirty="0">
                <a:solidFill>
                  <a:srgbClr val="FFFFFF"/>
                </a:solidFill>
                <a:effectLst/>
                <a:latin typeface="Lucida Sans" panose="020B0602030504020204" pitchFamily="34" charset="0"/>
              </a:rPr>
              <a:t>So, the complete sentence would be:</a:t>
            </a:r>
          </a:p>
          <a:p>
            <a:pPr marL="0" indent="0">
              <a:buNone/>
            </a:pPr>
            <a:r>
              <a:rPr lang="en-US" sz="1800" b="0" i="0" dirty="0">
                <a:solidFill>
                  <a:srgbClr val="FFFFFF"/>
                </a:solidFill>
                <a:effectLst/>
                <a:latin typeface="Lucida Sans" panose="020B0602030504020204" pitchFamily="34" charset="0"/>
              </a:rPr>
              <a:t>"A change is defined as the addition, modification, or removal of anything that could have a direct or indirect effect on services.“</a:t>
            </a:r>
          </a:p>
          <a:p>
            <a:pPr marL="0" indent="0">
              <a:buNone/>
            </a:pPr>
            <a:r>
              <a:rPr lang="en-US" sz="1800" b="0" i="0" dirty="0">
                <a:solidFill>
                  <a:srgbClr val="FFFFFF"/>
                </a:solidFill>
                <a:effectLst/>
                <a:latin typeface="Lucida Sans" panose="020B0602030504020204" pitchFamily="34" charset="0"/>
              </a:rPr>
              <a:t>The other options are not as accurate in the context of change management:</a:t>
            </a:r>
          </a:p>
          <a:p>
            <a:r>
              <a:rPr lang="en-US" sz="1800" b="0" i="0" dirty="0">
                <a:solidFill>
                  <a:srgbClr val="FFFFFF"/>
                </a:solidFill>
                <a:effectLst/>
                <a:latin typeface="Lucida Sans" panose="020B0602030504020204" pitchFamily="34" charset="0"/>
              </a:rPr>
              <a:t>A. Assets: While changes can affect assets, in ITIL terminology, the focus is usually on how those changes impact services specifically.</a:t>
            </a:r>
          </a:p>
          <a:p>
            <a:r>
              <a:rPr lang="en-US" sz="1800" b="0" i="0" dirty="0">
                <a:solidFill>
                  <a:srgbClr val="FFFFFF"/>
                </a:solidFill>
                <a:effectLst/>
                <a:latin typeface="Lucida Sans" panose="020B0602030504020204" pitchFamily="34" charset="0"/>
              </a:rPr>
              <a:t>B. Values: This is too abstract for the context of ITIL change management, which has a more tangible focus on services and service components.</a:t>
            </a:r>
          </a:p>
          <a:p>
            <a:r>
              <a:rPr lang="en-US" sz="1800" b="0" i="0" dirty="0">
                <a:solidFill>
                  <a:srgbClr val="FFFFFF"/>
                </a:solidFill>
                <a:effectLst/>
                <a:latin typeface="Lucida Sans" panose="020B0602030504020204" pitchFamily="34" charset="0"/>
              </a:rPr>
              <a:t>C. Elements: This term is less specific than 'services' and could refer to any part of an organization, not just those parts affected by ITIL change management.</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EFE3884-659A-8E37-67FB-4D0B8A14D0B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497184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675DA5D-18D4-E7B9-572B-EB5EF2DD424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42334-D730-16B6-51D1-8D3BDF418B5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Organizational silos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B45877E-034C-E8E3-E6CB-7AF148602358}"/>
              </a:ext>
            </a:extLst>
          </p:cNvPr>
          <p:cNvSpPr>
            <a:spLocks noGrp="1"/>
          </p:cNvSpPr>
          <p:nvPr>
            <p:ph idx="1"/>
          </p:nvPr>
        </p:nvSpPr>
        <p:spPr>
          <a:xfrm>
            <a:off x="6516553" y="685800"/>
            <a:ext cx="4994129"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The ITIL service value system discourages "Organizational silos" because they can lead to a lack of communication and collaboration across different departments within an organization, which is detrimental to the overall service delivery and value creation.</a:t>
            </a:r>
          </a:p>
          <a:p>
            <a:pPr>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Coordinated authorities and responsibilities</a:t>
            </a:r>
            <a:r>
              <a:rPr lang="en-US" sz="1500" b="0" i="0" dirty="0">
                <a:solidFill>
                  <a:srgbClr val="FFFFFF"/>
                </a:solidFill>
                <a:effectLst/>
                <a:latin typeface="Lucida Sans" panose="020B0602030504020204" pitchFamily="34" charset="0"/>
              </a:rPr>
              <a:t> - ITIL promotes coordinated authorities and responsibilities because clear delineation and understanding of roles within IT service management are essential for effective and efficient delivery and management of services.</a:t>
            </a:r>
          </a:p>
          <a:p>
            <a:pPr>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Interfaces among practices</a:t>
            </a:r>
            <a:r>
              <a:rPr lang="en-US" sz="1500" b="0" i="0" dirty="0">
                <a:solidFill>
                  <a:srgbClr val="FFFFFF"/>
                </a:solidFill>
                <a:effectLst/>
                <a:latin typeface="Lucida Sans" panose="020B0602030504020204" pitchFamily="34" charset="0"/>
              </a:rPr>
              <a:t> - ITIL encourages interfaces among practices to ensure that the various components of service management work together seamlessly. This integration is key to delivering a cohesive service that meets user needs.</a:t>
            </a:r>
          </a:p>
          <a:p>
            <a:pPr>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Organizational agility</a:t>
            </a:r>
            <a:r>
              <a:rPr lang="en-US" sz="1500" b="0" i="0" dirty="0">
                <a:solidFill>
                  <a:srgbClr val="FFFFFF"/>
                </a:solidFill>
                <a:effectLst/>
                <a:latin typeface="Lucida Sans" panose="020B0602030504020204" pitchFamily="34" charset="0"/>
              </a:rPr>
              <a:t> - ITIL supports organizational agility, which is the ability of an organization to rapidly adapt to market and environmental changes in productive and cost-effective ways. Agility is a core part of ITIL's guidance, particularly in the context of adapting to new technologies and changing customer expectations.</a:t>
            </a:r>
          </a:p>
        </p:txBody>
      </p:sp>
      <p:sp>
        <p:nvSpPr>
          <p:cNvPr id="4" name="Footer Placeholder 3">
            <a:extLst>
              <a:ext uri="{FF2B5EF4-FFF2-40B4-BE49-F238E27FC236}">
                <a16:creationId xmlns:a16="http://schemas.microsoft.com/office/drawing/2014/main" id="{696A0F6B-D67D-E36F-6517-6054629378E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968265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AFF2520-F318-05CC-625A-85C3C74C62B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E4205-EDF9-7AEB-3A38-5EE193AB344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200: </a:t>
            </a:r>
            <a:r>
              <a:rPr lang="en-US" sz="2800" b="0" i="0" dirty="0">
                <a:solidFill>
                  <a:srgbClr val="FFFFFF"/>
                </a:solidFill>
                <a:effectLst/>
                <a:latin typeface="Udemy Sans"/>
              </a:rPr>
              <a:t>An SLA is a service level agreement. Which describes the 'watermelon SLA' effect?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1531BC7-A06F-1785-DC49-E2ACDA455F6B}"/>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 single SLA defines target service levels for multiple customers, so every customer sees reports about other customers' experiences</a:t>
            </a:r>
          </a:p>
          <a:p>
            <a:pPr marL="0" indent="0">
              <a:buNone/>
            </a:pPr>
            <a:r>
              <a:rPr lang="en-US" sz="1800" dirty="0">
                <a:solidFill>
                  <a:srgbClr val="FFFFFF"/>
                </a:solidFill>
                <a:latin typeface="Lucida Sans" panose="020B0602030504020204" pitchFamily="34" charset="0"/>
              </a:rPr>
              <a:t>B. The metrics in an SLA are focused on internal measures, so that reports show everything is good, while the customer is not satisfied</a:t>
            </a:r>
          </a:p>
          <a:p>
            <a:pPr marL="0" indent="0">
              <a:buNone/>
            </a:pPr>
            <a:r>
              <a:rPr lang="en-US" sz="1800" dirty="0">
                <a:solidFill>
                  <a:srgbClr val="FFFFFF"/>
                </a:solidFill>
                <a:latin typeface="Lucida Sans" panose="020B0602030504020204" pitchFamily="34" charset="0"/>
              </a:rPr>
              <a:t>C. SLA targets change very frequently, so that each report includes new measures and trends cannot be analyzed</a:t>
            </a:r>
          </a:p>
          <a:p>
            <a:pPr marL="0" indent="0">
              <a:buNone/>
            </a:pPr>
            <a:r>
              <a:rPr lang="en-US" sz="1800" dirty="0">
                <a:solidFill>
                  <a:srgbClr val="FFFFFF"/>
                </a:solidFill>
                <a:latin typeface="Lucida Sans" panose="020B0602030504020204" pitchFamily="34" charset="0"/>
              </a:rPr>
              <a:t>D. Introducing SLAs for a service enables customers to see that the service provider is doing a really good job, so this improves satisfaction</a:t>
            </a:r>
          </a:p>
        </p:txBody>
      </p:sp>
      <p:sp>
        <p:nvSpPr>
          <p:cNvPr id="4" name="Footer Placeholder 3">
            <a:extLst>
              <a:ext uri="{FF2B5EF4-FFF2-40B4-BE49-F238E27FC236}">
                <a16:creationId xmlns:a16="http://schemas.microsoft.com/office/drawing/2014/main" id="{03A8C4B1-C734-113F-11BE-2A6267A9410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68038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05D42A2-A5BA-24DD-DCB9-D6597301EE1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5EB8A-AB9B-EC00-D762-79A455E5FDEF}"/>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The correct Answer is </a:t>
            </a:r>
            <a:r>
              <a:rPr lang="en-US" sz="2800" b="0" i="0" dirty="0">
                <a:solidFill>
                  <a:srgbClr val="FFFFFF"/>
                </a:solidFill>
                <a:effectLst/>
                <a:latin typeface="Udemy Sans"/>
              </a:rPr>
              <a:t>B. The metrics in an SLA are focused on internal measures, so that reports show everything is good, while the customer is not satisfied.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38751F7-D2C7-E799-4BC4-D010890095B4}"/>
              </a:ext>
            </a:extLst>
          </p:cNvPr>
          <p:cNvSpPr>
            <a:spLocks noGrp="1"/>
          </p:cNvSpPr>
          <p:nvPr>
            <p:ph idx="1"/>
          </p:nvPr>
        </p:nvSpPr>
        <p:spPr>
          <a:xfrm>
            <a:off x="6516553" y="685800"/>
            <a:ext cx="5263071" cy="54864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This option correctly describes the 'watermelon SLA' effect, where service level metrics might indicate that everything is functioning within the agreed terms (green on the outside), but the customer's actual experience is poor (red on the inside), which is not captured by the SLA metrics.</a:t>
            </a:r>
          </a:p>
          <a:p>
            <a:pPr>
              <a:lnSpc>
                <a:spcPct val="90000"/>
              </a:lnSpc>
            </a:pPr>
            <a:r>
              <a:rPr lang="en-US" sz="1400" b="0" i="0" dirty="0">
                <a:solidFill>
                  <a:srgbClr val="FFFFFF"/>
                </a:solidFill>
                <a:effectLst/>
                <a:latin typeface="Lucida Sans" panose="020B0602030504020204" pitchFamily="34" charset="0"/>
              </a:rPr>
              <a:t>A. A single SLA defines target service levels for multiple customers, so every customer sees reports about other customers' experiences: This choice does not reflect the watermelon effect. It simply states that an SLA covers multiple customers. The watermelon effect is about the discrepancy between the SLA metrics and actual customer satisfaction, not the number of customers under an SLA.</a:t>
            </a:r>
          </a:p>
          <a:p>
            <a:pPr>
              <a:lnSpc>
                <a:spcPct val="90000"/>
              </a:lnSpc>
            </a:pPr>
            <a:r>
              <a:rPr lang="en-US" sz="1400" b="0" i="0" dirty="0">
                <a:solidFill>
                  <a:srgbClr val="FFFFFF"/>
                </a:solidFill>
                <a:effectLst/>
                <a:latin typeface="Lucida Sans" panose="020B0602030504020204" pitchFamily="34" charset="0"/>
              </a:rPr>
              <a:t>C. SLA targets change very frequently, so that each report includes new measures and trends cannot be analyzed: This option describes a situation where SLA targets are not stable, making it difficult to track performance over time. However, it does not address the contrast between internal metrics and customer satisfaction, which is the essence of the watermelon effect.</a:t>
            </a:r>
          </a:p>
          <a:p>
            <a:pPr>
              <a:lnSpc>
                <a:spcPct val="90000"/>
              </a:lnSpc>
            </a:pPr>
            <a:r>
              <a:rPr lang="en-US" sz="1400" b="0" i="0" dirty="0">
                <a:solidFill>
                  <a:srgbClr val="FFFFFF"/>
                </a:solidFill>
                <a:effectLst/>
                <a:latin typeface="Lucida Sans" panose="020B0602030504020204" pitchFamily="34" charset="0"/>
              </a:rPr>
              <a:t>D. Introducing SLAs for a service enables customers to see that the service provider is doing a really good job, so this improves satisfaction: This statement suggests that SLAs can improve customer satisfaction by demonstrating good performance. It does not cover the scenario where the internal metrics might not align with the actual experience of the customer, which is what the watermelon effect is about.</a:t>
            </a:r>
          </a:p>
        </p:txBody>
      </p:sp>
      <p:sp>
        <p:nvSpPr>
          <p:cNvPr id="4" name="Footer Placeholder 3">
            <a:extLst>
              <a:ext uri="{FF2B5EF4-FFF2-40B4-BE49-F238E27FC236}">
                <a16:creationId xmlns:a16="http://schemas.microsoft.com/office/drawing/2014/main" id="{6AFC167E-C295-38B3-F8B7-058DB426615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68721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D066E81-83BB-9F18-B3A0-4E611BA6697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1C701-E48F-AC75-9467-5C8C3DF625C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201: </a:t>
            </a:r>
            <a:r>
              <a:rPr lang="en-US" sz="2800" b="0" i="0" dirty="0">
                <a:solidFill>
                  <a:srgbClr val="FFFFFF"/>
                </a:solidFill>
                <a:effectLst/>
                <a:latin typeface="Udemy Sans"/>
              </a:rPr>
              <a:t>Which practice includes conducting regular reviews to ensure that services are still appropriate and relevant?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8D85523-3D18-B411-F51F-7AE4B9883C20}"/>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level management</a:t>
            </a:r>
          </a:p>
          <a:p>
            <a:pPr marL="0" indent="0">
              <a:buNone/>
            </a:pPr>
            <a:r>
              <a:rPr lang="en-US" dirty="0">
                <a:solidFill>
                  <a:srgbClr val="FFFFFF"/>
                </a:solidFill>
                <a:latin typeface="Lucida Sans" panose="020B0602030504020204" pitchFamily="34" charset="0"/>
              </a:rPr>
              <a:t>B. Service desk</a:t>
            </a:r>
          </a:p>
          <a:p>
            <a:pPr marL="0" indent="0">
              <a:buNone/>
            </a:pPr>
            <a:r>
              <a:rPr lang="en-US" dirty="0">
                <a:solidFill>
                  <a:srgbClr val="FFFFFF"/>
                </a:solidFill>
                <a:latin typeface="Lucida Sans" panose="020B0602030504020204" pitchFamily="34" charset="0"/>
              </a:rPr>
              <a:t>C. Continual improvement</a:t>
            </a:r>
          </a:p>
          <a:p>
            <a:pPr marL="0" indent="0">
              <a:buNone/>
            </a:pPr>
            <a:r>
              <a:rPr lang="en-US" dirty="0">
                <a:solidFill>
                  <a:srgbClr val="FFFFFF"/>
                </a:solidFill>
                <a:latin typeface="Lucida Sans" panose="020B0602030504020204" pitchFamily="34" charset="0"/>
              </a:rPr>
              <a:t>D. Change enablement</a:t>
            </a:r>
          </a:p>
        </p:txBody>
      </p:sp>
      <p:sp>
        <p:nvSpPr>
          <p:cNvPr id="4" name="Footer Placeholder 3">
            <a:extLst>
              <a:ext uri="{FF2B5EF4-FFF2-40B4-BE49-F238E27FC236}">
                <a16:creationId xmlns:a16="http://schemas.microsoft.com/office/drawing/2014/main" id="{F7BAE73A-AB6D-B477-C109-BD00B6E69E1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69636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7511758-5416-7760-9333-65DD73E3926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1A549-C7A3-5002-7FB5-619E7B47321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Service level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26D4D54-A36D-B848-B2ED-2F658D8974E7}"/>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This practice is responsible for ensuring that the organization's services continue to meet the agreed upon service level targets in line with evolving business needs. Regular reviews are part of maintaining and improving service quality, which falls under the domain of service level management.</a:t>
            </a:r>
          </a:p>
          <a:p>
            <a:pPr marL="0" indent="0">
              <a:lnSpc>
                <a:spcPct val="90000"/>
              </a:lnSpc>
              <a:buNone/>
            </a:pPr>
            <a:r>
              <a:rPr lang="en-US" sz="1500" b="0" i="0" dirty="0">
                <a:solidFill>
                  <a:srgbClr val="FFFFFF"/>
                </a:solidFill>
                <a:effectLst/>
                <a:latin typeface="Lucida Sans" panose="020B0602030504020204" pitchFamily="34" charset="0"/>
              </a:rPr>
              <a:t>The other options, while important in their own right within IT service management, do not specifically focus on conducting regular reviews for service appropriateness and relevance:</a:t>
            </a:r>
          </a:p>
          <a:p>
            <a:pPr>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B. Service Desk is typically the first point of contact for users when they experience an issue with IT services. While they may provide feedback to service management, they do not conduct regular reviews of services.</a:t>
            </a:r>
          </a:p>
          <a:p>
            <a:pPr>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C. Continual Improvement refers to the ongoing efforts to improve services, processes, and practices. It does involve evaluation and improvement, but not the regular review of service levels.</a:t>
            </a:r>
          </a:p>
          <a:p>
            <a:pPr>
              <a:lnSpc>
                <a:spcPct val="90000"/>
              </a:lnSpc>
              <a:buFont typeface="Arial" panose="020B0604020202020204" pitchFamily="34" charset="0"/>
              <a:buChar char="•"/>
            </a:pPr>
            <a:r>
              <a:rPr lang="en-US" sz="1500" b="0" i="0" dirty="0">
                <a:solidFill>
                  <a:srgbClr val="FFFFFF"/>
                </a:solidFill>
                <a:effectLst/>
                <a:latin typeface="Lucida Sans" panose="020B0602030504020204" pitchFamily="34" charset="0"/>
              </a:rPr>
              <a:t>D. Change Enablement is the practice that ensures all changes to service and service management are carried out in a coordinated, efficient, and low-risk manner. It focuses on changes rather than regular service reviews.</a:t>
            </a:r>
          </a:p>
        </p:txBody>
      </p:sp>
      <p:sp>
        <p:nvSpPr>
          <p:cNvPr id="4" name="Footer Placeholder 3">
            <a:extLst>
              <a:ext uri="{FF2B5EF4-FFF2-40B4-BE49-F238E27FC236}">
                <a16:creationId xmlns:a16="http://schemas.microsoft.com/office/drawing/2014/main" id="{AC7551FE-F065-BAFC-A635-47D19B4E8E5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19869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CBBCD14-11EC-9555-3B3B-18DCCCCDE9B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6E118-D7E8-7EA9-4961-4B0C9968B5B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202: </a:t>
            </a:r>
            <a:r>
              <a:rPr lang="en-US" sz="2800" b="0" i="0" dirty="0">
                <a:solidFill>
                  <a:srgbClr val="FFFFFF"/>
                </a:solidFill>
                <a:effectLst/>
                <a:latin typeface="Udemy Sans"/>
              </a:rPr>
              <a:t>What is a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F638B5E-DA89-1515-266A-CB2B035E859C}"/>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 possible event that could cause harm or loss, or make it more difficult to achieve objectives</a:t>
            </a:r>
          </a:p>
          <a:p>
            <a:pPr marL="0" indent="0">
              <a:buNone/>
            </a:pPr>
            <a:r>
              <a:rPr lang="en-US" sz="1800" dirty="0">
                <a:solidFill>
                  <a:srgbClr val="FFFFFF"/>
                </a:solidFill>
                <a:latin typeface="Lucida Sans" panose="020B0602030504020204" pitchFamily="34" charset="0"/>
              </a:rPr>
              <a:t>B. A means of enabling value co-creation by facilitating outcomes that customers want to achieve, without the customer having to manage specific costs and risks</a:t>
            </a:r>
          </a:p>
          <a:p>
            <a:pPr marL="0" indent="0">
              <a:buNone/>
            </a:pPr>
            <a:r>
              <a:rPr lang="en-US" sz="1800" dirty="0">
                <a:solidFill>
                  <a:srgbClr val="FFFFFF"/>
                </a:solidFill>
                <a:latin typeface="Lucida Sans" panose="020B0602030504020204" pitchFamily="34" charset="0"/>
              </a:rPr>
              <a:t>C. A tangible or intangible deliverable of an activity</a:t>
            </a:r>
          </a:p>
          <a:p>
            <a:pPr marL="0" indent="0">
              <a:buNone/>
            </a:pPr>
            <a:r>
              <a:rPr lang="en-US" sz="1800" dirty="0">
                <a:solidFill>
                  <a:srgbClr val="FFFFFF"/>
                </a:solidFill>
                <a:latin typeface="Lucida Sans" panose="020B0602030504020204" pitchFamily="34" charset="0"/>
              </a:rPr>
              <a:t>D. Joint activities performed by a service provider and a service consumer to ensure continual value co-creation based on agreed and available service offerings</a:t>
            </a:r>
          </a:p>
        </p:txBody>
      </p:sp>
      <p:sp>
        <p:nvSpPr>
          <p:cNvPr id="4" name="Footer Placeholder 3">
            <a:extLst>
              <a:ext uri="{FF2B5EF4-FFF2-40B4-BE49-F238E27FC236}">
                <a16:creationId xmlns:a16="http://schemas.microsoft.com/office/drawing/2014/main" id="{8627821D-CC68-06A1-5074-B4474953A89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51019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42D4E37-352C-E136-D67C-449AB20CA4C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60F68-EE23-6032-81CC-34D63C97EB8A}"/>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dirty="0">
                <a:solidFill>
                  <a:srgbClr val="FFFFFF"/>
                </a:solidFill>
                <a:latin typeface="Udemy Sans"/>
              </a:rPr>
              <a:t>The correct Answer is </a:t>
            </a:r>
            <a:r>
              <a:rPr lang="en-US" sz="2400" b="0" i="0" dirty="0">
                <a:solidFill>
                  <a:srgbClr val="FFFFFF"/>
                </a:solidFill>
                <a:effectLst/>
                <a:latin typeface="Udemy Sans"/>
              </a:rPr>
              <a:t>B: A service is a means of enabling value co-creation by facilitating outcomes that customers want to achieve, without the customer having to manage specific costs and risks. </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2E070EAB-5767-4CE0-3B1E-2AB8A8F93CB8}"/>
              </a:ext>
            </a:extLst>
          </p:cNvPr>
          <p:cNvSpPr>
            <a:spLocks noGrp="1"/>
          </p:cNvSpPr>
          <p:nvPr>
            <p:ph idx="1"/>
          </p:nvPr>
        </p:nvSpPr>
        <p:spPr>
          <a:xfrm>
            <a:off x="6516553" y="685799"/>
            <a:ext cx="5381405" cy="5575151"/>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This definition aligns with ITIL 4's description of a service as something that facilitates value for customers by enabling them to achieve their objectives without the ownership of specific costs and risks associated with the service.</a:t>
            </a:r>
          </a:p>
          <a:p>
            <a:pPr>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Option A describes a possible event that could cause harm or loss, or make it more difficult to achieve objectives. This is more in line with the definition of a risk or a potential issue, not a service.</a:t>
            </a:r>
          </a:p>
          <a:p>
            <a:pPr>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Option C refers to a tangible or intangible deliverable of an activity. While services can result in deliverables, this option does not encompass the full scope of what a service is, particularly the aspect of facilitating value for customers, which is central to the concept of a service in ITIL.</a:t>
            </a:r>
          </a:p>
          <a:p>
            <a:pPr>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Option D speaks about joint activities performed by a service provider and a service consumer to ensure continual value co-creation. While this is part of what a service may involve, particularly in a managed service model, it does not fully define a service itself. Services can be delivered without direct joint activity, and this option also misses the aspect of the customer not needing to manage specific costs and risks.</a:t>
            </a:r>
          </a:p>
        </p:txBody>
      </p:sp>
      <p:sp>
        <p:nvSpPr>
          <p:cNvPr id="4" name="Footer Placeholder 3">
            <a:extLst>
              <a:ext uri="{FF2B5EF4-FFF2-40B4-BE49-F238E27FC236}">
                <a16:creationId xmlns:a16="http://schemas.microsoft.com/office/drawing/2014/main" id="{50E974A6-E85E-A666-2ADD-1FC5B18606B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48909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EA67068-17D1-CAB3-EC5D-D24415D6A62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3E8BD-F242-22C8-BAC2-752F4278866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203: </a:t>
            </a:r>
            <a:r>
              <a:rPr lang="en-US" sz="2800" b="0" i="0" dirty="0">
                <a:solidFill>
                  <a:srgbClr val="FFFFFF"/>
                </a:solidFill>
                <a:effectLst/>
                <a:latin typeface="Udemy Sans"/>
              </a:rPr>
              <a:t>Which TWO are important aspects of the 'service request management' practice?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49C340F-3010-DCCE-4452-DF4C2DADF558}"/>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Standardization and automation</a:t>
            </a:r>
          </a:p>
          <a:p>
            <a:pPr marL="0" indent="0">
              <a:buNone/>
            </a:pPr>
            <a:r>
              <a:rPr lang="en-US" sz="1800" dirty="0">
                <a:solidFill>
                  <a:srgbClr val="FFFFFF"/>
                </a:solidFill>
                <a:latin typeface="Lucida Sans" panose="020B0602030504020204" pitchFamily="34" charset="0"/>
              </a:rPr>
              <a:t>B. Providing a variety of channels for access</a:t>
            </a:r>
          </a:p>
          <a:p>
            <a:pPr marL="0" indent="0">
              <a:buNone/>
            </a:pPr>
            <a:r>
              <a:rPr lang="en-US" sz="1800" dirty="0">
                <a:solidFill>
                  <a:srgbClr val="FFFFFF"/>
                </a:solidFill>
                <a:latin typeface="Lucida Sans" panose="020B0602030504020204" pitchFamily="34" charset="0"/>
              </a:rPr>
              <a:t>C. Establishing a shared view of targets</a:t>
            </a:r>
          </a:p>
          <a:p>
            <a:pPr marL="0" indent="0">
              <a:buNone/>
            </a:pPr>
            <a:r>
              <a:rPr lang="en-US" sz="1800" dirty="0">
                <a:solidFill>
                  <a:srgbClr val="FFFFFF"/>
                </a:solidFill>
                <a:latin typeface="Lucida Sans" panose="020B0602030504020204" pitchFamily="34" charset="0"/>
              </a:rPr>
              <a:t>D. Policies for approvals</a:t>
            </a:r>
          </a:p>
          <a:p>
            <a:pPr marL="0" indent="0">
              <a:buNone/>
            </a:pPr>
            <a:endParaRPr lang="en-US" sz="1800" dirty="0">
              <a:solidFill>
                <a:srgbClr val="FFFFFF"/>
              </a:solidFill>
              <a:latin typeface="Lucida Sans" panose="020B0602030504020204" pitchFamily="34" charset="0"/>
            </a:endParaRPr>
          </a:p>
          <a:p>
            <a:pPr marL="0" indent="0">
              <a:buNone/>
            </a:pPr>
            <a:r>
              <a:rPr lang="en-US" sz="1800" dirty="0">
                <a:solidFill>
                  <a:srgbClr val="FFFFFF"/>
                </a:solidFill>
                <a:latin typeface="Lucida Sans" panose="020B0602030504020204" pitchFamily="34" charset="0"/>
              </a:rPr>
              <a:t>A. 1 and 2</a:t>
            </a:r>
          </a:p>
          <a:p>
            <a:pPr marL="0" indent="0">
              <a:buNone/>
            </a:pPr>
            <a:r>
              <a:rPr lang="en-US" sz="1800" dirty="0">
                <a:solidFill>
                  <a:srgbClr val="FFFFFF"/>
                </a:solidFill>
                <a:latin typeface="Lucida Sans" panose="020B0602030504020204" pitchFamily="34" charset="0"/>
              </a:rPr>
              <a:t>B. 2 and 3</a:t>
            </a:r>
          </a:p>
          <a:p>
            <a:pPr marL="0" indent="0">
              <a:buNone/>
            </a:pPr>
            <a:r>
              <a:rPr lang="en-US" sz="1800" dirty="0">
                <a:solidFill>
                  <a:srgbClr val="FFFFFF"/>
                </a:solidFill>
                <a:latin typeface="Lucida Sans" panose="020B0602030504020204" pitchFamily="34" charset="0"/>
              </a:rPr>
              <a:t>C. 3 and 4</a:t>
            </a:r>
          </a:p>
          <a:p>
            <a:pPr marL="0" indent="0">
              <a:buNone/>
            </a:pPr>
            <a:r>
              <a:rPr lang="en-US" sz="1800" dirty="0">
                <a:solidFill>
                  <a:srgbClr val="FFFFFF"/>
                </a:solidFill>
                <a:latin typeface="Lucida Sans" panose="020B0602030504020204" pitchFamily="34" charset="0"/>
              </a:rPr>
              <a:t>D. 1 and 4</a:t>
            </a:r>
          </a:p>
        </p:txBody>
      </p:sp>
      <p:sp>
        <p:nvSpPr>
          <p:cNvPr id="4" name="Footer Placeholder 3">
            <a:extLst>
              <a:ext uri="{FF2B5EF4-FFF2-40B4-BE49-F238E27FC236}">
                <a16:creationId xmlns:a16="http://schemas.microsoft.com/office/drawing/2014/main" id="{A334E0B2-3F18-F89B-1763-3620FA52F43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216720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12FA8EC-38CC-88EA-12BA-21B654EEB1F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EEC2C-9B10-2CDF-88C6-583629A4E439}"/>
              </a:ext>
            </a:extLst>
          </p:cNvPr>
          <p:cNvSpPr>
            <a:spLocks noGrp="1"/>
          </p:cNvSpPr>
          <p:nvPr>
            <p:ph type="title"/>
          </p:nvPr>
        </p:nvSpPr>
        <p:spPr>
          <a:xfrm>
            <a:off x="1834919" y="685800"/>
            <a:ext cx="3705269" cy="5308599"/>
          </a:xfrm>
        </p:spPr>
        <p:txBody>
          <a:bodyPr>
            <a:normAutofit/>
          </a:bodyPr>
          <a:lstStyle/>
          <a:p>
            <a:pPr algn="ctr">
              <a:lnSpc>
                <a:spcPct val="90000"/>
              </a:lnSpc>
            </a:pPr>
            <a:r>
              <a:rPr lang="en-US" sz="2200" dirty="0">
                <a:solidFill>
                  <a:srgbClr val="FFFFFF"/>
                </a:solidFill>
                <a:latin typeface="Udemy Sans"/>
              </a:rPr>
              <a:t>The correct Answer is </a:t>
            </a:r>
            <a:r>
              <a:rPr lang="en-US" sz="2200" b="0" i="0" dirty="0">
                <a:solidFill>
                  <a:srgbClr val="FFFFFF"/>
                </a:solidFill>
                <a:effectLst/>
                <a:latin typeface="Udemy Sans"/>
              </a:rPr>
              <a:t>A. 1 and 2. Standardization and automation are crucial because they enable efficient and consistent handling of service requests. Providing a variety of channels for access is also important because it ensures that users can make service requests in the manner most convenient for them.</a:t>
            </a:r>
            <a:endParaRPr lang="en-US" sz="2200" dirty="0">
              <a:solidFill>
                <a:srgbClr val="FFFFFF"/>
              </a:solidFill>
              <a:latin typeface="Udemy Sans"/>
            </a:endParaRPr>
          </a:p>
        </p:txBody>
      </p:sp>
      <p:sp>
        <p:nvSpPr>
          <p:cNvPr id="3" name="Content Placeholder 2">
            <a:extLst>
              <a:ext uri="{FF2B5EF4-FFF2-40B4-BE49-F238E27FC236}">
                <a16:creationId xmlns:a16="http://schemas.microsoft.com/office/drawing/2014/main" id="{A3748C15-0D4B-DA70-112B-DED040E4F4F3}"/>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300" b="0" i="0" dirty="0">
                <a:solidFill>
                  <a:srgbClr val="FFFFFF"/>
                </a:solidFill>
                <a:effectLst/>
                <a:latin typeface="Lucida Sans" panose="020B0602030504020204" pitchFamily="34" charset="0"/>
              </a:rPr>
              <a:t>The other options, while they may be relevant to service request management in a broader sense, are not highlighted as the key aspects in the provided excerpt for the 'service request management' practice:</a:t>
            </a:r>
          </a:p>
          <a:p>
            <a:pPr>
              <a:lnSpc>
                <a:spcPct val="90000"/>
              </a:lnSpc>
              <a:buFont typeface="Arial" panose="020B0604020202020204" pitchFamily="34" charset="0"/>
              <a:buChar char="•"/>
            </a:pPr>
            <a:r>
              <a:rPr lang="en-US" sz="1300" b="0" i="0" dirty="0">
                <a:solidFill>
                  <a:srgbClr val="FFFFFF"/>
                </a:solidFill>
                <a:effectLst/>
                <a:latin typeface="Lucida Sans" panose="020B0602030504020204" pitchFamily="34" charset="0"/>
              </a:rPr>
              <a:t>Establishing a shared view of targets (Option 3) is generally important for aligning the goals and expectations of different stakeholders within service management, but the excerpt specifically emphasizes the importance of standardization and automation, along with providing various access channels as part of the service request management practice.</a:t>
            </a:r>
          </a:p>
          <a:p>
            <a:pPr>
              <a:lnSpc>
                <a:spcPct val="90000"/>
              </a:lnSpc>
              <a:buFont typeface="Arial" panose="020B0604020202020204" pitchFamily="34" charset="0"/>
              <a:buChar char="•"/>
            </a:pPr>
            <a:r>
              <a:rPr lang="en-US" sz="1300" b="0" i="0" dirty="0">
                <a:solidFill>
                  <a:srgbClr val="FFFFFF"/>
                </a:solidFill>
                <a:effectLst/>
                <a:latin typeface="Lucida Sans" panose="020B0602030504020204" pitchFamily="34" charset="0"/>
              </a:rPr>
              <a:t>Policies for approvals (Option 4) are indeed a part of the service request management process, especially when dealing with requests that may affect service levels or require resource allocation. However, the focus of the excerpt is on the standardization of requests and the automation of their fulfilment to the greatest degree possible, in addition to providing multiple channels for users to submit their requests. This suggests that while approval policies are necessary, the standardization and automation of the requests are considered more fundamental to the practice as they allow for streamlined and efficient request processing.</a:t>
            </a:r>
          </a:p>
          <a:p>
            <a:pPr>
              <a:lnSpc>
                <a:spcPct val="90000"/>
              </a:lnSpc>
            </a:pPr>
            <a:r>
              <a:rPr lang="en-US" sz="1300" b="0" i="0" dirty="0">
                <a:solidFill>
                  <a:srgbClr val="FFFFFF"/>
                </a:solidFill>
                <a:effectLst/>
                <a:latin typeface="Lucida Sans" panose="020B0602030504020204" pitchFamily="34" charset="0"/>
              </a:rPr>
              <a:t>Therefore, options 3 and 4, while relevant, are not the primary focus of the service request management practice as described in the provided text. The text specifically points to standardization, automation, and provision of access channels as the important aspects, which is why the correct answer is A. 1 and 2.</a:t>
            </a:r>
          </a:p>
          <a:p>
            <a:pPr marL="0" indent="0">
              <a:lnSpc>
                <a:spcPct val="90000"/>
              </a:lnSpc>
              <a:buNone/>
            </a:pPr>
            <a:endParaRPr lang="en-US" sz="13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B40454D-EBD4-2546-5487-860253E7D1C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41106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F6FFCD2-FCB7-67C1-A7A4-467EB1C83A2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409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0A218-1984-68CC-5A3C-0B8E33A09BE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204: </a:t>
            </a:r>
            <a:r>
              <a:rPr lang="en-US" sz="2800" b="0" i="0" dirty="0">
                <a:solidFill>
                  <a:srgbClr val="FFFFFF"/>
                </a:solidFill>
                <a:effectLst/>
                <a:latin typeface="Udemy Sans"/>
              </a:rPr>
              <a:t>What is required by all service desk staff?</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F98D70A-1205-55EA-02BC-9FFAFC535227}"/>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Excellent technical knowledge</a:t>
            </a:r>
          </a:p>
          <a:p>
            <a:pPr marL="0" indent="0">
              <a:buNone/>
            </a:pPr>
            <a:r>
              <a:rPr lang="en-US" dirty="0">
                <a:solidFill>
                  <a:srgbClr val="FFFFFF"/>
                </a:solidFill>
                <a:latin typeface="Lucida Sans" panose="020B0602030504020204" pitchFamily="34" charset="0"/>
              </a:rPr>
              <a:t>B. Root cause analysis skills</a:t>
            </a:r>
          </a:p>
          <a:p>
            <a:pPr marL="0" indent="0">
              <a:buNone/>
            </a:pPr>
            <a:r>
              <a:rPr lang="en-US" dirty="0">
                <a:solidFill>
                  <a:srgbClr val="FFFFFF"/>
                </a:solidFill>
                <a:latin typeface="Lucida Sans" panose="020B0602030504020204" pitchFamily="34" charset="0"/>
              </a:rPr>
              <a:t>C. Demonstration of emotional intelligence</a:t>
            </a:r>
          </a:p>
          <a:p>
            <a:pPr marL="0" indent="0">
              <a:buNone/>
            </a:pPr>
            <a:r>
              <a:rPr lang="en-US" dirty="0">
                <a:solidFill>
                  <a:srgbClr val="FFFFFF"/>
                </a:solidFill>
                <a:latin typeface="Lucida Sans" panose="020B0602030504020204" pitchFamily="34" charset="0"/>
              </a:rPr>
              <a:t>D. Knowledge of telephony technology</a:t>
            </a:r>
          </a:p>
        </p:txBody>
      </p:sp>
      <p:sp>
        <p:nvSpPr>
          <p:cNvPr id="4" name="Footer Placeholder 3">
            <a:extLst>
              <a:ext uri="{FF2B5EF4-FFF2-40B4-BE49-F238E27FC236}">
                <a16:creationId xmlns:a16="http://schemas.microsoft.com/office/drawing/2014/main" id="{7B5455EC-E494-D7EC-3FBD-352DFFB644B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57127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208F73A-BEBA-168B-D9C0-E46D66EFBB9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F7082-F1C8-D474-C82E-7E68E41710A9}"/>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20: </a:t>
            </a:r>
            <a:r>
              <a:rPr lang="en-US" sz="2800" b="1" i="0" dirty="0">
                <a:solidFill>
                  <a:srgbClr val="FFFFFF"/>
                </a:solidFill>
                <a:effectLst/>
                <a:latin typeface="Udemy Sans"/>
              </a:rPr>
              <a:t>What is the definition of a known error?</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04BAC3BA-41EC-159D-95C1-5EB4032D4733}"/>
              </a:ext>
            </a:extLst>
          </p:cNvPr>
          <p:cNvSpPr>
            <a:spLocks noGrp="1"/>
          </p:cNvSpPr>
          <p:nvPr>
            <p:ph idx="1"/>
          </p:nvPr>
        </p:nvSpPr>
        <p:spPr>
          <a:xfrm>
            <a:off x="6516553" y="685800"/>
            <a:ext cx="4754563" cy="5410200"/>
          </a:xfrm>
        </p:spPr>
        <p:txBody>
          <a:bodyPr>
            <a:normAutofit/>
          </a:bodyPr>
          <a:lstStyle/>
          <a:p>
            <a:pPr>
              <a:buFont typeface="Arial" panose="020B0604020202020204" pitchFamily="34" charset="0"/>
              <a:buChar char="•"/>
            </a:pPr>
            <a:r>
              <a:rPr lang="en-US" sz="1800" b="0" i="0" dirty="0">
                <a:solidFill>
                  <a:srgbClr val="FFFFFF"/>
                </a:solidFill>
                <a:effectLst/>
                <a:latin typeface="Lucida Sans" panose="020B0602030504020204" pitchFamily="34" charset="0"/>
              </a:rPr>
              <a:t>A. An unplanned interruption to a service, or reduction in the quality of a service</a:t>
            </a:r>
          </a:p>
          <a:p>
            <a:pPr>
              <a:buFont typeface="Arial" panose="020B0604020202020204" pitchFamily="34" charset="0"/>
              <a:buChar char="•"/>
            </a:pPr>
            <a:r>
              <a:rPr lang="en-US" sz="1800" b="0" i="0" dirty="0">
                <a:solidFill>
                  <a:srgbClr val="FFFFFF"/>
                </a:solidFill>
                <a:effectLst/>
                <a:latin typeface="Lucida Sans" panose="020B0602030504020204" pitchFamily="34" charset="0"/>
              </a:rPr>
              <a:t>B. A cause, or potential cause, of one or more incident</a:t>
            </a:r>
          </a:p>
          <a:p>
            <a:pPr>
              <a:buFont typeface="Arial" panose="020B0604020202020204" pitchFamily="34" charset="0"/>
              <a:buChar char="•"/>
            </a:pPr>
            <a:r>
              <a:rPr lang="en-US" sz="1800" b="0" i="0" dirty="0">
                <a:solidFill>
                  <a:srgbClr val="FFFFFF"/>
                </a:solidFill>
                <a:effectLst/>
                <a:latin typeface="Lucida Sans" panose="020B0602030504020204" pitchFamily="34" charset="0"/>
              </a:rPr>
              <a:t>C. A problem that has been analyzed and has not been resolved</a:t>
            </a:r>
          </a:p>
          <a:p>
            <a:pPr>
              <a:buFont typeface="Arial" panose="020B0604020202020204" pitchFamily="34" charset="0"/>
              <a:buChar char="•"/>
            </a:pPr>
            <a:r>
              <a:rPr lang="en-US" sz="1800" b="0" i="0" dirty="0">
                <a:solidFill>
                  <a:srgbClr val="FFFFFF"/>
                </a:solidFill>
                <a:effectLst/>
                <a:latin typeface="Lucida Sans" panose="020B0602030504020204" pitchFamily="34" charset="0"/>
              </a:rPr>
              <a:t>D. Any change of state that has significance for the management of a service or other configuration item (CI)</a:t>
            </a:r>
          </a:p>
          <a:p>
            <a:pPr marL="0" indent="0">
              <a:buNone/>
            </a:pP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7181C257-9D12-83E1-B958-BBCBACC72BD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1575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BBF346B-B7AE-E2A6-7E64-36334574828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8B93D-8D84-DE1E-600C-E8C9B45954E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Demonstration of emotional intelligence.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824DEE5-BC42-52FC-0C40-E1A67EB3EE70}"/>
              </a:ext>
            </a:extLst>
          </p:cNvPr>
          <p:cNvSpPr>
            <a:spLocks noGrp="1"/>
          </p:cNvSpPr>
          <p:nvPr>
            <p:ph idx="1"/>
          </p:nvPr>
        </p:nvSpPr>
        <p:spPr>
          <a:xfrm>
            <a:off x="6516553" y="685800"/>
            <a:ext cx="5263071" cy="5607424"/>
          </a:xfrm>
        </p:spPr>
        <p:txBody>
          <a:bodyPr>
            <a:noAutofit/>
          </a:bodyPr>
          <a:lstStyle/>
          <a:p>
            <a:pPr marL="0" indent="0">
              <a:lnSpc>
                <a:spcPct val="90000"/>
              </a:lnSpc>
              <a:buNone/>
            </a:pPr>
            <a:r>
              <a:rPr lang="en-US" sz="1400" dirty="0">
                <a:solidFill>
                  <a:srgbClr val="FFFFFF"/>
                </a:solidFill>
                <a:latin typeface="Lucida Sans" panose="020B0602030504020204" pitchFamily="34" charset="0"/>
              </a:rPr>
              <a:t>T</a:t>
            </a:r>
            <a:r>
              <a:rPr lang="en-US" sz="1400" b="0" i="0" dirty="0">
                <a:solidFill>
                  <a:srgbClr val="FFFFFF"/>
                </a:solidFill>
                <a:effectLst/>
                <a:latin typeface="Lucida Sans" panose="020B0602030504020204" pitchFamily="34" charset="0"/>
              </a:rPr>
              <a:t>he key aspect required by all service desk staff that is generally agreed upon across various service management frameworks is C. Demonstration of emotional intelligence. This is because service desk staff interact directly with users and need to handle a variety of situations, including some that may be stressful or challenging. Emotional intelligence helps them manage these interactions effectively, ensuring a positive customer experience regardless of the technical nature of the inquiry or issue.</a:t>
            </a:r>
          </a:p>
          <a:p>
            <a:pPr>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Excellent technical knowledge</a:t>
            </a:r>
            <a:r>
              <a:rPr lang="en-US" sz="1400" b="0" i="0" dirty="0">
                <a:solidFill>
                  <a:srgbClr val="FFFFFF"/>
                </a:solidFill>
                <a:effectLst/>
                <a:latin typeface="Lucida Sans" panose="020B0602030504020204" pitchFamily="34" charset="0"/>
              </a:rPr>
              <a:t>: Service desk staff need to have a good understanding of the services and technologies they support, but they don't necessarily need to have deep technical expertise in all areas. They can often escalate more complex issues to specialized technical support teams.</a:t>
            </a:r>
          </a:p>
          <a:p>
            <a:pPr>
              <a:lnSpc>
                <a:spcPct val="90000"/>
              </a:lnSpc>
            </a:pPr>
            <a:r>
              <a:rPr lang="en-US" sz="1400" b="0" i="0" dirty="0">
                <a:solidFill>
                  <a:srgbClr val="FFFFFF"/>
                </a:solidFill>
                <a:effectLst/>
                <a:latin typeface="Lucida Sans" panose="020B0602030504020204" pitchFamily="34" charset="0"/>
              </a:rPr>
              <a:t>B. </a:t>
            </a:r>
            <a:r>
              <a:rPr lang="en-US" sz="1400" b="1" i="0" dirty="0">
                <a:solidFill>
                  <a:srgbClr val="FFFFFF"/>
                </a:solidFill>
                <a:effectLst/>
                <a:latin typeface="Lucida Sans" panose="020B0602030504020204" pitchFamily="34" charset="0"/>
              </a:rPr>
              <a:t>Root cause analysis skills</a:t>
            </a:r>
            <a:r>
              <a:rPr lang="en-US" sz="1400" b="0" i="0" dirty="0">
                <a:solidFill>
                  <a:srgbClr val="FFFFFF"/>
                </a:solidFill>
                <a:effectLst/>
                <a:latin typeface="Lucida Sans" panose="020B0602030504020204" pitchFamily="34" charset="0"/>
              </a:rPr>
              <a:t>: These skills are useful for problem management and for service desk staff who are more senior or specialized. However, not every service desk staff member will perform in-depth root cause analysis, as this might be the responsibility of a problem management team or more technical roles.</a:t>
            </a:r>
          </a:p>
          <a:p>
            <a:pPr>
              <a:lnSpc>
                <a:spcPct val="90000"/>
              </a:lnSpc>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Knowledge of telephony technology</a:t>
            </a:r>
            <a:r>
              <a:rPr lang="en-US" sz="1400" b="0" i="0" dirty="0">
                <a:solidFill>
                  <a:srgbClr val="FFFFFF"/>
                </a:solidFill>
                <a:effectLst/>
                <a:latin typeface="Lucida Sans" panose="020B0602030504020204" pitchFamily="34" charset="0"/>
              </a:rPr>
              <a:t>: While service desks traditionally relied on telephone systems, modern service desks may use a variety of communication methods, including email, chat, and self-service portals. Not all service desk staff may need in-depth knowledge of telephony technology, especially if it's not their primary channel for user interaction.</a:t>
            </a:r>
          </a:p>
        </p:txBody>
      </p:sp>
      <p:sp>
        <p:nvSpPr>
          <p:cNvPr id="4" name="Footer Placeholder 3">
            <a:extLst>
              <a:ext uri="{FF2B5EF4-FFF2-40B4-BE49-F238E27FC236}">
                <a16:creationId xmlns:a16="http://schemas.microsoft.com/office/drawing/2014/main" id="{F73A8B8E-7F6A-9E06-DB60-C2DC5EF00F1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527668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671B46D-2E12-D8E6-6F3D-D24D4188D8F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854EC-795A-DFC2-3600-610F746C6F1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205: </a:t>
            </a:r>
            <a:r>
              <a:rPr lang="en-US" sz="2800" b="0" i="0" dirty="0">
                <a:solidFill>
                  <a:srgbClr val="FFFFFF"/>
                </a:solidFill>
                <a:effectLst/>
                <a:latin typeface="Udemy Sans"/>
              </a:rPr>
              <a:t>Which practice establishes a channel between the service provider and its users?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C7B000A-3A26-AE9B-87D5-02C5CF27D165}"/>
              </a:ext>
            </a:extLst>
          </p:cNvPr>
          <p:cNvSpPr>
            <a:spLocks noGrp="1"/>
          </p:cNvSpPr>
          <p:nvPr>
            <p:ph idx="1"/>
          </p:nvPr>
        </p:nvSpPr>
        <p:spPr>
          <a:xfrm>
            <a:off x="6516553" y="685800"/>
            <a:ext cx="4754563" cy="5410200"/>
          </a:xfrm>
        </p:spPr>
        <p:txBody>
          <a:bodyPr>
            <a:normAutofit/>
          </a:bodyPr>
          <a:lstStyle/>
          <a:p>
            <a:pPr marL="0" indent="0">
              <a:buNone/>
            </a:pPr>
            <a:r>
              <a:rPr lang="en-US" b="0" i="0" dirty="0">
                <a:solidFill>
                  <a:srgbClr val="FFFFFF"/>
                </a:solidFill>
                <a:effectLst/>
                <a:latin typeface="Lucida Sans" panose="020B0602030504020204" pitchFamily="34" charset="0"/>
              </a:rPr>
              <a:t>A. Relationship management</a:t>
            </a:r>
          </a:p>
          <a:p>
            <a:pPr marL="0" indent="0">
              <a:buNone/>
            </a:pPr>
            <a:r>
              <a:rPr lang="en-US" b="0" i="0" dirty="0">
                <a:solidFill>
                  <a:srgbClr val="FFFFFF"/>
                </a:solidFill>
                <a:effectLst/>
                <a:latin typeface="Lucida Sans" panose="020B0602030504020204" pitchFamily="34" charset="0"/>
              </a:rPr>
              <a:t>B. Change enablement</a:t>
            </a:r>
          </a:p>
          <a:p>
            <a:pPr marL="0" indent="0">
              <a:buNone/>
            </a:pPr>
            <a:r>
              <a:rPr lang="en-US" b="0" i="0" dirty="0">
                <a:solidFill>
                  <a:srgbClr val="FFFFFF"/>
                </a:solidFill>
                <a:effectLst/>
                <a:latin typeface="Lucida Sans" panose="020B0602030504020204" pitchFamily="34" charset="0"/>
              </a:rPr>
              <a:t>C. Supplier management</a:t>
            </a:r>
          </a:p>
          <a:p>
            <a:pPr marL="0" indent="0">
              <a:buNone/>
            </a:pPr>
            <a:r>
              <a:rPr lang="en-US" b="0" i="0" dirty="0">
                <a:solidFill>
                  <a:srgbClr val="FFFFFF"/>
                </a:solidFill>
                <a:effectLst/>
                <a:latin typeface="Lucida Sans" panose="020B0602030504020204" pitchFamily="34" charset="0"/>
              </a:rPr>
              <a:t>D. Service desk</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9B7DEF78-84DF-DD8B-F818-1789105C2CB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15966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347C9A3-3776-86C9-0CE1-4378EDB32E2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2CCB7-6581-153D-52ED-09916FAB26D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a:t>
            </a:r>
            <a:r>
              <a:rPr lang="en-US" sz="2800" b="0" i="0" dirty="0">
                <a:solidFill>
                  <a:srgbClr val="FFFFFF"/>
                </a:solidFill>
                <a:effectLst/>
                <a:latin typeface="Udemy Sans"/>
              </a:rPr>
              <a:t> D. Service desk</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2421923-8678-EAC8-03F7-D7DC165EF309}"/>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The service desk is a practice that provides a clear point of contact for the IT service management within an organization. It serves as a single point of contact (SPOC) between service providers and users for all operational issues, service requests, and communication.</a:t>
            </a:r>
          </a:p>
          <a:p>
            <a:pPr>
              <a:lnSpc>
                <a:spcPct val="90000"/>
              </a:lnSpc>
            </a:pPr>
            <a:r>
              <a:rPr lang="en-US" sz="1600" b="0" i="0" dirty="0">
                <a:solidFill>
                  <a:srgbClr val="FFFFFF"/>
                </a:solidFill>
                <a:effectLst/>
                <a:latin typeface="Lucida Sans" panose="020B0602030504020204" pitchFamily="34" charset="0"/>
              </a:rPr>
              <a:t>A. Relationship management is more about maintaining a positive relationship between the service provider and the customer or user over time, not necessarily about the day-to-day interaction and issue resolution.</a:t>
            </a:r>
          </a:p>
          <a:p>
            <a:pPr>
              <a:lnSpc>
                <a:spcPct val="90000"/>
              </a:lnSpc>
            </a:pPr>
            <a:r>
              <a:rPr lang="en-US" sz="1600" b="0" i="0" dirty="0">
                <a:solidFill>
                  <a:srgbClr val="FFFFFF"/>
                </a:solidFill>
                <a:effectLst/>
                <a:latin typeface="Lucida Sans" panose="020B0602030504020204" pitchFamily="34" charset="0"/>
              </a:rPr>
              <a:t>B. Change enablement (often referred to as change management in ITIL v3) is focused on managing changes to services and service management practices, ensuring that changes are implemented smoothly and with minimal risk to the services.</a:t>
            </a:r>
          </a:p>
          <a:p>
            <a:pPr>
              <a:lnSpc>
                <a:spcPct val="90000"/>
              </a:lnSpc>
            </a:pPr>
            <a:r>
              <a:rPr lang="en-US" sz="1600" b="0" i="0" dirty="0">
                <a:solidFill>
                  <a:srgbClr val="FFFFFF"/>
                </a:solidFill>
                <a:effectLst/>
                <a:latin typeface="Lucida Sans" panose="020B0602030504020204" pitchFamily="34" charset="0"/>
              </a:rPr>
              <a:t>C. Supplier management deals with overseeing contracts and relationships with third-party vendors who supply goods and services to the organization. It does not typically involve direct interaction with the end users of IT services.</a:t>
            </a:r>
          </a:p>
        </p:txBody>
      </p:sp>
      <p:sp>
        <p:nvSpPr>
          <p:cNvPr id="4" name="Footer Placeholder 3">
            <a:extLst>
              <a:ext uri="{FF2B5EF4-FFF2-40B4-BE49-F238E27FC236}">
                <a16:creationId xmlns:a16="http://schemas.microsoft.com/office/drawing/2014/main" id="{68BE6C81-865A-4A1D-63A4-9CD34D33E32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67550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4268003-31FA-BD5E-4E7F-9C5E7FC03AC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3981A-369D-80F7-A66D-FA1EA44E4B1C}"/>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206: </a:t>
            </a:r>
            <a:r>
              <a:rPr lang="en-US" sz="2800" b="0" i="0" dirty="0">
                <a:solidFill>
                  <a:srgbClr val="FFFFFF"/>
                </a:solidFill>
                <a:effectLst/>
                <a:latin typeface="Udemy Sans"/>
              </a:rPr>
              <a:t>Which practice includes the use of approaches such as Lean, Agile and DevOps with the aim of facilitating a greater amount of change at a quicker rate?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EA5F166-64FE-CC43-FB26-2DB077FE90FA}"/>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desk</a:t>
            </a:r>
          </a:p>
          <a:p>
            <a:pPr marL="0" indent="0">
              <a:buNone/>
            </a:pPr>
            <a:r>
              <a:rPr lang="en-US" dirty="0">
                <a:solidFill>
                  <a:srgbClr val="FFFFFF"/>
                </a:solidFill>
                <a:latin typeface="Lucida Sans" panose="020B0602030504020204" pitchFamily="34" charset="0"/>
              </a:rPr>
              <a:t>B. Monitoring and event management</a:t>
            </a:r>
          </a:p>
          <a:p>
            <a:pPr marL="0" indent="0">
              <a:buNone/>
            </a:pPr>
            <a:r>
              <a:rPr lang="en-US" dirty="0">
                <a:solidFill>
                  <a:srgbClr val="FFFFFF"/>
                </a:solidFill>
                <a:latin typeface="Lucida Sans" panose="020B0602030504020204" pitchFamily="34" charset="0"/>
              </a:rPr>
              <a:t>C. Service level management</a:t>
            </a:r>
          </a:p>
          <a:p>
            <a:pPr marL="0" indent="0">
              <a:buNone/>
            </a:pPr>
            <a:r>
              <a:rPr lang="en-US" dirty="0">
                <a:solidFill>
                  <a:srgbClr val="FFFFFF"/>
                </a:solidFill>
                <a:latin typeface="Lucida Sans" panose="020B0602030504020204" pitchFamily="34" charset="0"/>
              </a:rPr>
              <a:t>D. Continual improvement</a:t>
            </a:r>
          </a:p>
        </p:txBody>
      </p:sp>
      <p:sp>
        <p:nvSpPr>
          <p:cNvPr id="4" name="Footer Placeholder 3">
            <a:extLst>
              <a:ext uri="{FF2B5EF4-FFF2-40B4-BE49-F238E27FC236}">
                <a16:creationId xmlns:a16="http://schemas.microsoft.com/office/drawing/2014/main" id="{FF324E66-4FFA-A39A-D300-27F151B4647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94291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21F455A-219E-F7F1-6ADE-1002311FD47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60D79-250B-CD24-E3CF-6B8C813CA24B}"/>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D. Continual improvement.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147C952-1105-83B0-103D-ABBBD30740B9}"/>
              </a:ext>
            </a:extLst>
          </p:cNvPr>
          <p:cNvSpPr>
            <a:spLocks noGrp="1"/>
          </p:cNvSpPr>
          <p:nvPr>
            <p:ph idx="1"/>
          </p:nvPr>
        </p:nvSpPr>
        <p:spPr>
          <a:xfrm>
            <a:off x="6516553" y="685800"/>
            <a:ext cx="5284586"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Continual improvement refers to the ongoing efforts to improve products, services, or processes. These efforts can seek "incremental" improvement over time or "breakthrough" improvement all at once. Practices such as Lean, Agile, and DevOps are often integrated into continual improvement processes to enhance efficiency, effectiveness, and adaptability in service management, with the goal of delivering better services faster and more responsively to customer needs.</a:t>
            </a:r>
          </a:p>
          <a:p>
            <a:pPr marL="0" indent="0">
              <a:lnSpc>
                <a:spcPct val="90000"/>
              </a:lnSpc>
              <a:buNone/>
            </a:pPr>
            <a:r>
              <a:rPr lang="en-US" sz="1600" b="0" i="0" dirty="0">
                <a:solidFill>
                  <a:srgbClr val="FFFFFF"/>
                </a:solidFill>
                <a:effectLst/>
                <a:latin typeface="Lucida Sans" panose="020B0602030504020204" pitchFamily="34" charset="0"/>
              </a:rPr>
              <a:t>Here’s why the other options are incorrect:</a:t>
            </a:r>
          </a:p>
          <a:p>
            <a:pPr>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A. Service desk: This practice focuses on being the point of communication with the users and acting as a point of coordination for several ITSM processes, not specifically on facilitating change.</a:t>
            </a:r>
          </a:p>
          <a:p>
            <a:pPr>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B. Monitoring and event management: This practice is concerned with monitoring and event identification in IT services and infrastructure.</a:t>
            </a:r>
          </a:p>
          <a:p>
            <a:pPr>
              <a:lnSpc>
                <a:spcPct val="90000"/>
              </a:lnSpc>
              <a:buFont typeface="Arial" panose="020B0604020202020204" pitchFamily="34" charset="0"/>
              <a:buChar char="•"/>
            </a:pPr>
            <a:r>
              <a:rPr lang="en-US" sz="1600" b="0" i="0" dirty="0">
                <a:solidFill>
                  <a:srgbClr val="FFFFFF"/>
                </a:solidFill>
                <a:effectLst/>
                <a:latin typeface="Lucida Sans" panose="020B0602030504020204" pitchFamily="34" charset="0"/>
              </a:rPr>
              <a:t>C. Service level management: This is about ensuring that service level agreements are met and managing the quality of services, not specifically about driving the adoption of Lean, Agile, or DevOps to increase the rate of change.</a:t>
            </a:r>
          </a:p>
        </p:txBody>
      </p:sp>
      <p:sp>
        <p:nvSpPr>
          <p:cNvPr id="4" name="Footer Placeholder 3">
            <a:extLst>
              <a:ext uri="{FF2B5EF4-FFF2-40B4-BE49-F238E27FC236}">
                <a16:creationId xmlns:a16="http://schemas.microsoft.com/office/drawing/2014/main" id="{BA78A7A3-1264-BADC-1BA9-9248E6F36E0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13540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FE7E280-444E-6698-6C5D-9EF56E01772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1F065-AA8D-26B2-7236-D1211F29A47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207: </a:t>
            </a:r>
            <a:r>
              <a:rPr lang="en-US" sz="2800" b="0" i="0" dirty="0">
                <a:solidFill>
                  <a:srgbClr val="FFFFFF"/>
                </a:solidFill>
                <a:effectLst/>
                <a:latin typeface="Udemy Sans"/>
              </a:rPr>
              <a:t>Which practice has a purpose that includes maximizing success by ensuring that risks have been properly assessed?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F9B4305-E408-8D10-3B28-7451723FA138}"/>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Relationship management</a:t>
            </a:r>
          </a:p>
          <a:p>
            <a:pPr marL="0" indent="0">
              <a:buNone/>
            </a:pPr>
            <a:r>
              <a:rPr lang="en-US" dirty="0">
                <a:solidFill>
                  <a:srgbClr val="FFFFFF"/>
                </a:solidFill>
                <a:latin typeface="Lucida Sans" panose="020B0602030504020204" pitchFamily="34" charset="0"/>
              </a:rPr>
              <a:t>B. Change enablement</a:t>
            </a:r>
          </a:p>
          <a:p>
            <a:pPr marL="0" indent="0">
              <a:buNone/>
            </a:pPr>
            <a:r>
              <a:rPr lang="en-US" dirty="0">
                <a:solidFill>
                  <a:srgbClr val="FFFFFF"/>
                </a:solidFill>
                <a:latin typeface="Lucida Sans" panose="020B0602030504020204" pitchFamily="34" charset="0"/>
              </a:rPr>
              <a:t>C. Release management</a:t>
            </a:r>
          </a:p>
          <a:p>
            <a:pPr marL="0" indent="0">
              <a:buNone/>
            </a:pPr>
            <a:r>
              <a:rPr lang="en-US" dirty="0">
                <a:solidFill>
                  <a:srgbClr val="FFFFFF"/>
                </a:solidFill>
                <a:latin typeface="Lucida Sans" panose="020B0602030504020204" pitchFamily="34" charset="0"/>
              </a:rPr>
              <a:t>D. Monitoring and event management</a:t>
            </a:r>
          </a:p>
        </p:txBody>
      </p:sp>
      <p:sp>
        <p:nvSpPr>
          <p:cNvPr id="4" name="Footer Placeholder 3">
            <a:extLst>
              <a:ext uri="{FF2B5EF4-FFF2-40B4-BE49-F238E27FC236}">
                <a16:creationId xmlns:a16="http://schemas.microsoft.com/office/drawing/2014/main" id="{F5AD90E5-B715-3EEC-A752-11B8C9C5EED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86889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8901FBC-81BE-8581-403F-96FC3EF772D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8D03C-A364-AF57-3CE9-A9E61F2138FA}"/>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Change enablement.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CD5D053-F70F-DDA5-169B-4B8E19BB63A2}"/>
              </a:ext>
            </a:extLst>
          </p:cNvPr>
          <p:cNvSpPr>
            <a:spLocks noGrp="1"/>
          </p:cNvSpPr>
          <p:nvPr>
            <p:ph idx="1"/>
          </p:nvPr>
        </p:nvSpPr>
        <p:spPr>
          <a:xfrm>
            <a:off x="6516553" y="685800"/>
            <a:ext cx="5126446" cy="54102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Change enablement (formerly known as change management) is a practice in IT service management that ensures changes to the service and service management processes are carried out in a coordinated way, minimizing the risk and impact to the service and the users. Proper risk assessment is a fundamental part of the change enablement process, which includes evaluating the potential impacts of changes, determining the necessary steps to manage those risks, and monitoring the implementation of changes to ensure they deliver the desired outcome without unintended consequences.</a:t>
            </a:r>
          </a:p>
          <a:p>
            <a:pPr marL="0" indent="0">
              <a:lnSpc>
                <a:spcPct val="90000"/>
              </a:lnSpc>
              <a:buNone/>
            </a:pPr>
            <a:r>
              <a:rPr lang="en-US" sz="1400" b="0" i="0" dirty="0">
                <a:solidFill>
                  <a:srgbClr val="FFFFFF"/>
                </a:solidFill>
                <a:effectLst/>
                <a:latin typeface="Lucida Sans" panose="020B0602030504020204" pitchFamily="34" charset="0"/>
              </a:rPr>
              <a:t>Here's why the other options are not correct:</a:t>
            </a:r>
          </a:p>
          <a:p>
            <a:pPr>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A. Relationship management: This practice aims to establish and nurture the links between the organization and its stakeholders at strategic and tactical levels, but it's not specifically focused on risk assessment for changes.</a:t>
            </a:r>
          </a:p>
          <a:p>
            <a:pPr>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C. Release management: This practice is responsible for planning, scheduling, controlling the movement of releases to test and live environments, but risk assessment is only a part of its broader function.</a:t>
            </a:r>
          </a:p>
          <a:p>
            <a:pPr>
              <a:lnSpc>
                <a:spcPct val="90000"/>
              </a:lnSpc>
              <a:buFont typeface="Arial" panose="020B0604020202020204" pitchFamily="34" charset="0"/>
              <a:buChar char="•"/>
            </a:pPr>
            <a:r>
              <a:rPr lang="en-US" sz="1400" b="0" i="0" dirty="0">
                <a:solidFill>
                  <a:srgbClr val="FFFFFF"/>
                </a:solidFill>
                <a:effectLst/>
                <a:latin typeface="Lucida Sans" panose="020B0602030504020204" pitchFamily="34" charset="0"/>
              </a:rPr>
              <a:t>D. Monitoring and event management: This involves observing services and service components and recording and responding to events, but it does not inherently include assessing risks for changes.</a:t>
            </a:r>
          </a:p>
        </p:txBody>
      </p:sp>
      <p:sp>
        <p:nvSpPr>
          <p:cNvPr id="4" name="Footer Placeholder 3">
            <a:extLst>
              <a:ext uri="{FF2B5EF4-FFF2-40B4-BE49-F238E27FC236}">
                <a16:creationId xmlns:a16="http://schemas.microsoft.com/office/drawing/2014/main" id="{25F4452C-DEDC-2F66-1836-ABD780A43E1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03190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C61E757-8E38-F5BD-9D7D-054606CC926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239B6-0C0A-CDE6-14DC-48637291DA8B}"/>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208: </a:t>
            </a:r>
            <a:r>
              <a:rPr lang="en-US" sz="2800" b="0" i="0" dirty="0">
                <a:solidFill>
                  <a:srgbClr val="FFFFFF"/>
                </a:solidFill>
                <a:effectLst/>
                <a:latin typeface="Udemy Sans"/>
              </a:rPr>
              <a:t>Which statement about outcomes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C7604F3-46ED-FCD9-D70F-F8CF14F69A3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They are deliverables provided to service consumers</a:t>
            </a:r>
          </a:p>
          <a:p>
            <a:pPr marL="0" indent="0">
              <a:buNone/>
            </a:pPr>
            <a:r>
              <a:rPr lang="en-US" dirty="0">
                <a:solidFill>
                  <a:srgbClr val="FFFFFF"/>
                </a:solidFill>
                <a:latin typeface="Lucida Sans" panose="020B0602030504020204" pitchFamily="34" charset="0"/>
              </a:rPr>
              <a:t>B. They allow service consumers to achieve a desired result</a:t>
            </a:r>
          </a:p>
          <a:p>
            <a:pPr marL="0" indent="0">
              <a:buNone/>
            </a:pPr>
            <a:r>
              <a:rPr lang="en-US" dirty="0">
                <a:solidFill>
                  <a:srgbClr val="FFFFFF"/>
                </a:solidFill>
                <a:latin typeface="Lucida Sans" panose="020B0602030504020204" pitchFamily="34" charset="0"/>
              </a:rPr>
              <a:t>C. They provide products to service providers based on outputs</a:t>
            </a:r>
          </a:p>
          <a:p>
            <a:pPr marL="0" indent="0">
              <a:buNone/>
            </a:pPr>
            <a:r>
              <a:rPr lang="en-US" dirty="0">
                <a:solidFill>
                  <a:srgbClr val="FFFFFF"/>
                </a:solidFill>
                <a:latin typeface="Lucida Sans" panose="020B0602030504020204" pitchFamily="34" charset="0"/>
              </a:rPr>
              <a:t>D. They co-create value for service providers by reducing costs and risks</a:t>
            </a:r>
          </a:p>
        </p:txBody>
      </p:sp>
      <p:sp>
        <p:nvSpPr>
          <p:cNvPr id="4" name="Footer Placeholder 3">
            <a:extLst>
              <a:ext uri="{FF2B5EF4-FFF2-40B4-BE49-F238E27FC236}">
                <a16:creationId xmlns:a16="http://schemas.microsoft.com/office/drawing/2014/main" id="{AB42AA6A-3B50-ECA4-F02F-48D999B6369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259216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692E173-4E07-528B-E5B6-C181CEC89C7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90911-97FE-40C4-4B57-CF703A3AB07A}"/>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is B. They allow service consumers to achieve a desired result.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8571E51-B1BD-2054-111C-98B3B4ADE1F1}"/>
              </a:ext>
            </a:extLst>
          </p:cNvPr>
          <p:cNvSpPr>
            <a:spLocks noGrp="1"/>
          </p:cNvSpPr>
          <p:nvPr>
            <p:ph idx="1"/>
          </p:nvPr>
        </p:nvSpPr>
        <p:spPr>
          <a:xfrm>
            <a:off x="6516553" y="685800"/>
            <a:ext cx="5230798" cy="54864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Outcomes are the results that customers want to achieve. In the context of service management, outcomes are the intended results derived from the use of services. They are distinct from outputs, which are the tangible or intangible deliverables of activities. Outcomes focus on the end result for the consumer, rather than just the product or service delivered.</a:t>
            </a:r>
          </a:p>
          <a:p>
            <a:pPr>
              <a:lnSpc>
                <a:spcPct val="90000"/>
              </a:lnSpc>
            </a:pPr>
            <a:r>
              <a:rPr lang="en-US" sz="1400" b="0" i="0" dirty="0">
                <a:solidFill>
                  <a:srgbClr val="FFFFFF"/>
                </a:solidFill>
                <a:effectLst/>
                <a:latin typeface="Lucida Sans" panose="020B0602030504020204" pitchFamily="34" charset="0"/>
              </a:rPr>
              <a:t>A. "They are deliverables provided to service consumers" - This statement refers more to outputs rather than outcomes. Outputs are the actual products, services, or results delivered, but the outcome is the end result or the impact that these outputs have on the customer's business.</a:t>
            </a:r>
          </a:p>
          <a:p>
            <a:pPr>
              <a:lnSpc>
                <a:spcPct val="90000"/>
              </a:lnSpc>
            </a:pPr>
            <a:r>
              <a:rPr lang="en-US" sz="1400" b="0" i="0" dirty="0">
                <a:solidFill>
                  <a:srgbClr val="FFFFFF"/>
                </a:solidFill>
                <a:effectLst/>
                <a:latin typeface="Lucida Sans" panose="020B0602030504020204" pitchFamily="34" charset="0"/>
              </a:rPr>
              <a:t>C. "They provide products to service providers based on outputs" - This is a reversal of the service dynamic. Service providers offer products or services (outputs), but the outcomes are the results or changes that occur for customers as a result of using those products or services.</a:t>
            </a:r>
          </a:p>
          <a:p>
            <a:pPr>
              <a:lnSpc>
                <a:spcPct val="90000"/>
              </a:lnSpc>
            </a:pPr>
            <a:r>
              <a:rPr lang="en-US" sz="1400" b="0" i="0" dirty="0">
                <a:solidFill>
                  <a:srgbClr val="FFFFFF"/>
                </a:solidFill>
                <a:effectLst/>
                <a:latin typeface="Lucida Sans" panose="020B0602030504020204" pitchFamily="34" charset="0"/>
              </a:rPr>
              <a:t>D. "They co-create value for service providers by reducing costs and risks" - While reducing costs and risks can be an outcome, this statement is too specific and does not cover the full scope of what outcomes represent. Additionally, outcomes are about the value created for the service consumer, not the service provider. The service provider and consumer may work together to co-create value, but outcomes specifically describe the benefits realized by the consumer.</a:t>
            </a:r>
          </a:p>
        </p:txBody>
      </p:sp>
      <p:sp>
        <p:nvSpPr>
          <p:cNvPr id="4" name="Footer Placeholder 3">
            <a:extLst>
              <a:ext uri="{FF2B5EF4-FFF2-40B4-BE49-F238E27FC236}">
                <a16:creationId xmlns:a16="http://schemas.microsoft.com/office/drawing/2014/main" id="{069D56E1-42D7-B154-B4D5-C621D6B7CC1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488178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6344AF7-FD37-336B-C69C-4E8CC2A8901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419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AC13D-E562-2336-10C9-163DFE96C08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209: </a:t>
            </a:r>
            <a:r>
              <a:rPr lang="en-US" sz="2800" b="0" i="0" dirty="0">
                <a:solidFill>
                  <a:srgbClr val="FFFFFF"/>
                </a:solidFill>
                <a:effectLst/>
                <a:latin typeface="Udemy Sans"/>
              </a:rPr>
              <a:t>Which guiding principle says that services and processes should NOT provide a solution for every exception?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565EAD6-1F96-EFDB-A76D-CE5408BFBC4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Keep it simple and practical</a:t>
            </a:r>
          </a:p>
          <a:p>
            <a:pPr marL="0" indent="0">
              <a:buNone/>
            </a:pPr>
            <a:r>
              <a:rPr lang="en-US" dirty="0">
                <a:solidFill>
                  <a:srgbClr val="FFFFFF"/>
                </a:solidFill>
                <a:latin typeface="Lucida Sans" panose="020B0602030504020204" pitchFamily="34" charset="0"/>
              </a:rPr>
              <a:t>B. Collaborate and promote visibility</a:t>
            </a:r>
          </a:p>
          <a:p>
            <a:pPr marL="0" indent="0">
              <a:buNone/>
            </a:pPr>
            <a:r>
              <a:rPr lang="en-US" dirty="0">
                <a:solidFill>
                  <a:srgbClr val="FFFFFF"/>
                </a:solidFill>
                <a:latin typeface="Lucida Sans" panose="020B0602030504020204" pitchFamily="34" charset="0"/>
              </a:rPr>
              <a:t>C. Think and work holistically</a:t>
            </a:r>
          </a:p>
          <a:p>
            <a:pPr marL="0" indent="0">
              <a:buNone/>
            </a:pPr>
            <a:r>
              <a:rPr lang="en-US" dirty="0">
                <a:solidFill>
                  <a:srgbClr val="FFFFFF"/>
                </a:solidFill>
                <a:latin typeface="Lucida Sans" panose="020B0602030504020204" pitchFamily="34" charset="0"/>
              </a:rPr>
              <a:t>D. Optimize and automate</a:t>
            </a:r>
          </a:p>
        </p:txBody>
      </p:sp>
      <p:sp>
        <p:nvSpPr>
          <p:cNvPr id="4" name="Footer Placeholder 3">
            <a:extLst>
              <a:ext uri="{FF2B5EF4-FFF2-40B4-BE49-F238E27FC236}">
                <a16:creationId xmlns:a16="http://schemas.microsoft.com/office/drawing/2014/main" id="{5064601B-AEFE-7BC3-1907-33AB0DF932E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693668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C893729-721C-FF1E-1CC1-3D712573AC8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799B3-D024-AEEA-5ADE-30992062284C}"/>
              </a:ext>
            </a:extLst>
          </p:cNvPr>
          <p:cNvSpPr>
            <a:spLocks noGrp="1"/>
          </p:cNvSpPr>
          <p:nvPr>
            <p:ph type="title"/>
          </p:nvPr>
        </p:nvSpPr>
        <p:spPr>
          <a:xfrm>
            <a:off x="1834919" y="685800"/>
            <a:ext cx="3705269" cy="5308599"/>
          </a:xfrm>
        </p:spPr>
        <p:txBody>
          <a:bodyPr>
            <a:normAutofit/>
          </a:bodyPr>
          <a:lstStyle/>
          <a:p>
            <a:pPr algn="ctr"/>
            <a:r>
              <a:rPr lang="en-US" sz="3200" b="1" dirty="0">
                <a:solidFill>
                  <a:srgbClr val="FFFFFF"/>
                </a:solidFill>
                <a:latin typeface="Udemy Sans"/>
              </a:rPr>
              <a:t>The correct answer is C. A problem that has been analyzed and has not been resolved.</a:t>
            </a:r>
          </a:p>
        </p:txBody>
      </p:sp>
      <p:sp>
        <p:nvSpPr>
          <p:cNvPr id="3" name="Content Placeholder 2">
            <a:extLst>
              <a:ext uri="{FF2B5EF4-FFF2-40B4-BE49-F238E27FC236}">
                <a16:creationId xmlns:a16="http://schemas.microsoft.com/office/drawing/2014/main" id="{4B9FADF3-BA5B-6C3A-E058-5AD95797E122}"/>
              </a:ext>
            </a:extLst>
          </p:cNvPr>
          <p:cNvSpPr>
            <a:spLocks noGrp="1"/>
          </p:cNvSpPr>
          <p:nvPr>
            <p:ph idx="1"/>
          </p:nvPr>
        </p:nvSpPr>
        <p:spPr>
          <a:xfrm>
            <a:off x="6516553" y="685799"/>
            <a:ext cx="5230798" cy="5682727"/>
          </a:xfrm>
        </p:spPr>
        <p:txBody>
          <a:bodyPr>
            <a:noAutofit/>
          </a:bodyPr>
          <a:lstStyle/>
          <a:p>
            <a:pPr marL="0" indent="0">
              <a:buNone/>
            </a:pPr>
            <a:r>
              <a:rPr lang="en-US" sz="1600" b="0" i="0" dirty="0">
                <a:solidFill>
                  <a:srgbClr val="FFFFFF"/>
                </a:solidFill>
                <a:effectLst/>
                <a:latin typeface="Lucida Sans" panose="020B0602030504020204" pitchFamily="34" charset="0"/>
              </a:rPr>
              <a:t>A known error is a problem for which the root cause is known and for which a temporary work-around or a permanent solution has been identified. It remains a known error until it is resolved and the change is implemented to correct the issue.</a:t>
            </a:r>
          </a:p>
          <a:p>
            <a:pPr marL="0" indent="0">
              <a:buNone/>
            </a:pPr>
            <a:r>
              <a:rPr lang="en-US" sz="1600" b="0" i="0" dirty="0">
                <a:solidFill>
                  <a:srgbClr val="FFFFFF"/>
                </a:solidFill>
                <a:effectLst/>
                <a:latin typeface="Lucida Sans" panose="020B0602030504020204" pitchFamily="34" charset="0"/>
              </a:rPr>
              <a:t>The other options are incorrect because:</a:t>
            </a:r>
          </a:p>
          <a:p>
            <a:r>
              <a:rPr lang="en-US" sz="1600" b="0" i="0" dirty="0">
                <a:solidFill>
                  <a:srgbClr val="FFFFFF"/>
                </a:solidFill>
                <a:effectLst/>
                <a:latin typeface="Lucida Sans" panose="020B0602030504020204" pitchFamily="34" charset="0"/>
              </a:rPr>
              <a:t>A. An unplanned interruption to a service, or reduction in the quality of a service: This describes an incident, not a known error.</a:t>
            </a:r>
          </a:p>
          <a:p>
            <a:r>
              <a:rPr lang="en-US" sz="1600" b="0" i="0" dirty="0">
                <a:solidFill>
                  <a:srgbClr val="FFFFFF"/>
                </a:solidFill>
                <a:effectLst/>
                <a:latin typeface="Lucida Sans" panose="020B0602030504020204" pitchFamily="34" charset="0"/>
              </a:rPr>
              <a:t>B. A cause, or potential cause, of one or more incident: While a known error can be a cause of an incident, this definition is incomplete as it does not capture the aspect of the error being analyzed or documented.</a:t>
            </a:r>
          </a:p>
          <a:p>
            <a:r>
              <a:rPr lang="en-US" sz="1600" b="0" i="0" dirty="0">
                <a:solidFill>
                  <a:srgbClr val="FFFFFF"/>
                </a:solidFill>
                <a:effectLst/>
                <a:latin typeface="Lucida Sans" panose="020B0602030504020204" pitchFamily="34" charset="0"/>
              </a:rPr>
              <a:t>D. Any change of state that has significance for the management of a service or other configuration item (CI): This is more aligned with the definition of a change, not a known error.</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AE94F11-DB17-E599-B0E0-FB27B5DDDCC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54289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8100B71-FF3C-BC08-43E0-A28C433BCA3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51FA0-8B52-99BB-C156-70071ED2AE6D}"/>
              </a:ext>
            </a:extLst>
          </p:cNvPr>
          <p:cNvSpPr>
            <a:spLocks noGrp="1"/>
          </p:cNvSpPr>
          <p:nvPr>
            <p:ph type="title"/>
          </p:nvPr>
        </p:nvSpPr>
        <p:spPr>
          <a:xfrm>
            <a:off x="1834919" y="685800"/>
            <a:ext cx="3705269" cy="5308599"/>
          </a:xfrm>
        </p:spPr>
        <p:txBody>
          <a:bodyPr>
            <a:normAutofit/>
          </a:bodyPr>
          <a:lstStyle/>
          <a:p>
            <a:pPr algn="ctr"/>
            <a:r>
              <a:rPr lang="en-US" sz="2800" b="0" i="0" dirty="0">
                <a:solidFill>
                  <a:srgbClr val="FFFFFF"/>
                </a:solidFill>
                <a:effectLst/>
                <a:latin typeface="Udemy Sans"/>
              </a:rPr>
              <a:t>The correct answer to this question is "A. Keep it simple and practical".</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88CFE90-38DD-6A24-A877-3AFF101EB087}"/>
              </a:ext>
            </a:extLst>
          </p:cNvPr>
          <p:cNvSpPr>
            <a:spLocks noGrp="1"/>
          </p:cNvSpPr>
          <p:nvPr>
            <p:ph idx="1"/>
          </p:nvPr>
        </p:nvSpPr>
        <p:spPr>
          <a:xfrm>
            <a:off x="6516553" y="685800"/>
            <a:ext cx="5126446" cy="5607424"/>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This principle is part of the ITIL framework and emphasizes the importance of not overcomplicating services and processes with solutions for every possible exception, but rather keeping them straightforward and practical to manage.</a:t>
            </a:r>
          </a:p>
          <a:p>
            <a:pPr marL="0" indent="0">
              <a:lnSpc>
                <a:spcPct val="90000"/>
              </a:lnSpc>
              <a:buNone/>
            </a:pPr>
            <a:r>
              <a:rPr lang="en-US" sz="1500" b="0" i="0" dirty="0">
                <a:solidFill>
                  <a:srgbClr val="FFFFFF"/>
                </a:solidFill>
                <a:effectLst/>
                <a:latin typeface="Lucida Sans" panose="020B0602030504020204" pitchFamily="34" charset="0"/>
              </a:rPr>
              <a:t>The other options do not specifically suggest the avoidance of creating solutions for every possible exception:</a:t>
            </a:r>
          </a:p>
          <a:p>
            <a:pPr>
              <a:lnSpc>
                <a:spcPct val="90000"/>
              </a:lnSpc>
            </a:pPr>
            <a:r>
              <a:rPr lang="en-US" sz="1500" b="1" i="0" dirty="0">
                <a:solidFill>
                  <a:srgbClr val="FFFFFF"/>
                </a:solidFill>
                <a:effectLst/>
                <a:latin typeface="Lucida Sans" panose="020B0602030504020204" pitchFamily="34" charset="0"/>
              </a:rPr>
              <a:t>B. Collaborate and promote visibility</a:t>
            </a:r>
            <a:r>
              <a:rPr lang="en-US" sz="1500" b="0" i="0" dirty="0">
                <a:solidFill>
                  <a:srgbClr val="FFFFFF"/>
                </a:solidFill>
                <a:effectLst/>
                <a:latin typeface="Lucida Sans" panose="020B0602030504020204" pitchFamily="34" charset="0"/>
              </a:rPr>
              <a:t> doesn't imply simplification; rather, it encourages cooperation and open communication, ensuring that everyone involved in a service or process is aware of what's happening and can contribute effectively.</a:t>
            </a:r>
          </a:p>
          <a:p>
            <a:pPr>
              <a:lnSpc>
                <a:spcPct val="90000"/>
              </a:lnSpc>
            </a:pPr>
            <a:r>
              <a:rPr lang="en-US" sz="1500" b="1" i="0" dirty="0">
                <a:solidFill>
                  <a:srgbClr val="FFFFFF"/>
                </a:solidFill>
                <a:effectLst/>
                <a:latin typeface="Lucida Sans" panose="020B0602030504020204" pitchFamily="34" charset="0"/>
              </a:rPr>
              <a:t>C. Think and work holistically</a:t>
            </a:r>
            <a:r>
              <a:rPr lang="en-US" sz="1500" b="0" i="0" dirty="0">
                <a:solidFill>
                  <a:srgbClr val="FFFFFF"/>
                </a:solidFill>
                <a:effectLst/>
                <a:latin typeface="Lucida Sans" panose="020B0602030504020204" pitchFamily="34" charset="0"/>
              </a:rPr>
              <a:t> is about considering the whole system, the interrelationships and dependencies, not about reducing complexity by avoiding solutions for every exception.</a:t>
            </a:r>
          </a:p>
          <a:p>
            <a:pPr>
              <a:lnSpc>
                <a:spcPct val="90000"/>
              </a:lnSpc>
            </a:pPr>
            <a:r>
              <a:rPr lang="en-US" sz="1500" b="1" i="0" dirty="0">
                <a:solidFill>
                  <a:srgbClr val="FFFFFF"/>
                </a:solidFill>
                <a:effectLst/>
                <a:latin typeface="Lucida Sans" panose="020B0602030504020204" pitchFamily="34" charset="0"/>
              </a:rPr>
              <a:t>D. Optimize and automate</a:t>
            </a:r>
            <a:r>
              <a:rPr lang="en-US" sz="1500" b="0" i="0" dirty="0">
                <a:solidFill>
                  <a:srgbClr val="FFFFFF"/>
                </a:solidFill>
                <a:effectLst/>
                <a:latin typeface="Lucida Sans" panose="020B0602030504020204" pitchFamily="34" charset="0"/>
              </a:rPr>
              <a:t> focuses on improving efficiency and effectiveness, often by using technology to perform tasks. This principle does not inherently exclude creating solutions for every exception, though in practice, over-automation or over-optimization without considering practicality could be counterproductive.</a:t>
            </a:r>
          </a:p>
          <a:p>
            <a:pPr marL="0" indent="0">
              <a:lnSpc>
                <a:spcPct val="90000"/>
              </a:lnSpc>
              <a:buNone/>
            </a:pP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D75F8E6-9481-D722-47E8-BAB0EC9F2D2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432797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5E806C3-0B3C-0271-B003-C23626E9F8A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38CAC-199D-17EF-DF20-BBA2E8936E88}"/>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dirty="0">
                <a:solidFill>
                  <a:srgbClr val="FFFFFF"/>
                </a:solidFill>
                <a:latin typeface="Udemy Sans"/>
              </a:rPr>
              <a:t>Question 210: I</a:t>
            </a:r>
            <a:r>
              <a:rPr lang="en-US" sz="2400" b="0" i="0" dirty="0">
                <a:solidFill>
                  <a:srgbClr val="FFFFFF"/>
                </a:solidFill>
                <a:effectLst/>
                <a:latin typeface="Udemy Sans"/>
              </a:rPr>
              <a:t>dentify the missing word in the following sentence. The purpose of the 'supplier management' practice is to ensure that the organization's suppliers and their performances are [?] appropriately to support the seamless provision of quality products and services.</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EEA6BBFB-D127-7635-3B96-5C8527DBAC7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measured</a:t>
            </a:r>
          </a:p>
          <a:p>
            <a:pPr marL="0" indent="0">
              <a:buNone/>
            </a:pPr>
            <a:r>
              <a:rPr lang="en-US" dirty="0">
                <a:solidFill>
                  <a:srgbClr val="FFFFFF"/>
                </a:solidFill>
                <a:latin typeface="Lucida Sans" panose="020B0602030504020204" pitchFamily="34" charset="0"/>
              </a:rPr>
              <a:t>B. rewarded</a:t>
            </a:r>
          </a:p>
          <a:p>
            <a:pPr marL="0" indent="0">
              <a:buNone/>
            </a:pPr>
            <a:r>
              <a:rPr lang="en-US" dirty="0">
                <a:solidFill>
                  <a:srgbClr val="FFFFFF"/>
                </a:solidFill>
                <a:latin typeface="Lucida Sans" panose="020B0602030504020204" pitchFamily="34" charset="0"/>
              </a:rPr>
              <a:t>C. managed</a:t>
            </a:r>
          </a:p>
          <a:p>
            <a:pPr marL="0" indent="0">
              <a:buNone/>
            </a:pPr>
            <a:r>
              <a:rPr lang="en-US" dirty="0">
                <a:solidFill>
                  <a:srgbClr val="FFFFFF"/>
                </a:solidFill>
                <a:latin typeface="Lucida Sans" panose="020B0602030504020204" pitchFamily="34" charset="0"/>
              </a:rPr>
              <a:t>D. defined</a:t>
            </a:r>
          </a:p>
        </p:txBody>
      </p:sp>
      <p:sp>
        <p:nvSpPr>
          <p:cNvPr id="4" name="Footer Placeholder 3">
            <a:extLst>
              <a:ext uri="{FF2B5EF4-FFF2-40B4-BE49-F238E27FC236}">
                <a16:creationId xmlns:a16="http://schemas.microsoft.com/office/drawing/2014/main" id="{1C53FE9B-D99A-2D54-2BCA-2EC13FC0C4E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793052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C8B7B6F-C8B9-93AE-3CCA-4B12AA67437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3EABB-D67F-5B08-E636-CE02F3BBD0A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managed.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36B8C90-91F7-DCCB-5434-319103AF04FC}"/>
              </a:ext>
            </a:extLst>
          </p:cNvPr>
          <p:cNvSpPr>
            <a:spLocks noGrp="1"/>
          </p:cNvSpPr>
          <p:nvPr>
            <p:ph idx="1"/>
          </p:nvPr>
        </p:nvSpPr>
        <p:spPr>
          <a:xfrm>
            <a:off x="6516553" y="685800"/>
            <a:ext cx="5241555" cy="5607424"/>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The completed sentence is: "The purpose of the 'supplier management' practice is to ensure that the organization's suppliers and their performances are managed appropriately to support the seamless provision of quality products and services."</a:t>
            </a:r>
            <a:endParaRPr lang="en-US" sz="1600" b="1" i="0" dirty="0">
              <a:solidFill>
                <a:srgbClr val="FFFFFF"/>
              </a:solidFill>
              <a:effectLst/>
              <a:latin typeface="Lucida Sans" panose="020B0602030504020204" pitchFamily="34" charset="0"/>
            </a:endParaRPr>
          </a:p>
          <a:p>
            <a:pPr>
              <a:lnSpc>
                <a:spcPct val="90000"/>
              </a:lnSpc>
            </a:pPr>
            <a:r>
              <a:rPr lang="en-US" sz="1600" b="1" i="0" dirty="0">
                <a:solidFill>
                  <a:srgbClr val="FFFFFF"/>
                </a:solidFill>
                <a:effectLst/>
                <a:latin typeface="Lucida Sans" panose="020B0602030504020204" pitchFamily="34" charset="0"/>
              </a:rPr>
              <a:t>A. Measured</a:t>
            </a:r>
            <a:r>
              <a:rPr lang="en-US" sz="1600" b="0" i="0" dirty="0">
                <a:solidFill>
                  <a:srgbClr val="FFFFFF"/>
                </a:solidFill>
                <a:effectLst/>
                <a:latin typeface="Lucida Sans" panose="020B0602030504020204" pitchFamily="34" charset="0"/>
              </a:rPr>
              <a:t>: While performance measurement is a part of managing suppliers, measurement alone does not encapsulate the full scope of ensuring that suppliers support the provision of quality products and services. Measurement is a component of management, but not a synonym for it.</a:t>
            </a:r>
          </a:p>
          <a:p>
            <a:pPr>
              <a:lnSpc>
                <a:spcPct val="90000"/>
              </a:lnSpc>
            </a:pPr>
            <a:r>
              <a:rPr lang="en-US" sz="1600" b="1" i="0" dirty="0">
                <a:solidFill>
                  <a:srgbClr val="FFFFFF"/>
                </a:solidFill>
                <a:effectLst/>
                <a:latin typeface="Lucida Sans" panose="020B0602030504020204" pitchFamily="34" charset="0"/>
              </a:rPr>
              <a:t>B. Rewarded</a:t>
            </a:r>
            <a:r>
              <a:rPr lang="en-US" sz="1600" b="0" i="0" dirty="0">
                <a:solidFill>
                  <a:srgbClr val="FFFFFF"/>
                </a:solidFill>
                <a:effectLst/>
                <a:latin typeface="Lucida Sans" panose="020B0602030504020204" pitchFamily="34" charset="0"/>
              </a:rPr>
              <a:t>: Rewarding suppliers is a strategy used to incentivize high performance. However, the sentence is about the purpose of the practice itself, not the incentives. Therefore, "rewarded" is too specific and does not fit the general purpose of supplier management.</a:t>
            </a:r>
          </a:p>
          <a:p>
            <a:pPr>
              <a:lnSpc>
                <a:spcPct val="90000"/>
              </a:lnSpc>
            </a:pPr>
            <a:r>
              <a:rPr lang="en-US" sz="1600" b="1" i="0" dirty="0">
                <a:solidFill>
                  <a:srgbClr val="FFFFFF"/>
                </a:solidFill>
                <a:effectLst/>
                <a:latin typeface="Lucida Sans" panose="020B0602030504020204" pitchFamily="34" charset="0"/>
              </a:rPr>
              <a:t>D. Defined</a:t>
            </a:r>
            <a:r>
              <a:rPr lang="en-US" sz="1600" b="0" i="0" dirty="0">
                <a:solidFill>
                  <a:srgbClr val="FFFFFF"/>
                </a:solidFill>
                <a:effectLst/>
                <a:latin typeface="Lucida Sans" panose="020B0602030504020204" pitchFamily="34" charset="0"/>
              </a:rPr>
              <a:t>: Defining supplier roles and performances is also part of the management process. However, the term "defined" is more about clarifying expectations and roles, not the continuous process of ensuring that suppliers meet the company's needs for quality products and services.</a:t>
            </a:r>
          </a:p>
        </p:txBody>
      </p:sp>
      <p:sp>
        <p:nvSpPr>
          <p:cNvPr id="4" name="Footer Placeholder 3">
            <a:extLst>
              <a:ext uri="{FF2B5EF4-FFF2-40B4-BE49-F238E27FC236}">
                <a16:creationId xmlns:a16="http://schemas.microsoft.com/office/drawing/2014/main" id="{B5DB50BF-7EA7-57B0-CB53-45611230B56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43339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09DE025-8BC9-7607-D8C9-E2CC51CE4F2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6C344-6EE9-17C0-51D1-8F693C24CD60}"/>
              </a:ext>
            </a:extLst>
          </p:cNvPr>
          <p:cNvSpPr>
            <a:spLocks noGrp="1"/>
          </p:cNvSpPr>
          <p:nvPr>
            <p:ph type="title"/>
          </p:nvPr>
        </p:nvSpPr>
        <p:spPr>
          <a:xfrm>
            <a:off x="1834919" y="685800"/>
            <a:ext cx="3705269" cy="5308599"/>
          </a:xfrm>
        </p:spPr>
        <p:txBody>
          <a:bodyPr>
            <a:normAutofit/>
          </a:bodyPr>
          <a:lstStyle/>
          <a:p>
            <a:pPr algn="ctr">
              <a:lnSpc>
                <a:spcPct val="90000"/>
              </a:lnSpc>
            </a:pPr>
            <a:r>
              <a:rPr lang="en-US" sz="2400" dirty="0">
                <a:solidFill>
                  <a:srgbClr val="FFFFFF"/>
                </a:solidFill>
                <a:latin typeface="Udemy Sans"/>
              </a:rPr>
              <a:t>Question 210: </a:t>
            </a:r>
            <a:r>
              <a:rPr lang="en-US" sz="2400" b="0" i="0" dirty="0">
                <a:solidFill>
                  <a:srgbClr val="FFFFFF"/>
                </a:solidFill>
                <a:effectLst/>
                <a:latin typeface="Udemy Sans"/>
              </a:rPr>
              <a:t>Identify the missing words in the following sentence. The purpose of the service configuration management practice is to ensure that accurate and reliable information about the [?] and the CIs that support them, is available when and where it is needed.</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4B2EC7AC-7416-84E2-B364-13E9F7BF208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relationships with suppliers</a:t>
            </a:r>
          </a:p>
          <a:p>
            <a:pPr marL="0" indent="0">
              <a:buNone/>
            </a:pPr>
            <a:r>
              <a:rPr lang="en-US" dirty="0">
                <a:solidFill>
                  <a:srgbClr val="FFFFFF"/>
                </a:solidFill>
                <a:latin typeface="Lucida Sans" panose="020B0602030504020204" pitchFamily="34" charset="0"/>
              </a:rPr>
              <a:t>B. configuration of services</a:t>
            </a:r>
          </a:p>
          <a:p>
            <a:pPr marL="0" indent="0">
              <a:buNone/>
            </a:pPr>
            <a:r>
              <a:rPr lang="en-US" dirty="0">
                <a:solidFill>
                  <a:srgbClr val="FFFFFF"/>
                </a:solidFill>
                <a:latin typeface="Lucida Sans" panose="020B0602030504020204" pitchFamily="34" charset="0"/>
              </a:rPr>
              <a:t>C. skills of people</a:t>
            </a:r>
          </a:p>
          <a:p>
            <a:pPr marL="0" indent="0">
              <a:buNone/>
            </a:pPr>
            <a:r>
              <a:rPr lang="en-US" dirty="0">
                <a:solidFill>
                  <a:srgbClr val="FFFFFF"/>
                </a:solidFill>
                <a:latin typeface="Lucida Sans" panose="020B0602030504020204" pitchFamily="34" charset="0"/>
              </a:rPr>
              <a:t>D. authorization of changes</a:t>
            </a:r>
          </a:p>
        </p:txBody>
      </p:sp>
      <p:sp>
        <p:nvSpPr>
          <p:cNvPr id="4" name="Footer Placeholder 3">
            <a:extLst>
              <a:ext uri="{FF2B5EF4-FFF2-40B4-BE49-F238E27FC236}">
                <a16:creationId xmlns:a16="http://schemas.microsoft.com/office/drawing/2014/main" id="{2A3B2E8F-9F75-FB98-9B27-4780CE1A351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96128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04594ED-A52F-A985-1DA6-C72401CFB81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C387E-A96A-7B7E-2D01-B5167D8B8F4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configuration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C0EBC2A-65E0-0A64-B66C-0EC640C1634C}"/>
              </a:ext>
            </a:extLst>
          </p:cNvPr>
          <p:cNvSpPr>
            <a:spLocks noGrp="1"/>
          </p:cNvSpPr>
          <p:nvPr>
            <p:ph idx="1"/>
          </p:nvPr>
        </p:nvSpPr>
        <p:spPr>
          <a:xfrm>
            <a:off x="6516553" y="685800"/>
            <a:ext cx="5047918" cy="54864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 So, the completed sentence would read: "The purpose of the service configuration management practice is to ensure that accurate and reliable information about the configuration of services, and the CIs that support them, is available when and where it is needed."</a:t>
            </a:r>
          </a:p>
          <a:p>
            <a:pPr marL="0" indent="0">
              <a:lnSpc>
                <a:spcPct val="90000"/>
              </a:lnSpc>
              <a:buNone/>
            </a:pPr>
            <a:r>
              <a:rPr lang="en-US" sz="1400" b="0" i="0" dirty="0">
                <a:solidFill>
                  <a:srgbClr val="FFFFFF"/>
                </a:solidFill>
                <a:effectLst/>
                <a:latin typeface="Lucida Sans" panose="020B0602030504020204" pitchFamily="34" charset="0"/>
              </a:rPr>
              <a:t>This makes sense within the framework of IT services, where maintaining an accurate and reliable record of the configuration of services is crucial for managing changes, troubleshooting issues, and planning updates or expansions.</a:t>
            </a:r>
          </a:p>
          <a:p>
            <a:pPr>
              <a:lnSpc>
                <a:spcPct val="90000"/>
              </a:lnSpc>
            </a:pPr>
            <a:r>
              <a:rPr lang="en-US" sz="1400" b="0" i="0" dirty="0">
                <a:solidFill>
                  <a:srgbClr val="FFFFFF"/>
                </a:solidFill>
                <a:effectLst/>
                <a:latin typeface="Lucida Sans" panose="020B0602030504020204" pitchFamily="34" charset="0"/>
              </a:rPr>
              <a:t>A. relationships with suppliers: This option does not fit because the service configuration management practice does not primarily deal with supplier relationships. Instead, it is concerned with the internal management of service components.</a:t>
            </a:r>
          </a:p>
          <a:p>
            <a:pPr>
              <a:lnSpc>
                <a:spcPct val="90000"/>
              </a:lnSpc>
            </a:pPr>
            <a:r>
              <a:rPr lang="en-US" sz="1400" b="0" i="0" dirty="0">
                <a:solidFill>
                  <a:srgbClr val="FFFFFF"/>
                </a:solidFill>
                <a:effectLst/>
                <a:latin typeface="Lucida Sans" panose="020B0602030504020204" pitchFamily="34" charset="0"/>
              </a:rPr>
              <a:t>C. skills of people: Skills of people are related to human resource management and talent development, not the configuration of services and the CIs in IT service management.</a:t>
            </a:r>
          </a:p>
          <a:p>
            <a:pPr>
              <a:lnSpc>
                <a:spcPct val="90000"/>
              </a:lnSpc>
            </a:pPr>
            <a:r>
              <a:rPr lang="en-US" sz="1400" b="0" i="0" dirty="0">
                <a:solidFill>
                  <a:srgbClr val="FFFFFF"/>
                </a:solidFill>
                <a:effectLst/>
                <a:latin typeface="Lucida Sans" panose="020B0602030504020204" pitchFamily="34" charset="0"/>
              </a:rPr>
              <a:t>D. authorization of changes: Authorization of changes is a part of change management, which is a related but separate area of IT service management. Service configuration management ensures that accurate and current data about CIs and services is maintained, rather than focusing on the authorization process for making changes to them.</a:t>
            </a:r>
            <a:endParaRPr lang="en-US" sz="1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E194294-3F8A-A687-EC1A-8768A8B5177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6157152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5AC7594-67B0-2BB5-266C-2AB8E8029B6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8463F-2763-CE2A-65FC-3CC6720924F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211: </a:t>
            </a:r>
            <a:r>
              <a:rPr lang="en-US" sz="2800" b="0" i="0" dirty="0">
                <a:solidFill>
                  <a:srgbClr val="FFFFFF"/>
                </a:solidFill>
                <a:effectLst/>
                <a:latin typeface="Udemy Sans"/>
              </a:rPr>
              <a:t>Which practice requires skills and competencies related to business analysis, supplier management and relationship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8614C12-AF4B-B08A-0067-E38EF46E4B2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Incident management</a:t>
            </a:r>
          </a:p>
          <a:p>
            <a:pPr marL="0" indent="0">
              <a:buNone/>
            </a:pPr>
            <a:r>
              <a:rPr lang="en-US" dirty="0">
                <a:solidFill>
                  <a:srgbClr val="FFFFFF"/>
                </a:solidFill>
                <a:latin typeface="Lucida Sans" panose="020B0602030504020204" pitchFamily="34" charset="0"/>
              </a:rPr>
              <a:t>B. Monitoring and event management</a:t>
            </a:r>
          </a:p>
          <a:p>
            <a:pPr marL="0" indent="0">
              <a:buNone/>
            </a:pPr>
            <a:r>
              <a:rPr lang="en-US" dirty="0">
                <a:solidFill>
                  <a:srgbClr val="FFFFFF"/>
                </a:solidFill>
                <a:latin typeface="Lucida Sans" panose="020B0602030504020204" pitchFamily="34" charset="0"/>
              </a:rPr>
              <a:t>C. Service level management</a:t>
            </a:r>
          </a:p>
          <a:p>
            <a:pPr marL="0" indent="0">
              <a:buNone/>
            </a:pPr>
            <a:r>
              <a:rPr lang="en-US" dirty="0">
                <a:solidFill>
                  <a:srgbClr val="FFFFFF"/>
                </a:solidFill>
                <a:latin typeface="Lucida Sans" panose="020B0602030504020204" pitchFamily="34" charset="0"/>
              </a:rPr>
              <a:t>D. IT asset management</a:t>
            </a:r>
          </a:p>
        </p:txBody>
      </p:sp>
      <p:sp>
        <p:nvSpPr>
          <p:cNvPr id="4" name="Footer Placeholder 3">
            <a:extLst>
              <a:ext uri="{FF2B5EF4-FFF2-40B4-BE49-F238E27FC236}">
                <a16:creationId xmlns:a16="http://schemas.microsoft.com/office/drawing/2014/main" id="{B90234AD-A96B-3D88-F9D8-DA5BFF38C3A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749455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DA14C3D-59D6-CCE6-20C8-AAC863D3FFE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0EB1A-7F82-86A9-A911-E14FC5622EA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Service level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61CC87C-0D9B-E645-95E5-F23082C5F06C}"/>
              </a:ext>
            </a:extLst>
          </p:cNvPr>
          <p:cNvSpPr>
            <a:spLocks noGrp="1"/>
          </p:cNvSpPr>
          <p:nvPr>
            <p:ph idx="1"/>
          </p:nvPr>
        </p:nvSpPr>
        <p:spPr>
          <a:xfrm>
            <a:off x="6476589" y="503237"/>
            <a:ext cx="5482521" cy="5851525"/>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Service level management involves defining, documenting, agreeing, monitoring, measuring, reporting, and reviewing the level of IT services provided. It requires a deep understanding of business analysis to ensure that the IT services align with business needs, supplier management to manage the external providers of services, and relationship management to maintain positive relationships with both internal and external stakeholders.</a:t>
            </a:r>
          </a:p>
          <a:p>
            <a:pPr>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Incident Management</a:t>
            </a:r>
            <a:r>
              <a:rPr lang="en-US" sz="1400" b="0" i="0" dirty="0">
                <a:solidFill>
                  <a:srgbClr val="FFFFFF"/>
                </a:solidFill>
                <a:effectLst/>
                <a:latin typeface="Lucida Sans" panose="020B0602030504020204" pitchFamily="34" charset="0"/>
              </a:rPr>
              <a:t>: This practice focuses on restoring normal service operation as quickly as possible after an incident occurs, minimizing impact on business operations. While it does involve some level of interaction with suppliers and stakeholders, its primary focus is not on business analysis or the management of relationships in the broader context that service level management requires.</a:t>
            </a:r>
          </a:p>
          <a:p>
            <a:pPr>
              <a:lnSpc>
                <a:spcPct val="90000"/>
              </a:lnSpc>
            </a:pPr>
            <a:r>
              <a:rPr lang="en-US" sz="1400" b="0" i="0" dirty="0">
                <a:solidFill>
                  <a:srgbClr val="FFFFFF"/>
                </a:solidFill>
                <a:effectLst/>
                <a:latin typeface="Lucida Sans" panose="020B0602030504020204" pitchFamily="34" charset="0"/>
              </a:rPr>
              <a:t>B. </a:t>
            </a:r>
            <a:r>
              <a:rPr lang="en-US" sz="1400" b="1" i="0" dirty="0">
                <a:solidFill>
                  <a:srgbClr val="FFFFFF"/>
                </a:solidFill>
                <a:effectLst/>
                <a:latin typeface="Lucida Sans" panose="020B0602030504020204" pitchFamily="34" charset="0"/>
              </a:rPr>
              <a:t>Monitoring and Event Management</a:t>
            </a:r>
            <a:r>
              <a:rPr lang="en-US" sz="1400" b="0" i="0" dirty="0">
                <a:solidFill>
                  <a:srgbClr val="FFFFFF"/>
                </a:solidFill>
                <a:effectLst/>
                <a:latin typeface="Lucida Sans" panose="020B0602030504020204" pitchFamily="34" charset="0"/>
              </a:rPr>
              <a:t>: This is about tracking and interpreting the events on IT services and infrastructure. It focuses more on the technical aspect of IT services, like performance and health monitoring, rather than on the management of business relationships or in-depth business analysis.</a:t>
            </a:r>
          </a:p>
          <a:p>
            <a:pPr>
              <a:lnSpc>
                <a:spcPct val="90000"/>
              </a:lnSpc>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IT Asset Management</a:t>
            </a:r>
            <a:r>
              <a:rPr lang="en-US" sz="1400" b="0" i="0" dirty="0">
                <a:solidFill>
                  <a:srgbClr val="FFFFFF"/>
                </a:solidFill>
                <a:effectLst/>
                <a:latin typeface="Lucida Sans" panose="020B0602030504020204" pitchFamily="34" charset="0"/>
              </a:rPr>
              <a:t>: This practice involves overseeing the life cycle of organizational assets to maximize value, control costs, manage risks, and support decision-making about IT investment and decommissioning. While supplier management might be part of this, the primary skills required are in asset tracking and financial management rather than in business analysis and relationship management.</a:t>
            </a:r>
          </a:p>
        </p:txBody>
      </p:sp>
      <p:sp>
        <p:nvSpPr>
          <p:cNvPr id="4" name="Footer Placeholder 3">
            <a:extLst>
              <a:ext uri="{FF2B5EF4-FFF2-40B4-BE49-F238E27FC236}">
                <a16:creationId xmlns:a16="http://schemas.microsoft.com/office/drawing/2014/main" id="{8619493A-69D8-AAF0-22DD-587A36C09B2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18218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C116758-3B1D-7B8B-0238-1A442D1EC8B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10AC6-6D43-D348-478B-7F3E0A2668B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212: </a:t>
            </a:r>
            <a:r>
              <a:rPr lang="en-US" sz="2800" b="0" i="0" dirty="0">
                <a:solidFill>
                  <a:srgbClr val="FFFFFF"/>
                </a:solidFill>
                <a:effectLst/>
                <a:latin typeface="Udemy Sans"/>
              </a:rPr>
              <a:t>What is a configuration item?</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0F81F3B-C2AB-747B-24EE-15F7D2EC022E}"/>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Any financially valuable component that can contribute to the delivery of an IT product or service</a:t>
            </a:r>
          </a:p>
          <a:p>
            <a:pPr marL="0" indent="0">
              <a:buNone/>
            </a:pPr>
            <a:r>
              <a:rPr lang="en-US" sz="1800" dirty="0">
                <a:solidFill>
                  <a:srgbClr val="FFFFFF"/>
                </a:solidFill>
                <a:latin typeface="Lucida Sans" panose="020B0602030504020204" pitchFamily="34" charset="0"/>
              </a:rPr>
              <a:t>B. Any change of state that has significance for the management of a service</a:t>
            </a:r>
          </a:p>
          <a:p>
            <a:pPr marL="0" indent="0">
              <a:buNone/>
            </a:pPr>
            <a:r>
              <a:rPr lang="en-US" sz="1800" dirty="0">
                <a:solidFill>
                  <a:srgbClr val="FFFFFF"/>
                </a:solidFill>
                <a:latin typeface="Lucida Sans" panose="020B0602030504020204" pitchFamily="34" charset="0"/>
              </a:rPr>
              <a:t>C. Any component that needs to be managed in order to deliver an IT service</a:t>
            </a:r>
          </a:p>
          <a:p>
            <a:pPr marL="0" indent="0">
              <a:buNone/>
            </a:pPr>
            <a:r>
              <a:rPr lang="en-US" sz="1800" dirty="0">
                <a:solidFill>
                  <a:srgbClr val="FFFFFF"/>
                </a:solidFill>
                <a:latin typeface="Lucida Sans" panose="020B0602030504020204" pitchFamily="34" charset="0"/>
              </a:rPr>
              <a:t>D. A problem that has been analyzed but has not been resolved</a:t>
            </a:r>
          </a:p>
        </p:txBody>
      </p:sp>
      <p:sp>
        <p:nvSpPr>
          <p:cNvPr id="4" name="Footer Placeholder 3">
            <a:extLst>
              <a:ext uri="{FF2B5EF4-FFF2-40B4-BE49-F238E27FC236}">
                <a16:creationId xmlns:a16="http://schemas.microsoft.com/office/drawing/2014/main" id="{B90A04DE-09BA-1F83-C7AB-6AA538BC53E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42658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2EA7F2A-B35A-8AED-04B1-896D5D21070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40388-9243-3FC8-64C1-7B2FCD0B403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Any component that needs to be managed in order to deliver an IT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2F7C0CF-70AE-E7B7-EADD-3C3A1C98BFB3}"/>
              </a:ext>
            </a:extLst>
          </p:cNvPr>
          <p:cNvSpPr>
            <a:spLocks noGrp="1"/>
          </p:cNvSpPr>
          <p:nvPr>
            <p:ph idx="1"/>
          </p:nvPr>
        </p:nvSpPr>
        <p:spPr>
          <a:xfrm>
            <a:off x="6516553" y="685800"/>
            <a:ext cx="5220040" cy="5661212"/>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Configuration items (CIs) are the components of an infrastructure that are managed in order to deliver an IT service. They can include hardware, software, buildings, people, and formal documentation such as process documentation and service level agreements.</a:t>
            </a:r>
          </a:p>
          <a:p>
            <a:pPr>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Any financially valuable component that can contribute to the delivery of an IT product or service</a:t>
            </a:r>
            <a:r>
              <a:rPr lang="en-US" sz="1600" b="0" i="0" dirty="0">
                <a:solidFill>
                  <a:srgbClr val="FFFFFF"/>
                </a:solidFill>
                <a:effectLst/>
                <a:latin typeface="Lucida Sans" panose="020B0602030504020204" pitchFamily="34" charset="0"/>
              </a:rPr>
              <a:t>: This aligns to the actual definition of an IT asset.</a:t>
            </a:r>
          </a:p>
          <a:p>
            <a:pPr>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Any change of state that has significance for the management of a service</a:t>
            </a:r>
            <a:r>
              <a:rPr lang="en-US" sz="1600" b="0" i="0" dirty="0">
                <a:solidFill>
                  <a:srgbClr val="FFFFFF"/>
                </a:solidFill>
                <a:effectLst/>
                <a:latin typeface="Lucida Sans" panose="020B0602030504020204" pitchFamily="34" charset="0"/>
              </a:rPr>
              <a:t>: Changes of state refer to the events that occur to CIs or services, not the CIs themselves. While the management of these states is important, this choice does not define what a CI is.</a:t>
            </a:r>
          </a:p>
          <a:p>
            <a:pPr>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A problem that has been analyzed but has not been resolved</a:t>
            </a:r>
            <a:r>
              <a:rPr lang="en-US" sz="1600" b="0" i="0" dirty="0">
                <a:solidFill>
                  <a:srgbClr val="FFFFFF"/>
                </a:solidFill>
                <a:effectLst/>
                <a:latin typeface="Lucida Sans" panose="020B0602030504020204" pitchFamily="34" charset="0"/>
              </a:rPr>
              <a:t>: A problem, whether resolved or unresolved, is not a CI. Problems are typically the result of one or more CIs failing or performing </a:t>
            </a:r>
            <a:r>
              <a:rPr lang="en-US" sz="1600" b="0" i="0" dirty="0" err="1">
                <a:solidFill>
                  <a:srgbClr val="FFFFFF"/>
                </a:solidFill>
                <a:effectLst/>
                <a:latin typeface="Lucida Sans" panose="020B0602030504020204" pitchFamily="34" charset="0"/>
              </a:rPr>
              <a:t>suboptimally</a:t>
            </a:r>
            <a:r>
              <a:rPr lang="en-US" sz="1600" b="0" i="0" dirty="0">
                <a:solidFill>
                  <a:srgbClr val="FFFFFF"/>
                </a:solidFill>
                <a:effectLst/>
                <a:latin typeface="Lucida Sans" panose="020B0602030504020204" pitchFamily="34" charset="0"/>
              </a:rPr>
              <a:t>, but they are not CIs themselves. A CI is an entity that requires management for the delivery of a service, not a description of a service issue.</a:t>
            </a:r>
          </a:p>
        </p:txBody>
      </p:sp>
      <p:sp>
        <p:nvSpPr>
          <p:cNvPr id="4" name="Footer Placeholder 3">
            <a:extLst>
              <a:ext uri="{FF2B5EF4-FFF2-40B4-BE49-F238E27FC236}">
                <a16:creationId xmlns:a16="http://schemas.microsoft.com/office/drawing/2014/main" id="{5BE636C1-AA2F-07D8-0BD6-A42DE0D7FC6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55762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5E6F99C-DE9A-8BEA-0975-8A4BEC013A7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429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1DEBB-B340-3AA8-8B4A-E27FDAEFB9A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213: </a:t>
            </a:r>
            <a:r>
              <a:rPr lang="en-US" sz="2800" b="0" i="0" dirty="0">
                <a:solidFill>
                  <a:srgbClr val="FFFFFF"/>
                </a:solidFill>
                <a:effectLst/>
                <a:latin typeface="Udemy Sans"/>
              </a:rPr>
              <a:t>Identify the missing words in the following sentence. When an organization has decided to improve a service, it should start by considering [?]</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13889261-E2C4-4496-94A6-97E187A83A3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existing information</a:t>
            </a:r>
          </a:p>
          <a:p>
            <a:pPr marL="0" indent="0">
              <a:buNone/>
            </a:pPr>
            <a:r>
              <a:rPr lang="en-US" dirty="0">
                <a:solidFill>
                  <a:srgbClr val="FFFFFF"/>
                </a:solidFill>
                <a:latin typeface="Lucida Sans" panose="020B0602030504020204" pitchFamily="34" charset="0"/>
              </a:rPr>
              <a:t>B. new methods</a:t>
            </a:r>
          </a:p>
          <a:p>
            <a:pPr marL="0" indent="0">
              <a:buNone/>
            </a:pPr>
            <a:r>
              <a:rPr lang="en-US" dirty="0">
                <a:solidFill>
                  <a:srgbClr val="FFFFFF"/>
                </a:solidFill>
                <a:latin typeface="Lucida Sans" panose="020B0602030504020204" pitchFamily="34" charset="0"/>
              </a:rPr>
              <a:t>C. additional measurements</a:t>
            </a:r>
          </a:p>
          <a:p>
            <a:pPr marL="0" indent="0">
              <a:buNone/>
            </a:pPr>
            <a:r>
              <a:rPr lang="en-US" dirty="0">
                <a:solidFill>
                  <a:srgbClr val="FFFFFF"/>
                </a:solidFill>
                <a:latin typeface="Lucida Sans" panose="020B0602030504020204" pitchFamily="34" charset="0"/>
              </a:rPr>
              <a:t>D. revised processes</a:t>
            </a:r>
          </a:p>
        </p:txBody>
      </p:sp>
      <p:sp>
        <p:nvSpPr>
          <p:cNvPr id="4" name="Footer Placeholder 3">
            <a:extLst>
              <a:ext uri="{FF2B5EF4-FFF2-40B4-BE49-F238E27FC236}">
                <a16:creationId xmlns:a16="http://schemas.microsoft.com/office/drawing/2014/main" id="{691F9D4C-C734-FB20-862B-28E5BE8E81D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1480309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AC7F222-6B30-DEC9-3937-1855969F977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244B3-AA8F-BD22-51F9-9B99D8FB7816}"/>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21: </a:t>
            </a:r>
            <a:r>
              <a:rPr lang="en-US" sz="2800" b="1" i="0" dirty="0">
                <a:solidFill>
                  <a:srgbClr val="FFFFFF"/>
                </a:solidFill>
                <a:effectLst/>
                <a:latin typeface="Udemy Sans"/>
              </a:rPr>
              <a:t>Which guiding principle recommends assessing the current state and deciding what can be reused?</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BF28A397-9EAD-6C03-6AC7-9F2C42B9F087}"/>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Progress iteratively with feedback</a:t>
            </a:r>
          </a:p>
          <a:p>
            <a:pPr marL="0" indent="0">
              <a:buNone/>
            </a:pPr>
            <a:r>
              <a:rPr lang="en-US" dirty="0">
                <a:solidFill>
                  <a:srgbClr val="FFFFFF"/>
                </a:solidFill>
                <a:latin typeface="Lucida Sans" panose="020B0602030504020204" pitchFamily="34" charset="0"/>
              </a:rPr>
              <a:t>B. Collaborate and promote visibility</a:t>
            </a:r>
          </a:p>
          <a:p>
            <a:pPr marL="0" indent="0">
              <a:buNone/>
            </a:pPr>
            <a:r>
              <a:rPr lang="en-US" dirty="0">
                <a:solidFill>
                  <a:srgbClr val="FFFFFF"/>
                </a:solidFill>
                <a:latin typeface="Lucida Sans" panose="020B0602030504020204" pitchFamily="34" charset="0"/>
              </a:rPr>
              <a:t>C. Start where you are</a:t>
            </a:r>
          </a:p>
          <a:p>
            <a:pPr marL="0" indent="0">
              <a:buNone/>
            </a:pPr>
            <a:r>
              <a:rPr lang="en-US" dirty="0">
                <a:solidFill>
                  <a:srgbClr val="FFFFFF"/>
                </a:solidFill>
                <a:latin typeface="Lucida Sans" panose="020B0602030504020204" pitchFamily="34" charset="0"/>
              </a:rPr>
              <a:t>D. Focus on value</a:t>
            </a:r>
          </a:p>
        </p:txBody>
      </p:sp>
      <p:sp>
        <p:nvSpPr>
          <p:cNvPr id="4" name="Footer Placeholder 3">
            <a:extLst>
              <a:ext uri="{FF2B5EF4-FFF2-40B4-BE49-F238E27FC236}">
                <a16:creationId xmlns:a16="http://schemas.microsoft.com/office/drawing/2014/main" id="{2355B36C-2165-BBCD-B22E-DF46FA17C8D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17675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FAD0907-F8F5-6394-0F1F-E8DA3F26D5F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59762-E052-5F04-DE4B-BAF0D1DDECE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existing information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C587958-68A0-9A1C-2AC6-7064C233E7D3}"/>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Improving a service typically involves understanding the current state of the service, which requires examining existing information. This can include service performance data, customer feedback, and current procedures. This existing information is crucial to identify what aspects of the service need improvement and how they can be improved.</a:t>
            </a:r>
          </a:p>
          <a:p>
            <a:pPr>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New methods</a:t>
            </a:r>
            <a:r>
              <a:rPr lang="en-US" sz="1500" b="0" i="0" dirty="0">
                <a:solidFill>
                  <a:srgbClr val="FFFFFF"/>
                </a:solidFill>
                <a:effectLst/>
                <a:latin typeface="Lucida Sans" panose="020B0602030504020204" pitchFamily="34" charset="0"/>
              </a:rPr>
              <a:t>: While considering new methods is a part of service improvement, it generally comes after an understanding of what currently exists and what areas are lacking. New methods are often derived from the insights gained from existing information.</a:t>
            </a:r>
          </a:p>
          <a:p>
            <a:pPr>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Additional measurements</a:t>
            </a:r>
            <a:r>
              <a:rPr lang="en-US" sz="1500" b="0" i="0" dirty="0">
                <a:solidFill>
                  <a:srgbClr val="FFFFFF"/>
                </a:solidFill>
                <a:effectLst/>
                <a:latin typeface="Lucida Sans" panose="020B0602030504020204" pitchFamily="34" charset="0"/>
              </a:rPr>
              <a:t>: Adding new measurements can be part of the improvement process, but it is not typically the starting point. You need to understand what you are currently measuring and how those measurements relate to the perceived issues before you can identify what additional measurements might be helpful.</a:t>
            </a:r>
          </a:p>
          <a:p>
            <a:pPr>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Revised processes</a:t>
            </a:r>
            <a:r>
              <a:rPr lang="en-US" sz="1500" b="0" i="0" dirty="0">
                <a:solidFill>
                  <a:srgbClr val="FFFFFF"/>
                </a:solidFill>
                <a:effectLst/>
                <a:latin typeface="Lucida Sans" panose="020B0602030504020204" pitchFamily="34" charset="0"/>
              </a:rPr>
              <a:t>: Revising processes is usually a step taken after identifying the shortcomings of current processes. It requires an analysis of existing information to understand which processes are in need of change and how they should be revised.</a:t>
            </a:r>
          </a:p>
        </p:txBody>
      </p:sp>
      <p:sp>
        <p:nvSpPr>
          <p:cNvPr id="4" name="Footer Placeholder 3">
            <a:extLst>
              <a:ext uri="{FF2B5EF4-FFF2-40B4-BE49-F238E27FC236}">
                <a16:creationId xmlns:a16="http://schemas.microsoft.com/office/drawing/2014/main" id="{B05F0093-E50C-6C25-2321-1FC438E23A4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21269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79C48A6-5A36-8ADD-E3A7-2D3B420C7A6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E38BC-7EDF-EB0C-5C42-3615E836759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214: </a:t>
            </a:r>
            <a:r>
              <a:rPr lang="en-US" sz="2800" b="0" i="0" dirty="0">
                <a:solidFill>
                  <a:srgbClr val="FFFFFF"/>
                </a:solidFill>
                <a:effectLst/>
                <a:latin typeface="Udemy Sans"/>
              </a:rPr>
              <a:t>Which is a use of the change schedule?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E28DD17-363D-B334-F12B-69AE2584E40D}"/>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Assigning resources to changes</a:t>
            </a:r>
          </a:p>
          <a:p>
            <a:pPr marL="0" indent="0">
              <a:buNone/>
            </a:pPr>
            <a:r>
              <a:rPr lang="en-US" dirty="0">
                <a:solidFill>
                  <a:srgbClr val="FFFFFF"/>
                </a:solidFill>
                <a:latin typeface="Lucida Sans" panose="020B0602030504020204" pitchFamily="34" charset="0"/>
              </a:rPr>
              <a:t>B. Deciding the approval authority for changes</a:t>
            </a:r>
          </a:p>
          <a:p>
            <a:pPr marL="0" indent="0">
              <a:buNone/>
            </a:pPr>
            <a:r>
              <a:rPr lang="en-US" dirty="0">
                <a:solidFill>
                  <a:srgbClr val="FFFFFF"/>
                </a:solidFill>
                <a:latin typeface="Lucida Sans" panose="020B0602030504020204" pitchFamily="34" charset="0"/>
              </a:rPr>
              <a:t>C. Automating the change process</a:t>
            </a:r>
          </a:p>
          <a:p>
            <a:pPr marL="0" indent="0">
              <a:buNone/>
            </a:pPr>
            <a:r>
              <a:rPr lang="en-US" dirty="0">
                <a:solidFill>
                  <a:srgbClr val="FFFFFF"/>
                </a:solidFill>
                <a:latin typeface="Lucida Sans" panose="020B0602030504020204" pitchFamily="34" charset="0"/>
              </a:rPr>
              <a:t>D. Creating change models</a:t>
            </a:r>
          </a:p>
        </p:txBody>
      </p:sp>
      <p:sp>
        <p:nvSpPr>
          <p:cNvPr id="4" name="Footer Placeholder 3">
            <a:extLst>
              <a:ext uri="{FF2B5EF4-FFF2-40B4-BE49-F238E27FC236}">
                <a16:creationId xmlns:a16="http://schemas.microsoft.com/office/drawing/2014/main" id="{FD45334F-791A-AE72-44D6-67487902A4E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745944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5C7D056-AD53-D682-FFF2-5095038F198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FC2A4-7B7E-94C8-E501-DF5E71560919}"/>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Assigning resources to changes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671AECB-E7CC-2C32-3E60-A559348EB13D}"/>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The change schedule is primarily a tool for planning and coordination. It is used to assign when changes will occur and ensure that the resources (like personnel, systems, or tools) needed to implement those changes are available at the scheduled times, which aligns with option A.</a:t>
            </a:r>
          </a:p>
          <a:p>
            <a:pPr>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Deciding the approval authority for changes</a:t>
            </a:r>
            <a:r>
              <a:rPr lang="en-US" sz="1500" b="0" i="0" dirty="0">
                <a:solidFill>
                  <a:srgbClr val="FFFFFF"/>
                </a:solidFill>
                <a:effectLst/>
                <a:latin typeface="Lucida Sans" panose="020B0602030504020204" pitchFamily="34" charset="0"/>
              </a:rPr>
              <a:t>: The change schedule does not decide the approval authority. Instead, the change authority is usually predefined in the change management process. It is the role or group responsible for authorizing changes, typically outside of the scheduling process itself.</a:t>
            </a:r>
          </a:p>
          <a:p>
            <a:pPr>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Automating the change process</a:t>
            </a:r>
            <a:r>
              <a:rPr lang="en-US" sz="1500" b="0" i="0" dirty="0">
                <a:solidFill>
                  <a:srgbClr val="FFFFFF"/>
                </a:solidFill>
                <a:effectLst/>
                <a:latin typeface="Lucida Sans" panose="020B0602030504020204" pitchFamily="34" charset="0"/>
              </a:rPr>
              <a:t>: A change schedule is a planning tool, not an automation tool. While it can be part of an automated system that helps manage changes, the schedule itself does not automate the change process.</a:t>
            </a:r>
          </a:p>
          <a:p>
            <a:pPr>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Creating change models</a:t>
            </a:r>
            <a:r>
              <a:rPr lang="en-US" sz="1500" b="0" i="0" dirty="0">
                <a:solidFill>
                  <a:srgbClr val="FFFFFF"/>
                </a:solidFill>
                <a:effectLst/>
                <a:latin typeface="Lucida Sans" panose="020B0602030504020204" pitchFamily="34" charset="0"/>
              </a:rPr>
              <a:t>: Change models are standardized methods for handling specific types of changes efficiently. They are typically developed as part of the change management process but are not a direct use of the change schedule. The schedule may utilize change models to plan when changes occur, but it doesn’t create them.</a:t>
            </a:r>
          </a:p>
        </p:txBody>
      </p:sp>
      <p:sp>
        <p:nvSpPr>
          <p:cNvPr id="4" name="Footer Placeholder 3">
            <a:extLst>
              <a:ext uri="{FF2B5EF4-FFF2-40B4-BE49-F238E27FC236}">
                <a16:creationId xmlns:a16="http://schemas.microsoft.com/office/drawing/2014/main" id="{A0793A94-6DA4-3463-910C-3E53A833BAB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96231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0FDB8AF-32C1-0E06-914A-B9493BB2E3E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C8E8B-A7CA-D7EA-9A27-82327EF90B4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215: </a:t>
            </a:r>
            <a:r>
              <a:rPr lang="en-US" sz="2800" b="0" i="0" dirty="0">
                <a:solidFill>
                  <a:srgbClr val="FFFFFF"/>
                </a:solidFill>
                <a:effectLst/>
                <a:latin typeface="Udemy Sans"/>
              </a:rPr>
              <a:t>Which guiding principle considers how the steps of a process can be performed as efficiently as possible?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AF481D5-FA1E-5695-5C13-89637DA1AB9D}"/>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Focus on value</a:t>
            </a:r>
          </a:p>
          <a:p>
            <a:pPr marL="0" indent="0">
              <a:buNone/>
            </a:pPr>
            <a:r>
              <a:rPr lang="en-US" dirty="0">
                <a:solidFill>
                  <a:srgbClr val="FFFFFF"/>
                </a:solidFill>
                <a:latin typeface="Lucida Sans" panose="020B0602030504020204" pitchFamily="34" charset="0"/>
              </a:rPr>
              <a:t>B. Start where you are</a:t>
            </a:r>
          </a:p>
          <a:p>
            <a:pPr marL="0" indent="0">
              <a:buNone/>
            </a:pPr>
            <a:r>
              <a:rPr lang="en-US" dirty="0">
                <a:solidFill>
                  <a:srgbClr val="FFFFFF"/>
                </a:solidFill>
                <a:latin typeface="Lucida Sans" panose="020B0602030504020204" pitchFamily="34" charset="0"/>
              </a:rPr>
              <a:t>C. Think and work holistically</a:t>
            </a:r>
          </a:p>
          <a:p>
            <a:pPr marL="0" indent="0">
              <a:buNone/>
            </a:pPr>
            <a:r>
              <a:rPr lang="en-US" dirty="0">
                <a:solidFill>
                  <a:srgbClr val="FFFFFF"/>
                </a:solidFill>
                <a:latin typeface="Lucida Sans" panose="020B0602030504020204" pitchFamily="34" charset="0"/>
              </a:rPr>
              <a:t>D. Optimize and automate</a:t>
            </a:r>
          </a:p>
        </p:txBody>
      </p:sp>
      <p:sp>
        <p:nvSpPr>
          <p:cNvPr id="4" name="Footer Placeholder 3">
            <a:extLst>
              <a:ext uri="{FF2B5EF4-FFF2-40B4-BE49-F238E27FC236}">
                <a16:creationId xmlns:a16="http://schemas.microsoft.com/office/drawing/2014/main" id="{C3E571AB-2EC0-B6FC-AE16-CCD5B79CF6F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76704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B5FD28B-94DD-137D-98A5-DE09A6C2530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2B080-3B09-9111-45D6-8BE745E07BA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Optimize and automate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AA8B97C-18D1-8D4C-FC28-66BC912B067B}"/>
              </a:ext>
            </a:extLst>
          </p:cNvPr>
          <p:cNvSpPr>
            <a:spLocks noGrp="1"/>
          </p:cNvSpPr>
          <p:nvPr>
            <p:ph idx="1"/>
          </p:nvPr>
        </p:nvSpPr>
        <p:spPr>
          <a:xfrm>
            <a:off x="6516553" y="685799"/>
            <a:ext cx="5252313" cy="5575151"/>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This guiding principle is centered around the idea of making processes as efficient as they can be, often by streamlining operations and reducing manual intervention through automation. It is about continually improving the way in which work is done to maximize efficiency, minimize waste, and deliver better quality outcomes faster.</a:t>
            </a:r>
          </a:p>
          <a:p>
            <a:pPr>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Focus on value</a:t>
            </a:r>
            <a:r>
              <a:rPr lang="en-US" sz="1500" b="0" i="0" dirty="0">
                <a:solidFill>
                  <a:srgbClr val="FFFFFF"/>
                </a:solidFill>
                <a:effectLst/>
                <a:latin typeface="Lucida Sans" panose="020B0602030504020204" pitchFamily="34" charset="0"/>
              </a:rPr>
              <a:t>: This principle is about ensuring that everything the organization does adds value to the services it provides. It’s more about the effectiveness of services and processes from the perspective of the stakeholders, rather than the internal efficiency of the processes themselves.</a:t>
            </a:r>
          </a:p>
          <a:p>
            <a:pPr>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Start where you are</a:t>
            </a:r>
            <a:r>
              <a:rPr lang="en-US" sz="1500" b="0" i="0" dirty="0">
                <a:solidFill>
                  <a:srgbClr val="FFFFFF"/>
                </a:solidFill>
                <a:effectLst/>
                <a:latin typeface="Lucida Sans" panose="020B0602030504020204" pitchFamily="34" charset="0"/>
              </a:rPr>
              <a:t>: This principle advises not to start from scratch but to understand and utilize what is currently in place as much as possible. It's about assessing the current state and capabilities before making changes, not specifically about efficiency.</a:t>
            </a:r>
          </a:p>
          <a:p>
            <a:pPr>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Think and work holistically</a:t>
            </a:r>
            <a:r>
              <a:rPr lang="en-US" sz="1500" b="0" i="0" dirty="0">
                <a:solidFill>
                  <a:srgbClr val="FFFFFF"/>
                </a:solidFill>
                <a:effectLst/>
                <a:latin typeface="Lucida Sans" panose="020B0602030504020204" pitchFamily="34" charset="0"/>
              </a:rPr>
              <a:t>: This principle is about understanding how all parts of an organization work together. It emphasizes the interconnectedness of different elements within the organization and how they contribute to the creation of value. It is about the overall effectiveness and synergy of the organization rather than the efficiency of specific processes.</a:t>
            </a:r>
          </a:p>
        </p:txBody>
      </p:sp>
      <p:sp>
        <p:nvSpPr>
          <p:cNvPr id="4" name="Footer Placeholder 3">
            <a:extLst>
              <a:ext uri="{FF2B5EF4-FFF2-40B4-BE49-F238E27FC236}">
                <a16:creationId xmlns:a16="http://schemas.microsoft.com/office/drawing/2014/main" id="{E24DEBBF-037F-CA76-03BF-E3A98FC0194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74471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1B7B3BC-C97B-F7E3-7FEA-1AEE3454BBD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984D9-9927-5637-26FE-07D62AE88D9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216: </a:t>
            </a:r>
            <a:r>
              <a:rPr lang="en-US" sz="2800" b="0" i="0" dirty="0">
                <a:solidFill>
                  <a:srgbClr val="FFFFFF"/>
                </a:solidFill>
                <a:effectLst/>
                <a:latin typeface="Udemy Sans"/>
              </a:rPr>
              <a:t>Which statement about problems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6705EDC-3853-1E21-28F1-168E2C90740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Problems are not related to incidents</a:t>
            </a:r>
          </a:p>
          <a:p>
            <a:pPr marL="0" indent="0">
              <a:buNone/>
            </a:pPr>
            <a:r>
              <a:rPr lang="en-US" sz="1800" dirty="0">
                <a:solidFill>
                  <a:srgbClr val="FFFFFF"/>
                </a:solidFill>
                <a:latin typeface="Lucida Sans" panose="020B0602030504020204" pitchFamily="34" charset="0"/>
              </a:rPr>
              <a:t>B. Problems must be resolved quickly in order to restore normal business activity</a:t>
            </a:r>
          </a:p>
          <a:p>
            <a:pPr marL="0" indent="0">
              <a:buNone/>
            </a:pPr>
            <a:r>
              <a:rPr lang="en-US" sz="1800" dirty="0">
                <a:solidFill>
                  <a:srgbClr val="FFFFFF"/>
                </a:solidFill>
                <a:latin typeface="Lucida Sans" panose="020B0602030504020204" pitchFamily="34" charset="0"/>
              </a:rPr>
              <a:t>C. Problem analysis should focus on one of the four dimensions to achieve a fast diagnosis</a:t>
            </a:r>
          </a:p>
          <a:p>
            <a:pPr marL="0" indent="0">
              <a:buNone/>
            </a:pPr>
            <a:r>
              <a:rPr lang="en-US" sz="1800" dirty="0">
                <a:solidFill>
                  <a:srgbClr val="FFFFFF"/>
                </a:solidFill>
                <a:latin typeface="Lucida Sans" panose="020B0602030504020204" pitchFamily="34" charset="0"/>
              </a:rPr>
              <a:t>D. Problem prioritization involves risk assessment</a:t>
            </a:r>
          </a:p>
        </p:txBody>
      </p:sp>
      <p:sp>
        <p:nvSpPr>
          <p:cNvPr id="4" name="Footer Placeholder 3">
            <a:extLst>
              <a:ext uri="{FF2B5EF4-FFF2-40B4-BE49-F238E27FC236}">
                <a16:creationId xmlns:a16="http://schemas.microsoft.com/office/drawing/2014/main" id="{26350309-9FA8-109C-F2DB-9C7B7FBA87A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60065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482C794-F290-CE16-A3E1-132B7CDF507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83D52-EE07-3994-C43A-50FC5B6B5AD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Problem prioritization involves risk assessment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4FC2055-8F11-D619-3A75-9EEF6BBD96E8}"/>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300" b="0" i="0" dirty="0">
                <a:solidFill>
                  <a:srgbClr val="FFFFFF"/>
                </a:solidFill>
                <a:effectLst/>
                <a:latin typeface="Lucida Sans" panose="020B0602030504020204" pitchFamily="34" charset="0"/>
              </a:rPr>
              <a:t>In the context of IT service management and ITIL, problem prioritization often involves assessing the risk associated with the problem, which includes considering the impact and probability of occurrence. This helps in determining the order in which problems should be addresse</a:t>
            </a:r>
            <a:r>
              <a:rPr lang="en-US" sz="1300" dirty="0">
                <a:solidFill>
                  <a:srgbClr val="FFFFFF"/>
                </a:solidFill>
                <a:latin typeface="Lucida Sans" panose="020B0602030504020204" pitchFamily="34" charset="0"/>
              </a:rPr>
              <a:t>d.</a:t>
            </a:r>
            <a:endParaRPr lang="en-US" sz="1300" b="0" i="0" dirty="0">
              <a:solidFill>
                <a:srgbClr val="FFFFFF"/>
              </a:solidFill>
              <a:effectLst/>
              <a:latin typeface="Lucida Sans" panose="020B0602030504020204" pitchFamily="34" charset="0"/>
            </a:endParaRPr>
          </a:p>
          <a:p>
            <a:pPr>
              <a:lnSpc>
                <a:spcPct val="90000"/>
              </a:lnSpc>
            </a:pPr>
            <a:r>
              <a:rPr lang="en-US" sz="1300" b="0" i="0" dirty="0">
                <a:solidFill>
                  <a:srgbClr val="FFFFFF"/>
                </a:solidFill>
                <a:effectLst/>
                <a:latin typeface="Lucida Sans" panose="020B0602030504020204" pitchFamily="34" charset="0"/>
              </a:rPr>
              <a:t>A. </a:t>
            </a:r>
            <a:r>
              <a:rPr lang="en-US" sz="1300" b="1" i="0" dirty="0">
                <a:solidFill>
                  <a:srgbClr val="FFFFFF"/>
                </a:solidFill>
                <a:effectLst/>
                <a:latin typeface="Lucida Sans" panose="020B0602030504020204" pitchFamily="34" charset="0"/>
              </a:rPr>
              <a:t>Problems are not related to incidents</a:t>
            </a:r>
            <a:r>
              <a:rPr lang="en-US" sz="1300" b="0" i="0" dirty="0">
                <a:solidFill>
                  <a:srgbClr val="FFFFFF"/>
                </a:solidFill>
                <a:effectLst/>
                <a:latin typeface="Lucida Sans" panose="020B0602030504020204" pitchFamily="34" charset="0"/>
              </a:rPr>
              <a:t>: This statement is incorrect. In IT service management, problems are often identified because of one or more incidents. An incident is an event that disrupts normal service operation, while a problem is the underlying cause of one or more incidents. Therefore, problems are typically related to incidents.</a:t>
            </a:r>
          </a:p>
          <a:p>
            <a:pPr>
              <a:lnSpc>
                <a:spcPct val="90000"/>
              </a:lnSpc>
            </a:pPr>
            <a:r>
              <a:rPr lang="en-US" sz="1300" b="0" i="0" dirty="0">
                <a:solidFill>
                  <a:srgbClr val="FFFFFF"/>
                </a:solidFill>
                <a:effectLst/>
                <a:latin typeface="Lucida Sans" panose="020B0602030504020204" pitchFamily="34" charset="0"/>
              </a:rPr>
              <a:t>B. </a:t>
            </a:r>
            <a:r>
              <a:rPr lang="en-US" sz="1300" b="1" i="0" dirty="0">
                <a:solidFill>
                  <a:srgbClr val="FFFFFF"/>
                </a:solidFill>
                <a:effectLst/>
                <a:latin typeface="Lucida Sans" panose="020B0602030504020204" pitchFamily="34" charset="0"/>
              </a:rPr>
              <a:t>Problems must be resolved quickly in order to restore normal business activity</a:t>
            </a:r>
            <a:r>
              <a:rPr lang="en-US" sz="1300" b="0" i="0" dirty="0">
                <a:solidFill>
                  <a:srgbClr val="FFFFFF"/>
                </a:solidFill>
                <a:effectLst/>
                <a:latin typeface="Lucida Sans" panose="020B0602030504020204" pitchFamily="34" charset="0"/>
              </a:rPr>
              <a:t>: While it is ideal for problems to be resolved quickly, the statement is not entirely accurate. Incidents must be resolved quickly to restore normal business activity. Problems, which are the underlying causes of incidents, may require more time to analyze and solve to prevent future incidents. The focus with problems is on resolution to prevent recurrence, not necessarily immediate restoration of service.</a:t>
            </a:r>
          </a:p>
          <a:p>
            <a:pPr>
              <a:lnSpc>
                <a:spcPct val="90000"/>
              </a:lnSpc>
            </a:pPr>
            <a:r>
              <a:rPr lang="en-US" sz="1300" b="0" i="0" dirty="0">
                <a:solidFill>
                  <a:srgbClr val="FFFFFF"/>
                </a:solidFill>
                <a:effectLst/>
                <a:latin typeface="Lucida Sans" panose="020B0602030504020204" pitchFamily="34" charset="0"/>
              </a:rPr>
              <a:t>C. </a:t>
            </a:r>
            <a:r>
              <a:rPr lang="en-US" sz="1300" b="1" i="0" dirty="0">
                <a:solidFill>
                  <a:srgbClr val="FFFFFF"/>
                </a:solidFill>
                <a:effectLst/>
                <a:latin typeface="Lucida Sans" panose="020B0602030504020204" pitchFamily="34" charset="0"/>
              </a:rPr>
              <a:t>Problem analysis should focus on one of the four dimensions to achieve a fast diagnosis</a:t>
            </a:r>
            <a:r>
              <a:rPr lang="en-US" sz="1300" b="0" i="0" dirty="0">
                <a:solidFill>
                  <a:srgbClr val="FFFFFF"/>
                </a:solidFill>
                <a:effectLst/>
                <a:latin typeface="Lucida Sans" panose="020B0602030504020204" pitchFamily="34" charset="0"/>
              </a:rPr>
              <a:t>: Problem analysis should be comprehensive and consider all relevant dimensions, not just one. The four dimensions (Organizations and People, Information and Technology, Partners and Suppliers, Value Streams and Processes) are part of a holistic approach to service management. Focusing on only one dimension could lead to an incomplete diagnosis.</a:t>
            </a:r>
          </a:p>
        </p:txBody>
      </p:sp>
      <p:sp>
        <p:nvSpPr>
          <p:cNvPr id="4" name="Footer Placeholder 3">
            <a:extLst>
              <a:ext uri="{FF2B5EF4-FFF2-40B4-BE49-F238E27FC236}">
                <a16:creationId xmlns:a16="http://schemas.microsoft.com/office/drawing/2014/main" id="{16C01660-26EF-8276-F934-2B4FC357FD1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76736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34CB227-63AB-CD25-1D8D-7C0621128BE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B8130-410C-EAA4-1517-4AF8E722D95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217: </a:t>
            </a:r>
            <a:r>
              <a:rPr lang="en-US" sz="2800" b="0" i="0" dirty="0">
                <a:solidFill>
                  <a:srgbClr val="FFFFFF"/>
                </a:solidFill>
                <a:effectLst/>
                <a:latin typeface="Udemy Sans"/>
              </a:rPr>
              <a:t>Which is a risk that might be removed from a service consumer by an IT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8842D4B-283A-1721-4C69-6CD1AA4A9F5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provider ceasing to trade</a:t>
            </a:r>
          </a:p>
          <a:p>
            <a:pPr marL="0" indent="0">
              <a:buNone/>
            </a:pPr>
            <a:r>
              <a:rPr lang="en-US" dirty="0">
                <a:solidFill>
                  <a:srgbClr val="FFFFFF"/>
                </a:solidFill>
                <a:latin typeface="Lucida Sans" panose="020B0602030504020204" pitchFamily="34" charset="0"/>
              </a:rPr>
              <a:t>B. Security breach</a:t>
            </a:r>
          </a:p>
          <a:p>
            <a:pPr marL="0" indent="0">
              <a:buNone/>
            </a:pPr>
            <a:r>
              <a:rPr lang="en-US" dirty="0">
                <a:solidFill>
                  <a:srgbClr val="FFFFFF"/>
                </a:solidFill>
                <a:latin typeface="Lucida Sans" panose="020B0602030504020204" pitchFamily="34" charset="0"/>
              </a:rPr>
              <a:t>C. Failure of server hardware</a:t>
            </a:r>
          </a:p>
          <a:p>
            <a:pPr marL="0" indent="0">
              <a:buNone/>
            </a:pPr>
            <a:r>
              <a:rPr lang="en-US" dirty="0">
                <a:solidFill>
                  <a:srgbClr val="FFFFFF"/>
                </a:solidFill>
                <a:latin typeface="Lucida Sans" panose="020B0602030504020204" pitchFamily="34" charset="0"/>
              </a:rPr>
              <a:t>D. Cost of purchasing servers</a:t>
            </a:r>
          </a:p>
        </p:txBody>
      </p:sp>
      <p:sp>
        <p:nvSpPr>
          <p:cNvPr id="4" name="Footer Placeholder 3">
            <a:extLst>
              <a:ext uri="{FF2B5EF4-FFF2-40B4-BE49-F238E27FC236}">
                <a16:creationId xmlns:a16="http://schemas.microsoft.com/office/drawing/2014/main" id="{D6E2B860-45C8-86D8-7114-D0D4FCB39FF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091117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D77D3F9-3516-9E9F-82CC-5FD06C58731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89B2D-82F6-0A33-4348-7E8AFA91F6E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i="0" dirty="0">
                <a:solidFill>
                  <a:srgbClr val="FFFFFF"/>
                </a:solidFill>
                <a:effectLst/>
                <a:latin typeface="Udemy Sans"/>
              </a:rPr>
              <a:t>D. Cost of purchasing servers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CD5DA5E-0DB6-88CD-E9B1-7CF774A4C922}"/>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Using an IT service, especially one that is cloud-based or provided as a service, can remove the capital expenditure risk associated with purchasing, maintaining, and upgrading physical servers from the service consumer. The other risks listed are not typically removed by using an IT service, and in some cases, they might even be introduced or need to be managed as part of the service agreement.</a:t>
            </a:r>
          </a:p>
          <a:p>
            <a:pPr>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Service provider ceasing to trade</a:t>
            </a:r>
            <a:r>
              <a:rPr lang="en-US" sz="1500" b="0" i="0" dirty="0">
                <a:solidFill>
                  <a:srgbClr val="FFFFFF"/>
                </a:solidFill>
                <a:effectLst/>
                <a:latin typeface="Lucida Sans" panose="020B0602030504020204" pitchFamily="34" charset="0"/>
              </a:rPr>
              <a:t>: This is a new risk introduced by relying on an external IT service provider. If the service provider goes out of business, the service consumer could be left without support or service continuity.</a:t>
            </a:r>
          </a:p>
          <a:p>
            <a:pPr>
              <a:lnSpc>
                <a:spcPct val="90000"/>
              </a:lnSpc>
            </a:pPr>
            <a:r>
              <a:rPr lang="en-US" sz="1500" b="0" i="0" dirty="0">
                <a:solidFill>
                  <a:srgbClr val="FFFFFF"/>
                </a:solidFill>
                <a:effectLst/>
                <a:latin typeface="Lucida Sans" panose="020B0602030504020204" pitchFamily="34" charset="0"/>
              </a:rPr>
              <a:t>B. </a:t>
            </a:r>
            <a:r>
              <a:rPr lang="en-US" sz="1500" b="1" i="0" dirty="0">
                <a:solidFill>
                  <a:srgbClr val="FFFFFF"/>
                </a:solidFill>
                <a:effectLst/>
                <a:latin typeface="Lucida Sans" panose="020B0602030504020204" pitchFamily="34" charset="0"/>
              </a:rPr>
              <a:t>Security breach</a:t>
            </a:r>
            <a:r>
              <a:rPr lang="en-US" sz="1500" b="0" i="0" dirty="0">
                <a:solidFill>
                  <a:srgbClr val="FFFFFF"/>
                </a:solidFill>
                <a:effectLst/>
                <a:latin typeface="Lucida Sans" panose="020B0602030504020204" pitchFamily="34" charset="0"/>
              </a:rPr>
              <a:t>: While IT services can implement robust security measures, the risk of a security breach is not completely removed. Service consumers still share the responsibility for managing security risks, especially in areas such as data management and access controls.</a:t>
            </a:r>
          </a:p>
          <a:p>
            <a:pPr>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Failure of server hardware</a:t>
            </a:r>
            <a:r>
              <a:rPr lang="en-US" sz="1500" b="0" i="0" dirty="0">
                <a:solidFill>
                  <a:srgbClr val="FFFFFF"/>
                </a:solidFill>
                <a:effectLst/>
                <a:latin typeface="Lucida Sans" panose="020B0602030504020204" pitchFamily="34" charset="0"/>
              </a:rPr>
              <a:t>: Outsourcing IT services, particularly to cloud providers, can mitigate the risk of server hardware failure for the consumer. However, it is not completely removed since it still exists at the provider level. The service consumer must rely on the service provider's ability to manage such risks effectively.</a:t>
            </a:r>
          </a:p>
        </p:txBody>
      </p:sp>
      <p:sp>
        <p:nvSpPr>
          <p:cNvPr id="4" name="Footer Placeholder 3">
            <a:extLst>
              <a:ext uri="{FF2B5EF4-FFF2-40B4-BE49-F238E27FC236}">
                <a16:creationId xmlns:a16="http://schemas.microsoft.com/office/drawing/2014/main" id="{6C4E98A6-CD29-2A75-C8F4-2924E0D4168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69223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0FE46A0-E60C-AE8D-1997-0B0F1CD3F75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439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8172C-92F0-E71F-E8E5-DA29AF77787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218: </a:t>
            </a:r>
            <a:r>
              <a:rPr lang="en-US" sz="2800" b="0" i="0" dirty="0">
                <a:solidFill>
                  <a:srgbClr val="FFFFFF"/>
                </a:solidFill>
                <a:effectLst/>
                <a:latin typeface="Udemy Sans"/>
              </a:rPr>
              <a:t>Which is one of the MAIN concerns of the 'design and transition' value chain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A636D47-FEA9-6630-3991-B79CC874A4A0}"/>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Understanding the organization's vision</a:t>
            </a:r>
          </a:p>
          <a:p>
            <a:pPr marL="0" indent="0">
              <a:buNone/>
            </a:pPr>
            <a:r>
              <a:rPr lang="en-US" dirty="0">
                <a:solidFill>
                  <a:srgbClr val="FFFFFF"/>
                </a:solidFill>
                <a:latin typeface="Lucida Sans" panose="020B0602030504020204" pitchFamily="34" charset="0"/>
              </a:rPr>
              <a:t>B. Understanding stakeholder needs</a:t>
            </a:r>
          </a:p>
          <a:p>
            <a:pPr marL="0" indent="0">
              <a:buNone/>
            </a:pPr>
            <a:r>
              <a:rPr lang="en-US" dirty="0">
                <a:solidFill>
                  <a:srgbClr val="FFFFFF"/>
                </a:solidFill>
                <a:latin typeface="Lucida Sans" panose="020B0602030504020204" pitchFamily="34" charset="0"/>
              </a:rPr>
              <a:t>C. Meeting stakeholder expectations</a:t>
            </a:r>
          </a:p>
          <a:p>
            <a:pPr marL="0" indent="0">
              <a:buNone/>
            </a:pPr>
            <a:r>
              <a:rPr lang="en-US" dirty="0">
                <a:solidFill>
                  <a:srgbClr val="FFFFFF"/>
                </a:solidFill>
                <a:latin typeface="Lucida Sans" panose="020B0602030504020204" pitchFamily="34" charset="0"/>
              </a:rPr>
              <a:t>D. Ensuring service components are available</a:t>
            </a:r>
          </a:p>
        </p:txBody>
      </p:sp>
      <p:sp>
        <p:nvSpPr>
          <p:cNvPr id="4" name="Footer Placeholder 3">
            <a:extLst>
              <a:ext uri="{FF2B5EF4-FFF2-40B4-BE49-F238E27FC236}">
                <a16:creationId xmlns:a16="http://schemas.microsoft.com/office/drawing/2014/main" id="{80A756E9-F77C-91CF-BE83-480EB0BD721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97902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EB282D8-BD8F-06F5-0443-0B00814465C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45420-B105-D36D-0ACA-482EBBABCF64}"/>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C. Start where you are.</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8E96FAA5-5767-C843-2B25-01B0E02E23E7}"/>
              </a:ext>
            </a:extLst>
          </p:cNvPr>
          <p:cNvSpPr>
            <a:spLocks noGrp="1"/>
          </p:cNvSpPr>
          <p:nvPr>
            <p:ph idx="1"/>
          </p:nvPr>
        </p:nvSpPr>
        <p:spPr>
          <a:xfrm>
            <a:off x="6516553" y="685800"/>
            <a:ext cx="4754563" cy="5410200"/>
          </a:xfrm>
        </p:spPr>
        <p:txBody>
          <a:bodyPr>
            <a:normAutofit fontScale="85000" lnSpcReduction="10000"/>
          </a:bodyPr>
          <a:lstStyle/>
          <a:p>
            <a:pPr marL="0" indent="0">
              <a:buNone/>
            </a:pPr>
            <a:r>
              <a:rPr lang="en-US" sz="1800" b="0" i="0" dirty="0">
                <a:solidFill>
                  <a:srgbClr val="FFFFFF"/>
                </a:solidFill>
                <a:effectLst/>
                <a:latin typeface="Lucida Sans" panose="020B0602030504020204" pitchFamily="34" charset="0"/>
              </a:rPr>
              <a:t>This principle suggests that before making changes, it’s important to understand the current state and use existing assets where possible, to avoid unnecessary work and leverage current capabilities.</a:t>
            </a:r>
          </a:p>
          <a:p>
            <a:pPr marL="0" indent="0">
              <a:buNone/>
            </a:pPr>
            <a:r>
              <a:rPr lang="en-US" sz="1800" b="0" i="0" dirty="0">
                <a:solidFill>
                  <a:srgbClr val="FFFFFF"/>
                </a:solidFill>
                <a:effectLst/>
                <a:latin typeface="Lucida Sans" panose="020B0602030504020204" pitchFamily="34" charset="0"/>
              </a:rPr>
              <a:t>The other options are not as relevant because:</a:t>
            </a:r>
          </a:p>
          <a:p>
            <a:r>
              <a:rPr lang="en-US" sz="1800" b="0" i="0" dirty="0">
                <a:solidFill>
                  <a:srgbClr val="FFFFFF"/>
                </a:solidFill>
                <a:effectLst/>
                <a:latin typeface="Lucida Sans" panose="020B0602030504020204" pitchFamily="34" charset="0"/>
              </a:rPr>
              <a:t>A. Progress iteratively with feedback: This principle focuses on making continual progress in a manageable way and incorporating feedback, rather than on the assessment and reuse of current assets.</a:t>
            </a:r>
          </a:p>
          <a:p>
            <a:r>
              <a:rPr lang="en-US" sz="1800" b="0" i="0" dirty="0">
                <a:solidFill>
                  <a:srgbClr val="FFFFFF"/>
                </a:solidFill>
                <a:effectLst/>
                <a:latin typeface="Lucida Sans" panose="020B0602030504020204" pitchFamily="34" charset="0"/>
              </a:rPr>
              <a:t>B. Collaborate and promote visibility: This principle emphasizes the importance of working together and making work and information visible, not specifically on assessing and reusing existing elements.</a:t>
            </a:r>
          </a:p>
          <a:p>
            <a:r>
              <a:rPr lang="en-US" sz="1800" b="0" i="0" dirty="0">
                <a:solidFill>
                  <a:srgbClr val="FFFFFF"/>
                </a:solidFill>
                <a:effectLst/>
                <a:latin typeface="Lucida Sans" panose="020B0602030504020204" pitchFamily="34" charset="0"/>
              </a:rPr>
              <a:t>D. Focus on value: While ensuring value is essential, this principle centers on ensuring that everything the organization does contributes to value creation, not specifically on the assessment and reuse of what is already in place.</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A8F10F9-A21F-86C0-971B-BD97004898C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930752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F883E2C-60DB-49E3-B77F-1BC99754BBF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5479D-123B-E399-4243-20001BFBB0B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Meeting stakeholder expectations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3B113E7-0D98-64D7-3168-AB823539F13B}"/>
              </a:ext>
            </a:extLst>
          </p:cNvPr>
          <p:cNvSpPr>
            <a:spLocks noGrp="1"/>
          </p:cNvSpPr>
          <p:nvPr>
            <p:ph idx="1"/>
          </p:nvPr>
        </p:nvSpPr>
        <p:spPr>
          <a:xfrm>
            <a:off x="6366890" y="693868"/>
            <a:ext cx="5482521" cy="5486400"/>
          </a:xfrm>
        </p:spPr>
        <p:txBody>
          <a:bodyPr>
            <a:noAutofit/>
          </a:bodyPr>
          <a:lstStyle/>
          <a:p>
            <a:pPr marL="0" indent="0">
              <a:lnSpc>
                <a:spcPct val="90000"/>
              </a:lnSpc>
              <a:buNone/>
            </a:pPr>
            <a:r>
              <a:rPr lang="en-US" sz="1300" b="0" i="0" dirty="0">
                <a:solidFill>
                  <a:srgbClr val="FFFFFF"/>
                </a:solidFill>
                <a:effectLst/>
                <a:latin typeface="Lucida Sans" panose="020B0602030504020204" pitchFamily="34" charset="0"/>
              </a:rPr>
              <a:t>The purpose explicitly mentions that the activity aims to ensure products and services continually meet stakeholder expectations for quality, costs, and time to market. While ensuring service components are available is also crucial (as mentioned in the inputs from obtain/build), the overarching goal is to align the design and transition of services with the expectations of the stakeholders, which encompasses the quality, costs, and delivery timelines of the services.</a:t>
            </a:r>
          </a:p>
          <a:p>
            <a:pPr>
              <a:lnSpc>
                <a:spcPct val="90000"/>
              </a:lnSpc>
            </a:pPr>
            <a:r>
              <a:rPr lang="en-US" sz="1300" b="0" i="0" dirty="0">
                <a:solidFill>
                  <a:srgbClr val="FFFFFF"/>
                </a:solidFill>
                <a:effectLst/>
                <a:latin typeface="Lucida Sans" panose="020B0602030504020204" pitchFamily="34" charset="0"/>
              </a:rPr>
              <a:t>A. </a:t>
            </a:r>
            <a:r>
              <a:rPr lang="en-US" sz="1300" b="1" i="0" dirty="0">
                <a:solidFill>
                  <a:srgbClr val="FFFFFF"/>
                </a:solidFill>
                <a:effectLst/>
                <a:latin typeface="Lucida Sans" panose="020B0602030504020204" pitchFamily="34" charset="0"/>
              </a:rPr>
              <a:t>Understanding the organization's vision</a:t>
            </a:r>
            <a:r>
              <a:rPr lang="en-US" sz="1300" b="0" i="0" dirty="0">
                <a:solidFill>
                  <a:srgbClr val="FFFFFF"/>
                </a:solidFill>
                <a:effectLst/>
                <a:latin typeface="Lucida Sans" panose="020B0602030504020204" pitchFamily="34" charset="0"/>
              </a:rPr>
              <a:t>: While understanding the organization's vision is important for aligning services with long-term goals, the key message emphasizes meeting current stakeholder expectations over aligning with the broader organizational vision. The 'design and transition' activity is more immediately concerned with delivering services that meet specific criteria of quality, costs, and time to market.</a:t>
            </a:r>
          </a:p>
          <a:p>
            <a:pPr>
              <a:lnSpc>
                <a:spcPct val="90000"/>
              </a:lnSpc>
            </a:pPr>
            <a:r>
              <a:rPr lang="en-US" sz="1300" b="0" i="0" dirty="0">
                <a:solidFill>
                  <a:srgbClr val="FFFFFF"/>
                </a:solidFill>
                <a:effectLst/>
                <a:latin typeface="Lucida Sans" panose="020B0602030504020204" pitchFamily="34" charset="0"/>
              </a:rPr>
              <a:t>B. </a:t>
            </a:r>
            <a:r>
              <a:rPr lang="en-US" sz="1300" b="1" i="0" dirty="0">
                <a:solidFill>
                  <a:srgbClr val="FFFFFF"/>
                </a:solidFill>
                <a:effectLst/>
                <a:latin typeface="Lucida Sans" panose="020B0602030504020204" pitchFamily="34" charset="0"/>
              </a:rPr>
              <a:t>Understanding stakeholder needs</a:t>
            </a:r>
            <a:r>
              <a:rPr lang="en-US" sz="1300" b="0" i="0" dirty="0">
                <a:solidFill>
                  <a:srgbClr val="FFFFFF"/>
                </a:solidFill>
                <a:effectLst/>
                <a:latin typeface="Lucida Sans" panose="020B0602030504020204" pitchFamily="34" charset="0"/>
              </a:rPr>
              <a:t>: This is indeed a part of the 'design and transition' activity, as it's important to understand what stakeholders need to effectively design services. However, the key message indicates that the main concern goes beyond just understanding these needs—it's about ensuring that the end products and services meet or exceed these needs in terms of quality, costs, and time to market.</a:t>
            </a:r>
          </a:p>
          <a:p>
            <a:pPr>
              <a:lnSpc>
                <a:spcPct val="90000"/>
              </a:lnSpc>
            </a:pPr>
            <a:r>
              <a:rPr lang="en-US" sz="1300" b="0" i="0" dirty="0">
                <a:solidFill>
                  <a:srgbClr val="FFFFFF"/>
                </a:solidFill>
                <a:effectLst/>
                <a:latin typeface="Lucida Sans" panose="020B0602030504020204" pitchFamily="34" charset="0"/>
              </a:rPr>
              <a:t>D. </a:t>
            </a:r>
            <a:r>
              <a:rPr lang="en-US" sz="1300" b="1" i="0" dirty="0">
                <a:solidFill>
                  <a:srgbClr val="FFFFFF"/>
                </a:solidFill>
                <a:effectLst/>
                <a:latin typeface="Lucida Sans" panose="020B0602030504020204" pitchFamily="34" charset="0"/>
              </a:rPr>
              <a:t>Ensuring service components are available</a:t>
            </a:r>
            <a:r>
              <a:rPr lang="en-US" sz="1300" b="0" i="0" dirty="0">
                <a:solidFill>
                  <a:srgbClr val="FFFFFF"/>
                </a:solidFill>
                <a:effectLst/>
                <a:latin typeface="Lucida Sans" panose="020B0602030504020204" pitchFamily="34" charset="0"/>
              </a:rPr>
              <a:t>: Availability of service components is a part of the process, as indicated by the inputs and outputs. It's necessary for the execution of the 'design and transition' activities. However, the main concern highlighted in the key message is not just the availability but ensuring that the end result of the design and transition process continually meets stakeholder expectations, which is a broader objective.</a:t>
            </a:r>
          </a:p>
        </p:txBody>
      </p:sp>
      <p:sp>
        <p:nvSpPr>
          <p:cNvPr id="4" name="Footer Placeholder 3">
            <a:extLst>
              <a:ext uri="{FF2B5EF4-FFF2-40B4-BE49-F238E27FC236}">
                <a16:creationId xmlns:a16="http://schemas.microsoft.com/office/drawing/2014/main" id="{67D4DEAA-8A05-5D3A-5B8A-2F0E56C852D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54219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EAC2B55-E41E-8523-237C-91F458A5E73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65CFC-7593-9F00-B332-0BA155CCCDA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219: </a:t>
            </a:r>
            <a:r>
              <a:rPr lang="en-US" sz="2800" b="0" i="0" dirty="0">
                <a:solidFill>
                  <a:srgbClr val="FFFFFF"/>
                </a:solidFill>
                <a:effectLst/>
                <a:latin typeface="Udemy Sans"/>
              </a:rPr>
              <a:t>Which should be handled by 'service request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A30822E-67C2-FD0D-6D8C-CAABFA45E873}"/>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A request to implement a security patch</a:t>
            </a:r>
          </a:p>
          <a:p>
            <a:pPr marL="0" indent="0">
              <a:buNone/>
            </a:pPr>
            <a:r>
              <a:rPr lang="en-US" dirty="0">
                <a:solidFill>
                  <a:srgbClr val="FFFFFF"/>
                </a:solidFill>
                <a:latin typeface="Lucida Sans" panose="020B0602030504020204" pitchFamily="34" charset="0"/>
              </a:rPr>
              <a:t>B. A request to provide a laptop</a:t>
            </a:r>
          </a:p>
          <a:p>
            <a:pPr marL="0" indent="0">
              <a:buNone/>
            </a:pPr>
            <a:r>
              <a:rPr lang="en-US" dirty="0">
                <a:solidFill>
                  <a:srgbClr val="FFFFFF"/>
                </a:solidFill>
                <a:latin typeface="Lucida Sans" panose="020B0602030504020204" pitchFamily="34" charset="0"/>
              </a:rPr>
              <a:t>C. A request to resolve an error in a service</a:t>
            </a:r>
          </a:p>
          <a:p>
            <a:pPr marL="0" indent="0">
              <a:buNone/>
            </a:pPr>
            <a:r>
              <a:rPr lang="en-US" dirty="0">
                <a:solidFill>
                  <a:srgbClr val="FFFFFF"/>
                </a:solidFill>
                <a:latin typeface="Lucida Sans" panose="020B0602030504020204" pitchFamily="34" charset="0"/>
              </a:rPr>
              <a:t>D. A request to change a target in a service level agreement</a:t>
            </a:r>
          </a:p>
        </p:txBody>
      </p:sp>
      <p:sp>
        <p:nvSpPr>
          <p:cNvPr id="4" name="Footer Placeholder 3">
            <a:extLst>
              <a:ext uri="{FF2B5EF4-FFF2-40B4-BE49-F238E27FC236}">
                <a16:creationId xmlns:a16="http://schemas.microsoft.com/office/drawing/2014/main" id="{68A37E6C-7CFD-5682-4008-AB6686695AC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23101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B407BD6-63FE-966E-76F8-7823F5C59AC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C6988-D3A7-4EF5-B785-D562C505974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A request to provide a laptop</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1BF4D9D-F82A-1A39-E278-0023291B45F8}"/>
              </a:ext>
            </a:extLst>
          </p:cNvPr>
          <p:cNvSpPr>
            <a:spLocks noGrp="1"/>
          </p:cNvSpPr>
          <p:nvPr>
            <p:ph idx="1"/>
          </p:nvPr>
        </p:nvSpPr>
        <p:spPr>
          <a:xfrm>
            <a:off x="6516553" y="685800"/>
            <a:ext cx="5126446" cy="54102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Service request management typically handles requests for new services or changes to a user's service, which are often standard changes with low risk, and can include requests for information, advice, standard changes, and access to services. Providing a laptop falls under this category as it is a standard request that doesn't involve altering the existing IT services but rather provisioning new equipment or standard services.</a:t>
            </a:r>
          </a:p>
          <a:p>
            <a:pPr>
              <a:lnSpc>
                <a:spcPct val="90000"/>
              </a:lnSpc>
            </a:pPr>
            <a:r>
              <a:rPr lang="en-US" sz="1500" b="0" i="0" dirty="0">
                <a:solidFill>
                  <a:srgbClr val="FFFFFF"/>
                </a:solidFill>
                <a:effectLst/>
                <a:latin typeface="Lucida Sans" panose="020B0602030504020204" pitchFamily="34" charset="0"/>
              </a:rPr>
              <a:t>A. </a:t>
            </a:r>
            <a:r>
              <a:rPr lang="en-US" sz="1500" b="1" i="0" dirty="0">
                <a:solidFill>
                  <a:srgbClr val="FFFFFF"/>
                </a:solidFill>
                <a:effectLst/>
                <a:latin typeface="Lucida Sans" panose="020B0602030504020204" pitchFamily="34" charset="0"/>
              </a:rPr>
              <a:t>A request to implement a security patch</a:t>
            </a:r>
            <a:r>
              <a:rPr lang="en-US" sz="1500" b="0" i="0" dirty="0">
                <a:solidFill>
                  <a:srgbClr val="FFFFFF"/>
                </a:solidFill>
                <a:effectLst/>
                <a:latin typeface="Lucida Sans" panose="020B0602030504020204" pitchFamily="34" charset="0"/>
              </a:rPr>
              <a:t>: Implementing a security patch is usually considered part of change management rather than service request management because it often involves changes to IT systems that could impact service performance and security.</a:t>
            </a:r>
          </a:p>
          <a:p>
            <a:pPr>
              <a:lnSpc>
                <a:spcPct val="90000"/>
              </a:lnSpc>
            </a:pPr>
            <a:r>
              <a:rPr lang="en-US" sz="1500" b="0" i="0" dirty="0">
                <a:solidFill>
                  <a:srgbClr val="FFFFFF"/>
                </a:solidFill>
                <a:effectLst/>
                <a:latin typeface="Lucida Sans" panose="020B0602030504020204" pitchFamily="34" charset="0"/>
              </a:rPr>
              <a:t>C. </a:t>
            </a:r>
            <a:r>
              <a:rPr lang="en-US" sz="1500" b="1" i="0" dirty="0">
                <a:solidFill>
                  <a:srgbClr val="FFFFFF"/>
                </a:solidFill>
                <a:effectLst/>
                <a:latin typeface="Lucida Sans" panose="020B0602030504020204" pitchFamily="34" charset="0"/>
              </a:rPr>
              <a:t>A request to resolve an error in a service</a:t>
            </a:r>
            <a:r>
              <a:rPr lang="en-US" sz="1500" b="0" i="0" dirty="0">
                <a:solidFill>
                  <a:srgbClr val="FFFFFF"/>
                </a:solidFill>
                <a:effectLst/>
                <a:latin typeface="Lucida Sans" panose="020B0602030504020204" pitchFamily="34" charset="0"/>
              </a:rPr>
              <a:t>: This is usually handled by incident management or problem management, depending on whether it's an isolated incident or an underlying problem. Service request management does not typically cover the resolution of service errors.</a:t>
            </a:r>
          </a:p>
          <a:p>
            <a:pPr>
              <a:lnSpc>
                <a:spcPct val="90000"/>
              </a:lnSpc>
            </a:pPr>
            <a:r>
              <a:rPr lang="en-US" sz="1500" b="0" i="0" dirty="0">
                <a:solidFill>
                  <a:srgbClr val="FFFFFF"/>
                </a:solidFill>
                <a:effectLst/>
                <a:latin typeface="Lucida Sans" panose="020B0602030504020204" pitchFamily="34" charset="0"/>
              </a:rPr>
              <a:t>D. </a:t>
            </a:r>
            <a:r>
              <a:rPr lang="en-US" sz="1500" b="1" i="0" dirty="0">
                <a:solidFill>
                  <a:srgbClr val="FFFFFF"/>
                </a:solidFill>
                <a:effectLst/>
                <a:latin typeface="Lucida Sans" panose="020B0602030504020204" pitchFamily="34" charset="0"/>
              </a:rPr>
              <a:t>A request to change a target in a service level agreement (SLA)</a:t>
            </a:r>
            <a:r>
              <a:rPr lang="en-US" sz="1500" b="0" i="0" dirty="0">
                <a:solidFill>
                  <a:srgbClr val="FFFFFF"/>
                </a:solidFill>
                <a:effectLst/>
                <a:latin typeface="Lucida Sans" panose="020B0602030504020204" pitchFamily="34" charset="0"/>
              </a:rPr>
              <a:t>: Changes to SLAs are typically handled through change management processes because they can significantly alter the expected delivery and performance of services. This might require negotiation and agreement at higher organizational levels.</a:t>
            </a:r>
          </a:p>
        </p:txBody>
      </p:sp>
      <p:sp>
        <p:nvSpPr>
          <p:cNvPr id="4" name="Footer Placeholder 3">
            <a:extLst>
              <a:ext uri="{FF2B5EF4-FFF2-40B4-BE49-F238E27FC236}">
                <a16:creationId xmlns:a16="http://schemas.microsoft.com/office/drawing/2014/main" id="{9BC8F803-D17D-E665-04B9-FFC04381278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267532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6BF62D5-C51B-190B-27EA-1D0771A1DDA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DF575-0B33-AB5C-1CAF-FE44F00B5C0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220: </a:t>
            </a:r>
            <a:r>
              <a:rPr lang="en-US" sz="2800" b="0" i="0" dirty="0">
                <a:solidFill>
                  <a:srgbClr val="FFFFFF"/>
                </a:solidFill>
                <a:effectLst/>
                <a:latin typeface="Udemy Sans"/>
              </a:rPr>
              <a:t>What can be described as an operating model for the creation and management of products and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8073B85-D435-F301-77F2-E3679C13870D}"/>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Governance</a:t>
            </a:r>
          </a:p>
          <a:p>
            <a:pPr marL="0" indent="0">
              <a:buNone/>
            </a:pPr>
            <a:r>
              <a:rPr lang="en-US" dirty="0">
                <a:solidFill>
                  <a:srgbClr val="FFFFFF"/>
                </a:solidFill>
                <a:latin typeface="Lucida Sans" panose="020B0602030504020204" pitchFamily="34" charset="0"/>
              </a:rPr>
              <a:t>B. Service value chain</a:t>
            </a:r>
          </a:p>
          <a:p>
            <a:pPr marL="0" indent="0">
              <a:buNone/>
            </a:pPr>
            <a:r>
              <a:rPr lang="en-US" dirty="0">
                <a:solidFill>
                  <a:srgbClr val="FFFFFF"/>
                </a:solidFill>
                <a:latin typeface="Lucida Sans" panose="020B0602030504020204" pitchFamily="34" charset="0"/>
              </a:rPr>
              <a:t>C. Guiding principles</a:t>
            </a:r>
          </a:p>
          <a:p>
            <a:pPr marL="0" indent="0">
              <a:buNone/>
            </a:pPr>
            <a:r>
              <a:rPr lang="en-US" dirty="0">
                <a:solidFill>
                  <a:srgbClr val="FFFFFF"/>
                </a:solidFill>
                <a:latin typeface="Lucida Sans" panose="020B0602030504020204" pitchFamily="34" charset="0"/>
              </a:rPr>
              <a:t>D. Practices</a:t>
            </a:r>
          </a:p>
        </p:txBody>
      </p:sp>
      <p:sp>
        <p:nvSpPr>
          <p:cNvPr id="4" name="Footer Placeholder 3">
            <a:extLst>
              <a:ext uri="{FF2B5EF4-FFF2-40B4-BE49-F238E27FC236}">
                <a16:creationId xmlns:a16="http://schemas.microsoft.com/office/drawing/2014/main" id="{D47060DF-2C5A-18F0-32DC-AAD071C85F5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13168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901365D-833C-E98D-990D-78BA0042D66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41FFE-C481-1866-EA38-DDCBC64C822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Service value chain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20F4F29-E337-E52F-63D6-2B42382088EC}"/>
              </a:ext>
            </a:extLst>
          </p:cNvPr>
          <p:cNvSpPr>
            <a:spLocks noGrp="1"/>
          </p:cNvSpPr>
          <p:nvPr>
            <p:ph idx="1"/>
          </p:nvPr>
        </p:nvSpPr>
        <p:spPr>
          <a:xfrm>
            <a:off x="6516553" y="685800"/>
            <a:ext cx="5318396" cy="54102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The service value chain is an operating model that outlines the key activities required to respond to demand and facilitate value creation through the management of products and services. It's a core concept within frameworks such as ITIL 4, which provides a holistic approach to service management, including the creation, delivery, and continual improvement of services.</a:t>
            </a:r>
          </a:p>
          <a:p>
            <a:pPr>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Governance</a:t>
            </a:r>
            <a:r>
              <a:rPr lang="en-US" sz="1400" b="0" i="0" dirty="0">
                <a:solidFill>
                  <a:srgbClr val="FFFFFF"/>
                </a:solidFill>
                <a:effectLst/>
                <a:latin typeface="Lucida Sans" panose="020B0602030504020204" pitchFamily="34" charset="0"/>
              </a:rPr>
              <a:t>: Governance refers to the framework of rules, practices, and processes by which a company is directed and controlled. It ensures that the organization's objectives are achieved, risks are managed appropriately, and resources are used responsibly. While governance is crucial, it is not an operating model; it's more about oversight and policy.</a:t>
            </a:r>
          </a:p>
          <a:p>
            <a:pPr>
              <a:lnSpc>
                <a:spcPct val="90000"/>
              </a:lnSpc>
            </a:pPr>
            <a:r>
              <a:rPr lang="en-US" sz="1400" b="0" i="0" dirty="0">
                <a:solidFill>
                  <a:srgbClr val="FFFFFF"/>
                </a:solidFill>
                <a:effectLst/>
                <a:latin typeface="Lucida Sans" panose="020B0602030504020204" pitchFamily="34" charset="0"/>
              </a:rPr>
              <a:t>C. </a:t>
            </a:r>
            <a:r>
              <a:rPr lang="en-US" sz="1400" b="1" i="0" dirty="0">
                <a:solidFill>
                  <a:srgbClr val="FFFFFF"/>
                </a:solidFill>
                <a:effectLst/>
                <a:latin typeface="Lucida Sans" panose="020B0602030504020204" pitchFamily="34" charset="0"/>
              </a:rPr>
              <a:t>Guiding principles</a:t>
            </a:r>
            <a:r>
              <a:rPr lang="en-US" sz="1400" b="0" i="0" dirty="0">
                <a:solidFill>
                  <a:srgbClr val="FFFFFF"/>
                </a:solidFill>
                <a:effectLst/>
                <a:latin typeface="Lucida Sans" panose="020B0602030504020204" pitchFamily="34" charset="0"/>
              </a:rPr>
              <a:t>: These are recommendations that can guide an organization in all circumstances, irrespective of changes in its goals, strategies, type of work, or management structure. Guiding principles are important for shaping the culture and mindset, but they do not constitute an operating model for creating and managing products and services.</a:t>
            </a:r>
          </a:p>
          <a:p>
            <a:pPr>
              <a:lnSpc>
                <a:spcPct val="90000"/>
              </a:lnSpc>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Practices</a:t>
            </a:r>
            <a:r>
              <a:rPr lang="en-US" sz="1400" b="0" i="0" dirty="0">
                <a:solidFill>
                  <a:srgbClr val="FFFFFF"/>
                </a:solidFill>
                <a:effectLst/>
                <a:latin typeface="Lucida Sans" panose="020B0602030504020204" pitchFamily="34" charset="0"/>
              </a:rPr>
              <a:t>: Practices in ITIL are sets of organizational resources designed for performing work or accomplishing an objective. Practices are components of the operating model but are not the model itself. They include processes, but also include roles, tools, and other elements necessary for the effective management of IT services.</a:t>
            </a:r>
          </a:p>
        </p:txBody>
      </p:sp>
      <p:sp>
        <p:nvSpPr>
          <p:cNvPr id="4" name="Footer Placeholder 3">
            <a:extLst>
              <a:ext uri="{FF2B5EF4-FFF2-40B4-BE49-F238E27FC236}">
                <a16:creationId xmlns:a16="http://schemas.microsoft.com/office/drawing/2014/main" id="{062C92D0-652A-8084-1078-029C7CB0D5D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76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C3877A9-3679-5234-1340-64D796AE4955}"/>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BB7D6-BAFB-A00D-ACD1-FCD42A07CCD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221: </a:t>
            </a:r>
            <a:r>
              <a:rPr lang="en-US" sz="2800" b="0" i="0" dirty="0">
                <a:solidFill>
                  <a:srgbClr val="FFFFFF"/>
                </a:solidFill>
                <a:effectLst/>
                <a:latin typeface="Udemy Sans"/>
              </a:rPr>
              <a:t>Which action is performed by a service provider?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E58D0C0-E268-4F75-A400-0924BCD5CA40}"/>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Requesting required service actions</a:t>
            </a:r>
          </a:p>
          <a:p>
            <a:pPr marL="0" indent="0">
              <a:buNone/>
            </a:pPr>
            <a:r>
              <a:rPr lang="en-US" dirty="0">
                <a:solidFill>
                  <a:srgbClr val="FFFFFF"/>
                </a:solidFill>
                <a:latin typeface="Lucida Sans" panose="020B0602030504020204" pitchFamily="34" charset="0"/>
              </a:rPr>
              <a:t>B. Authorizing budget for service consumption</a:t>
            </a:r>
          </a:p>
          <a:p>
            <a:pPr marL="0" indent="0">
              <a:buNone/>
            </a:pPr>
            <a:r>
              <a:rPr lang="en-US" dirty="0">
                <a:solidFill>
                  <a:srgbClr val="FFFFFF"/>
                </a:solidFill>
                <a:latin typeface="Lucida Sans" panose="020B0602030504020204" pitchFamily="34" charset="0"/>
              </a:rPr>
              <a:t>C. Ensuring access to agreed resources</a:t>
            </a:r>
          </a:p>
          <a:p>
            <a:pPr marL="0" indent="0">
              <a:buNone/>
            </a:pPr>
            <a:r>
              <a:rPr lang="en-US" dirty="0">
                <a:solidFill>
                  <a:srgbClr val="FFFFFF"/>
                </a:solidFill>
                <a:latin typeface="Lucida Sans" panose="020B0602030504020204" pitchFamily="34" charset="0"/>
              </a:rPr>
              <a:t>D. Receiving of the agreed goods</a:t>
            </a:r>
          </a:p>
        </p:txBody>
      </p:sp>
      <p:sp>
        <p:nvSpPr>
          <p:cNvPr id="4" name="Footer Placeholder 3">
            <a:extLst>
              <a:ext uri="{FF2B5EF4-FFF2-40B4-BE49-F238E27FC236}">
                <a16:creationId xmlns:a16="http://schemas.microsoft.com/office/drawing/2014/main" id="{6A6F9B6F-7EC0-A6FF-8267-9E18FE4166B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71927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D3C8ADE-73F2-4B97-E6B5-2531A640B12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20A53-24B5-B2EC-56A0-FC09CCF6569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Ensuring access to agreed resources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95902BE-B9D2-DA7A-085D-19FA4BE41371}"/>
              </a:ext>
            </a:extLst>
          </p:cNvPr>
          <p:cNvSpPr>
            <a:spLocks noGrp="1"/>
          </p:cNvSpPr>
          <p:nvPr>
            <p:ph idx="1"/>
          </p:nvPr>
        </p:nvSpPr>
        <p:spPr>
          <a:xfrm>
            <a:off x="6516553" y="685800"/>
            <a:ext cx="5126446"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A service provider's role is to ensure that the customer or service consumer has access to the resources they have agreed upon as part of the service provision. This includes granting access to systems, applications, networks, or information that the service consumer requires to perform their business activities.</a:t>
            </a:r>
          </a:p>
          <a:p>
            <a:pPr>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Requesting required service actions</a:t>
            </a:r>
            <a:r>
              <a:rPr lang="en-US" sz="1600" b="0" i="0" dirty="0">
                <a:solidFill>
                  <a:srgbClr val="FFFFFF"/>
                </a:solidFill>
                <a:effectLst/>
                <a:latin typeface="Lucida Sans" panose="020B0602030504020204" pitchFamily="34" charset="0"/>
              </a:rPr>
              <a:t>: This is usually an action taken by service consumers when they need a particular service action to be performed. They request service from the provider, rather than the other way around.</a:t>
            </a:r>
          </a:p>
          <a:p>
            <a:pPr>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Authorizing budget for service consumption</a:t>
            </a:r>
            <a:r>
              <a:rPr lang="en-US" sz="1600" b="0" i="0" dirty="0">
                <a:solidFill>
                  <a:srgbClr val="FFFFFF"/>
                </a:solidFill>
                <a:effectLst/>
                <a:latin typeface="Lucida Sans" panose="020B0602030504020204" pitchFamily="34" charset="0"/>
              </a:rPr>
              <a:t>: The authorization of budgets is typically the responsibility of the service consumer, especially within their own organization. They would allocate and authorize budgets for acquiring services from providers.</a:t>
            </a:r>
          </a:p>
          <a:p>
            <a:pPr>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Receiving of the agreed goods</a:t>
            </a:r>
            <a:r>
              <a:rPr lang="en-US" sz="1600" b="0" i="0" dirty="0">
                <a:solidFill>
                  <a:srgbClr val="FFFFFF"/>
                </a:solidFill>
                <a:effectLst/>
                <a:latin typeface="Lucida Sans" panose="020B0602030504020204" pitchFamily="34" charset="0"/>
              </a:rPr>
              <a:t>: This is also an action typically taken by the service consumer, not the provider. The consumer receives goods or services as part of the transaction with the service provider.</a:t>
            </a:r>
          </a:p>
        </p:txBody>
      </p:sp>
      <p:sp>
        <p:nvSpPr>
          <p:cNvPr id="4" name="Footer Placeholder 3">
            <a:extLst>
              <a:ext uri="{FF2B5EF4-FFF2-40B4-BE49-F238E27FC236}">
                <a16:creationId xmlns:a16="http://schemas.microsoft.com/office/drawing/2014/main" id="{7A992665-1597-ECD5-4E82-C01C86882AC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947551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C8F94F4-DAFF-992E-3E43-4A144000F61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D1082-8056-B68A-8D95-94874AC3EC0B}"/>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latin typeface="Udemy Sans"/>
              </a:rPr>
              <a:t>Question 222: </a:t>
            </a:r>
            <a:r>
              <a:rPr lang="en-US" sz="3200" b="0" i="0" dirty="0">
                <a:solidFill>
                  <a:srgbClr val="FFFFFF"/>
                </a:solidFill>
                <a:effectLst/>
                <a:latin typeface="Udemy Sans"/>
              </a:rPr>
              <a:t>Which step of the continual improvement model includes baseline assessments?</a:t>
            </a:r>
            <a:endParaRPr lang="en-US" sz="3200" dirty="0">
              <a:solidFill>
                <a:srgbClr val="FFFFFF"/>
              </a:solidFill>
              <a:latin typeface="Udemy Sans"/>
            </a:endParaRPr>
          </a:p>
        </p:txBody>
      </p:sp>
      <p:sp>
        <p:nvSpPr>
          <p:cNvPr id="3" name="Content Placeholder 2">
            <a:extLst>
              <a:ext uri="{FF2B5EF4-FFF2-40B4-BE49-F238E27FC236}">
                <a16:creationId xmlns:a16="http://schemas.microsoft.com/office/drawing/2014/main" id="{2095E3E3-D4E3-466C-054D-0FBEAB76423B}"/>
              </a:ext>
            </a:extLst>
          </p:cNvPr>
          <p:cNvSpPr>
            <a:spLocks noGrp="1"/>
          </p:cNvSpPr>
          <p:nvPr>
            <p:ph idx="1"/>
          </p:nvPr>
        </p:nvSpPr>
        <p:spPr>
          <a:xfrm>
            <a:off x="6516553" y="685800"/>
            <a:ext cx="4754563" cy="5410200"/>
          </a:xfrm>
        </p:spPr>
        <p:txBody>
          <a:bodyPr>
            <a:normAutofit/>
          </a:bodyPr>
          <a:lstStyle/>
          <a:p>
            <a:pPr marL="0" indent="0">
              <a:buNone/>
            </a:pPr>
            <a:r>
              <a:rPr lang="en-US" sz="2400" dirty="0">
                <a:solidFill>
                  <a:srgbClr val="FFFFFF"/>
                </a:solidFill>
                <a:latin typeface="Lucida Sans" panose="020B0602030504020204" pitchFamily="34" charset="0"/>
              </a:rPr>
              <a:t>A. Did we get there?</a:t>
            </a:r>
          </a:p>
          <a:p>
            <a:pPr marL="0" indent="0">
              <a:buNone/>
            </a:pPr>
            <a:r>
              <a:rPr lang="en-US" sz="2400" dirty="0">
                <a:solidFill>
                  <a:srgbClr val="FFFFFF"/>
                </a:solidFill>
                <a:latin typeface="Lucida Sans" panose="020B0602030504020204" pitchFamily="34" charset="0"/>
              </a:rPr>
              <a:t>B. Where are we now?</a:t>
            </a:r>
          </a:p>
          <a:p>
            <a:pPr marL="0" indent="0">
              <a:buNone/>
            </a:pPr>
            <a:r>
              <a:rPr lang="en-US" sz="2400" dirty="0">
                <a:solidFill>
                  <a:srgbClr val="FFFFFF"/>
                </a:solidFill>
                <a:latin typeface="Lucida Sans" panose="020B0602030504020204" pitchFamily="34" charset="0"/>
              </a:rPr>
              <a:t>C. What is the vision?</a:t>
            </a:r>
          </a:p>
          <a:p>
            <a:pPr marL="0" indent="0">
              <a:buNone/>
            </a:pPr>
            <a:r>
              <a:rPr lang="en-US" sz="2400" dirty="0">
                <a:solidFill>
                  <a:srgbClr val="FFFFFF"/>
                </a:solidFill>
                <a:latin typeface="Lucida Sans" panose="020B0602030504020204" pitchFamily="34" charset="0"/>
              </a:rPr>
              <a:t>D. Where do we want to be?</a:t>
            </a:r>
          </a:p>
        </p:txBody>
      </p:sp>
      <p:sp>
        <p:nvSpPr>
          <p:cNvPr id="4" name="Footer Placeholder 3">
            <a:extLst>
              <a:ext uri="{FF2B5EF4-FFF2-40B4-BE49-F238E27FC236}">
                <a16:creationId xmlns:a16="http://schemas.microsoft.com/office/drawing/2014/main" id="{87BA7018-C9CA-0BCB-0C5C-F626B8F46C2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24440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4D79389-FFF9-F84D-8C1E-C7040ECC846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49A1B-B8D2-A8ED-E5DA-E656D46721B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Where are we now?</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1A5C7DB-953E-769C-C130-724A1E392989}"/>
              </a:ext>
            </a:extLst>
          </p:cNvPr>
          <p:cNvSpPr>
            <a:spLocks noGrp="1"/>
          </p:cNvSpPr>
          <p:nvPr>
            <p:ph idx="1"/>
          </p:nvPr>
        </p:nvSpPr>
        <p:spPr>
          <a:xfrm>
            <a:off x="6516553" y="685800"/>
            <a:ext cx="4754563" cy="5410200"/>
          </a:xfrm>
        </p:spPr>
        <p:txBody>
          <a:bodyPr>
            <a:noAutofit/>
          </a:bodyPr>
          <a:lstStyle/>
          <a:p>
            <a:pPr marL="0" indent="0">
              <a:lnSpc>
                <a:spcPct val="90000"/>
              </a:lnSpc>
              <a:buNone/>
            </a:pPr>
            <a:r>
              <a:rPr lang="en-US" sz="1600" b="0" i="0" dirty="0">
                <a:solidFill>
                  <a:srgbClr val="FFFFFF"/>
                </a:solidFill>
                <a:effectLst/>
                <a:latin typeface="Söhne"/>
              </a:rPr>
              <a:t>Baseline assessments are a critical part of understanding the current state of processes, services, or performance before any improvements are made. This step involves assessing the current situation to establish a benchmark against which future improvements can be measured.</a:t>
            </a:r>
          </a:p>
          <a:p>
            <a:pPr>
              <a:lnSpc>
                <a:spcPct val="90000"/>
              </a:lnSpc>
            </a:pPr>
            <a:r>
              <a:rPr lang="en-US" sz="1600" b="0" i="0" dirty="0">
                <a:solidFill>
                  <a:srgbClr val="FFFFFF"/>
                </a:solidFill>
                <a:effectLst/>
                <a:latin typeface="Söhne"/>
              </a:rPr>
              <a:t>A. </a:t>
            </a:r>
            <a:r>
              <a:rPr lang="en-US" sz="1600" b="1" i="0" dirty="0">
                <a:solidFill>
                  <a:srgbClr val="FFFFFF"/>
                </a:solidFill>
                <a:effectLst/>
                <a:latin typeface="Söhne"/>
              </a:rPr>
              <a:t>Did we get there?</a:t>
            </a:r>
            <a:r>
              <a:rPr lang="en-US" sz="1600" b="0" i="0" dirty="0">
                <a:solidFill>
                  <a:srgbClr val="FFFFFF"/>
                </a:solidFill>
                <a:effectLst/>
                <a:latin typeface="Söhne"/>
              </a:rPr>
              <a:t>: This step is typically at the end of the improvement cycle where the results of the improvements are evaluated against the objectives to see if the desired outcome has been achieved. It is not about establishing a baseline but rather about measuring the effect of changes that were implemented.</a:t>
            </a:r>
          </a:p>
          <a:p>
            <a:pPr>
              <a:lnSpc>
                <a:spcPct val="90000"/>
              </a:lnSpc>
            </a:pPr>
            <a:r>
              <a:rPr lang="en-US" sz="1600" b="0" i="0" dirty="0">
                <a:solidFill>
                  <a:srgbClr val="FFFFFF"/>
                </a:solidFill>
                <a:effectLst/>
                <a:latin typeface="Söhne"/>
              </a:rPr>
              <a:t>C. </a:t>
            </a:r>
            <a:r>
              <a:rPr lang="en-US" sz="1600" b="1" i="0" dirty="0">
                <a:solidFill>
                  <a:srgbClr val="FFFFFF"/>
                </a:solidFill>
                <a:effectLst/>
                <a:latin typeface="Söhne"/>
              </a:rPr>
              <a:t>What is the vision?</a:t>
            </a:r>
            <a:r>
              <a:rPr lang="en-US" sz="1600" b="0" i="0" dirty="0">
                <a:solidFill>
                  <a:srgbClr val="FFFFFF"/>
                </a:solidFill>
                <a:effectLst/>
                <a:latin typeface="Söhne"/>
              </a:rPr>
              <a:t>: This step involves defining the future state or goals that an organization aims to achieve. It's about setting the direction for improvement efforts, not about assessing the current state.</a:t>
            </a:r>
          </a:p>
          <a:p>
            <a:pPr>
              <a:lnSpc>
                <a:spcPct val="90000"/>
              </a:lnSpc>
            </a:pPr>
            <a:r>
              <a:rPr lang="en-US" sz="1600" b="0" i="0" dirty="0">
                <a:solidFill>
                  <a:srgbClr val="FFFFFF"/>
                </a:solidFill>
                <a:effectLst/>
                <a:latin typeface="Söhne"/>
              </a:rPr>
              <a:t>D. </a:t>
            </a:r>
            <a:r>
              <a:rPr lang="en-US" sz="1600" b="1" i="0" dirty="0">
                <a:solidFill>
                  <a:srgbClr val="FFFFFF"/>
                </a:solidFill>
                <a:effectLst/>
                <a:latin typeface="Söhne"/>
              </a:rPr>
              <a:t>Where do we want to be?</a:t>
            </a:r>
            <a:r>
              <a:rPr lang="en-US" sz="1600" b="0" i="0" dirty="0">
                <a:solidFill>
                  <a:srgbClr val="FFFFFF"/>
                </a:solidFill>
                <a:effectLst/>
                <a:latin typeface="Söhne"/>
              </a:rPr>
              <a:t>: Similar to defining the vision, this step is about setting specific improvement targets or defining what success looks like. It does not involve assessing the current state, but rather it identifies the desired future state.</a:t>
            </a:r>
          </a:p>
        </p:txBody>
      </p:sp>
      <p:sp>
        <p:nvSpPr>
          <p:cNvPr id="4" name="Footer Placeholder 3">
            <a:extLst>
              <a:ext uri="{FF2B5EF4-FFF2-40B4-BE49-F238E27FC236}">
                <a16:creationId xmlns:a16="http://schemas.microsoft.com/office/drawing/2014/main" id="{D19F7E54-3EE3-33A8-72DF-33DD1B91DD3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04254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B85EDD7-FDE4-0350-EDAA-8BBE24DA459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449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AF84E-5718-3FEB-A7BB-1FB82AC4286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223: </a:t>
            </a:r>
            <a:r>
              <a:rPr lang="en-US" sz="2800" b="0" i="0" dirty="0">
                <a:solidFill>
                  <a:srgbClr val="FFFFFF"/>
                </a:solidFill>
                <a:effectLst/>
                <a:latin typeface="Udemy Sans"/>
              </a:rPr>
              <a:t>Which describes a 'change authority'?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90EEE4E5-3480-DCFF-E866-6C2524952C39}"/>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A model used to determine who will assess a change</a:t>
            </a:r>
          </a:p>
          <a:p>
            <a:pPr marL="0" indent="0">
              <a:buNone/>
            </a:pPr>
            <a:r>
              <a:rPr lang="en-US" dirty="0">
                <a:solidFill>
                  <a:srgbClr val="FFFFFF"/>
                </a:solidFill>
                <a:latin typeface="Lucida Sans" panose="020B0602030504020204" pitchFamily="34" charset="0"/>
              </a:rPr>
              <a:t>B. A person who approves a change</a:t>
            </a:r>
          </a:p>
          <a:p>
            <a:pPr marL="0" indent="0">
              <a:buNone/>
            </a:pPr>
            <a:r>
              <a:rPr lang="en-US" dirty="0">
                <a:solidFill>
                  <a:srgbClr val="FFFFFF"/>
                </a:solidFill>
                <a:latin typeface="Lucida Sans" panose="020B0602030504020204" pitchFamily="34" charset="0"/>
              </a:rPr>
              <a:t>C. A tool used to help plan changes</a:t>
            </a:r>
          </a:p>
          <a:p>
            <a:pPr marL="0" indent="0">
              <a:buNone/>
            </a:pPr>
            <a:r>
              <a:rPr lang="en-US" dirty="0">
                <a:solidFill>
                  <a:srgbClr val="FFFFFF"/>
                </a:solidFill>
                <a:latin typeface="Lucida Sans" panose="020B0602030504020204" pitchFamily="34" charset="0"/>
              </a:rPr>
              <a:t>D. A way to manage the people aspects of change</a:t>
            </a:r>
          </a:p>
        </p:txBody>
      </p:sp>
      <p:sp>
        <p:nvSpPr>
          <p:cNvPr id="4" name="Footer Placeholder 3">
            <a:extLst>
              <a:ext uri="{FF2B5EF4-FFF2-40B4-BE49-F238E27FC236}">
                <a16:creationId xmlns:a16="http://schemas.microsoft.com/office/drawing/2014/main" id="{2C385E21-798E-DDB7-EA45-6DC1194A2C7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556709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86DA116-3008-49B0-148B-58E00206F58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F72D9-BDC5-ED60-B7F6-5C5F95479083}"/>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b="1" dirty="0">
                <a:solidFill>
                  <a:srgbClr val="FFFFFF"/>
                </a:solidFill>
                <a:latin typeface="Udemy Sans"/>
              </a:rPr>
              <a:t>Question 22: </a:t>
            </a:r>
            <a:r>
              <a:rPr lang="en-US" sz="2800" b="1" i="0" dirty="0">
                <a:solidFill>
                  <a:srgbClr val="FFFFFF"/>
                </a:solidFill>
                <a:effectLst/>
                <a:latin typeface="Udemy Sans"/>
              </a:rPr>
              <a:t>Which ITIL practice recommends performing service reviews to ensure that services continue to meet the needs of the organization?</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F489D27C-3BDD-9E20-E8A2-7633B0F22328}"/>
              </a:ext>
            </a:extLst>
          </p:cNvPr>
          <p:cNvSpPr>
            <a:spLocks noGrp="1"/>
          </p:cNvSpPr>
          <p:nvPr>
            <p:ph idx="1"/>
          </p:nvPr>
        </p:nvSpPr>
        <p:spPr>
          <a:xfrm>
            <a:off x="6516553" y="685800"/>
            <a:ext cx="4754563" cy="5410200"/>
          </a:xfrm>
        </p:spPr>
        <p:txBody>
          <a:bodyPr>
            <a:normAutofit/>
          </a:bodyPr>
          <a:lstStyle/>
          <a:p>
            <a:pPr marL="0" indent="0">
              <a:buNone/>
            </a:pPr>
            <a:r>
              <a:rPr lang="fr-FR" dirty="0">
                <a:solidFill>
                  <a:srgbClr val="FFFFFF"/>
                </a:solidFill>
                <a:latin typeface="Lucida Sans" panose="020B0602030504020204" pitchFamily="34" charset="0"/>
              </a:rPr>
              <a:t>A. Service Configuration Management</a:t>
            </a:r>
          </a:p>
          <a:p>
            <a:pPr marL="0" indent="0">
              <a:buNone/>
            </a:pPr>
            <a:r>
              <a:rPr lang="fr-FR" dirty="0">
                <a:solidFill>
                  <a:srgbClr val="FFFFFF"/>
                </a:solidFill>
                <a:latin typeface="Lucida Sans" panose="020B0602030504020204" pitchFamily="34" charset="0"/>
              </a:rPr>
              <a:t>B. Service </a:t>
            </a:r>
            <a:r>
              <a:rPr lang="fr-FR" dirty="0" err="1">
                <a:solidFill>
                  <a:srgbClr val="FFFFFF"/>
                </a:solidFill>
                <a:latin typeface="Lucida Sans" panose="020B0602030504020204" pitchFamily="34" charset="0"/>
              </a:rPr>
              <a:t>Level</a:t>
            </a:r>
            <a:r>
              <a:rPr lang="fr-FR" dirty="0">
                <a:solidFill>
                  <a:srgbClr val="FFFFFF"/>
                </a:solidFill>
                <a:latin typeface="Lucida Sans" panose="020B0602030504020204" pitchFamily="34" charset="0"/>
              </a:rPr>
              <a:t> Management</a:t>
            </a:r>
          </a:p>
          <a:p>
            <a:pPr marL="0" indent="0">
              <a:buNone/>
            </a:pPr>
            <a:r>
              <a:rPr lang="fr-FR" dirty="0">
                <a:solidFill>
                  <a:srgbClr val="FFFFFF"/>
                </a:solidFill>
                <a:latin typeface="Lucida Sans" panose="020B0602030504020204" pitchFamily="34" charset="0"/>
              </a:rPr>
              <a:t>C. Service Request Management</a:t>
            </a:r>
          </a:p>
          <a:p>
            <a:pPr marL="0" indent="0">
              <a:buNone/>
            </a:pPr>
            <a:r>
              <a:rPr lang="fr-FR" dirty="0">
                <a:solidFill>
                  <a:srgbClr val="FFFFFF"/>
                </a:solidFill>
                <a:latin typeface="Lucida Sans" panose="020B0602030504020204" pitchFamily="34" charset="0"/>
              </a:rPr>
              <a:t>D. Service Desk</a:t>
            </a:r>
            <a:endParaRPr lang="en-US"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C4B85CBF-AAA8-065F-68F9-1A5F7DE47B2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13025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4065B72-C77D-703D-2E5B-90B8F1052DC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450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0307A-9A38-EBB8-16B2-D69F0CDE0B99}"/>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latin typeface="Udemy Sans"/>
              </a:rPr>
              <a:t>The correct Answer is </a:t>
            </a:r>
            <a:r>
              <a:rPr lang="en-US" sz="3200" b="0" i="0" dirty="0">
                <a:solidFill>
                  <a:srgbClr val="FFFFFF"/>
                </a:solidFill>
                <a:effectLst/>
                <a:latin typeface="Udemy Sans"/>
              </a:rPr>
              <a:t>B. A person who approves a change</a:t>
            </a:r>
            <a:endParaRPr lang="en-US" sz="3200" dirty="0">
              <a:solidFill>
                <a:srgbClr val="FFFFFF"/>
              </a:solidFill>
              <a:latin typeface="Udemy Sans"/>
            </a:endParaRPr>
          </a:p>
        </p:txBody>
      </p:sp>
      <p:sp>
        <p:nvSpPr>
          <p:cNvPr id="3" name="Content Placeholder 2">
            <a:extLst>
              <a:ext uri="{FF2B5EF4-FFF2-40B4-BE49-F238E27FC236}">
                <a16:creationId xmlns:a16="http://schemas.microsoft.com/office/drawing/2014/main" id="{2FE4A6BC-EF93-8F38-0E72-8DF69AC98F5E}"/>
              </a:ext>
            </a:extLst>
          </p:cNvPr>
          <p:cNvSpPr>
            <a:spLocks noGrp="1"/>
          </p:cNvSpPr>
          <p:nvPr>
            <p:ph idx="1"/>
          </p:nvPr>
        </p:nvSpPr>
        <p:spPr>
          <a:xfrm>
            <a:off x="6516553" y="685800"/>
            <a:ext cx="5240018" cy="54102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A 'change authority' is typically an individual or group that has been given the responsibility and authority to approve or reject changes within an organization, particularly in an IT service management context. This role is crucial in ensuring that changes are managed in a controlled manner.</a:t>
            </a:r>
          </a:p>
          <a:p>
            <a:pPr>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A model used to determine who will assess a change</a:t>
            </a:r>
            <a:r>
              <a:rPr lang="en-US" sz="1600" b="0" i="0" dirty="0">
                <a:solidFill>
                  <a:srgbClr val="FFFFFF"/>
                </a:solidFill>
                <a:effectLst/>
                <a:latin typeface="Lucida Sans" panose="020B0602030504020204" pitchFamily="34" charset="0"/>
              </a:rPr>
              <a:t>: While models and frameworks may guide the process of assessing changes, they do not serve as the authority. The 'change authority' is the entity that makes the decision, not the model used to guide those decisions.</a:t>
            </a:r>
          </a:p>
          <a:p>
            <a:pPr>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A tool used to help plan changes</a:t>
            </a:r>
            <a:r>
              <a:rPr lang="en-US" sz="1600" b="0" i="0" dirty="0">
                <a:solidFill>
                  <a:srgbClr val="FFFFFF"/>
                </a:solidFill>
                <a:effectLst/>
                <a:latin typeface="Lucida Sans" panose="020B0602030504020204" pitchFamily="34" charset="0"/>
              </a:rPr>
              <a:t>: Tools may be used in the process of planning and assessing changes, but they are not the decision-making entity. The 'change authority' is the decision-maker, not the tool.</a:t>
            </a:r>
          </a:p>
          <a:p>
            <a:pPr>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A way to manage the people aspects of change</a:t>
            </a:r>
            <a:r>
              <a:rPr lang="en-US" sz="1600" b="0" i="0" dirty="0">
                <a:solidFill>
                  <a:srgbClr val="FFFFFF"/>
                </a:solidFill>
                <a:effectLst/>
                <a:latin typeface="Lucida Sans" panose="020B0602030504020204" pitchFamily="34" charset="0"/>
              </a:rPr>
              <a:t>: Managing the people aspect of change is more related to change management practices and strategies, which deal with the human elements of change. The 'change authority' is specifically concerned with the approval or rejection of the change itself.</a:t>
            </a:r>
          </a:p>
        </p:txBody>
      </p:sp>
      <p:sp>
        <p:nvSpPr>
          <p:cNvPr id="4" name="Footer Placeholder 3">
            <a:extLst>
              <a:ext uri="{FF2B5EF4-FFF2-40B4-BE49-F238E27FC236}">
                <a16:creationId xmlns:a16="http://schemas.microsoft.com/office/drawing/2014/main" id="{8EACDB5B-A591-6C95-0A40-E379AEB4835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37820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B852561-1484-E32A-400F-08A70E36701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451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70639-806D-1739-7890-50C8928FA136}"/>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latin typeface="Udemy Sans"/>
              </a:rPr>
              <a:t>Question 224: </a:t>
            </a:r>
            <a:r>
              <a:rPr lang="en-US" sz="3200" b="0" i="0" dirty="0">
                <a:solidFill>
                  <a:srgbClr val="FFFFFF"/>
                </a:solidFill>
                <a:effectLst/>
                <a:latin typeface="Udemy Sans"/>
              </a:rPr>
              <a:t>Which is NOT a component of the service value system?</a:t>
            </a:r>
            <a:r>
              <a:rPr lang="en-US" sz="3200" dirty="0">
                <a:solidFill>
                  <a:srgbClr val="FFFFFF"/>
                </a:solidFill>
                <a:latin typeface="Udemy Sans"/>
              </a:rPr>
              <a:t> </a:t>
            </a:r>
          </a:p>
        </p:txBody>
      </p:sp>
      <p:sp>
        <p:nvSpPr>
          <p:cNvPr id="3" name="Content Placeholder 2">
            <a:extLst>
              <a:ext uri="{FF2B5EF4-FFF2-40B4-BE49-F238E27FC236}">
                <a16:creationId xmlns:a16="http://schemas.microsoft.com/office/drawing/2014/main" id="{1EAC74BC-BA02-B013-31E8-60CFB9841EA1}"/>
              </a:ext>
            </a:extLst>
          </p:cNvPr>
          <p:cNvSpPr>
            <a:spLocks noGrp="1"/>
          </p:cNvSpPr>
          <p:nvPr>
            <p:ph idx="1"/>
          </p:nvPr>
        </p:nvSpPr>
        <p:spPr>
          <a:xfrm>
            <a:off x="6516553" y="685800"/>
            <a:ext cx="4754563" cy="5410200"/>
          </a:xfrm>
        </p:spPr>
        <p:txBody>
          <a:bodyPr>
            <a:normAutofit/>
          </a:bodyPr>
          <a:lstStyle/>
          <a:p>
            <a:pPr marL="0" indent="0">
              <a:buNone/>
            </a:pPr>
            <a:r>
              <a:rPr lang="en-US" sz="2400" dirty="0">
                <a:solidFill>
                  <a:srgbClr val="FFFFFF"/>
                </a:solidFill>
                <a:latin typeface="Lucida Sans" panose="020B0602030504020204" pitchFamily="34" charset="0"/>
              </a:rPr>
              <a:t>A. The service value chain</a:t>
            </a:r>
          </a:p>
          <a:p>
            <a:pPr marL="0" indent="0">
              <a:buNone/>
            </a:pPr>
            <a:r>
              <a:rPr lang="en-US" sz="2400" dirty="0">
                <a:solidFill>
                  <a:srgbClr val="FFFFFF"/>
                </a:solidFill>
                <a:latin typeface="Lucida Sans" panose="020B0602030504020204" pitchFamily="34" charset="0"/>
              </a:rPr>
              <a:t>B. Opportunity and demand</a:t>
            </a:r>
          </a:p>
          <a:p>
            <a:pPr marL="0" indent="0">
              <a:buNone/>
            </a:pPr>
            <a:r>
              <a:rPr lang="en-US" sz="2400" dirty="0">
                <a:solidFill>
                  <a:srgbClr val="FFFFFF"/>
                </a:solidFill>
                <a:latin typeface="Lucida Sans" panose="020B0602030504020204" pitchFamily="34" charset="0"/>
              </a:rPr>
              <a:t>C. Continual improvement</a:t>
            </a:r>
          </a:p>
          <a:p>
            <a:pPr marL="0" indent="0">
              <a:buNone/>
            </a:pPr>
            <a:r>
              <a:rPr lang="en-US" sz="2400" dirty="0">
                <a:solidFill>
                  <a:srgbClr val="FFFFFF"/>
                </a:solidFill>
                <a:latin typeface="Lucida Sans" panose="020B0602030504020204" pitchFamily="34" charset="0"/>
              </a:rPr>
              <a:t>D. Governance</a:t>
            </a:r>
          </a:p>
        </p:txBody>
      </p:sp>
      <p:sp>
        <p:nvSpPr>
          <p:cNvPr id="4" name="Footer Placeholder 3">
            <a:extLst>
              <a:ext uri="{FF2B5EF4-FFF2-40B4-BE49-F238E27FC236}">
                <a16:creationId xmlns:a16="http://schemas.microsoft.com/office/drawing/2014/main" id="{A445CAF9-B625-C4AA-E539-573BE62A26D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9362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70B33FE-CAC7-4883-9EE4-F278156C679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452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B1045-35DE-512C-218A-949BBB9B50A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B. Opportunity and demand</a:t>
            </a:r>
          </a:p>
        </p:txBody>
      </p:sp>
      <p:sp>
        <p:nvSpPr>
          <p:cNvPr id="3" name="Content Placeholder 2">
            <a:extLst>
              <a:ext uri="{FF2B5EF4-FFF2-40B4-BE49-F238E27FC236}">
                <a16:creationId xmlns:a16="http://schemas.microsoft.com/office/drawing/2014/main" id="{D526979F-DA1B-0219-76FB-1BA5CAE4FA3C}"/>
              </a:ext>
            </a:extLst>
          </p:cNvPr>
          <p:cNvSpPr>
            <a:spLocks noGrp="1"/>
          </p:cNvSpPr>
          <p:nvPr>
            <p:ph idx="1"/>
          </p:nvPr>
        </p:nvSpPr>
        <p:spPr>
          <a:xfrm>
            <a:off x="6516553" y="685800"/>
            <a:ext cx="4754563" cy="5410200"/>
          </a:xfrm>
        </p:spPr>
        <p:txBody>
          <a:bodyPr>
            <a:normAutofit fontScale="92500" lnSpcReduction="10000"/>
          </a:bodyPr>
          <a:lstStyle/>
          <a:p>
            <a:pPr marL="0" indent="0">
              <a:buNone/>
            </a:pPr>
            <a:r>
              <a:rPr lang="en-US" sz="1800" b="0" i="0" dirty="0">
                <a:solidFill>
                  <a:srgbClr val="FFFFFF"/>
                </a:solidFill>
                <a:effectLst/>
                <a:latin typeface="Lucida Sans" panose="020B0602030504020204" pitchFamily="34" charset="0"/>
              </a:rPr>
              <a:t>Given that 'Opportunity and demand' are described as inputs to the SVS rather than components that function within the system, option B is the correct answer to the question as it asks for what is NOT a component of the SVS.</a:t>
            </a:r>
          </a:p>
          <a:p>
            <a:r>
              <a:rPr lang="en-US" sz="1800" b="0" i="0" dirty="0">
                <a:solidFill>
                  <a:srgbClr val="FFFFFF"/>
                </a:solidFill>
                <a:effectLst/>
                <a:latin typeface="Lucida Sans" panose="020B0602030504020204" pitchFamily="34" charset="0"/>
              </a:rPr>
              <a:t>A. </a:t>
            </a:r>
            <a:r>
              <a:rPr lang="en-US" sz="1800" b="1" i="0" dirty="0">
                <a:solidFill>
                  <a:srgbClr val="FFFFFF"/>
                </a:solidFill>
                <a:effectLst/>
                <a:latin typeface="Lucida Sans" panose="020B0602030504020204" pitchFamily="34" charset="0"/>
              </a:rPr>
              <a:t>The service value chain</a:t>
            </a:r>
            <a:r>
              <a:rPr lang="en-US" sz="1800" b="0" i="0" dirty="0">
                <a:solidFill>
                  <a:srgbClr val="FFFFFF"/>
                </a:solidFill>
                <a:effectLst/>
                <a:latin typeface="Lucida Sans" panose="020B0602030504020204" pitchFamily="34" charset="0"/>
              </a:rPr>
              <a:t>: It is a component of the SVS, described as a set of interconnected activities that an organization performs to deliver a valuable product or service to its consumers.</a:t>
            </a:r>
          </a:p>
          <a:p>
            <a:r>
              <a:rPr lang="en-US" sz="1800" b="0" i="0" dirty="0">
                <a:solidFill>
                  <a:srgbClr val="FFFFFF"/>
                </a:solidFill>
                <a:effectLst/>
                <a:latin typeface="Lucida Sans" panose="020B0602030504020204" pitchFamily="34" charset="0"/>
              </a:rPr>
              <a:t>C. </a:t>
            </a:r>
            <a:r>
              <a:rPr lang="en-US" sz="1800" b="1" i="0" dirty="0">
                <a:solidFill>
                  <a:srgbClr val="FFFFFF"/>
                </a:solidFill>
                <a:effectLst/>
                <a:latin typeface="Lucida Sans" panose="020B0602030504020204" pitchFamily="34" charset="0"/>
              </a:rPr>
              <a:t>Continual improvement</a:t>
            </a:r>
            <a:r>
              <a:rPr lang="en-US" sz="1800" b="0" i="0" dirty="0">
                <a:solidFill>
                  <a:srgbClr val="FFFFFF"/>
                </a:solidFill>
                <a:effectLst/>
                <a:latin typeface="Lucida Sans" panose="020B0602030504020204" pitchFamily="34" charset="0"/>
              </a:rPr>
              <a:t>: It is a component, explicitly mentioned as a recurring organizational activity that is part of the SVS.</a:t>
            </a:r>
          </a:p>
          <a:p>
            <a:r>
              <a:rPr lang="en-US" sz="1800" b="0" i="0" dirty="0">
                <a:solidFill>
                  <a:srgbClr val="FFFFFF"/>
                </a:solidFill>
                <a:effectLst/>
                <a:latin typeface="Lucida Sans" panose="020B0602030504020204" pitchFamily="34" charset="0"/>
              </a:rPr>
              <a:t>D. </a:t>
            </a:r>
            <a:r>
              <a:rPr lang="en-US" sz="1800" b="1" i="0" dirty="0">
                <a:solidFill>
                  <a:srgbClr val="FFFFFF"/>
                </a:solidFill>
                <a:effectLst/>
                <a:latin typeface="Lucida Sans" panose="020B0602030504020204" pitchFamily="34" charset="0"/>
              </a:rPr>
              <a:t>Governance</a:t>
            </a:r>
            <a:r>
              <a:rPr lang="en-US" sz="1800" b="0" i="0" dirty="0">
                <a:solidFill>
                  <a:srgbClr val="FFFFFF"/>
                </a:solidFill>
                <a:effectLst/>
                <a:latin typeface="Lucida Sans" panose="020B0602030504020204" pitchFamily="34" charset="0"/>
              </a:rPr>
              <a:t>: This is also a component, as it's the means by which an organization is directed and controlled.</a:t>
            </a:r>
          </a:p>
        </p:txBody>
      </p:sp>
      <p:sp>
        <p:nvSpPr>
          <p:cNvPr id="4" name="Footer Placeholder 3">
            <a:extLst>
              <a:ext uri="{FF2B5EF4-FFF2-40B4-BE49-F238E27FC236}">
                <a16:creationId xmlns:a16="http://schemas.microsoft.com/office/drawing/2014/main" id="{C9E86246-EB7B-2585-125E-C92D750EB5C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5076465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7D4F837-1436-DEAE-D0A1-2293B1A9476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453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9CE19-74E6-482F-65A6-0C85C6AB728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225: </a:t>
            </a:r>
            <a:r>
              <a:rPr lang="en-US" sz="2800" b="0" i="0" dirty="0">
                <a:solidFill>
                  <a:srgbClr val="FFFFFF"/>
                </a:solidFill>
                <a:effectLst/>
                <a:latin typeface="Udemy Sans"/>
              </a:rPr>
              <a:t>Which statement about service relationship management is CORRECT?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24E0913B-C1A7-FD1B-EB36-9C02A5ED936D}"/>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It focuses on the service actions performed by users</a:t>
            </a:r>
          </a:p>
          <a:p>
            <a:pPr marL="0" indent="0">
              <a:buNone/>
            </a:pPr>
            <a:r>
              <a:rPr lang="en-US" sz="1800" dirty="0">
                <a:solidFill>
                  <a:srgbClr val="FFFFFF"/>
                </a:solidFill>
                <a:latin typeface="Lucida Sans" panose="020B0602030504020204" pitchFamily="34" charset="0"/>
              </a:rPr>
              <a:t>B. It requires the service consumer to create resources for the service provider</a:t>
            </a:r>
          </a:p>
          <a:p>
            <a:pPr marL="0" indent="0">
              <a:buNone/>
            </a:pPr>
            <a:r>
              <a:rPr lang="en-US" sz="1800" dirty="0">
                <a:solidFill>
                  <a:srgbClr val="FFFFFF"/>
                </a:solidFill>
                <a:latin typeface="Lucida Sans" panose="020B0602030504020204" pitchFamily="34" charset="0"/>
              </a:rPr>
              <a:t>C. It requires co-operation of both the service provider and service consumer</a:t>
            </a:r>
          </a:p>
          <a:p>
            <a:pPr marL="0" indent="0">
              <a:buNone/>
            </a:pPr>
            <a:r>
              <a:rPr lang="en-US" sz="1800" dirty="0">
                <a:solidFill>
                  <a:srgbClr val="FFFFFF"/>
                </a:solidFill>
                <a:latin typeface="Lucida Sans" panose="020B0602030504020204" pitchFamily="34" charset="0"/>
              </a:rPr>
              <a:t>D. It focuses on the fulfilment of the agreed service actions</a:t>
            </a:r>
          </a:p>
        </p:txBody>
      </p:sp>
      <p:sp>
        <p:nvSpPr>
          <p:cNvPr id="4" name="Footer Placeholder 3">
            <a:extLst>
              <a:ext uri="{FF2B5EF4-FFF2-40B4-BE49-F238E27FC236}">
                <a16:creationId xmlns:a16="http://schemas.microsoft.com/office/drawing/2014/main" id="{8DBED8C5-D81F-6A88-DD1B-096A3B81D25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892565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60CF555-EB4E-5DD0-5AF2-CD1C4459CBD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454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063C7-2FAF-1D15-9F0A-9BC3F9CD6655}"/>
              </a:ext>
            </a:extLst>
          </p:cNvPr>
          <p:cNvSpPr>
            <a:spLocks noGrp="1"/>
          </p:cNvSpPr>
          <p:nvPr>
            <p:ph type="title"/>
          </p:nvPr>
        </p:nvSpPr>
        <p:spPr>
          <a:xfrm>
            <a:off x="1834919" y="685800"/>
            <a:ext cx="3705269" cy="5308599"/>
          </a:xfrm>
        </p:spPr>
        <p:txBody>
          <a:bodyPr>
            <a:normAutofit/>
          </a:bodyPr>
          <a:lstStyle/>
          <a:p>
            <a:pPr algn="ctr"/>
            <a:r>
              <a:rPr lang="en-US" sz="2400" dirty="0">
                <a:solidFill>
                  <a:srgbClr val="FFFFFF"/>
                </a:solidFill>
                <a:latin typeface="Udemy Sans"/>
              </a:rPr>
              <a:t>The correct Answer is </a:t>
            </a:r>
            <a:r>
              <a:rPr lang="en-US" sz="2400" b="0" i="0" dirty="0">
                <a:solidFill>
                  <a:srgbClr val="FFFFFF"/>
                </a:solidFill>
                <a:effectLst/>
                <a:latin typeface="Udemy Sans"/>
              </a:rPr>
              <a:t>C. It requires co-operation of both the service provider and service consumer</a:t>
            </a:r>
            <a:endParaRPr lang="en-US" sz="2400" dirty="0">
              <a:solidFill>
                <a:srgbClr val="FFFFFF"/>
              </a:solidFill>
              <a:latin typeface="Udemy Sans"/>
            </a:endParaRPr>
          </a:p>
        </p:txBody>
      </p:sp>
      <p:sp>
        <p:nvSpPr>
          <p:cNvPr id="3" name="Content Placeholder 2">
            <a:extLst>
              <a:ext uri="{FF2B5EF4-FFF2-40B4-BE49-F238E27FC236}">
                <a16:creationId xmlns:a16="http://schemas.microsoft.com/office/drawing/2014/main" id="{681C0577-8769-8428-2C2D-CD77C4ACAB33}"/>
              </a:ext>
            </a:extLst>
          </p:cNvPr>
          <p:cNvSpPr>
            <a:spLocks noGrp="1"/>
          </p:cNvSpPr>
          <p:nvPr>
            <p:ph idx="1"/>
          </p:nvPr>
        </p:nvSpPr>
        <p:spPr>
          <a:xfrm>
            <a:off x="6516553" y="685800"/>
            <a:ext cx="5196476" cy="5410200"/>
          </a:xfrm>
        </p:spPr>
        <p:txBody>
          <a:bodyPr>
            <a:noAutofit/>
          </a:bodyPr>
          <a:lstStyle/>
          <a:p>
            <a:pPr marL="0" indent="0">
              <a:lnSpc>
                <a:spcPct val="90000"/>
              </a:lnSpc>
              <a:buNone/>
            </a:pPr>
            <a:r>
              <a:rPr lang="en-US" sz="1400" b="0" i="0" dirty="0">
                <a:solidFill>
                  <a:srgbClr val="FFFFFF"/>
                </a:solidFill>
                <a:effectLst/>
                <a:latin typeface="Lucida Sans" panose="020B0602030504020204" pitchFamily="34" charset="0"/>
              </a:rPr>
              <a:t>Service relationship management is about managing the relationship between the service provider and the service consumer, including ensuring that both parties work together effectively to co-create value. This cooperation involves ongoing communication, understanding each other's needs and capabilities, and working together to achieve the outcomes that both parties are seeking from the service.</a:t>
            </a:r>
          </a:p>
          <a:p>
            <a:pPr>
              <a:lnSpc>
                <a:spcPct val="90000"/>
              </a:lnSpc>
            </a:pPr>
            <a:r>
              <a:rPr lang="en-US" sz="1400" b="0" i="0" dirty="0">
                <a:solidFill>
                  <a:srgbClr val="FFFFFF"/>
                </a:solidFill>
                <a:effectLst/>
                <a:latin typeface="Lucida Sans" panose="020B0602030504020204" pitchFamily="34" charset="0"/>
              </a:rPr>
              <a:t>A. </a:t>
            </a:r>
            <a:r>
              <a:rPr lang="en-US" sz="1400" b="1" i="0" dirty="0">
                <a:solidFill>
                  <a:srgbClr val="FFFFFF"/>
                </a:solidFill>
                <a:effectLst/>
                <a:latin typeface="Lucida Sans" panose="020B0602030504020204" pitchFamily="34" charset="0"/>
              </a:rPr>
              <a:t>It focuses on the service actions performed by users</a:t>
            </a:r>
            <a:r>
              <a:rPr lang="en-US" sz="1400" b="0" i="0" dirty="0">
                <a:solidFill>
                  <a:srgbClr val="FFFFFF"/>
                </a:solidFill>
                <a:effectLst/>
                <a:latin typeface="Lucida Sans" panose="020B0602030504020204" pitchFamily="34" charset="0"/>
              </a:rPr>
              <a:t>: While service actions performed by users are a part of the overall service experience, service relationship management itself is more about the overarching relationship between the service provider and consumer, not just the actions performed by users.</a:t>
            </a:r>
          </a:p>
          <a:p>
            <a:pPr>
              <a:lnSpc>
                <a:spcPct val="90000"/>
              </a:lnSpc>
            </a:pPr>
            <a:r>
              <a:rPr lang="en-US" sz="1400" b="0" i="0" dirty="0">
                <a:solidFill>
                  <a:srgbClr val="FFFFFF"/>
                </a:solidFill>
                <a:effectLst/>
                <a:latin typeface="Lucida Sans" panose="020B0602030504020204" pitchFamily="34" charset="0"/>
              </a:rPr>
              <a:t>B. </a:t>
            </a:r>
            <a:r>
              <a:rPr lang="en-US" sz="1400" b="1" i="0" dirty="0">
                <a:solidFill>
                  <a:srgbClr val="FFFFFF"/>
                </a:solidFill>
                <a:effectLst/>
                <a:latin typeface="Lucida Sans" panose="020B0602030504020204" pitchFamily="34" charset="0"/>
              </a:rPr>
              <a:t>It requires the service consumer to create resources for the service provider</a:t>
            </a:r>
            <a:r>
              <a:rPr lang="en-US" sz="1400" b="0" i="0" dirty="0">
                <a:solidFill>
                  <a:srgbClr val="FFFFFF"/>
                </a:solidFill>
                <a:effectLst/>
                <a:latin typeface="Lucida Sans" panose="020B0602030504020204" pitchFamily="34" charset="0"/>
              </a:rPr>
              <a:t>: This statement is not typically accurate within the context of service relationship management. Generally, it's the service provider who creates and manages the resources needed to deliver services, although there may be exceptions depending on the service model.</a:t>
            </a:r>
          </a:p>
          <a:p>
            <a:pPr>
              <a:lnSpc>
                <a:spcPct val="90000"/>
              </a:lnSpc>
            </a:pPr>
            <a:r>
              <a:rPr lang="en-US" sz="1400" b="0" i="0" dirty="0">
                <a:solidFill>
                  <a:srgbClr val="FFFFFF"/>
                </a:solidFill>
                <a:effectLst/>
                <a:latin typeface="Lucida Sans" panose="020B0602030504020204" pitchFamily="34" charset="0"/>
              </a:rPr>
              <a:t>D. </a:t>
            </a:r>
            <a:r>
              <a:rPr lang="en-US" sz="1400" b="1" i="0" dirty="0">
                <a:solidFill>
                  <a:srgbClr val="FFFFFF"/>
                </a:solidFill>
                <a:effectLst/>
                <a:latin typeface="Lucida Sans" panose="020B0602030504020204" pitchFamily="34" charset="0"/>
              </a:rPr>
              <a:t>It focuses on the fulfillment of the agreed service actions</a:t>
            </a:r>
            <a:r>
              <a:rPr lang="en-US" sz="1400" b="0" i="0" dirty="0">
                <a:solidFill>
                  <a:srgbClr val="FFFFFF"/>
                </a:solidFill>
                <a:effectLst/>
                <a:latin typeface="Lucida Sans" panose="020B0602030504020204" pitchFamily="34" charset="0"/>
              </a:rPr>
              <a:t>: While fulfilling agreed service actions is a part of what service providers do, service relationship management as a concept is broader. It encompasses not just the delivery of services but also the ongoing management of the relationship, communication, and mutual understanding between the provider and the consumer.</a:t>
            </a:r>
          </a:p>
        </p:txBody>
      </p:sp>
      <p:sp>
        <p:nvSpPr>
          <p:cNvPr id="4" name="Footer Placeholder 3">
            <a:extLst>
              <a:ext uri="{FF2B5EF4-FFF2-40B4-BE49-F238E27FC236}">
                <a16:creationId xmlns:a16="http://schemas.microsoft.com/office/drawing/2014/main" id="{48A566F4-6669-7ECB-B5F4-467BB359B86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046789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B0CF-C41F-3FD6-BB27-34B86D33052E}"/>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End!</a:t>
            </a:r>
          </a:p>
        </p:txBody>
      </p:sp>
      <p:graphicFrame>
        <p:nvGraphicFramePr>
          <p:cNvPr id="7" name="Content Placeholder 2">
            <a:extLst>
              <a:ext uri="{FF2B5EF4-FFF2-40B4-BE49-F238E27FC236}">
                <a16:creationId xmlns:a16="http://schemas.microsoft.com/office/drawing/2014/main" id="{86E47DFD-72B8-CED6-5247-FEC6349DD798}"/>
              </a:ext>
            </a:extLst>
          </p:cNvPr>
          <p:cNvGraphicFramePr>
            <a:graphicFrameLocks noGrp="1"/>
          </p:cNvGraphicFramePr>
          <p:nvPr>
            <p:ph idx="1"/>
            <p:extLst>
              <p:ext uri="{D42A27DB-BD31-4B8C-83A1-F6EECF244321}">
                <p14:modId xmlns:p14="http://schemas.microsoft.com/office/powerpoint/2010/main" val="21516248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368B32C-A137-4DE4-DD05-344FCD04D17F}"/>
              </a:ext>
            </a:extLst>
          </p:cNvPr>
          <p:cNvSpPr>
            <a:spLocks noGrp="1"/>
          </p:cNvSpPr>
          <p:nvPr>
            <p:ph type="ftr" sz="quarter" idx="11"/>
          </p:nvPr>
        </p:nvSpPr>
        <p:spPr/>
        <p:txBody>
          <a:bodyPr>
            <a:normAutofit/>
          </a:bodyPr>
          <a:lstStyle/>
          <a:p>
            <a:pPr>
              <a:spcAft>
                <a:spcPts val="600"/>
              </a:spcAft>
            </a:pPr>
            <a:r>
              <a:rPr lang="en-US">
                <a:solidFill>
                  <a:srgbClr val="FFFFFF"/>
                </a:solidFill>
              </a:rPr>
              <a:t>ITIL EXAM PRACTICE</a:t>
            </a:r>
          </a:p>
        </p:txBody>
      </p:sp>
      <p:sp>
        <p:nvSpPr>
          <p:cNvPr id="5" name="Slide Number Placeholder 4">
            <a:extLst>
              <a:ext uri="{FF2B5EF4-FFF2-40B4-BE49-F238E27FC236}">
                <a16:creationId xmlns:a16="http://schemas.microsoft.com/office/drawing/2014/main" id="{8C50DB4A-568C-6F3D-C8E1-50FE1FD59794}"/>
              </a:ext>
            </a:extLst>
          </p:cNvPr>
          <p:cNvSpPr>
            <a:spLocks noGrp="1"/>
          </p:cNvSpPr>
          <p:nvPr>
            <p:ph type="sldNum" sz="quarter" idx="12"/>
          </p:nvPr>
        </p:nvSpPr>
        <p:spPr/>
        <p:txBody>
          <a:bodyPr>
            <a:normAutofit/>
          </a:bodyPr>
          <a:lstStyle/>
          <a:p>
            <a:pPr>
              <a:spcAft>
                <a:spcPts val="600"/>
              </a:spcAft>
            </a:pPr>
            <a:fld id="{7C400A96-081D-4323-8FBC-DAA797D4074E}" type="slidenum">
              <a:rPr lang="en-US">
                <a:solidFill>
                  <a:srgbClr val="FFFFFF"/>
                </a:solidFill>
              </a:rPr>
              <a:pPr>
                <a:spcAft>
                  <a:spcPts val="600"/>
                </a:spcAft>
              </a:pPr>
              <a:t>455</a:t>
            </a:fld>
            <a:endParaRPr lang="en-US">
              <a:solidFill>
                <a:srgbClr val="FFFFFF"/>
              </a:solidFill>
            </a:endParaRPr>
          </a:p>
        </p:txBody>
      </p:sp>
    </p:spTree>
    <p:extLst>
      <p:ext uri="{BB962C8B-B14F-4D97-AF65-F5344CB8AC3E}">
        <p14:creationId xmlns:p14="http://schemas.microsoft.com/office/powerpoint/2010/main" val="6373105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670487B-5775-1C03-56E0-A95D24BDFBF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AAC09-0435-3282-2774-F3D5A4C0C94C}"/>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B. Service level management.</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85459762-90B4-42FE-2F19-3DDEC37128D7}"/>
              </a:ext>
            </a:extLst>
          </p:cNvPr>
          <p:cNvSpPr>
            <a:spLocks noGrp="1"/>
          </p:cNvSpPr>
          <p:nvPr>
            <p:ph idx="1"/>
          </p:nvPr>
        </p:nvSpPr>
        <p:spPr>
          <a:xfrm>
            <a:off x="6516553" y="685800"/>
            <a:ext cx="4754563" cy="5410200"/>
          </a:xfrm>
        </p:spPr>
        <p:txBody>
          <a:bodyPr>
            <a:normAutofit fontScale="85000" lnSpcReduction="20000"/>
          </a:bodyPr>
          <a:lstStyle/>
          <a:p>
            <a:pPr marL="0" indent="0">
              <a:buNone/>
            </a:pPr>
            <a:r>
              <a:rPr lang="en-US" sz="1800" b="1" i="0" dirty="0">
                <a:solidFill>
                  <a:srgbClr val="FFFFFF"/>
                </a:solidFill>
                <a:effectLst/>
                <a:latin typeface="Lucida Sans" panose="020B0602030504020204" pitchFamily="34" charset="0"/>
              </a:rPr>
              <a:t>Service Level Management is responsible for ensuring that all service management processes, operational level agreements, and underpinning contracts are appropriate for the agreed-upon service level targets. Service reviews are an integral part of this practice to assess and ensure that the organization's services are aligned with business needs.</a:t>
            </a:r>
          </a:p>
          <a:p>
            <a:pPr marL="0" indent="0">
              <a:buNone/>
            </a:pPr>
            <a:r>
              <a:rPr lang="en-US" sz="1800" b="1" i="0" dirty="0">
                <a:solidFill>
                  <a:srgbClr val="FFFFFF"/>
                </a:solidFill>
                <a:effectLst/>
                <a:latin typeface="Lucida Sans" panose="020B0602030504020204" pitchFamily="34" charset="0"/>
              </a:rPr>
              <a:t>The other options are not typically responsible for performing service reviews:</a:t>
            </a:r>
          </a:p>
          <a:p>
            <a:r>
              <a:rPr lang="en-US" sz="1800" b="1" i="0" dirty="0">
                <a:solidFill>
                  <a:srgbClr val="FFFFFF"/>
                </a:solidFill>
                <a:effectLst/>
                <a:latin typeface="Lucida Sans" panose="020B0602030504020204" pitchFamily="34" charset="0"/>
              </a:rPr>
              <a:t>A. Service Configuration Management: This practice is concerned with maintaining information about configuration items required to deliver IT services, not performing service reviews.</a:t>
            </a:r>
          </a:p>
          <a:p>
            <a:r>
              <a:rPr lang="en-US" sz="1800" b="1" i="0" dirty="0">
                <a:solidFill>
                  <a:srgbClr val="FFFFFF"/>
                </a:solidFill>
                <a:effectLst/>
                <a:latin typeface="Lucida Sans" panose="020B0602030504020204" pitchFamily="34" charset="0"/>
              </a:rPr>
              <a:t>C. Service Request Management: Focuses on the management of service requests from users and is not primarily concerned with the broader scope of service reviews.</a:t>
            </a:r>
          </a:p>
          <a:p>
            <a:r>
              <a:rPr lang="en-US" sz="1800" b="1" i="0" dirty="0">
                <a:solidFill>
                  <a:srgbClr val="FFFFFF"/>
                </a:solidFill>
                <a:effectLst/>
                <a:latin typeface="Lucida Sans" panose="020B0602030504020204" pitchFamily="34" charset="0"/>
              </a:rPr>
              <a:t>D. Service Desk: While the Service Desk may provide valuable input for service reviews due to its frontline interaction with users, it does not conduct service reviews as part of its standard practice. Service reviews are usually conducted at a higher level within the organization.</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C054DE77-C297-DE3B-918D-3A8A2E0F2DE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593406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7B56F3F-25D8-4437-5792-431498DAD6F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A7602-47CA-CEB7-069B-B5ACA541D5A5}"/>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23: </a:t>
            </a:r>
            <a:r>
              <a:rPr lang="en-US" sz="2800" b="1" i="0" dirty="0">
                <a:solidFill>
                  <a:srgbClr val="FFFFFF"/>
                </a:solidFill>
                <a:effectLst/>
                <a:latin typeface="Udemy Sans"/>
              </a:rPr>
              <a:t>What should be used to set user expectations for request fulfillment times? </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5E4BE4F4-DC86-5C90-2735-4046A5523182}"/>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The time that the customer indicates for service delivery</a:t>
            </a:r>
          </a:p>
          <a:p>
            <a:pPr marL="0" indent="0">
              <a:buNone/>
            </a:pPr>
            <a:r>
              <a:rPr lang="en-US" dirty="0">
                <a:solidFill>
                  <a:srgbClr val="FFFFFF"/>
                </a:solidFill>
                <a:latin typeface="Lucida Sans" panose="020B0602030504020204" pitchFamily="34" charset="0"/>
              </a:rPr>
              <a:t>B. The consumer demand for the service</a:t>
            </a:r>
          </a:p>
          <a:p>
            <a:pPr marL="0" indent="0">
              <a:buNone/>
            </a:pPr>
            <a:r>
              <a:rPr lang="en-US" dirty="0">
                <a:solidFill>
                  <a:srgbClr val="FFFFFF"/>
                </a:solidFill>
                <a:latin typeface="Lucida Sans" panose="020B0602030504020204" pitchFamily="34" charset="0"/>
              </a:rPr>
              <a:t>C. The time needed to realistically deliver the service</a:t>
            </a:r>
          </a:p>
          <a:p>
            <a:pPr marL="0" indent="0">
              <a:buNone/>
            </a:pPr>
            <a:r>
              <a:rPr lang="en-US" dirty="0">
                <a:solidFill>
                  <a:srgbClr val="FFFFFF"/>
                </a:solidFill>
                <a:latin typeface="Lucida Sans" panose="020B0602030504020204" pitchFamily="34" charset="0"/>
              </a:rPr>
              <a:t>D. The service levels of the supplier</a:t>
            </a:r>
          </a:p>
        </p:txBody>
      </p:sp>
      <p:sp>
        <p:nvSpPr>
          <p:cNvPr id="4" name="Footer Placeholder 3">
            <a:extLst>
              <a:ext uri="{FF2B5EF4-FFF2-40B4-BE49-F238E27FC236}">
                <a16:creationId xmlns:a16="http://schemas.microsoft.com/office/drawing/2014/main" id="{7CD44EE7-71A3-5249-3355-CB141B987B6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60398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4321CAD-9CD7-2AD0-2396-41311DD6E0C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5CA9E-338E-2001-EAD3-D97F0FDBDC70}"/>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C. The time needed to realistically deliver the service.</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C88D4809-096B-D750-B2E6-6AA08F93068C}"/>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500" b="0" i="0" dirty="0">
                <a:solidFill>
                  <a:srgbClr val="FFFFFF"/>
                </a:solidFill>
                <a:effectLst/>
                <a:latin typeface="Lucida Sans" panose="020B0602030504020204" pitchFamily="34" charset="0"/>
              </a:rPr>
              <a:t>Setting realistic expectations based on the actual time required to fulfill a service request ensures that user expectations are in line with what can be delivered. It considers the processes, resources, and potential complexities involved in delivering the service.</a:t>
            </a:r>
          </a:p>
          <a:p>
            <a:pPr marL="0" indent="0">
              <a:lnSpc>
                <a:spcPct val="90000"/>
              </a:lnSpc>
              <a:buNone/>
            </a:pPr>
            <a:r>
              <a:rPr lang="en-US" sz="1500" b="0" i="0" dirty="0">
                <a:solidFill>
                  <a:srgbClr val="FFFFFF"/>
                </a:solidFill>
                <a:effectLst/>
                <a:latin typeface="Lucida Sans" panose="020B0602030504020204" pitchFamily="34" charset="0"/>
              </a:rPr>
              <a:t>The other options are less appropriate because:</a:t>
            </a:r>
          </a:p>
          <a:p>
            <a:pPr>
              <a:lnSpc>
                <a:spcPct val="90000"/>
              </a:lnSpc>
            </a:pPr>
            <a:r>
              <a:rPr lang="en-US" sz="1500" b="0" i="0" dirty="0">
                <a:solidFill>
                  <a:srgbClr val="FFFFFF"/>
                </a:solidFill>
                <a:effectLst/>
                <a:latin typeface="Lucida Sans" panose="020B0602030504020204" pitchFamily="34" charset="0"/>
              </a:rPr>
              <a:t>A. The time that the customer indicates for service delivery: Customer indications can inform expectations, but they may not always be realistic or aligned with the provider's capabilities.</a:t>
            </a:r>
          </a:p>
          <a:p>
            <a:pPr>
              <a:lnSpc>
                <a:spcPct val="90000"/>
              </a:lnSpc>
            </a:pPr>
            <a:r>
              <a:rPr lang="en-US" sz="1500" b="0" i="0" dirty="0">
                <a:solidFill>
                  <a:srgbClr val="FFFFFF"/>
                </a:solidFill>
                <a:effectLst/>
                <a:latin typeface="Lucida Sans" panose="020B0602030504020204" pitchFamily="34" charset="0"/>
              </a:rPr>
              <a:t>B. The consumer demand for the service: While demand can affect delivery times, it doesn't provide a specific timeframe for setting user expectations.</a:t>
            </a:r>
          </a:p>
          <a:p>
            <a:pPr>
              <a:lnSpc>
                <a:spcPct val="90000"/>
              </a:lnSpc>
            </a:pPr>
            <a:r>
              <a:rPr lang="en-US" sz="1500" b="0" i="0" dirty="0">
                <a:solidFill>
                  <a:srgbClr val="FFFFFF"/>
                </a:solidFill>
                <a:effectLst/>
                <a:latin typeface="Lucida Sans" panose="020B0602030504020204" pitchFamily="34" charset="0"/>
              </a:rPr>
              <a:t>D. The service levels of the supplier: Service levels may contribute to setting expectations, but the primary factor should be the realistic delivery capabilities, which are not solely dependent on supplier agreements.</a:t>
            </a:r>
            <a:endParaRPr lang="en-US" sz="15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09C9B1D-8130-D806-827F-D2A3386A185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1319915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E533102-D442-B7E1-9E81-AA54DACA88E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49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1239E-C2B3-22B8-2DB6-54D13DF19CDA}"/>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24: </a:t>
            </a:r>
            <a:r>
              <a:rPr lang="en-US" sz="2800" b="1" i="0" dirty="0">
                <a:solidFill>
                  <a:srgbClr val="FFFFFF"/>
                </a:solidFill>
                <a:effectLst/>
                <a:latin typeface="Udemy Sans"/>
              </a:rPr>
              <a:t>Which statement about known errors and problems is CORRECT? </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9EA3D50E-CE9C-A3EC-025D-6B1FA655D313}"/>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Known errors cause vulnerabilities, problems cause incidents</a:t>
            </a:r>
          </a:p>
          <a:p>
            <a:pPr marL="0" indent="0">
              <a:buNone/>
            </a:pPr>
            <a:r>
              <a:rPr lang="en-US" sz="1800" dirty="0">
                <a:solidFill>
                  <a:srgbClr val="FFFFFF"/>
                </a:solidFill>
                <a:latin typeface="Lucida Sans" panose="020B0602030504020204" pitchFamily="34" charset="0"/>
              </a:rPr>
              <a:t>B. Known errors are managed by technical staff, problems are managed by service management staff</a:t>
            </a:r>
          </a:p>
          <a:p>
            <a:pPr marL="0" indent="0">
              <a:buNone/>
            </a:pPr>
            <a:r>
              <a:rPr lang="en-US" sz="1800" dirty="0">
                <a:solidFill>
                  <a:srgbClr val="FFFFFF"/>
                </a:solidFill>
                <a:latin typeface="Lucida Sans" panose="020B0602030504020204" pitchFamily="34" charset="0"/>
              </a:rPr>
              <a:t>C. A known error is the cause of one or more problems</a:t>
            </a:r>
          </a:p>
          <a:p>
            <a:pPr marL="0" indent="0">
              <a:buNone/>
            </a:pPr>
            <a:r>
              <a:rPr lang="en-US" sz="1800" dirty="0">
                <a:solidFill>
                  <a:srgbClr val="FFFFFF"/>
                </a:solidFill>
                <a:latin typeface="Lucida Sans" panose="020B0602030504020204" pitchFamily="34" charset="0"/>
              </a:rPr>
              <a:t>D. Known error is the status assigned to a problem after it has been analyzed</a:t>
            </a:r>
          </a:p>
        </p:txBody>
      </p:sp>
      <p:sp>
        <p:nvSpPr>
          <p:cNvPr id="4" name="Footer Placeholder 3">
            <a:extLst>
              <a:ext uri="{FF2B5EF4-FFF2-40B4-BE49-F238E27FC236}">
                <a16:creationId xmlns:a16="http://schemas.microsoft.com/office/drawing/2014/main" id="{97073003-8AC7-79E7-FFD1-293190D7404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77656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29D68-2B9F-CEFB-0E15-295D92CFC9D8}"/>
              </a:ext>
            </a:extLst>
          </p:cNvPr>
          <p:cNvSpPr>
            <a:spLocks noGrp="1"/>
          </p:cNvSpPr>
          <p:nvPr>
            <p:ph type="title"/>
          </p:nvPr>
        </p:nvSpPr>
        <p:spPr>
          <a:xfrm>
            <a:off x="1834919" y="685800"/>
            <a:ext cx="4196638" cy="5308599"/>
          </a:xfrm>
        </p:spPr>
        <p:txBody>
          <a:bodyPr>
            <a:normAutofit/>
          </a:bodyPr>
          <a:lstStyle/>
          <a:p>
            <a:pPr algn="ctr"/>
            <a:r>
              <a:rPr lang="en-US" sz="2800" dirty="0">
                <a:solidFill>
                  <a:srgbClr val="FFFFFF"/>
                </a:solidFill>
                <a:latin typeface="Udemy Sans"/>
              </a:rPr>
              <a:t>Question 2: Which statement about change authorities is CORRECT?</a:t>
            </a:r>
          </a:p>
        </p:txBody>
      </p:sp>
      <p:sp>
        <p:nvSpPr>
          <p:cNvPr id="3" name="Content Placeholder 2">
            <a:extLst>
              <a:ext uri="{FF2B5EF4-FFF2-40B4-BE49-F238E27FC236}">
                <a16:creationId xmlns:a16="http://schemas.microsoft.com/office/drawing/2014/main" id="{BEE2D0A6-1E2C-54B2-E5BC-F94167CE392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Change authorities are only required for authorizing emergency changes</a:t>
            </a:r>
          </a:p>
          <a:p>
            <a:pPr marL="0" indent="0">
              <a:buNone/>
            </a:pPr>
            <a:r>
              <a:rPr lang="en-US" dirty="0">
                <a:solidFill>
                  <a:srgbClr val="FFFFFF"/>
                </a:solidFill>
                <a:latin typeface="Lucida Sans" panose="020B0602030504020204" pitchFamily="34" charset="0"/>
              </a:rPr>
              <a:t>B. Change authorities are assigned when each change is deployed</a:t>
            </a:r>
          </a:p>
          <a:p>
            <a:pPr marL="0" indent="0">
              <a:buNone/>
            </a:pPr>
            <a:r>
              <a:rPr lang="en-US" dirty="0">
                <a:solidFill>
                  <a:srgbClr val="FFFFFF"/>
                </a:solidFill>
                <a:latin typeface="Lucida Sans" panose="020B0602030504020204" pitchFamily="34" charset="0"/>
              </a:rPr>
              <a:t>C. Change authorities are only required for authorizing normal changes</a:t>
            </a:r>
          </a:p>
          <a:p>
            <a:pPr marL="0" indent="0">
              <a:buNone/>
            </a:pPr>
            <a:r>
              <a:rPr lang="en-US" dirty="0">
                <a:solidFill>
                  <a:srgbClr val="FFFFFF"/>
                </a:solidFill>
                <a:latin typeface="Lucida Sans" panose="020B0602030504020204" pitchFamily="34" charset="0"/>
              </a:rPr>
              <a:t>D. Change authorities are assigned for each type of change and change model</a:t>
            </a:r>
          </a:p>
        </p:txBody>
      </p:sp>
      <p:sp>
        <p:nvSpPr>
          <p:cNvPr id="5" name="Footer Placeholder 4">
            <a:extLst>
              <a:ext uri="{FF2B5EF4-FFF2-40B4-BE49-F238E27FC236}">
                <a16:creationId xmlns:a16="http://schemas.microsoft.com/office/drawing/2014/main" id="{D641383C-5D82-5E24-9C87-FD55A1FF428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latin typeface="Udemy Sans"/>
              </a:rPr>
              <a:t>ITIL EXAM PRACTICE</a:t>
            </a:r>
          </a:p>
        </p:txBody>
      </p:sp>
    </p:spTree>
    <p:extLst>
      <p:ext uri="{BB962C8B-B14F-4D97-AF65-F5344CB8AC3E}">
        <p14:creationId xmlns:p14="http://schemas.microsoft.com/office/powerpoint/2010/main" val="1402524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DE01AB8-5E8D-FDA8-B1C9-8FCFC538B97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8E604-18F4-364E-1799-6AD45E374FBD}"/>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D. Known error is the status assigned to a problem after it has been analyzed.</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B8F833A7-9747-A175-8274-66C5546C11CB}"/>
              </a:ext>
            </a:extLst>
          </p:cNvPr>
          <p:cNvSpPr>
            <a:spLocks noGrp="1"/>
          </p:cNvSpPr>
          <p:nvPr>
            <p:ph idx="1"/>
          </p:nvPr>
        </p:nvSpPr>
        <p:spPr>
          <a:xfrm>
            <a:off x="6516553" y="685800"/>
            <a:ext cx="5126446" cy="5585908"/>
          </a:xfrm>
        </p:spPr>
        <p:txBody>
          <a:bodyPr>
            <a:noAutofit/>
          </a:bodyPr>
          <a:lstStyle/>
          <a:p>
            <a:pPr marL="0" indent="0">
              <a:lnSpc>
                <a:spcPct val="90000"/>
              </a:lnSpc>
              <a:buNone/>
            </a:pPr>
            <a:r>
              <a:rPr lang="en-US" sz="1700" b="0" i="0" dirty="0">
                <a:solidFill>
                  <a:srgbClr val="FFFFFF"/>
                </a:solidFill>
                <a:effectLst/>
                <a:latin typeface="Lucida Sans" panose="020B0602030504020204" pitchFamily="34" charset="0"/>
              </a:rPr>
              <a:t>A known error is a problem that has been analyzed and its root cause identified, but it has not been resolved yet. The key aspect of a known error is that the cause of the problem is known, and often there is a workaround, even though a permanent fix has not been implemented.</a:t>
            </a:r>
          </a:p>
          <a:p>
            <a:pPr marL="0" indent="0">
              <a:lnSpc>
                <a:spcPct val="90000"/>
              </a:lnSpc>
              <a:buNone/>
            </a:pPr>
            <a:r>
              <a:rPr lang="en-US" sz="1700" b="0" i="0" dirty="0">
                <a:solidFill>
                  <a:srgbClr val="FFFFFF"/>
                </a:solidFill>
                <a:effectLst/>
                <a:latin typeface="Lucida Sans" panose="020B0602030504020204" pitchFamily="34" charset="0"/>
              </a:rPr>
              <a:t>The other statements are not accurate:</a:t>
            </a:r>
          </a:p>
          <a:p>
            <a:pPr lvl="1">
              <a:lnSpc>
                <a:spcPct val="90000"/>
              </a:lnSpc>
            </a:pPr>
            <a:r>
              <a:rPr lang="en-US" sz="1700" b="0" i="0" dirty="0">
                <a:solidFill>
                  <a:srgbClr val="FFFFFF"/>
                </a:solidFill>
                <a:effectLst/>
                <a:latin typeface="Lucida Sans" panose="020B0602030504020204" pitchFamily="34" charset="0"/>
              </a:rPr>
              <a:t>A: Known errors do not cause vulnerabilities; they are the identified causes of problems. Problems can lead to incidents, but they are not the same as vulnerabilities.</a:t>
            </a:r>
          </a:p>
          <a:p>
            <a:pPr lvl="1">
              <a:lnSpc>
                <a:spcPct val="90000"/>
              </a:lnSpc>
            </a:pPr>
            <a:r>
              <a:rPr lang="en-US" sz="1700" b="0" i="0" dirty="0">
                <a:solidFill>
                  <a:srgbClr val="FFFFFF"/>
                </a:solidFill>
                <a:effectLst/>
                <a:latin typeface="Lucida Sans" panose="020B0602030504020204" pitchFamily="34" charset="0"/>
              </a:rPr>
              <a:t>B: Both known errors and problems are typically managed within the realm of problem management, which can involve both technical and service management staff.</a:t>
            </a:r>
          </a:p>
          <a:p>
            <a:pPr lvl="1">
              <a:lnSpc>
                <a:spcPct val="90000"/>
              </a:lnSpc>
            </a:pPr>
            <a:r>
              <a:rPr lang="en-US" sz="1700" b="0" i="0" dirty="0">
                <a:solidFill>
                  <a:srgbClr val="FFFFFF"/>
                </a:solidFill>
                <a:effectLst/>
                <a:latin typeface="Lucida Sans" panose="020B0602030504020204" pitchFamily="34" charset="0"/>
              </a:rPr>
              <a:t>C: A known error is not the cause of problems; rather, it is a problem that has been analyzed and understood.</a:t>
            </a:r>
          </a:p>
        </p:txBody>
      </p:sp>
      <p:sp>
        <p:nvSpPr>
          <p:cNvPr id="4" name="Footer Placeholder 3">
            <a:extLst>
              <a:ext uri="{FF2B5EF4-FFF2-40B4-BE49-F238E27FC236}">
                <a16:creationId xmlns:a16="http://schemas.microsoft.com/office/drawing/2014/main" id="{745AF16D-60CC-56F1-780B-737C6FBB2A6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079936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FCFA57C-81FB-44B9-3482-9E8EBE05923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6B23D-F2D9-A67B-36CC-E6D164936C84}"/>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25: </a:t>
            </a:r>
            <a:r>
              <a:rPr lang="en-US" sz="2800" b="1" i="0" dirty="0">
                <a:solidFill>
                  <a:srgbClr val="FFFFFF"/>
                </a:solidFill>
                <a:effectLst/>
                <a:latin typeface="Udemy Sans"/>
              </a:rPr>
              <a:t>Which one of below should be logged and managed as a problem?</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E1554638-FF61-DD32-5740-F4E15CAF5431}"/>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'Continual improvement' needs to prioritize an improvement opportunity</a:t>
            </a:r>
          </a:p>
          <a:p>
            <a:pPr marL="0" indent="0">
              <a:buNone/>
            </a:pPr>
            <a:r>
              <a:rPr lang="en-US" sz="1800" dirty="0">
                <a:solidFill>
                  <a:srgbClr val="FFFFFF"/>
                </a:solidFill>
                <a:latin typeface="Lucida Sans" panose="020B0602030504020204" pitchFamily="34" charset="0"/>
              </a:rPr>
              <a:t>B. A monitoring tool detects a change of state for a service</a:t>
            </a:r>
          </a:p>
          <a:p>
            <a:pPr marL="0" indent="0">
              <a:buNone/>
            </a:pPr>
            <a:r>
              <a:rPr lang="en-US" sz="1800" dirty="0">
                <a:solidFill>
                  <a:srgbClr val="FFFFFF"/>
                </a:solidFill>
                <a:latin typeface="Lucida Sans" panose="020B0602030504020204" pitchFamily="34" charset="0"/>
              </a:rPr>
              <a:t>C. A user requests delivery of a laptop</a:t>
            </a:r>
          </a:p>
          <a:p>
            <a:pPr marL="0" indent="0">
              <a:buNone/>
            </a:pPr>
            <a:r>
              <a:rPr lang="en-US" sz="1800" dirty="0">
                <a:solidFill>
                  <a:srgbClr val="FFFFFF"/>
                </a:solidFill>
                <a:latin typeface="Lucida Sans" panose="020B0602030504020204" pitchFamily="34" charset="0"/>
              </a:rPr>
              <a:t>D. Trend analysis shows a large number of similar incidents</a:t>
            </a:r>
          </a:p>
        </p:txBody>
      </p:sp>
      <p:sp>
        <p:nvSpPr>
          <p:cNvPr id="4" name="Footer Placeholder 3">
            <a:extLst>
              <a:ext uri="{FF2B5EF4-FFF2-40B4-BE49-F238E27FC236}">
                <a16:creationId xmlns:a16="http://schemas.microsoft.com/office/drawing/2014/main" id="{B7488848-76B8-D097-2A4F-3B40CE39F3D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24430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CE985D1-D55B-DB2B-E475-17D12A91650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7F3EC-D779-07A6-E4DB-AB9D58A8D893}"/>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D. Trend analysis shows a large number of similar incidents.</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314804AF-346B-9387-C4F2-FB31E2C40D73}"/>
              </a:ext>
            </a:extLst>
          </p:cNvPr>
          <p:cNvSpPr>
            <a:spLocks noGrp="1"/>
          </p:cNvSpPr>
          <p:nvPr>
            <p:ph idx="1"/>
          </p:nvPr>
        </p:nvSpPr>
        <p:spPr>
          <a:xfrm>
            <a:off x="6516553" y="685799"/>
            <a:ext cx="5349132" cy="5682727"/>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Proactive Problem Management involves identifying and managing problems before they result in incidents. Trend analysis is a key tool in this process. When trend analysis reveals a large number of similar incidents, it indicates a common underlying issue that needs to be addressed to prevent future occurrences. This underlying issue is what constitutes a problem in ITIL terminology.</a:t>
            </a:r>
          </a:p>
          <a:p>
            <a:pPr marL="0" indent="0">
              <a:lnSpc>
                <a:spcPct val="90000"/>
              </a:lnSpc>
              <a:buNone/>
            </a:pPr>
            <a:r>
              <a:rPr lang="en-US" sz="1600" b="0" i="0" dirty="0">
                <a:solidFill>
                  <a:srgbClr val="FFFFFF"/>
                </a:solidFill>
                <a:effectLst/>
                <a:latin typeface="Lucida Sans" panose="020B0602030504020204" pitchFamily="34" charset="0"/>
              </a:rPr>
              <a:t>The other options are not directly related to problem management:</a:t>
            </a:r>
          </a:p>
          <a:p>
            <a:pPr lvl="1">
              <a:lnSpc>
                <a:spcPct val="90000"/>
              </a:lnSpc>
            </a:pPr>
            <a:r>
              <a:rPr lang="en-US" sz="1600" b="0" i="0" dirty="0">
                <a:solidFill>
                  <a:srgbClr val="FFFFFF"/>
                </a:solidFill>
                <a:effectLst/>
                <a:latin typeface="Lucida Sans" panose="020B0602030504020204" pitchFamily="34" charset="0"/>
              </a:rPr>
              <a:t>A: Prioritizing an improvement opportunity as part of 'continual improvement' is more about enhancing processes or services rather than addressing the underlying causes of incidents.</a:t>
            </a:r>
          </a:p>
          <a:p>
            <a:pPr lvl="1">
              <a:lnSpc>
                <a:spcPct val="90000"/>
              </a:lnSpc>
            </a:pPr>
            <a:r>
              <a:rPr lang="en-US" sz="1600" b="0" i="0" dirty="0">
                <a:solidFill>
                  <a:srgbClr val="FFFFFF"/>
                </a:solidFill>
                <a:effectLst/>
                <a:latin typeface="Lucida Sans" panose="020B0602030504020204" pitchFamily="34" charset="0"/>
              </a:rPr>
              <a:t>B: A monitoring tool detecting a change of state for a service might lead to an incident or problem identification, but the change of state itself is not automatically managed as a problem.</a:t>
            </a:r>
          </a:p>
          <a:p>
            <a:pPr lvl="1">
              <a:lnSpc>
                <a:spcPct val="90000"/>
              </a:lnSpc>
            </a:pPr>
            <a:r>
              <a:rPr lang="en-US" sz="1600" b="0" i="0" dirty="0">
                <a:solidFill>
                  <a:srgbClr val="FFFFFF"/>
                </a:solidFill>
                <a:effectLst/>
                <a:latin typeface="Lucida Sans" panose="020B0602030504020204" pitchFamily="34" charset="0"/>
              </a:rPr>
              <a:t>C: A user requesting the delivery of a laptop is a service request, not a problem, and would be managed through the service request management process.</a:t>
            </a:r>
          </a:p>
          <a:p>
            <a:pPr marL="0" indent="0">
              <a:lnSpc>
                <a:spcPct val="90000"/>
              </a:lnSpc>
              <a:buNone/>
            </a:pP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7BB7A733-D187-1BC3-CA7C-126C36C0721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87390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1B4F519-BB5F-A61F-DFAE-D8ED402902E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AEC19-1F16-6CCA-55E4-9F7AC5253C0B}"/>
              </a:ext>
            </a:extLst>
          </p:cNvPr>
          <p:cNvSpPr>
            <a:spLocks noGrp="1"/>
          </p:cNvSpPr>
          <p:nvPr>
            <p:ph type="title"/>
          </p:nvPr>
        </p:nvSpPr>
        <p:spPr>
          <a:xfrm>
            <a:off x="1834919" y="685800"/>
            <a:ext cx="3705269" cy="5308599"/>
          </a:xfrm>
        </p:spPr>
        <p:txBody>
          <a:bodyPr>
            <a:noAutofit/>
          </a:bodyPr>
          <a:lstStyle/>
          <a:p>
            <a:pPr algn="ctr"/>
            <a:r>
              <a:rPr lang="en-US" sz="1800" b="1" dirty="0">
                <a:solidFill>
                  <a:srgbClr val="FFFFFF"/>
                </a:solidFill>
                <a:latin typeface="Udemy Sans"/>
              </a:rPr>
              <a:t>Question 26: </a:t>
            </a:r>
            <a:r>
              <a:rPr lang="en-US" sz="1800" b="1" i="0" dirty="0">
                <a:solidFill>
                  <a:srgbClr val="FFFFFF"/>
                </a:solidFill>
                <a:effectLst/>
                <a:latin typeface="Udemy Sans"/>
              </a:rPr>
              <a:t>In which two situations should the ITIL guiding principles be considered?</a:t>
            </a:r>
            <a:endParaRPr lang="en-US" sz="1800" b="1" dirty="0">
              <a:solidFill>
                <a:srgbClr val="FFFFFF"/>
              </a:solidFill>
              <a:latin typeface="Udemy Sans"/>
            </a:endParaRPr>
          </a:p>
        </p:txBody>
      </p:sp>
      <p:sp>
        <p:nvSpPr>
          <p:cNvPr id="3" name="Content Placeholder 2">
            <a:extLst>
              <a:ext uri="{FF2B5EF4-FFF2-40B4-BE49-F238E27FC236}">
                <a16:creationId xmlns:a16="http://schemas.microsoft.com/office/drawing/2014/main" id="{55C990FA-E6DE-21B4-FCFA-0D3CE84B21B7}"/>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1. In every initiative</a:t>
            </a:r>
          </a:p>
          <a:p>
            <a:pPr marL="0" indent="0">
              <a:buNone/>
            </a:pPr>
            <a:r>
              <a:rPr lang="en-US" sz="1800" dirty="0">
                <a:solidFill>
                  <a:srgbClr val="FFFFFF"/>
                </a:solidFill>
                <a:latin typeface="Lucida Sans" panose="020B0602030504020204" pitchFamily="34" charset="0"/>
              </a:rPr>
              <a:t>2. In relationships with all stakeholders</a:t>
            </a:r>
          </a:p>
          <a:p>
            <a:pPr marL="0" indent="0">
              <a:buNone/>
            </a:pPr>
            <a:r>
              <a:rPr lang="en-US" sz="1800" dirty="0">
                <a:solidFill>
                  <a:srgbClr val="FFFFFF"/>
                </a:solidFill>
                <a:latin typeface="Lucida Sans" panose="020B0602030504020204" pitchFamily="34" charset="0"/>
              </a:rPr>
              <a:t>3. Except in specific initiatives where the principle is relevant</a:t>
            </a:r>
          </a:p>
          <a:p>
            <a:pPr marL="0" indent="0">
              <a:buNone/>
            </a:pPr>
            <a:r>
              <a:rPr lang="en-US" sz="1800" dirty="0">
                <a:solidFill>
                  <a:srgbClr val="FFFFFF"/>
                </a:solidFill>
                <a:latin typeface="Lucida Sans" panose="020B0602030504020204" pitchFamily="34" charset="0"/>
              </a:rPr>
              <a:t>4. Only in specific stakeholder relationships where the principle is relevant</a:t>
            </a:r>
          </a:p>
          <a:p>
            <a:pPr marL="0" indent="0">
              <a:buNone/>
            </a:pPr>
            <a:br>
              <a:rPr lang="en-US" sz="1800" b="1" i="0" dirty="0">
                <a:solidFill>
                  <a:srgbClr val="FFFFFF"/>
                </a:solidFill>
                <a:effectLst/>
                <a:latin typeface="Udemy Sans"/>
              </a:rPr>
            </a:br>
            <a:r>
              <a:rPr lang="en-US" sz="1800" b="1" i="0" dirty="0">
                <a:solidFill>
                  <a:srgbClr val="FFFFFF"/>
                </a:solidFill>
                <a:effectLst/>
                <a:latin typeface="Udemy Sans"/>
              </a:rPr>
              <a:t>A. 1 and 2</a:t>
            </a:r>
            <a:br>
              <a:rPr lang="en-US" sz="1800" b="1" i="0" dirty="0">
                <a:solidFill>
                  <a:srgbClr val="FFFFFF"/>
                </a:solidFill>
                <a:effectLst/>
                <a:latin typeface="Udemy Sans"/>
              </a:rPr>
            </a:br>
            <a:r>
              <a:rPr lang="en-US" sz="1800" b="1" i="0" dirty="0">
                <a:solidFill>
                  <a:srgbClr val="FFFFFF"/>
                </a:solidFill>
                <a:effectLst/>
                <a:latin typeface="Udemy Sans"/>
              </a:rPr>
              <a:t>B. 2 and 3</a:t>
            </a:r>
            <a:br>
              <a:rPr lang="en-US" sz="1800" b="1" i="0" dirty="0">
                <a:solidFill>
                  <a:srgbClr val="FFFFFF"/>
                </a:solidFill>
                <a:effectLst/>
                <a:latin typeface="Udemy Sans"/>
              </a:rPr>
            </a:br>
            <a:r>
              <a:rPr lang="en-US" sz="1800" b="1" i="0" dirty="0">
                <a:solidFill>
                  <a:srgbClr val="FFFFFF"/>
                </a:solidFill>
                <a:effectLst/>
                <a:latin typeface="Udemy Sans"/>
              </a:rPr>
              <a:t>C. 3 and 4</a:t>
            </a:r>
            <a:br>
              <a:rPr lang="en-US" sz="1800" b="1" i="0" dirty="0">
                <a:solidFill>
                  <a:srgbClr val="FFFFFF"/>
                </a:solidFill>
                <a:effectLst/>
                <a:latin typeface="Udemy Sans"/>
              </a:rPr>
            </a:br>
            <a:r>
              <a:rPr lang="en-US" sz="1800" b="1" i="0" dirty="0">
                <a:solidFill>
                  <a:srgbClr val="FFFFFF"/>
                </a:solidFill>
                <a:effectLst/>
                <a:latin typeface="Udemy Sans"/>
              </a:rPr>
              <a:t>D. 1 and 4 considered?</a:t>
            </a: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F8A75C00-32AF-E669-2E98-4A35CAE7656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584900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859E87C-A348-0877-89F7-2769DD9EDE8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9266C-DE52-8973-60F5-2735EE4C8E71}"/>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1 &amp; 2. </a:t>
            </a:r>
            <a:br>
              <a:rPr lang="en-US" sz="2800" b="1" dirty="0">
                <a:solidFill>
                  <a:srgbClr val="FFFFFF"/>
                </a:solidFill>
                <a:latin typeface="Udemy Sans"/>
              </a:rPr>
            </a:br>
            <a:r>
              <a:rPr lang="en-US" sz="2800" b="1" dirty="0">
                <a:solidFill>
                  <a:srgbClr val="FFFFFF"/>
                </a:solidFill>
                <a:latin typeface="Udemy Sans"/>
              </a:rPr>
              <a:t>1. </a:t>
            </a:r>
            <a:r>
              <a:rPr lang="en-US" sz="2800" b="1" i="0" dirty="0">
                <a:solidFill>
                  <a:srgbClr val="FFFFFF"/>
                </a:solidFill>
                <a:effectLst/>
                <a:latin typeface="Udemy Sans"/>
              </a:rPr>
              <a:t>In every initiative.</a:t>
            </a:r>
            <a:br>
              <a:rPr lang="en-US" sz="2800" b="1" i="0" dirty="0">
                <a:solidFill>
                  <a:srgbClr val="FFFFFF"/>
                </a:solidFill>
                <a:effectLst/>
                <a:latin typeface="Udemy Sans"/>
              </a:rPr>
            </a:br>
            <a:r>
              <a:rPr lang="en-US" sz="2800" b="1" i="0" dirty="0">
                <a:solidFill>
                  <a:srgbClr val="FFFFFF"/>
                </a:solidFill>
                <a:effectLst/>
                <a:latin typeface="Udemy Sans"/>
              </a:rPr>
              <a:t>2. In relationships with all stakeholders.</a:t>
            </a:r>
            <a:br>
              <a:rPr lang="en-US" sz="2800" b="1" i="0" dirty="0">
                <a:solidFill>
                  <a:srgbClr val="FFFFFF"/>
                </a:solidFill>
                <a:effectLst/>
                <a:latin typeface="Udemy Sans"/>
              </a:rPr>
            </a:b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245DEBB8-2D23-F985-8676-27BEC6179775}"/>
              </a:ext>
            </a:extLst>
          </p:cNvPr>
          <p:cNvSpPr>
            <a:spLocks noGrp="1"/>
          </p:cNvSpPr>
          <p:nvPr>
            <p:ph idx="1"/>
          </p:nvPr>
        </p:nvSpPr>
        <p:spPr>
          <a:xfrm>
            <a:off x="6516553" y="685800"/>
            <a:ext cx="5126446" cy="5410200"/>
          </a:xfrm>
        </p:spPr>
        <p:txBody>
          <a:bodyPr>
            <a:noAutofit/>
          </a:bodyPr>
          <a:lstStyle/>
          <a:p>
            <a:pPr marL="0" indent="0">
              <a:lnSpc>
                <a:spcPct val="90000"/>
              </a:lnSpc>
              <a:buNone/>
            </a:pPr>
            <a:r>
              <a:rPr lang="en-US" sz="1700" dirty="0">
                <a:solidFill>
                  <a:srgbClr val="FFFFFF"/>
                </a:solidFill>
                <a:latin typeface="Lucida Sans" panose="020B0602030504020204" pitchFamily="34" charset="0"/>
              </a:rPr>
              <a:t>The ITIL guiding principles are designed to be universal and overarching, which means they should be applied to all service management initiatives and in interactions with all stakeholders to ensure that every aspect of service management aligns with the overall strategy and delivers value.</a:t>
            </a:r>
          </a:p>
          <a:p>
            <a:pPr marL="0" indent="0">
              <a:lnSpc>
                <a:spcPct val="90000"/>
              </a:lnSpc>
              <a:buNone/>
            </a:pPr>
            <a:r>
              <a:rPr lang="en-US" sz="1700" dirty="0">
                <a:solidFill>
                  <a:srgbClr val="FFFFFF"/>
                </a:solidFill>
                <a:latin typeface="Lucida Sans" panose="020B0602030504020204" pitchFamily="34" charset="0"/>
              </a:rPr>
              <a:t>The other options are not correct because:</a:t>
            </a:r>
          </a:p>
          <a:p>
            <a:pPr>
              <a:lnSpc>
                <a:spcPct val="90000"/>
              </a:lnSpc>
            </a:pPr>
            <a:r>
              <a:rPr lang="en-US" sz="1700" dirty="0">
                <a:solidFill>
                  <a:srgbClr val="FFFFFF"/>
                </a:solidFill>
                <a:latin typeface="Lucida Sans" panose="020B0602030504020204" pitchFamily="34" charset="0"/>
              </a:rPr>
              <a:t>B. 2 and 3: This suggests that the principles are not applicable to all initiatives, which is contrary to their intended universal applicability.</a:t>
            </a:r>
          </a:p>
          <a:p>
            <a:pPr>
              <a:lnSpc>
                <a:spcPct val="90000"/>
              </a:lnSpc>
            </a:pPr>
            <a:r>
              <a:rPr lang="en-US" sz="1700" dirty="0">
                <a:solidFill>
                  <a:srgbClr val="FFFFFF"/>
                </a:solidFill>
                <a:latin typeface="Lucida Sans" panose="020B0602030504020204" pitchFamily="34" charset="0"/>
              </a:rPr>
              <a:t>C. 3 and 4: This implies that the principles should be excluded from certain initiatives and only applied in specific stakeholder relationships, which would limit their effectiveness.</a:t>
            </a:r>
          </a:p>
          <a:p>
            <a:pPr>
              <a:lnSpc>
                <a:spcPct val="90000"/>
              </a:lnSpc>
            </a:pPr>
            <a:r>
              <a:rPr lang="en-US" sz="1700" dirty="0">
                <a:solidFill>
                  <a:srgbClr val="FFFFFF"/>
                </a:solidFill>
                <a:latin typeface="Lucida Sans" panose="020B0602030504020204" pitchFamily="34" charset="0"/>
              </a:rPr>
              <a:t>D. 1 and 4: This combination is inconsistent, as it suggests applying the principles to every initiative but only to specific stakeholder relationships, which contradicts the idea of their universal application.</a:t>
            </a:r>
          </a:p>
        </p:txBody>
      </p:sp>
      <p:sp>
        <p:nvSpPr>
          <p:cNvPr id="4" name="Footer Placeholder 3">
            <a:extLst>
              <a:ext uri="{FF2B5EF4-FFF2-40B4-BE49-F238E27FC236}">
                <a16:creationId xmlns:a16="http://schemas.microsoft.com/office/drawing/2014/main" id="{1C47D547-28B4-D986-B3DF-7A9028FE96B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519589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DEB1A2E8-BF84-2CE0-3F21-BFD8CA7634A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D20EC-185C-3FB5-949B-8AB11DCBE356}"/>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27: </a:t>
            </a:r>
            <a:r>
              <a:rPr lang="en-US" sz="2800" b="1" i="0" dirty="0">
                <a:solidFill>
                  <a:srgbClr val="FFFFFF"/>
                </a:solidFill>
                <a:effectLst/>
                <a:latin typeface="Udemy Sans"/>
              </a:rPr>
              <a:t>How does a service consumer contribute to the reduction of Risk? </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661F4E29-20BA-B614-2568-F603EFB62DF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By paying for the service</a:t>
            </a:r>
          </a:p>
          <a:p>
            <a:pPr marL="0" indent="0">
              <a:buNone/>
            </a:pPr>
            <a:r>
              <a:rPr lang="en-US" dirty="0">
                <a:solidFill>
                  <a:srgbClr val="FFFFFF"/>
                </a:solidFill>
                <a:latin typeface="Lucida Sans" panose="020B0602030504020204" pitchFamily="34" charset="0"/>
              </a:rPr>
              <a:t>B. By managing server hardware</a:t>
            </a:r>
          </a:p>
          <a:p>
            <a:pPr marL="0" indent="0">
              <a:buNone/>
            </a:pPr>
            <a:r>
              <a:rPr lang="en-US" dirty="0">
                <a:solidFill>
                  <a:srgbClr val="FFFFFF"/>
                </a:solidFill>
                <a:latin typeface="Lucida Sans" panose="020B0602030504020204" pitchFamily="34" charset="0"/>
              </a:rPr>
              <a:t>C. By communicating constraints</a:t>
            </a:r>
          </a:p>
          <a:p>
            <a:pPr marL="0" indent="0">
              <a:buNone/>
            </a:pPr>
            <a:r>
              <a:rPr lang="en-US" dirty="0">
                <a:solidFill>
                  <a:srgbClr val="FFFFFF"/>
                </a:solidFill>
                <a:latin typeface="Lucida Sans" panose="020B0602030504020204" pitchFamily="34" charset="0"/>
              </a:rPr>
              <a:t>D. By managing staff availability</a:t>
            </a:r>
          </a:p>
        </p:txBody>
      </p:sp>
      <p:sp>
        <p:nvSpPr>
          <p:cNvPr id="4" name="Footer Placeholder 3">
            <a:extLst>
              <a:ext uri="{FF2B5EF4-FFF2-40B4-BE49-F238E27FC236}">
                <a16:creationId xmlns:a16="http://schemas.microsoft.com/office/drawing/2014/main" id="{3869A42A-F7ED-D65E-1A74-0B6DE4D8425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7421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FC05B8C-4A19-E915-9511-2CF5520EB00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DDE75-07A0-D95F-9134-8C78854BB1C5}"/>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C. By communicating constraints.</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5B788E06-2691-2398-4E88-7BC45A122BDA}"/>
              </a:ext>
            </a:extLst>
          </p:cNvPr>
          <p:cNvSpPr>
            <a:spLocks noGrp="1"/>
          </p:cNvSpPr>
          <p:nvPr>
            <p:ph idx="1"/>
          </p:nvPr>
        </p:nvSpPr>
        <p:spPr>
          <a:xfrm>
            <a:off x="6366890" y="503237"/>
            <a:ext cx="5595402" cy="5851525"/>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Communicating constraints and other relevant information helps the service provider understand the consumer's environment, requirements, and limitations. This information is crucial for the service provider to effectively manage and mitigate risks associated with the service delivery. For instance, understanding the consumer's operational constraints can guide the service provider in designing and delivering services that are less likely to cause disruptions or issues.</a:t>
            </a:r>
          </a:p>
          <a:p>
            <a:pPr marL="0" indent="0">
              <a:lnSpc>
                <a:spcPct val="90000"/>
              </a:lnSpc>
              <a:buNone/>
            </a:pPr>
            <a:r>
              <a:rPr lang="en-US" sz="1600" b="0" i="0" dirty="0">
                <a:solidFill>
                  <a:srgbClr val="FFFFFF"/>
                </a:solidFill>
                <a:effectLst/>
                <a:latin typeface="Lucida Sans" panose="020B0602030504020204" pitchFamily="34" charset="0"/>
              </a:rPr>
              <a:t>The other options do not directly contribute to risk reduction in the context of a service consumer's role:</a:t>
            </a:r>
          </a:p>
          <a:p>
            <a:pPr lvl="1">
              <a:lnSpc>
                <a:spcPct val="90000"/>
              </a:lnSpc>
            </a:pPr>
            <a:r>
              <a:rPr lang="en-US" sz="1600" b="0" i="0" dirty="0">
                <a:solidFill>
                  <a:srgbClr val="FFFFFF"/>
                </a:solidFill>
                <a:effectLst/>
                <a:latin typeface="Lucida Sans" panose="020B0602030504020204" pitchFamily="34" charset="0"/>
              </a:rPr>
              <a:t>A: Paying for the service is a financial transaction and does not inherently reduce risks associated with service delivery.</a:t>
            </a:r>
          </a:p>
          <a:p>
            <a:pPr lvl="1">
              <a:lnSpc>
                <a:spcPct val="90000"/>
              </a:lnSpc>
            </a:pPr>
            <a:r>
              <a:rPr lang="en-US" sz="1600" b="0" i="0" dirty="0">
                <a:solidFill>
                  <a:srgbClr val="FFFFFF"/>
                </a:solidFill>
                <a:effectLst/>
                <a:latin typeface="Lucida Sans" panose="020B0602030504020204" pitchFamily="34" charset="0"/>
              </a:rPr>
              <a:t>B: Managing server hardware is typically a responsibility of the service provider, not the consumer, unless specifically agreed upon in the service arrangement.</a:t>
            </a:r>
          </a:p>
          <a:p>
            <a:pPr lvl="1">
              <a:lnSpc>
                <a:spcPct val="90000"/>
              </a:lnSpc>
            </a:pPr>
            <a:r>
              <a:rPr lang="en-US" sz="1600" b="0" i="0" dirty="0">
                <a:solidFill>
                  <a:srgbClr val="FFFFFF"/>
                </a:solidFill>
                <a:effectLst/>
                <a:latin typeface="Lucida Sans" panose="020B0602030504020204" pitchFamily="34" charset="0"/>
              </a:rPr>
              <a:t>D: Managing staff availability is an internal operational aspect of the service consumer's organization and, while important, it does not directly contribute to risk reduction in the service delivery process.</a:t>
            </a:r>
          </a:p>
        </p:txBody>
      </p:sp>
      <p:sp>
        <p:nvSpPr>
          <p:cNvPr id="4" name="Footer Placeholder 3">
            <a:extLst>
              <a:ext uri="{FF2B5EF4-FFF2-40B4-BE49-F238E27FC236}">
                <a16:creationId xmlns:a16="http://schemas.microsoft.com/office/drawing/2014/main" id="{019749FF-B13F-B23A-17E3-54153FD82CD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5468471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11CB7FFA-EB34-D69D-6F1A-EAF2F712144C}"/>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9922F-A0DB-A1D0-9117-C1D7987157E3}"/>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28: </a:t>
            </a:r>
            <a:r>
              <a:rPr lang="en-US" sz="2800" b="1" i="0" dirty="0">
                <a:solidFill>
                  <a:srgbClr val="FFFFFF"/>
                </a:solidFill>
                <a:effectLst/>
                <a:latin typeface="Udemy Sans"/>
              </a:rPr>
              <a:t>Which practice has a purpose that includes aligning the organization's practices and services with changing business needs?</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431F48DC-D69E-05CB-3A43-17FADE3EAEA1}"/>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Service level management</a:t>
            </a:r>
          </a:p>
          <a:p>
            <a:pPr marL="0" indent="0">
              <a:buNone/>
            </a:pPr>
            <a:r>
              <a:rPr lang="en-US" dirty="0">
                <a:solidFill>
                  <a:srgbClr val="FFFFFF"/>
                </a:solidFill>
                <a:latin typeface="Lucida Sans" panose="020B0602030504020204" pitchFamily="34" charset="0"/>
              </a:rPr>
              <a:t>B. Service configuration management</a:t>
            </a:r>
          </a:p>
          <a:p>
            <a:pPr marL="0" indent="0">
              <a:buNone/>
            </a:pPr>
            <a:r>
              <a:rPr lang="en-US" dirty="0">
                <a:solidFill>
                  <a:srgbClr val="FFFFFF"/>
                </a:solidFill>
                <a:latin typeface="Lucida Sans" panose="020B0602030504020204" pitchFamily="34" charset="0"/>
              </a:rPr>
              <a:t>C. Relationship management</a:t>
            </a:r>
          </a:p>
          <a:p>
            <a:pPr marL="0" indent="0">
              <a:buNone/>
            </a:pPr>
            <a:r>
              <a:rPr lang="en-US" dirty="0">
                <a:solidFill>
                  <a:srgbClr val="FFFFFF"/>
                </a:solidFill>
                <a:latin typeface="Lucida Sans" panose="020B0602030504020204" pitchFamily="34" charset="0"/>
              </a:rPr>
              <a:t>D. Continual improvement</a:t>
            </a:r>
          </a:p>
        </p:txBody>
      </p:sp>
      <p:sp>
        <p:nvSpPr>
          <p:cNvPr id="4" name="Footer Placeholder 3">
            <a:extLst>
              <a:ext uri="{FF2B5EF4-FFF2-40B4-BE49-F238E27FC236}">
                <a16:creationId xmlns:a16="http://schemas.microsoft.com/office/drawing/2014/main" id="{4EE6133C-DE73-99B7-4840-13CFE1ABE25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45891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66BB6CB-7447-C4D7-F36F-A92E405C45B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88E84-04B3-63F3-F496-73E22361ED2B}"/>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D. Continual improvement.</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6E2539D9-94A2-7DAC-BB03-3F62B807571E}"/>
              </a:ext>
            </a:extLst>
          </p:cNvPr>
          <p:cNvSpPr>
            <a:spLocks noGrp="1"/>
          </p:cNvSpPr>
          <p:nvPr>
            <p:ph idx="1"/>
          </p:nvPr>
        </p:nvSpPr>
        <p:spPr>
          <a:xfrm>
            <a:off x="6516553" y="503237"/>
            <a:ext cx="5126446" cy="5851525"/>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Continual Improvement</a:t>
            </a:r>
            <a:r>
              <a:rPr lang="en-US" sz="1600" b="0" i="0" dirty="0">
                <a:solidFill>
                  <a:srgbClr val="FFFFFF"/>
                </a:solidFill>
                <a:effectLst/>
                <a:latin typeface="Lucida Sans" panose="020B0602030504020204" pitchFamily="34" charset="0"/>
              </a:rPr>
              <a:t>: The core purpose of this practice is to ensure that an organization continually improves its services, processes, and practices. This involves regularly evaluating and enhancing the effectiveness, efficiency, and quality of services in alignment with evolving business needs. Continual improvement is fundamental in adapting to changes in the business environment and maintaining relevance and value in the services offered.</a:t>
            </a:r>
          </a:p>
          <a:p>
            <a:pPr marL="0" indent="0">
              <a:lnSpc>
                <a:spcPct val="90000"/>
              </a:lnSpc>
              <a:buNone/>
            </a:pPr>
            <a:r>
              <a:rPr lang="en-US" sz="1600" b="0" i="0" dirty="0">
                <a:solidFill>
                  <a:srgbClr val="FFFFFF"/>
                </a:solidFill>
                <a:effectLst/>
                <a:latin typeface="Lucida Sans" panose="020B0602030504020204" pitchFamily="34" charset="0"/>
              </a:rPr>
              <a:t>The other practices, while important, have different primary focuses:</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Service Level Management</a:t>
            </a:r>
            <a:r>
              <a:rPr lang="en-US" sz="1600" b="0" i="0" dirty="0">
                <a:solidFill>
                  <a:srgbClr val="FFFFFF"/>
                </a:solidFill>
                <a:effectLst/>
                <a:latin typeface="Lucida Sans" panose="020B0602030504020204" pitchFamily="34" charset="0"/>
              </a:rPr>
              <a:t> is primarily concerned with negotiating, defining, and managing service level agreements to meet the expected service quality and performance.</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Service Configuration Management</a:t>
            </a:r>
            <a:r>
              <a:rPr lang="en-US" sz="1600" b="0" i="0" dirty="0">
                <a:solidFill>
                  <a:srgbClr val="FFFFFF"/>
                </a:solidFill>
                <a:effectLst/>
                <a:latin typeface="Lucida Sans" panose="020B0602030504020204" pitchFamily="34" charset="0"/>
              </a:rPr>
              <a:t> focuses on maintaining information about configuration items required to deliver an IT service, including their relationships.</a:t>
            </a:r>
          </a:p>
          <a:p>
            <a:pPr lvl="1">
              <a:lnSpc>
                <a:spcPct val="90000"/>
              </a:lnSpc>
            </a:pPr>
            <a:r>
              <a:rPr lang="en-US" sz="1600" b="0" i="0" dirty="0">
                <a:solidFill>
                  <a:srgbClr val="FFFFFF"/>
                </a:solidFill>
                <a:effectLst/>
                <a:latin typeface="Lucida Sans" panose="020B0602030504020204" pitchFamily="34" charset="0"/>
              </a:rPr>
              <a:t>C: </a:t>
            </a:r>
            <a:r>
              <a:rPr lang="en-US" sz="1600" b="1" i="0" dirty="0">
                <a:solidFill>
                  <a:srgbClr val="FFFFFF"/>
                </a:solidFill>
                <a:effectLst/>
                <a:latin typeface="Lucida Sans" panose="020B0602030504020204" pitchFamily="34" charset="0"/>
              </a:rPr>
              <a:t>Relationship Management</a:t>
            </a:r>
            <a:r>
              <a:rPr lang="en-US" sz="1600" b="0" i="0" dirty="0">
                <a:solidFill>
                  <a:srgbClr val="FFFFFF"/>
                </a:solidFill>
                <a:effectLst/>
                <a:latin typeface="Lucida Sans" panose="020B0602030504020204" pitchFamily="34" charset="0"/>
              </a:rPr>
              <a:t> aims to establish and nurture the links between the organization and its stakeholders.</a:t>
            </a:r>
          </a:p>
        </p:txBody>
      </p:sp>
      <p:sp>
        <p:nvSpPr>
          <p:cNvPr id="4" name="Footer Placeholder 3">
            <a:extLst>
              <a:ext uri="{FF2B5EF4-FFF2-40B4-BE49-F238E27FC236}">
                <a16:creationId xmlns:a16="http://schemas.microsoft.com/office/drawing/2014/main" id="{6853D21E-E456-4595-03ED-98BE690CDD3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44056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3D66D91-23DC-09AE-6688-70550CD9559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59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20046-2842-47D8-D520-7A05F8E4A532}"/>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29: Which is the BEST description of the value of a service to a customer?</a:t>
            </a:r>
          </a:p>
        </p:txBody>
      </p:sp>
      <p:sp>
        <p:nvSpPr>
          <p:cNvPr id="3" name="Content Placeholder 2">
            <a:extLst>
              <a:ext uri="{FF2B5EF4-FFF2-40B4-BE49-F238E27FC236}">
                <a16:creationId xmlns:a16="http://schemas.microsoft.com/office/drawing/2014/main" id="{027C43A5-37D8-4EF5-4399-A7DFFC02A253}"/>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sz="1800" b="0" i="0" dirty="0">
                <a:solidFill>
                  <a:srgbClr val="FFFFFF"/>
                </a:solidFill>
                <a:effectLst/>
                <a:latin typeface="Lucida Sans" panose="020B0602030504020204" pitchFamily="34" charset="0"/>
              </a:rPr>
              <a:t>The customer's perception of the benefits of using the service</a:t>
            </a:r>
          </a:p>
          <a:p>
            <a:pPr marL="514350" indent="-514350">
              <a:buFont typeface="+mj-lt"/>
              <a:buAutoNum type="alphaUcPeriod"/>
            </a:pPr>
            <a:r>
              <a:rPr lang="en-US" sz="1800" b="0" i="0" dirty="0">
                <a:solidFill>
                  <a:srgbClr val="FFFFFF"/>
                </a:solidFill>
                <a:effectLst/>
                <a:latin typeface="Lucida Sans" panose="020B0602030504020204" pitchFamily="34" charset="0"/>
              </a:rPr>
              <a:t>The amount of money the customer pays for using the service</a:t>
            </a:r>
          </a:p>
          <a:p>
            <a:pPr marL="514350" indent="-514350">
              <a:buFont typeface="+mj-lt"/>
              <a:buAutoNum type="alphaUcPeriod"/>
            </a:pPr>
            <a:r>
              <a:rPr lang="en-US" sz="1800" b="0" i="0" dirty="0">
                <a:solidFill>
                  <a:srgbClr val="FFFFFF"/>
                </a:solidFill>
                <a:effectLst/>
                <a:latin typeface="Lucida Sans" panose="020B0602030504020204" pitchFamily="34" charset="0"/>
              </a:rPr>
              <a:t>The financial return the customer gets from using the service</a:t>
            </a:r>
          </a:p>
          <a:p>
            <a:pPr marL="514350" indent="-514350">
              <a:buFont typeface="+mj-lt"/>
              <a:buAutoNum type="alphaUcPeriod"/>
            </a:pPr>
            <a:r>
              <a:rPr lang="en-US" sz="1800" b="0" i="0" dirty="0">
                <a:solidFill>
                  <a:srgbClr val="FFFFFF"/>
                </a:solidFill>
                <a:effectLst/>
                <a:latin typeface="Lucida Sans" panose="020B0602030504020204" pitchFamily="34" charset="0"/>
              </a:rPr>
              <a:t>The outcomes the customer receives by using the service</a:t>
            </a:r>
          </a:p>
          <a:p>
            <a:pPr marL="514350" indent="-514350">
              <a:buFont typeface="+mj-lt"/>
              <a:buAutoNum type="alphaUcPeriod"/>
            </a:pPr>
            <a:endParaRPr lang="en-US" sz="18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3E638F2-57A3-4164-876C-7EBCCFAEBEE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34513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027FA01C-0DF8-3681-D6E5-F4B14B55949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AC6D3-CFC2-C85A-DA85-C08E20F03A3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D: Change authorities are assigned for each type of change and change model.</a:t>
            </a:r>
            <a:br>
              <a:rPr lang="en-US" sz="2800" dirty="0">
                <a:solidFill>
                  <a:srgbClr val="FFFFFF"/>
                </a:solidFill>
                <a:latin typeface="Udemy Sans"/>
              </a:rPr>
            </a:b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E0E1C2F-CE4A-F11A-F211-9CF72ADA4189}"/>
              </a:ext>
            </a:extLst>
          </p:cNvPr>
          <p:cNvSpPr>
            <a:spLocks noGrp="1"/>
          </p:cNvSpPr>
          <p:nvPr>
            <p:ph idx="1"/>
          </p:nvPr>
        </p:nvSpPr>
        <p:spPr>
          <a:xfrm>
            <a:off x="6516553" y="685800"/>
            <a:ext cx="4754563" cy="5410200"/>
          </a:xfrm>
        </p:spPr>
        <p:txBody>
          <a:bodyPr>
            <a:normAutofit fontScale="92500" lnSpcReduction="20000"/>
          </a:bodyPr>
          <a:lstStyle/>
          <a:p>
            <a:pPr marL="0" indent="0">
              <a:lnSpc>
                <a:spcPct val="90000"/>
              </a:lnSpc>
              <a:buNone/>
            </a:pPr>
            <a:r>
              <a:rPr lang="en-US" sz="1700" b="0" i="0" dirty="0">
                <a:solidFill>
                  <a:srgbClr val="FFFFFF"/>
                </a:solidFill>
                <a:effectLst/>
                <a:latin typeface="Lucida Sans" panose="020B0602030504020204" pitchFamily="34" charset="0"/>
              </a:rPr>
              <a:t>Change authorities are typically roles or individuals with the responsibility to authorize different types of changes within an organization's change management process. They are not limited to emergency changes or normal changes only; instead, they are designated according to the type of change and the model being applied to manage that change. This includes standard changes, normal changes, and emergency changes, each possibly having different authorities or processes for authorization.</a:t>
            </a:r>
          </a:p>
          <a:p>
            <a:pPr marL="0" indent="0">
              <a:lnSpc>
                <a:spcPct val="90000"/>
              </a:lnSpc>
              <a:buNone/>
            </a:pPr>
            <a:r>
              <a:rPr lang="en-US" sz="1700" b="0" i="0" dirty="0">
                <a:solidFill>
                  <a:srgbClr val="FFFFFF"/>
                </a:solidFill>
                <a:effectLst/>
                <a:latin typeface="Lucida Sans" panose="020B0602030504020204" pitchFamily="34" charset="0"/>
              </a:rPr>
              <a:t>The other options are incorrect because:</a:t>
            </a:r>
          </a:p>
          <a:p>
            <a:pPr>
              <a:lnSpc>
                <a:spcPct val="90000"/>
              </a:lnSpc>
            </a:pPr>
            <a:r>
              <a:rPr lang="en-US" sz="1700" b="0" i="0" dirty="0">
                <a:solidFill>
                  <a:srgbClr val="FFFFFF"/>
                </a:solidFill>
                <a:effectLst/>
                <a:latin typeface="Lucida Sans" panose="020B0602030504020204" pitchFamily="34" charset="0"/>
              </a:rPr>
              <a:t>Option A suggests that change authorities are only for emergency changes, but their role encompasses all types of changes, including normal and standard ones.</a:t>
            </a:r>
          </a:p>
          <a:p>
            <a:pPr>
              <a:lnSpc>
                <a:spcPct val="90000"/>
              </a:lnSpc>
            </a:pPr>
            <a:r>
              <a:rPr lang="en-US" sz="1700" b="0" i="0" dirty="0">
                <a:solidFill>
                  <a:srgbClr val="FFFFFF"/>
                </a:solidFill>
                <a:effectLst/>
                <a:latin typeface="Lucida Sans" panose="020B0602030504020204" pitchFamily="34" charset="0"/>
              </a:rPr>
              <a:t>Option B is incorrect because change authorities are involved before deployment, typically during the planning and approval stages.</a:t>
            </a:r>
          </a:p>
          <a:p>
            <a:pPr>
              <a:lnSpc>
                <a:spcPct val="90000"/>
              </a:lnSpc>
            </a:pPr>
            <a:r>
              <a:rPr lang="en-US" sz="1700" b="0" i="0" dirty="0">
                <a:solidFill>
                  <a:srgbClr val="FFFFFF"/>
                </a:solidFill>
                <a:effectLst/>
                <a:latin typeface="Lucida Sans" panose="020B0602030504020204" pitchFamily="34" charset="0"/>
              </a:rPr>
              <a:t>Option C is too narrow, implying change authorities are only for normal changes, whereas they oversee standard, normal, and emergency changes within an organization.</a:t>
            </a:r>
          </a:p>
        </p:txBody>
      </p:sp>
      <p:sp>
        <p:nvSpPr>
          <p:cNvPr id="4" name="Footer Placeholder 3">
            <a:extLst>
              <a:ext uri="{FF2B5EF4-FFF2-40B4-BE49-F238E27FC236}">
                <a16:creationId xmlns:a16="http://schemas.microsoft.com/office/drawing/2014/main" id="{2885E30C-C456-628F-C993-F8012F6E089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49728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20989DC-5F51-5DEE-9B0F-5DBA8DCC517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6E52-3F70-DF4B-6686-A9E91D6E1C24}"/>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D. The outcomes the customer receives by using the service</a:t>
            </a:r>
          </a:p>
        </p:txBody>
      </p:sp>
      <p:sp>
        <p:nvSpPr>
          <p:cNvPr id="3" name="Content Placeholder 2">
            <a:extLst>
              <a:ext uri="{FF2B5EF4-FFF2-40B4-BE49-F238E27FC236}">
                <a16:creationId xmlns:a16="http://schemas.microsoft.com/office/drawing/2014/main" id="{F32068AF-1C6B-7005-80C7-62358F3B883F}"/>
              </a:ext>
            </a:extLst>
          </p:cNvPr>
          <p:cNvSpPr>
            <a:spLocks noGrp="1"/>
          </p:cNvSpPr>
          <p:nvPr>
            <p:ph idx="1"/>
          </p:nvPr>
        </p:nvSpPr>
        <p:spPr>
          <a:xfrm>
            <a:off x="6516553" y="685799"/>
            <a:ext cx="5126446" cy="5575151"/>
          </a:xfrm>
        </p:spPr>
        <p:txBody>
          <a:bodyPr>
            <a:noAutofit/>
          </a:bodyPr>
          <a:lstStyle/>
          <a:p>
            <a:pPr marL="0" indent="0">
              <a:buNone/>
            </a:pPr>
            <a:r>
              <a:rPr lang="en-US" sz="1600" b="0" i="0" dirty="0">
                <a:solidFill>
                  <a:srgbClr val="FFFFFF"/>
                </a:solidFill>
                <a:effectLst/>
                <a:latin typeface="Lucida Sans" panose="020B0602030504020204" pitchFamily="34" charset="0"/>
              </a:rPr>
              <a:t>Value is defined not just by the service itself but by what the customer can achieve by using the service. It’s about the enablement of performance improvements, solutions to problems, or the realization of opportunities.</a:t>
            </a:r>
          </a:p>
          <a:p>
            <a:pPr marL="0" indent="0">
              <a:buNone/>
            </a:pPr>
            <a:r>
              <a:rPr lang="en-US" sz="1600" b="0" i="0" dirty="0">
                <a:solidFill>
                  <a:srgbClr val="FFFFFF"/>
                </a:solidFill>
                <a:effectLst/>
                <a:latin typeface="Lucida Sans" panose="020B0602030504020204" pitchFamily="34" charset="0"/>
              </a:rPr>
              <a:t>The other options are not the best descriptions because:</a:t>
            </a:r>
          </a:p>
          <a:p>
            <a:r>
              <a:rPr lang="en-US" sz="1600" b="0" i="0" dirty="0">
                <a:solidFill>
                  <a:srgbClr val="FFFFFF"/>
                </a:solidFill>
                <a:effectLst/>
                <a:latin typeface="Lucida Sans" panose="020B0602030504020204" pitchFamily="34" charset="0"/>
              </a:rPr>
              <a:t>A. The customer's perception of the benefits of using the service: While customer perception is important, it's the actual outcomes, not just the perceived benefits, that define the value of a service.</a:t>
            </a:r>
          </a:p>
          <a:p>
            <a:r>
              <a:rPr lang="en-US" sz="1600" b="0" i="0" dirty="0">
                <a:solidFill>
                  <a:srgbClr val="FFFFFF"/>
                </a:solidFill>
                <a:effectLst/>
                <a:latin typeface="Lucida Sans" panose="020B0602030504020204" pitchFamily="34" charset="0"/>
              </a:rPr>
              <a:t>B. The amount of money the customer pays for using the service: The cost of the service is what the customer pays, which is different from the value or benefit they receive from the service.</a:t>
            </a:r>
          </a:p>
          <a:p>
            <a:r>
              <a:rPr lang="en-US" sz="1600" b="0" i="0" dirty="0">
                <a:solidFill>
                  <a:srgbClr val="FFFFFF"/>
                </a:solidFill>
                <a:effectLst/>
                <a:latin typeface="Lucida Sans" panose="020B0602030504020204" pitchFamily="34" charset="0"/>
              </a:rPr>
              <a:t>C. The financial return the customer gets from using the service: Financial return can be a part of the value, but value in service management is a broader concept that includes many types of tangible and intangible outcomes.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697980E7-4ECD-5FFB-90D6-36017AFA58D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121887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8A7CAE2-F9D6-29DE-3580-11370B59072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8AA28-E0B6-AEED-8CA8-21C89E3B5B1F}"/>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30: </a:t>
            </a:r>
            <a:r>
              <a:rPr lang="en-US" sz="2800" b="1" i="0" dirty="0">
                <a:solidFill>
                  <a:srgbClr val="FFFFFF"/>
                </a:solidFill>
                <a:effectLst/>
                <a:latin typeface="Udemy Sans"/>
              </a:rPr>
              <a:t>What actions does a service desk take for all issues, queries and requests that are reported to them?</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B3CF01BA-2B66-6EF1-BF3B-4FB7ACFF9780}"/>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Schedule, assess, authorize</a:t>
            </a:r>
          </a:p>
          <a:p>
            <a:pPr marL="0" indent="0">
              <a:buNone/>
            </a:pPr>
            <a:r>
              <a:rPr lang="en-US" dirty="0">
                <a:solidFill>
                  <a:srgbClr val="FFFFFF"/>
                </a:solidFill>
                <a:latin typeface="Lucida Sans" panose="020B0602030504020204" pitchFamily="34" charset="0"/>
              </a:rPr>
              <a:t>B. Diagnose, investigate, resolve</a:t>
            </a:r>
          </a:p>
          <a:p>
            <a:pPr marL="0" indent="0">
              <a:buNone/>
            </a:pPr>
            <a:r>
              <a:rPr lang="en-US" dirty="0">
                <a:solidFill>
                  <a:srgbClr val="FFFFFF"/>
                </a:solidFill>
                <a:latin typeface="Lucida Sans" panose="020B0602030504020204" pitchFamily="34" charset="0"/>
              </a:rPr>
              <a:t>C. Initiate, approve, fulfil</a:t>
            </a:r>
          </a:p>
          <a:p>
            <a:pPr marL="0" indent="0">
              <a:buNone/>
            </a:pPr>
            <a:r>
              <a:rPr lang="en-US" dirty="0">
                <a:solidFill>
                  <a:srgbClr val="FFFFFF"/>
                </a:solidFill>
                <a:latin typeface="Lucida Sans" panose="020B0602030504020204" pitchFamily="34" charset="0"/>
              </a:rPr>
              <a:t>D. Acknowledge, classify, own</a:t>
            </a:r>
          </a:p>
        </p:txBody>
      </p:sp>
      <p:sp>
        <p:nvSpPr>
          <p:cNvPr id="4" name="Footer Placeholder 3">
            <a:extLst>
              <a:ext uri="{FF2B5EF4-FFF2-40B4-BE49-F238E27FC236}">
                <a16:creationId xmlns:a16="http://schemas.microsoft.com/office/drawing/2014/main" id="{4EBCDF23-72F4-B927-CB95-C417C3E1CB2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8937287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E02BC26-B3B1-6263-D363-E944FF03603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AC849-7EED-F7EB-D15F-2CFE98927F53}"/>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D. Acknowledge, classify, own</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81189F05-7368-E6A1-F663-7F7F144ED866}"/>
              </a:ext>
            </a:extLst>
          </p:cNvPr>
          <p:cNvSpPr>
            <a:spLocks noGrp="1"/>
          </p:cNvSpPr>
          <p:nvPr>
            <p:ph idx="1"/>
          </p:nvPr>
        </p:nvSpPr>
        <p:spPr>
          <a:xfrm>
            <a:off x="6366890" y="503237"/>
            <a:ext cx="5482521" cy="5851525"/>
          </a:xfrm>
        </p:spPr>
        <p:txBody>
          <a:bodyPr>
            <a:noAutofit/>
          </a:bodyPr>
          <a:lstStyle/>
          <a:p>
            <a:pPr marL="0" indent="0">
              <a:buNone/>
            </a:pPr>
            <a:r>
              <a:rPr lang="en-US" sz="1600" b="1" i="0" dirty="0">
                <a:solidFill>
                  <a:srgbClr val="FFFFFF"/>
                </a:solidFill>
                <a:effectLst/>
                <a:latin typeface="Lucida Sans" panose="020B0602030504020204" pitchFamily="34" charset="0"/>
              </a:rPr>
              <a:t>For any issues, queries, and requests reported, the Service Desk's role is to first acknowledge receipt to the user, classify the type and priority of the request, and then take ownership to ensure it is managed appropriately through to resolution.</a:t>
            </a:r>
          </a:p>
          <a:p>
            <a:pPr marL="0" indent="0">
              <a:buNone/>
            </a:pPr>
            <a:r>
              <a:rPr lang="en-US" sz="1600" b="1" i="0" dirty="0">
                <a:solidFill>
                  <a:srgbClr val="FFFFFF"/>
                </a:solidFill>
                <a:effectLst/>
                <a:latin typeface="Lucida Sans" panose="020B0602030504020204" pitchFamily="34" charset="0"/>
              </a:rPr>
              <a:t>The other options are not the comprehensive set of initial actions typically taken by a service desk:</a:t>
            </a:r>
          </a:p>
          <a:p>
            <a:r>
              <a:rPr lang="en-US" sz="1600" b="1" i="0" dirty="0">
                <a:solidFill>
                  <a:srgbClr val="FFFFFF"/>
                </a:solidFill>
                <a:effectLst/>
                <a:latin typeface="Lucida Sans" panose="020B0602030504020204" pitchFamily="34" charset="0"/>
              </a:rPr>
              <a:t>A. Schedule, assess, authorize: While these actions might be part of the process, they are generally subsequent steps after the initial acknowledgment, classification, and ownership.</a:t>
            </a:r>
          </a:p>
          <a:p>
            <a:r>
              <a:rPr lang="en-US" sz="1600" b="1" i="0" dirty="0">
                <a:solidFill>
                  <a:srgbClr val="FFFFFF"/>
                </a:solidFill>
                <a:effectLst/>
                <a:latin typeface="Lucida Sans" panose="020B0602030504020204" pitchFamily="34" charset="0"/>
              </a:rPr>
              <a:t>B. Diagnose, investigate, resolve: These actions are part of the problem-solving process but may involve other teams beyond the Service Desk. Also, they come after the initial acknowledgment, classification, and ownership.</a:t>
            </a:r>
          </a:p>
          <a:p>
            <a:r>
              <a:rPr lang="en-US" sz="1600" b="1" i="0" dirty="0">
                <a:solidFill>
                  <a:srgbClr val="FFFFFF"/>
                </a:solidFill>
                <a:effectLst/>
                <a:latin typeface="Lucida Sans" panose="020B0602030504020204" pitchFamily="34" charset="0"/>
              </a:rPr>
              <a:t>C. Initiate, approve, fulfil: This set of actions is more aligned with the process of managing a service request or change, rather than the immediate actions taken when an issue or request is reported.</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4A433807-C9B2-5507-B534-F0A187E1A35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297930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D0C9132-59FF-6241-DD2B-27DF2EA282F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3CC37-820D-598F-C4CB-E17CAAA843EC}"/>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31: </a:t>
            </a:r>
            <a:r>
              <a:rPr lang="en-US" sz="2800" b="1" i="0" dirty="0">
                <a:solidFill>
                  <a:srgbClr val="FFFFFF"/>
                </a:solidFill>
                <a:effectLst/>
                <a:latin typeface="Udemy Sans"/>
              </a:rPr>
              <a:t>A major incident has been closed, but there is a risk that it might happen again. How should this be logged and managed?</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C6E99F6B-D0A9-58F9-2CA5-C70C64DD985D}"/>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As a change request</a:t>
            </a:r>
          </a:p>
          <a:p>
            <a:pPr marL="0" indent="0">
              <a:buNone/>
            </a:pPr>
            <a:r>
              <a:rPr lang="en-US" dirty="0">
                <a:solidFill>
                  <a:srgbClr val="FFFFFF"/>
                </a:solidFill>
                <a:latin typeface="Lucida Sans" panose="020B0602030504020204" pitchFamily="34" charset="0"/>
              </a:rPr>
              <a:t>B. As a service request</a:t>
            </a:r>
          </a:p>
          <a:p>
            <a:pPr marL="0" indent="0">
              <a:buNone/>
            </a:pPr>
            <a:r>
              <a:rPr lang="en-US" dirty="0">
                <a:solidFill>
                  <a:srgbClr val="FFFFFF"/>
                </a:solidFill>
                <a:latin typeface="Lucida Sans" panose="020B0602030504020204" pitchFamily="34" charset="0"/>
              </a:rPr>
              <a:t>C. As an event</a:t>
            </a:r>
          </a:p>
          <a:p>
            <a:pPr marL="0" indent="0">
              <a:buNone/>
            </a:pPr>
            <a:r>
              <a:rPr lang="en-US" dirty="0">
                <a:solidFill>
                  <a:srgbClr val="FFFFFF"/>
                </a:solidFill>
                <a:latin typeface="Lucida Sans" panose="020B0602030504020204" pitchFamily="34" charset="0"/>
              </a:rPr>
              <a:t>D. As a problem</a:t>
            </a:r>
          </a:p>
        </p:txBody>
      </p:sp>
      <p:sp>
        <p:nvSpPr>
          <p:cNvPr id="4" name="Footer Placeholder 3">
            <a:extLst>
              <a:ext uri="{FF2B5EF4-FFF2-40B4-BE49-F238E27FC236}">
                <a16:creationId xmlns:a16="http://schemas.microsoft.com/office/drawing/2014/main" id="{2317E9FB-58D9-DF15-86E4-30AA43ABE0E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041037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5D73749-CDBF-AF83-F219-53C37D35BAB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11EB0-A77D-BB32-2E8A-42183179FA2D}"/>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D. As a problem.</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7314B00F-6215-8171-5CA2-A318BDA60DEE}"/>
              </a:ext>
            </a:extLst>
          </p:cNvPr>
          <p:cNvSpPr>
            <a:spLocks noGrp="1"/>
          </p:cNvSpPr>
          <p:nvPr>
            <p:ph idx="1"/>
          </p:nvPr>
        </p:nvSpPr>
        <p:spPr>
          <a:xfrm>
            <a:off x="6516553" y="685800"/>
            <a:ext cx="4754563" cy="5410200"/>
          </a:xfrm>
        </p:spPr>
        <p:txBody>
          <a:bodyPr>
            <a:noAutofit/>
          </a:bodyPr>
          <a:lstStyle/>
          <a:p>
            <a:pPr marL="0" indent="0">
              <a:buNone/>
            </a:pPr>
            <a:r>
              <a:rPr lang="en-US" sz="1600" i="0" dirty="0">
                <a:solidFill>
                  <a:srgbClr val="FFFFFF"/>
                </a:solidFill>
                <a:effectLst/>
                <a:latin typeface="Lucida Sans" panose="020B0602030504020204" pitchFamily="34" charset="0"/>
              </a:rPr>
              <a:t>The risk of recurrence makes it a problem, which requires investigation and management to prevent future incidents.</a:t>
            </a:r>
          </a:p>
          <a:p>
            <a:pPr marL="0" indent="0">
              <a:buNone/>
            </a:pPr>
            <a:r>
              <a:rPr lang="en-US" sz="1600" i="0" dirty="0">
                <a:solidFill>
                  <a:srgbClr val="FFFFFF"/>
                </a:solidFill>
                <a:effectLst/>
                <a:latin typeface="Lucida Sans" panose="020B0602030504020204" pitchFamily="34" charset="0"/>
              </a:rPr>
              <a:t>The other options are not suitable for a risk of recurrence:</a:t>
            </a:r>
          </a:p>
          <a:p>
            <a:r>
              <a:rPr lang="en-US" sz="1600" i="0" dirty="0">
                <a:solidFill>
                  <a:srgbClr val="FFFFFF"/>
                </a:solidFill>
                <a:effectLst/>
                <a:latin typeface="Lucida Sans" panose="020B0602030504020204" pitchFamily="34" charset="0"/>
              </a:rPr>
              <a:t>A. As a change request: A change request is used for planned alterations to a service or system, not for managing the risk of an incident happening again.</a:t>
            </a:r>
          </a:p>
          <a:p>
            <a:r>
              <a:rPr lang="en-US" sz="1600" i="0" dirty="0">
                <a:solidFill>
                  <a:srgbClr val="FFFFFF"/>
                </a:solidFill>
                <a:effectLst/>
                <a:latin typeface="Lucida Sans" panose="020B0602030504020204" pitchFamily="34" charset="0"/>
              </a:rPr>
              <a:t>B. As a service request: A service request is typically a user-initiated request for information or advice, or for a standard change or access to an IT service; it's not used for managing unresolved risks.</a:t>
            </a:r>
          </a:p>
          <a:p>
            <a:r>
              <a:rPr lang="en-US" sz="1600" i="0" dirty="0">
                <a:solidFill>
                  <a:srgbClr val="FFFFFF"/>
                </a:solidFill>
                <a:effectLst/>
                <a:latin typeface="Lucida Sans" panose="020B0602030504020204" pitchFamily="34" charset="0"/>
              </a:rPr>
              <a:t>C. As an event: An event is a change of state that has significance for the management of a service or a configuration item; it is not used for logging potential future risks. Events are usually observed through monitoring tools and not through the analysis of closed incidents</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B84FF38-E4A4-DA94-EEBA-E57714A06F27}"/>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80284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ECB124D-26BA-7394-BDC0-13A2DCC3ED4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C2143-BD9A-418E-4A8B-46758BE192FD}"/>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32: </a:t>
            </a:r>
            <a:r>
              <a:rPr lang="en-US" sz="2800" b="1" i="0" dirty="0">
                <a:solidFill>
                  <a:srgbClr val="FFFFFF"/>
                </a:solidFill>
                <a:effectLst/>
                <a:latin typeface="Udemy Sans"/>
              </a:rPr>
              <a:t>What is the effect of increased automation on the 'service desk practice?</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C3653392-7AFB-664E-15CD-53E7ADEA9A7A}"/>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Increased ability to focus on fixing technology instead of supporting people</a:t>
            </a:r>
          </a:p>
          <a:p>
            <a:pPr marL="0" indent="0">
              <a:buNone/>
            </a:pPr>
            <a:r>
              <a:rPr lang="en-US" sz="1800" dirty="0">
                <a:solidFill>
                  <a:srgbClr val="FFFFFF"/>
                </a:solidFill>
                <a:latin typeface="Lucida Sans" panose="020B0602030504020204" pitchFamily="34" charset="0"/>
              </a:rPr>
              <a:t>B. Decrease in self-service incident logging and resolution</a:t>
            </a:r>
          </a:p>
          <a:p>
            <a:pPr marL="0" indent="0">
              <a:buNone/>
            </a:pPr>
            <a:r>
              <a:rPr lang="en-US" sz="1800" dirty="0">
                <a:solidFill>
                  <a:srgbClr val="FFFFFF"/>
                </a:solidFill>
                <a:latin typeface="Lucida Sans" panose="020B0602030504020204" pitchFamily="34" charset="0"/>
              </a:rPr>
              <a:t>C. Greater ability to focus on customer experience when personal contact is needed</a:t>
            </a:r>
          </a:p>
          <a:p>
            <a:pPr marL="0" indent="0">
              <a:buNone/>
            </a:pPr>
            <a:r>
              <a:rPr lang="en-US" sz="1800" dirty="0">
                <a:solidFill>
                  <a:srgbClr val="FFFFFF"/>
                </a:solidFill>
                <a:latin typeface="Lucida Sans" panose="020B0602030504020204" pitchFamily="34" charset="0"/>
              </a:rPr>
              <a:t>D. Elimination of the need to escalate incidents to support teams</a:t>
            </a:r>
          </a:p>
        </p:txBody>
      </p:sp>
      <p:sp>
        <p:nvSpPr>
          <p:cNvPr id="4" name="Footer Placeholder 3">
            <a:extLst>
              <a:ext uri="{FF2B5EF4-FFF2-40B4-BE49-F238E27FC236}">
                <a16:creationId xmlns:a16="http://schemas.microsoft.com/office/drawing/2014/main" id="{D362B819-035F-52BA-B3FF-0ED6BF5C746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621665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F6BC10F-3739-6005-DF00-89F12EA59BE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10AA4-A7F3-4ABE-80D2-BDAA68BBAFC0}"/>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C. Greater ability to focus on customer experience when personal contact is needed.</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893A4C31-ADB4-4C72-BA81-E55CBF21CA86}"/>
              </a:ext>
            </a:extLst>
          </p:cNvPr>
          <p:cNvSpPr>
            <a:spLocks noGrp="1"/>
          </p:cNvSpPr>
          <p:nvPr>
            <p:ph idx="1"/>
          </p:nvPr>
        </p:nvSpPr>
        <p:spPr>
          <a:xfrm>
            <a:off x="6498104" y="510988"/>
            <a:ext cx="5252313" cy="5661212"/>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Greater ability to focus on customer experience</a:t>
            </a:r>
            <a:r>
              <a:rPr lang="en-US" sz="1600" b="0" i="0" dirty="0">
                <a:solidFill>
                  <a:srgbClr val="FFFFFF"/>
                </a:solidFill>
                <a:effectLst/>
                <a:latin typeface="Lucida Sans" panose="020B0602030504020204" pitchFamily="34" charset="0"/>
              </a:rPr>
              <a:t>: Automation of routine tasks and inquiries allows service desk personnel to devote more time and resources to complex issues requiring a personal touch. This enhances the overall customer experience, as service desk agents can provide a more personalized and in-depth support for issues that cannot be automated.</a:t>
            </a:r>
          </a:p>
          <a:p>
            <a:pPr marL="0" indent="0">
              <a:lnSpc>
                <a:spcPct val="90000"/>
              </a:lnSpc>
              <a:buNone/>
            </a:pPr>
            <a:r>
              <a:rPr lang="en-US" sz="1600" b="0" i="0" dirty="0">
                <a:solidFill>
                  <a:srgbClr val="FFFFFF"/>
                </a:solidFill>
                <a:effectLst/>
                <a:latin typeface="Lucida Sans" panose="020B0602030504020204" pitchFamily="34" charset="0"/>
              </a:rPr>
              <a:t>The other options are not as likely:</a:t>
            </a:r>
          </a:p>
          <a:p>
            <a:pPr>
              <a:lnSpc>
                <a:spcPct val="90000"/>
              </a:lnSpc>
            </a:pPr>
            <a:r>
              <a:rPr lang="en-US" sz="1600" b="0" i="0" dirty="0">
                <a:solidFill>
                  <a:srgbClr val="FFFFFF"/>
                </a:solidFill>
                <a:effectLst/>
                <a:latin typeface="Lucida Sans" panose="020B0602030504020204" pitchFamily="34" charset="0"/>
              </a:rPr>
              <a:t>Option A suggests a focus away from supporting people, which is not the primary intent of automation; the goal is typically to augment human capabilities, not replace them.</a:t>
            </a:r>
          </a:p>
          <a:p>
            <a:pPr>
              <a:lnSpc>
                <a:spcPct val="90000"/>
              </a:lnSpc>
            </a:pPr>
            <a:r>
              <a:rPr lang="en-US" sz="1600" b="0" i="0" dirty="0">
                <a:solidFill>
                  <a:srgbClr val="FFFFFF"/>
                </a:solidFill>
                <a:effectLst/>
                <a:latin typeface="Lucida Sans" panose="020B0602030504020204" pitchFamily="34" charset="0"/>
              </a:rPr>
              <a:t>Option B, a decrease in self-service incident logging and resolution, is contrary to the goals of automation, which aims to increase self-service options.</a:t>
            </a:r>
          </a:p>
          <a:p>
            <a:pPr>
              <a:lnSpc>
                <a:spcPct val="90000"/>
              </a:lnSpc>
            </a:pPr>
            <a:r>
              <a:rPr lang="en-US" sz="1600" b="0" i="0" dirty="0">
                <a:solidFill>
                  <a:srgbClr val="FFFFFF"/>
                </a:solidFill>
                <a:effectLst/>
                <a:latin typeface="Lucida Sans" panose="020B0602030504020204" pitchFamily="34" charset="0"/>
              </a:rPr>
              <a:t>Option D, the elimination of the need to escalate incidents to support teams, is unrealistic because not all incidents can be resolved through automation alone; complex issues may still require escalation.</a:t>
            </a:r>
          </a:p>
        </p:txBody>
      </p:sp>
      <p:sp>
        <p:nvSpPr>
          <p:cNvPr id="4" name="Footer Placeholder 3">
            <a:extLst>
              <a:ext uri="{FF2B5EF4-FFF2-40B4-BE49-F238E27FC236}">
                <a16:creationId xmlns:a16="http://schemas.microsoft.com/office/drawing/2014/main" id="{846C41F8-B825-35A4-85D5-BA9F0A88D59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556367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D01578B-8A75-360E-48E4-942670958E4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6D1FA-3303-DB12-DF67-0128ED47B614}"/>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33: Identify the missing word in the following sentence.</a:t>
            </a:r>
            <a:br>
              <a:rPr lang="en-US" sz="2800" b="1" dirty="0">
                <a:solidFill>
                  <a:srgbClr val="FFFFFF"/>
                </a:solidFill>
                <a:latin typeface="Udemy Sans"/>
              </a:rPr>
            </a:br>
            <a:r>
              <a:rPr lang="en-US" sz="2800" b="1" dirty="0">
                <a:solidFill>
                  <a:srgbClr val="FFFFFF"/>
                </a:solidFill>
                <a:latin typeface="Udemy Sans"/>
              </a:rPr>
              <a:t>A user is [?] that uses services</a:t>
            </a:r>
          </a:p>
        </p:txBody>
      </p:sp>
      <p:sp>
        <p:nvSpPr>
          <p:cNvPr id="3" name="Content Placeholder 2">
            <a:extLst>
              <a:ext uri="{FF2B5EF4-FFF2-40B4-BE49-F238E27FC236}">
                <a16:creationId xmlns:a16="http://schemas.microsoft.com/office/drawing/2014/main" id="{76C010F8-09FF-F11F-8F47-62D2D1086A75}"/>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a supplier</a:t>
            </a:r>
          </a:p>
          <a:p>
            <a:pPr marL="0" indent="0">
              <a:buNone/>
            </a:pPr>
            <a:r>
              <a:rPr lang="en-US" dirty="0">
                <a:solidFill>
                  <a:srgbClr val="FFFFFF"/>
                </a:solidFill>
                <a:latin typeface="Lucida Sans" panose="020B0602030504020204" pitchFamily="34" charset="0"/>
              </a:rPr>
              <a:t>B. a role</a:t>
            </a:r>
          </a:p>
          <a:p>
            <a:pPr marL="0" indent="0">
              <a:buNone/>
            </a:pPr>
            <a:r>
              <a:rPr lang="en-US" dirty="0">
                <a:solidFill>
                  <a:srgbClr val="FFFFFF"/>
                </a:solidFill>
                <a:latin typeface="Lucida Sans" panose="020B0602030504020204" pitchFamily="34" charset="0"/>
              </a:rPr>
              <a:t>C. a team</a:t>
            </a:r>
          </a:p>
          <a:p>
            <a:pPr marL="0" indent="0">
              <a:buNone/>
            </a:pPr>
            <a:r>
              <a:rPr lang="en-US" dirty="0">
                <a:solidFill>
                  <a:srgbClr val="FFFFFF"/>
                </a:solidFill>
                <a:latin typeface="Lucida Sans" panose="020B0602030504020204" pitchFamily="34" charset="0"/>
              </a:rPr>
              <a:t>D. an organization</a:t>
            </a:r>
          </a:p>
        </p:txBody>
      </p:sp>
      <p:sp>
        <p:nvSpPr>
          <p:cNvPr id="4" name="Footer Placeholder 3">
            <a:extLst>
              <a:ext uri="{FF2B5EF4-FFF2-40B4-BE49-F238E27FC236}">
                <a16:creationId xmlns:a16="http://schemas.microsoft.com/office/drawing/2014/main" id="{2BBF5CA7-CA48-9CAF-8D32-122B4C40B30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77044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B71A58A-45D6-9741-D1A7-445534B6089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87846-5EE0-BF12-75D4-77FD9BC187A1}"/>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B. a role.</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133A656B-50CC-EC4B-D3EF-3889711389F1}"/>
              </a:ext>
            </a:extLst>
          </p:cNvPr>
          <p:cNvSpPr>
            <a:spLocks noGrp="1"/>
          </p:cNvSpPr>
          <p:nvPr>
            <p:ph idx="1"/>
          </p:nvPr>
        </p:nvSpPr>
        <p:spPr>
          <a:xfrm>
            <a:off x="6516553" y="685800"/>
            <a:ext cx="5230798" cy="5410200"/>
          </a:xfrm>
        </p:spPr>
        <p:txBody>
          <a:bodyPr>
            <a:noAutofit/>
          </a:bodyPr>
          <a:lstStyle/>
          <a:p>
            <a:pPr marL="0" indent="0">
              <a:buNone/>
            </a:pPr>
            <a:r>
              <a:rPr lang="en-US" sz="1800" dirty="0">
                <a:solidFill>
                  <a:srgbClr val="FFFFFF"/>
                </a:solidFill>
                <a:latin typeface="Lucida Sans" panose="020B0602030504020204" pitchFamily="34" charset="0"/>
              </a:rPr>
              <a:t>So, the complete sentence would be:</a:t>
            </a:r>
          </a:p>
          <a:p>
            <a:pPr marL="0" indent="0">
              <a:buNone/>
            </a:pPr>
            <a:r>
              <a:rPr lang="en-US" sz="1800" dirty="0">
                <a:solidFill>
                  <a:srgbClr val="FFFFFF"/>
                </a:solidFill>
                <a:latin typeface="Lucida Sans" panose="020B0602030504020204" pitchFamily="34" charset="0"/>
              </a:rPr>
              <a:t>"A user is a role that uses services.“</a:t>
            </a:r>
          </a:p>
          <a:p>
            <a:pPr marL="0" indent="0">
              <a:buNone/>
            </a:pPr>
            <a:r>
              <a:rPr lang="en-US" sz="1800" dirty="0">
                <a:solidFill>
                  <a:srgbClr val="FFFFFF"/>
                </a:solidFill>
                <a:latin typeface="Lucida Sans" panose="020B0602030504020204" pitchFamily="34" charset="0"/>
              </a:rPr>
              <a:t>A user in the context of IT services is typically defined as a role that uses services. The user role is the person or group that uses the service on a day-to-day basis.</a:t>
            </a:r>
          </a:p>
          <a:p>
            <a:pPr marL="0" indent="0">
              <a:buNone/>
            </a:pPr>
            <a:r>
              <a:rPr lang="en-US" sz="1800" dirty="0">
                <a:solidFill>
                  <a:srgbClr val="FFFFFF"/>
                </a:solidFill>
                <a:latin typeface="Lucida Sans" panose="020B0602030504020204" pitchFamily="34" charset="0"/>
              </a:rPr>
              <a:t>Here's why the other options don't fit as well:</a:t>
            </a:r>
          </a:p>
          <a:p>
            <a:r>
              <a:rPr lang="en-US" sz="1800" dirty="0">
                <a:solidFill>
                  <a:srgbClr val="FFFFFF"/>
                </a:solidFill>
                <a:latin typeface="Lucida Sans" panose="020B0602030504020204" pitchFamily="34" charset="0"/>
              </a:rPr>
              <a:t>A. a supplier: A supplier is an entity that provides goods or services to another organization, which doesn't align with the usage context of the word 'user'.</a:t>
            </a:r>
          </a:p>
          <a:p>
            <a:r>
              <a:rPr lang="en-US" sz="1800" dirty="0">
                <a:solidFill>
                  <a:srgbClr val="FFFFFF"/>
                </a:solidFill>
                <a:latin typeface="Lucida Sans" panose="020B0602030504020204" pitchFamily="34" charset="0"/>
              </a:rPr>
              <a:t>C. a team: A team may use services, but the term 'user' is more individual-centric in ITIL context.</a:t>
            </a:r>
          </a:p>
          <a:p>
            <a:r>
              <a:rPr lang="en-US" sz="1800" dirty="0">
                <a:solidFill>
                  <a:srgbClr val="FFFFFF"/>
                </a:solidFill>
                <a:latin typeface="Lucida Sans" panose="020B0602030504020204" pitchFamily="34" charset="0"/>
              </a:rPr>
              <a:t>D. an organization: An organization is a larger entity that encompasses many users and other roles; it is not synonymous with 'user'.</a:t>
            </a:r>
          </a:p>
        </p:txBody>
      </p:sp>
      <p:sp>
        <p:nvSpPr>
          <p:cNvPr id="4" name="Footer Placeholder 3">
            <a:extLst>
              <a:ext uri="{FF2B5EF4-FFF2-40B4-BE49-F238E27FC236}">
                <a16:creationId xmlns:a16="http://schemas.microsoft.com/office/drawing/2014/main" id="{D4DDF8D2-C272-08BD-8A41-F7A01064923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8282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9CA63BA-A922-9FD8-B52E-167C6AA5496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69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EE71F-1031-1765-7EAB-ADA5DADA4FD3}"/>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Question 34: </a:t>
            </a:r>
            <a:r>
              <a:rPr lang="en-US" sz="2800" b="1" i="0" dirty="0">
                <a:solidFill>
                  <a:srgbClr val="FFFFFF"/>
                </a:solidFill>
                <a:effectLst/>
                <a:latin typeface="Udemy Sans"/>
              </a:rPr>
              <a:t>What helps diagnose and resolve a simple incident?</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95BB0559-C155-393F-01B6-B458126E1E1B}"/>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Rapid escalation</a:t>
            </a:r>
          </a:p>
          <a:p>
            <a:pPr marL="0" indent="0">
              <a:buNone/>
            </a:pPr>
            <a:r>
              <a:rPr lang="en-US" dirty="0">
                <a:solidFill>
                  <a:srgbClr val="FFFFFF"/>
                </a:solidFill>
                <a:latin typeface="Lucida Sans" panose="020B0602030504020204" pitchFamily="34" charset="0"/>
              </a:rPr>
              <a:t>B. Formation of a temporary team</a:t>
            </a:r>
          </a:p>
          <a:p>
            <a:pPr marL="0" indent="0">
              <a:buNone/>
            </a:pPr>
            <a:r>
              <a:rPr lang="en-US" dirty="0">
                <a:solidFill>
                  <a:srgbClr val="FFFFFF"/>
                </a:solidFill>
                <a:latin typeface="Lucida Sans" panose="020B0602030504020204" pitchFamily="34" charset="0"/>
              </a:rPr>
              <a:t>C. The use of scripts</a:t>
            </a:r>
          </a:p>
          <a:p>
            <a:pPr marL="0" indent="0">
              <a:buNone/>
            </a:pPr>
            <a:r>
              <a:rPr lang="en-US" dirty="0">
                <a:solidFill>
                  <a:srgbClr val="FFFFFF"/>
                </a:solidFill>
                <a:latin typeface="Lucida Sans" panose="020B0602030504020204" pitchFamily="34" charset="0"/>
              </a:rPr>
              <a:t>D. Problem prioritization</a:t>
            </a:r>
          </a:p>
        </p:txBody>
      </p:sp>
      <p:sp>
        <p:nvSpPr>
          <p:cNvPr id="4" name="Footer Placeholder 3">
            <a:extLst>
              <a:ext uri="{FF2B5EF4-FFF2-40B4-BE49-F238E27FC236}">
                <a16:creationId xmlns:a16="http://schemas.microsoft.com/office/drawing/2014/main" id="{BAFAB7F4-B04B-D40D-5C64-6FB31C55ED2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60174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31" name="Straight Connector 3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2994BB6-1677-7D73-AC86-4B8F54ADC32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a:t>
            </a:fld>
            <a:endParaRPr lang="en-US">
              <a:solidFill>
                <a:srgbClr val="FFFFFF"/>
              </a:solidFill>
            </a:endParaRPr>
          </a:p>
        </p:txBody>
      </p:sp>
      <p:sp>
        <p:nvSpPr>
          <p:cNvPr id="37" name="Rectangle 3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95942-23FE-CDD5-517A-76B57C22027E}"/>
              </a:ext>
            </a:extLst>
          </p:cNvPr>
          <p:cNvSpPr>
            <a:spLocks noGrp="1"/>
          </p:cNvSpPr>
          <p:nvPr>
            <p:ph type="title"/>
          </p:nvPr>
        </p:nvSpPr>
        <p:spPr>
          <a:xfrm>
            <a:off x="1834919" y="685800"/>
            <a:ext cx="3705269" cy="5308599"/>
          </a:xfrm>
        </p:spPr>
        <p:txBody>
          <a:bodyPr>
            <a:normAutofit/>
          </a:bodyPr>
          <a:lstStyle/>
          <a:p>
            <a:pPr algn="ctr"/>
            <a:r>
              <a:rPr lang="en-US" sz="2800" i="0" dirty="0">
                <a:solidFill>
                  <a:srgbClr val="FFFFFF"/>
                </a:solidFill>
                <a:effectLst/>
                <a:latin typeface="Udemy Sans"/>
              </a:rPr>
              <a:t>Question 3: What is the starting point for optimization?</a:t>
            </a:r>
            <a:endParaRPr lang="en-US" sz="2800" dirty="0">
              <a:solidFill>
                <a:srgbClr val="FFFFFF"/>
              </a:solidFill>
            </a:endParaRPr>
          </a:p>
        </p:txBody>
      </p:sp>
      <p:sp>
        <p:nvSpPr>
          <p:cNvPr id="3" name="Content Placeholder 2">
            <a:extLst>
              <a:ext uri="{FF2B5EF4-FFF2-40B4-BE49-F238E27FC236}">
                <a16:creationId xmlns:a16="http://schemas.microsoft.com/office/drawing/2014/main" id="{A63EAE95-BF9A-973E-6E7A-A1E1A674CF83}"/>
              </a:ext>
            </a:extLst>
          </p:cNvPr>
          <p:cNvSpPr>
            <a:spLocks noGrp="1"/>
          </p:cNvSpPr>
          <p:nvPr>
            <p:ph idx="1"/>
          </p:nvPr>
        </p:nvSpPr>
        <p:spPr>
          <a:xfrm>
            <a:off x="6516553" y="685800"/>
            <a:ext cx="4754563" cy="5410200"/>
          </a:xfrm>
        </p:spPr>
        <p:txBody>
          <a:bodyPr>
            <a:normAutofit/>
          </a:bodyPr>
          <a:lstStyle/>
          <a:p>
            <a:pPr marL="0" indent="0">
              <a:buNone/>
            </a:pPr>
            <a:r>
              <a:rPr lang="en-US" sz="2400" b="1" i="0" baseline="0" dirty="0">
                <a:solidFill>
                  <a:srgbClr val="FFFFFF"/>
                </a:solidFill>
                <a:latin typeface="Lucida Sans" panose="020B0602030504020204" pitchFamily="34" charset="0"/>
              </a:rPr>
              <a:t>A.</a:t>
            </a:r>
            <a:r>
              <a:rPr lang="en-US" sz="2400" b="0" i="0" baseline="0" dirty="0">
                <a:solidFill>
                  <a:srgbClr val="FFFFFF"/>
                </a:solidFill>
                <a:latin typeface="Lucida Sans" panose="020B0602030504020204" pitchFamily="34" charset="0"/>
              </a:rPr>
              <a:t> Securing stakeholder engagement</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B.</a:t>
            </a:r>
            <a:r>
              <a:rPr lang="en-US" sz="2400" b="0" i="0" baseline="0" dirty="0">
                <a:solidFill>
                  <a:srgbClr val="FFFFFF"/>
                </a:solidFill>
                <a:latin typeface="Lucida Sans" panose="020B0602030504020204" pitchFamily="34" charset="0"/>
              </a:rPr>
              <a:t> Understanding the vision and objectives of the organization</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C.</a:t>
            </a:r>
            <a:r>
              <a:rPr lang="en-US" sz="2400" b="0" i="0" baseline="0" dirty="0">
                <a:solidFill>
                  <a:srgbClr val="FFFFFF"/>
                </a:solidFill>
                <a:latin typeface="Lucida Sans" panose="020B0602030504020204" pitchFamily="34" charset="0"/>
              </a:rPr>
              <a:t> Determining where the most positive impact would be</a:t>
            </a:r>
            <a:endParaRPr lang="en-US" sz="2400" dirty="0">
              <a:solidFill>
                <a:srgbClr val="FFFFFF"/>
              </a:solidFill>
              <a:latin typeface="Lucida Sans" panose="020B0602030504020204" pitchFamily="34" charset="0"/>
            </a:endParaRPr>
          </a:p>
          <a:p>
            <a:pPr marL="0" indent="0">
              <a:buNone/>
            </a:pPr>
            <a:r>
              <a:rPr lang="en-US" sz="2400" b="1" i="0" baseline="0" dirty="0">
                <a:solidFill>
                  <a:srgbClr val="FFFFFF"/>
                </a:solidFill>
                <a:latin typeface="Lucida Sans" panose="020B0602030504020204" pitchFamily="34" charset="0"/>
              </a:rPr>
              <a:t>D.</a:t>
            </a:r>
            <a:r>
              <a:rPr lang="en-US" sz="2400" b="0" i="0" baseline="0" dirty="0">
                <a:solidFill>
                  <a:srgbClr val="FFFFFF"/>
                </a:solidFill>
                <a:latin typeface="Lucida Sans" panose="020B0602030504020204" pitchFamily="34" charset="0"/>
              </a:rPr>
              <a:t> Standardizing practices and services</a:t>
            </a:r>
            <a:endParaRPr lang="en-US" sz="24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DDCF59E8-DDAA-3794-8433-EDF316A5FCF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6706482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E48E60B2-F43C-B224-860D-F4397A78B7A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3D1BF-6F63-8C1B-3C10-50C457172559}"/>
              </a:ext>
            </a:extLst>
          </p:cNvPr>
          <p:cNvSpPr>
            <a:spLocks noGrp="1"/>
          </p:cNvSpPr>
          <p:nvPr>
            <p:ph type="title"/>
          </p:nvPr>
        </p:nvSpPr>
        <p:spPr>
          <a:xfrm>
            <a:off x="1834919" y="685800"/>
            <a:ext cx="3705269" cy="5308599"/>
          </a:xfrm>
        </p:spPr>
        <p:txBody>
          <a:bodyPr>
            <a:normAutofit/>
          </a:bodyPr>
          <a:lstStyle/>
          <a:p>
            <a:pPr algn="ctr"/>
            <a:r>
              <a:rPr lang="en-US" sz="2800" b="1" dirty="0">
                <a:solidFill>
                  <a:srgbClr val="FFFFFF"/>
                </a:solidFill>
                <a:latin typeface="Udemy Sans"/>
              </a:rPr>
              <a:t>The correct answer is </a:t>
            </a:r>
            <a:r>
              <a:rPr lang="en-US" sz="2800" b="1" i="0" dirty="0">
                <a:solidFill>
                  <a:srgbClr val="FFFFFF"/>
                </a:solidFill>
                <a:effectLst/>
                <a:latin typeface="Udemy Sans"/>
              </a:rPr>
              <a:t>C. The use of scripts.</a:t>
            </a:r>
            <a:endParaRPr lang="en-US" sz="2800" b="1" dirty="0">
              <a:solidFill>
                <a:srgbClr val="FFFFFF"/>
              </a:solidFill>
              <a:latin typeface="Udemy Sans"/>
            </a:endParaRPr>
          </a:p>
        </p:txBody>
      </p:sp>
      <p:sp>
        <p:nvSpPr>
          <p:cNvPr id="3" name="Content Placeholder 2">
            <a:extLst>
              <a:ext uri="{FF2B5EF4-FFF2-40B4-BE49-F238E27FC236}">
                <a16:creationId xmlns:a16="http://schemas.microsoft.com/office/drawing/2014/main" id="{3390C9D2-E716-D139-9186-C0B4658C7A3E}"/>
              </a:ext>
            </a:extLst>
          </p:cNvPr>
          <p:cNvSpPr>
            <a:spLocks noGrp="1"/>
          </p:cNvSpPr>
          <p:nvPr>
            <p:ph idx="1"/>
          </p:nvPr>
        </p:nvSpPr>
        <p:spPr>
          <a:xfrm>
            <a:off x="6516553" y="685800"/>
            <a:ext cx="5126446" cy="5486400"/>
          </a:xfrm>
        </p:spPr>
        <p:txBody>
          <a:bodyPr>
            <a:noAutofit/>
          </a:bodyPr>
          <a:lstStyle/>
          <a:p>
            <a:pPr marL="0" indent="0">
              <a:buNone/>
            </a:pPr>
            <a:r>
              <a:rPr lang="en-US" sz="1600" i="0" dirty="0">
                <a:solidFill>
                  <a:srgbClr val="FFFFFF"/>
                </a:solidFill>
                <a:effectLst/>
                <a:latin typeface="Lucida Sans" panose="020B0602030504020204" pitchFamily="34" charset="0"/>
              </a:rPr>
              <a:t>The use of scripts (Option C) often helps diagnose and resolve a simple incident. Scripts can guide service desk personnel through a series of steps to troubleshoot common problems, enabling quick resolution without the need for further escalation. Scripts are particularly useful for standardizing responses to frequently encountered issues and ensuring that all service desk agents handle incidents in a consistent manner.</a:t>
            </a:r>
          </a:p>
          <a:p>
            <a:pPr marL="0" indent="0">
              <a:buNone/>
            </a:pPr>
            <a:r>
              <a:rPr lang="en-US" sz="1600" i="0" dirty="0">
                <a:solidFill>
                  <a:srgbClr val="FFFFFF"/>
                </a:solidFill>
                <a:effectLst/>
                <a:latin typeface="Lucida Sans" panose="020B0602030504020204" pitchFamily="34" charset="0"/>
              </a:rPr>
              <a:t>As for why not the others: </a:t>
            </a:r>
          </a:p>
          <a:p>
            <a:r>
              <a:rPr lang="en-US" sz="1600" i="0" dirty="0">
                <a:solidFill>
                  <a:srgbClr val="FFFFFF"/>
                </a:solidFill>
                <a:effectLst/>
                <a:latin typeface="Lucida Sans" panose="020B0602030504020204" pitchFamily="34" charset="0"/>
              </a:rPr>
              <a:t>Rapid escalation (Option A) is more appropriate for more complex issues that cannot be resolved at the first level of support. </a:t>
            </a:r>
          </a:p>
          <a:p>
            <a:r>
              <a:rPr lang="en-US" sz="1600" i="0" dirty="0">
                <a:solidFill>
                  <a:srgbClr val="FFFFFF"/>
                </a:solidFill>
                <a:effectLst/>
                <a:latin typeface="Lucida Sans" panose="020B0602030504020204" pitchFamily="34" charset="0"/>
              </a:rPr>
              <a:t>The formation of a temporary team (Option B) is also a response to more complex or critical incidents that require specialized skills or coordination across multiple teams. </a:t>
            </a:r>
          </a:p>
          <a:p>
            <a:r>
              <a:rPr lang="en-US" sz="1600" i="0" dirty="0">
                <a:solidFill>
                  <a:srgbClr val="FFFFFF"/>
                </a:solidFill>
                <a:effectLst/>
                <a:latin typeface="Lucida Sans" panose="020B0602030504020204" pitchFamily="34" charset="0"/>
              </a:rPr>
              <a:t>Problem prioritization (Option D) is part of problem management and is used to determine the order in which problems should be addressed but does not directly contribute to the resolution of a simple incident.</a:t>
            </a:r>
            <a:endParaRPr lang="en-US" sz="16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149859D6-7694-1B63-3AFC-44E4190D421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46981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7F2F92A-50D1-D488-CD06-486FD8A1F9D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922AB-4CD1-BE57-261E-85F0BCF486B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35: </a:t>
            </a:r>
            <a:r>
              <a:rPr lang="en-US" sz="2800" b="0" i="0" dirty="0">
                <a:solidFill>
                  <a:srgbClr val="FFFFFF"/>
                </a:solidFill>
                <a:effectLst/>
                <a:latin typeface="Udemy Sans"/>
              </a:rPr>
              <a:t>What defines the requirements for a service and takes responsibility for the outcomes of service consumption?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47ADAF3F-0946-F62C-63BD-2C896AF13AC4}"/>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Customer</a:t>
            </a:r>
          </a:p>
          <a:p>
            <a:pPr marL="0" indent="0">
              <a:buNone/>
            </a:pPr>
            <a:r>
              <a:rPr lang="en-US" dirty="0">
                <a:solidFill>
                  <a:srgbClr val="FFFFFF"/>
                </a:solidFill>
                <a:latin typeface="Lucida Sans" panose="020B0602030504020204" pitchFamily="34" charset="0"/>
              </a:rPr>
              <a:t>B. User</a:t>
            </a:r>
          </a:p>
          <a:p>
            <a:pPr marL="0" indent="0">
              <a:buNone/>
            </a:pPr>
            <a:r>
              <a:rPr lang="en-US" dirty="0">
                <a:solidFill>
                  <a:srgbClr val="FFFFFF"/>
                </a:solidFill>
                <a:latin typeface="Lucida Sans" panose="020B0602030504020204" pitchFamily="34" charset="0"/>
              </a:rPr>
              <a:t>C. Sponsor</a:t>
            </a:r>
          </a:p>
          <a:p>
            <a:pPr marL="0" indent="0">
              <a:buNone/>
            </a:pPr>
            <a:r>
              <a:rPr lang="en-US" dirty="0">
                <a:solidFill>
                  <a:srgbClr val="FFFFFF"/>
                </a:solidFill>
                <a:latin typeface="Lucida Sans" panose="020B0602030504020204" pitchFamily="34" charset="0"/>
              </a:rPr>
              <a:t>D. Organization</a:t>
            </a:r>
          </a:p>
        </p:txBody>
      </p:sp>
      <p:sp>
        <p:nvSpPr>
          <p:cNvPr id="4" name="Footer Placeholder 3">
            <a:extLst>
              <a:ext uri="{FF2B5EF4-FFF2-40B4-BE49-F238E27FC236}">
                <a16:creationId xmlns:a16="http://schemas.microsoft.com/office/drawing/2014/main" id="{CF577690-E237-0985-18ED-231FE53F7482}"/>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832777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D8E8F70-064F-40AA-E9B7-1238B075094E}"/>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AA1AA-5825-4931-7C4C-2A28B1D27EE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a:t>
            </a:r>
            <a:r>
              <a:rPr lang="en-US" sz="2800" dirty="0">
                <a:solidFill>
                  <a:srgbClr val="FFFFFF"/>
                </a:solidFill>
                <a:latin typeface="Udemy Sans"/>
              </a:rPr>
              <a:t>C</a:t>
            </a:r>
            <a:r>
              <a:rPr lang="en-US" sz="2800" b="0" i="0" dirty="0">
                <a:solidFill>
                  <a:srgbClr val="FFFFFF"/>
                </a:solidFill>
                <a:effectLst/>
                <a:latin typeface="Udemy Sans"/>
              </a:rPr>
              <a:t>ustomer.</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4C058BA-448A-74FB-6462-1A246DA96141}"/>
              </a:ext>
            </a:extLst>
          </p:cNvPr>
          <p:cNvSpPr>
            <a:spLocks noGrp="1"/>
          </p:cNvSpPr>
          <p:nvPr>
            <p:ph idx="1"/>
          </p:nvPr>
        </p:nvSpPr>
        <p:spPr>
          <a:xfrm>
            <a:off x="6516553" y="685800"/>
            <a:ext cx="5482521" cy="5486400"/>
          </a:xfrm>
        </p:spPr>
        <p:txBody>
          <a:bodyPr>
            <a:noAutofit/>
          </a:bodyPr>
          <a:lstStyle/>
          <a:p>
            <a:pPr marL="0" indent="0">
              <a:buNone/>
            </a:pPr>
            <a:r>
              <a:rPr lang="en-US" sz="1700" i="0" dirty="0">
                <a:solidFill>
                  <a:srgbClr val="FFFFFF"/>
                </a:solidFill>
                <a:effectLst/>
                <a:latin typeface="Lucida Sans" panose="020B0602030504020204" pitchFamily="34" charset="0"/>
              </a:rPr>
              <a:t>The customer defines the requirements for a service and takes responsibility for the outcomes of service consumption. They are the ones who agree to the service levels and have the authority to fund the service.</a:t>
            </a:r>
          </a:p>
          <a:p>
            <a:pPr marL="0" indent="0">
              <a:buNone/>
            </a:pPr>
            <a:r>
              <a:rPr lang="en-US" sz="1700" i="0" dirty="0">
                <a:solidFill>
                  <a:srgbClr val="FFFFFF"/>
                </a:solidFill>
                <a:effectLst/>
                <a:latin typeface="Lucida Sans" panose="020B0602030504020204" pitchFamily="34" charset="0"/>
              </a:rPr>
              <a:t>Regarding the other options: </a:t>
            </a:r>
          </a:p>
          <a:p>
            <a:r>
              <a:rPr lang="en-US" sz="1700" i="0" dirty="0">
                <a:solidFill>
                  <a:srgbClr val="FFFFFF"/>
                </a:solidFill>
                <a:effectLst/>
                <a:latin typeface="Lucida Sans" panose="020B0602030504020204" pitchFamily="34" charset="0"/>
              </a:rPr>
              <a:t>B. Users are the people who use the service on a day-to-day basis, but they do not typically define the requirements or take responsibility for the outcomes of service consumption. </a:t>
            </a:r>
          </a:p>
          <a:p>
            <a:r>
              <a:rPr lang="en-US" sz="1700" i="0" dirty="0">
                <a:solidFill>
                  <a:srgbClr val="FFFFFF"/>
                </a:solidFill>
                <a:effectLst/>
                <a:latin typeface="Lucida Sans" panose="020B0602030504020204" pitchFamily="34" charset="0"/>
              </a:rPr>
              <a:t>C. Sponsors may fund the service and champion it, but they are not usually responsible for defining specific service requirements or taking responsibility for the consumption outcomes. </a:t>
            </a:r>
          </a:p>
          <a:p>
            <a:r>
              <a:rPr lang="en-US" sz="1700" i="0" dirty="0">
                <a:solidFill>
                  <a:srgbClr val="FFFFFF"/>
                </a:solidFill>
                <a:effectLst/>
                <a:latin typeface="Lucida Sans" panose="020B0602030504020204" pitchFamily="34" charset="0"/>
              </a:rPr>
              <a:t>D. The organization may deliver the service, but it does not consume or take responsibility for the outcomes of its own services in the context of this question.</a:t>
            </a:r>
            <a:endParaRPr lang="en-US" sz="17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70171A5D-90DC-CB9D-FE61-97913CAF9AF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849546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E7C6728-A90F-99AB-14A2-E86137BB565A}"/>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DA24D-CA61-E66F-9365-300E7E9E613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36: </a:t>
            </a:r>
            <a:r>
              <a:rPr lang="en-US" sz="2800" b="0" i="0" dirty="0">
                <a:solidFill>
                  <a:srgbClr val="FFFFFF"/>
                </a:solidFill>
                <a:effectLst/>
                <a:latin typeface="Udemy Sans"/>
              </a:rPr>
              <a:t>What is typically needed to assign complex incidents to support groups?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79FB150-53AF-A8C2-8716-3144F430B876}"/>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 self-help tool</a:t>
            </a:r>
          </a:p>
          <a:p>
            <a:pPr marL="0" indent="0">
              <a:buNone/>
            </a:pPr>
            <a:r>
              <a:rPr lang="en-US" sz="1800" dirty="0">
                <a:solidFill>
                  <a:srgbClr val="FFFFFF"/>
                </a:solidFill>
                <a:latin typeface="Lucida Sans" panose="020B0602030504020204" pitchFamily="34" charset="0"/>
              </a:rPr>
              <a:t>B. The incident priority</a:t>
            </a:r>
          </a:p>
          <a:p>
            <a:pPr marL="0" indent="0">
              <a:buNone/>
            </a:pPr>
            <a:r>
              <a:rPr lang="en-US" sz="1800" dirty="0">
                <a:solidFill>
                  <a:srgbClr val="FFFFFF"/>
                </a:solidFill>
                <a:latin typeface="Lucida Sans" panose="020B0602030504020204" pitchFamily="34" charset="0"/>
              </a:rPr>
              <a:t>C. A change schedule</a:t>
            </a:r>
          </a:p>
          <a:p>
            <a:pPr marL="0" indent="0">
              <a:buNone/>
            </a:pPr>
            <a:r>
              <a:rPr lang="en-US" sz="1800" dirty="0">
                <a:solidFill>
                  <a:srgbClr val="FFFFFF"/>
                </a:solidFill>
                <a:latin typeface="Lucida Sans" panose="020B0602030504020204" pitchFamily="34" charset="0"/>
              </a:rPr>
              <a:t>D. The incident category</a:t>
            </a:r>
          </a:p>
        </p:txBody>
      </p:sp>
      <p:sp>
        <p:nvSpPr>
          <p:cNvPr id="4" name="Footer Placeholder 3">
            <a:extLst>
              <a:ext uri="{FF2B5EF4-FFF2-40B4-BE49-F238E27FC236}">
                <a16:creationId xmlns:a16="http://schemas.microsoft.com/office/drawing/2014/main" id="{DFD1849D-A7E8-2FF5-DFFE-B5174DB3D38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41644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9C84BE9-BF25-94EF-52AF-AD99EC79F85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D8E03-F318-254A-F5A9-1E0125A3FD1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The incident category.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E0BDAFE-6648-8B09-8BBB-EDC151B8D017}"/>
              </a:ext>
            </a:extLst>
          </p:cNvPr>
          <p:cNvSpPr>
            <a:spLocks noGrp="1"/>
          </p:cNvSpPr>
          <p:nvPr>
            <p:ph idx="1"/>
          </p:nvPr>
        </p:nvSpPr>
        <p:spPr>
          <a:xfrm>
            <a:off x="6516553" y="685800"/>
            <a:ext cx="5220040" cy="5486400"/>
          </a:xfrm>
        </p:spPr>
        <p:txBody>
          <a:bodyPr>
            <a:noAutofit/>
          </a:bodyPr>
          <a:lstStyle/>
          <a:p>
            <a:pPr marL="0" indent="0">
              <a:lnSpc>
                <a:spcPct val="90000"/>
              </a:lnSpc>
              <a:buNone/>
            </a:pPr>
            <a:r>
              <a:rPr lang="en-US" sz="1700" b="1" i="0" dirty="0">
                <a:solidFill>
                  <a:srgbClr val="FFFFFF"/>
                </a:solidFill>
                <a:effectLst/>
                <a:latin typeface="Lucida Sans" panose="020B0602030504020204" pitchFamily="34" charset="0"/>
              </a:rPr>
              <a:t>The incident category</a:t>
            </a:r>
            <a:r>
              <a:rPr lang="en-US" sz="1700" b="0" i="0" dirty="0">
                <a:solidFill>
                  <a:srgbClr val="FFFFFF"/>
                </a:solidFill>
                <a:effectLst/>
                <a:latin typeface="Lucida Sans" panose="020B0602030504020204" pitchFamily="34" charset="0"/>
              </a:rPr>
              <a:t>: Categorizing an incident helps in determining the nature of the problem and is crucial for routing the incident to the appropriate support group that has the expertise to resolve it. Incident categorization is part of the initial classification process in incident management and is used to ensure that the incident is directed to the team best equipped to handle the complexity of the issue.</a:t>
            </a:r>
          </a:p>
          <a:p>
            <a:pPr>
              <a:lnSpc>
                <a:spcPct val="90000"/>
              </a:lnSpc>
            </a:pPr>
            <a:r>
              <a:rPr lang="en-US" sz="1700" b="1" i="0" dirty="0">
                <a:solidFill>
                  <a:srgbClr val="FFFFFF"/>
                </a:solidFill>
                <a:effectLst/>
                <a:latin typeface="Lucida Sans" panose="020B0602030504020204" pitchFamily="34" charset="0"/>
              </a:rPr>
              <a:t>The incident priority</a:t>
            </a:r>
            <a:r>
              <a:rPr lang="en-US" sz="1700" b="0" i="0" dirty="0">
                <a:solidFill>
                  <a:srgbClr val="FFFFFF"/>
                </a:solidFill>
                <a:effectLst/>
                <a:latin typeface="Lucida Sans" panose="020B0602030504020204" pitchFamily="34" charset="0"/>
              </a:rPr>
              <a:t> (B) is also important as it indicates the urgency and impact of the incident, but it's the category that guides which support group should handle it.</a:t>
            </a:r>
          </a:p>
          <a:p>
            <a:pPr>
              <a:lnSpc>
                <a:spcPct val="90000"/>
              </a:lnSpc>
            </a:pPr>
            <a:r>
              <a:rPr lang="en-US" sz="1700" b="0" i="0" dirty="0">
                <a:solidFill>
                  <a:srgbClr val="FFFFFF"/>
                </a:solidFill>
                <a:effectLst/>
                <a:latin typeface="Lucida Sans" panose="020B0602030504020204" pitchFamily="34" charset="0"/>
              </a:rPr>
              <a:t>While </a:t>
            </a:r>
            <a:r>
              <a:rPr lang="en-US" sz="1700" b="1" i="0" dirty="0">
                <a:solidFill>
                  <a:srgbClr val="FFFFFF"/>
                </a:solidFill>
                <a:effectLst/>
                <a:latin typeface="Lucida Sans" panose="020B0602030504020204" pitchFamily="34" charset="0"/>
              </a:rPr>
              <a:t>a self-help tool</a:t>
            </a:r>
            <a:r>
              <a:rPr lang="en-US" sz="1700" b="0" i="0" dirty="0">
                <a:solidFill>
                  <a:srgbClr val="FFFFFF"/>
                </a:solidFill>
                <a:effectLst/>
                <a:latin typeface="Lucida Sans" panose="020B0602030504020204" pitchFamily="34" charset="0"/>
              </a:rPr>
              <a:t> (A) can be useful for simpler incidents, it typically does not play a direct role in assigning complex incidents to support groups.</a:t>
            </a:r>
          </a:p>
          <a:p>
            <a:pPr>
              <a:lnSpc>
                <a:spcPct val="90000"/>
              </a:lnSpc>
            </a:pPr>
            <a:r>
              <a:rPr lang="en-US" sz="1700" b="1" i="0" dirty="0">
                <a:solidFill>
                  <a:srgbClr val="FFFFFF"/>
                </a:solidFill>
                <a:effectLst/>
                <a:latin typeface="Lucida Sans" panose="020B0602030504020204" pitchFamily="34" charset="0"/>
              </a:rPr>
              <a:t>A change schedule</a:t>
            </a:r>
            <a:r>
              <a:rPr lang="en-US" sz="1700" b="0" i="0" dirty="0">
                <a:solidFill>
                  <a:srgbClr val="FFFFFF"/>
                </a:solidFill>
                <a:effectLst/>
                <a:latin typeface="Lucida Sans" panose="020B0602030504020204" pitchFamily="34" charset="0"/>
              </a:rPr>
              <a:t> (C) is used in change management to plan and communicate changes, not typically for assigning incidents.</a:t>
            </a:r>
          </a:p>
          <a:p>
            <a:pPr marL="0" indent="0">
              <a:lnSpc>
                <a:spcPct val="90000"/>
              </a:lnSpc>
              <a:buNone/>
            </a:pPr>
            <a:endParaRPr lang="en-US" sz="170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23249C9D-41BB-9C15-79DC-D0CE3EDAF74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967069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312B6868-E61C-5078-EE8D-AA6EAD27D93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61D25-A682-F0D7-E665-02F7CBFA4AE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rPr>
              <a:t>Question 37: </a:t>
            </a:r>
            <a:r>
              <a:rPr lang="en-US" sz="2800" b="0" i="0" dirty="0">
                <a:solidFill>
                  <a:srgbClr val="FFFFFF"/>
                </a:solidFill>
                <a:effectLst/>
                <a:latin typeface="Söhne"/>
              </a:rPr>
              <a:t>Why should service desk staff detect recurring issues?</a:t>
            </a:r>
            <a:endParaRPr lang="en-US" sz="2800" dirty="0">
              <a:solidFill>
                <a:srgbClr val="FFFFFF"/>
              </a:solidFill>
            </a:endParaRPr>
          </a:p>
        </p:txBody>
      </p:sp>
      <p:sp>
        <p:nvSpPr>
          <p:cNvPr id="3" name="Content Placeholder 2">
            <a:extLst>
              <a:ext uri="{FF2B5EF4-FFF2-40B4-BE49-F238E27FC236}">
                <a16:creationId xmlns:a16="http://schemas.microsoft.com/office/drawing/2014/main" id="{7A87BFB0-9FA4-E700-B6A5-927AE66DBEB8}"/>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To engage the correct change authority</a:t>
            </a:r>
          </a:p>
          <a:p>
            <a:pPr marL="0" indent="0">
              <a:buNone/>
            </a:pPr>
            <a:r>
              <a:rPr lang="en-US" dirty="0">
                <a:solidFill>
                  <a:srgbClr val="FFFFFF"/>
                </a:solidFill>
                <a:latin typeface="Lucida Sans" panose="020B0602030504020204" pitchFamily="34" charset="0"/>
              </a:rPr>
              <a:t>B. To help identify problems</a:t>
            </a:r>
          </a:p>
          <a:p>
            <a:pPr marL="0" indent="0">
              <a:buNone/>
            </a:pPr>
            <a:r>
              <a:rPr lang="en-US" dirty="0">
                <a:solidFill>
                  <a:srgbClr val="FFFFFF"/>
                </a:solidFill>
                <a:latin typeface="Lucida Sans" panose="020B0602030504020204" pitchFamily="34" charset="0"/>
              </a:rPr>
              <a:t>C. To escalate incidents to the correct support team</a:t>
            </a:r>
          </a:p>
          <a:p>
            <a:pPr marL="0" indent="0">
              <a:buNone/>
            </a:pPr>
            <a:r>
              <a:rPr lang="en-US" dirty="0">
                <a:solidFill>
                  <a:srgbClr val="FFFFFF"/>
                </a:solidFill>
                <a:latin typeface="Lucida Sans" panose="020B0602030504020204" pitchFamily="34" charset="0"/>
              </a:rPr>
              <a:t>D. To ensure effective handling of service requests</a:t>
            </a:r>
          </a:p>
        </p:txBody>
      </p:sp>
      <p:sp>
        <p:nvSpPr>
          <p:cNvPr id="4" name="Footer Placeholder 3">
            <a:extLst>
              <a:ext uri="{FF2B5EF4-FFF2-40B4-BE49-F238E27FC236}">
                <a16:creationId xmlns:a16="http://schemas.microsoft.com/office/drawing/2014/main" id="{31633409-6DD7-05DF-AF36-C4A127609A06}"/>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07521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B145587-E4BC-4B69-68EF-94AA17B95F3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68725-620B-DE07-E313-AECCBDB70B1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To help identify problems.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7410313-0917-E215-3A6E-2FE207A190CF}"/>
              </a:ext>
            </a:extLst>
          </p:cNvPr>
          <p:cNvSpPr>
            <a:spLocks noGrp="1"/>
          </p:cNvSpPr>
          <p:nvPr>
            <p:ph idx="1"/>
          </p:nvPr>
        </p:nvSpPr>
        <p:spPr>
          <a:xfrm>
            <a:off x="6427820" y="609600"/>
            <a:ext cx="5273828" cy="5486400"/>
          </a:xfrm>
        </p:spPr>
        <p:txBody>
          <a:bodyPr>
            <a:noAutofit/>
          </a:bodyPr>
          <a:lstStyle/>
          <a:p>
            <a:pPr marL="0" indent="0">
              <a:lnSpc>
                <a:spcPct val="90000"/>
              </a:lnSpc>
              <a:buNone/>
            </a:pPr>
            <a:r>
              <a:rPr lang="en-US" sz="1800" b="0" i="0" dirty="0">
                <a:solidFill>
                  <a:srgbClr val="FFFFFF"/>
                </a:solidFill>
                <a:effectLst/>
                <a:latin typeface="Udemy Sans"/>
              </a:rPr>
              <a:t>Detecting recurring issues is a key part of the problem management process. When service desk staff notice a pattern of related incidents, it may indicate an underlying problem. By identifying these recurring issues, they can initiate the problem management process to investigate and address the root cause, which can prevent future incidents and improve the overall quality of the IT service.</a:t>
            </a:r>
          </a:p>
          <a:p>
            <a:pPr>
              <a:lnSpc>
                <a:spcPct val="90000"/>
              </a:lnSpc>
            </a:pPr>
            <a:r>
              <a:rPr lang="en-US" sz="1800" b="0" i="0" dirty="0">
                <a:solidFill>
                  <a:srgbClr val="FFFFFF"/>
                </a:solidFill>
                <a:effectLst/>
                <a:latin typeface="Udemy Sans"/>
              </a:rPr>
              <a:t>While escalating incidents (C) and handling service requests (D) are also important functions of the service desk, they are not the primary reason for detecting recurring issues. The identification of recurring issues is specifically related to problem management rather than immediate incident resolution or service request fulfillment.</a:t>
            </a:r>
          </a:p>
          <a:p>
            <a:pPr>
              <a:lnSpc>
                <a:spcPct val="90000"/>
              </a:lnSpc>
            </a:pPr>
            <a:r>
              <a:rPr lang="en-US" sz="1800" b="0" i="0" dirty="0">
                <a:solidFill>
                  <a:srgbClr val="FFFFFF"/>
                </a:solidFill>
                <a:effectLst/>
                <a:latin typeface="Udemy Sans"/>
              </a:rPr>
              <a:t>Engaging the correct change authority (A) is part of change management, which may become involved after a problem has been identified and a change is needed to resolve the underlying issue. However, the initial detection of recurring issues is aimed at identifying potential problems.</a:t>
            </a:r>
          </a:p>
          <a:p>
            <a:pPr marL="0" indent="0">
              <a:lnSpc>
                <a:spcPct val="90000"/>
              </a:lnSpc>
              <a:buNone/>
            </a:pPr>
            <a:endParaRPr lang="en-US" sz="1800" dirty="0">
              <a:solidFill>
                <a:srgbClr val="FFFFFF"/>
              </a:solidFill>
              <a:latin typeface="Udemy Sans"/>
            </a:endParaRPr>
          </a:p>
        </p:txBody>
      </p:sp>
      <p:sp>
        <p:nvSpPr>
          <p:cNvPr id="4" name="Footer Placeholder 3">
            <a:extLst>
              <a:ext uri="{FF2B5EF4-FFF2-40B4-BE49-F238E27FC236}">
                <a16:creationId xmlns:a16="http://schemas.microsoft.com/office/drawing/2014/main" id="{7A26474F-215D-6935-7DA6-CC73DC53834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436434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1BE0632-623E-C7FD-0826-A0A441EBA4C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B8F94-04CE-C7A0-3D97-9802B11F257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38: </a:t>
            </a:r>
            <a:r>
              <a:rPr lang="en-US" sz="2800" b="0" i="0" dirty="0">
                <a:solidFill>
                  <a:srgbClr val="FFFFFF"/>
                </a:solidFill>
                <a:effectLst/>
                <a:latin typeface="Udemy Sans"/>
              </a:rPr>
              <a:t>Which practice is responsible for moving new or changed components to live or other environments?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2B5CA74-4ABF-6FCD-551A-FE3CBE2B146D}"/>
              </a:ext>
            </a:extLst>
          </p:cNvPr>
          <p:cNvSpPr>
            <a:spLocks noGrp="1"/>
          </p:cNvSpPr>
          <p:nvPr>
            <p:ph idx="1"/>
          </p:nvPr>
        </p:nvSpPr>
        <p:spPr>
          <a:xfrm>
            <a:off x="6516553" y="685800"/>
            <a:ext cx="4754563" cy="5410200"/>
          </a:xfrm>
        </p:spPr>
        <p:txBody>
          <a:bodyPr>
            <a:normAutofit/>
          </a:bodyPr>
          <a:lstStyle/>
          <a:p>
            <a:pPr>
              <a:buFont typeface="Arial" panose="020B0604020202020204" pitchFamily="34" charset="0"/>
              <a:buChar char="•"/>
            </a:pPr>
            <a:r>
              <a:rPr lang="en-US" b="0" i="0" dirty="0">
                <a:solidFill>
                  <a:srgbClr val="FFFFFF"/>
                </a:solidFill>
                <a:effectLst/>
                <a:latin typeface="Udemy Sans"/>
              </a:rPr>
              <a:t>A. Release management</a:t>
            </a:r>
          </a:p>
          <a:p>
            <a:pPr>
              <a:buFont typeface="Arial" panose="020B0604020202020204" pitchFamily="34" charset="0"/>
              <a:buChar char="•"/>
            </a:pPr>
            <a:r>
              <a:rPr lang="en-US" b="0" i="0" dirty="0">
                <a:solidFill>
                  <a:srgbClr val="FFFFFF"/>
                </a:solidFill>
                <a:effectLst/>
                <a:latin typeface="Udemy Sans"/>
              </a:rPr>
              <a:t>B. Deployment management</a:t>
            </a:r>
          </a:p>
          <a:p>
            <a:pPr>
              <a:buFont typeface="Arial" panose="020B0604020202020204" pitchFamily="34" charset="0"/>
              <a:buChar char="•"/>
            </a:pPr>
            <a:r>
              <a:rPr lang="en-US" b="0" i="0" dirty="0">
                <a:solidFill>
                  <a:srgbClr val="FFFFFF"/>
                </a:solidFill>
                <a:effectLst/>
                <a:latin typeface="Udemy Sans"/>
              </a:rPr>
              <a:t>C. Change enablement</a:t>
            </a:r>
          </a:p>
          <a:p>
            <a:pPr>
              <a:buFont typeface="Arial" panose="020B0604020202020204" pitchFamily="34" charset="0"/>
              <a:buChar char="•"/>
            </a:pPr>
            <a:r>
              <a:rPr lang="en-US" b="0" i="0" dirty="0">
                <a:solidFill>
                  <a:srgbClr val="FFFFFF"/>
                </a:solidFill>
                <a:effectLst/>
                <a:latin typeface="Udemy Sans"/>
              </a:rPr>
              <a:t>D. Supplier management</a:t>
            </a:r>
          </a:p>
        </p:txBody>
      </p:sp>
      <p:sp>
        <p:nvSpPr>
          <p:cNvPr id="4" name="Footer Placeholder 3">
            <a:extLst>
              <a:ext uri="{FF2B5EF4-FFF2-40B4-BE49-F238E27FC236}">
                <a16:creationId xmlns:a16="http://schemas.microsoft.com/office/drawing/2014/main" id="{C5105423-BAB8-4BDF-2BA6-7C7840D0B36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60314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74136CA-189C-60E4-2CD5-39280346960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CC1D3-2568-C6EF-3A2B-841A7B8D048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Deployment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CF00477-873A-ED91-635B-0D365E4CF155}"/>
              </a:ext>
            </a:extLst>
          </p:cNvPr>
          <p:cNvSpPr>
            <a:spLocks noGrp="1"/>
          </p:cNvSpPr>
          <p:nvPr>
            <p:ph idx="1"/>
          </p:nvPr>
        </p:nvSpPr>
        <p:spPr>
          <a:xfrm>
            <a:off x="6516553" y="685799"/>
            <a:ext cx="5026402" cy="5575151"/>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Deployment Management</a:t>
            </a:r>
            <a:r>
              <a:rPr lang="en-US" sz="1600" b="0" i="0" dirty="0">
                <a:solidFill>
                  <a:srgbClr val="FFFFFF"/>
                </a:solidFill>
                <a:effectLst/>
                <a:latin typeface="Lucida Sans" panose="020B0602030504020204" pitchFamily="34" charset="0"/>
              </a:rPr>
              <a:t> is the ITIL practice that specifically focuses on the process of moving new or changed hardware, software, documentation, processes, or any other component to live environments. It involves activities related to scheduling, controlling, and implementing the deployment of these components.</a:t>
            </a:r>
          </a:p>
          <a:p>
            <a:pPr>
              <a:lnSpc>
                <a:spcPct val="90000"/>
              </a:lnSpc>
            </a:pPr>
            <a:r>
              <a:rPr lang="en-US" sz="1600" b="0" i="0" dirty="0">
                <a:solidFill>
                  <a:srgbClr val="FFFFFF"/>
                </a:solidFill>
                <a:effectLst/>
                <a:latin typeface="Lucida Sans" panose="020B0602030504020204" pitchFamily="34" charset="0"/>
              </a:rPr>
              <a:t>While </a:t>
            </a:r>
            <a:r>
              <a:rPr lang="en-US" sz="1600" b="1" i="0" dirty="0">
                <a:solidFill>
                  <a:srgbClr val="FFFFFF"/>
                </a:solidFill>
                <a:effectLst/>
                <a:latin typeface="Lucida Sans" panose="020B0602030504020204" pitchFamily="34" charset="0"/>
              </a:rPr>
              <a:t>Release Management</a:t>
            </a:r>
            <a:r>
              <a:rPr lang="en-US" sz="1600" b="0" i="0" dirty="0">
                <a:solidFill>
                  <a:srgbClr val="FFFFFF"/>
                </a:solidFill>
                <a:effectLst/>
                <a:latin typeface="Lucida Sans" panose="020B0602030504020204" pitchFamily="34" charset="0"/>
              </a:rPr>
              <a:t> (A) and </a:t>
            </a:r>
            <a:r>
              <a:rPr lang="en-US" sz="1600" b="1" i="0" dirty="0">
                <a:solidFill>
                  <a:srgbClr val="FFFFFF"/>
                </a:solidFill>
                <a:effectLst/>
                <a:latin typeface="Lucida Sans" panose="020B0602030504020204" pitchFamily="34" charset="0"/>
              </a:rPr>
              <a:t>Change Enablement</a:t>
            </a:r>
            <a:r>
              <a:rPr lang="en-US" sz="1600" b="0" i="0" dirty="0">
                <a:solidFill>
                  <a:srgbClr val="FFFFFF"/>
                </a:solidFill>
                <a:effectLst/>
                <a:latin typeface="Lucida Sans" panose="020B0602030504020204" pitchFamily="34" charset="0"/>
              </a:rPr>
              <a:t> (C) are closely related to Deployment Management, they have distinct roles. Release Management is concerned with the overall release and management of new or changed services or features, including planning and control. Change Enablement (formerly known as Change Management) focuses on ensuring that changes are efficiently and effectively managed across the organization, including the assessment and authorization of changes.</a:t>
            </a:r>
          </a:p>
          <a:p>
            <a:pPr>
              <a:lnSpc>
                <a:spcPct val="90000"/>
              </a:lnSpc>
            </a:pPr>
            <a:r>
              <a:rPr lang="en-US" sz="1600" b="1" i="0" dirty="0">
                <a:solidFill>
                  <a:srgbClr val="FFFFFF"/>
                </a:solidFill>
                <a:effectLst/>
                <a:latin typeface="Lucida Sans" panose="020B0602030504020204" pitchFamily="34" charset="0"/>
              </a:rPr>
              <a:t>Supplier Management</a:t>
            </a:r>
            <a:r>
              <a:rPr lang="en-US" sz="1600" b="0" i="0" dirty="0">
                <a:solidFill>
                  <a:srgbClr val="FFFFFF"/>
                </a:solidFill>
                <a:effectLst/>
                <a:latin typeface="Lucida Sans" panose="020B0602030504020204" pitchFamily="34" charset="0"/>
              </a:rPr>
              <a:t> (D) deals with managing suppliers and their contributions to the service delivery but is not directly responsible for the deployment of components.</a:t>
            </a:r>
          </a:p>
        </p:txBody>
      </p:sp>
      <p:sp>
        <p:nvSpPr>
          <p:cNvPr id="4" name="Footer Placeholder 3">
            <a:extLst>
              <a:ext uri="{FF2B5EF4-FFF2-40B4-BE49-F238E27FC236}">
                <a16:creationId xmlns:a16="http://schemas.microsoft.com/office/drawing/2014/main" id="{E1AC42B6-9A5C-40D0-1FEF-17B53A4EBB9A}"/>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659950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7672DAE-73BE-C075-4DD9-568DD16F7BD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79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81937-D238-3478-1E14-9DF5118B4687}"/>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39: </a:t>
            </a:r>
            <a:r>
              <a:rPr lang="en-US" sz="2800" b="1" i="0" dirty="0">
                <a:solidFill>
                  <a:srgbClr val="FFFFFF"/>
                </a:solidFill>
                <a:effectLst/>
                <a:latin typeface="Udemy Sans"/>
              </a:rPr>
              <a:t>Which is the BEST example of an emergency change?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11215F8-A1C3-4584-B3EA-110C6C320E45}"/>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The implementation of a security patch to a critical software application</a:t>
            </a:r>
          </a:p>
          <a:p>
            <a:pPr marL="0" indent="0">
              <a:buNone/>
            </a:pPr>
            <a:r>
              <a:rPr lang="en-US" sz="1800" dirty="0">
                <a:solidFill>
                  <a:srgbClr val="FFFFFF"/>
                </a:solidFill>
                <a:latin typeface="Lucida Sans" panose="020B0602030504020204" pitchFamily="34" charset="0"/>
              </a:rPr>
              <a:t>B. The implementation of a planned new release of a software application</a:t>
            </a:r>
          </a:p>
          <a:p>
            <a:pPr marL="0" indent="0">
              <a:buNone/>
            </a:pPr>
            <a:r>
              <a:rPr lang="en-US" sz="1800" dirty="0">
                <a:solidFill>
                  <a:srgbClr val="FFFFFF"/>
                </a:solidFill>
                <a:latin typeface="Lucida Sans" panose="020B0602030504020204" pitchFamily="34" charset="0"/>
              </a:rPr>
              <a:t>C. A low-risk computer upgrade implemented as a service request</a:t>
            </a:r>
          </a:p>
          <a:p>
            <a:pPr marL="0" indent="0">
              <a:buNone/>
            </a:pPr>
            <a:r>
              <a:rPr lang="en-US" sz="1800" dirty="0">
                <a:solidFill>
                  <a:srgbClr val="FFFFFF"/>
                </a:solidFill>
                <a:latin typeface="Lucida Sans" panose="020B0602030504020204" pitchFamily="34" charset="0"/>
              </a:rPr>
              <a:t>D. A scheduled major hardware and software implementation</a:t>
            </a:r>
          </a:p>
        </p:txBody>
      </p:sp>
      <p:sp>
        <p:nvSpPr>
          <p:cNvPr id="4" name="Footer Placeholder 3">
            <a:extLst>
              <a:ext uri="{FF2B5EF4-FFF2-40B4-BE49-F238E27FC236}">
                <a16:creationId xmlns:a16="http://schemas.microsoft.com/office/drawing/2014/main" id="{4FA38CBC-F924-6848-BD74-B04A53F4474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628809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502C8CF-8DA1-2502-9B97-DD90723618B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1A92B-0B10-E709-9042-2BC5A75A558F}"/>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B: Understanding the vision and objectives of the organization</a:t>
            </a:r>
          </a:p>
        </p:txBody>
      </p:sp>
      <p:sp>
        <p:nvSpPr>
          <p:cNvPr id="3" name="Content Placeholder 2">
            <a:extLst>
              <a:ext uri="{FF2B5EF4-FFF2-40B4-BE49-F238E27FC236}">
                <a16:creationId xmlns:a16="http://schemas.microsoft.com/office/drawing/2014/main" id="{E9460A4D-1948-0A2C-F533-138ED05E8B29}"/>
              </a:ext>
            </a:extLst>
          </p:cNvPr>
          <p:cNvSpPr>
            <a:spLocks noGrp="1"/>
          </p:cNvSpPr>
          <p:nvPr>
            <p:ph idx="1"/>
          </p:nvPr>
        </p:nvSpPr>
        <p:spPr>
          <a:xfrm>
            <a:off x="6516553" y="685800"/>
            <a:ext cx="4754563" cy="5410200"/>
          </a:xfrm>
        </p:spPr>
        <p:txBody>
          <a:bodyPr>
            <a:normAutofit fontScale="92500" lnSpcReduction="20000"/>
          </a:bodyPr>
          <a:lstStyle/>
          <a:p>
            <a:pPr marL="0" indent="0">
              <a:lnSpc>
                <a:spcPct val="90000"/>
              </a:lnSpc>
              <a:buNone/>
            </a:pPr>
            <a:r>
              <a:rPr lang="en-US" sz="1700" b="0" i="0" dirty="0">
                <a:solidFill>
                  <a:srgbClr val="FFFFFF"/>
                </a:solidFill>
                <a:effectLst/>
                <a:latin typeface="Lucida Sans" panose="020B0602030504020204" pitchFamily="34" charset="0"/>
              </a:rPr>
              <a:t>This step is crucial as it aligns the optimization efforts with the organization's overall goals and strategic direction, ensuring that subsequent actions such as securing stakeholder engagement, identifying impact areas, and standardizing practices contribute effectively towards these objectives.</a:t>
            </a:r>
          </a:p>
          <a:p>
            <a:pPr marL="0" indent="0">
              <a:lnSpc>
                <a:spcPct val="90000"/>
              </a:lnSpc>
              <a:buNone/>
            </a:pPr>
            <a:r>
              <a:rPr lang="en-US" sz="1700" dirty="0">
                <a:solidFill>
                  <a:srgbClr val="FFFFFF"/>
                </a:solidFill>
                <a:latin typeface="Lucida Sans" panose="020B0602030504020204" pitchFamily="34" charset="0"/>
              </a:rPr>
              <a:t>The other options are not the starting point for optimization because:</a:t>
            </a:r>
          </a:p>
          <a:p>
            <a:pPr>
              <a:lnSpc>
                <a:spcPct val="90000"/>
              </a:lnSpc>
            </a:pPr>
            <a:r>
              <a:rPr lang="en-US" sz="1700" dirty="0">
                <a:solidFill>
                  <a:srgbClr val="FFFFFF"/>
                </a:solidFill>
                <a:latin typeface="Lucida Sans" panose="020B0602030504020204" pitchFamily="34" charset="0"/>
              </a:rPr>
              <a:t>Option A: Securing stakeholder engagement is important, but it typically follows the understanding of an organization’s vision to ensure stakeholders are aligned with the strategic objectives.</a:t>
            </a:r>
          </a:p>
          <a:p>
            <a:pPr>
              <a:lnSpc>
                <a:spcPct val="90000"/>
              </a:lnSpc>
            </a:pPr>
            <a:r>
              <a:rPr lang="en-US" sz="1700" dirty="0">
                <a:solidFill>
                  <a:srgbClr val="FFFFFF"/>
                </a:solidFill>
                <a:latin typeface="Lucida Sans" panose="020B0602030504020204" pitchFamily="34" charset="0"/>
              </a:rPr>
              <a:t>Option C: Determining where the most positive impact would be is a step that requires prior knowledge of the organization's goals to effectively target optimization efforts.</a:t>
            </a:r>
          </a:p>
          <a:p>
            <a:pPr>
              <a:lnSpc>
                <a:spcPct val="90000"/>
              </a:lnSpc>
            </a:pPr>
            <a:r>
              <a:rPr lang="en-US" sz="1700" dirty="0">
                <a:solidFill>
                  <a:srgbClr val="FFFFFF"/>
                </a:solidFill>
                <a:latin typeface="Lucida Sans" panose="020B0602030504020204" pitchFamily="34" charset="0"/>
              </a:rPr>
              <a:t>Option D: Standardizing practices and services is a part of optimization that usually comes after understanding what the organization aims to achieve and is a means to the end of fulfilling those objectives</a:t>
            </a:r>
          </a:p>
        </p:txBody>
      </p:sp>
      <p:sp>
        <p:nvSpPr>
          <p:cNvPr id="4" name="Footer Placeholder 3">
            <a:extLst>
              <a:ext uri="{FF2B5EF4-FFF2-40B4-BE49-F238E27FC236}">
                <a16:creationId xmlns:a16="http://schemas.microsoft.com/office/drawing/2014/main" id="{9E2E7DDA-DAB0-47E8-EC22-8F34F676509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33571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DBBC7AA-8183-837E-5FD9-EB7E91EC28AF}"/>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8FD34-42A3-1D4F-5C20-215F584245A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The implementation of a security patch to a critical software application.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ED2F30F-F10F-7BA6-551D-70B01A709AFB}"/>
              </a:ext>
            </a:extLst>
          </p:cNvPr>
          <p:cNvSpPr>
            <a:spLocks noGrp="1"/>
          </p:cNvSpPr>
          <p:nvPr>
            <p:ph idx="1"/>
          </p:nvPr>
        </p:nvSpPr>
        <p:spPr>
          <a:xfrm>
            <a:off x="6427820" y="477819"/>
            <a:ext cx="5338374" cy="5618181"/>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Emergency changes are typically implemented in response to an urgent and often unexpected issue or need. Implementing a security patch to a critical software application, especially if it is to address a severe vulnerability or threat, is a classic example of an emergency change. These changes are often expedited to prevent potential damage or to mitigate ongoing issues that pose immediate risks to the business operations.</a:t>
            </a:r>
          </a:p>
          <a:p>
            <a:pPr marL="0" indent="0">
              <a:lnSpc>
                <a:spcPct val="90000"/>
              </a:lnSpc>
              <a:buNone/>
            </a:pPr>
            <a:r>
              <a:rPr lang="en-US" sz="1600" b="0" i="0" dirty="0">
                <a:solidFill>
                  <a:srgbClr val="FFFFFF"/>
                </a:solidFill>
                <a:effectLst/>
                <a:latin typeface="Lucida Sans" panose="020B0602030504020204" pitchFamily="34" charset="0"/>
              </a:rPr>
              <a:t>The other options represent different types of changes:</a:t>
            </a:r>
          </a:p>
          <a:p>
            <a:pPr lvl="1">
              <a:lnSpc>
                <a:spcPct val="90000"/>
              </a:lnSpc>
            </a:pPr>
            <a:r>
              <a:rPr lang="en-US" sz="1600" b="0" i="0" dirty="0">
                <a:solidFill>
                  <a:srgbClr val="FFFFFF"/>
                </a:solidFill>
                <a:effectLst/>
                <a:latin typeface="Lucida Sans" panose="020B0602030504020204" pitchFamily="34" charset="0"/>
              </a:rPr>
              <a:t>B: A planned new release of a software application is typically a standard or normal change, not an emergency one, as it follows a planned and structured process.</a:t>
            </a:r>
          </a:p>
          <a:p>
            <a:pPr lvl="1">
              <a:lnSpc>
                <a:spcPct val="90000"/>
              </a:lnSpc>
            </a:pPr>
            <a:r>
              <a:rPr lang="en-US" sz="1600" b="0" i="0" dirty="0">
                <a:solidFill>
                  <a:srgbClr val="FFFFFF"/>
                </a:solidFill>
                <a:effectLst/>
                <a:latin typeface="Lucida Sans" panose="020B0602030504020204" pitchFamily="34" charset="0"/>
              </a:rPr>
              <a:t>C: A low-risk computer upgrade implemented as a service request is likely a standard change if it is a routine activity.</a:t>
            </a:r>
          </a:p>
          <a:p>
            <a:pPr lvl="1">
              <a:lnSpc>
                <a:spcPct val="90000"/>
              </a:lnSpc>
            </a:pPr>
            <a:r>
              <a:rPr lang="en-US" sz="1600" b="0" i="0" dirty="0">
                <a:solidFill>
                  <a:srgbClr val="FFFFFF"/>
                </a:solidFill>
                <a:effectLst/>
                <a:latin typeface="Lucida Sans" panose="020B0602030504020204" pitchFamily="34" charset="0"/>
              </a:rPr>
              <a:t>D: A scheduled major hardware and software implementation is a major change but not necessarily an emergency one, as it is usually planned and implemented according to a predefined schedule.</a:t>
            </a:r>
          </a:p>
        </p:txBody>
      </p:sp>
      <p:sp>
        <p:nvSpPr>
          <p:cNvPr id="4" name="Footer Placeholder 3">
            <a:extLst>
              <a:ext uri="{FF2B5EF4-FFF2-40B4-BE49-F238E27FC236}">
                <a16:creationId xmlns:a16="http://schemas.microsoft.com/office/drawing/2014/main" id="{D993703C-AE77-379E-4154-8288BD23B99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75642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8025C6A1-9C76-B5B5-AB2C-2D3335025E6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D59A1-E78A-AC85-42EA-5A407B56F7C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40: </a:t>
            </a:r>
            <a:r>
              <a:rPr lang="en-US" sz="2800" b="0" i="0" dirty="0">
                <a:solidFill>
                  <a:srgbClr val="FFFFFF"/>
                </a:solidFill>
                <a:effectLst/>
                <a:latin typeface="Udemy Sans"/>
              </a:rPr>
              <a:t>What should be done to determine the appropriate metrics for measuring a new service?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5D2C5C26-ADCD-FA44-D9DF-3E3613DF777B}"/>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Measuring the performance over the first six months, and basing a solution on the results</a:t>
            </a:r>
          </a:p>
          <a:p>
            <a:pPr marL="0" indent="0">
              <a:buNone/>
            </a:pPr>
            <a:r>
              <a:rPr lang="en-US" sz="1800" dirty="0">
                <a:solidFill>
                  <a:srgbClr val="FFFFFF"/>
                </a:solidFill>
                <a:latin typeface="Lucida Sans" panose="020B0602030504020204" pitchFamily="34" charset="0"/>
              </a:rPr>
              <a:t>B. Asking customers to provide numerical targets that meet their needs</a:t>
            </a:r>
          </a:p>
          <a:p>
            <a:pPr marL="0" indent="0">
              <a:buNone/>
            </a:pPr>
            <a:r>
              <a:rPr lang="en-US" sz="1800" dirty="0">
                <a:solidFill>
                  <a:srgbClr val="FFFFFF"/>
                </a:solidFill>
                <a:latin typeface="Lucida Sans" panose="020B0602030504020204" pitchFamily="34" charset="0"/>
              </a:rPr>
              <a:t>C. Asking customers open questions to establish their requirements</a:t>
            </a:r>
          </a:p>
          <a:p>
            <a:pPr marL="0" indent="0">
              <a:buNone/>
            </a:pPr>
            <a:r>
              <a:rPr lang="en-US" sz="1800" dirty="0">
                <a:solidFill>
                  <a:srgbClr val="FFFFFF"/>
                </a:solidFill>
                <a:latin typeface="Lucida Sans" panose="020B0602030504020204" pitchFamily="34" charset="0"/>
              </a:rPr>
              <a:t>D. Using operational data to provide detailed service reports</a:t>
            </a:r>
          </a:p>
        </p:txBody>
      </p:sp>
      <p:sp>
        <p:nvSpPr>
          <p:cNvPr id="4" name="Footer Placeholder 3">
            <a:extLst>
              <a:ext uri="{FF2B5EF4-FFF2-40B4-BE49-F238E27FC236}">
                <a16:creationId xmlns:a16="http://schemas.microsoft.com/office/drawing/2014/main" id="{C37F2E8B-C2EC-ED6E-A3F5-6DB6E0901F7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9537477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2EC940E-A716-EAC5-DF3C-83374B9F2F8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238B7-7BC0-908D-331A-9E5045CB349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Asking customers open questions to establish their requirements.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91198E4-045E-A083-52C5-D56B60DA7744}"/>
              </a:ext>
            </a:extLst>
          </p:cNvPr>
          <p:cNvSpPr>
            <a:spLocks noGrp="1"/>
          </p:cNvSpPr>
          <p:nvPr>
            <p:ph idx="1"/>
          </p:nvPr>
        </p:nvSpPr>
        <p:spPr>
          <a:xfrm>
            <a:off x="6516553" y="685800"/>
            <a:ext cx="5015645"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Engaging with customers through open questions allows for a comprehensive understanding of their requirements and expectations. This interaction can reveal what aspects of the service are most important to them and how they define success or value, which is essential for developing meaningful and relevant metrics.</a:t>
            </a:r>
          </a:p>
          <a:p>
            <a:pPr marL="0" indent="0">
              <a:lnSpc>
                <a:spcPct val="90000"/>
              </a:lnSpc>
              <a:buNone/>
            </a:pPr>
            <a:r>
              <a:rPr lang="en-US" sz="1500" b="0" i="0" dirty="0">
                <a:solidFill>
                  <a:srgbClr val="FFFFFF"/>
                </a:solidFill>
                <a:effectLst/>
                <a:latin typeface="Lucida Sans" panose="020B0602030504020204" pitchFamily="34" charset="0"/>
              </a:rPr>
              <a:t>While the other options have their merits, they are not as directly focused on establishing metrics for a new service:</a:t>
            </a:r>
          </a:p>
          <a:p>
            <a:pPr lvl="1">
              <a:lnSpc>
                <a:spcPct val="90000"/>
              </a:lnSpc>
            </a:pPr>
            <a:r>
              <a:rPr lang="en-US" sz="1500" b="0" i="0" dirty="0">
                <a:solidFill>
                  <a:srgbClr val="FFFFFF"/>
                </a:solidFill>
                <a:effectLst/>
                <a:latin typeface="Lucida Sans" panose="020B0602030504020204" pitchFamily="34" charset="0"/>
              </a:rPr>
              <a:t>A: Measuring performance over the first six months and then basing a solution on the results can provide insights, but it might be reactive rather than proactive in establishing what should be measured from the outset.</a:t>
            </a:r>
          </a:p>
          <a:p>
            <a:pPr lvl="1">
              <a:lnSpc>
                <a:spcPct val="90000"/>
              </a:lnSpc>
            </a:pPr>
            <a:r>
              <a:rPr lang="en-US" sz="1500" b="0" i="0" dirty="0">
                <a:solidFill>
                  <a:srgbClr val="FFFFFF"/>
                </a:solidFill>
                <a:effectLst/>
                <a:latin typeface="Lucida Sans" panose="020B0602030504020204" pitchFamily="34" charset="0"/>
              </a:rPr>
              <a:t>B: Asking customers to provide numerical targets might not always yield feasible or relevant metrics, as customers may not have the technical understanding to set such targets.</a:t>
            </a:r>
          </a:p>
          <a:p>
            <a:pPr lvl="1">
              <a:lnSpc>
                <a:spcPct val="90000"/>
              </a:lnSpc>
            </a:pPr>
            <a:r>
              <a:rPr lang="en-US" sz="1500" b="0" i="0" dirty="0">
                <a:solidFill>
                  <a:srgbClr val="FFFFFF"/>
                </a:solidFill>
                <a:effectLst/>
                <a:latin typeface="Lucida Sans" panose="020B0602030504020204" pitchFamily="34" charset="0"/>
              </a:rPr>
              <a:t>D: Using operational data to provide detailed service reports is valuable for ongoing service improvement, but it may not initially capture the specific customer-focused metrics needed for a new service.</a:t>
            </a:r>
          </a:p>
        </p:txBody>
      </p:sp>
      <p:sp>
        <p:nvSpPr>
          <p:cNvPr id="4" name="Footer Placeholder 3">
            <a:extLst>
              <a:ext uri="{FF2B5EF4-FFF2-40B4-BE49-F238E27FC236}">
                <a16:creationId xmlns:a16="http://schemas.microsoft.com/office/drawing/2014/main" id="{C9343CD2-7093-952C-C21D-B30BF5C9A54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2870894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26182536-1CB9-B875-BFB7-9CC7EBF9D4F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99B9D-CEC6-A713-5456-8C946AFC0E79}"/>
              </a:ext>
            </a:extLst>
          </p:cNvPr>
          <p:cNvSpPr>
            <a:spLocks noGrp="1"/>
          </p:cNvSpPr>
          <p:nvPr>
            <p:ph type="title"/>
          </p:nvPr>
        </p:nvSpPr>
        <p:spPr>
          <a:xfrm>
            <a:off x="1834919" y="685800"/>
            <a:ext cx="3705269" cy="5308599"/>
          </a:xfrm>
        </p:spPr>
        <p:txBody>
          <a:bodyPr>
            <a:normAutofit/>
          </a:bodyPr>
          <a:lstStyle/>
          <a:p>
            <a:pPr algn="ctr">
              <a:lnSpc>
                <a:spcPct val="90000"/>
              </a:lnSpc>
            </a:pPr>
            <a:r>
              <a:rPr lang="en-US" sz="2800" dirty="0">
                <a:solidFill>
                  <a:srgbClr val="FFFFFF"/>
                </a:solidFill>
                <a:latin typeface="Udemy Sans"/>
              </a:rPr>
              <a:t>Question 41: </a:t>
            </a:r>
            <a:r>
              <a:rPr lang="en-US" sz="2800" b="0" i="0" dirty="0">
                <a:solidFill>
                  <a:srgbClr val="FFFFFF"/>
                </a:solidFill>
                <a:effectLst/>
                <a:latin typeface="Udemy Sans"/>
              </a:rPr>
              <a:t>An organization is notified by a supplier about a defect in a software product that they use. Which of these practice describes the activities needed to log and manage this?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B136FBE-5B52-BA76-C338-3731292BFC6F}"/>
              </a:ext>
            </a:extLst>
          </p:cNvPr>
          <p:cNvSpPr>
            <a:spLocks noGrp="1"/>
          </p:cNvSpPr>
          <p:nvPr>
            <p:ph idx="1"/>
          </p:nvPr>
        </p:nvSpPr>
        <p:spPr>
          <a:xfrm>
            <a:off x="6516553" y="685800"/>
            <a:ext cx="4754563" cy="5410200"/>
          </a:xfrm>
        </p:spPr>
        <p:txBody>
          <a:bodyPr>
            <a:normAutofit/>
          </a:bodyPr>
          <a:lstStyle/>
          <a:p>
            <a:pPr marL="514350" indent="-514350">
              <a:buFont typeface="+mj-lt"/>
              <a:buAutoNum type="alphaUcPeriod"/>
            </a:pPr>
            <a:r>
              <a:rPr lang="en-US" dirty="0">
                <a:solidFill>
                  <a:srgbClr val="FFFFFF"/>
                </a:solidFill>
                <a:latin typeface="Lucida Sans" panose="020B0602030504020204" pitchFamily="34" charset="0"/>
              </a:rPr>
              <a:t>Incident management</a:t>
            </a:r>
          </a:p>
          <a:p>
            <a:pPr marL="514350" indent="-514350">
              <a:buFont typeface="+mj-lt"/>
              <a:buAutoNum type="alphaUcPeriod"/>
            </a:pPr>
            <a:r>
              <a:rPr lang="en-US" dirty="0">
                <a:solidFill>
                  <a:srgbClr val="FFFFFF"/>
                </a:solidFill>
                <a:latin typeface="Lucida Sans" panose="020B0602030504020204" pitchFamily="34" charset="0"/>
              </a:rPr>
              <a:t>Problem management</a:t>
            </a:r>
          </a:p>
          <a:p>
            <a:pPr marL="514350" indent="-514350">
              <a:buFont typeface="+mj-lt"/>
              <a:buAutoNum type="alphaUcPeriod"/>
            </a:pPr>
            <a:r>
              <a:rPr lang="en-US" dirty="0">
                <a:solidFill>
                  <a:srgbClr val="FFFFFF"/>
                </a:solidFill>
                <a:latin typeface="Lucida Sans" panose="020B0602030504020204" pitchFamily="34" charset="0"/>
              </a:rPr>
              <a:t>Change enablement</a:t>
            </a:r>
          </a:p>
          <a:p>
            <a:pPr marL="514350" indent="-514350">
              <a:buFont typeface="+mj-lt"/>
              <a:buAutoNum type="alphaUcPeriod"/>
            </a:pPr>
            <a:r>
              <a:rPr lang="en-US" dirty="0">
                <a:solidFill>
                  <a:srgbClr val="FFFFFF"/>
                </a:solidFill>
                <a:latin typeface="Lucida Sans" panose="020B0602030504020204" pitchFamily="34" charset="0"/>
              </a:rPr>
              <a:t>Service-level management</a:t>
            </a:r>
          </a:p>
        </p:txBody>
      </p:sp>
      <p:sp>
        <p:nvSpPr>
          <p:cNvPr id="4" name="Footer Placeholder 3">
            <a:extLst>
              <a:ext uri="{FF2B5EF4-FFF2-40B4-BE49-F238E27FC236}">
                <a16:creationId xmlns:a16="http://schemas.microsoft.com/office/drawing/2014/main" id="{AD3FF62F-78A1-ABEC-4B5B-8449D462B289}"/>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402441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435D28B-E0E4-5694-A5CB-C0F18F9CD17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A318-F996-16A6-7A93-FD644DA600E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B: </a:t>
            </a:r>
            <a:r>
              <a:rPr lang="en-US" sz="2800" b="0" i="0" dirty="0">
                <a:solidFill>
                  <a:srgbClr val="FFFFFF"/>
                </a:solidFill>
                <a:effectLst/>
                <a:latin typeface="Udemy Sans"/>
              </a:rPr>
              <a:t>Problem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B8673977-EF68-1ED6-D9E3-33E9A21DCA54}"/>
              </a:ext>
            </a:extLst>
          </p:cNvPr>
          <p:cNvSpPr>
            <a:spLocks noGrp="1"/>
          </p:cNvSpPr>
          <p:nvPr>
            <p:ph idx="1"/>
          </p:nvPr>
        </p:nvSpPr>
        <p:spPr>
          <a:xfrm>
            <a:off x="6516553" y="685800"/>
            <a:ext cx="5252313" cy="5486400"/>
          </a:xfrm>
        </p:spPr>
        <p:txBody>
          <a:bodyPr>
            <a:noAutofit/>
          </a:bodyPr>
          <a:lstStyle/>
          <a:p>
            <a:pPr marL="0" indent="0">
              <a:lnSpc>
                <a:spcPct val="90000"/>
              </a:lnSpc>
              <a:buNone/>
            </a:pPr>
            <a:r>
              <a:rPr lang="en-US" sz="1400" b="1" i="0" dirty="0">
                <a:solidFill>
                  <a:srgbClr val="FFFFFF"/>
                </a:solidFill>
                <a:effectLst/>
                <a:latin typeface="Lucida Sans" panose="020B0602030504020204" pitchFamily="34" charset="0"/>
              </a:rPr>
              <a:t>Problem Management</a:t>
            </a:r>
            <a:r>
              <a:rPr lang="en-US" sz="1400" b="0" i="0" dirty="0">
                <a:solidFill>
                  <a:srgbClr val="FFFFFF"/>
                </a:solidFill>
                <a:effectLst/>
                <a:latin typeface="Lucida Sans" panose="020B0602030504020204" pitchFamily="34" charset="0"/>
              </a:rPr>
              <a:t> is the ITIL practice focused on managing the lifecycle of all problems. When a defect in a software product is identified and reported by a supplier, it is categorized as a problem. Problem Management involves logging the problem, investigating to find its root cause, and working on a resolution or workaround to mitigate its impact on service delivery.</a:t>
            </a:r>
          </a:p>
          <a:p>
            <a:pPr marL="0" indent="0">
              <a:lnSpc>
                <a:spcPct val="90000"/>
              </a:lnSpc>
              <a:buNone/>
            </a:pPr>
            <a:r>
              <a:rPr lang="en-US" sz="1400" b="0" i="0" dirty="0">
                <a:solidFill>
                  <a:srgbClr val="FFFFFF"/>
                </a:solidFill>
                <a:effectLst/>
                <a:latin typeface="Lucida Sans" panose="020B0602030504020204" pitchFamily="34" charset="0"/>
              </a:rPr>
              <a:t>This practice is essential for identifying underlying issues that could lead to incidents and for preventing the recurrence of incidents caused by such defects. The notification from the supplier about a software defect initiates the problem management process to ensure that the issue is appropriately addressed.</a:t>
            </a:r>
          </a:p>
          <a:p>
            <a:pPr marL="0" indent="0">
              <a:lnSpc>
                <a:spcPct val="90000"/>
              </a:lnSpc>
              <a:buNone/>
            </a:pPr>
            <a:r>
              <a:rPr lang="en-US" sz="1400" b="0" i="0" dirty="0">
                <a:solidFill>
                  <a:srgbClr val="FFFFFF"/>
                </a:solidFill>
                <a:effectLst/>
                <a:latin typeface="Lucida Sans" panose="020B0602030504020204" pitchFamily="34" charset="0"/>
              </a:rPr>
              <a:t>The other practices mentioned have different focuses:</a:t>
            </a:r>
          </a:p>
          <a:p>
            <a:pPr lvl="1">
              <a:lnSpc>
                <a:spcPct val="90000"/>
              </a:lnSpc>
            </a:pPr>
            <a:r>
              <a:rPr lang="en-US" sz="1400" b="1" i="0" dirty="0">
                <a:solidFill>
                  <a:srgbClr val="FFFFFF"/>
                </a:solidFill>
                <a:effectLst/>
                <a:latin typeface="Lucida Sans" panose="020B0602030504020204" pitchFamily="34" charset="0"/>
              </a:rPr>
              <a:t>A. Incident Management</a:t>
            </a:r>
            <a:r>
              <a:rPr lang="en-US" sz="1400" b="0" i="0" dirty="0">
                <a:solidFill>
                  <a:srgbClr val="FFFFFF"/>
                </a:solidFill>
                <a:effectLst/>
                <a:latin typeface="Lucida Sans" panose="020B0602030504020204" pitchFamily="34" charset="0"/>
              </a:rPr>
              <a:t> deals with restoring normal service operation as quickly as possible after an incident occurs, rather than managing underlying defects or problems.</a:t>
            </a:r>
          </a:p>
          <a:p>
            <a:pPr lvl="1">
              <a:lnSpc>
                <a:spcPct val="90000"/>
              </a:lnSpc>
            </a:pPr>
            <a:r>
              <a:rPr lang="en-US" sz="1400" b="1" i="0" dirty="0">
                <a:solidFill>
                  <a:srgbClr val="FFFFFF"/>
                </a:solidFill>
                <a:effectLst/>
                <a:latin typeface="Lucida Sans" panose="020B0602030504020204" pitchFamily="34" charset="0"/>
              </a:rPr>
              <a:t>C. Change Enablement</a:t>
            </a:r>
            <a:r>
              <a:rPr lang="en-US" sz="1400" b="0" i="0" dirty="0">
                <a:solidFill>
                  <a:srgbClr val="FFFFFF"/>
                </a:solidFill>
                <a:effectLst/>
                <a:latin typeface="Lucida Sans" panose="020B0602030504020204" pitchFamily="34" charset="0"/>
              </a:rPr>
              <a:t> (formerly Change Management) is involved in managing changes in IT services and infrastructure, which may become relevant after the problem is identified and a change is needed to resolve it.</a:t>
            </a:r>
          </a:p>
          <a:p>
            <a:pPr lvl="1">
              <a:lnSpc>
                <a:spcPct val="90000"/>
              </a:lnSpc>
            </a:pPr>
            <a:r>
              <a:rPr lang="en-US" sz="1400" b="1" i="0" dirty="0">
                <a:solidFill>
                  <a:srgbClr val="FFFFFF"/>
                </a:solidFill>
                <a:effectLst/>
                <a:latin typeface="Lucida Sans" panose="020B0602030504020204" pitchFamily="34" charset="0"/>
              </a:rPr>
              <a:t>D. Service-Level Management</a:t>
            </a:r>
            <a:r>
              <a:rPr lang="en-US" sz="1400" b="0" i="0" dirty="0">
                <a:solidFill>
                  <a:srgbClr val="FFFFFF"/>
                </a:solidFill>
                <a:effectLst/>
                <a:latin typeface="Lucida Sans" panose="020B0602030504020204" pitchFamily="34" charset="0"/>
              </a:rPr>
              <a:t> is concerned with negotiating, defining, and managing service level agreements, and ensuring that the service meets its agreed-upon performance and quality standards.</a:t>
            </a:r>
          </a:p>
        </p:txBody>
      </p:sp>
      <p:sp>
        <p:nvSpPr>
          <p:cNvPr id="4" name="Footer Placeholder 3">
            <a:extLst>
              <a:ext uri="{FF2B5EF4-FFF2-40B4-BE49-F238E27FC236}">
                <a16:creationId xmlns:a16="http://schemas.microsoft.com/office/drawing/2014/main" id="{316CCB24-F311-3E33-CA40-2FF7008C4DE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58715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7381F1C-6780-47A2-B8DD-CFF3BCDE718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8B968-E045-CB7F-86E9-D545C4A1D8C1}"/>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42: </a:t>
            </a:r>
            <a:r>
              <a:rPr lang="en-US" sz="2800" b="0" i="0" dirty="0">
                <a:solidFill>
                  <a:srgbClr val="FFFFFF"/>
                </a:solidFill>
                <a:effectLst/>
                <a:latin typeface="Udemy Sans"/>
              </a:rPr>
              <a:t>Which practice has a purpose to support the quality of the service by handling all agreed user-initiated service requests?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744DCAA8-E68E-E8DE-722A-042BED5D5534}"/>
              </a:ext>
            </a:extLst>
          </p:cNvPr>
          <p:cNvSpPr>
            <a:spLocks noGrp="1"/>
          </p:cNvSpPr>
          <p:nvPr>
            <p:ph idx="1"/>
          </p:nvPr>
        </p:nvSpPr>
        <p:spPr>
          <a:xfrm>
            <a:off x="6516553" y="685800"/>
            <a:ext cx="4754563" cy="5410200"/>
          </a:xfrm>
        </p:spPr>
        <p:txBody>
          <a:bodyPr>
            <a:normAutofit/>
          </a:bodyPr>
          <a:lstStyle/>
          <a:p>
            <a:pPr>
              <a:buFont typeface="Arial" panose="020B0604020202020204" pitchFamily="34" charset="0"/>
              <a:buChar char="•"/>
            </a:pPr>
            <a:r>
              <a:rPr lang="en-US" sz="1800" b="0" i="0" dirty="0">
                <a:solidFill>
                  <a:srgbClr val="FFFFFF"/>
                </a:solidFill>
                <a:effectLst/>
                <a:latin typeface="Lucida Sans" panose="020B0602030504020204" pitchFamily="34" charset="0"/>
              </a:rPr>
              <a:t>A. Change control</a:t>
            </a:r>
          </a:p>
          <a:p>
            <a:pPr>
              <a:buFont typeface="Arial" panose="020B0604020202020204" pitchFamily="34" charset="0"/>
              <a:buChar char="•"/>
            </a:pPr>
            <a:r>
              <a:rPr lang="en-US" sz="1800" b="0" i="0" dirty="0">
                <a:solidFill>
                  <a:srgbClr val="FFFFFF"/>
                </a:solidFill>
                <a:effectLst/>
                <a:latin typeface="Lucida Sans" panose="020B0602030504020204" pitchFamily="34" charset="0"/>
              </a:rPr>
              <a:t>B. IT asset management</a:t>
            </a:r>
          </a:p>
          <a:p>
            <a:pPr>
              <a:buFont typeface="Arial" panose="020B0604020202020204" pitchFamily="34" charset="0"/>
              <a:buChar char="•"/>
            </a:pPr>
            <a:r>
              <a:rPr lang="en-US" sz="1800" b="0" i="0" dirty="0">
                <a:solidFill>
                  <a:srgbClr val="FFFFFF"/>
                </a:solidFill>
                <a:effectLst/>
                <a:latin typeface="Lucida Sans" panose="020B0602030504020204" pitchFamily="34" charset="0"/>
              </a:rPr>
              <a:t>C. Service desk</a:t>
            </a:r>
          </a:p>
          <a:p>
            <a:pPr>
              <a:buFont typeface="Arial" panose="020B0604020202020204" pitchFamily="34" charset="0"/>
              <a:buChar char="•"/>
            </a:pPr>
            <a:r>
              <a:rPr lang="en-US" sz="1800" b="0" i="0" dirty="0">
                <a:solidFill>
                  <a:srgbClr val="FFFFFF"/>
                </a:solidFill>
                <a:effectLst/>
                <a:latin typeface="Lucida Sans" panose="020B0602030504020204" pitchFamily="34" charset="0"/>
              </a:rPr>
              <a:t>D. Service request management</a:t>
            </a:r>
          </a:p>
        </p:txBody>
      </p:sp>
      <p:sp>
        <p:nvSpPr>
          <p:cNvPr id="4" name="Footer Placeholder 3">
            <a:extLst>
              <a:ext uri="{FF2B5EF4-FFF2-40B4-BE49-F238E27FC236}">
                <a16:creationId xmlns:a16="http://schemas.microsoft.com/office/drawing/2014/main" id="{8D45B751-8CDA-DBBE-746F-255CA3922C3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0178158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923E763-33D4-6554-292A-01530615722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D50F2-612C-5E06-88DD-01D973A11238}"/>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D. Service Request Management.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1FEDAEF-FEF3-90E0-C950-C473E5A157FD}"/>
              </a:ext>
            </a:extLst>
          </p:cNvPr>
          <p:cNvSpPr>
            <a:spLocks noGrp="1"/>
          </p:cNvSpPr>
          <p:nvPr>
            <p:ph idx="1"/>
          </p:nvPr>
        </p:nvSpPr>
        <p:spPr>
          <a:xfrm>
            <a:off x="6516553" y="685800"/>
            <a:ext cx="5370647" cy="5486400"/>
          </a:xfrm>
        </p:spPr>
        <p:txBody>
          <a:bodyPr>
            <a:noAutofit/>
          </a:bodyPr>
          <a:lstStyle/>
          <a:p>
            <a:pPr marL="0" indent="0">
              <a:lnSpc>
                <a:spcPct val="90000"/>
              </a:lnSpc>
              <a:buNone/>
            </a:pPr>
            <a:r>
              <a:rPr lang="en-US" sz="1500" i="0" dirty="0">
                <a:solidFill>
                  <a:srgbClr val="FFFFFF"/>
                </a:solidFill>
                <a:effectLst/>
                <a:latin typeface="Lucida Sans" panose="020B0602030504020204" pitchFamily="34" charset="0"/>
                <a:ea typeface="Roboto Condensed" panose="02000000000000000000" pitchFamily="2" charset="0"/>
                <a:cs typeface="Roboto Condensed" panose="02000000000000000000" pitchFamily="2" charset="0"/>
              </a:rPr>
              <a:t>Service request management is the process dedicated to managing the life cycle of all service requests from the users. It is an important component of the service level management within an organization's IT service management practices.</a:t>
            </a:r>
          </a:p>
          <a:p>
            <a:pPr marL="0" indent="0">
              <a:lnSpc>
                <a:spcPct val="90000"/>
              </a:lnSpc>
              <a:buNone/>
            </a:pPr>
            <a:r>
              <a:rPr lang="en-US" sz="1500" dirty="0">
                <a:solidFill>
                  <a:srgbClr val="FFFFFF"/>
                </a:solidFill>
                <a:latin typeface="Lucida Sans" panose="020B0602030504020204" pitchFamily="34" charset="0"/>
                <a:ea typeface="Roboto Condensed" panose="02000000000000000000" pitchFamily="2" charset="0"/>
                <a:cs typeface="Roboto Condensed" panose="02000000000000000000" pitchFamily="2" charset="0"/>
              </a:rPr>
              <a:t>The other options listed have different focuses within the IT service management framework:</a:t>
            </a:r>
          </a:p>
          <a:p>
            <a:pPr>
              <a:lnSpc>
                <a:spcPct val="90000"/>
              </a:lnSpc>
            </a:pPr>
            <a:r>
              <a:rPr lang="en-US" sz="1500" dirty="0">
                <a:solidFill>
                  <a:srgbClr val="FFFFFF"/>
                </a:solidFill>
                <a:latin typeface="Lucida Sans" panose="020B0602030504020204" pitchFamily="34" charset="0"/>
                <a:ea typeface="Roboto Condensed" panose="02000000000000000000" pitchFamily="2" charset="0"/>
                <a:cs typeface="Roboto Condensed" panose="02000000000000000000" pitchFamily="2" charset="0"/>
              </a:rPr>
              <a:t>A. Change Control (also known as Change Management) is a process that ensures standardized methods and procedures are used for efficient and prompt handling of all changes. Its goal is to minimize the impact of change-related incidents upon service quality, and consequently to improve the day-to-day operations of the organization.</a:t>
            </a:r>
          </a:p>
          <a:p>
            <a:pPr>
              <a:lnSpc>
                <a:spcPct val="90000"/>
              </a:lnSpc>
            </a:pPr>
            <a:r>
              <a:rPr lang="en-US" sz="1500" dirty="0">
                <a:solidFill>
                  <a:srgbClr val="FFFFFF"/>
                </a:solidFill>
                <a:latin typeface="Lucida Sans" panose="020B0602030504020204" pitchFamily="34" charset="0"/>
                <a:ea typeface="Roboto Condensed" panose="02000000000000000000" pitchFamily="2" charset="0"/>
                <a:cs typeface="Roboto Condensed" panose="02000000000000000000" pitchFamily="2" charset="0"/>
              </a:rPr>
              <a:t>B. IT Asset Management involves gathering a detailed inventory of an organization's IT assets (hardware, software, and any associated components). It is used to manage the lifecycle of these assets and ensure they are utilized efficiently, as well as to inform budgetary and purchasing decisions.</a:t>
            </a:r>
          </a:p>
          <a:p>
            <a:pPr>
              <a:lnSpc>
                <a:spcPct val="90000"/>
              </a:lnSpc>
            </a:pPr>
            <a:r>
              <a:rPr lang="en-US" sz="1500" dirty="0">
                <a:solidFill>
                  <a:srgbClr val="FFFFFF"/>
                </a:solidFill>
                <a:latin typeface="Lucida Sans" panose="020B0602030504020204" pitchFamily="34" charset="0"/>
                <a:ea typeface="Roboto Condensed" panose="02000000000000000000" pitchFamily="2" charset="0"/>
                <a:cs typeface="Roboto Condensed" panose="02000000000000000000" pitchFamily="2" charset="0"/>
              </a:rPr>
              <a:t>C. Service Desk is a communication center that provides a single point of contact (SPOC) between a company and its customers, employees, and business partners. Its role is to facilitate the integration of business processes into the service management infrastructure.</a:t>
            </a:r>
          </a:p>
        </p:txBody>
      </p:sp>
      <p:sp>
        <p:nvSpPr>
          <p:cNvPr id="4" name="Footer Placeholder 3">
            <a:extLst>
              <a:ext uri="{FF2B5EF4-FFF2-40B4-BE49-F238E27FC236}">
                <a16:creationId xmlns:a16="http://schemas.microsoft.com/office/drawing/2014/main" id="{B28D013C-299D-94CC-3EFA-58B6A7E94404}"/>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104158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674A65EA-AA61-BD8D-B628-E9344AF4DD13}"/>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71BBD-B99A-7391-1E4A-29862EFCA292}"/>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43: </a:t>
            </a:r>
            <a:r>
              <a:rPr lang="en-US" sz="2800" b="0" i="0" dirty="0">
                <a:solidFill>
                  <a:srgbClr val="FFFFFF"/>
                </a:solidFill>
                <a:effectLst/>
                <a:latin typeface="Udemy Sans"/>
              </a:rPr>
              <a:t>Which guiding principle considers customer and user experience?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C3E152C5-8E15-B719-79DA-4985B8165C4C}"/>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Collaborate and promote visibility</a:t>
            </a:r>
          </a:p>
          <a:p>
            <a:pPr marL="0" indent="0">
              <a:buNone/>
            </a:pPr>
            <a:r>
              <a:rPr lang="en-US" dirty="0">
                <a:solidFill>
                  <a:srgbClr val="FFFFFF"/>
                </a:solidFill>
                <a:latin typeface="Lucida Sans" panose="020B0602030504020204" pitchFamily="34" charset="0"/>
              </a:rPr>
              <a:t>B. Focus on value</a:t>
            </a:r>
          </a:p>
          <a:p>
            <a:pPr marL="0" indent="0">
              <a:buNone/>
            </a:pPr>
            <a:r>
              <a:rPr lang="en-US" dirty="0">
                <a:solidFill>
                  <a:srgbClr val="FFFFFF"/>
                </a:solidFill>
                <a:latin typeface="Lucida Sans" panose="020B0602030504020204" pitchFamily="34" charset="0"/>
              </a:rPr>
              <a:t>C. Start where you are</a:t>
            </a:r>
          </a:p>
          <a:p>
            <a:pPr marL="0" indent="0">
              <a:buNone/>
            </a:pPr>
            <a:r>
              <a:rPr lang="en-US" dirty="0">
                <a:solidFill>
                  <a:srgbClr val="FFFFFF"/>
                </a:solidFill>
                <a:latin typeface="Lucida Sans" panose="020B0602030504020204" pitchFamily="34" charset="0"/>
              </a:rPr>
              <a:t>D. Keep it simple and practical</a:t>
            </a:r>
          </a:p>
        </p:txBody>
      </p:sp>
      <p:sp>
        <p:nvSpPr>
          <p:cNvPr id="4" name="Footer Placeholder 3">
            <a:extLst>
              <a:ext uri="{FF2B5EF4-FFF2-40B4-BE49-F238E27FC236}">
                <a16:creationId xmlns:a16="http://schemas.microsoft.com/office/drawing/2014/main" id="{C2F7F0BE-8725-07FC-694E-2C47077AAA2E}"/>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776761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6B1263B-1123-11F2-1E54-CA48F9EF121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0B517-F3FA-46F6-25AE-1500255F228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Focus on value.</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088AEEB-DB6A-6D68-3D18-D264C4369D8A}"/>
              </a:ext>
            </a:extLst>
          </p:cNvPr>
          <p:cNvSpPr>
            <a:spLocks noGrp="1"/>
          </p:cNvSpPr>
          <p:nvPr>
            <p:ph idx="1"/>
          </p:nvPr>
        </p:nvSpPr>
        <p:spPr>
          <a:xfrm>
            <a:off x="6516553" y="685800"/>
            <a:ext cx="5230798" cy="5486400"/>
          </a:xfrm>
        </p:spPr>
        <p:txBody>
          <a:bodyPr>
            <a:noAutofit/>
          </a:bodyPr>
          <a:lstStyle/>
          <a:p>
            <a:pPr marL="0" indent="0">
              <a:buNone/>
            </a:pPr>
            <a:r>
              <a:rPr lang="en-US" sz="1750" i="0" dirty="0">
                <a:solidFill>
                  <a:srgbClr val="FFFFFF"/>
                </a:solidFill>
                <a:effectLst/>
                <a:latin typeface="Lucida Sans" panose="020B0602030504020204" pitchFamily="34" charset="0"/>
              </a:rPr>
              <a:t>This guiding principle considers customer and user experience by ensuring that everything the service provider does is directly linked to the value for the customer and user.</a:t>
            </a:r>
          </a:p>
          <a:p>
            <a:pPr marL="0" indent="0">
              <a:buNone/>
            </a:pPr>
            <a:r>
              <a:rPr lang="en-US" sz="1750" i="0" dirty="0">
                <a:solidFill>
                  <a:srgbClr val="FFFFFF"/>
                </a:solidFill>
                <a:effectLst/>
                <a:latin typeface="Lucida Sans" panose="020B0602030504020204" pitchFamily="34" charset="0"/>
              </a:rPr>
              <a:t>Regarding the other options: </a:t>
            </a:r>
          </a:p>
          <a:p>
            <a:r>
              <a:rPr lang="en-US" sz="1750" i="0" dirty="0">
                <a:solidFill>
                  <a:srgbClr val="FFFFFF"/>
                </a:solidFill>
                <a:effectLst/>
                <a:latin typeface="Lucida Sans" panose="020B0602030504020204" pitchFamily="34" charset="0"/>
              </a:rPr>
              <a:t>Collaborate and promote visibility is about working together across teams and making work and information visible, but it does not specifically focus on customer and user experience. </a:t>
            </a:r>
          </a:p>
          <a:p>
            <a:r>
              <a:rPr lang="en-US" sz="1750" i="0" dirty="0">
                <a:solidFill>
                  <a:srgbClr val="FFFFFF"/>
                </a:solidFill>
                <a:effectLst/>
                <a:latin typeface="Lucida Sans" panose="020B0602030504020204" pitchFamily="34" charset="0"/>
              </a:rPr>
              <a:t>C. Start where you are means not starting from scratch without considering what is already available, but it doesn't specifically address customer and user experience.</a:t>
            </a:r>
          </a:p>
          <a:p>
            <a:r>
              <a:rPr lang="en-US" sz="1750" i="0" dirty="0">
                <a:solidFill>
                  <a:srgbClr val="FFFFFF"/>
                </a:solidFill>
                <a:effectLst/>
                <a:latin typeface="Lucida Sans" panose="020B0602030504020204" pitchFamily="34" charset="0"/>
              </a:rPr>
              <a:t>D. Keep it simple and practical refers to not overcomplicating processes and keeping them as lean as possible, which indirectly affects customer and user experience, but the main focus is not on the experience itself.</a:t>
            </a:r>
            <a:endParaRPr lang="en-US" sz="1750" dirty="0">
              <a:solidFill>
                <a:srgbClr val="FFFFFF"/>
              </a:solidFill>
              <a:latin typeface="Lucida Sans" panose="020B0602030504020204" pitchFamily="34" charset="0"/>
            </a:endParaRPr>
          </a:p>
        </p:txBody>
      </p:sp>
      <p:sp>
        <p:nvSpPr>
          <p:cNvPr id="4" name="Footer Placeholder 3">
            <a:extLst>
              <a:ext uri="{FF2B5EF4-FFF2-40B4-BE49-F238E27FC236}">
                <a16:creationId xmlns:a16="http://schemas.microsoft.com/office/drawing/2014/main" id="{87FD2473-758D-1F3C-D3E7-2F424F01601F}"/>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617910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AD064A9E-8F73-754E-38B1-2596D73ECD39}"/>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89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932B4-CAB2-E4E3-17C6-DABB29E2598A}"/>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44: </a:t>
            </a:r>
            <a:r>
              <a:rPr lang="en-US" sz="2800" b="0" i="0" dirty="0">
                <a:solidFill>
                  <a:srgbClr val="FFFFFF"/>
                </a:solidFill>
                <a:effectLst/>
                <a:latin typeface="Udemy Sans"/>
              </a:rPr>
              <a:t>Which is an external input to the service value chain?</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4CA5BE3-DD2A-3B81-93B3-DBA71E49E3C0}"/>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The 'improve' value chain activity</a:t>
            </a:r>
          </a:p>
          <a:p>
            <a:pPr marL="0" indent="0">
              <a:buNone/>
            </a:pPr>
            <a:r>
              <a:rPr lang="en-US" dirty="0">
                <a:solidFill>
                  <a:srgbClr val="FFFFFF"/>
                </a:solidFill>
                <a:latin typeface="Lucida Sans" panose="020B0602030504020204" pitchFamily="34" charset="0"/>
              </a:rPr>
              <a:t>B. An overall plan</a:t>
            </a:r>
          </a:p>
          <a:p>
            <a:pPr marL="0" indent="0">
              <a:buNone/>
            </a:pPr>
            <a:r>
              <a:rPr lang="en-US" dirty="0">
                <a:solidFill>
                  <a:srgbClr val="FFFFFF"/>
                </a:solidFill>
                <a:latin typeface="Lucida Sans" panose="020B0602030504020204" pitchFamily="34" charset="0"/>
              </a:rPr>
              <a:t>C. Customer requirements</a:t>
            </a:r>
          </a:p>
          <a:p>
            <a:pPr marL="0" indent="0">
              <a:buNone/>
            </a:pPr>
            <a:r>
              <a:rPr lang="en-US" dirty="0">
                <a:solidFill>
                  <a:srgbClr val="FFFFFF"/>
                </a:solidFill>
                <a:latin typeface="Lucida Sans" panose="020B0602030504020204" pitchFamily="34" charset="0"/>
              </a:rPr>
              <a:t>D. Feedback loops</a:t>
            </a:r>
          </a:p>
        </p:txBody>
      </p:sp>
      <p:sp>
        <p:nvSpPr>
          <p:cNvPr id="4" name="Footer Placeholder 3">
            <a:extLst>
              <a:ext uri="{FF2B5EF4-FFF2-40B4-BE49-F238E27FC236}">
                <a16:creationId xmlns:a16="http://schemas.microsoft.com/office/drawing/2014/main" id="{F05E1BDF-D87D-CE88-0D7A-12E9B2B6BE2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767231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6" name="Straight Connector 15">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B980F7E5-F34A-5C8D-0BE2-50346A784F72}"/>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a:t>
            </a:fld>
            <a:endParaRPr lang="en-US">
              <a:solidFill>
                <a:srgbClr val="FFFFFF"/>
              </a:solidFill>
            </a:endParaRPr>
          </a:p>
        </p:txBody>
      </p:sp>
      <p:sp>
        <p:nvSpPr>
          <p:cNvPr id="22" name="Rectangle 21">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DBC40-BBA5-BA0A-8427-6F7008108B2C}"/>
              </a:ext>
            </a:extLst>
          </p:cNvPr>
          <p:cNvSpPr>
            <a:spLocks noGrp="1"/>
          </p:cNvSpPr>
          <p:nvPr>
            <p:ph type="title"/>
          </p:nvPr>
        </p:nvSpPr>
        <p:spPr>
          <a:xfrm>
            <a:off x="1834919" y="685800"/>
            <a:ext cx="3705269" cy="5308599"/>
          </a:xfrm>
        </p:spPr>
        <p:txBody>
          <a:bodyPr>
            <a:normAutofit/>
          </a:bodyPr>
          <a:lstStyle/>
          <a:p>
            <a:pPr algn="ctr"/>
            <a:r>
              <a:rPr lang="en-US" sz="3200" i="0" dirty="0">
                <a:solidFill>
                  <a:srgbClr val="FFFFFF"/>
                </a:solidFill>
                <a:effectLst/>
                <a:latin typeface="Udemy Sans"/>
              </a:rPr>
              <a:t>Question </a:t>
            </a:r>
            <a:r>
              <a:rPr lang="en-US" sz="3200" dirty="0">
                <a:solidFill>
                  <a:srgbClr val="FFFFFF"/>
                </a:solidFill>
                <a:latin typeface="Udemy Sans"/>
              </a:rPr>
              <a:t>4</a:t>
            </a:r>
            <a:r>
              <a:rPr lang="en-US" sz="3200" i="0" dirty="0">
                <a:solidFill>
                  <a:srgbClr val="FFFFFF"/>
                </a:solidFill>
                <a:effectLst/>
                <a:latin typeface="Udemy Sans"/>
              </a:rPr>
              <a:t>: Which practice provides a </a:t>
            </a:r>
            <a:r>
              <a:rPr lang="en-US" sz="2800" i="0" dirty="0">
                <a:solidFill>
                  <a:srgbClr val="FFFFFF"/>
                </a:solidFill>
                <a:effectLst/>
                <a:latin typeface="Udemy Sans"/>
              </a:rPr>
              <a:t>single</a:t>
            </a:r>
            <a:r>
              <a:rPr lang="en-US" sz="3200" i="0" dirty="0">
                <a:solidFill>
                  <a:srgbClr val="FFFFFF"/>
                </a:solidFill>
                <a:effectLst/>
                <a:latin typeface="Udemy Sans"/>
              </a:rPr>
              <a:t> point of contact for users?</a:t>
            </a:r>
            <a:endParaRPr lang="en-US" sz="3200" dirty="0">
              <a:solidFill>
                <a:srgbClr val="FFFFFF"/>
              </a:solidFill>
              <a:latin typeface="Udemy Sans"/>
            </a:endParaRPr>
          </a:p>
        </p:txBody>
      </p:sp>
      <p:sp>
        <p:nvSpPr>
          <p:cNvPr id="6" name="Rectangle 1">
            <a:extLst>
              <a:ext uri="{FF2B5EF4-FFF2-40B4-BE49-F238E27FC236}">
                <a16:creationId xmlns:a16="http://schemas.microsoft.com/office/drawing/2014/main" id="{925C4C72-45D3-DA3E-3FAC-754ECCB7922A}"/>
              </a:ext>
            </a:extLst>
          </p:cNvPr>
          <p:cNvSpPr>
            <a:spLocks noGrp="1" noChangeArrowheads="1"/>
          </p:cNvSpPr>
          <p:nvPr>
            <p:ph idx="1"/>
          </p:nvPr>
        </p:nvSpPr>
        <p:spPr bwMode="auto">
          <a:xfrm>
            <a:off x="6516553" y="685800"/>
            <a:ext cx="4754563" cy="54102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rgbClr val="FFFFFF"/>
                </a:solidFill>
                <a:effectLst/>
                <a:latin typeface="Lucida Sans" panose="020B0602030504020204" pitchFamily="34" charset="0"/>
              </a:rPr>
              <a:t>A.</a:t>
            </a:r>
            <a:r>
              <a:rPr kumimoji="0" lang="en-US" altLang="en-US" sz="1800" b="0" i="0" u="none" strike="noStrike" cap="none" normalizeH="0" baseline="0" dirty="0">
                <a:ln>
                  <a:noFill/>
                </a:ln>
                <a:solidFill>
                  <a:srgbClr val="FFFFFF"/>
                </a:solidFill>
                <a:effectLst/>
                <a:latin typeface="Lucida Sans" panose="020B0602030504020204" pitchFamily="34" charset="0"/>
              </a:rPr>
              <a:t> Service desk</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rgbClr val="FFFFFF"/>
                </a:solidFill>
                <a:effectLst/>
                <a:latin typeface="Lucida Sans" panose="020B0602030504020204" pitchFamily="34" charset="0"/>
              </a:rPr>
              <a:t>B.</a:t>
            </a:r>
            <a:r>
              <a:rPr kumimoji="0" lang="en-US" altLang="en-US" sz="1800" b="0" i="0" u="none" strike="noStrike" cap="none" normalizeH="0" baseline="0" dirty="0">
                <a:ln>
                  <a:noFill/>
                </a:ln>
                <a:solidFill>
                  <a:srgbClr val="FFFFFF"/>
                </a:solidFill>
                <a:effectLst/>
                <a:latin typeface="Lucida Sans" panose="020B0602030504020204" pitchFamily="34" charset="0"/>
              </a:rPr>
              <a:t> Incident management</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rgbClr val="FFFFFF"/>
                </a:solidFill>
                <a:effectLst/>
                <a:latin typeface="Lucida Sans" panose="020B0602030504020204" pitchFamily="34" charset="0"/>
              </a:rPr>
              <a:t>C.</a:t>
            </a:r>
            <a:r>
              <a:rPr kumimoji="0" lang="en-US" altLang="en-US" sz="1800" b="0" i="0" u="none" strike="noStrike" cap="none" normalizeH="0" baseline="0" dirty="0">
                <a:ln>
                  <a:noFill/>
                </a:ln>
                <a:solidFill>
                  <a:srgbClr val="FFFFFF"/>
                </a:solidFill>
                <a:effectLst/>
                <a:latin typeface="Lucida Sans" panose="020B0602030504020204" pitchFamily="34" charset="0"/>
              </a:rPr>
              <a:t> Change control</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rgbClr val="FFFFFF"/>
                </a:solidFill>
                <a:effectLst/>
                <a:latin typeface="Lucida Sans" panose="020B0602030504020204" pitchFamily="34" charset="0"/>
              </a:rPr>
              <a:t>D.</a:t>
            </a:r>
            <a:r>
              <a:rPr kumimoji="0" lang="en-US" altLang="en-US" sz="1800" b="0" i="0" u="none" strike="noStrike" cap="none" normalizeH="0" baseline="0" dirty="0">
                <a:ln>
                  <a:noFill/>
                </a:ln>
                <a:solidFill>
                  <a:srgbClr val="FFFFFF"/>
                </a:solidFill>
                <a:effectLst/>
                <a:latin typeface="Lucida Sans" panose="020B0602030504020204" pitchFamily="34" charset="0"/>
              </a:rPr>
              <a:t> Service request management</a:t>
            </a:r>
          </a:p>
          <a:p>
            <a:pPr marL="0" marR="0" lvl="0" indent="0"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dirty="0">
                <a:ln>
                  <a:noFill/>
                </a:ln>
                <a:solidFill>
                  <a:srgbClr val="FFFFFF"/>
                </a:solidFill>
                <a:effectLst/>
                <a:latin typeface="Lucida Sans" panose="020B0602030504020204" pitchFamily="34" charset="0"/>
              </a:rPr>
            </a:br>
            <a:endParaRPr kumimoji="0" lang="en-US" altLang="en-US" sz="1800" b="0" i="0" u="none" strike="noStrike" cap="none" normalizeH="0" baseline="0" dirty="0">
              <a:ln>
                <a:noFill/>
              </a:ln>
              <a:solidFill>
                <a:srgbClr val="FFFFFF"/>
              </a:solidFill>
              <a:effectLst/>
              <a:latin typeface="Lucida Sans" panose="020B0602030504020204" pitchFamily="34" charset="0"/>
            </a:endParaRPr>
          </a:p>
        </p:txBody>
      </p:sp>
      <p:sp>
        <p:nvSpPr>
          <p:cNvPr id="4" name="Footer Placeholder 3">
            <a:extLst>
              <a:ext uri="{FF2B5EF4-FFF2-40B4-BE49-F238E27FC236}">
                <a16:creationId xmlns:a16="http://schemas.microsoft.com/office/drawing/2014/main" id="{0704AAA8-C5B9-9011-A078-0B0AFE5CBEF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3384099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DB36EDA-BE81-444C-8928-E73EEED9822D}"/>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90</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7A749-18F0-E470-7E3D-C14F7DB1E245}"/>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Customer requirements.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8CBEA14F-2880-825F-9A86-96B8EE2B211B}"/>
              </a:ext>
            </a:extLst>
          </p:cNvPr>
          <p:cNvSpPr>
            <a:spLocks noGrp="1"/>
          </p:cNvSpPr>
          <p:nvPr>
            <p:ph idx="1"/>
          </p:nvPr>
        </p:nvSpPr>
        <p:spPr>
          <a:xfrm>
            <a:off x="6516553" y="685800"/>
            <a:ext cx="5230798" cy="54864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Customer requirements</a:t>
            </a:r>
            <a:r>
              <a:rPr lang="en-US" sz="1600" b="0" i="0" dirty="0">
                <a:solidFill>
                  <a:srgbClr val="FFFFFF"/>
                </a:solidFill>
                <a:effectLst/>
                <a:latin typeface="Lucida Sans" panose="020B0602030504020204" pitchFamily="34" charset="0"/>
              </a:rPr>
              <a:t> are considered an external input to the service value chain. These requirements define what customers need and expect from the services, influencing how the service value chain activities are carried out to ensure that the delivered services meet these needs and expectations.</a:t>
            </a:r>
          </a:p>
          <a:p>
            <a:pPr marL="0" indent="0">
              <a:lnSpc>
                <a:spcPct val="90000"/>
              </a:lnSpc>
              <a:buNone/>
            </a:pPr>
            <a:r>
              <a:rPr lang="en-US" sz="1600" b="0" i="0" dirty="0">
                <a:solidFill>
                  <a:srgbClr val="FFFFFF"/>
                </a:solidFill>
                <a:effectLst/>
                <a:latin typeface="Lucida Sans" panose="020B0602030504020204" pitchFamily="34" charset="0"/>
              </a:rPr>
              <a:t>The other options represent internal elements or activities within the service value chain:</a:t>
            </a:r>
          </a:p>
          <a:p>
            <a:pPr lvl="1">
              <a:lnSpc>
                <a:spcPct val="90000"/>
              </a:lnSpc>
            </a:pPr>
            <a:r>
              <a:rPr lang="en-US" sz="1600" b="0" i="0" dirty="0">
                <a:solidFill>
                  <a:srgbClr val="FFFFFF"/>
                </a:solidFill>
                <a:effectLst/>
                <a:latin typeface="Lucida Sans" panose="020B0602030504020204" pitchFamily="34" charset="0"/>
              </a:rPr>
              <a:t>A: The 'improve' value chain activity is an integral part of the service value chain, focusing on continual improvement of services and practices.</a:t>
            </a:r>
          </a:p>
          <a:p>
            <a:pPr lvl="1">
              <a:lnSpc>
                <a:spcPct val="90000"/>
              </a:lnSpc>
            </a:pPr>
            <a:r>
              <a:rPr lang="en-US" sz="1600" b="0" i="0" dirty="0">
                <a:solidFill>
                  <a:srgbClr val="FFFFFF"/>
                </a:solidFill>
                <a:effectLst/>
                <a:latin typeface="Lucida Sans" panose="020B0602030504020204" pitchFamily="34" charset="0"/>
              </a:rPr>
              <a:t>B: An overall plan is typically developed internally as part of the service value chain activities, guiding how services are managed and delivered.</a:t>
            </a:r>
          </a:p>
          <a:p>
            <a:pPr lvl="1">
              <a:lnSpc>
                <a:spcPct val="90000"/>
              </a:lnSpc>
            </a:pPr>
            <a:r>
              <a:rPr lang="en-US" sz="1600" b="0" i="0" dirty="0">
                <a:solidFill>
                  <a:srgbClr val="FFFFFF"/>
                </a:solidFill>
                <a:effectLst/>
                <a:latin typeface="Lucida Sans" panose="020B0602030504020204" pitchFamily="34" charset="0"/>
              </a:rPr>
              <a:t>D: Feedback loops are mechanisms within the service value chain that help in assessing and enhancing service performance and value delivery.</a:t>
            </a:r>
          </a:p>
        </p:txBody>
      </p:sp>
      <p:sp>
        <p:nvSpPr>
          <p:cNvPr id="4" name="Footer Placeholder 3">
            <a:extLst>
              <a:ext uri="{FF2B5EF4-FFF2-40B4-BE49-F238E27FC236}">
                <a16:creationId xmlns:a16="http://schemas.microsoft.com/office/drawing/2014/main" id="{6CCD74E9-D8EA-DBB9-A169-581EC9B9D72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270256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207551D-5D2D-BE0A-6914-1B680C31048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91</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B1BC4-6FB1-526E-8ABD-1EC71FBEECE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45: </a:t>
            </a:r>
            <a:r>
              <a:rPr lang="en-US" sz="2800" b="0" i="0" dirty="0">
                <a:solidFill>
                  <a:srgbClr val="FFFFFF"/>
                </a:solidFill>
                <a:effectLst/>
                <a:latin typeface="Udemy Sans"/>
              </a:rPr>
              <a:t>Which dimension considers how knowledge assets should be protected?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3D89943B-5270-3FD6-AC9B-CFE5AD3E53AD}"/>
              </a:ext>
            </a:extLst>
          </p:cNvPr>
          <p:cNvSpPr>
            <a:spLocks noGrp="1"/>
          </p:cNvSpPr>
          <p:nvPr>
            <p:ph idx="1"/>
          </p:nvPr>
        </p:nvSpPr>
        <p:spPr>
          <a:xfrm>
            <a:off x="6516553" y="685800"/>
            <a:ext cx="4754563" cy="5410200"/>
          </a:xfrm>
        </p:spPr>
        <p:txBody>
          <a:bodyPr>
            <a:normAutofit/>
          </a:bodyPr>
          <a:lstStyle/>
          <a:p>
            <a:pPr marL="0" indent="0">
              <a:buNone/>
            </a:pPr>
            <a:r>
              <a:rPr lang="en-US" dirty="0">
                <a:solidFill>
                  <a:srgbClr val="FFFFFF"/>
                </a:solidFill>
                <a:latin typeface="Lucida Sans" panose="020B0602030504020204" pitchFamily="34" charset="0"/>
              </a:rPr>
              <a:t>A. Organizations and people</a:t>
            </a:r>
          </a:p>
          <a:p>
            <a:pPr marL="0" indent="0">
              <a:buNone/>
            </a:pPr>
            <a:r>
              <a:rPr lang="en-US" dirty="0">
                <a:solidFill>
                  <a:srgbClr val="FFFFFF"/>
                </a:solidFill>
                <a:latin typeface="Lucida Sans" panose="020B0602030504020204" pitchFamily="34" charset="0"/>
              </a:rPr>
              <a:t>B. Partners and suppliers</a:t>
            </a:r>
          </a:p>
          <a:p>
            <a:pPr marL="0" indent="0">
              <a:buNone/>
            </a:pPr>
            <a:r>
              <a:rPr lang="en-US" dirty="0">
                <a:solidFill>
                  <a:srgbClr val="FFFFFF"/>
                </a:solidFill>
                <a:latin typeface="Lucida Sans" panose="020B0602030504020204" pitchFamily="34" charset="0"/>
              </a:rPr>
              <a:t>C. Information and technology</a:t>
            </a:r>
          </a:p>
          <a:p>
            <a:pPr marL="0" indent="0">
              <a:buNone/>
            </a:pPr>
            <a:r>
              <a:rPr lang="en-US" dirty="0">
                <a:solidFill>
                  <a:srgbClr val="FFFFFF"/>
                </a:solidFill>
                <a:latin typeface="Lucida Sans" panose="020B0602030504020204" pitchFamily="34" charset="0"/>
              </a:rPr>
              <a:t>D. Value streams and processes</a:t>
            </a:r>
          </a:p>
        </p:txBody>
      </p:sp>
      <p:sp>
        <p:nvSpPr>
          <p:cNvPr id="4" name="Footer Placeholder 3">
            <a:extLst>
              <a:ext uri="{FF2B5EF4-FFF2-40B4-BE49-F238E27FC236}">
                <a16:creationId xmlns:a16="http://schemas.microsoft.com/office/drawing/2014/main" id="{5D4E7476-D81E-1030-9CE2-A1E9BE17FEF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7547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97699C4-40F4-7620-8B6D-AE7A8D7BB461}"/>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92</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4D11A-B385-6E73-E316-CB3813671F7E}"/>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Information and Technology.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B0D963C-81E7-5EE7-3FCB-C4733D1E1205}"/>
              </a:ext>
            </a:extLst>
          </p:cNvPr>
          <p:cNvSpPr>
            <a:spLocks noGrp="1"/>
          </p:cNvSpPr>
          <p:nvPr>
            <p:ph idx="1"/>
          </p:nvPr>
        </p:nvSpPr>
        <p:spPr>
          <a:xfrm>
            <a:off x="6516553" y="685800"/>
            <a:ext cx="4859096" cy="5410200"/>
          </a:xfrm>
        </p:spPr>
        <p:txBody>
          <a:bodyPr>
            <a:noAutofit/>
          </a:bodyPr>
          <a:lstStyle/>
          <a:p>
            <a:pPr marL="0" indent="0">
              <a:lnSpc>
                <a:spcPct val="90000"/>
              </a:lnSpc>
              <a:buNone/>
            </a:pPr>
            <a:r>
              <a:rPr lang="en-US" sz="1600" b="1" i="0" dirty="0">
                <a:solidFill>
                  <a:srgbClr val="FFFFFF"/>
                </a:solidFill>
                <a:effectLst/>
                <a:latin typeface="Lucida Sans" panose="020B0602030504020204" pitchFamily="34" charset="0"/>
              </a:rPr>
              <a:t>Information and Technology</a:t>
            </a:r>
            <a:r>
              <a:rPr lang="en-US" sz="1600" b="0" i="0" dirty="0">
                <a:solidFill>
                  <a:srgbClr val="FFFFFF"/>
                </a:solidFill>
                <a:effectLst/>
                <a:latin typeface="Lucida Sans" panose="020B0602030504020204" pitchFamily="34" charset="0"/>
              </a:rPr>
              <a:t>: This dimension of service management is concerned with the information and technology aspects of services, including how knowledge is managed and protected. It encompasses the information systems, technologies, and knowledge bases that support service management practices. Protecting knowledge assets involves ensuring the security, confidentiality, integrity, and availability of information, which falls under this dimension.</a:t>
            </a:r>
          </a:p>
          <a:p>
            <a:pPr marL="0" indent="0">
              <a:lnSpc>
                <a:spcPct val="90000"/>
              </a:lnSpc>
              <a:buNone/>
            </a:pPr>
            <a:r>
              <a:rPr lang="en-US" sz="1600" b="0" i="0" dirty="0">
                <a:solidFill>
                  <a:srgbClr val="FFFFFF"/>
                </a:solidFill>
                <a:effectLst/>
                <a:latin typeface="Lucida Sans" panose="020B0602030504020204" pitchFamily="34" charset="0"/>
              </a:rPr>
              <a:t>The other dimensions have different focuses:</a:t>
            </a:r>
          </a:p>
          <a:p>
            <a:pPr lvl="1">
              <a:lnSpc>
                <a:spcPct val="90000"/>
              </a:lnSpc>
            </a:pPr>
            <a:r>
              <a:rPr lang="en-US" sz="1600" b="0" i="0" dirty="0">
                <a:solidFill>
                  <a:srgbClr val="FFFFFF"/>
                </a:solidFill>
                <a:effectLst/>
                <a:latin typeface="Lucida Sans" panose="020B0602030504020204" pitchFamily="34" charset="0"/>
              </a:rPr>
              <a:t>A: </a:t>
            </a:r>
            <a:r>
              <a:rPr lang="en-US" sz="1600" b="1" i="0" dirty="0">
                <a:solidFill>
                  <a:srgbClr val="FFFFFF"/>
                </a:solidFill>
                <a:effectLst/>
                <a:latin typeface="Lucida Sans" panose="020B0602030504020204" pitchFamily="34" charset="0"/>
              </a:rPr>
              <a:t>Organizations and People</a:t>
            </a:r>
            <a:r>
              <a:rPr lang="en-US" sz="1600" b="0" i="0" dirty="0">
                <a:solidFill>
                  <a:srgbClr val="FFFFFF"/>
                </a:solidFill>
                <a:effectLst/>
                <a:latin typeface="Lucida Sans" panose="020B0602030504020204" pitchFamily="34" charset="0"/>
              </a:rPr>
              <a:t> focuses on roles, competencies, culture, and staffing aspects of an organization.</a:t>
            </a:r>
          </a:p>
          <a:p>
            <a:pPr lvl="1">
              <a:lnSpc>
                <a:spcPct val="90000"/>
              </a:lnSpc>
            </a:pPr>
            <a:r>
              <a:rPr lang="en-US" sz="1600" b="0" i="0" dirty="0">
                <a:solidFill>
                  <a:srgbClr val="FFFFFF"/>
                </a:solidFill>
                <a:effectLst/>
                <a:latin typeface="Lucida Sans" panose="020B0602030504020204" pitchFamily="34" charset="0"/>
              </a:rPr>
              <a:t>B: </a:t>
            </a:r>
            <a:r>
              <a:rPr lang="en-US" sz="1600" b="1" i="0" dirty="0">
                <a:solidFill>
                  <a:srgbClr val="FFFFFF"/>
                </a:solidFill>
                <a:effectLst/>
                <a:latin typeface="Lucida Sans" panose="020B0602030504020204" pitchFamily="34" charset="0"/>
              </a:rPr>
              <a:t>Partners and Suppliers</a:t>
            </a:r>
            <a:r>
              <a:rPr lang="en-US" sz="1600" b="0" i="0" dirty="0">
                <a:solidFill>
                  <a:srgbClr val="FFFFFF"/>
                </a:solidFill>
                <a:effectLst/>
                <a:latin typeface="Lucida Sans" panose="020B0602030504020204" pitchFamily="34" charset="0"/>
              </a:rPr>
              <a:t> is about the relationships an organization has with external vendors and partners.</a:t>
            </a:r>
          </a:p>
          <a:p>
            <a:pPr lvl="1">
              <a:lnSpc>
                <a:spcPct val="90000"/>
              </a:lnSpc>
            </a:pPr>
            <a:r>
              <a:rPr lang="en-US" sz="1600" b="0" i="0" dirty="0">
                <a:solidFill>
                  <a:srgbClr val="FFFFFF"/>
                </a:solidFill>
                <a:effectLst/>
                <a:latin typeface="Lucida Sans" panose="020B0602030504020204" pitchFamily="34" charset="0"/>
              </a:rPr>
              <a:t>D: </a:t>
            </a:r>
            <a:r>
              <a:rPr lang="en-US" sz="1600" b="1" i="0" dirty="0">
                <a:solidFill>
                  <a:srgbClr val="FFFFFF"/>
                </a:solidFill>
                <a:effectLst/>
                <a:latin typeface="Lucida Sans" panose="020B0602030504020204" pitchFamily="34" charset="0"/>
              </a:rPr>
              <a:t>Value Streams and Processes</a:t>
            </a:r>
            <a:r>
              <a:rPr lang="en-US" sz="1600" b="0" i="0" dirty="0">
                <a:solidFill>
                  <a:srgbClr val="FFFFFF"/>
                </a:solidFill>
                <a:effectLst/>
                <a:latin typeface="Lucida Sans" panose="020B0602030504020204" pitchFamily="34" charset="0"/>
              </a:rPr>
              <a:t> deals with how various parts of the organization work together to create value through services.</a:t>
            </a:r>
          </a:p>
        </p:txBody>
      </p:sp>
      <p:sp>
        <p:nvSpPr>
          <p:cNvPr id="4" name="Footer Placeholder 3">
            <a:extLst>
              <a:ext uri="{FF2B5EF4-FFF2-40B4-BE49-F238E27FC236}">
                <a16:creationId xmlns:a16="http://schemas.microsoft.com/office/drawing/2014/main" id="{57A473C7-246B-A958-4656-BCCBA2BCB140}"/>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97629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874564D-2747-0D91-07B1-3A8C23440F6B}"/>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93</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35658-2642-9782-1A67-1ADB19F363F4}"/>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46: </a:t>
            </a:r>
            <a:r>
              <a:rPr lang="en-US" sz="2800" b="0" i="0" dirty="0">
                <a:solidFill>
                  <a:srgbClr val="FFFFFF"/>
                </a:solidFill>
                <a:effectLst/>
                <a:latin typeface="Udemy Sans"/>
              </a:rPr>
              <a:t>What is an output?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68512FF1-C60D-F6CE-F820-4B083CD24144}"/>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A change of state that has significance for the management of a configuration item</a:t>
            </a:r>
          </a:p>
          <a:p>
            <a:pPr marL="0" indent="0">
              <a:buNone/>
            </a:pPr>
            <a:r>
              <a:rPr lang="en-US" sz="1800" dirty="0">
                <a:solidFill>
                  <a:srgbClr val="FFFFFF"/>
                </a:solidFill>
                <a:latin typeface="Lucida Sans" panose="020B0602030504020204" pitchFamily="34" charset="0"/>
              </a:rPr>
              <a:t>B. A result for a stakeholder</a:t>
            </a:r>
          </a:p>
          <a:p>
            <a:pPr marL="0" indent="0">
              <a:buNone/>
            </a:pPr>
            <a:r>
              <a:rPr lang="en-US" sz="1800" dirty="0">
                <a:solidFill>
                  <a:srgbClr val="FFFFFF"/>
                </a:solidFill>
                <a:latin typeface="Lucida Sans" panose="020B0602030504020204" pitchFamily="34" charset="0"/>
              </a:rPr>
              <a:t>C. Something created by carrying out an activity</a:t>
            </a:r>
          </a:p>
          <a:p>
            <a:pPr marL="0" indent="0">
              <a:buNone/>
            </a:pPr>
            <a:r>
              <a:rPr lang="en-US" sz="1800" dirty="0">
                <a:solidFill>
                  <a:srgbClr val="FFFFFF"/>
                </a:solidFill>
                <a:latin typeface="Lucida Sans" panose="020B0602030504020204" pitchFamily="34" charset="0"/>
              </a:rPr>
              <a:t>D. A possible event that could cause harm or loss</a:t>
            </a:r>
          </a:p>
        </p:txBody>
      </p:sp>
      <p:sp>
        <p:nvSpPr>
          <p:cNvPr id="4" name="Footer Placeholder 3">
            <a:extLst>
              <a:ext uri="{FF2B5EF4-FFF2-40B4-BE49-F238E27FC236}">
                <a16:creationId xmlns:a16="http://schemas.microsoft.com/office/drawing/2014/main" id="{98E12D21-63C5-66E3-52CF-4B5491CC38E3}"/>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3613730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74F9845B-F9B2-6E8F-64C4-9DE0AA380A50}"/>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94</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CE742-3F1D-AB77-D70D-8E53493F52CC}"/>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C. Something created by carrying out an activity.</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D457EBB1-BB7C-0B3A-D083-BB6FCCFD5D09}"/>
              </a:ext>
            </a:extLst>
          </p:cNvPr>
          <p:cNvSpPr>
            <a:spLocks noGrp="1"/>
          </p:cNvSpPr>
          <p:nvPr>
            <p:ph idx="1"/>
          </p:nvPr>
        </p:nvSpPr>
        <p:spPr>
          <a:xfrm>
            <a:off x="6516553" y="434788"/>
            <a:ext cx="5126446" cy="5661212"/>
          </a:xfrm>
        </p:spPr>
        <p:txBody>
          <a:bodyPr>
            <a:noAutofit/>
          </a:bodyPr>
          <a:lstStyle/>
          <a:p>
            <a:pPr marL="0" indent="0">
              <a:buNone/>
            </a:pPr>
            <a:r>
              <a:rPr lang="en-US" sz="1800" b="1" i="0" dirty="0">
                <a:solidFill>
                  <a:srgbClr val="FFFFFF"/>
                </a:solidFill>
                <a:effectLst/>
                <a:latin typeface="Lucida Sans" panose="020B0602030504020204" pitchFamily="34" charset="0"/>
              </a:rPr>
              <a:t>Output</a:t>
            </a:r>
            <a:r>
              <a:rPr lang="en-US" sz="1800" b="0" i="0" dirty="0">
                <a:solidFill>
                  <a:srgbClr val="FFFFFF"/>
                </a:solidFill>
                <a:effectLst/>
                <a:latin typeface="Lucida Sans" panose="020B0602030504020204" pitchFamily="34" charset="0"/>
              </a:rPr>
              <a:t> refers to the tangible or intangible deliverable that results from the execution of an activity or process. It's the direct result of actions taken in a specific context, such as producing a report, completing a task, or delivering a service.</a:t>
            </a:r>
          </a:p>
          <a:p>
            <a:pPr marL="0" indent="0">
              <a:buNone/>
            </a:pPr>
            <a:r>
              <a:rPr lang="en-US" sz="1800" b="0" i="0" dirty="0">
                <a:solidFill>
                  <a:srgbClr val="FFFFFF"/>
                </a:solidFill>
                <a:effectLst/>
                <a:latin typeface="Lucida Sans" panose="020B0602030504020204" pitchFamily="34" charset="0"/>
              </a:rPr>
              <a:t>The other options describe different concepts:</a:t>
            </a:r>
          </a:p>
          <a:p>
            <a:pPr lvl="1"/>
            <a:r>
              <a:rPr lang="en-US" b="0" i="0" dirty="0">
                <a:solidFill>
                  <a:srgbClr val="FFFFFF"/>
                </a:solidFill>
                <a:effectLst/>
                <a:latin typeface="Lucida Sans" panose="020B0602030504020204" pitchFamily="34" charset="0"/>
              </a:rPr>
              <a:t>A: Describes an event in ITIL terms.</a:t>
            </a:r>
          </a:p>
          <a:p>
            <a:pPr lvl="1"/>
            <a:r>
              <a:rPr lang="en-US" b="0" i="0" dirty="0">
                <a:solidFill>
                  <a:srgbClr val="FFFFFF"/>
                </a:solidFill>
                <a:effectLst/>
                <a:latin typeface="Lucida Sans" panose="020B0602030504020204" pitchFamily="34" charset="0"/>
              </a:rPr>
              <a:t>B: While a result for a stakeholder could be an output, this option is more broadly about outcomes, which are the end results that stakeholders actually use or benefit from.</a:t>
            </a:r>
          </a:p>
          <a:p>
            <a:pPr lvl="1"/>
            <a:r>
              <a:rPr lang="en-US" b="0" i="0" dirty="0">
                <a:solidFill>
                  <a:srgbClr val="FFFFFF"/>
                </a:solidFill>
                <a:effectLst/>
                <a:latin typeface="Lucida Sans" panose="020B0602030504020204" pitchFamily="34" charset="0"/>
              </a:rPr>
              <a:t>D: Describes a risk, specifically an event that could potentially cause harm or loss.</a:t>
            </a:r>
          </a:p>
        </p:txBody>
      </p:sp>
      <p:sp>
        <p:nvSpPr>
          <p:cNvPr id="4" name="Footer Placeholder 3">
            <a:extLst>
              <a:ext uri="{FF2B5EF4-FFF2-40B4-BE49-F238E27FC236}">
                <a16:creationId xmlns:a16="http://schemas.microsoft.com/office/drawing/2014/main" id="{D2EA9504-A271-494D-DAEE-D8B8696FF7EC}"/>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964595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5479030A-465A-C66A-DF9A-484EA1F47C07}"/>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95</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79DBB-45D8-F60D-691E-4E25F2F9D6B3}"/>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47: </a:t>
            </a:r>
            <a:r>
              <a:rPr lang="en-US" sz="2800" b="0" i="0" dirty="0">
                <a:solidFill>
                  <a:srgbClr val="FFFFFF"/>
                </a:solidFill>
                <a:effectLst/>
                <a:latin typeface="Udemy Sans"/>
              </a:rPr>
              <a:t>Why should incidents be prioritized?</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01C2A867-6AD3-F296-B4DB-CD664BF91D28}"/>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To identify which support team the incident should be escalated to</a:t>
            </a:r>
          </a:p>
          <a:p>
            <a:pPr marL="0" indent="0">
              <a:buNone/>
            </a:pPr>
            <a:r>
              <a:rPr lang="en-US" sz="1800" dirty="0">
                <a:solidFill>
                  <a:srgbClr val="FFFFFF"/>
                </a:solidFill>
                <a:latin typeface="Lucida Sans" panose="020B0602030504020204" pitchFamily="34" charset="0"/>
              </a:rPr>
              <a:t>B. To ensure that incidents with the highest business impact are resolved first</a:t>
            </a:r>
          </a:p>
          <a:p>
            <a:pPr marL="0" indent="0">
              <a:buNone/>
            </a:pPr>
            <a:r>
              <a:rPr lang="en-US" sz="1800" dirty="0">
                <a:solidFill>
                  <a:srgbClr val="FFFFFF"/>
                </a:solidFill>
                <a:latin typeface="Lucida Sans" panose="020B0602030504020204" pitchFamily="34" charset="0"/>
              </a:rPr>
              <a:t>C. To encourage a high level of collaboration within and between teams</a:t>
            </a:r>
          </a:p>
          <a:p>
            <a:pPr marL="0" indent="0">
              <a:buNone/>
            </a:pPr>
            <a:r>
              <a:rPr lang="en-US" sz="1800" dirty="0">
                <a:solidFill>
                  <a:srgbClr val="FFFFFF"/>
                </a:solidFill>
                <a:latin typeface="Lucida Sans" panose="020B0602030504020204" pitchFamily="34" charset="0"/>
              </a:rPr>
              <a:t>D. To help automated matching of incidents to problems or known errors</a:t>
            </a:r>
          </a:p>
        </p:txBody>
      </p:sp>
      <p:sp>
        <p:nvSpPr>
          <p:cNvPr id="4" name="Footer Placeholder 3">
            <a:extLst>
              <a:ext uri="{FF2B5EF4-FFF2-40B4-BE49-F238E27FC236}">
                <a16:creationId xmlns:a16="http://schemas.microsoft.com/office/drawing/2014/main" id="{1BD09EA8-2865-B270-9D42-F69C8A786D8D}"/>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438218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497A5E9F-2CE5-DC4B-6075-96323EF0B25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96</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FCFFA-400F-F05A-355B-D5C09801755D}"/>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B. To ensure that incidents with the highest business impact are resolved first.</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AE7B4264-4C6A-B3E9-D175-037F05BE1C4A}"/>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600" b="0" i="0" dirty="0">
                <a:solidFill>
                  <a:srgbClr val="FFFFFF"/>
                </a:solidFill>
                <a:effectLst/>
                <a:latin typeface="Lucida Sans" panose="020B0602030504020204" pitchFamily="34" charset="0"/>
              </a:rPr>
              <a:t>Prioritizing incidents based on their impact and urgency is crucial to ensure that those incidents that can cause the most significant disruption to business operations are addressed promptly. This helps in minimizing the overall impact on the business and ensures that resources are allocated effectively to resolve the most critical issues first.</a:t>
            </a:r>
          </a:p>
          <a:p>
            <a:pPr marL="0" indent="0">
              <a:lnSpc>
                <a:spcPct val="90000"/>
              </a:lnSpc>
              <a:buNone/>
            </a:pPr>
            <a:r>
              <a:rPr lang="en-US" sz="1600" b="0" i="0" dirty="0">
                <a:solidFill>
                  <a:srgbClr val="FFFFFF"/>
                </a:solidFill>
                <a:effectLst/>
                <a:latin typeface="Lucida Sans" panose="020B0602030504020204" pitchFamily="34" charset="0"/>
              </a:rPr>
              <a:t>The other options, while they may be aspects of incident management, are not the primary reasons for prioritizing incidents:</a:t>
            </a:r>
          </a:p>
          <a:p>
            <a:pPr lvl="1">
              <a:lnSpc>
                <a:spcPct val="90000"/>
              </a:lnSpc>
            </a:pPr>
            <a:r>
              <a:rPr lang="en-US" sz="1600" b="0" i="0" dirty="0">
                <a:solidFill>
                  <a:srgbClr val="FFFFFF"/>
                </a:solidFill>
                <a:effectLst/>
                <a:latin typeface="Lucida Sans" panose="020B0602030504020204" pitchFamily="34" charset="0"/>
              </a:rPr>
              <a:t>A: The decision of which support team to escalate an incident to is typically based on the nature of the incident, not its priority.</a:t>
            </a:r>
          </a:p>
          <a:p>
            <a:pPr lvl="1">
              <a:lnSpc>
                <a:spcPct val="90000"/>
              </a:lnSpc>
            </a:pPr>
            <a:r>
              <a:rPr lang="en-US" sz="1600" b="0" i="0" dirty="0">
                <a:solidFill>
                  <a:srgbClr val="FFFFFF"/>
                </a:solidFill>
                <a:effectLst/>
                <a:latin typeface="Lucida Sans" panose="020B0602030504020204" pitchFamily="34" charset="0"/>
              </a:rPr>
              <a:t>C: While prioritization might indirectly encourage collaboration, it's not the main reason for doing so.</a:t>
            </a:r>
          </a:p>
          <a:p>
            <a:pPr lvl="1">
              <a:lnSpc>
                <a:spcPct val="90000"/>
              </a:lnSpc>
            </a:pPr>
            <a:r>
              <a:rPr lang="en-US" sz="1600" b="0" i="0" dirty="0">
                <a:solidFill>
                  <a:srgbClr val="FFFFFF"/>
                </a:solidFill>
                <a:effectLst/>
                <a:latin typeface="Lucida Sans" panose="020B0602030504020204" pitchFamily="34" charset="0"/>
              </a:rPr>
              <a:t>D: Automated matching of incidents to problems or known errors is part of problem management and knowledge management, and while priority information can be useful in this process, it's not the primary reason for incident prioritization.</a:t>
            </a:r>
          </a:p>
        </p:txBody>
      </p:sp>
      <p:sp>
        <p:nvSpPr>
          <p:cNvPr id="4" name="Footer Placeholder 3">
            <a:extLst>
              <a:ext uri="{FF2B5EF4-FFF2-40B4-BE49-F238E27FC236}">
                <a16:creationId xmlns:a16="http://schemas.microsoft.com/office/drawing/2014/main" id="{6E1486D8-96E2-6BC3-8E46-772E7B90B158}"/>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831259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F544788B-CAA2-EDCF-4CB6-FB1187857174}"/>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97</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603ED-CCD2-B938-67C4-0D1F61A8C2A6}"/>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Question 48: </a:t>
            </a:r>
            <a:r>
              <a:rPr lang="en-US" sz="2800" b="0" i="0" dirty="0">
                <a:solidFill>
                  <a:srgbClr val="FFFFFF"/>
                </a:solidFill>
                <a:effectLst/>
                <a:latin typeface="Udemy Sans"/>
              </a:rPr>
              <a:t>What is the reason for using a balanced bundle of service metrics?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F31EFEE5-7544-3FA6-B225-1AA872116307}"/>
              </a:ext>
            </a:extLst>
          </p:cNvPr>
          <p:cNvSpPr>
            <a:spLocks noGrp="1"/>
          </p:cNvSpPr>
          <p:nvPr>
            <p:ph idx="1"/>
          </p:nvPr>
        </p:nvSpPr>
        <p:spPr>
          <a:xfrm>
            <a:off x="6516553" y="685800"/>
            <a:ext cx="4754563" cy="5410200"/>
          </a:xfrm>
        </p:spPr>
        <p:txBody>
          <a:bodyPr>
            <a:normAutofit/>
          </a:bodyPr>
          <a:lstStyle/>
          <a:p>
            <a:pPr marL="0" indent="0">
              <a:buNone/>
            </a:pPr>
            <a:r>
              <a:rPr lang="en-US" sz="1800" dirty="0">
                <a:solidFill>
                  <a:srgbClr val="FFFFFF"/>
                </a:solidFill>
                <a:latin typeface="Lucida Sans" panose="020B0602030504020204" pitchFamily="34" charset="0"/>
              </a:rPr>
              <a:t>A. It provides an outcome-based view of services</a:t>
            </a:r>
          </a:p>
          <a:p>
            <a:pPr marL="0" indent="0">
              <a:buNone/>
            </a:pPr>
            <a:r>
              <a:rPr lang="en-US" sz="1800" dirty="0">
                <a:solidFill>
                  <a:srgbClr val="FFFFFF"/>
                </a:solidFill>
                <a:latin typeface="Lucida Sans" panose="020B0602030504020204" pitchFamily="34" charset="0"/>
              </a:rPr>
              <a:t>B. It reduces the number of metrics that need to be collected</a:t>
            </a:r>
          </a:p>
          <a:p>
            <a:pPr marL="0" indent="0">
              <a:buNone/>
            </a:pPr>
            <a:r>
              <a:rPr lang="en-US" sz="1800" dirty="0">
                <a:solidFill>
                  <a:srgbClr val="FFFFFF"/>
                </a:solidFill>
                <a:latin typeface="Lucida Sans" panose="020B0602030504020204" pitchFamily="34" charset="0"/>
              </a:rPr>
              <a:t>C. It facilitates the automatic collection of metrics</a:t>
            </a:r>
          </a:p>
          <a:p>
            <a:pPr marL="0" indent="0">
              <a:buNone/>
            </a:pPr>
            <a:r>
              <a:rPr lang="en-US" sz="1800" dirty="0">
                <a:solidFill>
                  <a:srgbClr val="FFFFFF"/>
                </a:solidFill>
                <a:latin typeface="Lucida Sans" panose="020B0602030504020204" pitchFamily="34" charset="0"/>
              </a:rPr>
              <a:t>D. It reports each service element separately</a:t>
            </a:r>
          </a:p>
        </p:txBody>
      </p:sp>
      <p:sp>
        <p:nvSpPr>
          <p:cNvPr id="4" name="Footer Placeholder 3">
            <a:extLst>
              <a:ext uri="{FF2B5EF4-FFF2-40B4-BE49-F238E27FC236}">
                <a16:creationId xmlns:a16="http://schemas.microsoft.com/office/drawing/2014/main" id="{EA5B5A38-B9A5-E6BA-5DBA-E0FAD0B628D5}"/>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4128231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9804EE5E-84BD-E80A-2218-5E53741A6428}"/>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98</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5AC99-B0D6-41C1-882C-5B6685453210}"/>
              </a:ext>
            </a:extLst>
          </p:cNvPr>
          <p:cNvSpPr>
            <a:spLocks noGrp="1"/>
          </p:cNvSpPr>
          <p:nvPr>
            <p:ph type="title"/>
          </p:nvPr>
        </p:nvSpPr>
        <p:spPr>
          <a:xfrm>
            <a:off x="1834919" y="685800"/>
            <a:ext cx="3705269" cy="5308599"/>
          </a:xfrm>
        </p:spPr>
        <p:txBody>
          <a:bodyPr>
            <a:normAutofit/>
          </a:bodyPr>
          <a:lstStyle/>
          <a:p>
            <a:pPr algn="ctr"/>
            <a:r>
              <a:rPr lang="en-US" sz="2800" dirty="0">
                <a:solidFill>
                  <a:srgbClr val="FFFFFF"/>
                </a:solidFill>
                <a:latin typeface="Udemy Sans"/>
              </a:rPr>
              <a:t>The correct answer is </a:t>
            </a:r>
            <a:r>
              <a:rPr lang="en-US" sz="2800" b="0" i="0" dirty="0">
                <a:solidFill>
                  <a:srgbClr val="FFFFFF"/>
                </a:solidFill>
                <a:effectLst/>
                <a:latin typeface="Udemy Sans"/>
              </a:rPr>
              <a:t>A. It provides an outcome-based view of services.</a:t>
            </a:r>
            <a:endParaRPr lang="en-US" sz="2800" dirty="0">
              <a:solidFill>
                <a:srgbClr val="FFFFFF"/>
              </a:solidFill>
              <a:latin typeface="Udemy Sans"/>
            </a:endParaRPr>
          </a:p>
        </p:txBody>
      </p:sp>
      <p:sp>
        <p:nvSpPr>
          <p:cNvPr id="3" name="Content Placeholder 2">
            <a:extLst>
              <a:ext uri="{FF2B5EF4-FFF2-40B4-BE49-F238E27FC236}">
                <a16:creationId xmlns:a16="http://schemas.microsoft.com/office/drawing/2014/main" id="{EAAFC5CC-D1A8-EB22-9493-24A42FA84929}"/>
              </a:ext>
            </a:extLst>
          </p:cNvPr>
          <p:cNvSpPr>
            <a:spLocks noGrp="1"/>
          </p:cNvSpPr>
          <p:nvPr>
            <p:ph idx="1"/>
          </p:nvPr>
        </p:nvSpPr>
        <p:spPr>
          <a:xfrm>
            <a:off x="6516553" y="685800"/>
            <a:ext cx="5126446" cy="5486400"/>
          </a:xfrm>
        </p:spPr>
        <p:txBody>
          <a:bodyPr>
            <a:noAutofit/>
          </a:bodyPr>
          <a:lstStyle/>
          <a:p>
            <a:pPr marL="0" indent="0">
              <a:lnSpc>
                <a:spcPct val="90000"/>
              </a:lnSpc>
              <a:buNone/>
            </a:pPr>
            <a:r>
              <a:rPr lang="en-US" sz="1500" b="0" i="0" dirty="0">
                <a:solidFill>
                  <a:srgbClr val="FFFFFF"/>
                </a:solidFill>
                <a:effectLst/>
                <a:latin typeface="Lucida Sans" panose="020B0602030504020204" pitchFamily="34" charset="0"/>
              </a:rPr>
              <a:t>A balanced bundle of service metrics ensures that various aspects of service performance and delivery are measured and evaluated. This approach provides a comprehensive view of how well the service is achieving its intended outcomes and value for the customers and business. It encompasses different types of metrics, such as efficiency, effectiveness, quality, and customer satisfaction, offering a well-rounded assessment of the service.</a:t>
            </a:r>
          </a:p>
          <a:p>
            <a:pPr marL="0" indent="0">
              <a:lnSpc>
                <a:spcPct val="90000"/>
              </a:lnSpc>
              <a:buNone/>
            </a:pPr>
            <a:r>
              <a:rPr lang="en-US" sz="1500" b="0" i="0" dirty="0">
                <a:solidFill>
                  <a:srgbClr val="FFFFFF"/>
                </a:solidFill>
                <a:effectLst/>
                <a:latin typeface="Lucida Sans" panose="020B0602030504020204" pitchFamily="34" charset="0"/>
              </a:rPr>
              <a:t>The other options do not align with the primary purpose of using a balanced set of metrics:</a:t>
            </a:r>
          </a:p>
          <a:p>
            <a:pPr lvl="1">
              <a:lnSpc>
                <a:spcPct val="90000"/>
              </a:lnSpc>
            </a:pPr>
            <a:r>
              <a:rPr lang="en-US" sz="1500" b="0" i="0" dirty="0">
                <a:solidFill>
                  <a:srgbClr val="FFFFFF"/>
                </a:solidFill>
                <a:effectLst/>
                <a:latin typeface="Lucida Sans" panose="020B0602030504020204" pitchFamily="34" charset="0"/>
              </a:rPr>
              <a:t>B: Using a balanced bundle doesn’t necessarily reduce the number of metrics; rather, it ensures that the metrics used give a holistic view of service performance.</a:t>
            </a:r>
          </a:p>
          <a:p>
            <a:pPr lvl="1">
              <a:lnSpc>
                <a:spcPct val="90000"/>
              </a:lnSpc>
            </a:pPr>
            <a:r>
              <a:rPr lang="en-US" sz="1500" b="0" i="0" dirty="0">
                <a:solidFill>
                  <a:srgbClr val="FFFFFF"/>
                </a:solidFill>
                <a:effectLst/>
                <a:latin typeface="Lucida Sans" panose="020B0602030504020204" pitchFamily="34" charset="0"/>
              </a:rPr>
              <a:t>C: While automation can aid in collecting metrics, the choice of a balanced bundle is more about the scope and quality of the measurement rather than the method of collection.</a:t>
            </a:r>
          </a:p>
          <a:p>
            <a:pPr lvl="1">
              <a:lnSpc>
                <a:spcPct val="90000"/>
              </a:lnSpc>
            </a:pPr>
            <a:r>
              <a:rPr lang="en-US" sz="1500" b="0" i="0" dirty="0">
                <a:solidFill>
                  <a:srgbClr val="FFFFFF"/>
                </a:solidFill>
                <a:effectLst/>
                <a:latin typeface="Lucida Sans" panose="020B0602030504020204" pitchFamily="34" charset="0"/>
              </a:rPr>
              <a:t>D: Reporting each service element separately is a part of the process, but the main goal of a balanced bundle is to provide an integrated view that reflects the overall health and performance of the service.</a:t>
            </a:r>
          </a:p>
        </p:txBody>
      </p:sp>
      <p:sp>
        <p:nvSpPr>
          <p:cNvPr id="4" name="Footer Placeholder 3">
            <a:extLst>
              <a:ext uri="{FF2B5EF4-FFF2-40B4-BE49-F238E27FC236}">
                <a16:creationId xmlns:a16="http://schemas.microsoft.com/office/drawing/2014/main" id="{06627049-046E-F64B-2B36-8CE2F4F9907B}"/>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22884244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 name="Straight Connector 1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 name="Slide Number Placeholder 4">
            <a:extLst>
              <a:ext uri="{FF2B5EF4-FFF2-40B4-BE49-F238E27FC236}">
                <a16:creationId xmlns:a16="http://schemas.microsoft.com/office/drawing/2014/main" id="{C8EF6C3D-A5D4-BAA3-EF36-24302CAD0F76}"/>
              </a:ext>
            </a:extLst>
          </p:cNvPr>
          <p:cNvSpPr>
            <a:spLocks noGrp="1"/>
          </p:cNvSpPr>
          <p:nvPr>
            <p:ph type="sldNum" sz="quarter" idx="12"/>
          </p:nvPr>
        </p:nvSpPr>
        <p:spPr>
          <a:xfrm>
            <a:off x="80045" y="5867400"/>
            <a:ext cx="1142245" cy="669925"/>
          </a:xfrm>
        </p:spPr>
        <p:txBody>
          <a:bodyPr>
            <a:normAutofit/>
          </a:bodyPr>
          <a:lstStyle/>
          <a:p>
            <a:pPr>
              <a:spcAft>
                <a:spcPts val="600"/>
              </a:spcAft>
            </a:pPr>
            <a:fld id="{7C400A96-081D-4323-8FBC-DAA797D4074E}" type="slidenum">
              <a:rPr lang="en-US">
                <a:solidFill>
                  <a:srgbClr val="FFFFFF"/>
                </a:solidFill>
              </a:rPr>
              <a:pPr>
                <a:spcAft>
                  <a:spcPts val="600"/>
                </a:spcAft>
              </a:pPr>
              <a:t>99</a:t>
            </a:fld>
            <a:endParaRPr lang="en-US">
              <a:solidFill>
                <a:srgbClr val="FFFFFF"/>
              </a:solidFill>
            </a:endParaRPr>
          </a:p>
        </p:txBody>
      </p:sp>
      <p:sp>
        <p:nvSpPr>
          <p:cNvPr id="21" name="Rectangle 2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CD99E-38E9-CBC8-A5ED-740026095495}"/>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Question 49: </a:t>
            </a:r>
            <a:r>
              <a:rPr lang="en-US" sz="3200" b="0" i="0" dirty="0">
                <a:solidFill>
                  <a:srgbClr val="FFFFFF"/>
                </a:solidFill>
                <a:effectLst/>
                <a:latin typeface="Söhne"/>
              </a:rPr>
              <a:t>What is recommended by the guiding principle 'progress iteratively with feedback'?</a:t>
            </a:r>
            <a:endParaRPr lang="en-US" sz="3200" dirty="0">
              <a:solidFill>
                <a:srgbClr val="FFFFFF"/>
              </a:solidFill>
            </a:endParaRPr>
          </a:p>
        </p:txBody>
      </p:sp>
      <p:sp>
        <p:nvSpPr>
          <p:cNvPr id="3" name="Content Placeholder 2">
            <a:extLst>
              <a:ext uri="{FF2B5EF4-FFF2-40B4-BE49-F238E27FC236}">
                <a16:creationId xmlns:a16="http://schemas.microsoft.com/office/drawing/2014/main" id="{21C66C71-8308-D20E-F98B-6F9D8DCB5A6A}"/>
              </a:ext>
            </a:extLst>
          </p:cNvPr>
          <p:cNvSpPr>
            <a:spLocks noGrp="1"/>
          </p:cNvSpPr>
          <p:nvPr>
            <p:ph idx="1"/>
          </p:nvPr>
        </p:nvSpPr>
        <p:spPr>
          <a:xfrm>
            <a:off x="6516553" y="685800"/>
            <a:ext cx="4754563" cy="5410200"/>
          </a:xfrm>
        </p:spPr>
        <p:txBody>
          <a:bodyPr>
            <a:normAutofit/>
          </a:bodyPr>
          <a:lstStyle/>
          <a:p>
            <a:pPr marL="0" indent="0">
              <a:buNone/>
            </a:pPr>
            <a:r>
              <a:rPr lang="en-US" sz="1800">
                <a:solidFill>
                  <a:srgbClr val="FFFFFF"/>
                </a:solidFill>
              </a:rPr>
              <a:t>A. A current state assessment that is carried out at the start of an improvement initiative</a:t>
            </a:r>
          </a:p>
          <a:p>
            <a:pPr marL="0" indent="0">
              <a:buNone/>
            </a:pPr>
            <a:r>
              <a:rPr lang="en-US" sz="1800">
                <a:solidFill>
                  <a:srgbClr val="FFFFFF"/>
                </a:solidFill>
              </a:rPr>
              <a:t>B. The identification of all interested parts at the start of an improvement initiative</a:t>
            </a:r>
          </a:p>
          <a:p>
            <a:pPr marL="0" indent="0">
              <a:buNone/>
            </a:pPr>
            <a:r>
              <a:rPr lang="en-US" sz="1800">
                <a:solidFill>
                  <a:srgbClr val="FFFFFF"/>
                </a:solidFill>
              </a:rPr>
              <a:t>C. An improvement initiative that is broken into a number of manageable sections</a:t>
            </a:r>
          </a:p>
          <a:p>
            <a:pPr marL="0" indent="0">
              <a:buNone/>
            </a:pPr>
            <a:r>
              <a:rPr lang="en-US" sz="1800">
                <a:solidFill>
                  <a:srgbClr val="FFFFFF"/>
                </a:solidFill>
              </a:rPr>
              <a:t>D. An assessment of how all the parts of an organization will affect an improvement initiative</a:t>
            </a:r>
          </a:p>
        </p:txBody>
      </p:sp>
      <p:sp>
        <p:nvSpPr>
          <p:cNvPr id="4" name="Footer Placeholder 3">
            <a:extLst>
              <a:ext uri="{FF2B5EF4-FFF2-40B4-BE49-F238E27FC236}">
                <a16:creationId xmlns:a16="http://schemas.microsoft.com/office/drawing/2014/main" id="{42B5D238-BE05-4265-3ECC-AC1708E9EE51}"/>
              </a:ext>
            </a:extLst>
          </p:cNvPr>
          <p:cNvSpPr>
            <a:spLocks noGrp="1"/>
          </p:cNvSpPr>
          <p:nvPr>
            <p:ph type="ftr" sz="quarter" idx="11"/>
          </p:nvPr>
        </p:nvSpPr>
        <p:spPr>
          <a:xfrm>
            <a:off x="1834919" y="6172200"/>
            <a:ext cx="3959391" cy="365125"/>
          </a:xfrm>
        </p:spPr>
        <p:txBody>
          <a:bodyPr>
            <a:normAutofit/>
          </a:bodyPr>
          <a:lstStyle/>
          <a:p>
            <a:pPr>
              <a:spcAft>
                <a:spcPts val="600"/>
              </a:spcAft>
            </a:pPr>
            <a:r>
              <a:rPr lang="en-US">
                <a:solidFill>
                  <a:srgbClr val="FFFFFF"/>
                </a:solidFill>
              </a:rPr>
              <a:t>ITIL EXAM PRACTICE</a:t>
            </a:r>
          </a:p>
        </p:txBody>
      </p:sp>
    </p:spTree>
    <p:extLst>
      <p:ext uri="{BB962C8B-B14F-4D97-AF65-F5344CB8AC3E}">
        <p14:creationId xmlns:p14="http://schemas.microsoft.com/office/powerpoint/2010/main" val="1822248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31179</TotalTime>
  <Words>55512</Words>
  <Application>Microsoft Office PowerPoint</Application>
  <PresentationFormat>Widescreen</PresentationFormat>
  <Paragraphs>3376</Paragraphs>
  <Slides>455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455</vt:i4>
      </vt:variant>
    </vt:vector>
  </HeadingPairs>
  <TitlesOfParts>
    <vt:vector size="463" baseType="lpstr">
      <vt:lpstr>Arial</vt:lpstr>
      <vt:lpstr>Calibri</vt:lpstr>
      <vt:lpstr>Century Gothic</vt:lpstr>
      <vt:lpstr>Lucida Sans</vt:lpstr>
      <vt:lpstr>Söhne</vt:lpstr>
      <vt:lpstr>Udemy Sans</vt:lpstr>
      <vt:lpstr>Wingdings 3</vt:lpstr>
      <vt:lpstr>Slice</vt:lpstr>
      <vt:lpstr>ITIL VALUES TRAINING</vt:lpstr>
      <vt:lpstr>ITIL 4 FOUNDATION</vt:lpstr>
      <vt:lpstr>Question 1: Identify the missing words in the following sentence. The purpose of the [?] is to ensure that the organization continually co-creates value with all stakeholders in line with the organization's objectives.</vt:lpstr>
      <vt:lpstr>The correct answer is A: Service Value System. </vt:lpstr>
      <vt:lpstr>Question 2: Which statement about change authorities is CORRECT?</vt:lpstr>
      <vt:lpstr>The correct answer is D: Change authorities are assigned for each type of change and change model. </vt:lpstr>
      <vt:lpstr>Question 3: What is the starting point for optimization?</vt:lpstr>
      <vt:lpstr>The correct answer is B: Understanding the vision and objectives of the organization</vt:lpstr>
      <vt:lpstr>Question 4: Which practice provides a single point of contact for users?</vt:lpstr>
      <vt:lpstr>The correct answer is A: Service Desk </vt:lpstr>
      <vt:lpstr>Question 5: Identify the missing word in the following sentence. A known error is a problem that has been [?] and has not been resolved.</vt:lpstr>
      <vt:lpstr>The correct answer is D: Analyzed.</vt:lpstr>
      <vt:lpstr>Question 6: What is a means of enabling value co-creation by facilitating outcomes that customers want to achieve, without the customer having to manage specific costs and risks?</vt:lpstr>
      <vt:lpstr>The correct answer is D: A Service</vt:lpstr>
      <vt:lpstr>Question 7: Which guiding principle emphasizes the need to understand the flow of work in progress, identify bottlenecks, and uncover waste?</vt:lpstr>
      <vt:lpstr>The correct answer is B: "Collaborate and promote visibility" </vt:lpstr>
      <vt:lpstr>Question 8: What should all 'continual improvement' decisions be based on?</vt:lpstr>
      <vt:lpstr>The correct answer is C: Accurate and carefully analyzed data</vt:lpstr>
      <vt:lpstr>Question 9: Which describes the utility of a service?</vt:lpstr>
      <vt:lpstr>The correct answer is D:  A service that supports the performance of the consumer.</vt:lpstr>
      <vt:lpstr>Question 10: A service is a means of enabling value co-creation by facilitating outcomes that customers want to achieve, without the customer having to manage specific [?] and risks. </vt:lpstr>
      <vt:lpstr>The correct answer is D: Costs</vt:lpstr>
      <vt:lpstr>Question 11: Which statement about Service Desks is CORRECT?</vt:lpstr>
      <vt:lpstr>The correct Answer is A: The Service Desk should work in close collaboration with support and development teams. </vt:lpstr>
      <vt:lpstr>Question 12: Which describes a set of defined steps for implementing improvements?</vt:lpstr>
      <vt:lpstr>The correct Answer is C: The Continual Improvement model.</vt:lpstr>
      <vt:lpstr>Question 13: Which practice provides a single point of contact for users? </vt:lpstr>
      <vt:lpstr>The correct Answer is C: Service Desk</vt:lpstr>
      <vt:lpstr>Question 14: What are the types of asset management?</vt:lpstr>
      <vt:lpstr>The correct Answer is A: IT Asset Management and Software Asset Management.</vt:lpstr>
      <vt:lpstr>Question 15: What are typically recognized through notifications created by an IT service, CI or monitoring tool?</vt:lpstr>
      <vt:lpstr>The correct Answer is C: Events</vt:lpstr>
      <vt:lpstr>Question 16: Which practice improves customer and user satisfaction by reducing downtime?</vt:lpstr>
      <vt:lpstr>The correct answer is B. Incident Management.</vt:lpstr>
      <vt:lpstr>Question 17: Which value chain activity communicates the current status of all four dimensions of service management?</vt:lpstr>
      <vt:lpstr>The correct answer is C: Plan</vt:lpstr>
      <vt:lpstr>Question 18: How should an organization include third-party suppliers in the continual improvement of services?</vt:lpstr>
      <vt:lpstr>The correct answer is C.  Ensure suppliers include details of their approach to service improvement in contracts.</vt:lpstr>
      <vt:lpstr>Question 19: Identify the missing word in the following sentence. A change is defined as the addition, modification, or removal of anything that could have a direct or indirect effect on [?].</vt:lpstr>
      <vt:lpstr>The correct answer is D: Services</vt:lpstr>
      <vt:lpstr>Question 20: What is the definition of a known error?</vt:lpstr>
      <vt:lpstr>The correct answer is C. A problem that has been analyzed and has not been resolved.</vt:lpstr>
      <vt:lpstr>Question 21: Which guiding principle recommends assessing the current state and deciding what can be reused?</vt:lpstr>
      <vt:lpstr>The correct answer is C. Start where you are.</vt:lpstr>
      <vt:lpstr>Question 22: Which ITIL practice recommends performing service reviews to ensure that services continue to meet the needs of the organization?</vt:lpstr>
      <vt:lpstr>The correct answer is B. Service level management.</vt:lpstr>
      <vt:lpstr>Question 23: What should be used to set user expectations for request fulfillment times? </vt:lpstr>
      <vt:lpstr>The correct answer is C. The time needed to realistically deliver the service.</vt:lpstr>
      <vt:lpstr>Question 24: Which statement about known errors and problems is CORRECT? </vt:lpstr>
      <vt:lpstr>The correct answer is D. Known error is the status assigned to a problem after it has been analyzed.</vt:lpstr>
      <vt:lpstr>Question 25: Which one of below should be logged and managed as a problem?</vt:lpstr>
      <vt:lpstr>The correct answer is D. Trend analysis shows a large number of similar incidents.</vt:lpstr>
      <vt:lpstr>Question 26: In which two situations should the ITIL guiding principles be considered?</vt:lpstr>
      <vt:lpstr>The correct answer is 1 &amp; 2.  1. In every initiative. 2. In relationships with all stakeholders. </vt:lpstr>
      <vt:lpstr>Question 27: How does a service consumer contribute to the reduction of Risk? </vt:lpstr>
      <vt:lpstr>The correct answer is C. By communicating constraints.</vt:lpstr>
      <vt:lpstr>Question 28: Which practice has a purpose that includes aligning the organization's practices and services with changing business needs?</vt:lpstr>
      <vt:lpstr>The correct answer is D. Continual improvement.</vt:lpstr>
      <vt:lpstr>Question 29: Which is the BEST description of the value of a service to a customer?</vt:lpstr>
      <vt:lpstr>The correct answer is D. The outcomes the customer receives by using the service</vt:lpstr>
      <vt:lpstr>Question 30: What actions does a service desk take for all issues, queries and requests that are reported to them?</vt:lpstr>
      <vt:lpstr>The correct answer is D. Acknowledge, classify, own</vt:lpstr>
      <vt:lpstr>Question 31: A major incident has been closed, but there is a risk that it might happen again. How should this be logged and managed?</vt:lpstr>
      <vt:lpstr>The correct answer is D. As a problem.</vt:lpstr>
      <vt:lpstr>Question 32: What is the effect of increased automation on the 'service desk practice?</vt:lpstr>
      <vt:lpstr>The correct answer is C. Greater ability to focus on customer experience when personal contact is needed.</vt:lpstr>
      <vt:lpstr>Question 33: Identify the missing word in the following sentence. A user is [?] that uses services</vt:lpstr>
      <vt:lpstr>The correct answer is B. a role.</vt:lpstr>
      <vt:lpstr>Question 34: What helps diagnose and resolve a simple incident?</vt:lpstr>
      <vt:lpstr>The correct answer is C. The use of scripts.</vt:lpstr>
      <vt:lpstr>Question 35: What defines the requirements for a service and takes responsibility for the outcomes of service consumption?</vt:lpstr>
      <vt:lpstr>The correct answer is A. Customer.</vt:lpstr>
      <vt:lpstr>Question 36: What is typically needed to assign complex incidents to support groups?</vt:lpstr>
      <vt:lpstr>The correct answer is D. The incident category.</vt:lpstr>
      <vt:lpstr>Question 37: Why should service desk staff detect recurring issues?</vt:lpstr>
      <vt:lpstr>The correct answer is B. To help identify problems.</vt:lpstr>
      <vt:lpstr>Question 38: Which practice is responsible for moving new or changed components to live or other environments?</vt:lpstr>
      <vt:lpstr>The correct answer is B. Deployment Management.</vt:lpstr>
      <vt:lpstr>Question 39: Which is the BEST example of an emergency change?</vt:lpstr>
      <vt:lpstr>The correct answer is A. The implementation of a security patch to a critical software application.</vt:lpstr>
      <vt:lpstr>Question 40: What should be done to determine the appropriate metrics for measuring a new service?</vt:lpstr>
      <vt:lpstr>The correct answer is C. Asking customers open questions to establish their requirements.</vt:lpstr>
      <vt:lpstr>Question 41: An organization is notified by a supplier about a defect in a software product that they use. Which of these practice describes the activities needed to log and manage this?</vt:lpstr>
      <vt:lpstr>The correct answer is B: Problem Management.</vt:lpstr>
      <vt:lpstr>Question 42: Which practice has a purpose to support the quality of the service by handling all agreed user-initiated service requests?</vt:lpstr>
      <vt:lpstr>The correct answer is D. Service Request Management.</vt:lpstr>
      <vt:lpstr>Question 43: Which guiding principle considers customer and user experience?</vt:lpstr>
      <vt:lpstr>The correct answer is B. Focus on value.</vt:lpstr>
      <vt:lpstr>Question 44: Which is an external input to the service value chain?</vt:lpstr>
      <vt:lpstr>The correct answer is C. Customer requirements.</vt:lpstr>
      <vt:lpstr>Question 45: Which dimension considers how knowledge assets should be protected?</vt:lpstr>
      <vt:lpstr>The correct answer is C. Information and Technology.</vt:lpstr>
      <vt:lpstr>Question 46: What is an output?</vt:lpstr>
      <vt:lpstr>The correct answer is C. Something created by carrying out an activity.</vt:lpstr>
      <vt:lpstr>Question 47: Why should incidents be prioritized?</vt:lpstr>
      <vt:lpstr>The correct answer is B. To ensure that incidents with the highest business impact are resolved first.</vt:lpstr>
      <vt:lpstr>Question 48: What is the reason for using a balanced bundle of service metrics?</vt:lpstr>
      <vt:lpstr>The correct answer is A. It provides an outcome-based view of services.</vt:lpstr>
      <vt:lpstr>Question 49: What is recommended by the guiding principle 'progress iteratively with feedback'?</vt:lpstr>
      <vt:lpstr>The correct answer is C. An improvement initiative that is broken into a number of manageable sections.</vt:lpstr>
      <vt:lpstr>Question 50: What is a change schedule used for?</vt:lpstr>
      <vt:lpstr>The correct answer is D. To help manage normal changes.</vt:lpstr>
      <vt:lpstr>Question 51: When should a full risk assessment and authorization be carried out for a standard change?</vt:lpstr>
      <vt:lpstr>The correct answer is B. When the procedure for the standard change is created.</vt:lpstr>
      <vt:lpstr>Question 52: Which joint activity performed by a service provider and service consumer ensures continual value co-creation?</vt:lpstr>
      <vt:lpstr>The correct answer is D. Service relationship management.</vt:lpstr>
      <vt:lpstr>Question 53: Which statement about emergency changes is CORRECT?</vt:lpstr>
      <vt:lpstr>The correct answer is B. Authorization of emergency changes may be deferred until after implementation.</vt:lpstr>
      <vt:lpstr>Question 54: Which is a purpose of the 'service level management' practice?</vt:lpstr>
      <vt:lpstr>The correct answer is C. To set clear business-based targets for service levels.</vt:lpstr>
      <vt:lpstr>Question 55: Which guiding principle describes the importance of doing something, instead of spending a long time analyzing different options?</vt:lpstr>
      <vt:lpstr>The correct answer is A. Progress iteratively with feedback.</vt:lpstr>
      <vt:lpstr>Question 56: Which practice recommends using tools for collaboration and the automated matching of symptoms?</vt:lpstr>
      <vt:lpstr>The correct answer is C. Incident Management.</vt:lpstr>
      <vt:lpstr>Question 57: Which describes the utility of a service?</vt:lpstr>
      <vt:lpstr>The correct answer is D. A service that supports the performance of the consumer.</vt:lpstr>
      <vt:lpstr>Question 58: Which two statements about an organization's culture are CORRECT?</vt:lpstr>
      <vt:lpstr>The correct answer is D. 1 and 4</vt:lpstr>
      <vt:lpstr>Question 59: Which practice ensures that accurate and reliable information is available about configuration items and the relationships between them?</vt:lpstr>
      <vt:lpstr>The correct answer is A. Service Configuration Management.</vt:lpstr>
      <vt:lpstr>Question 60: What is a definition of a problem?</vt:lpstr>
      <vt:lpstr>The correct answer is B. A cause, or potential cause, of one or more incidents.</vt:lpstr>
      <vt:lpstr>Question 61: Which is the CORRECT approach for managing a large improvement initiative as smaller iterations?</vt:lpstr>
      <vt:lpstr>The correct answer is D. Each iteration should be continually re-evaluated based on feedback.</vt:lpstr>
      <vt:lpstr>Question 62: What is a means of enabling value co-creation by facilitating outcomes that customers want to achieve, without the customer having to manage specific costs and risks?</vt:lpstr>
      <vt:lpstr>The correct answer is C. A service.</vt:lpstr>
      <vt:lpstr>Question 63: Which dimension includes a workflow management system?</vt:lpstr>
      <vt:lpstr>The correct answer is C. Information and Technology.</vt:lpstr>
      <vt:lpstr>Question 64: When planning ‘continual improvement’, which approach for assessing the current state of a service is CORRECT?</vt:lpstr>
      <vt:lpstr>The correct answer is C. An organization should always develop competencies in methodologies and techniques that will meet their needs.</vt:lpstr>
      <vt:lpstr>Question 65: What is the purpose of the 'relationship management' practice?</vt:lpstr>
      <vt:lpstr>The correct answer is A. To establish and nurture the links between the organization and its stakeholders.</vt:lpstr>
      <vt:lpstr>Question 66: Which statement about service requests is CORRECT?</vt:lpstr>
      <vt:lpstr>The correct answer is A. Service requests are usually formalized using standard procedures for initiation, approval, and fulfilment.</vt:lpstr>
      <vt:lpstr>Question 67: Which activity captures the demand for Incident Resolution and service requests? </vt:lpstr>
      <vt:lpstr>The correct Answer is C: Service Desk</vt:lpstr>
      <vt:lpstr>Question 68: What type of change is MOST likely to be managed by the 'service request management' practice?</vt:lpstr>
      <vt:lpstr>The correct Answer is D. A standard change.</vt:lpstr>
      <vt:lpstr>Question 69: Identify the missing words in the following sentence. The management of information security incidents usually requires [?]. </vt:lpstr>
      <vt:lpstr>The correct Answer is C. A separate process.</vt:lpstr>
      <vt:lpstr>Question 70: Which practice coordinates the classification, ownership and communication of service requests and incidents?</vt:lpstr>
      <vt:lpstr>The correct Answer is B. Service Desk.</vt:lpstr>
      <vt:lpstr>Question 71: Which dimension focuses on relationships with other organizations that are involved in the design, development, deployment and delivery of services?</vt:lpstr>
      <vt:lpstr>The correct Answer is C. Partners and Suppliers.</vt:lpstr>
      <vt:lpstr>Question 72: What does the 'service request management' practice depend on for maximum efficiency?</vt:lpstr>
      <vt:lpstr>The correct Answer is B. Processes and procedures.</vt:lpstr>
      <vt:lpstr>Question 73: Which is intended to help an organization adopt and adapt ITIL guidance? </vt:lpstr>
      <vt:lpstr>The correct Answer is D. The guiding principles.</vt:lpstr>
      <vt:lpstr>Question 74: Which value chain activity ensures that service components meet agreed specifications?</vt:lpstr>
      <vt:lpstr>The correct Answer is C. Obtain/build.</vt:lpstr>
      <vt:lpstr>Question 75: How do all value chain activities transform inputs to outputs?</vt:lpstr>
      <vt:lpstr>The correct Answer is C. By using a combination of practices.</vt:lpstr>
      <vt:lpstr>Question 76: What does 'change enablement' PRIMARILY focus on?</vt:lpstr>
      <vt:lpstr>The correct Answer is B. Changes to products and services.</vt:lpstr>
      <vt:lpstr>Question 77: Which statement about the service value chain is CORRECT?</vt:lpstr>
      <vt:lpstr>The correct Answer is B. Each value chain activity uses different combinations of practices to convert inputs into outputs.</vt:lpstr>
      <vt:lpstr>Question 78: A service provider describes a package that includes a laptop with software, licenses, and support. What is this package an example of?</vt:lpstr>
      <vt:lpstr>The correct Answer is D. Service Offering</vt:lpstr>
      <vt:lpstr>Question 79: How should an organization adopt continual improvement methods?</vt:lpstr>
      <vt:lpstr>The correct Answer is A. Select a few key methods for the types of improvement that the organization handles.</vt:lpstr>
      <vt:lpstr>Question 80: Which of the following practices are typically involved in the implementation of a problem resolution?</vt:lpstr>
      <vt:lpstr>The correct Answer is B. 1 and 4</vt:lpstr>
      <vt:lpstr>Question 81: Which statement about the 'service request management' practice is CORRECT?</vt:lpstr>
      <vt:lpstr>The correct Answer is D. Financial authorization is sometimes required for service requests.</vt:lpstr>
      <vt:lpstr>Question 82: Which is an example of a business-related measurement?</vt:lpstr>
      <vt:lpstr>The correct Answer is A. The number of passengers checked in.</vt:lpstr>
      <vt:lpstr>Question 83: Which Practice includes management of workarounds and known errors?</vt:lpstr>
      <vt:lpstr>The correct Answer is C. Problem Management.</vt:lpstr>
      <vt:lpstr>Question 84: What should be done first when applying the 'focus on value' guiding principle?</vt:lpstr>
      <vt:lpstr>The correct Answer is D. Determine who the service consumer is in each situation.</vt:lpstr>
      <vt:lpstr>Question 85: Which activity is part of the 'continual improvement' practice?</vt:lpstr>
      <vt:lpstr>The correct Answer is C. Prioritizing and creating business cases for improvement initiatives.</vt:lpstr>
      <vt:lpstr>Question 86: Which statements about the 'service request management' practice are CORRECT?</vt:lpstr>
      <vt:lpstr>The correct Answer is A. 1 and 2</vt:lpstr>
      <vt:lpstr>Question 87: Identify the missing word in the following sentence. The purpose of the supplier management practice is to ensure that the organization's suppliers and their [?] are managed appropriately to support the seamless provision of quality products and services.</vt:lpstr>
      <vt:lpstr>The correct Answer is D. performances.</vt:lpstr>
      <vt:lpstr>Question 88: What should be done for every problem?</vt:lpstr>
      <vt:lpstr>The correct Answer is C. It should be diagnosed to identify possible solutions.</vt:lpstr>
      <vt:lpstr>Question 89: How does categorization of incidents assist the 'incident management' practice?</vt:lpstr>
      <vt:lpstr>The correct Answer is C. It helps direct the incident to the correct support area.</vt:lpstr>
      <vt:lpstr>Question 90: Which is a key requirement for a successful service level agreement (SLA)?</vt:lpstr>
      <vt:lpstr>The correct Answer is B. Using bundled metrics to relate performance to outcomes.</vt:lpstr>
      <vt:lpstr>Question 91: Which practice has a purpose that includes aligning the organization's practices and services with changing business needs?</vt:lpstr>
      <vt:lpstr>The correct Answer is D. Continual Improvement.</vt:lpstr>
      <vt:lpstr>Question 92: Which describes a CORRECT approach to change authorization?</vt:lpstr>
      <vt:lpstr>The correct Answer is D. Normal changes should be assessed and authorized before they are deployed.</vt:lpstr>
      <vt:lpstr>Question 93: Which of the following is a key output of Deliver and support activity?</vt:lpstr>
      <vt:lpstr>The correct Answer is C. Performance information and improvement opportunities.</vt:lpstr>
      <vt:lpstr>Question 94: Which is a service request?</vt:lpstr>
      <vt:lpstr>The correct Answer is B. Requesting information about how to create a document.</vt:lpstr>
      <vt:lpstr>Question 95: Which is a potential benefit of using an IT service management tool to support the incident management practice?</vt:lpstr>
      <vt:lpstr>The correct Answer is B. It may provide automated matching of incidents to problems or known errors.</vt:lpstr>
      <vt:lpstr>Question 96: Which ITIL practice recommends performing service reviews to ensure that services continue to meet the needs of the organization?</vt:lpstr>
      <vt:lpstr>The correct Answer is C. Service Level Management.</vt:lpstr>
      <vt:lpstr>Question 97: Which ITIL concept describes governance?</vt:lpstr>
      <vt:lpstr>The correct Answer is B. The service value system.</vt:lpstr>
      <vt:lpstr>Question 98: Which is part of service provision?</vt:lpstr>
      <vt:lpstr>The correct Answer is A. The management of resources configured to deliver the service.</vt:lpstr>
      <vt:lpstr>Question 99: Which practice may involve the initiation of disaster recovery?</vt:lpstr>
      <vt:lpstr>The correct Answer is A. Incident Management.</vt:lpstr>
      <vt:lpstr>Question 100: What role approves the cost of services?</vt:lpstr>
      <vt:lpstr>The correct Answer is D. Sponsor.</vt:lpstr>
      <vt:lpstr>Question 101: Which is NOT usually included as part of incident management?</vt:lpstr>
      <vt:lpstr>The correct Answer is A: The use of specialized knowledge for complicated incidents.</vt:lpstr>
      <vt:lpstr>Question 102: Which would be supported by the 'service request management' practice?</vt:lpstr>
      <vt:lpstr>The correct Answer is A. A request from a user for something which is a normal part of service delivery.</vt:lpstr>
      <vt:lpstr>Question 103: Which guiding principle considers which parts of an existing process should be kept by identifying how they contribute to value creation?</vt:lpstr>
      <vt:lpstr>The correct Answer is D. Keep it simple and practical.</vt:lpstr>
      <vt:lpstr>Question 104: Which practice updates information relating to symptoms and business impact?</vt:lpstr>
      <vt:lpstr>The correct Answer is D. Incident Management.</vt:lpstr>
      <vt:lpstr>Question 105: Which skill is an essential part of the 'service level management' practice?</vt:lpstr>
      <vt:lpstr>The correct Answer is B. Listening.</vt:lpstr>
      <vt:lpstr>Question 106: What is the reason for using a balanced bundle of service metrics?</vt:lpstr>
      <vt:lpstr>The correct Answer is A. It provides an outcome-based view of services.</vt:lpstr>
      <vt:lpstr>Question 107: Which skill is an essential part of the 'service level management' practice?</vt:lpstr>
      <vt:lpstr>The correct Answer is B. Listening.</vt:lpstr>
      <vt:lpstr>Question 108: How should the workflow for a new service request be designed?</vt:lpstr>
      <vt:lpstr>The correct Answer is D. Leverage existing workflows whenever possible.</vt:lpstr>
      <vt:lpstr>Question 109: Which of these activities is carried out as part of 'problem management'?</vt:lpstr>
      <vt:lpstr>The correct Answer is D. Trend analysis of incident records.</vt:lpstr>
      <vt:lpstr>Question 110: Which phase of problem management includes analyzing incidents to look for patterns and trends?</vt:lpstr>
      <vt:lpstr>The correct Answer is A. Problem identification.</vt:lpstr>
      <vt:lpstr>Question 111: Which of the following describes outcomes?</vt:lpstr>
      <vt:lpstr>The correct Answer is D. Results desired by a stakeholder.</vt:lpstr>
      <vt:lpstr>Question 112: Identify the missing word in the following sentence. The use of [?] should support, not replace what is observed, when using the 'start where you are' guiding principle.</vt:lpstr>
      <vt:lpstr>The correct Answer is A. measurement.</vt:lpstr>
      <vt:lpstr>Question 113: Which guiding principle recommends standardizing and streamlining manual tasks?</vt:lpstr>
      <vt:lpstr>The correct Answer is A. Optimize and automate.</vt:lpstr>
      <vt:lpstr>Question 114: __________ is a series of steps an organization takes to create and deliver products and services.</vt:lpstr>
      <vt:lpstr>The correct Answer is A. Value stream</vt:lpstr>
      <vt:lpstr>Question 115: What is used to link activities within the service value chain?</vt:lpstr>
      <vt:lpstr>The correct Answer is B. Inputs, outputs, and triggers.</vt:lpstr>
      <vt:lpstr>Question 116: Which describes a set of defined steps for implementing improvements?</vt:lpstr>
      <vt:lpstr>The correct Answer is C. The 'continual improvement model'.</vt:lpstr>
      <vt:lpstr>Question 117: Which practice has a purpose that includes observing a service to report selected changes of state identified as events?</vt:lpstr>
      <vt:lpstr>The correct Answer is B. Monitoring and Event Management.</vt:lpstr>
      <vt:lpstr>Question 118: What are engage, plan and improve examples of?</vt:lpstr>
      <vt:lpstr>The correct Answer is A. Service value chain activities.</vt:lpstr>
      <vt:lpstr>Question 119: What considerations influence the supplier strategy of an organization?</vt:lpstr>
      <vt:lpstr>The correct Answer is C. Corporate culture of the organization.</vt:lpstr>
      <vt:lpstr>Question 120: What are the two types of cost that a service consumer should evaluate?</vt:lpstr>
      <vt:lpstr>The correct Answer is D. The costs removed by the service, and the costs imposed by the service.</vt:lpstr>
      <vt:lpstr>Question 121: Which practice uses techniques such as SWOT analysis, balanced scorecard reviews, and maturity assessments? </vt:lpstr>
      <vt:lpstr>The correct Answer is C. Continual Improvement.</vt:lpstr>
      <vt:lpstr>Question 122: Which role submits service requests?</vt:lpstr>
      <vt:lpstr>The correct Answer is A. The user, or their authorized representative.</vt:lpstr>
      <vt:lpstr>Question 123: Which two are considered part of the 'organizations and people' dimension of service management?</vt:lpstr>
      <vt:lpstr>The correct Answer is A. 1 and 2</vt:lpstr>
      <vt:lpstr>Question 124: Which is a purpose of the 'engage' value chain activity?</vt:lpstr>
      <vt:lpstr>The correct Answer is B. Providing transparency and good relationships.</vt:lpstr>
      <vt:lpstr>Question 125: Which practice has a purpose that includes ensuring that risks have been properly assessed?</vt:lpstr>
      <vt:lpstr>The correct Answer is D. Change Enablement.</vt:lpstr>
      <vt:lpstr>Question 126: What defines the requirements for a service and takes responsibility for the outcomes of service consumption?</vt:lpstr>
      <vt:lpstr>The correct Answer is B. A customer.</vt:lpstr>
      <vt:lpstr>Question 127: Which stakeholders co-create value in a service relationship?</vt:lpstr>
      <vt:lpstr>The correct Answer is B. Consumer and Provider.</vt:lpstr>
      <vt:lpstr>Question 128: Which is one of the MAIN concerns of the "˜design and transition' value chain activity?</vt:lpstr>
      <vt:lpstr>The correct answer is D. Ensuring service components are available</vt:lpstr>
      <vt:lpstr>Question 129: What does a centralized service desk require? </vt:lpstr>
      <vt:lpstr>The correct Answer is B. A knowledge base</vt:lpstr>
      <vt:lpstr>Question 130: How does 'service level management' contribute to the 'obtain/build' value chain activity?</vt:lpstr>
      <vt:lpstr>The correct Answer is A. Provides objectives for component and service performance for products and services.</vt:lpstr>
      <vt:lpstr>Question 131: Which value chain activity includes portfolio decisions for design and transition?</vt:lpstr>
      <vt:lpstr>The correct Answer is C. Plan.</vt:lpstr>
      <vt:lpstr>Question 132: When working within the 'what is the vision' step of the continual improvement model, what must you ensure to occur?</vt:lpstr>
      <vt:lpstr>The correct Answer is D. The high-level direction of the initiative has been understood.</vt:lpstr>
      <vt:lpstr>Question 133: As a XYZ Training student, your desired outcome from taking the course is to pass your ITIL 4 Foundation exam. As the service provider, XYZ Training also measures its success based on the number of students who pass the exam after taking our training. What best describes the activities performed by the service provider (XYZ Training) and the service consumer (student) in order to co-create value and reach the desired outcome (the student passing their exam)?</vt:lpstr>
      <vt:lpstr>The correct Answer is C. Service provision.</vt:lpstr>
      <vt:lpstr>Question 134: Each time users attempt to log on to the domain using their username and password, they receive an error that 'the authentication server is not responding'. This is happening to multiple users across the network. How would you categorize this issue?</vt:lpstr>
      <vt:lpstr>The correct Answer is C. Problem</vt:lpstr>
      <vt:lpstr>Question 135: Your company has five branch offices located across the country. To support each of these branch offices, a small service desk has been created for each office and it is co-located with the users to whom they are providing service and support. What model of service desk is your company using?</vt:lpstr>
      <vt:lpstr>The correct Answer is D. Local.</vt:lpstr>
      <vt:lpstr>Question 136: Your company has recently decided to install a Microsoft SharePoint server to serve as the organization's knowledge base. Which dimension of service management would this decision best be considered?</vt:lpstr>
      <vt:lpstr>The correct Answer is A. Information and Technology.</vt:lpstr>
      <vt:lpstr>Question 137: You are working as part of an improvement initiative and your team would like to release a new module into the existing Customer Relationship Management system. Which type of change should you initiate?</vt:lpstr>
      <vt:lpstr>The correct Answer is B. Normal</vt:lpstr>
      <vt:lpstr>Question 138: Identify the missing word(s) in the following sentence. An event is any change of state that has significance for the management of a(n) [?] or other configuration items.</vt:lpstr>
      <vt:lpstr>The correct Answer is C. Service.</vt:lpstr>
      <vt:lpstr>Question 139: You are in a quarterly service level management review with your supervisor. The manager asks your supervisor if the service desk has been meeting their SLA target metrics. Your supervisor proudly proclaims that everything is 'green' (meaning, we are meeting all of the targets). Just then, another executive asks, "If everything is showing as 'green', why am I hearing other users complain that the service is always unavailable for use?" What might be the reason for this?</vt:lpstr>
      <vt:lpstr>The correct Answer is D. Your supervisor's data is not based on business outcomes.</vt:lpstr>
      <vt:lpstr>Question 140: How does "service request management" contribute to "design and transition" activity?</vt:lpstr>
      <vt:lpstr>The correct Answer is C. It collects user-specific requirements, sets expectations, and provides status updates.</vt:lpstr>
      <vt:lpstr>Question 141: What is the purpose of the 'service configuration management' practice?</vt:lpstr>
      <vt:lpstr>The correct Answer is D. Ensuring that accurate and reliable information about the configuration of services and the configuration items that support them are available when and where needed.</vt:lpstr>
      <vt:lpstr>Question 142: Your organization has recently installed a brand new accounting program. The program has many functions including one that creates a report that shows the 'Profit and Loss (P&amp;L)' metrics for the month. What term best describes the P&amp;L report that is produced each month?</vt:lpstr>
      <vt:lpstr>The correct Answer is A. Output</vt:lpstr>
      <vt:lpstr>Question 143: What should be included in every service level agreement?</vt:lpstr>
      <vt:lpstr>The correct Answer is A. Clearly defined service outcomes.</vt:lpstr>
      <vt:lpstr>Question 144: Fill in the blank. [?] may simultaneously be removed from a service consumer and imposed on a service provider. For example, outsourcing a service to a service provider may remove the need for the consumer to have their own IT infrastructure, but it may require them to install a faster Internet connection to reach the service provider's servers instead.</vt:lpstr>
      <vt:lpstr>The correct Answer is A. Costs.</vt:lpstr>
      <vt:lpstr>Question 145: What is an example of an action a service request management employee would undertake as part of the 'improve' activity?</vt:lpstr>
      <vt:lpstr>The correct Answer is A. Provide trend, quality, and feedback information about requests.</vt:lpstr>
      <vt:lpstr>Question 146: What does a centralized service desk require?</vt:lpstr>
      <vt:lpstr>The correct Answer is D. Remote access tools.</vt:lpstr>
      <vt:lpstr>Question 147: What operating model outlines the key activities required to respond to demand and facilitate value realization through the creation and management of products and services?</vt:lpstr>
      <vt:lpstr>The correct Answer is B. Service value chain. </vt:lpstr>
      <vt:lpstr>Question 148: Your company has decided to use work-from-home employees to fulfill its service desk requirements. Users call a central toll-free number and are routed to the next available service desk analyst, regardless of where the analyst is physically located. Many of these employees may be working from remote offices or their own home offices. What service desk structure does this describe?</vt:lpstr>
      <vt:lpstr>The correct Answer is A. Virtual.</vt:lpstr>
      <vt:lpstr>Question 149: Your company currently uses a paper-based process for allocating funding for authorized business travel. This process requires the traveler to fill out a form and get 6 different signatures and approval prior to turning in the form to accounting for funding of the travel. This entire process is currently done manually, meaning, an employee is actually walking around to the various managers for their physical signature on a piece of paper. You have decided to automate this process. Based on the principle of 'optimize and automate', how should you approach the automation of this existing process?</vt:lpstr>
      <vt:lpstr>The correct Answer is B. Identify all the steps in the process, eliminate any unnecessary steps, and then automate the remaining steps in the process.</vt:lpstr>
      <vt:lpstr>Question 150: Management has set a goal to reduce the number of physical servers in the datacenter by 10% this year. Your team is responsible for creating a plan to migrate 50% of the physical servers into virtualized systems. Which step of the continual improvement model are you currently working on?</vt:lpstr>
      <vt:lpstr>The correct Answer is D. How do we get there.</vt:lpstr>
      <vt:lpstr>Question 151: Your company's web server is currently experiencing a denial of service attack which is preventing external users from accessing the company's e-commerce store. In order to stop the attack, the information security team needs to add an IP block to the firewall's access control list. Normally, any changes to the firewall's access control list must be approved through change management first. Which type of change should be initiated by the information security team?</vt:lpstr>
      <vt:lpstr>The correct Answer is B. Emergency</vt:lpstr>
      <vt:lpstr>Question 152: How does 'service level management' contribute to the 'improve' value chain activity? </vt:lpstr>
      <vt:lpstr>The correct Answer is B. Uses feedback from users about the service and requirements from customers to make the service better.</vt:lpstr>
      <vt:lpstr>Question 153: Which of these are a key focus of the ‘value streams and processes’ dimension?</vt:lpstr>
      <vt:lpstr>The correct Answer is D. Activities that transform inputs into outputs.</vt:lpstr>
      <vt:lpstr>Question 154: Which of the following is NOT a problem identification activity?</vt:lpstr>
      <vt:lpstr>The correct Answer is A. Logging an incident</vt:lpstr>
      <vt:lpstr>Question 155: Which guiding principle requires coordination across the organization in order to best understand how a complicated service works?</vt:lpstr>
      <vt:lpstr>The correct Answer is B. Think and work holistically.</vt:lpstr>
      <vt:lpstr>Question 156: What is the step after 'how do we keep the momentum going' in the continual improvement model?</vt:lpstr>
      <vt:lpstr>The correct Answer is C. "What is the vision</vt:lpstr>
      <vt:lpstr>Question 157: Which guiding principle is focused on using the minimum number of steps to accomplish an objective?</vt:lpstr>
      <vt:lpstr>The correct Answer is A. Keep it simple and practical</vt:lpstr>
      <vt:lpstr>Question 158: Where should information about the assets, their costs, and related contracts be stored?</vt:lpstr>
      <vt:lpstr>The correct Answer is D. IT Asset register</vt:lpstr>
      <vt:lpstr>Question 159: Which competencies are required by the 'service level management' practice?</vt:lpstr>
      <vt:lpstr>The correct Answer is B. Business analysis and commercial management</vt:lpstr>
      <vt:lpstr>Question 160: Which practice coordinates the classification and ownership of incidents? </vt:lpstr>
      <vt:lpstr>The correct Answer is B. Service Desk</vt:lpstr>
      <vt:lpstr>Question 161: Which is included in the purpose of the ‘deliver and support' value chain activity?</vt:lpstr>
      <vt:lpstr>The correct Answer is D. Providing services to agreed specifications </vt:lpstr>
      <vt:lpstr>Question 162: Which statement about standard changes is CORRECT?</vt:lpstr>
      <vt:lpstr>The correct Answer is A. The change does not require additional authorization</vt:lpstr>
      <vt:lpstr>Question 163: Which is the purpose of release management?</vt:lpstr>
      <vt:lpstr>The correct Answer is C. To make new and changed services available for use </vt:lpstr>
      <vt:lpstr>Question 164:What is defined as a set of activities that transform inputs to outputs?</vt:lpstr>
      <vt:lpstr>The correct Answer is A. Process</vt:lpstr>
      <vt:lpstr>Question 165: Which term relates to service levels aligned with the needs of service consumers?</vt:lpstr>
      <vt:lpstr>The correct Answer is B. Warranty </vt:lpstr>
      <vt:lpstr>Question 166: When should a workaround be created?</vt:lpstr>
      <vt:lpstr>The correct Answer is C. When a problem cannot be resolved quickly. </vt:lpstr>
      <vt:lpstr>Question 167: Which practice is done to ensure that the availability and performance of a service are maintained at sufficient levels in case of a disaster?</vt:lpstr>
      <vt:lpstr>The correct Answer is C. Service continuity management</vt:lpstr>
      <vt:lpstr>Question 168: In service relationships, what is a benefit of identifying consumer roles?</vt:lpstr>
      <vt:lpstr>The correct Answer is C. It enables effective stakeholder management </vt:lpstr>
      <vt:lpstr>Question 169: What should be considered as part of the ‘partners and suppliers’ dimension?</vt:lpstr>
      <vt:lpstr>The correct Answer is A, The level of integration and formality involved in the relationships between organizations </vt:lpstr>
      <vt:lpstr>Question 170: Which is a recommendation of the guiding principle ' think and work holistically'?</vt:lpstr>
      <vt:lpstr>The correct Answer is D, "Use the four dimensions of service management to ensure coordination of all aspects of an improvement initiative </vt:lpstr>
      <vt:lpstr>Question 171: Which is a result of applying the guiding principle 'progress iteratively with feedback'? </vt:lpstr>
      <vt:lpstr>The correct Answer is A: The ability to discover and respond to failure earlier.</vt:lpstr>
      <vt:lpstr>Question 172: What term is used to describe whether a service will meet availability, capacity and security requirements?</vt:lpstr>
      <vt:lpstr>The correct Answer is D. Warranty </vt:lpstr>
      <vt:lpstr>Question 173: Which practice ensures that any addition, modification, or removal of anything that could have an effect on services is assessed and authorized?</vt:lpstr>
      <vt:lpstr>The correct Answer is C. Change control</vt:lpstr>
      <vt:lpstr>Question 174: Which will help solve incidents more quickly?</vt:lpstr>
      <vt:lpstr>The correct Answer is C. Collaboration between teams.</vt:lpstr>
      <vt:lpstr>Question 175: When is the earliest that a workaround can be documented in 'problem management'?</vt:lpstr>
      <vt:lpstr>The correct Answer is A. After the problem has been logged</vt:lpstr>
      <vt:lpstr>Question 176: Which is an activity of the 'problem management' practice?</vt:lpstr>
      <vt:lpstr>The correct Answer is B. Prioritization of problems based on the risk that they pose.</vt:lpstr>
      <vt:lpstr>Question 177: Which practice is MOST likely to benefit from the use of chatbots?</vt:lpstr>
      <vt:lpstr>The correct Answer is D. Service desk</vt:lpstr>
      <vt:lpstr>Question 178: Which value chain activity ensures a shared understanding of the current status and required direction for all products and services?</vt:lpstr>
      <vt:lpstr>The correct Answer is A. Plan</vt:lpstr>
      <vt:lpstr>Question 179: Which is an activity of the 'incident management' practice?</vt:lpstr>
      <vt:lpstr>The correct Answer is C. Providing good-quality updates when expected.</vt:lpstr>
      <vt:lpstr>Question 180: Which is included in the purpose of the 'change enablement' practice?</vt:lpstr>
      <vt:lpstr>The correct Answer is B. Ensure that risks have been properly assessed</vt:lpstr>
      <vt:lpstr>Question 181: In which step of the 'continual improvement model' is an improvement plan implemented?</vt:lpstr>
      <vt:lpstr>The correct Answer is C. Take action</vt:lpstr>
      <vt:lpstr>Question 182: Which dimension focuses on relationships with other organizations that are involved in the design, development, deployment and delivery of services?</vt:lpstr>
      <vt:lpstr>The correct Answer is C. Partners and suppliers</vt:lpstr>
      <vt:lpstr>Question 183: What includes governance as a component?</vt:lpstr>
      <vt:lpstr>The correct Answer is C. The service value system</vt:lpstr>
      <vt:lpstr>Question 184: Which guiding principle is PRIMARILY concerned with end-to-end service delivery?</vt:lpstr>
      <vt:lpstr>The correct Answer is B. Think and work holistically</vt:lpstr>
      <vt:lpstr>Question 185: Which term relates to service levels aligned with the needs of service consumers?</vt:lpstr>
      <vt:lpstr>The correct Answer is B. Warranty</vt:lpstr>
      <vt:lpstr>Question 186: Which practice forms a link between the service provider and the users of services?</vt:lpstr>
      <vt:lpstr>The correct Answer is D. Service desk</vt:lpstr>
      <vt:lpstr>Question 187: Which practice that would help a user gain access to an application that they need to use?</vt:lpstr>
      <vt:lpstr>The correct Answer is C. Service request management</vt:lpstr>
      <vt:lpstr>Question 188: What is used to link activities within the service value chain?</vt:lpstr>
      <vt:lpstr>The correct Answer is B. Inputs, outputs and triggers</vt:lpstr>
      <vt:lpstr>Question 189: "Which are elements of the service value system?</vt:lpstr>
      <vt:lpstr>The correct Answer is B. Governance, service value chain, practices</vt:lpstr>
      <vt:lpstr>Question 190: What is an incident?</vt:lpstr>
      <vt:lpstr>The correct Answer is D. A service interruption resolved by the use of self-help tools</vt:lpstr>
      <vt:lpstr>Question 191: What is defined as a change of state that has significance for the management of an IT service?</vt:lpstr>
      <vt:lpstr>The correct Answer is A. Event</vt:lpstr>
      <vt:lpstr>Question 192: Which dimension includes the knowledge needed for the management of services?</vt:lpstr>
      <vt:lpstr>The correct Answer is B. Information and technology</vt:lpstr>
      <vt:lpstr>Question 193: Which guiding principle focuses on reducing costs and human errors?</vt:lpstr>
      <vt:lpstr>The correct Answer is C. Optimize and automate</vt:lpstr>
      <vt:lpstr>Question 194: Which guiding principle helps to ensure that each improvement effort has more focus and is easier to maintain?</vt:lpstr>
      <vt:lpstr>The correct Answer is C. Progress iteratively with feedback</vt:lpstr>
      <vt:lpstr>Question 195: What is important for a 'continual improvement register' (CIR)?</vt:lpstr>
      <vt:lpstr>The correct Answer is A. Improvement ideas are documented, assessed and prioritized</vt:lpstr>
      <vt:lpstr>Question 196: What describes the steps needed to create and deliver a specific service to a consumer? </vt:lpstr>
      <vt:lpstr>The correct Answer is C. A value stream</vt:lpstr>
      <vt:lpstr>Question 197: Which helps to manage an incident when it is unclear which support team should be working on the incident?</vt:lpstr>
      <vt:lpstr>The correct Answer is B. Swarming</vt:lpstr>
      <vt:lpstr>Question 198: Which statement about the 'continual improvement' practice is CORRECT?</vt:lpstr>
      <vt:lpstr>The correct Answer is C. Training should be provided to those involved in continual improvement.</vt:lpstr>
      <vt:lpstr>Question 199: Which does the ITIL service value system discourage?</vt:lpstr>
      <vt:lpstr>The correct Answer is B. Organizational silos</vt:lpstr>
      <vt:lpstr>Question 200: An SLA is a service level agreement. Which describes the 'watermelon SLA' effect?</vt:lpstr>
      <vt:lpstr>The correct Answer is B. The metrics in an SLA are focused on internal measures, so that reports show everything is good, while the customer is not satisfied.</vt:lpstr>
      <vt:lpstr>Question 201: Which practice includes conducting regular reviews to ensure that services are still appropriate and relevant?</vt:lpstr>
      <vt:lpstr>The correct Answer is A. Service level management.</vt:lpstr>
      <vt:lpstr>Question 202: What is a service?</vt:lpstr>
      <vt:lpstr>The correct Answer is B: A service is a means of enabling value co-creation by facilitating outcomes that customers want to achieve, without the customer having to manage specific costs and risks. </vt:lpstr>
      <vt:lpstr>Question 203: Which TWO are important aspects of the 'service request management' practice?</vt:lpstr>
      <vt:lpstr>The correct Answer is A. 1 and 2. Standardization and automation are crucial because they enable efficient and consistent handling of service requests. Providing a variety of channels for access is also important because it ensures that users can make service requests in the manner most convenient for them.</vt:lpstr>
      <vt:lpstr>Question 204: What is required by all service desk staff?</vt:lpstr>
      <vt:lpstr>The correct Answer is C. Demonstration of emotional intelligence.</vt:lpstr>
      <vt:lpstr>Question 205: Which practice establishes a channel between the service provider and its users?</vt:lpstr>
      <vt:lpstr>The correct Answer is D. Service desk</vt:lpstr>
      <vt:lpstr>Question 206: Which practice includes the use of approaches such as Lean, Agile and DevOps with the aim of facilitating a greater amount of change at a quicker rate?</vt:lpstr>
      <vt:lpstr>The correct answer is D. Continual improvement.</vt:lpstr>
      <vt:lpstr>Question 207: Which practice has a purpose that includes maximizing success by ensuring that risks have been properly assessed?</vt:lpstr>
      <vt:lpstr>The correct answer is B. Change enablement.</vt:lpstr>
      <vt:lpstr>Question 208: Which statement about outcomes is CORRECT?</vt:lpstr>
      <vt:lpstr>The correct answer is B. They allow service consumers to achieve a desired result.</vt:lpstr>
      <vt:lpstr>Question 209: Which guiding principle says that services and processes should NOT provide a solution for every exception?</vt:lpstr>
      <vt:lpstr>The correct answer to this question is "A. Keep it simple and practical".</vt:lpstr>
      <vt:lpstr>Question 210: Identify the missing word in the following sentence. The purpose of the 'supplier management' practice is to ensure that the organization's suppliers and their performances are [?] appropriately to support the seamless provision of quality products and services.</vt:lpstr>
      <vt:lpstr>The correct Answer is C. managed.</vt:lpstr>
      <vt:lpstr>Question 210: Identify the missing words in the following sentence. The purpose of the service configuration management practice is to ensure that accurate and reliable information about the [?] and the CIs that support them, is available when and where it is needed.</vt:lpstr>
      <vt:lpstr>The correct Answer is B. configuration of services.</vt:lpstr>
      <vt:lpstr>Question 211: Which practice requires skills and competencies related to business analysis, supplier management and relationship management?</vt:lpstr>
      <vt:lpstr>The correct Answer is C. Service level management</vt:lpstr>
      <vt:lpstr>Question 212: What is a configuration item?</vt:lpstr>
      <vt:lpstr>The correct Answer is C. Any component that needs to be managed in order to deliver an IT service.</vt:lpstr>
      <vt:lpstr>Question 213: Identify the missing words in the following sentence. When an organization has decided to improve a service, it should start by considering [?]</vt:lpstr>
      <vt:lpstr>The correct Answer is A. existing information</vt:lpstr>
      <vt:lpstr>Question 214: Which is a use of the change schedule?</vt:lpstr>
      <vt:lpstr>The correct Answer is A. Assigning resources to changes</vt:lpstr>
      <vt:lpstr>Question 215: Which guiding principle considers how the steps of a process can be performed as efficiently as possible?</vt:lpstr>
      <vt:lpstr>The correct Answer is D. Optimize and automate</vt:lpstr>
      <vt:lpstr>Question 216: Which statement about problems is CORRECT?</vt:lpstr>
      <vt:lpstr>The correct Answer is D. Problem prioritization involves risk assessment</vt:lpstr>
      <vt:lpstr>Question 217: Which is a risk that might be removed from a service consumer by an IT service?</vt:lpstr>
      <vt:lpstr>The correct Answer is D. Cost of purchasing servers</vt:lpstr>
      <vt:lpstr>Question 218: Which is one of the MAIN concerns of the 'design and transition' value chain activity?</vt:lpstr>
      <vt:lpstr>The correct Answer is C. Meeting stakeholder expectations</vt:lpstr>
      <vt:lpstr>Question 219: Which should be handled by 'service request management'?</vt:lpstr>
      <vt:lpstr>The correct Answer is B. A request to provide a laptop</vt:lpstr>
      <vt:lpstr>Question 220: What can be described as an operating model for the creation and management of products and services?</vt:lpstr>
      <vt:lpstr>The correct Answer is B. Service value chain</vt:lpstr>
      <vt:lpstr>Question 221: Which action is performed by a service provider?</vt:lpstr>
      <vt:lpstr>The correct Answer is C. Ensuring access to agreed resources</vt:lpstr>
      <vt:lpstr>Question 222: Which step of the continual improvement model includes baseline assessments?</vt:lpstr>
      <vt:lpstr>The correct Answer is B. Where are we now?</vt:lpstr>
      <vt:lpstr>Question 223: Which describes a 'change authority'?</vt:lpstr>
      <vt:lpstr>The correct Answer is B. A person who approves a change</vt:lpstr>
      <vt:lpstr>Question 224: Which is NOT a component of the service value system? </vt:lpstr>
      <vt:lpstr>The correct Answer is B. Opportunity and demand</vt:lpstr>
      <vt:lpstr>Question 225: Which statement about service relationship management is CORRECT?</vt:lpstr>
      <vt:lpstr>The correct Answer is C. It requires co-operation of both the service provider and service consumer</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 4 FOUNDATION</dc:title>
  <dc:creator>current nigeria vacancy</dc:creator>
  <cp:lastModifiedBy>current nigeria vacancy</cp:lastModifiedBy>
  <cp:revision>124</cp:revision>
  <dcterms:created xsi:type="dcterms:W3CDTF">2023-11-22T14:06:51Z</dcterms:created>
  <dcterms:modified xsi:type="dcterms:W3CDTF">2023-12-19T21:06:26Z</dcterms:modified>
</cp:coreProperties>
</file>