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Lustria"/>
      <p:regular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ustria-regular.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8a5e7bfbc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48a5e7bfbc_2_1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a5e7bfbc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a5e7bfbc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ade76b1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ade76b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integrity: limits, data type</a:t>
            </a:r>
            <a:endParaRPr sz="2400"/>
          </a:p>
          <a:p>
            <a:pPr indent="0" lvl="0" marL="0" rtl="0" algn="l">
              <a:spcBef>
                <a:spcPts val="0"/>
              </a:spcBef>
              <a:spcAft>
                <a:spcPts val="0"/>
              </a:spcAft>
              <a:buNone/>
            </a:pPr>
            <a:r>
              <a:rPr lang="en" sz="2400"/>
              <a:t>Primary keys: not null</a:t>
            </a:r>
            <a:endParaRPr sz="2400"/>
          </a:p>
          <a:p>
            <a:pPr indent="0" lvl="0" marL="0" rtl="0" algn="l">
              <a:spcBef>
                <a:spcPts val="0"/>
              </a:spcBef>
              <a:spcAft>
                <a:spcPts val="0"/>
              </a:spcAft>
              <a:buNone/>
            </a:pPr>
            <a:r>
              <a:rPr lang="en" sz="2400"/>
              <a:t>Foreign keys: update and delete</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a5e7bfbc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a5e7bfbc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8a5e7bfbc_5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8a5e7bfbc_5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8a5e7bfbc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8a5e7bfbc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8a5e7bfbc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a5e7bfbc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a5e7bfbc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48a5e7bfbc_2_2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8a5e7bfbc_5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8a5e7bfbc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terms of total sales,we can see from the fisrt graph. blue stands for US and we can see that they’ve purchased from us all the time. Sales and aus and taiwan peaks in certain month, probably for big holiday. The second graph showed the average spending per person. And even tough sum of revenue is high in the us, we can see average expenditure per se is higher in aus and taiwan. So I think we have good customers there. But not too many of them in terms of population. So they have this good market potential. We should further coduct marketig analysis towards customers in those places. This leaves us another question: people in other countries don’t purchase from us bc they don’t know we have an online store or bc they know, but they don’t want to?</a:t>
            </a:r>
            <a:endParaRPr sz="2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8ade76b1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8ade76b1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None/>
            </a:pPr>
            <a:r>
              <a:rPr lang="en" sz="2400"/>
              <a:t>Color stands for different browser, I’m counting the  pageviews and hits we are gettng are from everywhere by channel. So we can see.</a:t>
            </a:r>
            <a:r>
              <a:rPr lang="en" sz="2400">
                <a:solidFill>
                  <a:schemeClr val="dk1"/>
                </a:solidFill>
              </a:rPr>
              <a:t> These are the traffic that we have and reveneue we;re getting. The green box stands for chrome. On average, chrome gave us the medium search traffic, but appearently the highest average purchase per person. We can also divide that by country to investigate more.</a:t>
            </a:r>
            <a:endParaRPr sz="2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8ade76b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8ade76b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This is revenue - cost,light blue stadnds for 2016 and dark blue is 2017. We obviously have made progress in 2017 and expecting growth in 2018. And we are inveting in paid search and referral a lot.  But we noticed from the previous slide that most profitable customers come from display and referral. So we should invest more resources in paid search. </a:t>
            </a:r>
            <a:endParaRPr sz="2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8a5e7bfbc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Google store wants to figure out why there’s always fluctuations on sales and how to increse their profit. and   External reasons is that there’re too many competitors domestically and internationally. And also we have this cutural, political concerns when entering a new markets since we don’t know much about the local market. And also we have limited budget, that’s why we have to reasonably allocating our resources, interms of marketing campaign and maintennece of our database.</a:t>
            </a:r>
            <a:r>
              <a:rPr lang="en" sz="2400"/>
              <a:t>We are conducting an analysis based on consumer behaviour, internal transaction data, external data like deomographoc s.</a:t>
            </a:r>
            <a:endParaRPr sz="2400"/>
          </a:p>
        </p:txBody>
      </p:sp>
      <p:sp>
        <p:nvSpPr>
          <p:cNvPr id="99" name="Google Shape;99;g48a5e7bfbc_2_1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a5e7bfbc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a5e7bfbc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None/>
            </a:pPr>
            <a:r>
              <a:rPr lang="en" sz="2400">
                <a:solidFill>
                  <a:srgbClr val="3F3F3F"/>
                </a:solidFill>
                <a:latin typeface="Lustria"/>
                <a:ea typeface="Lustria"/>
                <a:cs typeface="Lustria"/>
                <a:sym typeface="Lustria"/>
              </a:rPr>
              <a:t>Hypothesis: Internet / store not available? Other competitors? Result: Some are because of comp, some are because of availability. If comp already, probably adjust the prices on our products so we can be competitive or we should cut our budget in those countries and exit. In those countries we haven’t spend much budget, we should do a simple analysis to see if it’s doable.</a:t>
            </a:r>
            <a:endParaRPr sz="2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a5e7bfbc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8a5e7bfbc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 enter those market, we have to figure out how to do that. Apearently, they’re using alomost the same type of cell phone and browser. Then our web design in those countries should address that.  </a:t>
            </a:r>
            <a:endParaRPr sz="2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8a5e7bfbc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48a5e7bfbc_2_2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8a5e7bfb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8a5e7bfb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Based on our current customers on80% customers are from 20% of population. we need to figure out who are they, where are they, what are they purchashing and either converting customers who are not purcashing from us into “good customer.” Or we should enter a market that has potential to get more good customers. And if we’ve decided to enter a new market, how can we do that.</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8a5e7bfbc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way we recommend for future resource and budget allocation is that, for current clients, we are doing an P and L analysis. Basically comparing the Revenue and cost. Also, we noticed that there’re couple places have the potential so we probably should enter those markets as well. Give that to Tobel. </a:t>
            </a:r>
            <a:endParaRPr sz="2400"/>
          </a:p>
        </p:txBody>
      </p:sp>
      <p:sp>
        <p:nvSpPr>
          <p:cNvPr id="111" name="Google Shape;111;g48a5e7bfbc_2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8a5e7bfbc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8a5e7bfbc_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There were some of the factors that we felt were relevant </a:t>
            </a:r>
            <a:r>
              <a:rPr lang="en" sz="2400">
                <a:solidFill>
                  <a:schemeClr val="dk1"/>
                </a:solidFill>
              </a:rPr>
              <a:t>w</a:t>
            </a:r>
            <a:r>
              <a:rPr lang="en" sz="2400">
                <a:solidFill>
                  <a:schemeClr val="dk1"/>
                </a:solidFill>
              </a:rPr>
              <a:t>hile choosing and designing our database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Meeting business goals was very key for our analysis, like pamela stated, our primary goal here is to analyze Google store’s customer dataset to inform their marketing and budgeting process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In order to ensure that our data analysis would be effective and useful to our client, we had to make sure we had sufficient and relevant dimensions and information</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Another consideration for us was data privacy, made sure our database had any personal or sensitive information, no customers’ rights were being infringed</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For our analysis, we envisioned our database having multiple relationships among the entities so enforcing data and relational integrity was also key for us</a:t>
            </a:r>
            <a:endParaRPr sz="2400">
              <a:solidFill>
                <a:schemeClr val="dk1"/>
              </a:solidFill>
            </a:endParaRPr>
          </a:p>
          <a:p>
            <a:pPr indent="-381000" lvl="0" marL="457200" rtl="0" algn="l">
              <a:spcBef>
                <a:spcPts val="0"/>
              </a:spcBef>
              <a:spcAft>
                <a:spcPts val="0"/>
              </a:spcAft>
              <a:buClr>
                <a:schemeClr val="dk1"/>
              </a:buClr>
              <a:buSzPts val="2400"/>
              <a:buChar char="-"/>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a5e7bfbc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8a5e7bfbc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ade76b1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ade76b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Like i mentioned in the previous slide, our source was a kaggle dataset but it was in json format. So we had to pull the data into r and clean it and then transform it into a csv format. While in csv format, we loaded the data in excel to do a bit more data cleaning and normalize the data into a relational database. Here, we also got rid of irrelevant columns and data. To ensure data consistency, we had to deal with blank data. Unfortunately, some of the relevant fields had missing values so a way we dealt with that was to assign a value to the foreign keys which had missing values which would connect to “Not Available” in the parent table.</a:t>
            </a:r>
            <a:endParaRPr sz="2400"/>
          </a:p>
          <a:p>
            <a:pPr indent="0" lvl="0" marL="0" rtl="0" algn="l">
              <a:spcBef>
                <a:spcPts val="0"/>
              </a:spcBef>
              <a:spcAft>
                <a:spcPts val="0"/>
              </a:spcAft>
              <a:buNone/>
            </a:pPr>
            <a:r>
              <a:rPr lang="en" sz="2400"/>
              <a:t>Created the schema, added constraints to the tables to ensure data integrity. </a:t>
            </a:r>
            <a:endParaRPr sz="2400"/>
          </a:p>
          <a:p>
            <a:pPr indent="0" lvl="0" marL="0" rtl="0" algn="l">
              <a:spcBef>
                <a:spcPts val="0"/>
              </a:spcBef>
              <a:spcAft>
                <a:spcPts val="0"/>
              </a:spcAft>
              <a:buNone/>
            </a:pPr>
            <a:r>
              <a:rPr lang="en" sz="2400"/>
              <a:t>Because we wanted to eventually analyze the data visually, we transformed the data into a dimensional model using SQL and then connected our tableau to our SQL database to analyze the data</a:t>
            </a:r>
            <a:endParaRPr sz="2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ade76b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ade76b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a5e7bfb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a5e7bfb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grpSp>
        <p:nvGrpSpPr>
          <p:cNvPr id="63" name="Google Shape;63;p13"/>
          <p:cNvGrpSpPr/>
          <p:nvPr/>
        </p:nvGrpSpPr>
        <p:grpSpPr>
          <a:xfrm>
            <a:off x="182880" y="130274"/>
            <a:ext cx="8778300" cy="4882950"/>
            <a:chOff x="182880" y="173699"/>
            <a:chExt cx="8778300" cy="6510600"/>
          </a:xfrm>
        </p:grpSpPr>
        <p:sp>
          <p:nvSpPr>
            <p:cNvPr id="64" name="Google Shape;64;p13"/>
            <p:cNvSpPr/>
            <p:nvPr/>
          </p:nvSpPr>
          <p:spPr>
            <a:xfrm>
              <a:off x="182880" y="173699"/>
              <a:ext cx="8778300" cy="6510600"/>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65" name="Google Shape;65;p13"/>
            <p:cNvGrpSpPr/>
            <p:nvPr/>
          </p:nvGrpSpPr>
          <p:grpSpPr>
            <a:xfrm>
              <a:off x="256032" y="237744"/>
              <a:ext cx="8622900" cy="6364200"/>
              <a:chOff x="247157" y="247430"/>
              <a:chExt cx="8622900" cy="6364200"/>
            </a:xfrm>
          </p:grpSpPr>
          <p:sp>
            <p:nvSpPr>
              <p:cNvPr id="66" name="Google Shape;66;p13"/>
              <p:cNvSpPr/>
              <p:nvPr/>
            </p:nvSpPr>
            <p:spPr>
              <a:xfrm>
                <a:off x="247157" y="247430"/>
                <a:ext cx="8622900" cy="6364200"/>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67" name="Google Shape;67;p13"/>
              <p:cNvCxnSpPr/>
              <p:nvPr/>
            </p:nvCxnSpPr>
            <p:spPr>
              <a:xfrm>
                <a:off x="247157" y="6389024"/>
                <a:ext cx="8622900" cy="1500"/>
              </a:xfrm>
              <a:prstGeom prst="straightConnector1">
                <a:avLst/>
              </a:prstGeom>
              <a:noFill/>
              <a:ln cap="flat" cmpd="sng" w="12700">
                <a:solidFill>
                  <a:srgbClr val="C6C5BC"/>
                </a:solidFill>
                <a:prstDash val="solid"/>
                <a:round/>
                <a:headEnd len="sm" w="sm" type="none"/>
                <a:tailEnd len="sm" w="sm" type="none"/>
              </a:ln>
            </p:spPr>
          </p:cxnSp>
          <p:sp>
            <p:nvSpPr>
              <p:cNvPr id="68" name="Google Shape;68;p13"/>
              <p:cNvSpPr/>
              <p:nvPr/>
            </p:nvSpPr>
            <p:spPr>
              <a:xfrm>
                <a:off x="247157" y="1612392"/>
                <a:ext cx="8622900" cy="63900"/>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69" name="Google Shape;69;p13"/>
          <p:cNvSpPr txBox="1"/>
          <p:nvPr>
            <p:ph type="title"/>
          </p:nvPr>
        </p:nvSpPr>
        <p:spPr>
          <a:xfrm>
            <a:off x="900113" y="183119"/>
            <a:ext cx="7345500" cy="1005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3F3F3F"/>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13"/>
          <p:cNvSpPr txBox="1"/>
          <p:nvPr>
            <p:ph idx="1" type="body"/>
          </p:nvPr>
        </p:nvSpPr>
        <p:spPr>
          <a:xfrm>
            <a:off x="900112" y="1600201"/>
            <a:ext cx="7345500" cy="2949000"/>
          </a:xfrm>
          <a:prstGeom prst="rect">
            <a:avLst/>
          </a:prstGeom>
          <a:noFill/>
          <a:ln>
            <a:noFill/>
          </a:ln>
        </p:spPr>
        <p:txBody>
          <a:bodyPr anchorCtr="0" anchor="t" bIns="45700" lIns="91425" spcFirstLastPara="1" rIns="91425" wrap="square" tIns="45700"/>
          <a:lstStyle>
            <a:lvl1pPr indent="-342900" lvl="0" marL="457200" rtl="0" algn="l">
              <a:spcBef>
                <a:spcPts val="2000"/>
              </a:spcBef>
              <a:spcAft>
                <a:spcPts val="0"/>
              </a:spcAft>
              <a:buSzPts val="1800"/>
              <a:buChar char="●"/>
              <a:defRPr/>
            </a:lvl1pPr>
            <a:lvl2pPr indent="-342900" lvl="1" marL="914400" rtl="0" algn="l">
              <a:spcBef>
                <a:spcPts val="1600"/>
              </a:spcBef>
              <a:spcAft>
                <a:spcPts val="0"/>
              </a:spcAft>
              <a:buSzPts val="1800"/>
              <a:buChar char="○"/>
              <a:defRPr/>
            </a:lvl2pPr>
            <a:lvl3pPr indent="-342900" lvl="2" marL="1371600" rtl="0" algn="l">
              <a:spcBef>
                <a:spcPts val="1600"/>
              </a:spcBef>
              <a:spcAft>
                <a:spcPts val="0"/>
              </a:spcAft>
              <a:buSzPts val="1800"/>
              <a:buChar char="■"/>
              <a:defRPr/>
            </a:lvl3pPr>
            <a:lvl4pPr indent="-342900" lvl="3" marL="1828800" rtl="0" algn="l">
              <a:spcBef>
                <a:spcPts val="1600"/>
              </a:spcBef>
              <a:spcAft>
                <a:spcPts val="0"/>
              </a:spcAft>
              <a:buSzPts val="1800"/>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71" name="Google Shape;71;p13"/>
          <p:cNvSpPr txBox="1"/>
          <p:nvPr>
            <p:ph idx="10" type="dt"/>
          </p:nvPr>
        </p:nvSpPr>
        <p:spPr>
          <a:xfrm>
            <a:off x="243840" y="4778693"/>
            <a:ext cx="2133600" cy="1944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3"/>
          <p:cNvSpPr txBox="1"/>
          <p:nvPr>
            <p:ph idx="11" type="ftr"/>
          </p:nvPr>
        </p:nvSpPr>
        <p:spPr>
          <a:xfrm>
            <a:off x="5958840" y="4778693"/>
            <a:ext cx="2895600" cy="1935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3"/>
          <p:cNvSpPr txBox="1"/>
          <p:nvPr>
            <p:ph idx="12" type="sldNum"/>
          </p:nvPr>
        </p:nvSpPr>
        <p:spPr>
          <a:xfrm>
            <a:off x="4191000" y="4767263"/>
            <a:ext cx="762000" cy="203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grpSp>
        <p:nvGrpSpPr>
          <p:cNvPr id="75" name="Google Shape;75;p14"/>
          <p:cNvGrpSpPr/>
          <p:nvPr/>
        </p:nvGrpSpPr>
        <p:grpSpPr>
          <a:xfrm>
            <a:off x="182880" y="130274"/>
            <a:ext cx="8778300" cy="4882950"/>
            <a:chOff x="182880" y="173699"/>
            <a:chExt cx="8778300" cy="6510600"/>
          </a:xfrm>
        </p:grpSpPr>
        <p:grpSp>
          <p:nvGrpSpPr>
            <p:cNvPr id="76" name="Google Shape;76;p14"/>
            <p:cNvGrpSpPr/>
            <p:nvPr/>
          </p:nvGrpSpPr>
          <p:grpSpPr>
            <a:xfrm>
              <a:off x="182880" y="173699"/>
              <a:ext cx="8778300" cy="6510600"/>
              <a:chOff x="182880" y="173699"/>
              <a:chExt cx="8778300" cy="6510600"/>
            </a:xfrm>
          </p:grpSpPr>
          <p:sp>
            <p:nvSpPr>
              <p:cNvPr id="77" name="Google Shape;77;p14"/>
              <p:cNvSpPr/>
              <p:nvPr/>
            </p:nvSpPr>
            <p:spPr>
              <a:xfrm>
                <a:off x="182880" y="173699"/>
                <a:ext cx="8778300" cy="6510600"/>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78" name="Google Shape;78;p14"/>
              <p:cNvGrpSpPr/>
              <p:nvPr/>
            </p:nvGrpSpPr>
            <p:grpSpPr>
              <a:xfrm>
                <a:off x="256032" y="237744"/>
                <a:ext cx="8622900" cy="6364200"/>
                <a:chOff x="247157" y="247430"/>
                <a:chExt cx="8622900" cy="6364200"/>
              </a:xfrm>
            </p:grpSpPr>
            <p:sp>
              <p:nvSpPr>
                <p:cNvPr id="79" name="Google Shape;79;p14"/>
                <p:cNvSpPr/>
                <p:nvPr/>
              </p:nvSpPr>
              <p:spPr>
                <a:xfrm>
                  <a:off x="247157" y="247430"/>
                  <a:ext cx="8622900" cy="6364200"/>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80" name="Google Shape;80;p14"/>
                <p:cNvCxnSpPr/>
                <p:nvPr/>
              </p:nvCxnSpPr>
              <p:spPr>
                <a:xfrm>
                  <a:off x="247157" y="6389024"/>
                  <a:ext cx="8622900" cy="1500"/>
                </a:xfrm>
                <a:prstGeom prst="straightConnector1">
                  <a:avLst/>
                </a:prstGeom>
                <a:noFill/>
                <a:ln cap="flat" cmpd="sng" w="12700">
                  <a:solidFill>
                    <a:srgbClr val="C6C5BC"/>
                  </a:solidFill>
                  <a:prstDash val="solid"/>
                  <a:round/>
                  <a:headEnd len="sm" w="sm" type="none"/>
                  <a:tailEnd len="sm" w="sm" type="none"/>
                </a:ln>
              </p:spPr>
            </p:cxnSp>
            <p:sp>
              <p:nvSpPr>
                <p:cNvPr id="81" name="Google Shape;81;p14"/>
                <p:cNvSpPr/>
                <p:nvPr/>
              </p:nvSpPr>
              <p:spPr>
                <a:xfrm>
                  <a:off x="247157" y="1612392"/>
                  <a:ext cx="8622900" cy="63900"/>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cxnSp>
          <p:nvCxnSpPr>
            <p:cNvPr id="82" name="Google Shape;82;p14"/>
            <p:cNvCxnSpPr/>
            <p:nvPr/>
          </p:nvCxnSpPr>
          <p:spPr>
            <a:xfrm flipH="1" rot="-5400000">
              <a:off x="2217600" y="4026318"/>
              <a:ext cx="4711200" cy="2400"/>
            </a:xfrm>
            <a:prstGeom prst="straightConnector1">
              <a:avLst/>
            </a:prstGeom>
            <a:noFill/>
            <a:ln cap="flat" cmpd="sng" w="12700">
              <a:solidFill>
                <a:srgbClr val="C6C5BC"/>
              </a:solidFill>
              <a:prstDash val="solid"/>
              <a:round/>
              <a:headEnd len="sm" w="sm" type="none"/>
              <a:tailEnd len="sm" w="sm" type="none"/>
            </a:ln>
          </p:spPr>
        </p:cxnSp>
      </p:grpSp>
      <p:sp>
        <p:nvSpPr>
          <p:cNvPr id="83" name="Google Shape;83;p14"/>
          <p:cNvSpPr txBox="1"/>
          <p:nvPr>
            <p:ph type="title"/>
          </p:nvPr>
        </p:nvSpPr>
        <p:spPr>
          <a:xfrm>
            <a:off x="900113" y="183119"/>
            <a:ext cx="7345500" cy="1005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3F3F3F"/>
              </a:buClr>
              <a:buSzPts val="4800"/>
              <a:buFont typeface="Lustria"/>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4" name="Google Shape;84;p14"/>
          <p:cNvSpPr txBox="1"/>
          <p:nvPr>
            <p:ph idx="1" type="body"/>
          </p:nvPr>
        </p:nvSpPr>
        <p:spPr>
          <a:xfrm>
            <a:off x="632301" y="1281743"/>
            <a:ext cx="3566100" cy="624300"/>
          </a:xfrm>
          <a:prstGeom prst="rect">
            <a:avLst/>
          </a:prstGeom>
          <a:noFill/>
          <a:ln>
            <a:noFill/>
          </a:ln>
        </p:spPr>
        <p:txBody>
          <a:bodyPr anchorCtr="0" anchor="ctr" bIns="45700" lIns="91425" spcFirstLastPara="1" rIns="91425" wrap="square" tIns="45700"/>
          <a:lstStyle>
            <a:lvl1pPr indent="-228600" lvl="0" marL="457200" rtl="0" algn="ctr">
              <a:spcBef>
                <a:spcPts val="300"/>
              </a:spcBef>
              <a:spcAft>
                <a:spcPts val="0"/>
              </a:spcAft>
              <a:buSzPts val="2800"/>
              <a:buNone/>
              <a:defRPr b="0" sz="2800"/>
            </a:lvl1pPr>
            <a:lvl2pPr indent="-228600" lvl="1" marL="914400" rtl="0" algn="l">
              <a:spcBef>
                <a:spcPts val="1600"/>
              </a:spcBef>
              <a:spcAft>
                <a:spcPts val="0"/>
              </a:spcAft>
              <a:buSzPts val="2000"/>
              <a:buNone/>
              <a:defRPr b="1" sz="2000"/>
            </a:lvl2pPr>
            <a:lvl3pPr indent="-228600" lvl="2" marL="1371600" rtl="0" algn="l">
              <a:spcBef>
                <a:spcPts val="1600"/>
              </a:spcBef>
              <a:spcAft>
                <a:spcPts val="0"/>
              </a:spcAft>
              <a:buSzPts val="1800"/>
              <a:buNone/>
              <a:defRPr b="1" sz="1800"/>
            </a:lvl3pPr>
            <a:lvl4pPr indent="-228600" lvl="3" marL="1828800" rtl="0" algn="l">
              <a:spcBef>
                <a:spcPts val="1600"/>
              </a:spcBef>
              <a:spcAft>
                <a:spcPts val="0"/>
              </a:spcAft>
              <a:buSzPts val="1600"/>
              <a:buNone/>
              <a:defRPr b="1" sz="1600"/>
            </a:lvl4pPr>
            <a:lvl5pPr indent="-228600" lvl="4" marL="2286000" rtl="0" algn="l">
              <a:spcBef>
                <a:spcPts val="1600"/>
              </a:spcBef>
              <a:spcAft>
                <a:spcPts val="0"/>
              </a:spcAft>
              <a:buSzPts val="1600"/>
              <a:buNone/>
              <a:defRPr b="1" sz="1600"/>
            </a:lvl5pPr>
            <a:lvl6pPr indent="-228600" lvl="5" marL="2743200" rtl="0" algn="l">
              <a:spcBef>
                <a:spcPts val="1600"/>
              </a:spcBef>
              <a:spcAft>
                <a:spcPts val="0"/>
              </a:spcAft>
              <a:buSzPts val="1600"/>
              <a:buNone/>
              <a:defRPr b="1" sz="1600"/>
            </a:lvl6pPr>
            <a:lvl7pPr indent="-228600" lvl="6" marL="3200400" rtl="0" algn="l">
              <a:spcBef>
                <a:spcPts val="1600"/>
              </a:spcBef>
              <a:spcAft>
                <a:spcPts val="0"/>
              </a:spcAft>
              <a:buSzPts val="1600"/>
              <a:buNone/>
              <a:defRPr b="1" sz="1600"/>
            </a:lvl7pPr>
            <a:lvl8pPr indent="-228600" lvl="7" marL="3657600" rtl="0" algn="l">
              <a:spcBef>
                <a:spcPts val="1600"/>
              </a:spcBef>
              <a:spcAft>
                <a:spcPts val="0"/>
              </a:spcAft>
              <a:buSzPts val="1600"/>
              <a:buNone/>
              <a:defRPr b="1" sz="1600"/>
            </a:lvl8pPr>
            <a:lvl9pPr indent="-228600" lvl="8" marL="4114800" rtl="0" algn="l">
              <a:spcBef>
                <a:spcPts val="1600"/>
              </a:spcBef>
              <a:spcAft>
                <a:spcPts val="1600"/>
              </a:spcAft>
              <a:buSzPts val="1600"/>
              <a:buNone/>
              <a:defRPr b="1" sz="1600"/>
            </a:lvl9pPr>
          </a:lstStyle>
          <a:p/>
        </p:txBody>
      </p:sp>
      <p:sp>
        <p:nvSpPr>
          <p:cNvPr id="85" name="Google Shape;85;p14"/>
          <p:cNvSpPr txBox="1"/>
          <p:nvPr>
            <p:ph idx="2" type="body"/>
          </p:nvPr>
        </p:nvSpPr>
        <p:spPr>
          <a:xfrm>
            <a:off x="632301" y="1943101"/>
            <a:ext cx="3566100" cy="2613300"/>
          </a:xfrm>
          <a:prstGeom prst="rect">
            <a:avLst/>
          </a:prstGeom>
          <a:noFill/>
          <a:ln>
            <a:noFill/>
          </a:ln>
        </p:spPr>
        <p:txBody>
          <a:bodyPr anchorCtr="0" anchor="t" bIns="45700" lIns="91425" spcFirstLastPara="1" rIns="91425" wrap="square" tIns="45700"/>
          <a:lstStyle>
            <a:lvl1pPr indent="-355600" lvl="0" marL="457200" rtl="0" algn="l">
              <a:spcBef>
                <a:spcPts val="2000"/>
              </a:spcBef>
              <a:spcAft>
                <a:spcPts val="0"/>
              </a:spcAft>
              <a:buSzPts val="2000"/>
              <a:buChar char="●"/>
              <a:defRPr sz="2000"/>
            </a:lvl1pPr>
            <a:lvl2pPr indent="-342900" lvl="1" marL="914400" rtl="0" algn="l">
              <a:spcBef>
                <a:spcPts val="1600"/>
              </a:spcBef>
              <a:spcAft>
                <a:spcPts val="0"/>
              </a:spcAft>
              <a:buSzPts val="1800"/>
              <a:buChar char="○"/>
              <a:defRPr sz="1800"/>
            </a:lvl2pPr>
            <a:lvl3pPr indent="-342900" lvl="2" marL="1371600" rtl="0" algn="l">
              <a:spcBef>
                <a:spcPts val="1600"/>
              </a:spcBef>
              <a:spcAft>
                <a:spcPts val="0"/>
              </a:spcAft>
              <a:buSzPts val="1800"/>
              <a:buChar char="■"/>
              <a:defRPr sz="1800"/>
            </a:lvl3pPr>
            <a:lvl4pPr indent="-342900" lvl="3" marL="1828800" rtl="0" algn="l">
              <a:spcBef>
                <a:spcPts val="1600"/>
              </a:spcBef>
              <a:spcAft>
                <a:spcPts val="0"/>
              </a:spcAft>
              <a:buSzPts val="1800"/>
              <a:buChar char="●"/>
              <a:defRPr sz="1800"/>
            </a:lvl4pPr>
            <a:lvl5pPr indent="-342900" lvl="4" marL="2286000" rtl="0" algn="l">
              <a:spcBef>
                <a:spcPts val="1600"/>
              </a:spcBef>
              <a:spcAft>
                <a:spcPts val="0"/>
              </a:spcAft>
              <a:buSzPts val="1800"/>
              <a:buChar char="○"/>
              <a:defRPr sz="1800"/>
            </a:lvl5pPr>
            <a:lvl6pPr indent="-330200" lvl="5" marL="2743200" rtl="0" algn="l">
              <a:spcBef>
                <a:spcPts val="1600"/>
              </a:spcBef>
              <a:spcAft>
                <a:spcPts val="0"/>
              </a:spcAft>
              <a:buSzPts val="1600"/>
              <a:buChar char="■"/>
              <a:defRPr sz="1600"/>
            </a:lvl6pPr>
            <a:lvl7pPr indent="-330200" lvl="6" marL="3200400" rtl="0" algn="l">
              <a:spcBef>
                <a:spcPts val="1600"/>
              </a:spcBef>
              <a:spcAft>
                <a:spcPts val="0"/>
              </a:spcAft>
              <a:buSzPts val="1600"/>
              <a:buChar char="●"/>
              <a:defRPr sz="1600"/>
            </a:lvl7pPr>
            <a:lvl8pPr indent="-330200" lvl="7" marL="3657600" rtl="0" algn="l">
              <a:spcBef>
                <a:spcPts val="1600"/>
              </a:spcBef>
              <a:spcAft>
                <a:spcPts val="0"/>
              </a:spcAft>
              <a:buSzPts val="1600"/>
              <a:buChar char="○"/>
              <a:defRPr sz="1600"/>
            </a:lvl8pPr>
            <a:lvl9pPr indent="-330200" lvl="8" marL="4114800" rtl="0" algn="l">
              <a:spcBef>
                <a:spcPts val="1600"/>
              </a:spcBef>
              <a:spcAft>
                <a:spcPts val="1600"/>
              </a:spcAft>
              <a:buSzPts val="1600"/>
              <a:buChar char="■"/>
              <a:defRPr sz="1600"/>
            </a:lvl9pPr>
          </a:lstStyle>
          <a:p/>
        </p:txBody>
      </p:sp>
      <p:sp>
        <p:nvSpPr>
          <p:cNvPr id="86" name="Google Shape;86;p14"/>
          <p:cNvSpPr txBox="1"/>
          <p:nvPr>
            <p:ph idx="3" type="body"/>
          </p:nvPr>
        </p:nvSpPr>
        <p:spPr>
          <a:xfrm>
            <a:off x="4945539" y="1281743"/>
            <a:ext cx="3566100" cy="624300"/>
          </a:xfrm>
          <a:prstGeom prst="rect">
            <a:avLst/>
          </a:prstGeom>
          <a:noFill/>
          <a:ln>
            <a:noFill/>
          </a:ln>
        </p:spPr>
        <p:txBody>
          <a:bodyPr anchorCtr="0" anchor="ctr" bIns="45700" lIns="91425" spcFirstLastPara="1" rIns="91425" wrap="square" tIns="45700"/>
          <a:lstStyle>
            <a:lvl1pPr indent="-228600" lvl="0" marL="457200" rtl="0" algn="ctr">
              <a:spcBef>
                <a:spcPts val="300"/>
              </a:spcBef>
              <a:spcAft>
                <a:spcPts val="0"/>
              </a:spcAft>
              <a:buSzPts val="2800"/>
              <a:buNone/>
              <a:defRPr b="0" sz="2800"/>
            </a:lvl1pPr>
            <a:lvl2pPr indent="-228600" lvl="1" marL="914400" rtl="0" algn="l">
              <a:spcBef>
                <a:spcPts val="1600"/>
              </a:spcBef>
              <a:spcAft>
                <a:spcPts val="0"/>
              </a:spcAft>
              <a:buSzPts val="2000"/>
              <a:buNone/>
              <a:defRPr b="1" sz="2000"/>
            </a:lvl2pPr>
            <a:lvl3pPr indent="-228600" lvl="2" marL="1371600" rtl="0" algn="l">
              <a:spcBef>
                <a:spcPts val="1600"/>
              </a:spcBef>
              <a:spcAft>
                <a:spcPts val="0"/>
              </a:spcAft>
              <a:buSzPts val="1800"/>
              <a:buNone/>
              <a:defRPr b="1" sz="1800"/>
            </a:lvl3pPr>
            <a:lvl4pPr indent="-228600" lvl="3" marL="1828800" rtl="0" algn="l">
              <a:spcBef>
                <a:spcPts val="1600"/>
              </a:spcBef>
              <a:spcAft>
                <a:spcPts val="0"/>
              </a:spcAft>
              <a:buSzPts val="1600"/>
              <a:buNone/>
              <a:defRPr b="1" sz="1600"/>
            </a:lvl4pPr>
            <a:lvl5pPr indent="-228600" lvl="4" marL="2286000" rtl="0" algn="l">
              <a:spcBef>
                <a:spcPts val="1600"/>
              </a:spcBef>
              <a:spcAft>
                <a:spcPts val="0"/>
              </a:spcAft>
              <a:buSzPts val="1600"/>
              <a:buNone/>
              <a:defRPr b="1" sz="1600"/>
            </a:lvl5pPr>
            <a:lvl6pPr indent="-228600" lvl="5" marL="2743200" rtl="0" algn="l">
              <a:spcBef>
                <a:spcPts val="1600"/>
              </a:spcBef>
              <a:spcAft>
                <a:spcPts val="0"/>
              </a:spcAft>
              <a:buSzPts val="1600"/>
              <a:buNone/>
              <a:defRPr b="1" sz="1600"/>
            </a:lvl6pPr>
            <a:lvl7pPr indent="-228600" lvl="6" marL="3200400" rtl="0" algn="l">
              <a:spcBef>
                <a:spcPts val="1600"/>
              </a:spcBef>
              <a:spcAft>
                <a:spcPts val="0"/>
              </a:spcAft>
              <a:buSzPts val="1600"/>
              <a:buNone/>
              <a:defRPr b="1" sz="1600"/>
            </a:lvl7pPr>
            <a:lvl8pPr indent="-228600" lvl="7" marL="3657600" rtl="0" algn="l">
              <a:spcBef>
                <a:spcPts val="1600"/>
              </a:spcBef>
              <a:spcAft>
                <a:spcPts val="0"/>
              </a:spcAft>
              <a:buSzPts val="1600"/>
              <a:buNone/>
              <a:defRPr b="1" sz="1600"/>
            </a:lvl8pPr>
            <a:lvl9pPr indent="-228600" lvl="8" marL="4114800" rtl="0" algn="l">
              <a:spcBef>
                <a:spcPts val="1600"/>
              </a:spcBef>
              <a:spcAft>
                <a:spcPts val="1600"/>
              </a:spcAft>
              <a:buSzPts val="1600"/>
              <a:buNone/>
              <a:defRPr b="1" sz="1600"/>
            </a:lvl9pPr>
          </a:lstStyle>
          <a:p/>
        </p:txBody>
      </p:sp>
      <p:sp>
        <p:nvSpPr>
          <p:cNvPr id="87" name="Google Shape;87;p14"/>
          <p:cNvSpPr txBox="1"/>
          <p:nvPr>
            <p:ph idx="4" type="body"/>
          </p:nvPr>
        </p:nvSpPr>
        <p:spPr>
          <a:xfrm>
            <a:off x="4945539" y="1943101"/>
            <a:ext cx="3566100" cy="2613300"/>
          </a:xfrm>
          <a:prstGeom prst="rect">
            <a:avLst/>
          </a:prstGeom>
          <a:noFill/>
          <a:ln>
            <a:noFill/>
          </a:ln>
        </p:spPr>
        <p:txBody>
          <a:bodyPr anchorCtr="0" anchor="t" bIns="45700" lIns="91425" spcFirstLastPara="1" rIns="91425" wrap="square" tIns="45700"/>
          <a:lstStyle>
            <a:lvl1pPr indent="-355600" lvl="0" marL="457200" rtl="0" algn="l">
              <a:spcBef>
                <a:spcPts val="2000"/>
              </a:spcBef>
              <a:spcAft>
                <a:spcPts val="0"/>
              </a:spcAft>
              <a:buSzPts val="2000"/>
              <a:buChar char="●"/>
              <a:defRPr sz="2000"/>
            </a:lvl1pPr>
            <a:lvl2pPr indent="-342900" lvl="1" marL="914400" rtl="0" algn="l">
              <a:spcBef>
                <a:spcPts val="1600"/>
              </a:spcBef>
              <a:spcAft>
                <a:spcPts val="0"/>
              </a:spcAft>
              <a:buSzPts val="1800"/>
              <a:buChar char="○"/>
              <a:defRPr sz="1800"/>
            </a:lvl2pPr>
            <a:lvl3pPr indent="-342900" lvl="2" marL="1371600" rtl="0" algn="l">
              <a:spcBef>
                <a:spcPts val="1600"/>
              </a:spcBef>
              <a:spcAft>
                <a:spcPts val="0"/>
              </a:spcAft>
              <a:buSzPts val="1800"/>
              <a:buChar char="■"/>
              <a:defRPr sz="1800"/>
            </a:lvl3pPr>
            <a:lvl4pPr indent="-342900" lvl="3" marL="1828800" rtl="0" algn="l">
              <a:spcBef>
                <a:spcPts val="1600"/>
              </a:spcBef>
              <a:spcAft>
                <a:spcPts val="0"/>
              </a:spcAft>
              <a:buSzPts val="1800"/>
              <a:buChar char="●"/>
              <a:defRPr sz="1800"/>
            </a:lvl4pPr>
            <a:lvl5pPr indent="-342900" lvl="4" marL="2286000" rtl="0" algn="l">
              <a:spcBef>
                <a:spcPts val="1600"/>
              </a:spcBef>
              <a:spcAft>
                <a:spcPts val="0"/>
              </a:spcAft>
              <a:buSzPts val="1800"/>
              <a:buChar char="○"/>
              <a:defRPr sz="1800"/>
            </a:lvl5pPr>
            <a:lvl6pPr indent="-330200" lvl="5" marL="2743200" rtl="0" algn="l">
              <a:spcBef>
                <a:spcPts val="1600"/>
              </a:spcBef>
              <a:spcAft>
                <a:spcPts val="0"/>
              </a:spcAft>
              <a:buSzPts val="1600"/>
              <a:buChar char="■"/>
              <a:defRPr sz="1600"/>
            </a:lvl6pPr>
            <a:lvl7pPr indent="-330200" lvl="6" marL="3200400" rtl="0" algn="l">
              <a:spcBef>
                <a:spcPts val="1600"/>
              </a:spcBef>
              <a:spcAft>
                <a:spcPts val="0"/>
              </a:spcAft>
              <a:buSzPts val="1600"/>
              <a:buChar char="●"/>
              <a:defRPr sz="1600"/>
            </a:lvl7pPr>
            <a:lvl8pPr indent="-330200" lvl="7" marL="3657600" rtl="0" algn="l">
              <a:spcBef>
                <a:spcPts val="1600"/>
              </a:spcBef>
              <a:spcAft>
                <a:spcPts val="0"/>
              </a:spcAft>
              <a:buSzPts val="1600"/>
              <a:buChar char="○"/>
              <a:defRPr sz="1600"/>
            </a:lvl8pPr>
            <a:lvl9pPr indent="-330200" lvl="8" marL="4114800" rtl="0" algn="l">
              <a:spcBef>
                <a:spcPts val="1600"/>
              </a:spcBef>
              <a:spcAft>
                <a:spcPts val="1600"/>
              </a:spcAft>
              <a:buSzPts val="1600"/>
              <a:buChar char="■"/>
              <a:defRPr sz="1600"/>
            </a:lvl9pPr>
          </a:lstStyle>
          <a:p/>
        </p:txBody>
      </p:sp>
      <p:sp>
        <p:nvSpPr>
          <p:cNvPr id="88" name="Google Shape;88;p14"/>
          <p:cNvSpPr txBox="1"/>
          <p:nvPr>
            <p:ph idx="10" type="dt"/>
          </p:nvPr>
        </p:nvSpPr>
        <p:spPr>
          <a:xfrm>
            <a:off x="243840" y="4778693"/>
            <a:ext cx="2133600" cy="1944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1" type="ftr"/>
          </p:nvPr>
        </p:nvSpPr>
        <p:spPr>
          <a:xfrm>
            <a:off x="5958840" y="4778693"/>
            <a:ext cx="2895600" cy="1935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4"/>
          <p:cNvSpPr txBox="1"/>
          <p:nvPr>
            <p:ph idx="12" type="sldNum"/>
          </p:nvPr>
        </p:nvSpPr>
        <p:spPr>
          <a:xfrm>
            <a:off x="4191000" y="4767263"/>
            <a:ext cx="762000" cy="203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ctrTitle"/>
          </p:nvPr>
        </p:nvSpPr>
        <p:spPr>
          <a:xfrm>
            <a:off x="1004150" y="1751764"/>
            <a:ext cx="7136700" cy="1022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3F3F3F"/>
              </a:buClr>
              <a:buSzPts val="5400"/>
              <a:buFont typeface="Lustria"/>
              <a:buNone/>
            </a:pPr>
            <a:r>
              <a:rPr lang="en" sz="3600"/>
              <a:t>Analysis of online Google store customer dataset</a:t>
            </a:r>
            <a:endParaRPr sz="3600"/>
          </a:p>
        </p:txBody>
      </p:sp>
      <p:sp>
        <p:nvSpPr>
          <p:cNvPr id="96" name="Google Shape;96;p15"/>
          <p:cNvSpPr txBox="1"/>
          <p:nvPr>
            <p:ph idx="1" type="subTitle"/>
          </p:nvPr>
        </p:nvSpPr>
        <p:spPr>
          <a:xfrm>
            <a:off x="2137225" y="2850039"/>
            <a:ext cx="4870500" cy="79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2000"/>
              <a:buFont typeface="Arial"/>
              <a:buNone/>
            </a:pPr>
            <a:r>
              <a:rPr lang="en"/>
              <a:t>Tobel Ezeokoli</a:t>
            </a:r>
            <a:endParaRPr/>
          </a:p>
          <a:p>
            <a:pPr indent="0" lvl="0" marL="0" rtl="0" algn="ctr">
              <a:spcBef>
                <a:spcPts val="0"/>
              </a:spcBef>
              <a:spcAft>
                <a:spcPts val="0"/>
              </a:spcAft>
              <a:buClr>
                <a:srgbClr val="3F3F3F"/>
              </a:buClr>
              <a:buSzPts val="2000"/>
              <a:buFont typeface="Arial"/>
              <a:buNone/>
            </a:pPr>
            <a:r>
              <a:rPr lang="en"/>
              <a:t>Chen Pan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3NF Normalized data</a:t>
            </a:r>
            <a:endParaRPr/>
          </a:p>
        </p:txBody>
      </p:sp>
      <p:sp>
        <p:nvSpPr>
          <p:cNvPr id="153" name="Google Shape;153;p24"/>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381000" y="1293475"/>
            <a:ext cx="8312000" cy="3518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integrity</a:t>
            </a:r>
            <a:endParaRPr/>
          </a:p>
        </p:txBody>
      </p:sp>
      <p:sp>
        <p:nvSpPr>
          <p:cNvPr id="160" name="Google Shape;160;p25"/>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61" name="Google Shape;161;p25"/>
          <p:cNvPicPr preferRelativeResize="0"/>
          <p:nvPr/>
        </p:nvPicPr>
        <p:blipFill>
          <a:blip r:embed="rId3">
            <a:alphaModFix/>
          </a:blip>
          <a:stretch>
            <a:fillRect/>
          </a:stretch>
        </p:blipFill>
        <p:spPr>
          <a:xfrm>
            <a:off x="1226500" y="1187863"/>
            <a:ext cx="6194150" cy="3773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ETL process</a:t>
            </a:r>
            <a:endParaRPr/>
          </a:p>
        </p:txBody>
      </p:sp>
      <p:sp>
        <p:nvSpPr>
          <p:cNvPr id="167" name="Google Shape;167;p26"/>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68" name="Google Shape;168;p26"/>
          <p:cNvPicPr preferRelativeResize="0"/>
          <p:nvPr/>
        </p:nvPicPr>
        <p:blipFill>
          <a:blip r:embed="rId3">
            <a:alphaModFix/>
          </a:blip>
          <a:stretch>
            <a:fillRect/>
          </a:stretch>
        </p:blipFill>
        <p:spPr>
          <a:xfrm>
            <a:off x="1313125" y="1405013"/>
            <a:ext cx="6090201" cy="333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ETL process</a:t>
            </a:r>
            <a:endParaRPr/>
          </a:p>
        </p:txBody>
      </p:sp>
      <p:sp>
        <p:nvSpPr>
          <p:cNvPr id="174" name="Google Shape;174;p27"/>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75" name="Google Shape;175;p27"/>
          <p:cNvPicPr preferRelativeResize="0"/>
          <p:nvPr/>
        </p:nvPicPr>
        <p:blipFill>
          <a:blip r:embed="rId3">
            <a:alphaModFix/>
          </a:blip>
          <a:stretch>
            <a:fillRect/>
          </a:stretch>
        </p:blipFill>
        <p:spPr>
          <a:xfrm>
            <a:off x="567100" y="1462838"/>
            <a:ext cx="8009808" cy="322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Star Dimensional Model</a:t>
            </a:r>
            <a:endParaRPr/>
          </a:p>
        </p:txBody>
      </p:sp>
      <p:sp>
        <p:nvSpPr>
          <p:cNvPr id="181" name="Google Shape;181;p28"/>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82" name="Google Shape;182;p28"/>
          <p:cNvPicPr preferRelativeResize="0"/>
          <p:nvPr/>
        </p:nvPicPr>
        <p:blipFill>
          <a:blip r:embed="rId3">
            <a:alphaModFix/>
          </a:blip>
          <a:stretch>
            <a:fillRect/>
          </a:stretch>
        </p:blipFill>
        <p:spPr>
          <a:xfrm>
            <a:off x="1824750" y="1303575"/>
            <a:ext cx="5578051" cy="3687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analysis</a:t>
            </a:r>
            <a:endParaRPr/>
          </a:p>
        </p:txBody>
      </p:sp>
      <p:sp>
        <p:nvSpPr>
          <p:cNvPr id="188" name="Google Shape;188;p29"/>
          <p:cNvSpPr txBox="1"/>
          <p:nvPr>
            <p:ph idx="1" type="body"/>
          </p:nvPr>
        </p:nvSpPr>
        <p:spPr>
          <a:xfrm>
            <a:off x="632300" y="1281749"/>
            <a:ext cx="3566100" cy="1174500"/>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lang="en" sz="1400"/>
              <a:t>Get 10 countries with highest transaction revenue as well as the number of visits and average transaction amount</a:t>
            </a:r>
            <a:endParaRPr/>
          </a:p>
          <a:p>
            <a:pPr indent="0" lvl="0" marL="0" rtl="0" algn="l">
              <a:spcBef>
                <a:spcPts val="1600"/>
              </a:spcBef>
              <a:spcAft>
                <a:spcPts val="1600"/>
              </a:spcAft>
              <a:buNone/>
            </a:pPr>
            <a:r>
              <a:t/>
            </a:r>
            <a:endParaRPr sz="1400"/>
          </a:p>
        </p:txBody>
      </p:sp>
      <p:sp>
        <p:nvSpPr>
          <p:cNvPr id="189" name="Google Shape;189;p29"/>
          <p:cNvSpPr txBox="1"/>
          <p:nvPr>
            <p:ph idx="2" type="body"/>
          </p:nvPr>
        </p:nvSpPr>
        <p:spPr>
          <a:xfrm>
            <a:off x="632301" y="1943101"/>
            <a:ext cx="3566100" cy="26133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sp>
        <p:nvSpPr>
          <p:cNvPr id="190" name="Google Shape;190;p29"/>
          <p:cNvSpPr txBox="1"/>
          <p:nvPr>
            <p:ph idx="3" type="body"/>
          </p:nvPr>
        </p:nvSpPr>
        <p:spPr>
          <a:xfrm>
            <a:off x="4945550" y="1281754"/>
            <a:ext cx="3566100" cy="1005000"/>
          </a:xfrm>
          <a:prstGeom prst="rect">
            <a:avLst/>
          </a:prstGeom>
        </p:spPr>
        <p:txBody>
          <a:bodyPr anchorCtr="0" anchor="ctr" bIns="45700" lIns="91425" spcFirstLastPara="1" rIns="91425" wrap="square" tIns="45700">
            <a:noAutofit/>
          </a:bodyPr>
          <a:lstStyle/>
          <a:p>
            <a:pPr indent="0" lvl="0" marL="0" rtl="0" algn="l">
              <a:spcBef>
                <a:spcPts val="300"/>
              </a:spcBef>
              <a:spcAft>
                <a:spcPts val="1600"/>
              </a:spcAft>
              <a:buNone/>
            </a:pPr>
            <a:r>
              <a:rPr lang="en" sz="1400"/>
              <a:t>Get 10 cities  with highest transaction revenue as well as the number of visits and average transaction amount</a:t>
            </a:r>
            <a:endParaRPr/>
          </a:p>
        </p:txBody>
      </p:sp>
      <p:sp>
        <p:nvSpPr>
          <p:cNvPr id="191" name="Google Shape;191;p29"/>
          <p:cNvSpPr txBox="1"/>
          <p:nvPr>
            <p:ph idx="4" type="body"/>
          </p:nvPr>
        </p:nvSpPr>
        <p:spPr>
          <a:xfrm>
            <a:off x="4945539" y="1999676"/>
            <a:ext cx="3566100" cy="26133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92" name="Google Shape;192;p29"/>
          <p:cNvPicPr preferRelativeResize="0"/>
          <p:nvPr/>
        </p:nvPicPr>
        <p:blipFill>
          <a:blip r:embed="rId3">
            <a:alphaModFix/>
          </a:blip>
          <a:stretch>
            <a:fillRect/>
          </a:stretch>
        </p:blipFill>
        <p:spPr>
          <a:xfrm>
            <a:off x="479900" y="2456375"/>
            <a:ext cx="3928150" cy="1995475"/>
          </a:xfrm>
          <a:prstGeom prst="rect">
            <a:avLst/>
          </a:prstGeom>
          <a:noFill/>
          <a:ln>
            <a:noFill/>
          </a:ln>
        </p:spPr>
      </p:pic>
      <p:pic>
        <p:nvPicPr>
          <p:cNvPr id="193" name="Google Shape;193;p29"/>
          <p:cNvPicPr preferRelativeResize="0"/>
          <p:nvPr/>
        </p:nvPicPr>
        <p:blipFill>
          <a:blip r:embed="rId4">
            <a:alphaModFix/>
          </a:blip>
          <a:stretch>
            <a:fillRect/>
          </a:stretch>
        </p:blipFill>
        <p:spPr>
          <a:xfrm>
            <a:off x="4579400" y="2456372"/>
            <a:ext cx="4273150" cy="205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900113" y="183119"/>
            <a:ext cx="7345362" cy="10048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320"/>
              <a:buFont typeface="Lustria"/>
              <a:buNone/>
            </a:pPr>
            <a:r>
              <a:rPr lang="en" sz="3000"/>
              <a:t>Customer Info and Segmentation</a:t>
            </a:r>
            <a:endParaRPr sz="3000"/>
          </a:p>
        </p:txBody>
      </p:sp>
      <p:sp>
        <p:nvSpPr>
          <p:cNvPr id="199" name="Google Shape;199;p30"/>
          <p:cNvSpPr txBox="1"/>
          <p:nvPr>
            <p:ph idx="1" type="body"/>
          </p:nvPr>
        </p:nvSpPr>
        <p:spPr>
          <a:xfrm>
            <a:off x="811762" y="1097276"/>
            <a:ext cx="7345500" cy="2949000"/>
          </a:xfrm>
          <a:prstGeom prst="rect">
            <a:avLst/>
          </a:prstGeom>
          <a:noFill/>
          <a:ln>
            <a:noFill/>
          </a:ln>
        </p:spPr>
        <p:txBody>
          <a:bodyPr anchorCtr="0" anchor="t" bIns="45700" lIns="91425" spcFirstLastPara="1" rIns="91425" wrap="square" tIns="45700">
            <a:noAutofit/>
          </a:bodyPr>
          <a:lstStyle/>
          <a:p>
            <a:pPr indent="0" lvl="0" marL="0" rtl="0" algn="l">
              <a:spcBef>
                <a:spcPts val="2000"/>
              </a:spcBef>
              <a:spcAft>
                <a:spcPts val="0"/>
              </a:spcAft>
              <a:buNone/>
            </a:pPr>
            <a:r>
              <a:rPr lang="en" sz="1400"/>
              <a:t>Segmentations: By country, channel, browser, date, etc</a:t>
            </a:r>
            <a:endParaRPr sz="1400"/>
          </a:p>
          <a:p>
            <a:pPr indent="-279400" lvl="0" marL="342900" rtl="0" algn="l">
              <a:spcBef>
                <a:spcPts val="2000"/>
              </a:spcBef>
              <a:spcAft>
                <a:spcPts val="0"/>
              </a:spcAft>
              <a:buSzPts val="1400"/>
              <a:buChar char="●"/>
            </a:pPr>
            <a:r>
              <a:rPr lang="en" sz="1400"/>
              <a:t>Behaviour difference: High expenditure in US, not so much in other countries</a:t>
            </a:r>
            <a:endParaRPr sz="1400"/>
          </a:p>
          <a:p>
            <a:pPr indent="-279400" lvl="0" marL="342900" rtl="0" algn="l">
              <a:spcBef>
                <a:spcPts val="2000"/>
              </a:spcBef>
              <a:spcAft>
                <a:spcPts val="0"/>
              </a:spcAft>
              <a:buSzPts val="1400"/>
              <a:buChar char="●"/>
            </a:pPr>
            <a:r>
              <a:rPr lang="en" sz="1400"/>
              <a:t>Recommendations: 1. Increase marketing budget in some countries 2.Further investigation in comp landscope 3.Provide delivery or other services if possible 4. Try customer </a:t>
            </a:r>
            <a:r>
              <a:rPr lang="en" sz="1400"/>
              <a:t>acquisition</a:t>
            </a:r>
            <a:r>
              <a:rPr lang="en" sz="1400"/>
              <a:t> in an effective way (depends on the country) 5. Decrease current spending with some of the countries.</a:t>
            </a:r>
            <a:endParaRPr sz="1400"/>
          </a:p>
          <a:p>
            <a:pPr indent="-190500" lvl="0" marL="342900" rtl="0" algn="l">
              <a:spcBef>
                <a:spcPts val="2000"/>
              </a:spcBef>
              <a:spcAft>
                <a:spcPts val="0"/>
              </a:spcAft>
              <a:buSzPts val="2400"/>
              <a:buNone/>
            </a:pPr>
            <a:r>
              <a:t/>
            </a:r>
            <a:endParaRPr sz="1400"/>
          </a:p>
          <a:p>
            <a:pPr indent="-190500" lvl="0" marL="342900" rtl="0" algn="l">
              <a:spcBef>
                <a:spcPts val="2000"/>
              </a:spcBef>
              <a:spcAft>
                <a:spcPts val="0"/>
              </a:spcAft>
              <a:buSzPts val="2400"/>
              <a:buNone/>
            </a:pPr>
            <a:r>
              <a:t/>
            </a:r>
            <a:endParaRPr/>
          </a:p>
          <a:p>
            <a:pPr indent="-190500" lvl="0" marL="342900" rtl="0" algn="l">
              <a:spcBef>
                <a:spcPts val="2000"/>
              </a:spcBef>
              <a:spcAft>
                <a:spcPts val="0"/>
              </a:spcAft>
              <a:buSzPts val="2400"/>
              <a:buNone/>
            </a:pPr>
            <a:r>
              <a:t/>
            </a:r>
            <a:endParaRPr/>
          </a:p>
          <a:p>
            <a:pPr indent="-190500" lvl="0" marL="342900" rtl="0" algn="l">
              <a:spcBef>
                <a:spcPts val="2000"/>
              </a:spcBef>
              <a:spcAft>
                <a:spcPts val="0"/>
              </a:spcAft>
              <a:buSzPts val="2400"/>
              <a:buNone/>
            </a:pPr>
            <a:r>
              <a:t/>
            </a:r>
            <a:endParaRPr/>
          </a:p>
          <a:p>
            <a:pPr indent="0" lvl="0" marL="0" rtl="0" algn="l">
              <a:spcBef>
                <a:spcPts val="2000"/>
              </a:spcBef>
              <a:spcAft>
                <a:spcPts val="1600"/>
              </a:spcAft>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5" name="Google Shape;205;p31"/>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206" name="Google Shape;206;p31"/>
          <p:cNvPicPr preferRelativeResize="0"/>
          <p:nvPr/>
        </p:nvPicPr>
        <p:blipFill>
          <a:blip r:embed="rId3">
            <a:alphaModFix/>
          </a:blip>
          <a:stretch>
            <a:fillRect/>
          </a:stretch>
        </p:blipFill>
        <p:spPr>
          <a:xfrm>
            <a:off x="387597" y="64700"/>
            <a:ext cx="8540526" cy="489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2" name="Google Shape;212;p32"/>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213" name="Google Shape;213;p32"/>
          <p:cNvPicPr preferRelativeResize="0"/>
          <p:nvPr/>
        </p:nvPicPr>
        <p:blipFill>
          <a:blip r:embed="rId3">
            <a:alphaModFix/>
          </a:blip>
          <a:stretch>
            <a:fillRect/>
          </a:stretch>
        </p:blipFill>
        <p:spPr>
          <a:xfrm>
            <a:off x="0" y="49507"/>
            <a:ext cx="9143999" cy="50444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Analysis</a:t>
            </a:r>
            <a:endParaRPr/>
          </a:p>
        </p:txBody>
      </p:sp>
      <p:sp>
        <p:nvSpPr>
          <p:cNvPr id="219" name="Google Shape;219;p33"/>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220" name="Google Shape;220;p33"/>
          <p:cNvPicPr preferRelativeResize="0"/>
          <p:nvPr/>
        </p:nvPicPr>
        <p:blipFill>
          <a:blip r:embed="rId3">
            <a:alphaModFix/>
          </a:blip>
          <a:stretch>
            <a:fillRect/>
          </a:stretch>
        </p:blipFill>
        <p:spPr>
          <a:xfrm>
            <a:off x="0" y="1234432"/>
            <a:ext cx="9143998" cy="26746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900113" y="183119"/>
            <a:ext cx="7345362" cy="10048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320"/>
              <a:buFont typeface="Lustria"/>
              <a:buNone/>
            </a:pPr>
            <a:r>
              <a:rPr lang="en" sz="4320"/>
              <a:t>Executive Summary</a:t>
            </a:r>
            <a:endParaRPr sz="4320"/>
          </a:p>
        </p:txBody>
      </p:sp>
      <p:sp>
        <p:nvSpPr>
          <p:cNvPr id="102" name="Google Shape;102;p16"/>
          <p:cNvSpPr txBox="1"/>
          <p:nvPr>
            <p:ph idx="1" type="body"/>
          </p:nvPr>
        </p:nvSpPr>
        <p:spPr>
          <a:xfrm>
            <a:off x="900112" y="1600201"/>
            <a:ext cx="7345363" cy="2948940"/>
          </a:xfrm>
          <a:prstGeom prst="rect">
            <a:avLst/>
          </a:prstGeom>
          <a:noFill/>
          <a:ln>
            <a:noFill/>
          </a:ln>
        </p:spPr>
        <p:txBody>
          <a:bodyPr anchorCtr="0" anchor="t" bIns="45700" lIns="91425" spcFirstLastPara="1" rIns="91425" wrap="square" tIns="45700">
            <a:noAutofit/>
          </a:bodyPr>
          <a:lstStyle/>
          <a:p>
            <a:pPr indent="-302260" lvl="0" marL="342900" rtl="0" algn="l">
              <a:lnSpc>
                <a:spcPct val="80000"/>
              </a:lnSpc>
              <a:spcBef>
                <a:spcPts val="0"/>
              </a:spcBef>
              <a:spcAft>
                <a:spcPts val="0"/>
              </a:spcAft>
              <a:buSzPts val="1400"/>
              <a:buChar char="●"/>
            </a:pPr>
            <a:r>
              <a:rPr lang="en" sz="1400"/>
              <a:t>An increasingly complex – and more volatile – consumer behavior presents changes and challenges that have altered the context in which companies must undertake planning its marketing and operation budget.</a:t>
            </a:r>
            <a:endParaRPr sz="1400"/>
          </a:p>
          <a:p>
            <a:pPr indent="-302260" lvl="0" marL="342900" rtl="0" algn="l">
              <a:lnSpc>
                <a:spcPct val="80000"/>
              </a:lnSpc>
              <a:spcBef>
                <a:spcPts val="2000"/>
              </a:spcBef>
              <a:spcAft>
                <a:spcPts val="0"/>
              </a:spcAft>
              <a:buSzPts val="1400"/>
              <a:buChar char="●"/>
            </a:pPr>
            <a:r>
              <a:rPr lang="en" sz="1400"/>
              <a:t>External changes: Given the lack of stability and predictability in the ecommerce, companies have to learn to be agile and adaptable as possible. Our approach is conduct an analysis to figure out the purchasing behaviour of our clients.</a:t>
            </a:r>
            <a:endParaRPr sz="1400"/>
          </a:p>
          <a:p>
            <a:pPr indent="-302260" lvl="0" marL="342900" rtl="0" algn="l">
              <a:lnSpc>
                <a:spcPct val="80000"/>
              </a:lnSpc>
              <a:spcBef>
                <a:spcPts val="2000"/>
              </a:spcBef>
              <a:spcAft>
                <a:spcPts val="0"/>
              </a:spcAft>
              <a:buSzPts val="1400"/>
              <a:buChar char="●"/>
            </a:pPr>
            <a:r>
              <a:rPr lang="en" sz="1400"/>
              <a:t>Internal Changes: Internal obstacles to allocate  resources include strained resources and budgets; Our approach to this is to figure out traffic conducted by each customer group and provide insights and recommendations on how to spend our budget accordingly. </a:t>
            </a:r>
            <a:endParaRPr sz="1400"/>
          </a:p>
          <a:p>
            <a:pPr indent="-213359" lvl="0" marL="342900" rtl="0" algn="l">
              <a:lnSpc>
                <a:spcPct val="80000"/>
              </a:lnSpc>
              <a:spcBef>
                <a:spcPts val="2000"/>
              </a:spcBef>
              <a:spcAft>
                <a:spcPts val="1600"/>
              </a:spcAft>
              <a:buSzPts val="2040"/>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6" name="Google Shape;226;p34"/>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227" name="Google Shape;227;p34"/>
          <p:cNvPicPr preferRelativeResize="0"/>
          <p:nvPr/>
        </p:nvPicPr>
        <p:blipFill>
          <a:blip r:embed="rId3">
            <a:alphaModFix/>
          </a:blip>
          <a:stretch>
            <a:fillRect/>
          </a:stretch>
        </p:blipFill>
        <p:spPr>
          <a:xfrm>
            <a:off x="0" y="89329"/>
            <a:ext cx="9143999" cy="49028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33" name="Google Shape;233;p35"/>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234" name="Google Shape;234;p35"/>
          <p:cNvPicPr preferRelativeResize="0"/>
          <p:nvPr/>
        </p:nvPicPr>
        <p:blipFill>
          <a:blip r:embed="rId3">
            <a:alphaModFix/>
          </a:blip>
          <a:stretch>
            <a:fillRect/>
          </a:stretch>
        </p:blipFill>
        <p:spPr>
          <a:xfrm>
            <a:off x="343700" y="82025"/>
            <a:ext cx="8572679" cy="497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900113" y="183119"/>
            <a:ext cx="7345362" cy="10048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800"/>
              <a:buFont typeface="Lustria"/>
              <a:buNone/>
            </a:pPr>
            <a:r>
              <a:rPr lang="en"/>
              <a:t>Recommendations</a:t>
            </a:r>
            <a:endParaRPr/>
          </a:p>
        </p:txBody>
      </p:sp>
      <p:sp>
        <p:nvSpPr>
          <p:cNvPr id="240" name="Google Shape;240;p36"/>
          <p:cNvSpPr txBox="1"/>
          <p:nvPr>
            <p:ph idx="1" type="body"/>
          </p:nvPr>
        </p:nvSpPr>
        <p:spPr>
          <a:xfrm>
            <a:off x="664525" y="1320450"/>
            <a:ext cx="4798200" cy="3373500"/>
          </a:xfrm>
          <a:prstGeom prst="rect">
            <a:avLst/>
          </a:prstGeom>
          <a:noFill/>
          <a:ln>
            <a:noFill/>
          </a:ln>
        </p:spPr>
        <p:txBody>
          <a:bodyPr anchorCtr="0" anchor="t" bIns="45700" lIns="91425" spcFirstLastPara="1" rIns="91425" wrap="square" tIns="45700">
            <a:noAutofit/>
          </a:bodyPr>
          <a:lstStyle/>
          <a:p>
            <a:pPr indent="-340360" lvl="0" marL="342900" rtl="0" algn="l">
              <a:lnSpc>
                <a:spcPct val="80000"/>
              </a:lnSpc>
              <a:spcBef>
                <a:spcPts val="0"/>
              </a:spcBef>
              <a:spcAft>
                <a:spcPts val="0"/>
              </a:spcAft>
              <a:buSzPts val="1100"/>
              <a:buChar char="●"/>
            </a:pPr>
            <a:r>
              <a:rPr lang="en" sz="1100"/>
              <a:t>Important customers: by country; browser</a:t>
            </a:r>
            <a:endParaRPr sz="1100"/>
          </a:p>
          <a:p>
            <a:pPr indent="-340360" lvl="0" marL="342900" rtl="0" algn="l">
              <a:lnSpc>
                <a:spcPct val="80000"/>
              </a:lnSpc>
              <a:spcBef>
                <a:spcPts val="2000"/>
              </a:spcBef>
              <a:spcAft>
                <a:spcPts val="0"/>
              </a:spcAft>
              <a:buSzPts val="1100"/>
              <a:buChar char="●"/>
            </a:pPr>
            <a:r>
              <a:rPr lang="en" sz="1100"/>
              <a:t>New customers acquisition: Potential impact (demo data)</a:t>
            </a:r>
            <a:endParaRPr sz="1100"/>
          </a:p>
          <a:p>
            <a:pPr indent="-340360" lvl="0" marL="342900" rtl="0" algn="l">
              <a:lnSpc>
                <a:spcPct val="80000"/>
              </a:lnSpc>
              <a:spcBef>
                <a:spcPts val="2000"/>
              </a:spcBef>
              <a:spcAft>
                <a:spcPts val="0"/>
              </a:spcAft>
              <a:buSzPts val="1100"/>
              <a:buChar char="●"/>
            </a:pPr>
            <a:r>
              <a:rPr lang="en" sz="1100"/>
              <a:t>Ways to solve it: A/B test (Start with countries more like “US”)</a:t>
            </a:r>
            <a:endParaRPr sz="1100"/>
          </a:p>
          <a:p>
            <a:pPr indent="-340360" lvl="0" marL="342900" rtl="0" algn="l">
              <a:lnSpc>
                <a:spcPct val="80000"/>
              </a:lnSpc>
              <a:spcBef>
                <a:spcPts val="2000"/>
              </a:spcBef>
              <a:spcAft>
                <a:spcPts val="0"/>
              </a:spcAft>
              <a:buSzPts val="1100"/>
              <a:buChar char="●"/>
            </a:pPr>
            <a:r>
              <a:rPr lang="en" sz="1100"/>
              <a:t>Customer retention: Potential benefit (Average transaction/ frequency of purchase)</a:t>
            </a:r>
            <a:endParaRPr sz="1100"/>
          </a:p>
          <a:p>
            <a:pPr indent="-340360" lvl="0" marL="342900" rtl="0" algn="l">
              <a:lnSpc>
                <a:spcPct val="80000"/>
              </a:lnSpc>
              <a:spcBef>
                <a:spcPts val="2000"/>
              </a:spcBef>
              <a:spcAft>
                <a:spcPts val="0"/>
              </a:spcAft>
              <a:buSzPts val="1100"/>
              <a:buChar char="●"/>
            </a:pPr>
            <a:r>
              <a:rPr lang="en" sz="1100"/>
              <a:t>Converting customers (Provide extra service, different product, adjust price, launch new marketing campaign)</a:t>
            </a:r>
            <a:endParaRPr sz="1100"/>
          </a:p>
          <a:p>
            <a:pPr indent="-340360" lvl="0" marL="342900" rtl="0" algn="l">
              <a:lnSpc>
                <a:spcPct val="80000"/>
              </a:lnSpc>
              <a:spcBef>
                <a:spcPts val="2000"/>
              </a:spcBef>
              <a:spcAft>
                <a:spcPts val="0"/>
              </a:spcAft>
              <a:buSzPts val="1100"/>
              <a:buChar char="●"/>
            </a:pPr>
            <a:r>
              <a:rPr lang="en" sz="1100"/>
              <a:t>Problematic</a:t>
            </a:r>
            <a:r>
              <a:rPr lang="en" sz="1100"/>
              <a:t> customers: High competitive; Not access to main products; </a:t>
            </a:r>
            <a:endParaRPr sz="1100"/>
          </a:p>
          <a:p>
            <a:pPr indent="-340360" lvl="0" marL="342900" rtl="0" algn="l">
              <a:lnSpc>
                <a:spcPct val="80000"/>
              </a:lnSpc>
              <a:spcBef>
                <a:spcPts val="2000"/>
              </a:spcBef>
              <a:spcAft>
                <a:spcPts val="0"/>
              </a:spcAft>
              <a:buSzPts val="1100"/>
              <a:buChar char="●"/>
            </a:pPr>
            <a:r>
              <a:rPr lang="en" sz="1100"/>
              <a:t>Reasoning: transaction and cost; </a:t>
            </a:r>
            <a:endParaRPr sz="1100"/>
          </a:p>
        </p:txBody>
      </p:sp>
      <p:sp>
        <p:nvSpPr>
          <p:cNvPr id="241" name="Google Shape;241;p36"/>
          <p:cNvSpPr txBox="1"/>
          <p:nvPr/>
        </p:nvSpPr>
        <p:spPr>
          <a:xfrm>
            <a:off x="5330350" y="1320450"/>
            <a:ext cx="3504600" cy="3049500"/>
          </a:xfrm>
          <a:prstGeom prst="rect">
            <a:avLst/>
          </a:prstGeom>
          <a:solidFill>
            <a:srgbClr val="D9D9D9"/>
          </a:solidFill>
          <a:ln cap="flat" cmpd="sng" w="9525">
            <a:solidFill>
              <a:srgbClr val="434343"/>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t" bIns="91425" lIns="91425" spcFirstLastPara="1" rIns="91425" wrap="square" tIns="91425">
            <a:noAutofit/>
          </a:bodyPr>
          <a:lstStyle/>
          <a:p>
            <a:pPr indent="0" lvl="0" marL="0" rtl="0" algn="l">
              <a:lnSpc>
                <a:spcPct val="80000"/>
              </a:lnSpc>
              <a:spcBef>
                <a:spcPts val="2000"/>
              </a:spcBef>
              <a:spcAft>
                <a:spcPts val="0"/>
              </a:spcAft>
              <a:buClr>
                <a:schemeClr val="dk1"/>
              </a:buClr>
              <a:buSzPts val="1140"/>
              <a:buFont typeface="Arial"/>
              <a:buNone/>
            </a:pPr>
            <a:r>
              <a:rPr lang="en" sz="1100">
                <a:solidFill>
                  <a:srgbClr val="3F3F3F"/>
                </a:solidFill>
                <a:latin typeface="Lustria"/>
                <a:ea typeface="Lustria"/>
                <a:cs typeface="Lustria"/>
                <a:sym typeface="Lustria"/>
              </a:rPr>
              <a:t>Options: 1.Investment in marketing and IT (After AB test)</a:t>
            </a:r>
            <a:endParaRPr sz="1100">
              <a:solidFill>
                <a:srgbClr val="3F3F3F"/>
              </a:solidFill>
              <a:latin typeface="Lustria"/>
              <a:ea typeface="Lustria"/>
              <a:cs typeface="Lustria"/>
              <a:sym typeface="Lustria"/>
            </a:endParaRPr>
          </a:p>
          <a:p>
            <a:pPr indent="0" lvl="0" marL="0" rtl="0" algn="l">
              <a:lnSpc>
                <a:spcPct val="80000"/>
              </a:lnSpc>
              <a:spcBef>
                <a:spcPts val="2000"/>
              </a:spcBef>
              <a:spcAft>
                <a:spcPts val="0"/>
              </a:spcAft>
              <a:buClr>
                <a:schemeClr val="dk1"/>
              </a:buClr>
              <a:buSzPts val="1140"/>
              <a:buFont typeface="Arial"/>
              <a:buNone/>
            </a:pPr>
            <a:r>
              <a:rPr lang="en" sz="1100">
                <a:solidFill>
                  <a:srgbClr val="3F3F3F"/>
                </a:solidFill>
                <a:latin typeface="Lustria"/>
                <a:ea typeface="Lustria"/>
                <a:cs typeface="Lustria"/>
                <a:sym typeface="Lustria"/>
              </a:rPr>
              <a:t>2. Change current product or add more service depending on the strategy</a:t>
            </a:r>
            <a:endParaRPr sz="1100">
              <a:solidFill>
                <a:srgbClr val="3F3F3F"/>
              </a:solidFill>
              <a:latin typeface="Lustria"/>
              <a:ea typeface="Lustria"/>
              <a:cs typeface="Lustria"/>
              <a:sym typeface="Lustria"/>
            </a:endParaRPr>
          </a:p>
          <a:p>
            <a:pPr indent="0" lvl="0" marL="0" rtl="0" algn="l">
              <a:lnSpc>
                <a:spcPct val="80000"/>
              </a:lnSpc>
              <a:spcBef>
                <a:spcPts val="2000"/>
              </a:spcBef>
              <a:spcAft>
                <a:spcPts val="0"/>
              </a:spcAft>
              <a:buNone/>
            </a:pPr>
            <a:r>
              <a:rPr lang="en" sz="1100">
                <a:solidFill>
                  <a:srgbClr val="3F3F3F"/>
                </a:solidFill>
                <a:latin typeface="Lustria"/>
                <a:ea typeface="Lustria"/>
                <a:cs typeface="Lustria"/>
                <a:sym typeface="Lustria"/>
              </a:rPr>
              <a:t>3. Get rid of some of the customers and cut budget, depending on the info of comp and other demo index. A/B test for double check.</a:t>
            </a:r>
            <a:endParaRPr sz="1100">
              <a:solidFill>
                <a:srgbClr val="3F3F3F"/>
              </a:solidFill>
              <a:latin typeface="Lustria"/>
              <a:ea typeface="Lustria"/>
              <a:cs typeface="Lustria"/>
              <a:sym typeface="Lustria"/>
            </a:endParaRPr>
          </a:p>
          <a:p>
            <a:pPr indent="0" lvl="0" marL="0" rtl="0" algn="l">
              <a:lnSpc>
                <a:spcPct val="80000"/>
              </a:lnSpc>
              <a:spcBef>
                <a:spcPts val="2000"/>
              </a:spcBef>
              <a:spcAft>
                <a:spcPts val="0"/>
              </a:spcAft>
              <a:buNone/>
            </a:pPr>
            <a:r>
              <a:rPr lang="en" sz="1100">
                <a:solidFill>
                  <a:srgbClr val="3F3F3F"/>
                </a:solidFill>
                <a:latin typeface="Lustria"/>
                <a:ea typeface="Lustria"/>
                <a:cs typeface="Lustria"/>
                <a:sym typeface="Lustria"/>
              </a:rPr>
              <a:t>4.Getting local sales team or distribution channel</a:t>
            </a:r>
            <a:endParaRPr sz="1100">
              <a:solidFill>
                <a:srgbClr val="3F3F3F"/>
              </a:solidFill>
              <a:latin typeface="Lustria"/>
              <a:ea typeface="Lustria"/>
              <a:cs typeface="Lustria"/>
              <a:sym typeface="Lust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Research Objectives</a:t>
            </a:r>
            <a:endParaRPr/>
          </a:p>
        </p:txBody>
      </p:sp>
      <p:sp>
        <p:nvSpPr>
          <p:cNvPr id="108" name="Google Shape;108;p17"/>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n" sz="1800"/>
              <a:t>The 80/20 rule has proven true for many businesses–only a small percentage of customers produce most of the revenue. As such, marketing teams are challenged to make appropriate investments in promotional strategies.</a:t>
            </a:r>
            <a:endParaRPr sz="1800"/>
          </a:p>
          <a:p>
            <a:pPr indent="0" lvl="0" marL="0" rtl="0" algn="l">
              <a:spcBef>
                <a:spcPts val="2000"/>
              </a:spcBef>
              <a:spcAft>
                <a:spcPts val="0"/>
              </a:spcAft>
              <a:buNone/>
            </a:pPr>
            <a:r>
              <a:rPr b="1" lang="en" sz="1800">
                <a:solidFill>
                  <a:srgbClr val="3C78D8"/>
                </a:solidFill>
              </a:rPr>
              <a:t>Goal: </a:t>
            </a:r>
            <a:r>
              <a:rPr lang="en" sz="1800"/>
              <a:t>To analyse a Google Merchandise store customer dataset to inform operational and marketing decisions for the company.</a:t>
            </a:r>
            <a:endParaRPr sz="1800"/>
          </a:p>
          <a:p>
            <a:pPr indent="0" lvl="0" marL="0" rtl="0" algn="l">
              <a:spcBef>
                <a:spcPts val="20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12108" y="458571"/>
            <a:ext cx="8931892" cy="29983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320"/>
              <a:buFont typeface="Lustria"/>
              <a:buNone/>
            </a:pPr>
            <a:r>
              <a:rPr lang="en" sz="3000"/>
              <a:t>The principles for Effective planning and allocating resources</a:t>
            </a:r>
            <a:endParaRPr sz="3000"/>
          </a:p>
        </p:txBody>
      </p:sp>
      <p:sp>
        <p:nvSpPr>
          <p:cNvPr id="114" name="Google Shape;114;p18"/>
          <p:cNvSpPr txBox="1"/>
          <p:nvPr>
            <p:ph idx="1" type="body"/>
          </p:nvPr>
        </p:nvSpPr>
        <p:spPr>
          <a:xfrm>
            <a:off x="900112" y="1188006"/>
            <a:ext cx="7345363" cy="3361135"/>
          </a:xfrm>
          <a:prstGeom prst="rect">
            <a:avLst/>
          </a:prstGeom>
          <a:noFill/>
          <a:ln>
            <a:noFill/>
          </a:ln>
        </p:spPr>
        <p:txBody>
          <a:bodyPr anchorCtr="0" anchor="t" bIns="45700" lIns="91425" spcFirstLastPara="1" rIns="91425" wrap="square" tIns="45700">
            <a:noAutofit/>
          </a:bodyPr>
          <a:lstStyle/>
          <a:p>
            <a:pPr indent="-325183" lvl="0" marL="342900" rtl="0" algn="l">
              <a:lnSpc>
                <a:spcPct val="80000"/>
              </a:lnSpc>
              <a:spcBef>
                <a:spcPts val="0"/>
              </a:spcBef>
              <a:spcAft>
                <a:spcPts val="0"/>
              </a:spcAft>
              <a:buSzPts val="1400"/>
              <a:buChar char="●"/>
            </a:pPr>
            <a:r>
              <a:rPr b="1" lang="en" sz="1400"/>
              <a:t>Identify profitable customers</a:t>
            </a:r>
            <a:endParaRPr b="1" sz="1400"/>
          </a:p>
          <a:p>
            <a:pPr indent="-325183" lvl="0" marL="342900" rtl="0" algn="l">
              <a:lnSpc>
                <a:spcPct val="80000"/>
              </a:lnSpc>
              <a:spcBef>
                <a:spcPts val="2000"/>
              </a:spcBef>
              <a:spcAft>
                <a:spcPts val="0"/>
              </a:spcAft>
              <a:buSzPts val="1400"/>
              <a:buChar char="●"/>
            </a:pPr>
            <a:r>
              <a:rPr b="1" lang="en" sz="1400"/>
              <a:t>Figure out the best timing and dates</a:t>
            </a:r>
            <a:endParaRPr sz="1400"/>
          </a:p>
          <a:p>
            <a:pPr indent="-325183" lvl="0" marL="342900" rtl="0" algn="l">
              <a:lnSpc>
                <a:spcPct val="80000"/>
              </a:lnSpc>
              <a:spcBef>
                <a:spcPts val="2000"/>
              </a:spcBef>
              <a:spcAft>
                <a:spcPts val="0"/>
              </a:spcAft>
              <a:buSzPts val="1400"/>
              <a:buChar char="●"/>
            </a:pPr>
            <a:r>
              <a:rPr lang="en" sz="1400"/>
              <a:t> Access new Customers through different channels</a:t>
            </a:r>
            <a:endParaRPr sz="1400"/>
          </a:p>
          <a:p>
            <a:pPr indent="-325183" lvl="0" marL="342900" rtl="0" algn="l">
              <a:lnSpc>
                <a:spcPct val="80000"/>
              </a:lnSpc>
              <a:spcBef>
                <a:spcPts val="2000"/>
              </a:spcBef>
              <a:spcAft>
                <a:spcPts val="0"/>
              </a:spcAft>
              <a:buSzPts val="1400"/>
              <a:buChar char="●"/>
            </a:pPr>
            <a:r>
              <a:rPr b="1" lang="en" sz="1400"/>
              <a:t>Try to convert customers</a:t>
            </a:r>
            <a:endParaRPr b="1" sz="1400"/>
          </a:p>
          <a:p>
            <a:pPr indent="-325183" lvl="0" marL="342900" rtl="0" algn="l">
              <a:lnSpc>
                <a:spcPct val="80000"/>
              </a:lnSpc>
              <a:spcBef>
                <a:spcPts val="2000"/>
              </a:spcBef>
              <a:spcAft>
                <a:spcPts val="0"/>
              </a:spcAft>
              <a:buSzPts val="1400"/>
              <a:buChar char="●"/>
            </a:pPr>
            <a:r>
              <a:rPr b="1" lang="en" sz="1400"/>
              <a:t>Customer retention</a:t>
            </a:r>
            <a:endParaRPr sz="1400"/>
          </a:p>
          <a:p>
            <a:pPr indent="-317500" lvl="0" marL="342900" rtl="0" algn="l">
              <a:lnSpc>
                <a:spcPct val="80000"/>
              </a:lnSpc>
              <a:spcBef>
                <a:spcPts val="2000"/>
              </a:spcBef>
              <a:spcAft>
                <a:spcPts val="0"/>
              </a:spcAft>
              <a:buSzPts val="1400"/>
              <a:buChar char="●"/>
            </a:pPr>
            <a:r>
              <a:rPr lang="en" sz="1400"/>
              <a:t>Identify and quantify cost in a measurable way</a:t>
            </a:r>
            <a:endParaRPr sz="1400"/>
          </a:p>
          <a:p>
            <a:pPr indent="-325183" lvl="0" marL="342900" rtl="0" algn="l">
              <a:lnSpc>
                <a:spcPct val="80000"/>
              </a:lnSpc>
              <a:spcBef>
                <a:spcPts val="2000"/>
              </a:spcBef>
              <a:spcAft>
                <a:spcPts val="0"/>
              </a:spcAft>
              <a:buSzPts val="1400"/>
              <a:buChar char="●"/>
            </a:pPr>
            <a:r>
              <a:rPr lang="en" sz="1400"/>
              <a:t>Invest in customers have the best potential based on cost-benefit analysis </a:t>
            </a:r>
            <a:endParaRPr sz="1400"/>
          </a:p>
          <a:p>
            <a:pPr indent="-317500" lvl="0" marL="342900" rtl="0" algn="l">
              <a:lnSpc>
                <a:spcPct val="80000"/>
              </a:lnSpc>
              <a:spcBef>
                <a:spcPts val="2000"/>
              </a:spcBef>
              <a:spcAft>
                <a:spcPts val="0"/>
              </a:spcAft>
              <a:buSzPts val="1400"/>
              <a:buChar char="●"/>
            </a:pPr>
            <a:r>
              <a:rPr lang="en" sz="1400"/>
              <a:t>Get rid of fragmented part</a:t>
            </a:r>
            <a:endParaRPr sz="1400"/>
          </a:p>
          <a:p>
            <a:pPr indent="-236220" lvl="0" marL="342900" rtl="0" algn="l">
              <a:lnSpc>
                <a:spcPct val="80000"/>
              </a:lnSpc>
              <a:spcBef>
                <a:spcPts val="2000"/>
              </a:spcBef>
              <a:spcAft>
                <a:spcPts val="0"/>
              </a:spcAft>
              <a:buSzPts val="1680"/>
              <a:buNone/>
            </a:pPr>
            <a:r>
              <a:t/>
            </a:r>
            <a:endParaRPr sz="1679"/>
          </a:p>
          <a:p>
            <a:pPr indent="-236220" lvl="0" marL="342900" rtl="0" algn="l">
              <a:lnSpc>
                <a:spcPct val="80000"/>
              </a:lnSpc>
              <a:spcBef>
                <a:spcPts val="2000"/>
              </a:spcBef>
              <a:spcAft>
                <a:spcPts val="1600"/>
              </a:spcAft>
              <a:buSzPts val="1680"/>
              <a:buNone/>
            </a:pPr>
            <a:r>
              <a:t/>
            </a:r>
            <a:endParaRPr sz="167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Database considerations</a:t>
            </a:r>
            <a:endParaRPr/>
          </a:p>
        </p:txBody>
      </p:sp>
      <p:sp>
        <p:nvSpPr>
          <p:cNvPr id="120" name="Google Shape;120;p19"/>
          <p:cNvSpPr txBox="1"/>
          <p:nvPr>
            <p:ph idx="1" type="body"/>
          </p:nvPr>
        </p:nvSpPr>
        <p:spPr>
          <a:xfrm>
            <a:off x="900125" y="1118375"/>
            <a:ext cx="7345500" cy="31398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2000"/>
              </a:spcBef>
              <a:spcAft>
                <a:spcPts val="0"/>
              </a:spcAft>
              <a:buSzPts val="1800"/>
              <a:buChar char="●"/>
            </a:pPr>
            <a:r>
              <a:rPr lang="en" sz="1800"/>
              <a:t>Meets business goals - </a:t>
            </a:r>
            <a:r>
              <a:rPr lang="en" sz="1800"/>
              <a:t>OLAP database; analysis and reporting (dimensions/measures, star dimensional model)</a:t>
            </a:r>
            <a:endParaRPr sz="1800"/>
          </a:p>
          <a:p>
            <a:pPr indent="-342900" lvl="0" marL="457200" rtl="0" algn="l">
              <a:lnSpc>
                <a:spcPct val="150000"/>
              </a:lnSpc>
              <a:spcBef>
                <a:spcPts val="0"/>
              </a:spcBef>
              <a:spcAft>
                <a:spcPts val="0"/>
              </a:spcAft>
              <a:buSzPts val="1800"/>
              <a:buChar char="●"/>
            </a:pPr>
            <a:r>
              <a:rPr lang="en" sz="1800"/>
              <a:t>Sufficient and relevant dimensions\facts</a:t>
            </a:r>
            <a:endParaRPr sz="1800"/>
          </a:p>
          <a:p>
            <a:pPr indent="-342900" lvl="0" marL="457200" rtl="0" algn="l">
              <a:lnSpc>
                <a:spcPct val="150000"/>
              </a:lnSpc>
              <a:spcBef>
                <a:spcPts val="0"/>
              </a:spcBef>
              <a:spcAft>
                <a:spcPts val="0"/>
              </a:spcAft>
              <a:buSzPts val="1800"/>
              <a:buChar char="●"/>
            </a:pPr>
            <a:r>
              <a:rPr lang="en" sz="1800"/>
              <a:t>Data privacy (no personal or sensitive data)</a:t>
            </a:r>
            <a:endParaRPr sz="1800"/>
          </a:p>
          <a:p>
            <a:pPr indent="-342900" lvl="0" marL="457200" rtl="0" algn="l">
              <a:lnSpc>
                <a:spcPct val="150000"/>
              </a:lnSpc>
              <a:spcBef>
                <a:spcPts val="0"/>
              </a:spcBef>
              <a:spcAft>
                <a:spcPts val="0"/>
              </a:spcAft>
              <a:buSzPts val="1800"/>
              <a:buChar char="●"/>
            </a:pPr>
            <a:r>
              <a:rPr lang="en" sz="1800"/>
              <a:t>Data integrity; primary and foreign key constraints, limits</a:t>
            </a:r>
            <a:endParaRPr sz="1800"/>
          </a:p>
          <a:p>
            <a:pPr indent="-342900" lvl="0" marL="457200" rtl="0" algn="l">
              <a:lnSpc>
                <a:spcPct val="150000"/>
              </a:lnSpc>
              <a:spcBef>
                <a:spcPts val="0"/>
              </a:spcBef>
              <a:spcAft>
                <a:spcPts val="0"/>
              </a:spcAft>
              <a:buSzPts val="1800"/>
              <a:buChar char="●"/>
            </a:pPr>
            <a:r>
              <a:rPr lang="en" sz="1800"/>
              <a:t>Data consistency (missing and redundant data)</a:t>
            </a:r>
            <a:endParaRPr sz="1800"/>
          </a:p>
          <a:p>
            <a:pPr indent="-342900" lvl="0" marL="457200" rtl="0" algn="l">
              <a:lnSpc>
                <a:spcPct val="150000"/>
              </a:lnSpc>
              <a:spcBef>
                <a:spcPts val="0"/>
              </a:spcBef>
              <a:spcAft>
                <a:spcPts val="0"/>
              </a:spcAft>
              <a:buSzPts val="1800"/>
              <a:buChar char="●"/>
            </a:pPr>
            <a:r>
              <a:rPr lang="en" sz="1800"/>
              <a:t>Convenient to use; use of indexes for speed, simple column names and tables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Data preparation &amp; Ingestion</a:t>
            </a:r>
            <a:endParaRPr sz="3600"/>
          </a:p>
        </p:txBody>
      </p:sp>
      <p:sp>
        <p:nvSpPr>
          <p:cNvPr id="126" name="Google Shape;126;p20"/>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b="1" lang="en"/>
              <a:t>Source:</a:t>
            </a:r>
            <a:r>
              <a:rPr lang="en"/>
              <a:t> Kaggle dataset</a:t>
            </a:r>
            <a:endParaRPr/>
          </a:p>
          <a:p>
            <a:pPr indent="0" lvl="0" marL="0" rtl="0" algn="l">
              <a:spcBef>
                <a:spcPts val="2000"/>
              </a:spcBef>
              <a:spcAft>
                <a:spcPts val="0"/>
              </a:spcAft>
              <a:buNone/>
            </a:pPr>
            <a:r>
              <a:rPr b="1" lang="en"/>
              <a:t>Tools:</a:t>
            </a:r>
            <a:r>
              <a:rPr lang="en"/>
              <a:t> R platform, Excel application, MySQL workbench</a:t>
            </a:r>
            <a:endParaRPr/>
          </a:p>
          <a:p>
            <a:pPr indent="0" lvl="0" marL="0" rtl="0" algn="l">
              <a:spcBef>
                <a:spcPts val="2000"/>
              </a:spcBef>
              <a:spcAft>
                <a:spcPts val="0"/>
              </a:spcAft>
              <a:buNone/>
            </a:pPr>
            <a:r>
              <a:rPr b="1" lang="en"/>
              <a:t>Methods:</a:t>
            </a:r>
            <a:r>
              <a:rPr lang="en"/>
              <a:t> 3NF normalization, SQL DDL</a:t>
            </a:r>
            <a:endParaRPr/>
          </a:p>
          <a:p>
            <a:pPr indent="0" lvl="0" marL="0" rtl="0" algn="l">
              <a:spcBef>
                <a:spcPts val="2000"/>
              </a:spcBef>
              <a:spcAft>
                <a:spcPts val="1600"/>
              </a:spcAft>
              <a:buNone/>
            </a:pPr>
            <a:r>
              <a:rPr b="1" lang="en"/>
              <a:t>Output:</a:t>
            </a:r>
            <a:r>
              <a:rPr lang="en"/>
              <a:t> Relational and star dimensional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Process</a:t>
            </a:r>
            <a:endParaRPr/>
          </a:p>
        </p:txBody>
      </p:sp>
      <p:sp>
        <p:nvSpPr>
          <p:cNvPr id="132" name="Google Shape;132;p21"/>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33" name="Google Shape;133;p21"/>
          <p:cNvPicPr preferRelativeResize="0"/>
          <p:nvPr/>
        </p:nvPicPr>
        <p:blipFill>
          <a:blip r:embed="rId3">
            <a:alphaModFix/>
          </a:blip>
          <a:stretch>
            <a:fillRect/>
          </a:stretch>
        </p:blipFill>
        <p:spPr>
          <a:xfrm>
            <a:off x="344388" y="1291349"/>
            <a:ext cx="8456974" cy="336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cleaning</a:t>
            </a:r>
            <a:endParaRPr/>
          </a:p>
        </p:txBody>
      </p:sp>
      <p:sp>
        <p:nvSpPr>
          <p:cNvPr id="139" name="Google Shape;139;p22"/>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40" name="Google Shape;140;p22"/>
          <p:cNvPicPr preferRelativeResize="0"/>
          <p:nvPr/>
        </p:nvPicPr>
        <p:blipFill>
          <a:blip r:embed="rId3">
            <a:alphaModFix/>
          </a:blip>
          <a:stretch>
            <a:fillRect/>
          </a:stretch>
        </p:blipFill>
        <p:spPr>
          <a:xfrm>
            <a:off x="1975400" y="1365774"/>
            <a:ext cx="5483375" cy="324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900113" y="183119"/>
            <a:ext cx="7345500" cy="10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Unnormalized data</a:t>
            </a:r>
            <a:endParaRPr/>
          </a:p>
        </p:txBody>
      </p:sp>
      <p:sp>
        <p:nvSpPr>
          <p:cNvPr id="146" name="Google Shape;146;p23"/>
          <p:cNvSpPr txBox="1"/>
          <p:nvPr>
            <p:ph idx="1" type="body"/>
          </p:nvPr>
        </p:nvSpPr>
        <p:spPr>
          <a:xfrm>
            <a:off x="900112" y="1600201"/>
            <a:ext cx="7345500" cy="2949000"/>
          </a:xfrm>
          <a:prstGeom prst="rect">
            <a:avLst/>
          </a:prstGeom>
        </p:spPr>
        <p:txBody>
          <a:bodyPr anchorCtr="0" anchor="t" bIns="45700" lIns="91425" spcFirstLastPara="1" rIns="91425" wrap="square" tIns="45700">
            <a:noAutofit/>
          </a:bodyPr>
          <a:lstStyle/>
          <a:p>
            <a:pPr indent="0" lvl="0" marL="0" rtl="0" algn="l">
              <a:spcBef>
                <a:spcPts val="2000"/>
              </a:spcBef>
              <a:spcAft>
                <a:spcPts val="1600"/>
              </a:spcAft>
              <a:buNone/>
            </a:pPr>
            <a:r>
              <a:t/>
            </a:r>
            <a:endParaRPr/>
          </a:p>
        </p:txBody>
      </p:sp>
      <p:pic>
        <p:nvPicPr>
          <p:cNvPr id="147" name="Google Shape;147;p23"/>
          <p:cNvPicPr preferRelativeResize="0"/>
          <p:nvPr/>
        </p:nvPicPr>
        <p:blipFill>
          <a:blip r:embed="rId3">
            <a:alphaModFix/>
          </a:blip>
          <a:stretch>
            <a:fillRect/>
          </a:stretch>
        </p:blipFill>
        <p:spPr>
          <a:xfrm>
            <a:off x="529600" y="1248575"/>
            <a:ext cx="8086076" cy="373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