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34"/>
  </p:notesMasterIdLst>
  <p:sldIdLst>
    <p:sldId id="256" r:id="rId2"/>
    <p:sldId id="278" r:id="rId3"/>
    <p:sldId id="279" r:id="rId4"/>
    <p:sldId id="257" r:id="rId5"/>
    <p:sldId id="294" r:id="rId6"/>
    <p:sldId id="296" r:id="rId7"/>
    <p:sldId id="295" r:id="rId8"/>
    <p:sldId id="280" r:id="rId9"/>
    <p:sldId id="297" r:id="rId10"/>
    <p:sldId id="282" r:id="rId11"/>
    <p:sldId id="299" r:id="rId12"/>
    <p:sldId id="300" r:id="rId13"/>
    <p:sldId id="301" r:id="rId14"/>
    <p:sldId id="303" r:id="rId15"/>
    <p:sldId id="311" r:id="rId16"/>
    <p:sldId id="312" r:id="rId17"/>
    <p:sldId id="316" r:id="rId18"/>
    <p:sldId id="317" r:id="rId19"/>
    <p:sldId id="318" r:id="rId20"/>
    <p:sldId id="319" r:id="rId21"/>
    <p:sldId id="320" r:id="rId22"/>
    <p:sldId id="309" r:id="rId23"/>
    <p:sldId id="310" r:id="rId24"/>
    <p:sldId id="305" r:id="rId25"/>
    <p:sldId id="306" r:id="rId26"/>
    <p:sldId id="321" r:id="rId27"/>
    <p:sldId id="307" r:id="rId28"/>
    <p:sldId id="308" r:id="rId29"/>
    <p:sldId id="315" r:id="rId30"/>
    <p:sldId id="314" r:id="rId31"/>
    <p:sldId id="293" r:id="rId32"/>
    <p:sldId id="273" r:id="rId33"/>
  </p:sldIdLst>
  <p:sldSz cx="12192000" cy="6858000"/>
  <p:notesSz cx="7086600" cy="93599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EC168E-BC46-4BE7-8A3F-B7A86C65BCE0}">
  <a:tblStyle styleId="{FEEC168E-BC46-4BE7-8A3F-B7A86C65BCE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D8D8D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8D8D9"/>
          </a:solidFill>
        </a:fill>
      </a:tcStyle>
    </a:band1V>
    <a:band2V>
      <a:tcTxStyle/>
      <a:tcStyle>
        <a:tcBdr/>
      </a:tcStyle>
    </a:band2V>
    <a:lastCol>
      <a:tcTxStyle b="on" i="off">
        <a:schemeClr val="dk1"/>
      </a:tcTxStyle>
      <a:tcStyle>
        <a:tcBdr/>
        <a:fill>
          <a:solidFill>
            <a:schemeClr val="lt2">
              <a:alpha val="49803"/>
            </a:schemeClr>
          </a:solidFill>
        </a:fill>
      </a:tcStyle>
    </a:lastCol>
    <a:firstCol>
      <a:tcTxStyle b="on" i="off">
        <a:schemeClr val="dk1"/>
      </a:tcTxStyle>
      <a:tcStyle>
        <a:tcBdr/>
        <a:fill>
          <a:solidFill>
            <a:schemeClr val="accent5">
              <a:alpha val="49803"/>
            </a:schemeClr>
          </a:solidFill>
        </a:fill>
      </a:tcStyle>
    </a:firstCol>
    <a:lastRow>
      <a:tcTxStyle b="on" i="off">
        <a:schemeClr val="lt1"/>
      </a:tcTxStyle>
      <a:tcStyle>
        <a:tcBdr/>
        <a:fill>
          <a:solidFill>
            <a:schemeClr val="l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schemeClr val="lt1"/>
      </a:tcTxStyle>
      <a:tcStyle>
        <a:tcBdr/>
        <a:fill>
          <a:solidFill>
            <a:srgbClr val="CC092F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88535" autoAdjust="0"/>
  </p:normalViewPr>
  <p:slideViewPr>
    <p:cSldViewPr snapToGrid="0">
      <p:cViewPr varScale="1">
        <p:scale>
          <a:sx n="95" d="100"/>
          <a:sy n="95" d="100"/>
        </p:scale>
        <p:origin x="9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4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14101" y="1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90282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</a:t>
            </a:r>
            <a:r>
              <a:rPr lang="en-US" baseline="0" dirty="0"/>
              <a:t>d </a:t>
            </a:r>
            <a:r>
              <a:rPr lang="en-US" baseline="0" dirty="0" err="1"/>
              <a:t>techn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4893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</a:t>
            </a:r>
            <a:r>
              <a:rPr lang="en-US" baseline="0" dirty="0"/>
              <a:t>d </a:t>
            </a:r>
            <a:r>
              <a:rPr lang="en-US" baseline="0" dirty="0" err="1"/>
              <a:t>techn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766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</a:t>
            </a:r>
            <a:r>
              <a:rPr lang="en-US" baseline="0" dirty="0"/>
              <a:t>d </a:t>
            </a:r>
            <a:r>
              <a:rPr lang="en-US" baseline="0" dirty="0" err="1"/>
              <a:t>techn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28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9088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</a:t>
            </a:r>
            <a:r>
              <a:rPr lang="en-US" baseline="0" dirty="0"/>
              <a:t>d </a:t>
            </a:r>
            <a:r>
              <a:rPr lang="en-US" baseline="0" dirty="0" err="1"/>
              <a:t>techn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9626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</a:t>
            </a:r>
            <a:r>
              <a:rPr lang="en-US" baseline="0" dirty="0"/>
              <a:t>d </a:t>
            </a:r>
            <a:r>
              <a:rPr lang="en-US" baseline="0" dirty="0" err="1"/>
              <a:t>techn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0081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</a:t>
            </a:r>
            <a:r>
              <a:rPr lang="en-US" baseline="0" dirty="0"/>
              <a:t>d </a:t>
            </a:r>
            <a:r>
              <a:rPr lang="en-US" baseline="0" dirty="0" err="1"/>
              <a:t>techn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444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3187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9372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930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914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6574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5102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944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</a:t>
            </a:r>
            <a:r>
              <a:rPr lang="en-US" baseline="0" dirty="0"/>
              <a:t>d </a:t>
            </a:r>
            <a:r>
              <a:rPr lang="en-US" baseline="0" dirty="0" err="1"/>
              <a:t>techn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9952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655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</a:t>
            </a:r>
            <a:r>
              <a:rPr lang="en-US" baseline="0" dirty="0"/>
              <a:t>d </a:t>
            </a:r>
            <a:r>
              <a:rPr lang="en-US" baseline="0" dirty="0" err="1"/>
              <a:t>techn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4185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</a:t>
            </a:r>
            <a:r>
              <a:rPr lang="en-US" baseline="0" dirty="0"/>
              <a:t>d </a:t>
            </a:r>
            <a:r>
              <a:rPr lang="en-US" baseline="0" dirty="0" err="1"/>
              <a:t>techn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8918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</a:t>
            </a:r>
            <a:r>
              <a:rPr lang="en-US" baseline="0" dirty="0"/>
              <a:t>d </a:t>
            </a:r>
            <a:r>
              <a:rPr lang="en-US" baseline="0" dirty="0" err="1"/>
              <a:t>techn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3276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</a:t>
            </a:r>
            <a:r>
              <a:rPr lang="en-US" baseline="0" dirty="0"/>
              <a:t>d </a:t>
            </a:r>
            <a:r>
              <a:rPr lang="en-US" baseline="0" dirty="0" err="1"/>
              <a:t>techn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59436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</a:t>
            </a:r>
            <a:r>
              <a:rPr lang="en-US" baseline="0" dirty="0"/>
              <a:t>d </a:t>
            </a:r>
            <a:r>
              <a:rPr lang="en-US" baseline="0" dirty="0" err="1"/>
              <a:t>techn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749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8735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</a:t>
            </a:r>
            <a:r>
              <a:rPr lang="en-US" baseline="0" dirty="0"/>
              <a:t>d </a:t>
            </a:r>
            <a:r>
              <a:rPr lang="en-US" baseline="0" dirty="0" err="1"/>
              <a:t>techn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1375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6678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100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5796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120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894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41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4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FC37-2610-B043-9757-1813C4B75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617BF-C836-C04B-8C0F-16D0B8AC7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FE8A8-55CE-1548-87AB-F0B72975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DF93-2EE2-4646-9ABC-AAF47E5A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BA4F-F737-E342-9D02-BF6C9AD6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374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97DC-64BE-B640-9A56-4BC0821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8B479-F360-8D45-A60D-A014650DE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A094-4D3D-4147-B95E-DE98D038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44BEC-4657-AA4E-8BE3-54B90FCF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3A18F-4EB0-FF42-BC72-CB0C633D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535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72725-4074-A847-8076-995FD0CDA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C7B59-CB26-3A4F-A4DF-0ADB9A159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1AE2-61FC-5248-A4C9-AC86597A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340F0-AE15-F743-B40B-7261F76B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72DDC-E690-8F49-8AC3-6CFCBE55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03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Red ">
  <p:cSld name="Title Red 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body" idx="1"/>
          </p:nvPr>
        </p:nvSpPr>
        <p:spPr>
          <a:xfrm>
            <a:off x="411480" y="4143296"/>
            <a:ext cx="74523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4000"/>
              <a:buNone/>
              <a:defRPr sz="40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2"/>
          </p:nvPr>
        </p:nvSpPr>
        <p:spPr>
          <a:xfrm>
            <a:off x="411480" y="5628417"/>
            <a:ext cx="7452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3"/>
          </p:nvPr>
        </p:nvSpPr>
        <p:spPr>
          <a:xfrm>
            <a:off x="411480" y="5199599"/>
            <a:ext cx="745236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540826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">
  <p:cSld name="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413004" y="1371600"/>
            <a:ext cx="11365992" cy="147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961669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0F9A-D951-C14E-B341-0C7187FF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B099-9FEE-484D-9DAF-978AA3EB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4F098-9CF9-7442-8F9B-23FEE383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03B4A-D6D6-6346-AFD2-1A3F234A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EA9E7-247C-4148-A0E6-4DEDEEB5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23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468F-54AB-FB44-B64A-B4216658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79EF4-E482-7F41-BD81-4244CFBB2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66AA5-DA19-024F-A58B-D0EFA0E7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1177C-62E0-0E40-9182-B2F23EC9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74B0C-63BB-BA4F-8175-D0338E54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418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34DC-A72B-2948-ADC6-F8F14885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DCAA1-8148-F841-8B79-74F65A5F4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C71FC-411C-B74D-BD42-29955784A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AB9D5-90BF-2445-B1B4-34EFE6E4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6F72C-AD80-504B-A336-578ECFD2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ED6AF-8442-D748-9BDB-67D85BE4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821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AC4F-1943-1B44-A01D-73637B7C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692DE-6A64-B24E-9109-56B2312BF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DC038-02BD-4846-97BF-A60C2FD32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61FFE-BDE1-B84C-A9F5-6E145AEC8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CDBB1-D198-1942-A550-B0307B789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41DE2-D7A2-C043-BA08-588D7E94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0A715-9646-5C4F-8F96-C79BC5E6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134C4-0150-BE41-897C-F26B0A84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768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1CA1-F664-7644-A94D-EAF28ADC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C8D2F-E52A-6541-9D85-F90F80D5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69BD2-00FA-A845-806C-25FE8CFE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A26DD-2253-C440-8554-04AC6BAD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8575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9FD82-76D1-1140-A3E7-5CFE545C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9F24B-7C11-184A-AC89-84FEC6E4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BCF9-7AD7-9842-ABE6-84598DBF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3513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E253-2CC9-2C4B-AF5B-1F2DF7FE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6A99-0063-2349-8D62-34646EDAF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39450-701D-DC40-A871-6C07DC943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31EB5-71B4-D148-80B2-68FD9FAE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7FAA9-AEDF-584A-9F58-3AE1811D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46C9C-96EE-8D43-AAC4-779A739B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537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9D53-FDEB-DE4F-801F-41BAA9E1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68677-9586-A147-86A2-BC5DA9D1C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97007-124A-B644-97D0-5D4D8CC51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8158B-9FD2-6245-8F10-CD05540D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66E0D-BE51-5747-A485-A1813F2E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A0943-3CD6-624A-9955-171D9C1C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3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28F1F-D658-4B43-B5E2-3505C362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16727-D16C-3D48-8126-A6A870325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0A62C-94F7-6B44-B39E-B9645FC40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A842-62AD-0040-B5AA-2531B052A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4CC94-1A50-F649-9590-5EAB4B532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ransition spd="med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tuts.net/cac-kieu-du-lieu-trong-java-1037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geeksforgeeks.org/interning-of-strin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BÀI GIẢNG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58B44-BCDE-4C43-B299-AAFE0AD1E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D2E6D-3AAC-4D5E-8A18-C52A7BFB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Cấu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trúc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rẽ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nhánh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0631" y="1653859"/>
            <a:ext cx="4814978" cy="267765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ea typeface="+mj-ea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ea typeface="+mj-ea"/>
                <a:cs typeface="Courier New" panose="02070309020205020404" pitchFamily="49" charset="0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en-US" dirty="0"/>
              <a:t>if (condition) {</a:t>
            </a:r>
          </a:p>
          <a:p>
            <a:r>
              <a:rPr lang="en-US" altLang="en-US" dirty="0"/>
              <a:t>	//Statements;</a:t>
            </a:r>
          </a:p>
          <a:p>
            <a:r>
              <a:rPr lang="en-US" altLang="en-US" dirty="0"/>
              <a:t>} else { </a:t>
            </a:r>
          </a:p>
          <a:p>
            <a:r>
              <a:rPr lang="en-US" altLang="en-US" dirty="0"/>
              <a:t>	//Statement;</a:t>
            </a:r>
          </a:p>
          <a:p>
            <a:r>
              <a:rPr lang="en-US" altLang="en-US" dirty="0"/>
              <a:t>}</a:t>
            </a:r>
          </a:p>
          <a:p>
            <a:endParaRPr lang="en-US" altLang="en-US" dirty="0"/>
          </a:p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endParaRPr lang="en-US" altLang="en-US" dirty="0"/>
          </a:p>
          <a:p>
            <a:r>
              <a:rPr lang="en-US" altLang="en-US" dirty="0" err="1"/>
              <a:t>int</a:t>
            </a:r>
            <a:r>
              <a:rPr lang="en-US" altLang="en-US" dirty="0"/>
              <a:t> = 5;</a:t>
            </a:r>
          </a:p>
          <a:p>
            <a:r>
              <a:rPr lang="en-US" altLang="en-US" dirty="0"/>
              <a:t>if(</a:t>
            </a:r>
            <a:r>
              <a:rPr lang="en-US" altLang="en-US" dirty="0" err="1"/>
              <a:t>i</a:t>
            </a:r>
            <a:r>
              <a:rPr lang="en-US" altLang="en-US" dirty="0"/>
              <a:t> &gt; 2) {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System.out.print</a:t>
            </a:r>
            <a:r>
              <a:rPr lang="en-US" altLang="en-US" dirty="0"/>
              <a:t>(“Hello”);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5875" y="1653859"/>
            <a:ext cx="4814978" cy="526297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switch (expression) {</a:t>
            </a:r>
          </a:p>
          <a:p>
            <a:r>
              <a:rPr lang="en-US" sz="14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case Cons1: Statements; break;</a:t>
            </a:r>
          </a:p>
          <a:p>
            <a:r>
              <a:rPr lang="en-US" sz="14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case Cons2: Statements; break;</a:t>
            </a:r>
          </a:p>
          <a:p>
            <a:r>
              <a:rPr lang="en-US" sz="14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. . .</a:t>
            </a:r>
          </a:p>
          <a:p>
            <a:r>
              <a:rPr lang="en-US" sz="14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default : Statements;</a:t>
            </a:r>
          </a:p>
          <a:p>
            <a:r>
              <a:rPr lang="en-US" sz="14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Ví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dụ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char grade = ‘A’;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switch (grade)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case ‘A’: 	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(“Excellent”);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case ‘B’: 	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(“Very good”);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default: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(“Invalid value”);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5543766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D2E6D-3AAC-4D5E-8A18-C52A7BFB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Cấu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trúc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lặp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0631" y="1653859"/>
            <a:ext cx="4814978" cy="246221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ea typeface="+mj-ea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ea typeface="+mj-ea"/>
                <a:cs typeface="Courier New" panose="02070309020205020404" pitchFamily="49" charset="0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en-US" dirty="0"/>
              <a:t>while (condition){ </a:t>
            </a:r>
          </a:p>
          <a:p>
            <a:r>
              <a:rPr lang="en-US" altLang="en-US" dirty="0"/>
              <a:t>	Statements;</a:t>
            </a:r>
          </a:p>
          <a:p>
            <a:r>
              <a:rPr lang="en-US" altLang="en-US" dirty="0"/>
              <a:t>}</a:t>
            </a:r>
          </a:p>
          <a:p>
            <a:endParaRPr lang="en-US" altLang="en-US" dirty="0"/>
          </a:p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endParaRPr lang="en-US" altLang="en-US" dirty="0"/>
          </a:p>
          <a:p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=0;</a:t>
            </a:r>
          </a:p>
          <a:p>
            <a:r>
              <a:rPr lang="en-US" altLang="en-US" dirty="0"/>
              <a:t>while (</a:t>
            </a:r>
            <a:r>
              <a:rPr lang="en-US" altLang="en-US" dirty="0" err="1"/>
              <a:t>i</a:t>
            </a:r>
            <a:r>
              <a:rPr lang="en-US" altLang="en-US" dirty="0"/>
              <a:t> &lt; 5){ 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System.out.print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);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i</a:t>
            </a:r>
            <a:r>
              <a:rPr lang="en-US" altLang="en-US" dirty="0"/>
              <a:t>++;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5875" y="1653859"/>
            <a:ext cx="4814978" cy="289310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Statements;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(condition);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Ví dụ:</a:t>
            </a:r>
          </a:p>
          <a:p>
            <a:endParaRPr lang="nn-N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i = 0;</a:t>
            </a:r>
          </a:p>
          <a:p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do{ </a:t>
            </a:r>
          </a:p>
          <a:p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System.out.print(i);</a:t>
            </a:r>
          </a:p>
          <a:p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i++;</a:t>
            </a:r>
          </a:p>
          <a:p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While(i &lt; 5)</a:t>
            </a:r>
          </a:p>
        </p:txBody>
      </p:sp>
    </p:spTree>
    <p:extLst>
      <p:ext uri="{BB962C8B-B14F-4D97-AF65-F5344CB8AC3E}">
        <p14:creationId xmlns:p14="http://schemas.microsoft.com/office/powerpoint/2010/main" val="326358136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D2E6D-3AAC-4D5E-8A18-C52A7BFB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Cấu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trúc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lặp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29" y="1494305"/>
            <a:ext cx="6341036" cy="286232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ea typeface="+mj-ea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ea typeface="+mj-ea"/>
                <a:cs typeface="Courier New" panose="02070309020205020404" pitchFamily="49" charset="0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en-US" sz="1800" dirty="0"/>
              <a:t>for (</a:t>
            </a:r>
            <a:r>
              <a:rPr lang="en-US" altLang="en-US" sz="1800" dirty="0" err="1"/>
              <a:t>varInit</a:t>
            </a:r>
            <a:r>
              <a:rPr lang="en-US" altLang="en-US" sz="1800" dirty="0"/>
              <a:t> ; Condition ; GroupStatements2)  { </a:t>
            </a:r>
          </a:p>
          <a:p>
            <a:r>
              <a:rPr lang="en-US" altLang="en-US" sz="1800" dirty="0"/>
              <a:t>	Statements1;</a:t>
            </a:r>
          </a:p>
          <a:p>
            <a:r>
              <a:rPr lang="en-US" altLang="en-US" sz="1800" dirty="0"/>
              <a:t>}</a:t>
            </a:r>
          </a:p>
          <a:p>
            <a:endParaRPr lang="en-US" altLang="en-US" sz="1800" dirty="0"/>
          </a:p>
          <a:p>
            <a:r>
              <a:rPr lang="en-US" altLang="en-US" sz="1800" dirty="0" err="1"/>
              <a:t>Ví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dụ</a:t>
            </a:r>
            <a:r>
              <a:rPr lang="en-US" altLang="en-US" sz="1800" dirty="0"/>
              <a:t>:</a:t>
            </a:r>
          </a:p>
          <a:p>
            <a:r>
              <a:rPr lang="nn-NO" altLang="en-US" sz="1800" dirty="0"/>
              <a:t>int[] a = new int[] { 1, 2, 3, 4, 5 };</a:t>
            </a:r>
          </a:p>
          <a:p>
            <a:r>
              <a:rPr lang="nn-NO" altLang="en-US" sz="1800" dirty="0"/>
              <a:t>for (int i = 0; i &lt; a.length; i++) {</a:t>
            </a:r>
          </a:p>
          <a:p>
            <a:pPr lvl="1"/>
            <a:r>
              <a:rPr lang="nn-NO" altLang="en-US" sz="1800" dirty="0"/>
              <a:t>System.out.println(a[i]);</a:t>
            </a:r>
          </a:p>
          <a:p>
            <a:r>
              <a:rPr lang="nn-NO" altLang="en-US" sz="1800" dirty="0"/>
              <a:t>}</a:t>
            </a:r>
            <a:endParaRPr lang="en-US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718570" y="1488516"/>
            <a:ext cx="5401711" cy="258532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ea typeface="+mj-ea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ea typeface="+mj-ea"/>
                <a:cs typeface="Courier New" panose="02070309020205020404" pitchFamily="49" charset="0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en-US" sz="1800" dirty="0"/>
              <a:t>for (</a:t>
            </a:r>
            <a:r>
              <a:rPr lang="en-US" altLang="en-US" sz="1800" dirty="0" err="1"/>
              <a:t>varInit:List</a:t>
            </a:r>
            <a:r>
              <a:rPr lang="en-US" altLang="en-US" sz="1800" dirty="0"/>
              <a:t>)  { </a:t>
            </a:r>
          </a:p>
          <a:p>
            <a:r>
              <a:rPr lang="en-US" altLang="en-US" sz="1800" dirty="0"/>
              <a:t>	Statements;</a:t>
            </a:r>
          </a:p>
          <a:p>
            <a:r>
              <a:rPr lang="en-US" altLang="en-US" sz="1800" dirty="0"/>
              <a:t>}</a:t>
            </a:r>
          </a:p>
          <a:p>
            <a:endParaRPr lang="en-US" altLang="en-US" sz="1800" dirty="0"/>
          </a:p>
          <a:p>
            <a:r>
              <a:rPr lang="en-US" altLang="en-US" sz="1800" dirty="0" err="1"/>
              <a:t>Ví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dụ</a:t>
            </a:r>
            <a:r>
              <a:rPr lang="en-US" altLang="en-US" sz="1800" dirty="0"/>
              <a:t>:</a:t>
            </a:r>
          </a:p>
          <a:p>
            <a:r>
              <a:rPr lang="nn-NO" altLang="en-US" sz="1800" dirty="0"/>
              <a:t>int[] a = new int[] { 1, 2, 3, 4, 5 };</a:t>
            </a:r>
          </a:p>
          <a:p>
            <a:r>
              <a:rPr lang="nn-NO" altLang="en-US" sz="1800" dirty="0"/>
              <a:t>for (int n : a) {</a:t>
            </a:r>
          </a:p>
          <a:p>
            <a:pPr lvl="1"/>
            <a:r>
              <a:rPr lang="nn-NO" altLang="en-US" sz="1800" dirty="0"/>
              <a:t>System.out.println(n);</a:t>
            </a:r>
          </a:p>
          <a:p>
            <a:r>
              <a:rPr lang="nn-NO" altLang="en-US" sz="1800" dirty="0"/>
              <a:t>}</a:t>
            </a:r>
            <a:endParaRPr lang="en-US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512397" y="4420333"/>
            <a:ext cx="10560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Bỏ</a:t>
            </a:r>
            <a:r>
              <a:rPr lang="en-US" sz="2000" dirty="0"/>
              <a:t> qua 1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lăp</a:t>
            </a:r>
            <a:r>
              <a:rPr lang="en-US" sz="2000" dirty="0"/>
              <a:t>: </a:t>
            </a:r>
            <a:r>
              <a:rPr lang="en-US" sz="2000" b="1" dirty="0"/>
              <a:t>continue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Cắt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: </a:t>
            </a:r>
            <a:r>
              <a:rPr lang="en-US" sz="2000" b="1" dirty="0"/>
              <a:t>break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48038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NHẬP LIỆU TỪ BÀN PHÍM</a:t>
            </a:r>
          </a:p>
        </p:txBody>
      </p:sp>
    </p:spTree>
    <p:extLst>
      <p:ext uri="{BB962C8B-B14F-4D97-AF65-F5344CB8AC3E}">
        <p14:creationId xmlns:p14="http://schemas.microsoft.com/office/powerpoint/2010/main" val="950504896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D2E6D-3AAC-4D5E-8A18-C52A7BFB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Scanner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004" y="1023200"/>
            <a:ext cx="113659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Scanner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gói</a:t>
            </a:r>
            <a:r>
              <a:rPr lang="en-US" sz="2000" dirty="0"/>
              <a:t> </a:t>
            </a:r>
            <a:r>
              <a:rPr lang="en-US" sz="2000" dirty="0" err="1"/>
              <a:t>java.util</a:t>
            </a:r>
            <a:r>
              <a:rPr lang="en-US" sz="2000" dirty="0"/>
              <a:t>.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import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Tạo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nextDouble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b="1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1955" y="3006272"/>
            <a:ext cx="8728089" cy="347787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HelloWorld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your name: 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Scanner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" + s);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4108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D2E6D-3AAC-4D5E-8A18-C52A7BFB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Scanner – </a:t>
            </a:r>
            <a:r>
              <a:rPr lang="en-US" b="1" dirty="0" err="1">
                <a:solidFill>
                  <a:srgbClr val="C00000"/>
                </a:solidFill>
              </a:rPr>
              <a:t>Nhập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số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nguyên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004" y="1023200"/>
            <a:ext cx="113659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Scanner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gói</a:t>
            </a:r>
            <a:r>
              <a:rPr lang="en-US" sz="2000" dirty="0"/>
              <a:t> </a:t>
            </a:r>
            <a:r>
              <a:rPr lang="en-US" sz="2000" dirty="0" err="1"/>
              <a:t>java.util</a:t>
            </a:r>
            <a:r>
              <a:rPr lang="en-US" sz="2000" dirty="0"/>
              <a:t>.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import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Tạo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nextDouble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b="1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1955" y="3006272"/>
            <a:ext cx="8728089" cy="317009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HelloWorld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your number: 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Scanner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61154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D2E6D-3AAC-4D5E-8A18-C52A7BFB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Scanner – Bài </a:t>
            </a:r>
            <a:r>
              <a:rPr lang="en-US" b="1" dirty="0" err="1">
                <a:solidFill>
                  <a:srgbClr val="C00000"/>
                </a:solidFill>
              </a:rPr>
              <a:t>tập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004" y="1023200"/>
            <a:ext cx="1136599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1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[0, 100].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ngoài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cho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thôi</a:t>
            </a:r>
            <a:r>
              <a:rPr lang="en-US" sz="2000" dirty="0"/>
              <a:t>. In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	</a:t>
            </a:r>
            <a:r>
              <a:rPr lang="en-US" sz="2000" dirty="0" err="1"/>
              <a:t>Gợi</a:t>
            </a:r>
            <a:r>
              <a:rPr lang="en-US" sz="2000" dirty="0"/>
              <a:t> ý: 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Scanner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while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sinh </a:t>
            </a:r>
            <a:r>
              <a:rPr lang="en-US" dirty="0" err="1"/>
              <a:t>khoảng</a:t>
            </a:r>
            <a:r>
              <a:rPr lang="en-US" dirty="0"/>
              <a:t> [1900, 2010].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	</a:t>
            </a:r>
            <a:r>
              <a:rPr lang="en-US" dirty="0" err="1"/>
              <a:t>Gợi</a:t>
            </a:r>
            <a:r>
              <a:rPr lang="en-US" dirty="0"/>
              <a:t> ý:  Để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Calendar </a:t>
            </a:r>
            <a:r>
              <a:rPr lang="en-US" dirty="0" err="1"/>
              <a:t>thuộc</a:t>
            </a:r>
            <a:r>
              <a:rPr lang="en-US" dirty="0"/>
              <a:t> package </a:t>
            </a:r>
            <a:r>
              <a:rPr lang="en-US" dirty="0" err="1"/>
              <a:t>java.util</a:t>
            </a:r>
            <a:r>
              <a:rPr lang="en-US" dirty="0"/>
              <a:t>: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1955" y="4079698"/>
            <a:ext cx="8728089" cy="255454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java.util.Calendar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HelloWorld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Calendar c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Calendar.getInstance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023988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MẢNG</a:t>
            </a:r>
          </a:p>
        </p:txBody>
      </p:sp>
    </p:spTree>
    <p:extLst>
      <p:ext uri="{BB962C8B-B14F-4D97-AF65-F5344CB8AC3E}">
        <p14:creationId xmlns:p14="http://schemas.microsoft.com/office/powerpoint/2010/main" val="43278088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b="1" dirty="0" err="1">
                <a:solidFill>
                  <a:srgbClr val="C00000"/>
                </a:solidFill>
              </a:rPr>
              <a:t>Định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nghĩa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và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khai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báo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1797" y="1150359"/>
            <a:ext cx="10858471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dirty="0"/>
              <a:t>Các thông tin liên quan đến mảng</a:t>
            </a:r>
            <a:r>
              <a:rPr lang="vi-VN" sz="2400" dirty="0"/>
              <a:t>: tên mảng, số phần tử của mảng, kiểu dữ liệu của mảng.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3988" y="4005312"/>
            <a:ext cx="7792689" cy="147732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//dang 1: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Kiểu_dữ_liệu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tên_mảng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//dang 2: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Kiểu_dữ_liệu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tên_mảng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764" y="3334072"/>
            <a:ext cx="1085847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Khai báo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796" y="5329195"/>
            <a:ext cx="1085847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Cấp phát bộ nhớ: Cần chỉ định số phần tử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3988" y="5962045"/>
            <a:ext cx="7792689" cy="36933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</p:txBody>
      </p:sp>
    </p:spTree>
    <p:extLst>
      <p:ext uri="{BB962C8B-B14F-4D97-AF65-F5344CB8AC3E}">
        <p14:creationId xmlns:p14="http://schemas.microsoft.com/office/powerpoint/2010/main" val="25425167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b="1" dirty="0" err="1">
                <a:solidFill>
                  <a:srgbClr val="C00000"/>
                </a:solidFill>
              </a:rPr>
              <a:t>Định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nghĩa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và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khai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báo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3440" y="1769299"/>
            <a:ext cx="7792689" cy="175432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Khai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khoi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{5, 6, 7, 8, 9, 10};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Khai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khoi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{1, 2, 3, 4, 5};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764" y="1054507"/>
            <a:ext cx="1085847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Khai báo và xác định giá trị từng phần tử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764" y="3475901"/>
            <a:ext cx="1085847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Truy suất thông qua chỉ số (bắt đầu từ 0)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3294" y="4190693"/>
            <a:ext cx="7792689" cy="92333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Khai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khoi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{5, 6, 7, 8, 9, 10};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764" y="5021690"/>
            <a:ext cx="10858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Điếm số phần tử dùng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ộc tính </a:t>
            </a:r>
            <a:r>
              <a:rPr lang="vi-V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3294" y="5736482"/>
            <a:ext cx="7792689" cy="92333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Khai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khoi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{5, 6, 7, 8, 9, 10};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676097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9" grpId="0" animBg="1"/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200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835648" y="1966304"/>
            <a:ext cx="6088346" cy="991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chemeClr val="bg1"/>
                </a:solidFill>
              </a:rPr>
              <a:t>NGÔN NGỮ JAVA</a:t>
            </a:r>
          </a:p>
        </p:txBody>
      </p:sp>
    </p:spTree>
    <p:extLst>
      <p:ext uri="{BB962C8B-B14F-4D97-AF65-F5344CB8AC3E}">
        <p14:creationId xmlns:p14="http://schemas.microsoft.com/office/powerpoint/2010/main" val="2227160217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b="1" dirty="0" err="1">
                <a:solidFill>
                  <a:srgbClr val="C00000"/>
                </a:solidFill>
              </a:rPr>
              <a:t>Duyệt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mảng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3293" y="1716226"/>
            <a:ext cx="7792689" cy="147732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values[]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{5, 6, 7, 8, 9, 10};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764" y="1054507"/>
            <a:ext cx="1085847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Cách 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764" y="3533646"/>
            <a:ext cx="1085847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Cách 2 (Java 7 trở lên)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3293" y="4195365"/>
            <a:ext cx="7792689" cy="147732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values[]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{5, 6, 7, 8, 9, 10};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values)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6763" y="5723860"/>
            <a:ext cx="10858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Mảng 2 chiều được coi là mảng 1 chiều trong đó mỗi phần tử là 1 mảng 1 chiều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7441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9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b="1" dirty="0">
                <a:solidFill>
                  <a:srgbClr val="C00000"/>
                </a:solidFill>
              </a:rPr>
              <a:t>BÀI TẬP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676" y="1259689"/>
            <a:ext cx="10858471" cy="420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từ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 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từ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từ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từ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nhất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Viết chương trình nhập vào các số nguyên và tính tổng các số đó, nếu tổng lớn hơn &gt; 50 thì kết thúc vòng lặp và hiển thị thông báo tổng của các số đã nhập.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105631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CHUỖI</a:t>
            </a:r>
          </a:p>
        </p:txBody>
      </p:sp>
    </p:spTree>
    <p:extLst>
      <p:ext uri="{BB962C8B-B14F-4D97-AF65-F5344CB8AC3E}">
        <p14:creationId xmlns:p14="http://schemas.microsoft.com/office/powerpoint/2010/main" val="3514415941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D2E6D-3AAC-4D5E-8A18-C52A7BFB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Khai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báo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chuỗi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004" y="1023200"/>
            <a:ext cx="5053518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err="1"/>
              <a:t>Khai</a:t>
            </a:r>
            <a:r>
              <a:rPr lang="en-US" sz="3200" dirty="0"/>
              <a:t> </a:t>
            </a:r>
            <a:r>
              <a:rPr lang="en-US" sz="3200" dirty="0" err="1"/>
              <a:t>báo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6893" y="1968342"/>
            <a:ext cx="6636753" cy="46166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ten_bien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[=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tri_khoi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vi-V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404" y="3334826"/>
            <a:ext cx="5053518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err="1"/>
              <a:t>Tránh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76893" y="3118688"/>
            <a:ext cx="3318537" cy="46166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vi-V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404" y="2122141"/>
            <a:ext cx="5053518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err="1"/>
              <a:t>Ví</a:t>
            </a:r>
            <a:r>
              <a:rPr lang="en-US" sz="3200" dirty="0"/>
              <a:t> </a:t>
            </a:r>
            <a:r>
              <a:rPr lang="en-US" sz="3200" dirty="0" err="1"/>
              <a:t>dụ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6893" y="4200065"/>
            <a:ext cx="5530681" cy="46166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new String(“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vi-V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404" y="4587609"/>
            <a:ext cx="1078508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err="1"/>
              <a:t>Chuỗi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phép</a:t>
            </a:r>
            <a:r>
              <a:rPr lang="en-US" sz="3200" dirty="0"/>
              <a:t> </a:t>
            </a:r>
            <a:r>
              <a:rPr lang="en-US" sz="3200" dirty="0" err="1"/>
              <a:t>gán</a:t>
            </a:r>
            <a:r>
              <a:rPr lang="en-US" sz="3200" dirty="0"/>
              <a:t> </a:t>
            </a:r>
            <a:r>
              <a:rPr lang="en-US" sz="3200" dirty="0" err="1"/>
              <a:t>trực</a:t>
            </a:r>
            <a:r>
              <a:rPr lang="en-US" sz="3200" dirty="0"/>
              <a:t> </a:t>
            </a:r>
            <a:r>
              <a:rPr lang="en-US" sz="3200" dirty="0" err="1"/>
              <a:t>tiếp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lưu</a:t>
            </a:r>
            <a:r>
              <a:rPr lang="en-US" sz="3200" dirty="0"/>
              <a:t> </a:t>
            </a:r>
            <a:r>
              <a:rPr lang="en-US" sz="3200" dirty="0" err="1"/>
              <a:t>giữ</a:t>
            </a:r>
            <a:r>
              <a:rPr lang="en-US" sz="3200" dirty="0"/>
              <a:t> (interned)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StringConstantPool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tái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giống</a:t>
            </a:r>
            <a:r>
              <a:rPr lang="en-US" sz="3200" dirty="0"/>
              <a:t> </a:t>
            </a:r>
            <a:r>
              <a:rPr lang="en-US" sz="3200" dirty="0" err="1"/>
              <a:t>nhau</a:t>
            </a:r>
            <a:endParaRPr lang="en-US" sz="3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09204570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D2E6D-3AAC-4D5E-8A18-C52A7BFB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Khai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báo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chuỗi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96000" y="844827"/>
            <a:ext cx="4860235" cy="51285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200" dirty="0">
                <a:solidFill>
                  <a:srgbClr val="C00000"/>
                </a:solidFill>
              </a:rPr>
              <a:t>HEAP</a:t>
            </a:r>
            <a:endParaRPr lang="vi-VN" sz="3200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74751"/>
              </p:ext>
            </p:extLst>
          </p:nvPr>
        </p:nvGraphicFramePr>
        <p:xfrm>
          <a:off x="8209722" y="2051509"/>
          <a:ext cx="2550807" cy="1834690"/>
        </p:xfrm>
        <a:graphic>
          <a:graphicData uri="http://schemas.openxmlformats.org/drawingml/2006/table">
            <a:tbl>
              <a:tblPr firstRow="1" bandRow="1">
                <a:tableStyleId>{FEEC168E-BC46-4BE7-8A3F-B7A86C65BCE0}</a:tableStyleId>
              </a:tblPr>
              <a:tblGrid>
                <a:gridCol w="2550807">
                  <a:extLst>
                    <a:ext uri="{9D8B030D-6E8A-4147-A177-3AD203B41FA5}">
                      <a16:colId xmlns:a16="http://schemas.microsoft.com/office/drawing/2014/main" val="3468351541"/>
                    </a:ext>
                  </a:extLst>
                </a:gridCol>
              </a:tblGrid>
              <a:tr h="366938">
                <a:tc>
                  <a:txBody>
                    <a:bodyPr/>
                    <a:lstStyle/>
                    <a:p>
                      <a:r>
                        <a:rPr lang="en-US" dirty="0"/>
                        <a:t>String Pool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98026"/>
                  </a:ext>
                </a:extLst>
              </a:tr>
              <a:tr h="366938">
                <a:tc>
                  <a:txBody>
                    <a:bodyPr/>
                    <a:lstStyle/>
                    <a:p>
                      <a:r>
                        <a:rPr lang="en-US" dirty="0"/>
                        <a:t>“Java”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90923"/>
                  </a:ext>
                </a:extLst>
              </a:tr>
              <a:tr h="366938">
                <a:tc>
                  <a:txBody>
                    <a:bodyPr/>
                    <a:lstStyle/>
                    <a:p>
                      <a:r>
                        <a:rPr lang="en-US" dirty="0"/>
                        <a:t>“PHP”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756738"/>
                  </a:ext>
                </a:extLst>
              </a:tr>
              <a:tr h="366938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29026"/>
                  </a:ext>
                </a:extLst>
              </a:tr>
              <a:tr h="366938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6888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3368812" y="1827304"/>
            <a:ext cx="1904427" cy="520079"/>
          </a:xfrm>
          <a:prstGeom prst="roundRect">
            <a:avLst/>
          </a:prstGeom>
          <a:solidFill>
            <a:srgbClr val="C0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s1= “Java”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368810" y="2728953"/>
            <a:ext cx="1904427" cy="488413"/>
          </a:xfrm>
          <a:prstGeom prst="roundRect">
            <a:avLst/>
          </a:prstGeom>
          <a:solidFill>
            <a:srgbClr val="C0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s2 = “PHP”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908464" y="4322823"/>
            <a:ext cx="3396121" cy="540023"/>
          </a:xfrm>
          <a:prstGeom prst="roundRect">
            <a:avLst/>
          </a:prstGeom>
          <a:solidFill>
            <a:srgbClr val="C0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s3 = new String(“Java”)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9948" y="5198166"/>
            <a:ext cx="7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“Java”</a:t>
            </a:r>
            <a:endParaRPr lang="vi-VN" dirty="0"/>
          </a:p>
        </p:txBody>
      </p:sp>
      <p:sp>
        <p:nvSpPr>
          <p:cNvPr id="17" name="Rectangle 16"/>
          <p:cNvSpPr/>
          <p:nvPr/>
        </p:nvSpPr>
        <p:spPr>
          <a:xfrm>
            <a:off x="7737760" y="366645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JAVA MEMORY</a:t>
            </a:r>
            <a:endParaRPr lang="vi-VN" dirty="0"/>
          </a:p>
        </p:txBody>
      </p:sp>
      <p:cxnSp>
        <p:nvCxnSpPr>
          <p:cNvPr id="19" name="Elbow Connector 18"/>
          <p:cNvCxnSpPr>
            <a:stCxn id="14" idx="3"/>
          </p:cNvCxnSpPr>
          <p:nvPr/>
        </p:nvCxnSpPr>
        <p:spPr>
          <a:xfrm>
            <a:off x="5273239" y="2087344"/>
            <a:ext cx="2936483" cy="50460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5" idx="3"/>
            <a:endCxn id="5" idx="1"/>
          </p:cNvCxnSpPr>
          <p:nvPr/>
        </p:nvCxnSpPr>
        <p:spPr>
          <a:xfrm flipV="1">
            <a:off x="5273237" y="2968854"/>
            <a:ext cx="2936485" cy="43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368809" y="3481327"/>
            <a:ext cx="1904427" cy="540023"/>
          </a:xfrm>
          <a:prstGeom prst="roundRect">
            <a:avLst/>
          </a:prstGeom>
          <a:solidFill>
            <a:srgbClr val="C0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s3 = “Java”</a:t>
            </a:r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5273237" y="2712943"/>
            <a:ext cx="2936485" cy="1109754"/>
          </a:xfrm>
          <a:prstGeom prst="bentConnector3">
            <a:avLst>
              <a:gd name="adj1" fmla="val 5812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6" idx="3"/>
            <a:endCxn id="7" idx="1"/>
          </p:cNvCxnSpPr>
          <p:nvPr/>
        </p:nvCxnSpPr>
        <p:spPr>
          <a:xfrm>
            <a:off x="5304585" y="4592835"/>
            <a:ext cx="1235363" cy="7899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877115" y="5155294"/>
            <a:ext cx="3396121" cy="790647"/>
          </a:xfrm>
          <a:prstGeom prst="roundRect">
            <a:avLst/>
          </a:prstGeom>
          <a:solidFill>
            <a:srgbClr val="C0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System.out.print</a:t>
            </a:r>
            <a:r>
              <a:rPr lang="en-US" dirty="0"/>
              <a:t>(s1 == s3) //true</a:t>
            </a:r>
          </a:p>
          <a:p>
            <a:pPr algn="ctr"/>
            <a:r>
              <a:rPr lang="en-US" dirty="0" err="1"/>
              <a:t>System.out.print</a:t>
            </a:r>
            <a:r>
              <a:rPr lang="en-US" dirty="0"/>
              <a:t>(s1 == s4) //false</a:t>
            </a:r>
          </a:p>
        </p:txBody>
      </p:sp>
    </p:spTree>
    <p:extLst>
      <p:ext uri="{BB962C8B-B14F-4D97-AF65-F5344CB8AC3E}">
        <p14:creationId xmlns:p14="http://schemas.microsoft.com/office/powerpoint/2010/main" val="416399223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D2E6D-3AAC-4D5E-8A18-C52A7BFB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Một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số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lưu</a:t>
            </a:r>
            <a:r>
              <a:rPr lang="en-US" b="1" dirty="0">
                <a:solidFill>
                  <a:srgbClr val="C00000"/>
                </a:solidFill>
              </a:rPr>
              <a:t> 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004" y="1023200"/>
            <a:ext cx="505351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Luôn</a:t>
            </a:r>
            <a:r>
              <a:rPr lang="en-US" sz="2800" dirty="0"/>
              <a:t> so </a:t>
            </a:r>
            <a:r>
              <a:rPr lang="en-US" sz="2800" dirty="0" err="1"/>
              <a:t>sánh</a:t>
            </a:r>
            <a:r>
              <a:rPr lang="en-US" sz="2800" dirty="0"/>
              <a:t> </a:t>
            </a:r>
            <a:r>
              <a:rPr lang="en-US" sz="2800" dirty="0" err="1"/>
              <a:t>chuỗi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893" y="1877280"/>
            <a:ext cx="5878532" cy="132343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s1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(s1.equals("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hoặc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”.equals(s1));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621" y="3261405"/>
            <a:ext cx="10785084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Chuỗi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immutable (</a:t>
            </a:r>
            <a:r>
              <a:rPr lang="en-US" sz="2800" dirty="0" err="1"/>
              <a:t>không</a:t>
            </a:r>
            <a:r>
              <a:rPr lang="en-US" sz="2800" dirty="0"/>
              <a:t> thay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).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chuỗi</a:t>
            </a:r>
            <a:r>
              <a:rPr lang="en-US" sz="2800" dirty="0"/>
              <a:t> </a:t>
            </a:r>
            <a:r>
              <a:rPr lang="en-US" sz="2800" dirty="0" err="1"/>
              <a:t>đều</a:t>
            </a:r>
            <a:r>
              <a:rPr lang="en-US" sz="2800" dirty="0"/>
              <a:t> sinh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chuỗi</a:t>
            </a:r>
            <a:r>
              <a:rPr lang="en-US" sz="2800" dirty="0"/>
              <a:t> </a:t>
            </a:r>
            <a:r>
              <a:rPr lang="en-US" sz="2800" dirty="0" err="1"/>
              <a:t>mới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gán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6893" y="4624083"/>
            <a:ext cx="5703521" cy="203132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new String("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không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đổi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s.trim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(s); //”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“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cần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gán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lại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s.trim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(s); //”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857851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47" y="1897984"/>
            <a:ext cx="8722463" cy="39659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38D2E6D-3AAC-4D5E-8A18-C52A7BFB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Một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số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lưu</a:t>
            </a:r>
            <a:r>
              <a:rPr lang="en-US" b="1" dirty="0">
                <a:solidFill>
                  <a:srgbClr val="C00000"/>
                </a:solidFill>
              </a:rPr>
              <a:t> ý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48416"/>
              </p:ext>
            </p:extLst>
          </p:nvPr>
        </p:nvGraphicFramePr>
        <p:xfrm>
          <a:off x="8649364" y="2046292"/>
          <a:ext cx="2550807" cy="1834690"/>
        </p:xfrm>
        <a:graphic>
          <a:graphicData uri="http://schemas.openxmlformats.org/drawingml/2006/table">
            <a:tbl>
              <a:tblPr firstRow="1" bandRow="1">
                <a:tableStyleId>{FEEC168E-BC46-4BE7-8A3F-B7A86C65BCE0}</a:tableStyleId>
              </a:tblPr>
              <a:tblGrid>
                <a:gridCol w="2550807">
                  <a:extLst>
                    <a:ext uri="{9D8B030D-6E8A-4147-A177-3AD203B41FA5}">
                      <a16:colId xmlns:a16="http://schemas.microsoft.com/office/drawing/2014/main" val="3468351541"/>
                    </a:ext>
                  </a:extLst>
                </a:gridCol>
              </a:tblGrid>
              <a:tr h="366938">
                <a:tc>
                  <a:txBody>
                    <a:bodyPr/>
                    <a:lstStyle/>
                    <a:p>
                      <a:r>
                        <a:rPr lang="en-US" dirty="0"/>
                        <a:t>String Pool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98026"/>
                  </a:ext>
                </a:extLst>
              </a:tr>
              <a:tr h="366938">
                <a:tc>
                  <a:txBody>
                    <a:bodyPr/>
                    <a:lstStyle/>
                    <a:p>
                      <a:r>
                        <a:rPr lang="en-US" dirty="0"/>
                        <a:t>“hello n02-k59”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90923"/>
                  </a:ext>
                </a:extLst>
              </a:tr>
              <a:tr h="366938">
                <a:tc>
                  <a:txBody>
                    <a:bodyPr/>
                    <a:lstStyle/>
                    <a:p>
                      <a:r>
                        <a:rPr lang="en-US" dirty="0"/>
                        <a:t>“HELLO</a:t>
                      </a:r>
                      <a:r>
                        <a:rPr lang="en-US" baseline="0" dirty="0"/>
                        <a:t> N02-K59”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756738"/>
                  </a:ext>
                </a:extLst>
              </a:tr>
              <a:tr h="366938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29026"/>
                  </a:ext>
                </a:extLst>
              </a:tr>
              <a:tr h="366938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688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812470" y="3554410"/>
            <a:ext cx="669473" cy="326571"/>
          </a:xfrm>
          <a:prstGeom prst="rect">
            <a:avLst/>
          </a:prstGeom>
          <a:noFill/>
          <a:ln w="57150">
            <a:solidFill>
              <a:srgbClr val="92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7" name="Straight Arrow Connector 6"/>
          <p:cNvCxnSpPr>
            <a:stCxn id="4" idx="3"/>
            <a:endCxn id="10" idx="1"/>
          </p:cNvCxnSpPr>
          <p:nvPr/>
        </p:nvCxnSpPr>
        <p:spPr>
          <a:xfrm flipV="1">
            <a:off x="2481943" y="2963637"/>
            <a:ext cx="6167421" cy="754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848536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D2E6D-3AAC-4D5E-8A18-C52A7BFB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Nối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chuỗi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1108" y="5044460"/>
            <a:ext cx="3814330" cy="132343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s1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s1 = s1 +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s1 = s1 +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43800" y="1029493"/>
            <a:ext cx="3978965" cy="35425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200" dirty="0">
                <a:solidFill>
                  <a:srgbClr val="C00000"/>
                </a:solidFill>
              </a:rPr>
              <a:t>HEAP</a:t>
            </a:r>
            <a:endParaRPr lang="vi-VN" sz="3200" dirty="0">
              <a:solidFill>
                <a:srgbClr val="C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24521"/>
              </p:ext>
            </p:extLst>
          </p:nvPr>
        </p:nvGraphicFramePr>
        <p:xfrm>
          <a:off x="8776252" y="2236175"/>
          <a:ext cx="2385391" cy="1467752"/>
        </p:xfrm>
        <a:graphic>
          <a:graphicData uri="http://schemas.openxmlformats.org/drawingml/2006/table">
            <a:tbl>
              <a:tblPr firstRow="1" bandRow="1">
                <a:tableStyleId>{FEEC168E-BC46-4BE7-8A3F-B7A86C65BCE0}</a:tableStyleId>
              </a:tblPr>
              <a:tblGrid>
                <a:gridCol w="2385391">
                  <a:extLst>
                    <a:ext uri="{9D8B030D-6E8A-4147-A177-3AD203B41FA5}">
                      <a16:colId xmlns:a16="http://schemas.microsoft.com/office/drawing/2014/main" val="3468351541"/>
                    </a:ext>
                  </a:extLst>
                </a:gridCol>
              </a:tblGrid>
              <a:tr h="366938">
                <a:tc>
                  <a:txBody>
                    <a:bodyPr/>
                    <a:lstStyle/>
                    <a:p>
                      <a:r>
                        <a:rPr lang="en-US" dirty="0"/>
                        <a:t>String Pool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98026"/>
                  </a:ext>
                </a:extLst>
              </a:tr>
              <a:tr h="366938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”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90923"/>
                  </a:ext>
                </a:extLst>
              </a:tr>
              <a:tr h="366938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abcdef</a:t>
                      </a:r>
                      <a:r>
                        <a:rPr lang="en-US" dirty="0"/>
                        <a:t>”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756738"/>
                  </a:ext>
                </a:extLst>
              </a:tr>
              <a:tr h="3669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</a:t>
                      </a:r>
                      <a:r>
                        <a:rPr lang="en-US" dirty="0" err="1"/>
                        <a:t>abcdefghi</a:t>
                      </a:r>
                      <a:r>
                        <a:rPr lang="en-US" dirty="0"/>
                        <a:t>”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29026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735441" y="2020303"/>
            <a:ext cx="1904427" cy="520079"/>
          </a:xfrm>
          <a:prstGeom prst="roundRect">
            <a:avLst/>
          </a:prstGeom>
          <a:solidFill>
            <a:srgbClr val="C0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s1= “</a:t>
            </a:r>
            <a:r>
              <a:rPr lang="en-US" dirty="0" err="1"/>
              <a:t>abc</a:t>
            </a:r>
            <a:r>
              <a:rPr lang="en-US" dirty="0"/>
              <a:t>”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35439" y="2921952"/>
            <a:ext cx="1904427" cy="488413"/>
          </a:xfrm>
          <a:prstGeom prst="roundRect">
            <a:avLst/>
          </a:prstGeom>
          <a:solidFill>
            <a:srgbClr val="C0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 =  s1 + “</a:t>
            </a:r>
            <a:r>
              <a:rPr lang="en-US" dirty="0" err="1"/>
              <a:t>def</a:t>
            </a:r>
            <a:r>
              <a:rPr lang="en-US" dirty="0"/>
              <a:t>”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4290" y="551311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JAVA MEMORY</a:t>
            </a:r>
            <a:endParaRPr lang="vi-VN" dirty="0"/>
          </a:p>
        </p:txBody>
      </p:sp>
      <p:cxnSp>
        <p:nvCxnSpPr>
          <p:cNvPr id="17" name="Elbow Connector 16"/>
          <p:cNvCxnSpPr>
            <a:stCxn id="11" idx="3"/>
          </p:cNvCxnSpPr>
          <p:nvPr/>
        </p:nvCxnSpPr>
        <p:spPr>
          <a:xfrm>
            <a:off x="6639868" y="2280343"/>
            <a:ext cx="2136384" cy="4786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3" idx="3"/>
          </p:cNvCxnSpPr>
          <p:nvPr/>
        </p:nvCxnSpPr>
        <p:spPr>
          <a:xfrm flipV="1">
            <a:off x="6639866" y="3094949"/>
            <a:ext cx="2136386" cy="7121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35438" y="3674326"/>
            <a:ext cx="1904427" cy="540023"/>
          </a:xfrm>
          <a:prstGeom prst="roundRect">
            <a:avLst/>
          </a:prstGeom>
          <a:solidFill>
            <a:srgbClr val="C0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 =  s1 + “</a:t>
            </a:r>
            <a:r>
              <a:rPr lang="en-US" dirty="0" err="1"/>
              <a:t>ghi</a:t>
            </a:r>
            <a:r>
              <a:rPr lang="en-US" dirty="0"/>
              <a:t>”</a:t>
            </a:r>
          </a:p>
        </p:txBody>
      </p:sp>
      <p:cxnSp>
        <p:nvCxnSpPr>
          <p:cNvPr id="20" name="Elbow Connector 19"/>
          <p:cNvCxnSpPr>
            <a:stCxn id="19" idx="3"/>
          </p:cNvCxnSpPr>
          <p:nvPr/>
        </p:nvCxnSpPr>
        <p:spPr>
          <a:xfrm flipV="1">
            <a:off x="6639865" y="3508513"/>
            <a:ext cx="2136387" cy="4358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7885" y="998521"/>
            <a:ext cx="4962586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+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8432" y="1807048"/>
            <a:ext cx="3814330" cy="101566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s1 = “An";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(“My name is ” + s1);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5404" y="4308901"/>
            <a:ext cx="4962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sinh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616936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D2E6D-3AAC-4D5E-8A18-C52A7BFB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Nối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chuỗi</a:t>
            </a:r>
            <a:r>
              <a:rPr lang="en-US" b="1" dirty="0">
                <a:solidFill>
                  <a:srgbClr val="C00000"/>
                </a:solidFill>
              </a:rPr>
              <a:t> – </a:t>
            </a:r>
            <a:r>
              <a:rPr lang="en-US" b="1" dirty="0" err="1">
                <a:solidFill>
                  <a:srgbClr val="C00000"/>
                </a:solidFill>
              </a:rPr>
              <a:t>StringBuilder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882" y="2021155"/>
            <a:ext cx="4834219" cy="175432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99174" y="1109006"/>
            <a:ext cx="3660913" cy="35425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200" dirty="0">
                <a:solidFill>
                  <a:srgbClr val="C00000"/>
                </a:solidFill>
              </a:rPr>
              <a:t>HEAP</a:t>
            </a:r>
            <a:endParaRPr lang="vi-VN" sz="3200" dirty="0">
              <a:solidFill>
                <a:srgbClr val="C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62871"/>
              </p:ext>
            </p:extLst>
          </p:nvPr>
        </p:nvGraphicFramePr>
        <p:xfrm>
          <a:off x="9480274" y="2370930"/>
          <a:ext cx="2385391" cy="1467752"/>
        </p:xfrm>
        <a:graphic>
          <a:graphicData uri="http://schemas.openxmlformats.org/drawingml/2006/table">
            <a:tbl>
              <a:tblPr firstRow="1" bandRow="1">
                <a:tableStyleId>{FEEC168E-BC46-4BE7-8A3F-B7A86C65BCE0}</a:tableStyleId>
              </a:tblPr>
              <a:tblGrid>
                <a:gridCol w="2385391">
                  <a:extLst>
                    <a:ext uri="{9D8B030D-6E8A-4147-A177-3AD203B41FA5}">
                      <a16:colId xmlns:a16="http://schemas.microsoft.com/office/drawing/2014/main" val="3468351541"/>
                    </a:ext>
                  </a:extLst>
                </a:gridCol>
              </a:tblGrid>
              <a:tr h="366938">
                <a:tc>
                  <a:txBody>
                    <a:bodyPr/>
                    <a:lstStyle/>
                    <a:p>
                      <a:r>
                        <a:rPr lang="en-US" dirty="0"/>
                        <a:t>String Pool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98026"/>
                  </a:ext>
                </a:extLst>
              </a:tr>
              <a:tr h="366938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”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90923"/>
                  </a:ext>
                </a:extLst>
              </a:tr>
              <a:tr h="366938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def</a:t>
                      </a:r>
                      <a:r>
                        <a:rPr lang="en-US" dirty="0"/>
                        <a:t>”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756738"/>
                  </a:ext>
                </a:extLst>
              </a:tr>
              <a:tr h="3669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</a:t>
                      </a:r>
                      <a:r>
                        <a:rPr lang="en-US" dirty="0" err="1"/>
                        <a:t>ghi</a:t>
                      </a:r>
                      <a:r>
                        <a:rPr lang="en-US" dirty="0"/>
                        <a:t>”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29026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5466523" y="1872353"/>
            <a:ext cx="2739887" cy="2464905"/>
          </a:xfrm>
          <a:prstGeom prst="roundRect">
            <a:avLst/>
          </a:prstGeom>
          <a:solidFill>
            <a:srgbClr val="C0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en-US" dirty="0" err="1"/>
              <a:t>sb</a:t>
            </a:r>
            <a:r>
              <a:rPr lang="en-US" dirty="0"/>
              <a:t> = new </a:t>
            </a:r>
            <a:r>
              <a:rPr lang="en-US" dirty="0" err="1"/>
              <a:t>StringBuilder</a:t>
            </a:r>
            <a:r>
              <a:rPr lang="en-US" dirty="0"/>
              <a:t>("</a:t>
            </a:r>
            <a:r>
              <a:rPr lang="en-US" dirty="0" err="1"/>
              <a:t>abc</a:t>
            </a:r>
            <a:r>
              <a:rPr lang="en-US" dirty="0"/>
              <a:t>");</a:t>
            </a:r>
          </a:p>
          <a:p>
            <a:pPr algn="ctr"/>
            <a:r>
              <a:rPr lang="en-US" dirty="0" err="1"/>
              <a:t>sb.append</a:t>
            </a:r>
            <a:r>
              <a:rPr lang="en-US" dirty="0"/>
              <a:t>("</a:t>
            </a:r>
            <a:r>
              <a:rPr lang="en-US" dirty="0" err="1"/>
              <a:t>def</a:t>
            </a:r>
            <a:r>
              <a:rPr lang="en-US" dirty="0"/>
              <a:t>");</a:t>
            </a:r>
          </a:p>
          <a:p>
            <a:pPr algn="ctr"/>
            <a:r>
              <a:rPr lang="en-US" dirty="0" err="1"/>
              <a:t>sb.append</a:t>
            </a:r>
            <a:r>
              <a:rPr lang="en-US" dirty="0"/>
              <a:t>("</a:t>
            </a:r>
            <a:r>
              <a:rPr lang="en-US" dirty="0" err="1"/>
              <a:t>ghi</a:t>
            </a:r>
            <a:r>
              <a:rPr lang="en-US" dirty="0"/>
              <a:t>");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41612" y="630824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JAVA MEMORY</a:t>
            </a:r>
            <a:endParaRPr lang="vi-VN" dirty="0"/>
          </a:p>
        </p:txBody>
      </p:sp>
      <p:cxnSp>
        <p:nvCxnSpPr>
          <p:cNvPr id="17" name="Elbow Connector 16"/>
          <p:cNvCxnSpPr>
            <a:stCxn id="11" idx="3"/>
          </p:cNvCxnSpPr>
          <p:nvPr/>
        </p:nvCxnSpPr>
        <p:spPr>
          <a:xfrm flipV="1">
            <a:off x="8206410" y="2806633"/>
            <a:ext cx="1273864" cy="29817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8320" y="1248975"/>
            <a:ext cx="556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StringBuilder</a:t>
            </a:r>
            <a:endParaRPr lang="en-US" b="1" dirty="0"/>
          </a:p>
        </p:txBody>
      </p:sp>
      <p:cxnSp>
        <p:nvCxnSpPr>
          <p:cNvPr id="21" name="Elbow Connector 20"/>
          <p:cNvCxnSpPr>
            <a:stCxn id="11" idx="3"/>
          </p:cNvCxnSpPr>
          <p:nvPr/>
        </p:nvCxnSpPr>
        <p:spPr>
          <a:xfrm>
            <a:off x="8206410" y="3104806"/>
            <a:ext cx="1253987" cy="1088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3"/>
          </p:cNvCxnSpPr>
          <p:nvPr/>
        </p:nvCxnSpPr>
        <p:spPr>
          <a:xfrm>
            <a:off x="8206410" y="3104806"/>
            <a:ext cx="1253987" cy="48714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3004" y="5037405"/>
            <a:ext cx="1037153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StringBuilder</a:t>
            </a:r>
            <a:r>
              <a:rPr lang="en-US" sz="2800" dirty="0"/>
              <a:t> </a:t>
            </a:r>
            <a:r>
              <a:rPr lang="en-US" sz="2800" dirty="0" err="1"/>
              <a:t>khó</a:t>
            </a:r>
            <a:r>
              <a:rPr lang="en-US" sz="2800" dirty="0"/>
              <a:t> </a:t>
            </a:r>
            <a:r>
              <a:rPr lang="en-US" sz="2800" dirty="0" err="1"/>
              <a:t>đọc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cộng</a:t>
            </a:r>
            <a:r>
              <a:rPr lang="en-US" sz="2800" dirty="0"/>
              <a:t> </a:t>
            </a:r>
            <a:r>
              <a:rPr lang="en-US" sz="2800" dirty="0" err="1"/>
              <a:t>chuỗi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cân</a:t>
            </a:r>
            <a:r>
              <a:rPr lang="en-US" sz="2800" dirty="0"/>
              <a:t> </a:t>
            </a:r>
            <a:r>
              <a:rPr lang="en-US" sz="2800" dirty="0" err="1"/>
              <a:t>nhắc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chuỗi</a:t>
            </a:r>
            <a:r>
              <a:rPr lang="en-US" sz="2800" dirty="0"/>
              <a:t> </a:t>
            </a:r>
            <a:r>
              <a:rPr lang="en-US" sz="2800" dirty="0" err="1"/>
              <a:t>dài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92637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D2E6D-3AAC-4D5E-8A18-C52A7BFB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Chuỗi</a:t>
            </a:r>
            <a:r>
              <a:rPr lang="en-US" b="1" dirty="0">
                <a:solidFill>
                  <a:srgbClr val="C00000"/>
                </a:solidFill>
              </a:rPr>
              <a:t> – 1 </a:t>
            </a:r>
            <a:r>
              <a:rPr lang="en-US" b="1" dirty="0" err="1">
                <a:solidFill>
                  <a:srgbClr val="C00000"/>
                </a:solidFill>
              </a:rPr>
              <a:t>số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hàm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thường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dùng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178" y="1075897"/>
            <a:ext cx="1136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Cắt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con: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.split(String regex,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limit)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232" y="1549797"/>
            <a:ext cx="8038507" cy="132343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cắt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chuỗi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bởi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dấu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@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tối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phần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tử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“myemail@gmail.com”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("@", 2);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[0]); 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myemail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[1]); //gmail.com</a:t>
            </a:r>
            <a:endParaRPr lang="vi-V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178" y="4193805"/>
            <a:ext cx="934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trắng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000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.trim()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4232" y="4655470"/>
            <a:ext cx="7792689" cy="107721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"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s.trim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(s); //”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vi-V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178" y="5711356"/>
            <a:ext cx="934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(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từ 0)</a:t>
            </a:r>
            <a:r>
              <a:rPr lang="en-US" sz="2000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s)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43954" y="6225736"/>
            <a:ext cx="7792689" cy="58477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"Hello world";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s.indexOf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("world")); //6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178" y="2985384"/>
            <a:ext cx="11558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từ </a:t>
            </a:r>
            <a:r>
              <a:rPr lang="en-US" sz="2400" dirty="0" err="1"/>
              <a:t>mảng</a:t>
            </a:r>
            <a:r>
              <a:rPr lang="en-US" sz="2400" dirty="0"/>
              <a:t>: </a:t>
            </a:r>
            <a:r>
              <a:rPr lang="en-US" sz="2400" dirty="0" err="1"/>
              <a:t>String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.join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delimiter,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elements)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4232" y="3783351"/>
            <a:ext cx="8038507" cy="33855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vi-V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45580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BIẾN</a:t>
            </a:r>
          </a:p>
        </p:txBody>
      </p:sp>
    </p:spTree>
    <p:extLst>
      <p:ext uri="{BB962C8B-B14F-4D97-AF65-F5344CB8AC3E}">
        <p14:creationId xmlns:p14="http://schemas.microsoft.com/office/powerpoint/2010/main" val="308250884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D2E6D-3AAC-4D5E-8A18-C52A7BFB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Nối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chuỗi</a:t>
            </a:r>
            <a:r>
              <a:rPr lang="en-US" b="1" dirty="0">
                <a:solidFill>
                  <a:srgbClr val="C00000"/>
                </a:solidFill>
              </a:rPr>
              <a:t> – Bài </a:t>
            </a:r>
            <a:r>
              <a:rPr lang="en-US" b="1" dirty="0" err="1">
                <a:solidFill>
                  <a:srgbClr val="C00000"/>
                </a:solidFill>
              </a:rPr>
              <a:t>tập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3004" y="1081254"/>
            <a:ext cx="109673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họ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. In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Họ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.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,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họ</a:t>
            </a:r>
            <a:r>
              <a:rPr lang="en-US" sz="2400" dirty="0"/>
              <a:t>. </a:t>
            </a:r>
            <a:r>
              <a:rPr lang="en-US" sz="2400" dirty="0" err="1"/>
              <a:t>Chú</a:t>
            </a:r>
            <a:r>
              <a:rPr lang="en-US" sz="2400" dirty="0"/>
              <a:t> ý </a:t>
            </a:r>
            <a:r>
              <a:rPr lang="en-US" sz="2400" dirty="0" err="1"/>
              <a:t>cắt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trắng</a:t>
            </a:r>
            <a:r>
              <a:rPr lang="en-US" sz="2400" dirty="0"/>
              <a:t> </a:t>
            </a:r>
            <a:r>
              <a:rPr lang="en-US" sz="2400" dirty="0" err="1"/>
              <a:t>thừa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 “Nguyen    Van   An  ”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họ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“Nguyen”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“Van An”. “Bui Trung”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họ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  “Bui”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 “Trung”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1596382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b="1" dirty="0">
                <a:solidFill>
                  <a:srgbClr val="C00000"/>
                </a:solidFill>
              </a:rPr>
              <a:t>BÀI TẬP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004" y="1043070"/>
            <a:ext cx="10858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cho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duy nhất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 ”.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“3 4 5 33 554 67 23 6 8 5”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10;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708</a:t>
            </a:r>
          </a:p>
        </p:txBody>
      </p:sp>
    </p:spTree>
    <p:extLst>
      <p:ext uri="{BB962C8B-B14F-4D97-AF65-F5344CB8AC3E}">
        <p14:creationId xmlns:p14="http://schemas.microsoft.com/office/powerpoint/2010/main" val="902392873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D2E6D-3AAC-4D5E-8A18-C52A7BFB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Tài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liệu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tham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khảo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004" y="1101815"/>
            <a:ext cx="65469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dirty="0">
                <a:hlinkClick r:id="rId3"/>
              </a:rPr>
              <a:t>https://freetuts.net/cac-kieu-du-lieu-trong-java-1037.html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https://www.geeksforgeeks.org/interning-of-string/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Core Java(TM), Volume I—Fundamentals - Cay S.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Horstmann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7600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 err="1">
                <a:solidFill>
                  <a:srgbClr val="C00000"/>
                </a:solidFill>
              </a:rPr>
              <a:t>Định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nghĩa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và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khởi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tạo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675" y="1209994"/>
            <a:ext cx="5946500" cy="2932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400" dirty="0"/>
              <a:t>Biến = Trị có thay đổi theo thời gian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400" dirty="0"/>
              <a:t>3 đặc điểm của biến: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	</a:t>
            </a:r>
            <a:r>
              <a:rPr lang="vi-VN" sz="2400" dirty="0"/>
              <a:t>Tên biến, Trị khởi tạo, tầm vực (scope)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400" dirty="0"/>
              <a:t>Cú pháp định nghĩa biến: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5736" y="4158686"/>
            <a:ext cx="4751622" cy="33855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ten_bien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[=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tri_khoi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vi-V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675" y="4427439"/>
            <a:ext cx="3313466" cy="619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endParaRPr lang="vi-V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65736" y="5170212"/>
            <a:ext cx="4751622" cy="83099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vi-VN" sz="1600" dirty="0"/>
              <a:t>int count</a:t>
            </a:r>
            <a:r>
              <a:rPr lang="en-US" sz="1600" dirty="0"/>
              <a:t>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vi-VN" sz="1600" dirty="0"/>
              <a:t>age1= 21</a:t>
            </a:r>
            <a:r>
              <a:rPr lang="en-US" sz="1600" dirty="0"/>
              <a:t>;</a:t>
            </a:r>
          </a:p>
          <a:p>
            <a:r>
              <a:rPr lang="en-US" sz="1600" dirty="0"/>
              <a:t>String s = “Hello”;</a:t>
            </a:r>
            <a:endParaRPr lang="vi-VN" sz="1600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 err="1">
                <a:solidFill>
                  <a:srgbClr val="C00000"/>
                </a:solidFill>
              </a:rPr>
              <a:t>Tầm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vực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của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biến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675" y="1209994"/>
            <a:ext cx="6849952" cy="1227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K</a:t>
            </a:r>
            <a:r>
              <a:rPr lang="vi-VN" sz="2000" dirty="0"/>
              <a:t>hối chương trình mà biến có ý nghĩa (tham khảo được)</a:t>
            </a:r>
            <a:endParaRPr lang="en-US" sz="20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vi-V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109965" y="2400375"/>
            <a:ext cx="6526403" cy="397031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property1;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String s = “Hello”;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if(true) {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 = 5;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(j);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(j); 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Lỗi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biên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dịch</a:t>
            </a:r>
            <a:endParaRPr lang="vi-V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vi-V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86352" y="2816196"/>
            <a:ext cx="2594113" cy="477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 variable scope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610095" y="1823976"/>
            <a:ext cx="2823615" cy="477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parameter scope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955381" y="3910052"/>
            <a:ext cx="2823615" cy="477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variable scope</a:t>
            </a:r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 flipV="1">
            <a:off x="2880465" y="2893925"/>
            <a:ext cx="561095" cy="160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7179547" y="2301054"/>
            <a:ext cx="2842356" cy="944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</p:cNvCxnSpPr>
          <p:nvPr/>
        </p:nvCxnSpPr>
        <p:spPr>
          <a:xfrm flipH="1">
            <a:off x="6074229" y="4148591"/>
            <a:ext cx="2881152" cy="81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8358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solidFill>
                  <a:srgbClr val="C00000"/>
                </a:solidFill>
              </a:rPr>
              <a:t>Quy </a:t>
            </a:r>
            <a:r>
              <a:rPr lang="en-US" b="1" dirty="0" err="1">
                <a:solidFill>
                  <a:srgbClr val="C00000"/>
                </a:solidFill>
              </a:rPr>
              <a:t>tắc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đặt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tên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biến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675" y="1012771"/>
            <a:ext cx="1056051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hoa </a:t>
            </a:r>
            <a:r>
              <a:rPr lang="en-US" sz="2400" dirty="0" err="1"/>
              <a:t>thường</a:t>
            </a:r>
            <a:r>
              <a:rPr lang="en-US" sz="2400" dirty="0"/>
              <a:t>.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, </a:t>
            </a:r>
            <a:r>
              <a:rPr lang="en-US" sz="2400" dirty="0" err="1"/>
              <a:t>số</a:t>
            </a:r>
            <a:r>
              <a:rPr lang="en-US" sz="2400" dirty="0"/>
              <a:t>, _, $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trùng</a:t>
            </a:r>
            <a:r>
              <a:rPr lang="en-US" sz="2400" dirty="0"/>
              <a:t> từ </a:t>
            </a:r>
            <a:r>
              <a:rPr lang="en-US" sz="2400" dirty="0" err="1"/>
              <a:t>khóa</a:t>
            </a: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trắng</a:t>
            </a:r>
            <a:r>
              <a:rPr lang="en-US" sz="2400" dirty="0"/>
              <a:t>,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Khuyến</a:t>
            </a:r>
            <a:r>
              <a:rPr lang="en-US" sz="2400" dirty="0"/>
              <a:t> </a:t>
            </a:r>
            <a:r>
              <a:rPr lang="en-US" sz="2400" dirty="0" err="1"/>
              <a:t>nghị</a:t>
            </a:r>
            <a:endParaRPr lang="en-US" sz="24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endParaRPr lang="en-US" sz="20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.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</a:t>
            </a:r>
            <a:r>
              <a:rPr lang="en-US" sz="2000" dirty="0" err="1"/>
              <a:t>dateOfBirth</a:t>
            </a:r>
            <a:r>
              <a:rPr lang="en-US" sz="2000" dirty="0"/>
              <a:t>, address, description, </a:t>
            </a:r>
            <a:r>
              <a:rPr lang="en-US" sz="2000" dirty="0" err="1"/>
              <a:t>placeOfBirth</a:t>
            </a:r>
            <a:endParaRPr lang="en-US" sz="20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tạm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phạm</a:t>
            </a:r>
            <a:r>
              <a:rPr lang="en-US" sz="2000" dirty="0"/>
              <a:t> vi </a:t>
            </a:r>
            <a:r>
              <a:rPr lang="en-US" sz="2000" dirty="0" err="1"/>
              <a:t>hẹp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a, </a:t>
            </a:r>
            <a:r>
              <a:rPr lang="en-US" sz="2000" dirty="0" err="1"/>
              <a:t>i</a:t>
            </a:r>
            <a:r>
              <a:rPr lang="en-US" sz="2000" dirty="0"/>
              <a:t>, j….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Tránh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(</a:t>
            </a:r>
            <a:r>
              <a:rPr lang="en-US" sz="2000" dirty="0" err="1"/>
              <a:t>Tiếng</a:t>
            </a:r>
            <a:r>
              <a:rPr lang="en-US" sz="2000" dirty="0"/>
              <a:t> Anh + </a:t>
            </a:r>
            <a:r>
              <a:rPr lang="en-US" sz="2000" dirty="0" err="1"/>
              <a:t>Việt</a:t>
            </a:r>
            <a:r>
              <a:rPr lang="en-US" sz="20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6579188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CÁC KIỂU DỮ LIỆU</a:t>
            </a:r>
          </a:p>
        </p:txBody>
      </p:sp>
    </p:spTree>
    <p:extLst>
      <p:ext uri="{BB962C8B-B14F-4D97-AF65-F5344CB8AC3E}">
        <p14:creationId xmlns:p14="http://schemas.microsoft.com/office/powerpoint/2010/main" val="420174594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b="1" dirty="0" err="1">
                <a:solidFill>
                  <a:srgbClr val="C00000"/>
                </a:solidFill>
              </a:rPr>
              <a:t>Kiểu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dữ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liệu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cơ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sở</a:t>
            </a:r>
            <a:endParaRPr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15150"/>
              </p:ext>
            </p:extLst>
          </p:nvPr>
        </p:nvGraphicFramePr>
        <p:xfrm>
          <a:off x="859180" y="1316010"/>
          <a:ext cx="10779543" cy="4886006"/>
        </p:xfrm>
        <a:graphic>
          <a:graphicData uri="http://schemas.openxmlformats.org/drawingml/2006/table">
            <a:tbl>
              <a:tblPr firstRow="1" bandRow="1">
                <a:tableStyleId>{FEEC168E-BC46-4BE7-8A3F-B7A86C65BCE0}</a:tableStyleId>
              </a:tblPr>
              <a:tblGrid>
                <a:gridCol w="1009377">
                  <a:extLst>
                    <a:ext uri="{9D8B030D-6E8A-4147-A177-3AD203B41FA5}">
                      <a16:colId xmlns:a16="http://schemas.microsoft.com/office/drawing/2014/main" val="948166622"/>
                    </a:ext>
                  </a:extLst>
                </a:gridCol>
                <a:gridCol w="1461052">
                  <a:extLst>
                    <a:ext uri="{9D8B030D-6E8A-4147-A177-3AD203B41FA5}">
                      <a16:colId xmlns:a16="http://schemas.microsoft.com/office/drawing/2014/main" val="2874893237"/>
                    </a:ext>
                  </a:extLst>
                </a:gridCol>
                <a:gridCol w="1560443">
                  <a:extLst>
                    <a:ext uri="{9D8B030D-6E8A-4147-A177-3AD203B41FA5}">
                      <a16:colId xmlns:a16="http://schemas.microsoft.com/office/drawing/2014/main" val="2293363159"/>
                    </a:ext>
                  </a:extLst>
                </a:gridCol>
                <a:gridCol w="4745848">
                  <a:extLst>
                    <a:ext uri="{9D8B030D-6E8A-4147-A177-3AD203B41FA5}">
                      <a16:colId xmlns:a16="http://schemas.microsoft.com/office/drawing/2014/main" val="2098142969"/>
                    </a:ext>
                  </a:extLst>
                </a:gridCol>
                <a:gridCol w="2002823">
                  <a:extLst>
                    <a:ext uri="{9D8B030D-6E8A-4147-A177-3AD203B41FA5}">
                      <a16:colId xmlns:a16="http://schemas.microsoft.com/office/drawing/2014/main" val="222519612"/>
                    </a:ext>
                  </a:extLst>
                </a:gridCol>
              </a:tblGrid>
              <a:tr h="502364">
                <a:tc>
                  <a:txBody>
                    <a:bodyPr/>
                    <a:lstStyle/>
                    <a:p>
                      <a:r>
                        <a:rPr lang="en-US" dirty="0" err="1"/>
                        <a:t>Kiểu</a:t>
                      </a:r>
                      <a:endParaRPr lang="vi-VN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Kích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thước</a:t>
                      </a:r>
                      <a:endParaRPr lang="vi-VN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Trị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mặc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định</a:t>
                      </a:r>
                      <a:endParaRPr lang="vi-VN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Giá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trị</a:t>
                      </a:r>
                      <a:endParaRPr lang="vi-VN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dụ</a:t>
                      </a:r>
                      <a:endParaRPr lang="vi-VN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936766"/>
                  </a:ext>
                </a:extLst>
              </a:tr>
              <a:tr h="502364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[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-128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127]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 x = 56;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61609"/>
                  </a:ext>
                </a:extLst>
              </a:tr>
              <a:tr h="502364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vi-VN" dirty="0"/>
                        <a:t>-32768..32767</a:t>
                      </a:r>
                      <a:r>
                        <a:rPr lang="en-US" dirty="0"/>
                        <a:t>]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  <a:r>
                        <a:rPr lang="en-US" baseline="0" dirty="0"/>
                        <a:t> x = 1000;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036307"/>
                  </a:ext>
                </a:extLst>
              </a:tr>
              <a:tr h="502364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[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-2,147,483,648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, 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2,147,483,647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]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int x = 150000</a:t>
                      </a:r>
                      <a:r>
                        <a:rPr lang="en-US" dirty="0"/>
                        <a:t>;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36302"/>
                  </a:ext>
                </a:extLst>
              </a:tr>
              <a:tr h="867094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byte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vi-VN" dirty="0"/>
                        <a:t>-9,223,372,036,854,775,808 (2^63)</a:t>
                      </a:r>
                      <a:r>
                        <a:rPr lang="en-US" dirty="0"/>
                        <a:t>, 9,223,372,036,854,775,807 (2^63 – 1)]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long x = 6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53535535632l;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811453"/>
                  </a:ext>
                </a:extLst>
              </a:tr>
              <a:tr h="502364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1.4E</a:t>
                      </a:r>
                      <a:r>
                        <a:rPr lang="vi-VN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-45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3.4028235E</a:t>
                      </a:r>
                      <a:r>
                        <a:rPr lang="vi-VN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38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float x = </a:t>
                      </a:r>
                      <a:r>
                        <a:rPr lang="en-US" dirty="0"/>
                        <a:t>5</a:t>
                      </a:r>
                      <a:r>
                        <a:rPr lang="vi-VN" dirty="0"/>
                        <a:t>.</a:t>
                      </a:r>
                      <a:r>
                        <a:rPr lang="en-US" dirty="0"/>
                        <a:t>4</a:t>
                      </a:r>
                      <a:r>
                        <a:rPr lang="vi-VN" dirty="0"/>
                        <a:t>21</a:t>
                      </a:r>
                      <a:r>
                        <a:rPr lang="en-US" dirty="0"/>
                        <a:t>f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95463"/>
                  </a:ext>
                </a:extLst>
              </a:tr>
              <a:tr h="502364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byte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4.9E-34 </a:t>
                      </a:r>
                      <a:r>
                        <a:rPr lang="en-US" dirty="0"/>
                        <a:t>-</a:t>
                      </a:r>
                      <a:r>
                        <a:rPr lang="vi-VN" dirty="0"/>
                        <a:t> 1.7976931348623157E308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doube</a:t>
                      </a:r>
                      <a:r>
                        <a:rPr lang="vi-VN" dirty="0"/>
                        <a:t> x = </a:t>
                      </a:r>
                      <a:r>
                        <a:rPr lang="en-US" dirty="0"/>
                        <a:t>5</a:t>
                      </a:r>
                      <a:r>
                        <a:rPr lang="vi-VN" dirty="0"/>
                        <a:t>.</a:t>
                      </a:r>
                      <a:r>
                        <a:rPr lang="en-US" dirty="0"/>
                        <a:t>4</a:t>
                      </a:r>
                      <a:r>
                        <a:rPr lang="vi-VN" dirty="0"/>
                        <a:t>21</a:t>
                      </a:r>
                      <a:r>
                        <a:rPr lang="en-US" dirty="0"/>
                        <a:t>d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22281"/>
                  </a:ext>
                </a:extLst>
              </a:tr>
              <a:tr h="502364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0 đến 65,535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char </a:t>
                      </a:r>
                      <a:r>
                        <a:rPr lang="en-US" dirty="0"/>
                        <a:t>c</a:t>
                      </a:r>
                      <a:r>
                        <a:rPr lang="vi-VN" dirty="0"/>
                        <a:t> = ‘</a:t>
                      </a:r>
                      <a:r>
                        <a:rPr lang="en-US" dirty="0"/>
                        <a:t>b</a:t>
                      </a:r>
                      <a:r>
                        <a:rPr lang="vi-VN" dirty="0"/>
                        <a:t>‘</a:t>
                      </a:r>
                      <a:r>
                        <a:rPr lang="en-US" dirty="0"/>
                        <a:t>;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40714"/>
                  </a:ext>
                </a:extLst>
              </a:tr>
              <a:tr h="502364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bit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(1), false (0)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baseline="0" dirty="0"/>
                        <a:t> b = true;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350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4715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CẤU TRÚC ĐIỀU KHIỂN</a:t>
            </a:r>
          </a:p>
        </p:txBody>
      </p:sp>
    </p:spTree>
    <p:extLst>
      <p:ext uri="{BB962C8B-B14F-4D97-AF65-F5344CB8AC3E}">
        <p14:creationId xmlns:p14="http://schemas.microsoft.com/office/powerpoint/2010/main" val="423443831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5361</TotalTime>
  <Words>2582</Words>
  <Application>Microsoft Macintosh PowerPoint</Application>
  <PresentationFormat>Widescreen</PresentationFormat>
  <Paragraphs>390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Định nghĩa và khởi tạo</vt:lpstr>
      <vt:lpstr>Tầm vực của biến</vt:lpstr>
      <vt:lpstr>Quy tắc đặt tên biến</vt:lpstr>
      <vt:lpstr>PowerPoint Presentation</vt:lpstr>
      <vt:lpstr>Kiểu dữ liệu cơ sở</vt:lpstr>
      <vt:lpstr>PowerPoint Presentation</vt:lpstr>
      <vt:lpstr>Cấu trúc rẽ nhánh</vt:lpstr>
      <vt:lpstr>Cấu trúc lặp</vt:lpstr>
      <vt:lpstr>Cấu trúc lặp</vt:lpstr>
      <vt:lpstr>PowerPoint Presentation</vt:lpstr>
      <vt:lpstr>Scanner</vt:lpstr>
      <vt:lpstr>Scanner – Nhập số nguyên</vt:lpstr>
      <vt:lpstr>Scanner – Bài tập</vt:lpstr>
      <vt:lpstr>PowerPoint Presentation</vt:lpstr>
      <vt:lpstr>Định nghĩa và khai báo</vt:lpstr>
      <vt:lpstr>Định nghĩa và khai báo</vt:lpstr>
      <vt:lpstr>Duyệt mảng</vt:lpstr>
      <vt:lpstr>BÀI TẬP</vt:lpstr>
      <vt:lpstr>PowerPoint Presentation</vt:lpstr>
      <vt:lpstr>Khai báo chuỗi</vt:lpstr>
      <vt:lpstr>Khai báo chuỗi</vt:lpstr>
      <vt:lpstr>Một số lưu ý</vt:lpstr>
      <vt:lpstr>Một số lưu ý</vt:lpstr>
      <vt:lpstr>Nối chuỗi</vt:lpstr>
      <vt:lpstr>Nối chuỗi – StringBuilder</vt:lpstr>
      <vt:lpstr>Chuỗi – 1 số hàm thường dùng</vt:lpstr>
      <vt:lpstr>Nối chuỗi – Bài tập</vt:lpstr>
      <vt:lpstr>BÀI TẬP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Thuy Ngan</dc:creator>
  <cp:lastModifiedBy>Microsoft Office User</cp:lastModifiedBy>
  <cp:revision>184</cp:revision>
  <dcterms:modified xsi:type="dcterms:W3CDTF">2021-04-17T01:51:38Z</dcterms:modified>
</cp:coreProperties>
</file>