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1.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8" r:id="rId1"/>
  </p:sldMasterIdLst>
  <p:notesMasterIdLst>
    <p:notesMasterId r:id="rId73"/>
  </p:notesMasterIdLst>
  <p:sldIdLst>
    <p:sldId id="256" r:id="rId2"/>
    <p:sldId id="278" r:id="rId3"/>
    <p:sldId id="373" r:id="rId4"/>
    <p:sldId id="374" r:id="rId5"/>
    <p:sldId id="375" r:id="rId6"/>
    <p:sldId id="376" r:id="rId7"/>
    <p:sldId id="377" r:id="rId8"/>
    <p:sldId id="378" r:id="rId9"/>
    <p:sldId id="279" r:id="rId10"/>
    <p:sldId id="257" r:id="rId11"/>
    <p:sldId id="321" r:id="rId12"/>
    <p:sldId id="294" r:id="rId13"/>
    <p:sldId id="323" r:id="rId14"/>
    <p:sldId id="296" r:id="rId15"/>
    <p:sldId id="325" r:id="rId16"/>
    <p:sldId id="295" r:id="rId17"/>
    <p:sldId id="327" r:id="rId18"/>
    <p:sldId id="328" r:id="rId19"/>
    <p:sldId id="329" r:id="rId20"/>
    <p:sldId id="297" r:id="rId21"/>
    <p:sldId id="282" r:id="rId22"/>
    <p:sldId id="330" r:id="rId23"/>
    <p:sldId id="360" r:id="rId24"/>
    <p:sldId id="331" r:id="rId25"/>
    <p:sldId id="332" r:id="rId26"/>
    <p:sldId id="333" r:id="rId27"/>
    <p:sldId id="334" r:id="rId28"/>
    <p:sldId id="335" r:id="rId29"/>
    <p:sldId id="336" r:id="rId30"/>
    <p:sldId id="337" r:id="rId31"/>
    <p:sldId id="340" r:id="rId32"/>
    <p:sldId id="338" r:id="rId33"/>
    <p:sldId id="361" r:id="rId34"/>
    <p:sldId id="346" r:id="rId35"/>
    <p:sldId id="341" r:id="rId36"/>
    <p:sldId id="342" r:id="rId37"/>
    <p:sldId id="343" r:id="rId38"/>
    <p:sldId id="344" r:id="rId39"/>
    <p:sldId id="345" r:id="rId40"/>
    <p:sldId id="347" r:id="rId41"/>
    <p:sldId id="348" r:id="rId42"/>
    <p:sldId id="351" r:id="rId43"/>
    <p:sldId id="353" r:id="rId44"/>
    <p:sldId id="354" r:id="rId45"/>
    <p:sldId id="355" r:id="rId46"/>
    <p:sldId id="356" r:id="rId47"/>
    <p:sldId id="357" r:id="rId48"/>
    <p:sldId id="358" r:id="rId49"/>
    <p:sldId id="359" r:id="rId50"/>
    <p:sldId id="350" r:id="rId51"/>
    <p:sldId id="349" r:id="rId52"/>
    <p:sldId id="380" r:id="rId53"/>
    <p:sldId id="381" r:id="rId54"/>
    <p:sldId id="382" r:id="rId55"/>
    <p:sldId id="383" r:id="rId56"/>
    <p:sldId id="384" r:id="rId57"/>
    <p:sldId id="385" r:id="rId58"/>
    <p:sldId id="387" r:id="rId59"/>
    <p:sldId id="388" r:id="rId60"/>
    <p:sldId id="389" r:id="rId61"/>
    <p:sldId id="366" r:id="rId62"/>
    <p:sldId id="367" r:id="rId63"/>
    <p:sldId id="368" r:id="rId64"/>
    <p:sldId id="369" r:id="rId65"/>
    <p:sldId id="370" r:id="rId66"/>
    <p:sldId id="371" r:id="rId67"/>
    <p:sldId id="362" r:id="rId68"/>
    <p:sldId id="363" r:id="rId69"/>
    <p:sldId id="364" r:id="rId70"/>
    <p:sldId id="365" r:id="rId71"/>
    <p:sldId id="273" r:id="rId72"/>
  </p:sldIdLst>
  <p:sldSz cx="12192000" cy="6858000"/>
  <p:notesSz cx="7086600" cy="93599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49">
          <p15:clr>
            <a:srgbClr val="A4A3A4"/>
          </p15:clr>
        </p15:guide>
        <p15:guide id="2" pos="223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ong Bui" initials="CB" lastIdx="1" clrIdx="0">
    <p:extLst>
      <p:ext uri="{19B8F6BF-5375-455C-9EA6-DF929625EA0E}">
        <p15:presenceInfo xmlns:p15="http://schemas.microsoft.com/office/powerpoint/2012/main" userId="a7ec0132f8f7a5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EC168E-BC46-4BE7-8A3F-B7A86C65BCE0}">
  <a:tblStyle styleId="{FEEC168E-BC46-4BE7-8A3F-B7A86C65BCE0}" styleName="Table_0">
    <a:wholeTbl>
      <a:tcTxStyle b="off" i="off">
        <a:font>
          <a:latin typeface="Arial"/>
          <a:ea typeface="Arial"/>
          <a:cs typeface="Arial"/>
        </a:font>
        <a:schemeClr val="dk1"/>
      </a:tcTxStyle>
      <a:tcStyle>
        <a:tcBdr>
          <a:left>
            <a:ln w="9525" cap="flat" cmpd="sng">
              <a:solidFill>
                <a:schemeClr val="lt1"/>
              </a:solidFill>
              <a:prstDash val="solid"/>
              <a:round/>
              <a:headEnd type="none" w="sm" len="sm"/>
              <a:tailEnd type="none" w="sm" len="sm"/>
            </a:ln>
          </a:left>
          <a:right>
            <a:ln w="9525" cap="flat" cmpd="sng">
              <a:solidFill>
                <a:schemeClr val="lt1"/>
              </a:solidFill>
              <a:prstDash val="solid"/>
              <a:round/>
              <a:headEnd type="none" w="sm" len="sm"/>
              <a:tailEnd type="none" w="sm" len="sm"/>
            </a:ln>
          </a:right>
          <a:top>
            <a:ln w="9525" cap="flat" cmpd="sng">
              <a:solidFill>
                <a:schemeClr val="l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chemeClr val="lt1"/>
              </a:solidFill>
              <a:prstDash val="solid"/>
              <a:round/>
              <a:headEnd type="none" w="sm" len="sm"/>
              <a:tailEnd type="none" w="sm" len="sm"/>
            </a:ln>
          </a:insideH>
          <a:insideV>
            <a:ln w="9525" cap="flat" cmpd="sng">
              <a:solidFill>
                <a:schemeClr val="lt1"/>
              </a:solidFill>
              <a:prstDash val="solid"/>
              <a:round/>
              <a:headEnd type="none" w="sm" len="sm"/>
              <a:tailEnd type="none" w="sm" len="sm"/>
            </a:ln>
          </a:insideV>
        </a:tcBdr>
        <a:fill>
          <a:solidFill>
            <a:srgbClr val="FFFFFF">
              <a:alpha val="0"/>
            </a:srgbClr>
          </a:solidFill>
        </a:fill>
      </a:tcStyle>
    </a:wholeTbl>
    <a:band1H>
      <a:tcTxStyle/>
      <a:tcStyle>
        <a:tcBdr/>
        <a:fill>
          <a:solidFill>
            <a:srgbClr val="D8D8D9"/>
          </a:solidFill>
        </a:fill>
      </a:tcStyle>
    </a:band1H>
    <a:band2H>
      <a:tcTxStyle/>
      <a:tcStyle>
        <a:tcBdr/>
      </a:tcStyle>
    </a:band2H>
    <a:band1V>
      <a:tcTxStyle/>
      <a:tcStyle>
        <a:tcBdr/>
        <a:fill>
          <a:solidFill>
            <a:srgbClr val="D8D8D9"/>
          </a:solidFill>
        </a:fill>
      </a:tcStyle>
    </a:band1V>
    <a:band2V>
      <a:tcTxStyle/>
      <a:tcStyle>
        <a:tcBdr/>
      </a:tcStyle>
    </a:band2V>
    <a:lastCol>
      <a:tcTxStyle b="on" i="off">
        <a:schemeClr val="dk1"/>
      </a:tcTxStyle>
      <a:tcStyle>
        <a:tcBdr/>
        <a:fill>
          <a:solidFill>
            <a:schemeClr val="lt2">
              <a:alpha val="49803"/>
            </a:schemeClr>
          </a:solidFill>
        </a:fill>
      </a:tcStyle>
    </a:lastCol>
    <a:firstCol>
      <a:tcTxStyle b="on" i="off">
        <a:schemeClr val="dk1"/>
      </a:tcTxStyle>
      <a:tcStyle>
        <a:tcBdr/>
        <a:fill>
          <a:solidFill>
            <a:schemeClr val="accent5">
              <a:alpha val="49803"/>
            </a:schemeClr>
          </a:solidFill>
        </a:fill>
      </a:tcStyle>
    </a:firstCol>
    <a:lastRow>
      <a:tcTxStyle b="on" i="off">
        <a:schemeClr val="lt1"/>
      </a:tcTxStyle>
      <a:tcStyle>
        <a:tcBdr/>
        <a:fill>
          <a:solidFill>
            <a:schemeClr val="lt2"/>
          </a:solidFill>
        </a:fill>
      </a:tcStyle>
    </a:lastRow>
    <a:seCell>
      <a:tcTxStyle/>
      <a:tcStyle>
        <a:tcBdr/>
      </a:tcStyle>
    </a:seCell>
    <a:swCell>
      <a:tcTxStyle/>
      <a:tcStyle>
        <a:tcBdr/>
      </a:tcStyle>
    </a:swCell>
    <a:firstRow>
      <a:tcTxStyle b="on" i="off">
        <a:schemeClr val="lt1"/>
      </a:tcTxStyle>
      <a:tcStyle>
        <a:tcBdr/>
        <a:fill>
          <a:solidFill>
            <a:srgbClr val="CC092F"/>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8608" autoAdjust="0"/>
  </p:normalViewPr>
  <p:slideViewPr>
    <p:cSldViewPr snapToGrid="0">
      <p:cViewPr varScale="1">
        <p:scale>
          <a:sx n="148" d="100"/>
          <a:sy n="148" d="100"/>
        </p:scale>
        <p:origin x="688" y="18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49"/>
        <p:guide pos="223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9T17:41:57.422"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70860" cy="467995"/>
          </a:xfrm>
          <a:prstGeom prst="rect">
            <a:avLst/>
          </a:prstGeom>
          <a:noFill/>
          <a:ln>
            <a:noFill/>
          </a:ln>
        </p:spPr>
        <p:txBody>
          <a:bodyPr spcFirstLastPara="1" wrap="square" lIns="95050" tIns="47525" rIns="95050" bIns="475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14101" y="1"/>
            <a:ext cx="3070860" cy="467995"/>
          </a:xfrm>
          <a:prstGeom prst="rect">
            <a:avLst/>
          </a:prstGeom>
          <a:noFill/>
          <a:ln>
            <a:noFill/>
          </a:ln>
        </p:spPr>
        <p:txBody>
          <a:bodyPr spcFirstLastPara="1" wrap="square" lIns="95050" tIns="47525" rIns="95050" bIns="475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8661" y="4445953"/>
            <a:ext cx="5669280" cy="4211955"/>
          </a:xfrm>
          <a:prstGeom prst="rect">
            <a:avLst/>
          </a:prstGeom>
          <a:noFill/>
          <a:ln>
            <a:noFill/>
          </a:ln>
        </p:spPr>
        <p:txBody>
          <a:bodyPr spcFirstLastPara="1" wrap="square" lIns="95050" tIns="47525" rIns="95050" bIns="475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90282"/>
            <a:ext cx="3070860" cy="467995"/>
          </a:xfrm>
          <a:prstGeom prst="rect">
            <a:avLst/>
          </a:prstGeom>
          <a:noFill/>
          <a:ln>
            <a:noFill/>
          </a:ln>
        </p:spPr>
        <p:txBody>
          <a:bodyPr spcFirstLastPara="1" wrap="square" lIns="95050" tIns="47525" rIns="95050" bIns="475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14101" y="8890282"/>
            <a:ext cx="3070860" cy="467995"/>
          </a:xfrm>
          <a:prstGeom prst="rect">
            <a:avLst/>
          </a:prstGeom>
          <a:noFill/>
          <a:ln>
            <a:noFill/>
          </a:ln>
        </p:spPr>
        <p:txBody>
          <a:bodyPr spcFirstLastPara="1" wrap="square" lIns="95050" tIns="47525" rIns="95050" bIns="475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dirty="0"/>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dirty="0"/>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6619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5796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5464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0120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9157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894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4015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810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9855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914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445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a:t>
            </a:r>
            <a:r>
              <a:rPr lang="en-US" baseline="0" dirty="0"/>
              <a:t>d </a:t>
            </a:r>
            <a:r>
              <a:rPr lang="en-US" baseline="0" dirty="0" err="1"/>
              <a:t>techn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21</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4893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a:t>
            </a:r>
            <a:r>
              <a:rPr lang="en-US" baseline="0" dirty="0"/>
              <a:t>d </a:t>
            </a:r>
            <a:r>
              <a:rPr lang="en-US" baseline="0" dirty="0" err="1"/>
              <a:t>techn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22</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7941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a:t>
            </a:r>
            <a:r>
              <a:rPr lang="en-US" baseline="0" dirty="0"/>
              <a:t>d </a:t>
            </a:r>
            <a:r>
              <a:rPr lang="en-US" baseline="0" dirty="0" err="1"/>
              <a:t>techn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23</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40944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266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a:t>
            </a:r>
            <a:r>
              <a:rPr lang="en-US" baseline="0" dirty="0"/>
              <a:t>d </a:t>
            </a:r>
            <a:r>
              <a:rPr lang="en-US" baseline="0" dirty="0" err="1"/>
              <a:t>techn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25</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2516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a:t>
            </a:r>
            <a:r>
              <a:rPr lang="en-US" baseline="0" dirty="0"/>
              <a:t>d </a:t>
            </a:r>
            <a:r>
              <a:rPr lang="en-US" baseline="0" dirty="0" err="1"/>
              <a:t>techn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26</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2438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8837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a:t>
            </a:r>
            <a:r>
              <a:rPr lang="en-US" baseline="0" dirty="0"/>
              <a:t>d </a:t>
            </a:r>
            <a:r>
              <a:rPr lang="en-US" baseline="0" dirty="0" err="1"/>
              <a:t>techn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28</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4552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a:t>
            </a:r>
            <a:r>
              <a:rPr lang="en-US" baseline="0" dirty="0"/>
              <a:t>d </a:t>
            </a:r>
            <a:r>
              <a:rPr lang="en-US" baseline="0" dirty="0" err="1"/>
              <a:t>techn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29</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47568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301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a:t>
            </a:r>
            <a:r>
              <a:rPr lang="en-US" baseline="0" dirty="0"/>
              <a:t>d </a:t>
            </a:r>
            <a:r>
              <a:rPr lang="en-US" baseline="0" dirty="0" err="1"/>
              <a:t>techn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30</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88856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a:t>
            </a:r>
            <a:r>
              <a:rPr lang="en-US" baseline="0" dirty="0"/>
              <a:t>d </a:t>
            </a:r>
            <a:r>
              <a:rPr lang="en-US" baseline="0" dirty="0" err="1"/>
              <a:t>techn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31</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8393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a:t>
            </a:r>
            <a:r>
              <a:rPr lang="en-US" baseline="0" dirty="0"/>
              <a:t>d </a:t>
            </a:r>
            <a:r>
              <a:rPr lang="en-US" baseline="0" dirty="0" err="1"/>
              <a:t>techn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32</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0075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33</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4424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34</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9459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383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36</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4008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37</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6897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38</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8508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a:t>
            </a:r>
            <a:r>
              <a:rPr lang="en-US" baseline="0" dirty="0"/>
              <a:t>d </a:t>
            </a:r>
            <a:r>
              <a:rPr lang="en-US" baseline="0" dirty="0" err="1"/>
              <a:t>techn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39</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33158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99935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40</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66213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41</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88876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dirty="0"/>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2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43</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0454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44</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959331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45</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5729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46</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97596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47</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21164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48</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59687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49</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6378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16811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dirty="0"/>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80982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51</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55203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dirty="0"/>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9196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53</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46364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54</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54174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55</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53114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56</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85815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57</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28312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58</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20639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59</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78162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344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60</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05156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dirty="0"/>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80110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62</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79532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63</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66517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64</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78788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65</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89722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66</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77911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dirty="0"/>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1312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68</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27136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69</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5470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24962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70</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74501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300" b="0" i="0" u="none" strike="noStrike" cap="none" smtClean="0">
                <a:solidFill>
                  <a:schemeClr val="dk1"/>
                </a:solidFill>
                <a:latin typeface="Calibri"/>
                <a:ea typeface="Calibri"/>
                <a:cs typeface="Calibri"/>
                <a:sym typeface="Calibri"/>
              </a:rPr>
              <a:t>71</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510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405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08661" y="4445953"/>
            <a:ext cx="5669280" cy="4211955"/>
          </a:xfrm>
          <a:prstGeom prst="rect">
            <a:avLst/>
          </a:prstGeom>
        </p:spPr>
        <p:txBody>
          <a:bodyPr spcFirstLastPara="1" wrap="square" lIns="95050" tIns="47525" rIns="95050" bIns="475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422275" y="701675"/>
            <a:ext cx="6242050" cy="3511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873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B59DE11-8446-48C5-902C-36578B88AC45}" type="datetimeFigureOut">
              <a:rPr lang="en-US" smtClean="0"/>
              <a:t>4/17/21</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2E8BFCE-3FF2-47B2-8487-9375AAB580A4}" type="slidenum">
              <a:rPr lang="en-US" smtClean="0"/>
              <a:t>‹#›</a:t>
            </a:fld>
            <a:endParaRPr lang="en-US"/>
          </a:p>
        </p:txBody>
      </p:sp>
    </p:spTree>
    <p:extLst>
      <p:ext uri="{BB962C8B-B14F-4D97-AF65-F5344CB8AC3E}">
        <p14:creationId xmlns:p14="http://schemas.microsoft.com/office/powerpoint/2010/main" val="3483783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59DE11-8446-48C5-902C-36578B88AC45}" type="datetimeFigureOut">
              <a:rPr lang="en-US" smtClean="0"/>
              <a:t>4/17/21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16599436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B59DE11-8446-48C5-902C-36578B88AC45}" type="datetimeFigureOut">
              <a:rPr lang="en-US" smtClean="0"/>
              <a:t>4/17/21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22297730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Red ">
  <p:cSld name="Title Red ">
    <p:spTree>
      <p:nvGrpSpPr>
        <p:cNvPr id="1" name="Shape 19"/>
        <p:cNvGrpSpPr/>
        <p:nvPr/>
      </p:nvGrpSpPr>
      <p:grpSpPr>
        <a:xfrm>
          <a:off x="0" y="0"/>
          <a:ext cx="0" cy="0"/>
          <a:chOff x="0" y="0"/>
          <a:chExt cx="0" cy="0"/>
        </a:xfrm>
      </p:grpSpPr>
      <p:sp>
        <p:nvSpPr>
          <p:cNvPr id="22" name="Google Shape;22;p2"/>
          <p:cNvSpPr txBox="1">
            <a:spLocks noGrp="1"/>
          </p:cNvSpPr>
          <p:nvPr>
            <p:ph type="body" idx="1"/>
          </p:nvPr>
        </p:nvSpPr>
        <p:spPr>
          <a:xfrm>
            <a:off x="411480" y="4143296"/>
            <a:ext cx="7452360" cy="523220"/>
          </a:xfrm>
          <a:prstGeom prst="rect">
            <a:avLst/>
          </a:prstGeom>
          <a:noFill/>
          <a:ln>
            <a:noFill/>
          </a:ln>
        </p:spPr>
        <p:txBody>
          <a:bodyPr spcFirstLastPara="1" wrap="square" lIns="0" tIns="0" rIns="0" bIns="0" anchor="b" anchorCtr="0">
            <a:noAutofit/>
          </a:bodyPr>
          <a:lstStyle>
            <a:lvl1pPr marL="457200" lvl="0" indent="-228600" algn="l">
              <a:lnSpc>
                <a:spcPct val="85000"/>
              </a:lnSpc>
              <a:spcBef>
                <a:spcPts val="1200"/>
              </a:spcBef>
              <a:spcAft>
                <a:spcPts val="0"/>
              </a:spcAft>
              <a:buSzPts val="4000"/>
              <a:buNone/>
              <a:defRPr sz="4000" b="1" cap="none">
                <a:solidFill>
                  <a:schemeClr val="lt1"/>
                </a:solidFill>
                <a:latin typeface="Arial"/>
                <a:ea typeface="Arial"/>
                <a:cs typeface="Arial"/>
                <a:sym typeface="Aria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2"/>
          <p:cNvSpPr txBox="1">
            <a:spLocks noGrp="1"/>
          </p:cNvSpPr>
          <p:nvPr>
            <p:ph type="body" idx="2"/>
          </p:nvPr>
        </p:nvSpPr>
        <p:spPr>
          <a:xfrm>
            <a:off x="411480" y="5628417"/>
            <a:ext cx="745236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SzPts val="2000"/>
              <a:buNone/>
              <a:defRPr sz="2000" b="0"/>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
          <p:cNvSpPr txBox="1">
            <a:spLocks noGrp="1"/>
          </p:cNvSpPr>
          <p:nvPr>
            <p:ph type="subTitle" idx="3"/>
          </p:nvPr>
        </p:nvSpPr>
        <p:spPr>
          <a:xfrm>
            <a:off x="411480" y="5199599"/>
            <a:ext cx="7452360" cy="33239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SzPts val="2400"/>
              <a:buNone/>
              <a:defRPr sz="2400" b="1">
                <a:solidFill>
                  <a:schemeClr val="dk1"/>
                </a:solidFill>
                <a:latin typeface="Arial"/>
                <a:ea typeface="Arial"/>
                <a:cs typeface="Arial"/>
                <a:sym typeface="Arial"/>
              </a:defRPr>
            </a:lvl1pPr>
            <a:lvl2pPr lvl="1" algn="ctr">
              <a:lnSpc>
                <a:spcPct val="90000"/>
              </a:lnSpc>
              <a:spcBef>
                <a:spcPts val="400"/>
              </a:spcBef>
              <a:spcAft>
                <a:spcPts val="0"/>
              </a:spcAft>
              <a:buSzPts val="2000"/>
              <a:buNone/>
              <a:defRPr>
                <a:solidFill>
                  <a:srgbClr val="888888"/>
                </a:solidFill>
              </a:defRPr>
            </a:lvl2pPr>
            <a:lvl3pPr lvl="2" algn="ctr">
              <a:lnSpc>
                <a:spcPct val="90000"/>
              </a:lnSpc>
              <a:spcBef>
                <a:spcPts val="400"/>
              </a:spcBef>
              <a:spcAft>
                <a:spcPts val="0"/>
              </a:spcAft>
              <a:buSzPts val="1600"/>
              <a:buNone/>
              <a:defRPr>
                <a:solidFill>
                  <a:srgbClr val="888888"/>
                </a:solidFill>
              </a:defRPr>
            </a:lvl3pPr>
            <a:lvl4pPr lvl="3" algn="ctr">
              <a:lnSpc>
                <a:spcPct val="90000"/>
              </a:lnSpc>
              <a:spcBef>
                <a:spcPts val="400"/>
              </a:spcBef>
              <a:spcAft>
                <a:spcPts val="0"/>
              </a:spcAft>
              <a:buSzPts val="1600"/>
              <a:buNone/>
              <a:defRPr>
                <a:solidFill>
                  <a:srgbClr val="888888"/>
                </a:solidFill>
              </a:defRPr>
            </a:lvl4pPr>
            <a:lvl5pPr lvl="4" algn="ctr">
              <a:lnSpc>
                <a:spcPct val="90000"/>
              </a:lnSpc>
              <a:spcBef>
                <a:spcPts val="400"/>
              </a:spcBef>
              <a:spcAft>
                <a:spcPts val="0"/>
              </a:spcAft>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83191245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ontent">
  <p:cSld name="Content">
    <p:spTree>
      <p:nvGrpSpPr>
        <p:cNvPr id="1" name="Shape 37"/>
        <p:cNvGrpSpPr/>
        <p:nvPr/>
      </p:nvGrpSpPr>
      <p:grpSpPr>
        <a:xfrm>
          <a:off x="0" y="0"/>
          <a:ext cx="0" cy="0"/>
          <a:chOff x="0" y="0"/>
          <a:chExt cx="0" cy="0"/>
        </a:xfrm>
      </p:grpSpPr>
      <p:sp>
        <p:nvSpPr>
          <p:cNvPr id="38" name="Google Shape;38;p3"/>
          <p:cNvSpPr txBox="1">
            <a:spLocks noGrp="1"/>
          </p:cNvSpPr>
          <p:nvPr>
            <p:ph type="body" idx="1"/>
          </p:nvPr>
        </p:nvSpPr>
        <p:spPr>
          <a:xfrm>
            <a:off x="413004" y="1371600"/>
            <a:ext cx="11365992" cy="1479379"/>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SzPts val="2400"/>
              <a:buChar char="•"/>
              <a:defRPr sz="2400"/>
            </a:lvl1pPr>
            <a:lvl2pPr marL="914400" lvl="1" indent="-355600" algn="l">
              <a:lnSpc>
                <a:spcPct val="90000"/>
              </a:lnSpc>
              <a:spcBef>
                <a:spcPts val="400"/>
              </a:spcBef>
              <a:spcAft>
                <a:spcPts val="0"/>
              </a:spcAft>
              <a:buSzPts val="2000"/>
              <a:buFont typeface="Arial"/>
              <a:buChar char="–"/>
              <a:defRPr/>
            </a:lvl2pPr>
            <a:lvl3pPr marL="1371600" lvl="2" indent="-342900" algn="l">
              <a:lnSpc>
                <a:spcPct val="90000"/>
              </a:lnSpc>
              <a:spcBef>
                <a:spcPts val="400"/>
              </a:spcBef>
              <a:spcAft>
                <a:spcPts val="0"/>
              </a:spcAft>
              <a:buSzPts val="1800"/>
              <a:buFont typeface="Arial"/>
              <a:buChar char="–"/>
              <a:defRPr sz="1800"/>
            </a:lvl3pPr>
            <a:lvl4pPr marL="1828800" lvl="3" indent="-330200" algn="l">
              <a:lnSpc>
                <a:spcPct val="90000"/>
              </a:lnSpc>
              <a:spcBef>
                <a:spcPts val="400"/>
              </a:spcBef>
              <a:spcAft>
                <a:spcPts val="0"/>
              </a:spcAft>
              <a:buSzPts val="1600"/>
              <a:buFont typeface="Arial"/>
              <a:buChar char="–"/>
              <a:defRPr/>
            </a:lvl4pPr>
            <a:lvl5pPr marL="2286000" lvl="4" indent="-317500" algn="l">
              <a:lnSpc>
                <a:spcPct val="90000"/>
              </a:lnSpc>
              <a:spcBef>
                <a:spcPts val="400"/>
              </a:spcBef>
              <a:spcAft>
                <a:spcPts val="0"/>
              </a:spcAft>
              <a:buSzPts val="1400"/>
              <a:buFont typeface="Arial"/>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3"/>
          <p:cNvSpPr txBox="1">
            <a:spLocks noGrp="1"/>
          </p:cNvSpPr>
          <p:nvPr>
            <p:ph type="title"/>
          </p:nvPr>
        </p:nvSpPr>
        <p:spPr>
          <a:xfrm>
            <a:off x="413004" y="551311"/>
            <a:ext cx="11365992" cy="366254"/>
          </a:xfrm>
          <a:prstGeom prst="rect">
            <a:avLst/>
          </a:prstGeom>
          <a:noFill/>
          <a:ln>
            <a:noFill/>
          </a:ln>
        </p:spPr>
        <p:txBody>
          <a:bodyPr spcFirstLastPara="1" wrap="square" lIns="0" tIns="0" rIns="0" bIns="0" anchor="ctr" anchorCtr="0">
            <a:no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68973850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B59DE11-8446-48C5-902C-36578B88AC45}" type="datetimeFigureOut">
              <a:rPr lang="en-US" smtClean="0"/>
              <a:t>4/17/21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33329928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B59DE11-8446-48C5-902C-36578B88AC45}" type="datetimeFigureOut">
              <a:rPr lang="en-US" smtClean="0"/>
              <a:t>4/17/21</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39686722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59DE11-8446-48C5-902C-36578B88AC45}" type="datetimeFigureOut">
              <a:rPr lang="en-US" smtClean="0"/>
              <a:t>4/17/21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26136262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B59DE11-8446-48C5-902C-36578B88AC45}" type="datetimeFigureOut">
              <a:rPr lang="en-US" smtClean="0"/>
              <a:t>4/17/21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13431918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B59DE11-8446-48C5-902C-36578B88AC45}" type="datetimeFigureOut">
              <a:rPr lang="en-US" smtClean="0"/>
              <a:t>4/17/21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304716334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9DE11-8446-48C5-902C-36578B88AC45}" type="datetimeFigureOut">
              <a:rPr lang="en-US" smtClean="0"/>
              <a:t>4/17/21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8BFCE-3FF2-47B2-8487-9375AAB580A4}" type="slidenum">
              <a:rPr lang="en-US" smtClean="0"/>
              <a:t>‹#›</a:t>
            </a:fld>
            <a:endParaRPr lang="en-US"/>
          </a:p>
        </p:txBody>
      </p:sp>
    </p:spTree>
    <p:extLst>
      <p:ext uri="{BB962C8B-B14F-4D97-AF65-F5344CB8AC3E}">
        <p14:creationId xmlns:p14="http://schemas.microsoft.com/office/powerpoint/2010/main" val="35476968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EB59DE11-8446-48C5-902C-36578B88AC45}" type="datetimeFigureOut">
              <a:rPr lang="en-US" smtClean="0"/>
              <a:t>4/17/21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2E8BFCE-3FF2-47B2-8487-9375AAB580A4}"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73932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B59DE11-8446-48C5-902C-36578B88AC45}" type="datetimeFigureOut">
              <a:rPr lang="en-US" smtClean="0"/>
              <a:t>4/17/21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2E8BFCE-3FF2-47B2-8487-9375AAB580A4}"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95586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B59DE11-8446-48C5-902C-36578B88AC45}" type="datetimeFigureOut">
              <a:rPr lang="en-US" smtClean="0"/>
              <a:t>4/17/21</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2E8BFCE-3FF2-47B2-8487-9375AAB580A4}" type="slidenum">
              <a:rPr lang="en-US" smtClean="0"/>
              <a:t>‹#›</a:t>
            </a:fld>
            <a:endParaRPr lang="en-US"/>
          </a:p>
        </p:txBody>
      </p:sp>
    </p:spTree>
    <p:extLst>
      <p:ext uri="{BB962C8B-B14F-4D97-AF65-F5344CB8AC3E}">
        <p14:creationId xmlns:p14="http://schemas.microsoft.com/office/powerpoint/2010/main" val="244241567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spd="med">
    <p:fade/>
  </p:transition>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4.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8.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9.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0.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3" Type="http://schemas.openxmlformats.org/officeDocument/2006/relationships/hyperlink" Target="https://freetuts.net/cac-kieu-du-lieu-trong-java-1037.html" TargetMode="External"/><Relationship Id="rId2" Type="http://schemas.openxmlformats.org/officeDocument/2006/relationships/notesSlide" Target="../notesSlides/notesSlide71.xml"/><Relationship Id="rId1" Type="http://schemas.openxmlformats.org/officeDocument/2006/relationships/slideLayout" Target="../slideLayouts/slideLayout13.xml"/><Relationship Id="rId6" Type="http://schemas.openxmlformats.org/officeDocument/2006/relationships/hyperlink" Target="https://www.w3schools.com/java/java_interface.asp" TargetMode="External"/><Relationship Id="rId5" Type="http://schemas.openxmlformats.org/officeDocument/2006/relationships/hyperlink" Target="http://tutorials.jenkov.com/java/constructors.html" TargetMode="External"/><Relationship Id="rId4" Type="http://schemas.openxmlformats.org/officeDocument/2006/relationships/hyperlink" Target="https://www.geeksforgeeks.org/interning-of-str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1000">
              <a:srgbClr val="C00000"/>
            </a:gs>
            <a:gs pos="11000">
              <a:schemeClr val="bg1"/>
            </a:gs>
          </a:gsLst>
          <a:lin ang="5400000" scaled="1"/>
        </a:gradFill>
        <a:effectLst/>
      </p:bgPr>
    </p:bg>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BÀI GIẢNG JAVA</a:t>
            </a:r>
          </a:p>
        </p:txBody>
      </p:sp>
      <p:sp>
        <p:nvSpPr>
          <p:cNvPr id="3" name="Text Placeholder 2">
            <a:extLst>
              <a:ext uri="{FF2B5EF4-FFF2-40B4-BE49-F238E27FC236}">
                <a16:creationId xmlns:a16="http://schemas.microsoft.com/office/drawing/2014/main" id="{7B0B5235-8F9B-C747-BEC2-535FBC74DF72}"/>
              </a:ext>
            </a:extLst>
          </p:cNvPr>
          <p:cNvSpPr>
            <a:spLocks noGrp="1"/>
          </p:cNvSpPr>
          <p:nvPr>
            <p:ph type="body" idx="1"/>
          </p:nvPr>
        </p:nvSpPr>
        <p:spPr/>
        <p:txBody>
          <a:bodyPr/>
          <a:lstStyle/>
          <a:p>
            <a:endParaRPr lang="vi-VN"/>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Khái</a:t>
            </a:r>
            <a:r>
              <a:rPr lang="en-US" b="1" dirty="0">
                <a:solidFill>
                  <a:srgbClr val="C00000"/>
                </a:solidFill>
              </a:rPr>
              <a:t> </a:t>
            </a:r>
            <a:r>
              <a:rPr lang="en-US" b="1" dirty="0" err="1">
                <a:solidFill>
                  <a:srgbClr val="C00000"/>
                </a:solidFill>
              </a:rPr>
              <a:t>niệm</a:t>
            </a:r>
            <a:endParaRPr b="1" dirty="0">
              <a:solidFill>
                <a:srgbClr val="C00000"/>
              </a:solidFill>
            </a:endParaRPr>
          </a:p>
        </p:txBody>
      </p:sp>
      <p:sp>
        <p:nvSpPr>
          <p:cNvPr id="2" name="TextBox 1"/>
          <p:cNvSpPr txBox="1"/>
          <p:nvPr/>
        </p:nvSpPr>
        <p:spPr>
          <a:xfrm>
            <a:off x="511675" y="1209994"/>
            <a:ext cx="7122463" cy="5262979"/>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vi-VN" sz="2400" dirty="0"/>
              <a:t>Lớp: Là mô hình mô tả cho một nhóm đối tượng</a:t>
            </a:r>
          </a:p>
          <a:p>
            <a:pPr marL="285750" indent="-285750">
              <a:lnSpc>
                <a:spcPct val="200000"/>
              </a:lnSpc>
              <a:buFont typeface="Arial" panose="020B0604020202020204" pitchFamily="34" charset="0"/>
              <a:buChar char="•"/>
            </a:pPr>
            <a:r>
              <a:rPr lang="vi-VN" sz="2400" dirty="0"/>
              <a:t>Một lớp trong java có thể chứa:</a:t>
            </a:r>
          </a:p>
          <a:p>
            <a:pPr marL="742950" lvl="1" indent="-285750">
              <a:lnSpc>
                <a:spcPct val="200000"/>
              </a:lnSpc>
              <a:buFont typeface="Arial" panose="020B0604020202020204" pitchFamily="34" charset="0"/>
              <a:buChar char="•"/>
            </a:pPr>
            <a:r>
              <a:rPr lang="vi-VN" sz="2400" dirty="0"/>
              <a:t>Thuộc tính</a:t>
            </a:r>
          </a:p>
          <a:p>
            <a:pPr marL="742950" lvl="1" indent="-285750">
              <a:lnSpc>
                <a:spcPct val="200000"/>
              </a:lnSpc>
              <a:buFont typeface="Arial" panose="020B0604020202020204" pitchFamily="34" charset="0"/>
              <a:buChar char="•"/>
            </a:pPr>
            <a:r>
              <a:rPr lang="vi-VN" sz="2400" dirty="0"/>
              <a:t>Hàm tạo</a:t>
            </a:r>
          </a:p>
          <a:p>
            <a:pPr marL="742950" lvl="1" indent="-285750">
              <a:lnSpc>
                <a:spcPct val="200000"/>
              </a:lnSpc>
              <a:buFont typeface="Arial" panose="020B0604020202020204" pitchFamily="34" charset="0"/>
              <a:buChar char="•"/>
            </a:pPr>
            <a:r>
              <a:rPr lang="vi-VN" sz="2400" dirty="0"/>
              <a:t>Phương thức</a:t>
            </a:r>
          </a:p>
          <a:p>
            <a:pPr marL="285750" indent="-285750">
              <a:lnSpc>
                <a:spcPct val="200000"/>
              </a:lnSpc>
              <a:buFont typeface="Arial" panose="020B0604020202020204" pitchFamily="34" charset="0"/>
              <a:buChar char="•"/>
            </a:pPr>
            <a:r>
              <a:rPr lang="vi-VN" sz="2400" dirty="0"/>
              <a:t>Đối tượng</a:t>
            </a:r>
          </a:p>
          <a:p>
            <a:pPr marL="742950" lvl="1" indent="-285750">
              <a:lnSpc>
                <a:spcPct val="200000"/>
              </a:lnSpc>
              <a:buFont typeface="Arial" panose="020B0604020202020204" pitchFamily="34" charset="0"/>
              <a:buChar char="•"/>
            </a:pPr>
            <a:r>
              <a:rPr lang="vi-VN" sz="2400" dirty="0"/>
              <a:t>Là một thể hiện cụ thể của lớp</a:t>
            </a:r>
          </a:p>
        </p:txBody>
      </p:sp>
      <p:graphicFrame>
        <p:nvGraphicFramePr>
          <p:cNvPr id="3" name="Table 2"/>
          <p:cNvGraphicFramePr>
            <a:graphicFrameLocks noGrp="1"/>
          </p:cNvGraphicFramePr>
          <p:nvPr>
            <p:extLst>
              <p:ext uri="{D42A27DB-BD31-4B8C-83A1-F6EECF244321}">
                <p14:modId xmlns:p14="http://schemas.microsoft.com/office/powerpoint/2010/main" val="3809716301"/>
              </p:ext>
            </p:extLst>
          </p:nvPr>
        </p:nvGraphicFramePr>
        <p:xfrm>
          <a:off x="7472088" y="2515625"/>
          <a:ext cx="3136348" cy="2512568"/>
        </p:xfrm>
        <a:graphic>
          <a:graphicData uri="http://schemas.openxmlformats.org/drawingml/2006/table">
            <a:tbl>
              <a:tblPr firstRow="1" bandRow="1">
                <a:tableStyleId>{FEEC168E-BC46-4BE7-8A3F-B7A86C65BCE0}</a:tableStyleId>
              </a:tblPr>
              <a:tblGrid>
                <a:gridCol w="3136348">
                  <a:extLst>
                    <a:ext uri="{9D8B030D-6E8A-4147-A177-3AD203B41FA5}">
                      <a16:colId xmlns:a16="http://schemas.microsoft.com/office/drawing/2014/main" val="1017544096"/>
                    </a:ext>
                  </a:extLst>
                </a:gridCol>
              </a:tblGrid>
              <a:tr h="628142">
                <a:tc>
                  <a:txBody>
                    <a:bodyPr/>
                    <a:lstStyle/>
                    <a:p>
                      <a:pPr algn="ctr"/>
                      <a:r>
                        <a:rPr lang="vi-VN" sz="1500" dirty="0"/>
                        <a:t>Class</a:t>
                      </a:r>
                    </a:p>
                  </a:txBody>
                  <a:tcPr marL="78608" marR="78608" marT="39304" marB="39304" anchor="ctr"/>
                </a:tc>
                <a:extLst>
                  <a:ext uri="{0D108BD9-81ED-4DB2-BD59-A6C34878D82A}">
                    <a16:rowId xmlns:a16="http://schemas.microsoft.com/office/drawing/2014/main" val="1186623253"/>
                  </a:ext>
                </a:extLst>
              </a:tr>
              <a:tr h="628142">
                <a:tc>
                  <a:txBody>
                    <a:bodyPr/>
                    <a:lstStyle/>
                    <a:p>
                      <a:pPr algn="ctr"/>
                      <a:r>
                        <a:rPr lang="vi-VN" sz="1500" dirty="0"/>
                        <a:t>Thuộc</a:t>
                      </a:r>
                      <a:r>
                        <a:rPr lang="vi-VN" sz="1500" baseline="0" dirty="0"/>
                        <a:t> tính (</a:t>
                      </a:r>
                      <a:r>
                        <a:rPr lang="vi-VN" sz="1500" dirty="0"/>
                        <a:t>Properties)</a:t>
                      </a:r>
                    </a:p>
                  </a:txBody>
                  <a:tcPr marL="78608" marR="78608" marT="39304" marB="39304" anchor="ctr"/>
                </a:tc>
                <a:extLst>
                  <a:ext uri="{0D108BD9-81ED-4DB2-BD59-A6C34878D82A}">
                    <a16:rowId xmlns:a16="http://schemas.microsoft.com/office/drawing/2014/main" val="245149979"/>
                  </a:ext>
                </a:extLst>
              </a:tr>
              <a:tr h="628142">
                <a:tc>
                  <a:txBody>
                    <a:bodyPr/>
                    <a:lstStyle/>
                    <a:p>
                      <a:pPr algn="ctr"/>
                      <a:r>
                        <a:rPr lang="vi-VN" sz="1500" dirty="0"/>
                        <a:t>Hàm</a:t>
                      </a:r>
                      <a:r>
                        <a:rPr lang="vi-VN" sz="1500" baseline="0" dirty="0"/>
                        <a:t> tạo (Constructors)</a:t>
                      </a:r>
                      <a:endParaRPr lang="vi-VN" sz="1500" dirty="0"/>
                    </a:p>
                  </a:txBody>
                  <a:tcPr marL="78608" marR="78608" marT="39304" marB="39304" anchor="ctr"/>
                </a:tc>
                <a:extLst>
                  <a:ext uri="{0D108BD9-81ED-4DB2-BD59-A6C34878D82A}">
                    <a16:rowId xmlns:a16="http://schemas.microsoft.com/office/drawing/2014/main" val="194334745"/>
                  </a:ext>
                </a:extLst>
              </a:tr>
              <a:tr h="628142">
                <a:tc>
                  <a:txBody>
                    <a:bodyPr/>
                    <a:lstStyle/>
                    <a:p>
                      <a:pPr algn="ctr"/>
                      <a:r>
                        <a:rPr lang="vi-VN" sz="1500" dirty="0"/>
                        <a:t>Phương</a:t>
                      </a:r>
                      <a:r>
                        <a:rPr lang="vi-VN" sz="1500" baseline="0" dirty="0"/>
                        <a:t> thức (Methods)</a:t>
                      </a:r>
                      <a:endParaRPr lang="vi-VN" sz="1500" dirty="0"/>
                    </a:p>
                  </a:txBody>
                  <a:tcPr marL="78608" marR="78608" marT="39304" marB="39304" anchor="ctr"/>
                </a:tc>
                <a:extLst>
                  <a:ext uri="{0D108BD9-81ED-4DB2-BD59-A6C34878D82A}">
                    <a16:rowId xmlns:a16="http://schemas.microsoft.com/office/drawing/2014/main" val="4076328134"/>
                  </a:ext>
                </a:extLst>
              </a:tr>
            </a:tbl>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Khai</a:t>
            </a:r>
            <a:r>
              <a:rPr lang="en-US" b="1" dirty="0">
                <a:solidFill>
                  <a:srgbClr val="C00000"/>
                </a:solidFill>
              </a:rPr>
              <a:t> </a:t>
            </a:r>
            <a:r>
              <a:rPr lang="en-US" b="1" dirty="0" err="1">
                <a:solidFill>
                  <a:srgbClr val="C00000"/>
                </a:solidFill>
              </a:rPr>
              <a:t>báo</a:t>
            </a:r>
            <a:r>
              <a:rPr lang="en-US" b="1" dirty="0">
                <a:solidFill>
                  <a:srgbClr val="C00000"/>
                </a:solidFill>
              </a:rPr>
              <a:t> </a:t>
            </a:r>
            <a:r>
              <a:rPr lang="en-US" b="1" dirty="0" err="1">
                <a:solidFill>
                  <a:srgbClr val="C00000"/>
                </a:solidFill>
              </a:rPr>
              <a:t>lớp</a:t>
            </a:r>
            <a:endParaRPr b="1" dirty="0">
              <a:solidFill>
                <a:srgbClr val="C00000"/>
              </a:solidFill>
            </a:endParaRPr>
          </a:p>
        </p:txBody>
      </p:sp>
      <p:sp>
        <p:nvSpPr>
          <p:cNvPr id="5" name="TextBox 4"/>
          <p:cNvSpPr txBox="1"/>
          <p:nvPr/>
        </p:nvSpPr>
        <p:spPr>
          <a:xfrm>
            <a:off x="824948" y="2400375"/>
            <a:ext cx="10608761" cy="286232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dirty="0">
                <a:latin typeface="Courier New" panose="02070309020205020404" pitchFamily="49" charset="0"/>
                <a:cs typeface="Courier New" panose="02070309020205020404" pitchFamily="49" charset="0"/>
              </a:rPr>
              <a:t>[access modifier]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class_name</a:t>
            </a:r>
            <a:r>
              <a:rPr lang="en-US" dirty="0">
                <a:latin typeface="Courier New" panose="02070309020205020404" pitchFamily="49" charset="0"/>
                <a:cs typeface="Courier New" panose="02070309020205020404" pitchFamily="49" charset="0"/>
              </a:rPr>
              <a:t>&gt; {</a:t>
            </a:r>
          </a:p>
          <a:p>
            <a:r>
              <a:rPr lang="en-US" dirty="0">
                <a:latin typeface="Courier New" panose="02070309020205020404" pitchFamily="49" charset="0"/>
                <a:cs typeface="Courier New" panose="02070309020205020404" pitchFamily="49" charset="0"/>
              </a:rPr>
              <a:t>//properties</a:t>
            </a:r>
          </a:p>
          <a:p>
            <a:r>
              <a:rPr lang="en-US" dirty="0">
                <a:latin typeface="Courier New" panose="02070309020205020404" pitchFamily="49" charset="0"/>
                <a:cs typeface="Courier New" panose="02070309020205020404" pitchFamily="49" charset="0"/>
              </a:rPr>
              <a:t>[access modifier] &lt;</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&gt; &lt;</a:t>
            </a:r>
            <a:r>
              <a:rPr lang="en-US" dirty="0" err="1">
                <a:latin typeface="Courier New" panose="02070309020205020404" pitchFamily="49" charset="0"/>
                <a:cs typeface="Courier New" panose="02070309020205020404" pitchFamily="49" charset="0"/>
              </a:rPr>
              <a:t>property_name</a:t>
            </a:r>
            <a:r>
              <a:rPr lang="en-US" dirty="0">
                <a:latin typeface="Courier New" panose="02070309020205020404" pitchFamily="49" charset="0"/>
                <a:cs typeface="Courier New" panose="02070309020205020404" pitchFamily="49" charset="0"/>
              </a:rPr>
              <a:t>&gt; [=value]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//constructors</a:t>
            </a:r>
          </a:p>
          <a:p>
            <a:r>
              <a:rPr lang="en-US" dirty="0">
                <a:latin typeface="Courier New" panose="02070309020205020404" pitchFamily="49" charset="0"/>
                <a:cs typeface="Courier New" panose="02070309020205020404" pitchFamily="49" charset="0"/>
              </a:rPr>
              <a:t>[access modifier] &lt;</a:t>
            </a:r>
            <a:r>
              <a:rPr lang="en-US" dirty="0" err="1">
                <a:latin typeface="Courier New" panose="02070309020205020404" pitchFamily="49" charset="0"/>
                <a:cs typeface="Courier New" panose="02070309020205020404" pitchFamily="49" charset="0"/>
              </a:rPr>
              <a:t>class_name</a:t>
            </a:r>
            <a:r>
              <a:rPr lang="en-US" dirty="0">
                <a:latin typeface="Courier New" panose="02070309020205020404" pitchFamily="49" charset="0"/>
                <a:cs typeface="Courier New" panose="02070309020205020404" pitchFamily="49" charset="0"/>
              </a:rPr>
              <a:t>&gt;()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//methods</a:t>
            </a:r>
          </a:p>
          <a:p>
            <a:r>
              <a:rPr lang="en-US" dirty="0">
                <a:latin typeface="Courier New" panose="02070309020205020404" pitchFamily="49" charset="0"/>
                <a:cs typeface="Courier New" panose="02070309020205020404" pitchFamily="49" charset="0"/>
              </a:rPr>
              <a:t>[access modifier] &lt;</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&gt; &lt;</a:t>
            </a:r>
            <a:r>
              <a:rPr lang="en-US" dirty="0" err="1">
                <a:latin typeface="Courier New" panose="02070309020205020404" pitchFamily="49" charset="0"/>
                <a:cs typeface="Courier New" panose="02070309020205020404" pitchFamily="49" charset="0"/>
              </a:rPr>
              <a:t>method_name</a:t>
            </a:r>
            <a:r>
              <a:rPr lang="en-US" dirty="0">
                <a:latin typeface="Courier New" panose="02070309020205020404" pitchFamily="49" charset="0"/>
                <a:cs typeface="Courier New" panose="02070309020205020404" pitchFamily="49" charset="0"/>
              </a:rPr>
              <a:t>&gt;(&lt;</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&gt; arg...){...} </a:t>
            </a:r>
          </a:p>
          <a:p>
            <a:r>
              <a:rPr lang="en-US" dirty="0">
                <a:latin typeface="Courier New" panose="02070309020205020404" pitchFamily="49" charset="0"/>
                <a:cs typeface="Courier New" panose="02070309020205020404" pitchFamily="49" charset="0"/>
              </a:rPr>
              <a:t>}</a:t>
            </a:r>
          </a:p>
        </p:txBody>
      </p:sp>
      <p:sp>
        <p:nvSpPr>
          <p:cNvPr id="6" name="Rounded Rectangle 5"/>
          <p:cNvSpPr/>
          <p:nvPr/>
        </p:nvSpPr>
        <p:spPr>
          <a:xfrm>
            <a:off x="216778" y="1160802"/>
            <a:ext cx="3808570" cy="775903"/>
          </a:xfrm>
          <a:prstGeom prst="round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r>
              <a:rPr lang="en-US" dirty="0" err="1"/>
              <a:t>public|private|protected</a:t>
            </a:r>
            <a:r>
              <a:rPr lang="en-US" dirty="0"/>
              <a:t>] </a:t>
            </a:r>
            <a:r>
              <a:rPr lang="en-US" dirty="0" err="1"/>
              <a:t>hoặc</a:t>
            </a:r>
            <a:r>
              <a:rPr lang="en-US" dirty="0"/>
              <a:t> </a:t>
            </a:r>
            <a:r>
              <a:rPr lang="en-US" dirty="0" err="1"/>
              <a:t>không</a:t>
            </a:r>
            <a:r>
              <a:rPr lang="en-US" dirty="0"/>
              <a:t> </a:t>
            </a:r>
            <a:r>
              <a:rPr lang="en-US" dirty="0" err="1"/>
              <a:t>có</a:t>
            </a:r>
            <a:endParaRPr lang="en-US" dirty="0"/>
          </a:p>
        </p:txBody>
      </p:sp>
      <p:sp>
        <p:nvSpPr>
          <p:cNvPr id="7" name="Rounded Rectangle 6"/>
          <p:cNvSpPr/>
          <p:nvPr/>
        </p:nvSpPr>
        <p:spPr>
          <a:xfrm>
            <a:off x="6398905" y="5726367"/>
            <a:ext cx="2823615" cy="477078"/>
          </a:xfrm>
          <a:prstGeom prst="round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hàm</a:t>
            </a:r>
            <a:r>
              <a:rPr lang="en-US" dirty="0"/>
              <a:t> </a:t>
            </a:r>
            <a:r>
              <a:rPr lang="en-US" dirty="0" err="1"/>
              <a:t>tạo</a:t>
            </a:r>
            <a:endParaRPr lang="en-US" dirty="0"/>
          </a:p>
        </p:txBody>
      </p:sp>
      <p:cxnSp>
        <p:nvCxnSpPr>
          <p:cNvPr id="9" name="Straight Arrow Connector 8"/>
          <p:cNvCxnSpPr>
            <a:stCxn id="6" idx="2"/>
          </p:cNvCxnSpPr>
          <p:nvPr/>
        </p:nvCxnSpPr>
        <p:spPr>
          <a:xfrm flipH="1">
            <a:off x="2057400" y="1936705"/>
            <a:ext cx="63663" cy="56795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p:cNvCxnSpPr>
            <a:stCxn id="7" idx="0"/>
          </p:cNvCxnSpPr>
          <p:nvPr/>
        </p:nvCxnSpPr>
        <p:spPr>
          <a:xfrm flipH="1" flipV="1">
            <a:off x="4492487" y="4164496"/>
            <a:ext cx="3318226" cy="15618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412309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Khai</a:t>
            </a:r>
            <a:r>
              <a:rPr lang="en-US" b="1" dirty="0">
                <a:solidFill>
                  <a:srgbClr val="C00000"/>
                </a:solidFill>
              </a:rPr>
              <a:t> </a:t>
            </a:r>
            <a:r>
              <a:rPr lang="en-US" b="1" dirty="0" err="1">
                <a:solidFill>
                  <a:srgbClr val="C00000"/>
                </a:solidFill>
              </a:rPr>
              <a:t>báo</a:t>
            </a:r>
            <a:r>
              <a:rPr lang="en-US" b="1" dirty="0">
                <a:solidFill>
                  <a:srgbClr val="C00000"/>
                </a:solidFill>
              </a:rPr>
              <a:t> </a:t>
            </a:r>
            <a:r>
              <a:rPr lang="en-US" b="1" dirty="0" err="1">
                <a:solidFill>
                  <a:srgbClr val="C00000"/>
                </a:solidFill>
              </a:rPr>
              <a:t>lớp</a:t>
            </a:r>
            <a:endParaRPr b="1" dirty="0">
              <a:solidFill>
                <a:srgbClr val="C00000"/>
              </a:solidFill>
            </a:endParaRPr>
          </a:p>
        </p:txBody>
      </p:sp>
      <p:sp>
        <p:nvSpPr>
          <p:cNvPr id="2" name="TextBox 1"/>
          <p:cNvSpPr txBox="1"/>
          <p:nvPr/>
        </p:nvSpPr>
        <p:spPr>
          <a:xfrm>
            <a:off x="413004" y="917565"/>
            <a:ext cx="1141659" cy="612412"/>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vi-VN" sz="2000" dirty="0"/>
              <a:t>Ví dụ:</a:t>
            </a:r>
          </a:p>
        </p:txBody>
      </p:sp>
      <p:sp>
        <p:nvSpPr>
          <p:cNvPr id="12" name="TextBox 11"/>
          <p:cNvSpPr txBox="1"/>
          <p:nvPr/>
        </p:nvSpPr>
        <p:spPr>
          <a:xfrm>
            <a:off x="791619" y="1529977"/>
            <a:ext cx="10608761" cy="4801314"/>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a:t>
            </a:r>
            <a:r>
              <a:rPr lang="vi-VN" b="1" dirty="0">
                <a:solidFill>
                  <a:srgbClr val="7F0055"/>
                </a:solidFill>
                <a:latin typeface="Courier New" panose="02070309020205020404" pitchFamily="49" charset="0"/>
                <a:cs typeface="Courier New" panose="02070309020205020404" pitchFamily="49" charset="0"/>
              </a:rPr>
              <a:t>class</a:t>
            </a:r>
            <a:r>
              <a:rPr lang="vi-VN" b="1" dirty="0">
                <a:solidFill>
                  <a:srgbClr val="000000"/>
                </a:solidFill>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Employee</a:t>
            </a:r>
            <a:r>
              <a:rPr lang="vi-VN" b="1" dirty="0">
                <a:solidFill>
                  <a:srgbClr val="000000"/>
                </a:solidFill>
                <a:latin typeface="Courier New" panose="02070309020205020404" pitchFamily="49" charset="0"/>
                <a:cs typeface="Courier New" panose="02070309020205020404" pitchFamily="49" charset="0"/>
              </a:rPr>
              <a:t> {</a:t>
            </a:r>
          </a:p>
          <a:p>
            <a:pPr lvl="1"/>
            <a:r>
              <a:rPr lang="vi-VN" dirty="0">
                <a:solidFill>
                  <a:srgbClr val="3F7F5F"/>
                </a:solidFill>
                <a:latin typeface="Courier New" panose="02070309020205020404" pitchFamily="49" charset="0"/>
                <a:cs typeface="Courier New" panose="02070309020205020404" pitchFamily="49" charset="0"/>
              </a:rPr>
              <a:t>//properties</a:t>
            </a:r>
          </a:p>
          <a:p>
            <a:pPr lvl="1"/>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i</a:t>
            </a:r>
            <a:r>
              <a:rPr lang="en-US" b="1" dirty="0" err="1">
                <a:solidFill>
                  <a:srgbClr val="000000"/>
                </a:solidFill>
                <a:latin typeface="Courier New" panose="02070309020205020404" pitchFamily="49" charset="0"/>
                <a:cs typeface="Courier New" panose="02070309020205020404" pitchFamily="49" charset="0"/>
              </a:rPr>
              <a:t>nt</a:t>
            </a:r>
            <a:r>
              <a:rPr lang="vi-VN" b="1" dirty="0">
                <a:solidFill>
                  <a:srgbClr val="000000"/>
                </a:solidFill>
                <a:latin typeface="Courier New" panose="02070309020205020404" pitchFamily="49" charset="0"/>
                <a:cs typeface="Courier New" panose="02070309020205020404" pitchFamily="49" charset="0"/>
              </a:rPr>
              <a:t> </a:t>
            </a:r>
            <a:r>
              <a:rPr lang="vi-VN" b="1" dirty="0">
                <a:solidFill>
                  <a:srgbClr val="0000C0"/>
                </a:solidFill>
                <a:latin typeface="Courier New" panose="02070309020205020404" pitchFamily="49" charset="0"/>
                <a:cs typeface="Courier New" panose="02070309020205020404" pitchFamily="49" charset="0"/>
              </a:rPr>
              <a:t>id</a:t>
            </a:r>
            <a:r>
              <a:rPr lang="vi-VN" b="1" dirty="0">
                <a:solidFill>
                  <a:srgbClr val="000000"/>
                </a:solidFill>
                <a:latin typeface="Courier New" panose="02070309020205020404" pitchFamily="49" charset="0"/>
                <a:cs typeface="Courier New" panose="02070309020205020404" pitchFamily="49" charset="0"/>
              </a:rPr>
              <a:t>;</a:t>
            </a:r>
            <a:endParaRPr lang="vi-VN" dirty="0">
              <a:solidFill>
                <a:srgbClr val="3F7F5F"/>
              </a:solidFill>
              <a:latin typeface="Courier New" panose="02070309020205020404" pitchFamily="49" charset="0"/>
              <a:cs typeface="Courier New" panose="02070309020205020404" pitchFamily="49" charset="0"/>
            </a:endParaRPr>
          </a:p>
          <a:p>
            <a:pPr lvl="1"/>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String </a:t>
            </a:r>
            <a:r>
              <a:rPr lang="vi-VN" b="1" dirty="0">
                <a:solidFill>
                  <a:srgbClr val="0000C0"/>
                </a:solidFill>
                <a:latin typeface="Courier New" panose="02070309020205020404" pitchFamily="49" charset="0"/>
                <a:cs typeface="Courier New" panose="02070309020205020404" pitchFamily="49" charset="0"/>
              </a:rPr>
              <a:t>name</a:t>
            </a:r>
            <a:r>
              <a:rPr lang="vi-VN" b="1" dirty="0">
                <a:solidFill>
                  <a:srgbClr val="000000"/>
                </a:solidFill>
                <a:latin typeface="Courier New" panose="02070309020205020404" pitchFamily="49" charset="0"/>
                <a:cs typeface="Courier New" panose="02070309020205020404" pitchFamily="49" charset="0"/>
              </a:rPr>
              <a:t>;</a:t>
            </a:r>
          </a:p>
          <a:p>
            <a:pPr lvl="1"/>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int</a:t>
            </a:r>
            <a:r>
              <a:rPr lang="en-US" b="1" dirty="0">
                <a:solidFill>
                  <a:srgbClr val="000000"/>
                </a:solidFill>
                <a:latin typeface="Courier New" panose="02070309020205020404" pitchFamily="49" charset="0"/>
                <a:cs typeface="Courier New" panose="02070309020205020404" pitchFamily="49" charset="0"/>
              </a:rPr>
              <a:t> </a:t>
            </a:r>
            <a:r>
              <a:rPr lang="en-US" b="1" dirty="0" err="1">
                <a:solidFill>
                  <a:srgbClr val="0000C0"/>
                </a:solidFill>
                <a:latin typeface="Courier New" panose="02070309020205020404" pitchFamily="49" charset="0"/>
                <a:cs typeface="Courier New" panose="02070309020205020404" pitchFamily="49" charset="0"/>
              </a:rPr>
              <a:t>baseSalary</a:t>
            </a:r>
            <a:r>
              <a:rPr lang="en-US" b="1" dirty="0">
                <a:solidFill>
                  <a:srgbClr val="000000"/>
                </a:solidFill>
                <a:latin typeface="Courier New" panose="02070309020205020404" pitchFamily="49" charset="0"/>
                <a:cs typeface="Courier New" panose="02070309020205020404" pitchFamily="49" charset="0"/>
              </a:rPr>
              <a:t>;</a:t>
            </a:r>
            <a:endParaRPr lang="vi-VN" b="1" dirty="0">
              <a:solidFill>
                <a:srgbClr val="000000"/>
              </a:solidFill>
              <a:latin typeface="Courier New" panose="02070309020205020404" pitchFamily="49" charset="0"/>
              <a:cs typeface="Courier New" panose="02070309020205020404" pitchFamily="49" charset="0"/>
            </a:endParaRPr>
          </a:p>
          <a:p>
            <a:pPr lvl="1"/>
            <a:endParaRPr lang="vi-VN" dirty="0">
              <a:latin typeface="Courier New" panose="02070309020205020404" pitchFamily="49" charset="0"/>
              <a:cs typeface="Courier New" panose="02070309020205020404" pitchFamily="49" charset="0"/>
            </a:endParaRPr>
          </a:p>
          <a:p>
            <a:pPr lvl="1"/>
            <a:r>
              <a:rPr lang="vi-VN" dirty="0">
                <a:solidFill>
                  <a:srgbClr val="3F7F5F"/>
                </a:solidFill>
                <a:latin typeface="Courier New" panose="02070309020205020404" pitchFamily="49" charset="0"/>
                <a:cs typeface="Courier New" panose="02070309020205020404" pitchFamily="49" charset="0"/>
              </a:rPr>
              <a:t>//constructor</a:t>
            </a:r>
          </a:p>
          <a:p>
            <a:pPr lvl="1"/>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a:t>
            </a:r>
            <a:r>
              <a:rPr lang="en-US" b="1" dirty="0">
                <a:solidFill>
                  <a:srgbClr val="000000"/>
                </a:solidFill>
                <a:latin typeface="Courier New" panose="02070309020205020404" pitchFamily="49" charset="0"/>
                <a:cs typeface="Courier New" panose="02070309020205020404" pitchFamily="49" charset="0"/>
              </a:rPr>
              <a:t>Employee</a:t>
            </a:r>
            <a:r>
              <a:rPr lang="vi-VN" b="1" dirty="0">
                <a:solidFill>
                  <a:srgbClr val="000000"/>
                </a:solidFill>
                <a:latin typeface="Courier New" panose="02070309020205020404" pitchFamily="49" charset="0"/>
                <a:cs typeface="Courier New" panose="02070309020205020404" pitchFamily="49" charset="0"/>
              </a:rPr>
              <a:t>() {</a:t>
            </a:r>
          </a:p>
          <a:p>
            <a:pPr lvl="1"/>
            <a:endParaRPr lang="vi-VN" dirty="0">
              <a:latin typeface="Courier New" panose="02070309020205020404" pitchFamily="49" charset="0"/>
              <a:cs typeface="Courier New" panose="02070309020205020404" pitchFamily="49" charset="0"/>
            </a:endParaRPr>
          </a:p>
          <a:p>
            <a:pPr lvl="1"/>
            <a:r>
              <a:rPr lang="vi-VN" dirty="0">
                <a:solidFill>
                  <a:srgbClr val="000000"/>
                </a:solidFill>
                <a:latin typeface="Courier New" panose="02070309020205020404" pitchFamily="49" charset="0"/>
                <a:cs typeface="Courier New" panose="02070309020205020404" pitchFamily="49" charset="0"/>
              </a:rPr>
              <a:t>}</a:t>
            </a:r>
          </a:p>
          <a:p>
            <a:pPr lvl="1"/>
            <a:endParaRPr lang="vi-VN" dirty="0">
              <a:latin typeface="Courier New" panose="02070309020205020404" pitchFamily="49" charset="0"/>
              <a:cs typeface="Courier New" panose="02070309020205020404" pitchFamily="49" charset="0"/>
            </a:endParaRPr>
          </a:p>
          <a:p>
            <a:pPr lvl="1"/>
            <a:r>
              <a:rPr lang="vi-VN" dirty="0">
                <a:solidFill>
                  <a:srgbClr val="3F7F5F"/>
                </a:solidFill>
                <a:latin typeface="Courier New" panose="02070309020205020404" pitchFamily="49" charset="0"/>
                <a:cs typeface="Courier New" panose="02070309020205020404" pitchFamily="49" charset="0"/>
              </a:rPr>
              <a:t>//methods</a:t>
            </a:r>
          </a:p>
          <a:p>
            <a:pPr lvl="1"/>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a:t>
            </a:r>
            <a:r>
              <a:rPr lang="vi-VN" b="1" dirty="0">
                <a:solidFill>
                  <a:srgbClr val="7F0055"/>
                </a:solidFill>
                <a:latin typeface="Courier New" panose="02070309020205020404" pitchFamily="49" charset="0"/>
                <a:cs typeface="Courier New" panose="02070309020205020404" pitchFamily="49" charset="0"/>
              </a:rPr>
              <a:t>void</a:t>
            </a:r>
            <a:r>
              <a:rPr lang="vi-VN" b="1" dirty="0">
                <a:solidFill>
                  <a:srgbClr val="000000"/>
                </a:solidFill>
                <a:latin typeface="Courier New" panose="02070309020205020404" pitchFamily="49" charset="0"/>
                <a:cs typeface="Courier New" panose="02070309020205020404" pitchFamily="49" charset="0"/>
              </a:rPr>
              <a:t> print() {</a:t>
            </a:r>
          </a:p>
          <a:p>
            <a:pPr lvl="1"/>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System.</a:t>
            </a:r>
            <a:r>
              <a:rPr lang="en-US" b="1" dirty="0" err="1">
                <a:solidFill>
                  <a:srgbClr val="0000C0"/>
                </a:solidFill>
                <a:latin typeface="Courier New" panose="02070309020205020404" pitchFamily="49" charset="0"/>
                <a:cs typeface="Courier New" panose="02070309020205020404" pitchFamily="49" charset="0"/>
              </a:rPr>
              <a:t>out</a:t>
            </a:r>
            <a:r>
              <a:rPr lang="en-US" b="1" dirty="0" err="1">
                <a:solidFill>
                  <a:srgbClr val="000000"/>
                </a:solidFill>
                <a:latin typeface="Courier New" panose="02070309020205020404" pitchFamily="49" charset="0"/>
                <a:cs typeface="Courier New" panose="02070309020205020404" pitchFamily="49" charset="0"/>
              </a:rPr>
              <a:t>.println</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2A00FF"/>
                </a:solidFill>
                <a:latin typeface="Courier New" panose="02070309020205020404" pitchFamily="49" charset="0"/>
                <a:cs typeface="Courier New" panose="02070309020205020404" pitchFamily="49" charset="0"/>
              </a:rPr>
              <a:t>"Id: " </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2A00FF"/>
                </a:solidFill>
                <a:latin typeface="Courier New" panose="02070309020205020404" pitchFamily="49" charset="0"/>
                <a:cs typeface="Courier New" panose="02070309020205020404" pitchFamily="49" charset="0"/>
              </a:rPr>
              <a:t> id </a:t>
            </a:r>
            <a:r>
              <a:rPr lang="en-US" b="1" dirty="0">
                <a:solidFill>
                  <a:srgbClr val="000000"/>
                </a:solidFill>
                <a:latin typeface="Courier New" panose="02070309020205020404" pitchFamily="49" charset="0"/>
                <a:cs typeface="Courier New" panose="02070309020205020404" pitchFamily="49" charset="0"/>
              </a:rPr>
              <a:t>+</a:t>
            </a:r>
            <a:r>
              <a:rPr lang="en-US" b="1" dirty="0">
                <a:solidFill>
                  <a:srgbClr val="2A00FF"/>
                </a:solidFill>
                <a:latin typeface="Courier New" panose="02070309020205020404" pitchFamily="49" charset="0"/>
                <a:cs typeface="Courier New" panose="02070309020205020404" pitchFamily="49" charset="0"/>
              </a:rPr>
              <a:t> “;Name: "</a:t>
            </a:r>
            <a:r>
              <a:rPr lang="en-US" b="1" dirty="0">
                <a:solidFill>
                  <a:srgbClr val="000000"/>
                </a:solidFill>
                <a:latin typeface="Courier New" panose="02070309020205020404" pitchFamily="49" charset="0"/>
                <a:cs typeface="Courier New" panose="02070309020205020404" pitchFamily="49" charset="0"/>
              </a:rPr>
              <a:t> + </a:t>
            </a:r>
            <a:r>
              <a:rPr lang="en-US" b="1" dirty="0">
                <a:solidFill>
                  <a:srgbClr val="0000C0"/>
                </a:solidFill>
                <a:latin typeface="Courier New" panose="02070309020205020404" pitchFamily="49" charset="0"/>
                <a:cs typeface="Courier New" panose="02070309020205020404" pitchFamily="49" charset="0"/>
              </a:rPr>
              <a:t>name</a:t>
            </a:r>
            <a:r>
              <a:rPr lang="en-US" b="1" dirty="0">
                <a:solidFill>
                  <a:srgbClr val="000000"/>
                </a:solidFill>
                <a:latin typeface="Courier New" panose="02070309020205020404" pitchFamily="49" charset="0"/>
                <a:cs typeface="Courier New" panose="02070309020205020404" pitchFamily="49" charset="0"/>
              </a:rPr>
              <a:t> + </a:t>
            </a:r>
            <a:r>
              <a:rPr lang="en-US" b="1" dirty="0">
                <a:solidFill>
                  <a:srgbClr val="2A00FF"/>
                </a:solidFill>
                <a:latin typeface="Courier New" panose="02070309020205020404" pitchFamily="49" charset="0"/>
                <a:cs typeface="Courier New" panose="02070309020205020404" pitchFamily="49" charset="0"/>
              </a:rPr>
              <a:t>"; Base Salary: "</a:t>
            </a:r>
            <a:r>
              <a:rPr lang="en-US" b="1" dirty="0">
                <a:solidFill>
                  <a:srgbClr val="000000"/>
                </a:solidFill>
                <a:latin typeface="Courier New" panose="02070309020205020404" pitchFamily="49" charset="0"/>
                <a:cs typeface="Courier New" panose="02070309020205020404" pitchFamily="49" charset="0"/>
              </a:rPr>
              <a:t> + </a:t>
            </a:r>
            <a:r>
              <a:rPr lang="en-US" b="1" dirty="0" err="1">
                <a:solidFill>
                  <a:srgbClr val="0000C0"/>
                </a:solidFill>
                <a:latin typeface="Courier New" panose="02070309020205020404" pitchFamily="49" charset="0"/>
                <a:cs typeface="Courier New" panose="02070309020205020404" pitchFamily="49" charset="0"/>
              </a:rPr>
              <a:t>baseSalary</a:t>
            </a:r>
            <a:r>
              <a:rPr lang="en-US" b="1" dirty="0">
                <a:solidFill>
                  <a:srgbClr val="000000"/>
                </a:solidFill>
                <a:latin typeface="Courier New" panose="02070309020205020404" pitchFamily="49" charset="0"/>
                <a:cs typeface="Courier New" panose="02070309020205020404" pitchFamily="49" charset="0"/>
              </a:rPr>
              <a:t>);</a:t>
            </a:r>
          </a:p>
          <a:p>
            <a:pPr lvl="1"/>
            <a:r>
              <a:rPr lang="vi-VN" dirty="0">
                <a:solidFill>
                  <a:srgbClr val="000000"/>
                </a:solidFill>
                <a:latin typeface="Courier New" panose="02070309020205020404" pitchFamily="49" charset="0"/>
                <a:cs typeface="Courier New" panose="02070309020205020404" pitchFamily="49" charset="0"/>
              </a:rPr>
              <a:t>}</a:t>
            </a:r>
          </a:p>
          <a:p>
            <a:r>
              <a:rPr lang="vi-VN"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5483586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Tham</a:t>
            </a:r>
            <a:r>
              <a:rPr lang="en-US" b="1" dirty="0">
                <a:solidFill>
                  <a:srgbClr val="C00000"/>
                </a:solidFill>
              </a:rPr>
              <a:t> </a:t>
            </a:r>
            <a:r>
              <a:rPr lang="en-US" b="1" dirty="0" err="1">
                <a:solidFill>
                  <a:srgbClr val="C00000"/>
                </a:solidFill>
              </a:rPr>
              <a:t>số</a:t>
            </a:r>
            <a:r>
              <a:rPr lang="en-US" b="1" dirty="0">
                <a:solidFill>
                  <a:srgbClr val="C00000"/>
                </a:solidFill>
              </a:rPr>
              <a:t> </a:t>
            </a:r>
            <a:r>
              <a:rPr lang="en-US" b="1" dirty="0" err="1">
                <a:solidFill>
                  <a:srgbClr val="C00000"/>
                </a:solidFill>
              </a:rPr>
              <a:t>của</a:t>
            </a:r>
            <a:r>
              <a:rPr lang="en-US" b="1" dirty="0">
                <a:solidFill>
                  <a:srgbClr val="C00000"/>
                </a:solidFill>
              </a:rPr>
              <a:t> </a:t>
            </a:r>
            <a:r>
              <a:rPr lang="en-US" b="1" dirty="0" err="1">
                <a:solidFill>
                  <a:srgbClr val="C00000"/>
                </a:solidFill>
              </a:rPr>
              <a:t>phương</a:t>
            </a:r>
            <a:r>
              <a:rPr lang="en-US" b="1" dirty="0">
                <a:solidFill>
                  <a:srgbClr val="C00000"/>
                </a:solidFill>
              </a:rPr>
              <a:t> </a:t>
            </a:r>
            <a:r>
              <a:rPr lang="en-US" b="1" dirty="0" err="1">
                <a:solidFill>
                  <a:srgbClr val="C00000"/>
                </a:solidFill>
              </a:rPr>
              <a:t>thức</a:t>
            </a:r>
            <a:endParaRPr b="1" dirty="0">
              <a:solidFill>
                <a:srgbClr val="C00000"/>
              </a:solidFill>
            </a:endParaRPr>
          </a:p>
        </p:txBody>
      </p:sp>
      <p:sp>
        <p:nvSpPr>
          <p:cNvPr id="2" name="TextBox 1"/>
          <p:cNvSpPr txBox="1"/>
          <p:nvPr/>
        </p:nvSpPr>
        <p:spPr>
          <a:xfrm>
            <a:off x="413004" y="854588"/>
            <a:ext cx="10468356" cy="958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2000" dirty="0"/>
              <a:t>Tất cả các tham số trong Java đều truyền theo tham trị (sao chép giá trị)</a:t>
            </a:r>
          </a:p>
          <a:p>
            <a:pPr marL="285750" indent="-285750">
              <a:lnSpc>
                <a:spcPct val="150000"/>
              </a:lnSpc>
              <a:buFont typeface="Arial" panose="020B0604020202020204" pitchFamily="34" charset="0"/>
              <a:buChar char="•"/>
            </a:pPr>
            <a:r>
              <a:rPr lang="vi-VN" sz="2000" dirty="0"/>
              <a:t>Với biến không thuộc kiểu cơ bản trong Java, tham chiếu sẽ  được sao chép</a:t>
            </a:r>
          </a:p>
        </p:txBody>
      </p:sp>
      <p:sp>
        <p:nvSpPr>
          <p:cNvPr id="12" name="TextBox 11"/>
          <p:cNvSpPr txBox="1"/>
          <p:nvPr/>
        </p:nvSpPr>
        <p:spPr>
          <a:xfrm>
            <a:off x="791620" y="1794428"/>
            <a:ext cx="5867598" cy="4924425"/>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vi-VN" sz="1600" b="1" dirty="0">
                <a:solidFill>
                  <a:srgbClr val="7F0055"/>
                </a:solidFill>
                <a:latin typeface="Courier New" panose="02070309020205020404" pitchFamily="49" charset="0"/>
                <a:cs typeface="Courier New" panose="02070309020205020404" pitchFamily="49" charset="0"/>
              </a:rPr>
              <a:t>public</a:t>
            </a:r>
            <a:r>
              <a:rPr lang="vi-VN" sz="1600" b="1" dirty="0">
                <a:solidFill>
                  <a:srgbClr val="000000"/>
                </a:solidFill>
                <a:latin typeface="Courier New" panose="02070309020205020404" pitchFamily="49" charset="0"/>
                <a:cs typeface="Courier New" panose="02070309020205020404" pitchFamily="49" charset="0"/>
              </a:rPr>
              <a:t> </a:t>
            </a:r>
            <a:r>
              <a:rPr lang="vi-VN" sz="1600" b="1" dirty="0">
                <a:solidFill>
                  <a:srgbClr val="7F0055"/>
                </a:solidFill>
                <a:latin typeface="Courier New" panose="02070309020205020404" pitchFamily="49" charset="0"/>
                <a:cs typeface="Courier New" panose="02070309020205020404" pitchFamily="49" charset="0"/>
              </a:rPr>
              <a:t>class</a:t>
            </a:r>
            <a:r>
              <a:rPr lang="vi-VN" sz="1600" b="1" dirty="0">
                <a:solidFill>
                  <a:srgbClr val="000000"/>
                </a:solidFill>
                <a:latin typeface="Courier New" panose="02070309020205020404" pitchFamily="49" charset="0"/>
                <a:cs typeface="Courier New" panose="02070309020205020404" pitchFamily="49" charset="0"/>
              </a:rPr>
              <a:t> Entry {</a:t>
            </a:r>
          </a:p>
          <a:p>
            <a:pPr lvl="1"/>
            <a:r>
              <a:rPr lang="en-US" sz="1600" b="1" dirty="0">
                <a:solidFill>
                  <a:srgbClr val="7F0055"/>
                </a:solidFill>
                <a:latin typeface="Courier New" panose="02070309020205020404" pitchFamily="49" charset="0"/>
                <a:cs typeface="Courier New" panose="02070309020205020404" pitchFamily="49" charset="0"/>
              </a:rPr>
              <a:t>public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static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void</a:t>
            </a:r>
            <a:r>
              <a:rPr lang="en-US" sz="1600" b="1" dirty="0">
                <a:solidFill>
                  <a:srgbClr val="000000"/>
                </a:solidFill>
                <a:latin typeface="Courier New" panose="02070309020205020404" pitchFamily="49" charset="0"/>
                <a:cs typeface="Courier New" panose="02070309020205020404" pitchFamily="49" charset="0"/>
              </a:rPr>
              <a:t> main(String[] </a:t>
            </a:r>
            <a:r>
              <a:rPr lang="en-US" sz="1600" b="1" dirty="0" err="1">
                <a:solidFill>
                  <a:srgbClr val="6A3E3E"/>
                </a:solidFill>
                <a:latin typeface="Courier New" panose="02070309020205020404" pitchFamily="49" charset="0"/>
                <a:cs typeface="Courier New" panose="02070309020205020404" pitchFamily="49" charset="0"/>
              </a:rPr>
              <a:t>args</a:t>
            </a:r>
            <a:r>
              <a:rPr lang="en-US" sz="1600" b="1" dirty="0">
                <a:solidFill>
                  <a:srgbClr val="000000"/>
                </a:solidFill>
                <a:latin typeface="Courier New" panose="02070309020205020404" pitchFamily="49" charset="0"/>
                <a:cs typeface="Courier New" panose="02070309020205020404" pitchFamily="49" charset="0"/>
              </a:rPr>
              <a:t>) {</a:t>
            </a:r>
          </a:p>
          <a:p>
            <a:pPr lvl="2"/>
            <a:r>
              <a:rPr lang="vi-VN" sz="1600" dirty="0">
                <a:solidFill>
                  <a:srgbClr val="000000"/>
                </a:solidFill>
                <a:latin typeface="Courier New" panose="02070309020205020404" pitchFamily="49" charset="0"/>
                <a:cs typeface="Courier New" panose="02070309020205020404" pitchFamily="49" charset="0"/>
              </a:rPr>
              <a:t>Person </a:t>
            </a:r>
            <a:r>
              <a:rPr lang="vi-VN" sz="1600" dirty="0">
                <a:solidFill>
                  <a:srgbClr val="6A3E3E"/>
                </a:solidFill>
                <a:latin typeface="Courier New" panose="02070309020205020404" pitchFamily="49" charset="0"/>
                <a:cs typeface="Courier New" panose="02070309020205020404" pitchFamily="49" charset="0"/>
              </a:rPr>
              <a:t>p1</a:t>
            </a:r>
            <a:r>
              <a:rPr lang="vi-VN" sz="1600" dirty="0">
                <a:solidFill>
                  <a:srgbClr val="000000"/>
                </a:solidFill>
                <a:latin typeface="Courier New" panose="02070309020205020404" pitchFamily="49" charset="0"/>
                <a:cs typeface="Courier New" panose="02070309020205020404" pitchFamily="49" charset="0"/>
              </a:rPr>
              <a:t> = </a:t>
            </a:r>
            <a:r>
              <a:rPr lang="vi-VN" sz="1600" b="1" dirty="0">
                <a:solidFill>
                  <a:srgbClr val="7F0055"/>
                </a:solidFill>
                <a:latin typeface="Courier New" panose="02070309020205020404" pitchFamily="49" charset="0"/>
                <a:cs typeface="Courier New" panose="02070309020205020404" pitchFamily="49" charset="0"/>
              </a:rPr>
              <a:t>new</a:t>
            </a:r>
            <a:r>
              <a:rPr lang="vi-VN" sz="1600" b="1" dirty="0">
                <a:solidFill>
                  <a:srgbClr val="000000"/>
                </a:solidFill>
                <a:latin typeface="Courier New" panose="02070309020205020404" pitchFamily="49" charset="0"/>
                <a:cs typeface="Courier New" panose="02070309020205020404" pitchFamily="49" charset="0"/>
              </a:rPr>
              <a:t> Person();</a:t>
            </a:r>
          </a:p>
          <a:p>
            <a:pPr lvl="2"/>
            <a:r>
              <a:rPr lang="vi-VN" sz="1600" dirty="0">
                <a:solidFill>
                  <a:srgbClr val="6A3E3E"/>
                </a:solidFill>
                <a:latin typeface="Courier New" panose="02070309020205020404" pitchFamily="49" charset="0"/>
                <a:cs typeface="Courier New" panose="02070309020205020404" pitchFamily="49" charset="0"/>
              </a:rPr>
              <a:t>p1</a:t>
            </a:r>
            <a:r>
              <a:rPr lang="vi-VN" sz="1600" dirty="0">
                <a:solidFill>
                  <a:srgbClr val="000000"/>
                </a:solidFill>
                <a:latin typeface="Courier New" panose="02070309020205020404" pitchFamily="49" charset="0"/>
                <a:cs typeface="Courier New" panose="02070309020205020404" pitchFamily="49" charset="0"/>
              </a:rPr>
              <a:t>.</a:t>
            </a:r>
            <a:r>
              <a:rPr lang="vi-VN" sz="1600" dirty="0">
                <a:solidFill>
                  <a:srgbClr val="0000C0"/>
                </a:solidFill>
                <a:latin typeface="Courier New" panose="02070309020205020404" pitchFamily="49" charset="0"/>
                <a:cs typeface="Courier New" panose="02070309020205020404" pitchFamily="49" charset="0"/>
              </a:rPr>
              <a:t>id</a:t>
            </a:r>
            <a:r>
              <a:rPr lang="vi-VN" sz="1600" dirty="0">
                <a:solidFill>
                  <a:srgbClr val="000000"/>
                </a:solidFill>
                <a:latin typeface="Courier New" panose="02070309020205020404" pitchFamily="49" charset="0"/>
                <a:cs typeface="Courier New" panose="02070309020205020404" pitchFamily="49" charset="0"/>
              </a:rPr>
              <a:t> = 1;</a:t>
            </a:r>
          </a:p>
          <a:p>
            <a:pPr lvl="2"/>
            <a:r>
              <a:rPr lang="vi-VN" sz="1600" b="1" dirty="0">
                <a:solidFill>
                  <a:srgbClr val="7F0055"/>
                </a:solidFill>
                <a:latin typeface="Courier New" panose="02070309020205020404" pitchFamily="49" charset="0"/>
                <a:cs typeface="Courier New" panose="02070309020205020404" pitchFamily="49" charset="0"/>
              </a:rPr>
              <a:t>int</a:t>
            </a:r>
            <a:r>
              <a:rPr lang="vi-VN" sz="1600" b="1" dirty="0">
                <a:solidFill>
                  <a:srgbClr val="000000"/>
                </a:solidFill>
                <a:latin typeface="Courier New" panose="02070309020205020404" pitchFamily="49" charset="0"/>
                <a:cs typeface="Courier New" panose="02070309020205020404" pitchFamily="49" charset="0"/>
              </a:rPr>
              <a:t> </a:t>
            </a:r>
            <a:r>
              <a:rPr lang="vi-VN" sz="1600" b="1" dirty="0">
                <a:solidFill>
                  <a:srgbClr val="6A3E3E"/>
                </a:solidFill>
                <a:latin typeface="Courier New" panose="02070309020205020404" pitchFamily="49" charset="0"/>
                <a:cs typeface="Courier New" panose="02070309020205020404" pitchFamily="49" charset="0"/>
              </a:rPr>
              <a:t>i</a:t>
            </a:r>
            <a:r>
              <a:rPr lang="vi-VN" sz="1600" b="1" dirty="0">
                <a:solidFill>
                  <a:srgbClr val="000000"/>
                </a:solidFill>
                <a:latin typeface="Courier New" panose="02070309020205020404" pitchFamily="49" charset="0"/>
                <a:cs typeface="Courier New" panose="02070309020205020404" pitchFamily="49" charset="0"/>
              </a:rPr>
              <a:t> = 2;</a:t>
            </a:r>
          </a:p>
          <a:p>
            <a:pPr lvl="2"/>
            <a:r>
              <a:rPr lang="vi-VN" sz="1600" dirty="0">
                <a:solidFill>
                  <a:srgbClr val="000000"/>
                </a:solidFill>
                <a:latin typeface="Courier New" panose="02070309020205020404" pitchFamily="49" charset="0"/>
                <a:cs typeface="Courier New" panose="02070309020205020404" pitchFamily="49" charset="0"/>
              </a:rPr>
              <a:t>changep(</a:t>
            </a:r>
            <a:r>
              <a:rPr lang="vi-VN" sz="1600" dirty="0">
                <a:solidFill>
                  <a:srgbClr val="6A3E3E"/>
                </a:solidFill>
                <a:latin typeface="Courier New" panose="02070309020205020404" pitchFamily="49" charset="0"/>
                <a:cs typeface="Courier New" panose="02070309020205020404" pitchFamily="49" charset="0"/>
              </a:rPr>
              <a:t>p1</a:t>
            </a:r>
            <a:r>
              <a:rPr lang="vi-VN" sz="1600" dirty="0">
                <a:solidFill>
                  <a:srgbClr val="000000"/>
                </a:solidFill>
                <a:latin typeface="Courier New" panose="02070309020205020404" pitchFamily="49" charset="0"/>
                <a:cs typeface="Courier New" panose="02070309020205020404" pitchFamily="49" charset="0"/>
              </a:rPr>
              <a:t>);</a:t>
            </a:r>
          </a:p>
          <a:p>
            <a:pPr lvl="2"/>
            <a:r>
              <a:rPr lang="vi-VN" sz="1600" dirty="0">
                <a:solidFill>
                  <a:srgbClr val="000000"/>
                </a:solidFill>
                <a:latin typeface="Courier New" panose="02070309020205020404" pitchFamily="49" charset="0"/>
                <a:cs typeface="Courier New" panose="02070309020205020404" pitchFamily="49" charset="0"/>
              </a:rPr>
              <a:t>System.</a:t>
            </a:r>
            <a:r>
              <a:rPr lang="vi-VN" sz="1600" b="1" dirty="0">
                <a:solidFill>
                  <a:srgbClr val="0000C0"/>
                </a:solidFill>
                <a:latin typeface="Courier New" panose="02070309020205020404" pitchFamily="49" charset="0"/>
                <a:cs typeface="Courier New" panose="02070309020205020404" pitchFamily="49" charset="0"/>
              </a:rPr>
              <a:t>out</a:t>
            </a:r>
            <a:r>
              <a:rPr lang="vi-VN" sz="1600" b="1" dirty="0">
                <a:solidFill>
                  <a:srgbClr val="000000"/>
                </a:solidFill>
                <a:latin typeface="Courier New" panose="02070309020205020404" pitchFamily="49" charset="0"/>
                <a:cs typeface="Courier New" panose="02070309020205020404" pitchFamily="49" charset="0"/>
              </a:rPr>
              <a:t>.println(</a:t>
            </a:r>
            <a:r>
              <a:rPr lang="vi-VN" sz="1600" b="1" dirty="0">
                <a:solidFill>
                  <a:srgbClr val="6A3E3E"/>
                </a:solidFill>
                <a:latin typeface="Courier New" panose="02070309020205020404" pitchFamily="49" charset="0"/>
                <a:cs typeface="Courier New" panose="02070309020205020404" pitchFamily="49" charset="0"/>
              </a:rPr>
              <a:t>p1</a:t>
            </a:r>
            <a:r>
              <a:rPr lang="vi-VN" sz="1600" b="1" dirty="0">
                <a:solidFill>
                  <a:srgbClr val="000000"/>
                </a:solidFill>
                <a:latin typeface="Courier New" panose="02070309020205020404" pitchFamily="49" charset="0"/>
                <a:cs typeface="Courier New" panose="02070309020205020404" pitchFamily="49" charset="0"/>
              </a:rPr>
              <a:t>.</a:t>
            </a:r>
            <a:r>
              <a:rPr lang="vi-VN" sz="1600" b="1" dirty="0">
                <a:solidFill>
                  <a:srgbClr val="0000C0"/>
                </a:solidFill>
                <a:latin typeface="Courier New" panose="02070309020205020404" pitchFamily="49" charset="0"/>
                <a:cs typeface="Courier New" panose="02070309020205020404" pitchFamily="49" charset="0"/>
              </a:rPr>
              <a:t>id</a:t>
            </a:r>
            <a:r>
              <a:rPr lang="vi-VN" sz="1600" b="1" dirty="0">
                <a:solidFill>
                  <a:srgbClr val="000000"/>
                </a:solidFill>
                <a:latin typeface="Courier New" panose="02070309020205020404" pitchFamily="49" charset="0"/>
                <a:cs typeface="Courier New" panose="02070309020205020404" pitchFamily="49" charset="0"/>
              </a:rPr>
              <a:t>); //10</a:t>
            </a:r>
          </a:p>
          <a:p>
            <a:pPr lvl="2"/>
            <a:r>
              <a:rPr lang="vi-VN" sz="1600" dirty="0">
                <a:solidFill>
                  <a:srgbClr val="000000"/>
                </a:solidFill>
                <a:latin typeface="Courier New" panose="02070309020205020404" pitchFamily="49" charset="0"/>
                <a:cs typeface="Courier New" panose="02070309020205020404" pitchFamily="49" charset="0"/>
              </a:rPr>
              <a:t>changei(</a:t>
            </a:r>
            <a:r>
              <a:rPr lang="vi-VN" sz="1600" dirty="0">
                <a:solidFill>
                  <a:srgbClr val="6A3E3E"/>
                </a:solidFill>
                <a:latin typeface="Courier New" panose="02070309020205020404" pitchFamily="49" charset="0"/>
                <a:cs typeface="Courier New" panose="02070309020205020404" pitchFamily="49" charset="0"/>
              </a:rPr>
              <a:t>i</a:t>
            </a:r>
            <a:r>
              <a:rPr lang="vi-VN" sz="1600" dirty="0">
                <a:solidFill>
                  <a:srgbClr val="000000"/>
                </a:solidFill>
                <a:latin typeface="Courier New" panose="02070309020205020404" pitchFamily="49" charset="0"/>
                <a:cs typeface="Courier New" panose="02070309020205020404" pitchFamily="49" charset="0"/>
              </a:rPr>
              <a:t>);</a:t>
            </a:r>
          </a:p>
          <a:p>
            <a:pPr lvl="2"/>
            <a:r>
              <a:rPr lang="vi-VN" sz="1600" dirty="0">
                <a:solidFill>
                  <a:srgbClr val="000000"/>
                </a:solidFill>
                <a:latin typeface="Courier New" panose="02070309020205020404" pitchFamily="49" charset="0"/>
                <a:cs typeface="Courier New" panose="02070309020205020404" pitchFamily="49" charset="0"/>
              </a:rPr>
              <a:t>System.</a:t>
            </a:r>
            <a:r>
              <a:rPr lang="vi-VN" sz="1600" b="1" dirty="0">
                <a:solidFill>
                  <a:srgbClr val="0000C0"/>
                </a:solidFill>
                <a:latin typeface="Courier New" panose="02070309020205020404" pitchFamily="49" charset="0"/>
                <a:cs typeface="Courier New" panose="02070309020205020404" pitchFamily="49" charset="0"/>
              </a:rPr>
              <a:t>out</a:t>
            </a:r>
            <a:r>
              <a:rPr lang="vi-VN" sz="1600" b="1" dirty="0">
                <a:solidFill>
                  <a:srgbClr val="000000"/>
                </a:solidFill>
                <a:latin typeface="Courier New" panose="02070309020205020404" pitchFamily="49" charset="0"/>
                <a:cs typeface="Courier New" panose="02070309020205020404" pitchFamily="49" charset="0"/>
              </a:rPr>
              <a:t>.println(</a:t>
            </a:r>
            <a:r>
              <a:rPr lang="vi-VN" sz="1600" b="1" dirty="0">
                <a:solidFill>
                  <a:srgbClr val="6A3E3E"/>
                </a:solidFill>
                <a:latin typeface="Courier New" panose="02070309020205020404" pitchFamily="49" charset="0"/>
                <a:cs typeface="Courier New" panose="02070309020205020404" pitchFamily="49" charset="0"/>
              </a:rPr>
              <a:t>i</a:t>
            </a:r>
            <a:r>
              <a:rPr lang="vi-VN" sz="1600" b="1" dirty="0">
                <a:solidFill>
                  <a:srgbClr val="000000"/>
                </a:solidFill>
                <a:latin typeface="Courier New" panose="02070309020205020404" pitchFamily="49" charset="0"/>
                <a:cs typeface="Courier New" panose="02070309020205020404" pitchFamily="49" charset="0"/>
              </a:rPr>
              <a:t>); //2</a:t>
            </a:r>
          </a:p>
          <a:p>
            <a:pPr lvl="1"/>
            <a:r>
              <a:rPr lang="vi-VN" sz="1600" dirty="0">
                <a:solidFill>
                  <a:srgbClr val="000000"/>
                </a:solidFill>
                <a:latin typeface="Courier New" panose="02070309020205020404" pitchFamily="49" charset="0"/>
                <a:cs typeface="Courier New" panose="02070309020205020404" pitchFamily="49" charset="0"/>
              </a:rPr>
              <a:t>}</a:t>
            </a:r>
          </a:p>
          <a:p>
            <a:pPr lvl="1"/>
            <a:endParaRPr lang="vi-VN" sz="1600" dirty="0">
              <a:latin typeface="Courier New" panose="02070309020205020404" pitchFamily="49" charset="0"/>
              <a:cs typeface="Courier New" panose="02070309020205020404" pitchFamily="49" charset="0"/>
            </a:endParaRPr>
          </a:p>
          <a:p>
            <a:pPr lvl="1"/>
            <a:r>
              <a:rPr lang="en-US" sz="1600" b="1" dirty="0">
                <a:solidFill>
                  <a:srgbClr val="7F0055"/>
                </a:solidFill>
                <a:latin typeface="Courier New" panose="02070309020205020404" pitchFamily="49" charset="0"/>
                <a:cs typeface="Courier New" panose="02070309020205020404" pitchFamily="49" charset="0"/>
              </a:rPr>
              <a:t>public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static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void</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changep</a:t>
            </a:r>
            <a:r>
              <a:rPr lang="en-US" sz="1600" b="1" dirty="0">
                <a:solidFill>
                  <a:srgbClr val="000000"/>
                </a:solidFill>
                <a:latin typeface="Courier New" panose="02070309020205020404" pitchFamily="49" charset="0"/>
                <a:cs typeface="Courier New" panose="02070309020205020404" pitchFamily="49" charset="0"/>
              </a:rPr>
              <a:t>(Person </a:t>
            </a:r>
            <a:r>
              <a:rPr lang="en-US" sz="1600" b="1" dirty="0">
                <a:solidFill>
                  <a:srgbClr val="6A3E3E"/>
                </a:solidFill>
                <a:latin typeface="Courier New" panose="02070309020205020404" pitchFamily="49" charset="0"/>
                <a:cs typeface="Courier New" panose="02070309020205020404" pitchFamily="49" charset="0"/>
              </a:rPr>
              <a:t>p</a:t>
            </a:r>
            <a:r>
              <a:rPr lang="en-US" sz="1600" b="1" dirty="0">
                <a:solidFill>
                  <a:srgbClr val="000000"/>
                </a:solidFill>
                <a:latin typeface="Courier New" panose="02070309020205020404" pitchFamily="49" charset="0"/>
                <a:cs typeface="Courier New" panose="02070309020205020404" pitchFamily="49" charset="0"/>
              </a:rPr>
              <a:t>) {</a:t>
            </a:r>
          </a:p>
          <a:p>
            <a:pPr lvl="1"/>
            <a:r>
              <a:rPr lang="vi-VN" sz="1600" dirty="0">
                <a:solidFill>
                  <a:srgbClr val="6A3E3E"/>
                </a:solidFill>
                <a:latin typeface="Courier New" panose="02070309020205020404" pitchFamily="49" charset="0"/>
                <a:cs typeface="Courier New" panose="02070309020205020404" pitchFamily="49" charset="0"/>
              </a:rPr>
              <a:t>	p</a:t>
            </a:r>
            <a:r>
              <a:rPr lang="vi-VN" sz="1600" dirty="0">
                <a:solidFill>
                  <a:srgbClr val="000000"/>
                </a:solidFill>
                <a:latin typeface="Courier New" panose="02070309020205020404" pitchFamily="49" charset="0"/>
                <a:cs typeface="Courier New" panose="02070309020205020404" pitchFamily="49" charset="0"/>
              </a:rPr>
              <a:t>.</a:t>
            </a:r>
            <a:r>
              <a:rPr lang="vi-VN" sz="1600" dirty="0">
                <a:solidFill>
                  <a:srgbClr val="0000C0"/>
                </a:solidFill>
                <a:latin typeface="Courier New" panose="02070309020205020404" pitchFamily="49" charset="0"/>
                <a:cs typeface="Courier New" panose="02070309020205020404" pitchFamily="49" charset="0"/>
              </a:rPr>
              <a:t>id</a:t>
            </a:r>
            <a:r>
              <a:rPr lang="vi-VN" sz="1600" dirty="0">
                <a:solidFill>
                  <a:srgbClr val="000000"/>
                </a:solidFill>
                <a:latin typeface="Courier New" panose="02070309020205020404" pitchFamily="49" charset="0"/>
                <a:cs typeface="Courier New" panose="02070309020205020404" pitchFamily="49" charset="0"/>
              </a:rPr>
              <a:t> = 10;</a:t>
            </a:r>
          </a:p>
          <a:p>
            <a:pPr lvl="1"/>
            <a:r>
              <a:rPr lang="vi-VN" sz="1600" dirty="0">
                <a:solidFill>
                  <a:srgbClr val="000000"/>
                </a:solidFill>
                <a:latin typeface="Courier New" panose="02070309020205020404" pitchFamily="49" charset="0"/>
                <a:cs typeface="Courier New" panose="02070309020205020404" pitchFamily="49" charset="0"/>
              </a:rPr>
              <a:t>}</a:t>
            </a:r>
          </a:p>
          <a:p>
            <a:pPr lvl="1"/>
            <a:endParaRPr lang="vi-VN" sz="1600" dirty="0">
              <a:latin typeface="Courier New" panose="02070309020205020404" pitchFamily="49" charset="0"/>
              <a:cs typeface="Courier New" panose="02070309020205020404" pitchFamily="49" charset="0"/>
            </a:endParaRPr>
          </a:p>
          <a:p>
            <a:pPr lvl="1"/>
            <a:r>
              <a:rPr lang="en-US" sz="1600" b="1" dirty="0">
                <a:solidFill>
                  <a:srgbClr val="7F0055"/>
                </a:solidFill>
                <a:latin typeface="Courier New" panose="02070309020205020404" pitchFamily="49" charset="0"/>
                <a:cs typeface="Courier New" panose="02070309020205020404" pitchFamily="49" charset="0"/>
              </a:rPr>
              <a:t>public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static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void</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changei</a:t>
            </a:r>
            <a:r>
              <a:rPr lang="en-US" sz="1600" b="1" dirty="0">
                <a:solidFill>
                  <a:srgbClr val="000000"/>
                </a:solidFill>
                <a:latin typeface="Courier New" panose="02070309020205020404" pitchFamily="49" charset="0"/>
                <a:cs typeface="Courier New" panose="02070309020205020404" pitchFamily="49" charset="0"/>
              </a:rPr>
              <a:t>(</a:t>
            </a:r>
            <a:r>
              <a:rPr lang="en-US" sz="1600" b="1" dirty="0" err="1">
                <a:solidFill>
                  <a:srgbClr val="7F0055"/>
                </a:solidFill>
                <a:latin typeface="Courier New" panose="02070309020205020404" pitchFamily="49" charset="0"/>
                <a:cs typeface="Courier New" panose="02070309020205020404" pitchFamily="49" charset="0"/>
              </a:rPr>
              <a:t>int</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6A3E3E"/>
                </a:solidFill>
                <a:latin typeface="Courier New" panose="02070309020205020404" pitchFamily="49" charset="0"/>
                <a:cs typeface="Courier New" panose="02070309020205020404" pitchFamily="49" charset="0"/>
              </a:rPr>
              <a:t>i</a:t>
            </a:r>
            <a:r>
              <a:rPr lang="en-US" sz="1600" b="1" dirty="0">
                <a:solidFill>
                  <a:srgbClr val="000000"/>
                </a:solidFill>
                <a:latin typeface="Courier New" panose="02070309020205020404" pitchFamily="49" charset="0"/>
                <a:cs typeface="Courier New" panose="02070309020205020404" pitchFamily="49" charset="0"/>
              </a:rPr>
              <a:t>) {</a:t>
            </a:r>
          </a:p>
          <a:p>
            <a:pPr lvl="1"/>
            <a:r>
              <a:rPr lang="vi-VN" sz="1600" dirty="0">
                <a:solidFill>
                  <a:srgbClr val="6A3E3E"/>
                </a:solidFill>
                <a:latin typeface="Courier New" panose="02070309020205020404" pitchFamily="49" charset="0"/>
                <a:cs typeface="Courier New" panose="02070309020205020404" pitchFamily="49" charset="0"/>
              </a:rPr>
              <a:t>	i</a:t>
            </a:r>
            <a:r>
              <a:rPr lang="vi-VN" sz="1600" dirty="0">
                <a:solidFill>
                  <a:srgbClr val="000000"/>
                </a:solidFill>
                <a:latin typeface="Courier New" panose="02070309020205020404" pitchFamily="49" charset="0"/>
                <a:cs typeface="Courier New" panose="02070309020205020404" pitchFamily="49" charset="0"/>
              </a:rPr>
              <a:t> = 10;</a:t>
            </a:r>
          </a:p>
          <a:p>
            <a:pPr lvl="1"/>
            <a:r>
              <a:rPr lang="vi-VN" sz="1600" dirty="0">
                <a:solidFill>
                  <a:srgbClr val="000000"/>
                </a:solidFill>
                <a:latin typeface="Courier New" panose="02070309020205020404" pitchFamily="49" charset="0"/>
                <a:cs typeface="Courier New" panose="02070309020205020404" pitchFamily="49" charset="0"/>
              </a:rPr>
              <a:t>}</a:t>
            </a:r>
          </a:p>
          <a:p>
            <a:r>
              <a:rPr lang="vi-VN" sz="1600" dirty="0">
                <a:solidFill>
                  <a:srgbClr val="000000"/>
                </a:solidFill>
                <a:latin typeface="Courier New" panose="02070309020205020404" pitchFamily="49" charset="0"/>
                <a:cs typeface="Courier New" panose="02070309020205020404" pitchFamily="49" charset="0"/>
              </a:rPr>
              <a:t>}</a:t>
            </a:r>
          </a:p>
        </p:txBody>
      </p:sp>
      <p:sp>
        <p:nvSpPr>
          <p:cNvPr id="3" name="5-Point Star 2"/>
          <p:cNvSpPr/>
          <p:nvPr/>
        </p:nvSpPr>
        <p:spPr>
          <a:xfrm>
            <a:off x="7527172" y="1813248"/>
            <a:ext cx="159026" cy="159026"/>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sp>
        <p:nvSpPr>
          <p:cNvPr id="4" name="TextBox 3"/>
          <p:cNvSpPr txBox="1"/>
          <p:nvPr/>
        </p:nvSpPr>
        <p:spPr>
          <a:xfrm>
            <a:off x="7447659" y="2004976"/>
            <a:ext cx="308098" cy="338554"/>
          </a:xfrm>
          <a:prstGeom prst="rect">
            <a:avLst/>
          </a:prstGeom>
          <a:noFill/>
        </p:spPr>
        <p:txBody>
          <a:bodyPr wrap="none" rtlCol="0">
            <a:spAutoFit/>
          </a:bodyPr>
          <a:lstStyle/>
          <a:p>
            <a:r>
              <a:rPr lang="vi-VN" sz="1600" dirty="0">
                <a:latin typeface="Courier New" panose="02070309020205020404" pitchFamily="49" charset="0"/>
                <a:cs typeface="Courier New" panose="02070309020205020404" pitchFamily="49" charset="0"/>
              </a:rPr>
              <a:t>p</a:t>
            </a:r>
          </a:p>
        </p:txBody>
      </p:sp>
      <p:sp>
        <p:nvSpPr>
          <p:cNvPr id="9" name="5-Point Star 8"/>
          <p:cNvSpPr/>
          <p:nvPr/>
        </p:nvSpPr>
        <p:spPr>
          <a:xfrm>
            <a:off x="7601708" y="3794448"/>
            <a:ext cx="159026" cy="159026"/>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sp>
        <p:nvSpPr>
          <p:cNvPr id="10" name="TextBox 9"/>
          <p:cNvSpPr txBox="1"/>
          <p:nvPr/>
        </p:nvSpPr>
        <p:spPr>
          <a:xfrm>
            <a:off x="7527172" y="3883900"/>
            <a:ext cx="431528" cy="338554"/>
          </a:xfrm>
          <a:prstGeom prst="rect">
            <a:avLst/>
          </a:prstGeom>
          <a:noFill/>
        </p:spPr>
        <p:txBody>
          <a:bodyPr wrap="none" rtlCol="0">
            <a:spAutoFit/>
          </a:bodyPr>
          <a:lstStyle/>
          <a:p>
            <a:r>
              <a:rPr lang="vi-VN" sz="1600" dirty="0">
                <a:latin typeface="Courier New" panose="02070309020205020404" pitchFamily="49" charset="0"/>
                <a:cs typeface="Courier New" panose="02070309020205020404" pitchFamily="49" charset="0"/>
              </a:rPr>
              <a:t>p’</a:t>
            </a:r>
          </a:p>
        </p:txBody>
      </p:sp>
      <p:graphicFrame>
        <p:nvGraphicFramePr>
          <p:cNvPr id="11" name="Table 10"/>
          <p:cNvGraphicFramePr>
            <a:graphicFrameLocks noGrp="1"/>
          </p:cNvGraphicFramePr>
          <p:nvPr>
            <p:extLst>
              <p:ext uri="{D42A27DB-BD31-4B8C-83A1-F6EECF244321}">
                <p14:modId xmlns:p14="http://schemas.microsoft.com/office/powerpoint/2010/main" val="3577116131"/>
              </p:ext>
            </p:extLst>
          </p:nvPr>
        </p:nvGraphicFramePr>
        <p:xfrm>
          <a:off x="8389738" y="2241254"/>
          <a:ext cx="3136348" cy="1256284"/>
        </p:xfrm>
        <a:graphic>
          <a:graphicData uri="http://schemas.openxmlformats.org/drawingml/2006/table">
            <a:tbl>
              <a:tblPr firstRow="1" bandRow="1">
                <a:tableStyleId>{FEEC168E-BC46-4BE7-8A3F-B7A86C65BCE0}</a:tableStyleId>
              </a:tblPr>
              <a:tblGrid>
                <a:gridCol w="3136348">
                  <a:extLst>
                    <a:ext uri="{9D8B030D-6E8A-4147-A177-3AD203B41FA5}">
                      <a16:colId xmlns:a16="http://schemas.microsoft.com/office/drawing/2014/main" val="1017544096"/>
                    </a:ext>
                  </a:extLst>
                </a:gridCol>
              </a:tblGrid>
              <a:tr h="628142">
                <a:tc>
                  <a:txBody>
                    <a:bodyPr/>
                    <a:lstStyle/>
                    <a:p>
                      <a:pPr algn="ctr"/>
                      <a:r>
                        <a:rPr lang="vi-VN" sz="1500" dirty="0"/>
                        <a:t>p1</a:t>
                      </a:r>
                    </a:p>
                  </a:txBody>
                  <a:tcPr marL="78608" marR="78608" marT="39304" marB="39304" anchor="ctr"/>
                </a:tc>
                <a:extLst>
                  <a:ext uri="{0D108BD9-81ED-4DB2-BD59-A6C34878D82A}">
                    <a16:rowId xmlns:a16="http://schemas.microsoft.com/office/drawing/2014/main" val="1186623253"/>
                  </a:ext>
                </a:extLst>
              </a:tr>
              <a:tr h="628142">
                <a:tc>
                  <a:txBody>
                    <a:bodyPr/>
                    <a:lstStyle/>
                    <a:p>
                      <a:pPr algn="ctr"/>
                      <a:r>
                        <a:rPr lang="vi-VN" sz="1500" dirty="0"/>
                        <a:t>Id = 1</a:t>
                      </a:r>
                    </a:p>
                    <a:p>
                      <a:pPr algn="ctr"/>
                      <a:r>
                        <a:rPr lang="vi-VN" sz="1500" dirty="0"/>
                        <a:t>...</a:t>
                      </a:r>
                    </a:p>
                  </a:txBody>
                  <a:tcPr marL="78608" marR="78608" marT="39304" marB="39304" anchor="ctr"/>
                </a:tc>
                <a:extLst>
                  <a:ext uri="{0D108BD9-81ED-4DB2-BD59-A6C34878D82A}">
                    <a16:rowId xmlns:a16="http://schemas.microsoft.com/office/drawing/2014/main" val="245149979"/>
                  </a:ext>
                </a:extLst>
              </a:tr>
            </a:tbl>
          </a:graphicData>
        </a:graphic>
      </p:graphicFrame>
      <p:cxnSp>
        <p:nvCxnSpPr>
          <p:cNvPr id="8" name="Straight Arrow Connector 7"/>
          <p:cNvCxnSpPr>
            <a:stCxn id="3" idx="4"/>
          </p:cNvCxnSpPr>
          <p:nvPr/>
        </p:nvCxnSpPr>
        <p:spPr>
          <a:xfrm>
            <a:off x="7686198" y="1873990"/>
            <a:ext cx="703540" cy="3672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9" idx="0"/>
          </p:cNvCxnSpPr>
          <p:nvPr/>
        </p:nvCxnSpPr>
        <p:spPr>
          <a:xfrm flipV="1">
            <a:off x="7681221" y="2241254"/>
            <a:ext cx="708517" cy="15531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Flowchart: Alternate Process 16"/>
          <p:cNvSpPr/>
          <p:nvPr/>
        </p:nvSpPr>
        <p:spPr>
          <a:xfrm>
            <a:off x="4552122" y="4445481"/>
            <a:ext cx="1143000" cy="394253"/>
          </a:xfrm>
          <a:prstGeom prst="flowChartAlternateProcess">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p:cNvSpPr/>
          <p:nvPr/>
        </p:nvSpPr>
        <p:spPr>
          <a:xfrm>
            <a:off x="8689560" y="5399949"/>
            <a:ext cx="824949" cy="336274"/>
          </a:xfrm>
          <a:prstGeom prst="rect">
            <a:avLst/>
          </a:prstGeom>
          <a:solidFill>
            <a:srgbClr val="92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dirty="0"/>
              <a:t>i = 2</a:t>
            </a:r>
          </a:p>
        </p:txBody>
      </p:sp>
      <p:sp>
        <p:nvSpPr>
          <p:cNvPr id="21" name="Rectangle 20"/>
          <p:cNvSpPr/>
          <p:nvPr/>
        </p:nvSpPr>
        <p:spPr>
          <a:xfrm>
            <a:off x="10543830" y="5399949"/>
            <a:ext cx="1001021" cy="336274"/>
          </a:xfrm>
          <a:prstGeom prst="rect">
            <a:avLst/>
          </a:prstGeom>
          <a:solidFill>
            <a:srgbClr val="92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vi-VN" dirty="0"/>
              <a:t>i’ = 10</a:t>
            </a:r>
          </a:p>
        </p:txBody>
      </p:sp>
      <p:sp>
        <p:nvSpPr>
          <p:cNvPr id="22" name="Flowchart: Alternate Process 21"/>
          <p:cNvSpPr/>
          <p:nvPr/>
        </p:nvSpPr>
        <p:spPr>
          <a:xfrm>
            <a:off x="4552122" y="5399949"/>
            <a:ext cx="980660" cy="394253"/>
          </a:xfrm>
          <a:prstGeom prst="flowChartAlternateProcess">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7546647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9" grpId="0" animBg="1"/>
      <p:bldP spid="10" grpId="0"/>
      <p:bldP spid="17" grpId="0" animBg="1"/>
      <p:bldP spid="18"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a:solidFill>
                  <a:srgbClr val="C00000"/>
                </a:solidFill>
              </a:rPr>
              <a:t>Bài </a:t>
            </a:r>
            <a:r>
              <a:rPr lang="en-US" b="1" dirty="0" err="1">
                <a:solidFill>
                  <a:srgbClr val="C00000"/>
                </a:solidFill>
              </a:rPr>
              <a:t>tập</a:t>
            </a:r>
            <a:endParaRPr b="1" dirty="0">
              <a:solidFill>
                <a:srgbClr val="C00000"/>
              </a:solidFill>
            </a:endParaRPr>
          </a:p>
        </p:txBody>
      </p:sp>
      <p:sp>
        <p:nvSpPr>
          <p:cNvPr id="2" name="TextBox 1"/>
          <p:cNvSpPr txBox="1"/>
          <p:nvPr/>
        </p:nvSpPr>
        <p:spPr>
          <a:xfrm>
            <a:off x="511675" y="1012771"/>
            <a:ext cx="10560516" cy="378565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err="1"/>
              <a:t>Khai</a:t>
            </a:r>
            <a:r>
              <a:rPr lang="en-US" sz="2400" dirty="0"/>
              <a:t> </a:t>
            </a:r>
            <a:r>
              <a:rPr lang="en-US" sz="2400" dirty="0" err="1"/>
              <a:t>báo</a:t>
            </a:r>
            <a:r>
              <a:rPr lang="en-US" sz="2400" dirty="0"/>
              <a:t> </a:t>
            </a:r>
            <a:r>
              <a:rPr lang="en-US" sz="2400" dirty="0" err="1"/>
              <a:t>lớp</a:t>
            </a:r>
            <a:r>
              <a:rPr lang="en-US" sz="2400" dirty="0"/>
              <a:t> </a:t>
            </a:r>
            <a:r>
              <a:rPr lang="en-US" sz="2400" b="1" dirty="0"/>
              <a:t>Student</a:t>
            </a:r>
            <a:r>
              <a:rPr lang="en-US" sz="2400" dirty="0"/>
              <a:t> </a:t>
            </a:r>
            <a:r>
              <a:rPr lang="en-US" sz="2400" dirty="0" err="1"/>
              <a:t>với</a:t>
            </a:r>
            <a:r>
              <a:rPr lang="en-US" sz="2400" dirty="0"/>
              <a:t> </a:t>
            </a:r>
            <a:r>
              <a:rPr lang="en-US" sz="2400" dirty="0" err="1"/>
              <a:t>họ</a:t>
            </a:r>
            <a:r>
              <a:rPr lang="en-US" sz="2400" dirty="0"/>
              <a:t> </a:t>
            </a:r>
            <a:r>
              <a:rPr lang="en-US" sz="2400" dirty="0" err="1"/>
              <a:t>tên</a:t>
            </a:r>
            <a:r>
              <a:rPr lang="en-US" sz="2400" dirty="0"/>
              <a:t>, </a:t>
            </a:r>
            <a:r>
              <a:rPr lang="en-US" sz="2400" dirty="0" err="1"/>
              <a:t>điểm</a:t>
            </a:r>
            <a:r>
              <a:rPr lang="en-US" sz="2400" dirty="0"/>
              <a:t> </a:t>
            </a:r>
            <a:r>
              <a:rPr lang="en-US" sz="2400" dirty="0" err="1"/>
              <a:t>toán</a:t>
            </a:r>
            <a:r>
              <a:rPr lang="en-US" sz="2400" dirty="0"/>
              <a:t>, </a:t>
            </a:r>
            <a:r>
              <a:rPr lang="en-US" sz="2400" dirty="0" err="1"/>
              <a:t>điểm</a:t>
            </a:r>
            <a:r>
              <a:rPr lang="en-US" sz="2400" dirty="0"/>
              <a:t> </a:t>
            </a:r>
            <a:r>
              <a:rPr lang="en-US" sz="2400" dirty="0" err="1"/>
              <a:t>lý</a:t>
            </a:r>
            <a:r>
              <a:rPr lang="en-US" sz="2400" dirty="0"/>
              <a:t> </a:t>
            </a:r>
            <a:r>
              <a:rPr lang="en-US" sz="2400" dirty="0" err="1"/>
              <a:t>điểm</a:t>
            </a:r>
            <a:r>
              <a:rPr lang="en-US" sz="2400" dirty="0"/>
              <a:t> </a:t>
            </a:r>
            <a:r>
              <a:rPr lang="en-US" sz="2400" dirty="0" err="1"/>
              <a:t>hóa</a:t>
            </a:r>
            <a:r>
              <a:rPr lang="en-US" sz="2400" dirty="0"/>
              <a:t> (double)</a:t>
            </a:r>
          </a:p>
          <a:p>
            <a:pPr marL="285750" indent="-285750">
              <a:lnSpc>
                <a:spcPct val="200000"/>
              </a:lnSpc>
              <a:buFont typeface="Arial" panose="020B0604020202020204" pitchFamily="34" charset="0"/>
              <a:buChar char="•"/>
            </a:pPr>
            <a:r>
              <a:rPr lang="en-US" sz="2400" dirty="0" err="1"/>
              <a:t>Viết</a:t>
            </a:r>
            <a:r>
              <a:rPr lang="en-US" sz="2400" dirty="0"/>
              <a:t> </a:t>
            </a:r>
            <a:r>
              <a:rPr lang="en-US" sz="2400" dirty="0" err="1"/>
              <a:t>chương</a:t>
            </a:r>
            <a:r>
              <a:rPr lang="en-US" sz="2400" dirty="0"/>
              <a:t> </a:t>
            </a:r>
            <a:r>
              <a:rPr lang="en-US" sz="2400" dirty="0" err="1"/>
              <a:t>trình</a:t>
            </a:r>
            <a:r>
              <a:rPr lang="en-US" sz="2400" dirty="0"/>
              <a:t> cho </a:t>
            </a:r>
            <a:r>
              <a:rPr lang="en-US" sz="2400" dirty="0" err="1"/>
              <a:t>phép</a:t>
            </a:r>
            <a:r>
              <a:rPr lang="en-US" sz="2400" dirty="0"/>
              <a:t> </a:t>
            </a:r>
            <a:r>
              <a:rPr lang="en-US" sz="2400" dirty="0" err="1"/>
              <a:t>người</a:t>
            </a:r>
            <a:r>
              <a:rPr lang="en-US" sz="2400" dirty="0"/>
              <a:t> </a:t>
            </a:r>
            <a:r>
              <a:rPr lang="en-US" sz="2400" dirty="0" err="1"/>
              <a:t>dùng</a:t>
            </a:r>
            <a:r>
              <a:rPr lang="en-US" sz="2400" dirty="0"/>
              <a:t> </a:t>
            </a:r>
            <a:r>
              <a:rPr lang="en-US" sz="2400" dirty="0" err="1"/>
              <a:t>nhập</a:t>
            </a:r>
            <a:r>
              <a:rPr lang="en-US" sz="2400" dirty="0"/>
              <a:t> </a:t>
            </a:r>
            <a:r>
              <a:rPr lang="en-US" sz="2400" dirty="0" err="1"/>
              <a:t>vào</a:t>
            </a:r>
            <a:r>
              <a:rPr lang="en-US" sz="2400" dirty="0"/>
              <a:t> </a:t>
            </a:r>
            <a:r>
              <a:rPr lang="en-US" sz="2400" b="1" dirty="0" err="1"/>
              <a:t>số</a:t>
            </a:r>
            <a:r>
              <a:rPr lang="en-US" sz="2400" b="1" dirty="0"/>
              <a:t> sinh viên</a:t>
            </a:r>
            <a:r>
              <a:rPr lang="en-US" sz="2400" dirty="0"/>
              <a:t>, </a:t>
            </a:r>
            <a:r>
              <a:rPr lang="en-US" sz="2400" dirty="0" err="1"/>
              <a:t>sau</a:t>
            </a:r>
            <a:r>
              <a:rPr lang="en-US" sz="2400" dirty="0"/>
              <a:t> </a:t>
            </a:r>
            <a:r>
              <a:rPr lang="en-US" sz="2400" dirty="0" err="1"/>
              <a:t>đó</a:t>
            </a:r>
            <a:r>
              <a:rPr lang="en-US" sz="2400" dirty="0"/>
              <a:t> </a:t>
            </a:r>
            <a:r>
              <a:rPr lang="en-US" sz="2400" dirty="0" err="1"/>
              <a:t>nhập</a:t>
            </a:r>
            <a:r>
              <a:rPr lang="en-US" sz="2400" dirty="0"/>
              <a:t> </a:t>
            </a:r>
            <a:r>
              <a:rPr lang="en-US" sz="2400" dirty="0" err="1"/>
              <a:t>họ</a:t>
            </a:r>
            <a:r>
              <a:rPr lang="en-US" sz="2400" dirty="0"/>
              <a:t> </a:t>
            </a:r>
            <a:r>
              <a:rPr lang="en-US" sz="2400" dirty="0" err="1"/>
              <a:t>tên</a:t>
            </a:r>
            <a:r>
              <a:rPr lang="en-US" sz="2400" dirty="0"/>
              <a:t> </a:t>
            </a:r>
            <a:r>
              <a:rPr lang="en-US" sz="2400" dirty="0" err="1"/>
              <a:t>và</a:t>
            </a:r>
            <a:r>
              <a:rPr lang="en-US" sz="2400" dirty="0"/>
              <a:t> </a:t>
            </a:r>
            <a:r>
              <a:rPr lang="en-US" sz="2400" dirty="0" err="1"/>
              <a:t>điểm</a:t>
            </a:r>
            <a:r>
              <a:rPr lang="en-US" sz="2400" dirty="0"/>
              <a:t> </a:t>
            </a:r>
            <a:r>
              <a:rPr lang="en-US" sz="2400" dirty="0" err="1"/>
              <a:t>của</a:t>
            </a:r>
            <a:r>
              <a:rPr lang="en-US" sz="2400" dirty="0"/>
              <a:t> </a:t>
            </a:r>
            <a:r>
              <a:rPr lang="en-US" sz="2400" dirty="0" err="1"/>
              <a:t>mỗi</a:t>
            </a:r>
            <a:r>
              <a:rPr lang="en-US" sz="2400" dirty="0"/>
              <a:t> sinh viên</a:t>
            </a:r>
          </a:p>
          <a:p>
            <a:pPr marL="285750" indent="-285750">
              <a:lnSpc>
                <a:spcPct val="200000"/>
              </a:lnSpc>
              <a:buFont typeface="Arial" panose="020B0604020202020204" pitchFamily="34" charset="0"/>
              <a:buChar char="•"/>
            </a:pPr>
            <a:r>
              <a:rPr lang="en-US" sz="2400" dirty="0"/>
              <a:t>In </a:t>
            </a:r>
            <a:r>
              <a:rPr lang="en-US" sz="2400" dirty="0" err="1"/>
              <a:t>ra</a:t>
            </a:r>
            <a:r>
              <a:rPr lang="en-US" sz="2400" dirty="0"/>
              <a:t> </a:t>
            </a:r>
            <a:r>
              <a:rPr lang="en-US" sz="2400" dirty="0" err="1"/>
              <a:t>danh</a:t>
            </a:r>
            <a:r>
              <a:rPr lang="en-US" sz="2400" dirty="0"/>
              <a:t> </a:t>
            </a:r>
            <a:r>
              <a:rPr lang="en-US" sz="2400" dirty="0" err="1"/>
              <a:t>sách</a:t>
            </a:r>
            <a:r>
              <a:rPr lang="en-US" sz="2400" dirty="0"/>
              <a:t> </a:t>
            </a:r>
            <a:r>
              <a:rPr lang="en-US" sz="2400" dirty="0" err="1"/>
              <a:t>những</a:t>
            </a:r>
            <a:r>
              <a:rPr lang="en-US" sz="2400" dirty="0"/>
              <a:t> sinh viên </a:t>
            </a:r>
            <a:r>
              <a:rPr lang="en-US" sz="2400" dirty="0" err="1"/>
              <a:t>đã</a:t>
            </a:r>
            <a:r>
              <a:rPr lang="en-US" sz="2400" dirty="0"/>
              <a:t> </a:t>
            </a:r>
            <a:r>
              <a:rPr lang="en-US" sz="2400" dirty="0" err="1"/>
              <a:t>nhập</a:t>
            </a:r>
            <a:r>
              <a:rPr lang="en-US" sz="2400" dirty="0"/>
              <a:t> </a:t>
            </a:r>
            <a:r>
              <a:rPr lang="en-US" sz="2400" dirty="0" err="1"/>
              <a:t>vào</a:t>
            </a:r>
            <a:r>
              <a:rPr lang="en-US" sz="2400" dirty="0"/>
              <a:t> </a:t>
            </a:r>
            <a:r>
              <a:rPr lang="en-US" sz="2400" dirty="0" err="1"/>
              <a:t>và</a:t>
            </a:r>
            <a:r>
              <a:rPr lang="en-US" sz="2400" dirty="0"/>
              <a:t> </a:t>
            </a:r>
            <a:r>
              <a:rPr lang="en-US" sz="2400" dirty="0" err="1"/>
              <a:t>danh</a:t>
            </a:r>
            <a:r>
              <a:rPr lang="en-US" sz="2400" dirty="0"/>
              <a:t> </a:t>
            </a:r>
            <a:r>
              <a:rPr lang="en-US" sz="2400" dirty="0" err="1"/>
              <a:t>sách</a:t>
            </a:r>
            <a:r>
              <a:rPr lang="en-US" sz="2400" dirty="0"/>
              <a:t> sinh viên </a:t>
            </a:r>
            <a:r>
              <a:rPr lang="en-US" sz="2400" dirty="0" err="1"/>
              <a:t>có</a:t>
            </a:r>
            <a:r>
              <a:rPr lang="en-US" sz="2400" dirty="0"/>
              <a:t> </a:t>
            </a:r>
            <a:r>
              <a:rPr lang="en-US" sz="2400" dirty="0" err="1"/>
              <a:t>điểm</a:t>
            </a:r>
            <a:r>
              <a:rPr lang="en-US" sz="2400" dirty="0"/>
              <a:t> trung </a:t>
            </a:r>
            <a:r>
              <a:rPr lang="en-US" sz="2400" dirty="0" err="1"/>
              <a:t>bình</a:t>
            </a:r>
            <a:r>
              <a:rPr lang="en-US" sz="2400" dirty="0"/>
              <a:t> &gt; 5</a:t>
            </a:r>
            <a:endParaRPr lang="en-US" sz="2000" dirty="0"/>
          </a:p>
        </p:txBody>
      </p:sp>
    </p:spTree>
    <p:extLst>
      <p:ext uri="{BB962C8B-B14F-4D97-AF65-F5344CB8AC3E}">
        <p14:creationId xmlns:p14="http://schemas.microsoft.com/office/powerpoint/2010/main" val="65791889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Nạp</a:t>
            </a:r>
            <a:r>
              <a:rPr lang="en-US" b="1" dirty="0">
                <a:solidFill>
                  <a:srgbClr val="C00000"/>
                </a:solidFill>
              </a:rPr>
              <a:t> </a:t>
            </a:r>
            <a:r>
              <a:rPr lang="en-US" b="1" dirty="0" err="1">
                <a:solidFill>
                  <a:srgbClr val="C00000"/>
                </a:solidFill>
              </a:rPr>
              <a:t>chồng</a:t>
            </a:r>
            <a:r>
              <a:rPr lang="en-US" b="1" dirty="0">
                <a:solidFill>
                  <a:srgbClr val="C00000"/>
                </a:solidFill>
              </a:rPr>
              <a:t> </a:t>
            </a:r>
            <a:r>
              <a:rPr lang="en-US" b="1" dirty="0" err="1">
                <a:solidFill>
                  <a:srgbClr val="C00000"/>
                </a:solidFill>
              </a:rPr>
              <a:t>phương</a:t>
            </a:r>
            <a:r>
              <a:rPr lang="en-US" b="1" dirty="0">
                <a:solidFill>
                  <a:srgbClr val="C00000"/>
                </a:solidFill>
              </a:rPr>
              <a:t> </a:t>
            </a:r>
            <a:r>
              <a:rPr lang="en-US" b="1" dirty="0" err="1">
                <a:solidFill>
                  <a:srgbClr val="C00000"/>
                </a:solidFill>
              </a:rPr>
              <a:t>thức</a:t>
            </a:r>
            <a:r>
              <a:rPr lang="en-US" b="1" dirty="0">
                <a:solidFill>
                  <a:srgbClr val="C00000"/>
                </a:solidFill>
              </a:rPr>
              <a:t> (overload)</a:t>
            </a:r>
            <a:endParaRPr b="1" dirty="0">
              <a:solidFill>
                <a:srgbClr val="C00000"/>
              </a:solidFill>
            </a:endParaRPr>
          </a:p>
        </p:txBody>
      </p:sp>
      <p:sp>
        <p:nvSpPr>
          <p:cNvPr id="2" name="TextBox 1"/>
          <p:cNvSpPr txBox="1"/>
          <p:nvPr/>
        </p:nvSpPr>
        <p:spPr>
          <a:xfrm>
            <a:off x="511675" y="1002832"/>
            <a:ext cx="10560516" cy="11430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Là</a:t>
            </a:r>
            <a:r>
              <a:rPr lang="en-US" sz="2400" dirty="0"/>
              <a:t> </a:t>
            </a:r>
            <a:r>
              <a:rPr lang="en-US" sz="2400" dirty="0" err="1"/>
              <a:t>trường</a:t>
            </a:r>
            <a:r>
              <a:rPr lang="en-US" sz="2400" dirty="0"/>
              <a:t> </a:t>
            </a:r>
            <a:r>
              <a:rPr lang="en-US" sz="2400" dirty="0" err="1"/>
              <a:t>hợp</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trùng</a:t>
            </a:r>
            <a:r>
              <a:rPr lang="en-US" sz="2400" dirty="0"/>
              <a:t> </a:t>
            </a:r>
            <a:r>
              <a:rPr lang="en-US" sz="2400" dirty="0" err="1"/>
              <a:t>tên</a:t>
            </a:r>
            <a:r>
              <a:rPr lang="en-US" sz="2400" dirty="0"/>
              <a:t> </a:t>
            </a:r>
            <a:r>
              <a:rPr lang="en-US" sz="2400" dirty="0" err="1"/>
              <a:t>nhưng</a:t>
            </a:r>
            <a:r>
              <a:rPr lang="en-US" sz="2400" dirty="0"/>
              <a:t> </a:t>
            </a:r>
            <a:r>
              <a:rPr lang="en-US" sz="2400" dirty="0" err="1"/>
              <a:t>khác</a:t>
            </a:r>
            <a:r>
              <a:rPr lang="en-US" sz="2400" dirty="0"/>
              <a:t> </a:t>
            </a:r>
            <a:r>
              <a:rPr lang="en-US" sz="2400" dirty="0" err="1"/>
              <a:t>tham</a:t>
            </a:r>
            <a:r>
              <a:rPr lang="en-US" sz="2400" dirty="0"/>
              <a:t> </a:t>
            </a:r>
            <a:r>
              <a:rPr lang="en-US" sz="2400" dirty="0" err="1"/>
              <a:t>số</a:t>
            </a:r>
            <a:endParaRPr lang="en-US" sz="2400" dirty="0"/>
          </a:p>
          <a:p>
            <a:pPr marL="285750" indent="-285750">
              <a:lnSpc>
                <a:spcPct val="150000"/>
              </a:lnSpc>
              <a:buFont typeface="Arial" panose="020B0604020202020204" pitchFamily="34" charset="0"/>
              <a:buChar char="•"/>
            </a:pPr>
            <a:r>
              <a:rPr lang="en-US" sz="2400" dirty="0" err="1"/>
              <a:t>Phương</a:t>
            </a:r>
            <a:r>
              <a:rPr lang="en-US" sz="2400" dirty="0"/>
              <a:t> </a:t>
            </a:r>
            <a:r>
              <a:rPr lang="en-US" sz="2400" dirty="0" err="1"/>
              <a:t>thức</a:t>
            </a:r>
            <a:r>
              <a:rPr lang="en-US" sz="2400" dirty="0"/>
              <a:t> </a:t>
            </a:r>
            <a:r>
              <a:rPr lang="en-US" sz="2400" dirty="0" err="1"/>
              <a:t>nào</a:t>
            </a:r>
            <a:r>
              <a:rPr lang="en-US" sz="2400" dirty="0"/>
              <a:t> </a:t>
            </a:r>
            <a:r>
              <a:rPr lang="en-US" sz="2400" dirty="0" err="1"/>
              <a:t>được</a:t>
            </a:r>
            <a:r>
              <a:rPr lang="en-US" sz="2400" dirty="0"/>
              <a:t> </a:t>
            </a:r>
            <a:r>
              <a:rPr lang="en-US" sz="2400" dirty="0" err="1"/>
              <a:t>gọi</a:t>
            </a:r>
            <a:r>
              <a:rPr lang="en-US" sz="2400" dirty="0"/>
              <a:t> </a:t>
            </a:r>
            <a:r>
              <a:rPr lang="en-US" sz="2400" dirty="0" err="1"/>
              <a:t>phụ</a:t>
            </a:r>
            <a:r>
              <a:rPr lang="en-US" sz="2400" dirty="0"/>
              <a:t> </a:t>
            </a:r>
            <a:r>
              <a:rPr lang="en-US" sz="2400" dirty="0" err="1"/>
              <a:t>thuộc</a:t>
            </a:r>
            <a:r>
              <a:rPr lang="en-US" sz="2400" dirty="0"/>
              <a:t> </a:t>
            </a:r>
            <a:r>
              <a:rPr lang="en-US" sz="2400" dirty="0" err="1"/>
              <a:t>vào</a:t>
            </a:r>
            <a:r>
              <a:rPr lang="en-US" sz="2400" dirty="0"/>
              <a:t> </a:t>
            </a:r>
            <a:r>
              <a:rPr lang="en-US" sz="2400" dirty="0" err="1"/>
              <a:t>danh</a:t>
            </a:r>
            <a:r>
              <a:rPr lang="en-US" sz="2400" dirty="0"/>
              <a:t> </a:t>
            </a:r>
            <a:r>
              <a:rPr lang="en-US" sz="2400" dirty="0" err="1"/>
              <a:t>sách</a:t>
            </a:r>
            <a:r>
              <a:rPr lang="en-US" sz="2400" dirty="0"/>
              <a:t> </a:t>
            </a:r>
            <a:r>
              <a:rPr lang="en-US" sz="2400" dirty="0" err="1"/>
              <a:t>tham</a:t>
            </a:r>
            <a:r>
              <a:rPr lang="en-US" sz="2400" dirty="0"/>
              <a:t> </a:t>
            </a:r>
            <a:r>
              <a:rPr lang="en-US" sz="2400" dirty="0" err="1"/>
              <a:t>số</a:t>
            </a:r>
            <a:endParaRPr lang="en-US" sz="2000" dirty="0"/>
          </a:p>
        </p:txBody>
      </p:sp>
      <p:sp>
        <p:nvSpPr>
          <p:cNvPr id="4" name="TextBox 3"/>
          <p:cNvSpPr txBox="1"/>
          <p:nvPr/>
        </p:nvSpPr>
        <p:spPr>
          <a:xfrm>
            <a:off x="901740" y="2276975"/>
            <a:ext cx="8332502" cy="4278094"/>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vi-VN" sz="1600" b="1" dirty="0">
                <a:solidFill>
                  <a:srgbClr val="7F0055"/>
                </a:solidFill>
                <a:latin typeface="Courier New" panose="02070309020205020404" pitchFamily="49" charset="0"/>
                <a:cs typeface="Courier New" panose="02070309020205020404" pitchFamily="49" charset="0"/>
              </a:rPr>
              <a:t>public</a:t>
            </a:r>
            <a:r>
              <a:rPr lang="vi-VN" sz="1600" b="1" dirty="0">
                <a:solidFill>
                  <a:srgbClr val="000000"/>
                </a:solidFill>
                <a:latin typeface="Courier New" panose="02070309020205020404" pitchFamily="49" charset="0"/>
                <a:cs typeface="Courier New" panose="02070309020205020404" pitchFamily="49" charset="0"/>
              </a:rPr>
              <a:t> </a:t>
            </a:r>
            <a:r>
              <a:rPr lang="vi-VN" sz="1600" b="1" dirty="0">
                <a:solidFill>
                  <a:srgbClr val="7F0055"/>
                </a:solidFill>
                <a:latin typeface="Courier New" panose="02070309020205020404" pitchFamily="49" charset="0"/>
                <a:cs typeface="Courier New" panose="02070309020205020404" pitchFamily="49" charset="0"/>
              </a:rPr>
              <a:t>class</a:t>
            </a:r>
            <a:r>
              <a:rPr lang="vi-VN" sz="1600" b="1" dirty="0">
                <a:solidFill>
                  <a:srgbClr val="000000"/>
                </a:solidFill>
                <a:latin typeface="Courier New" panose="02070309020205020404" pitchFamily="49" charset="0"/>
                <a:cs typeface="Courier New" panose="02070309020205020404" pitchFamily="49" charset="0"/>
              </a:rPr>
              <a:t> OverloadDemo {</a:t>
            </a:r>
          </a:p>
          <a:p>
            <a:pPr lvl="1"/>
            <a:r>
              <a:rPr lang="vi-VN" sz="1600" b="1" dirty="0">
                <a:solidFill>
                  <a:srgbClr val="7F0055"/>
                </a:solidFill>
                <a:latin typeface="Courier New" panose="02070309020205020404" pitchFamily="49" charset="0"/>
                <a:cs typeface="Courier New" panose="02070309020205020404" pitchFamily="49" charset="0"/>
              </a:rPr>
              <a:t>public</a:t>
            </a:r>
            <a:r>
              <a:rPr lang="vi-VN" sz="1600" b="1" dirty="0">
                <a:solidFill>
                  <a:srgbClr val="000000"/>
                </a:solidFill>
                <a:latin typeface="Courier New" panose="02070309020205020404" pitchFamily="49" charset="0"/>
                <a:cs typeface="Courier New" panose="02070309020205020404" pitchFamily="49" charset="0"/>
              </a:rPr>
              <a:t> </a:t>
            </a:r>
            <a:r>
              <a:rPr lang="vi-VN" sz="1600" b="1" dirty="0">
                <a:solidFill>
                  <a:srgbClr val="7F0055"/>
                </a:solidFill>
                <a:latin typeface="Courier New" panose="02070309020205020404" pitchFamily="49" charset="0"/>
                <a:cs typeface="Courier New" panose="02070309020205020404" pitchFamily="49" charset="0"/>
              </a:rPr>
              <a:t>void</a:t>
            </a:r>
            <a:r>
              <a:rPr lang="vi-VN" sz="1600" b="1" dirty="0">
                <a:solidFill>
                  <a:srgbClr val="000000"/>
                </a:solidFill>
                <a:latin typeface="Courier New" panose="02070309020205020404" pitchFamily="49" charset="0"/>
                <a:cs typeface="Courier New" panose="02070309020205020404" pitchFamily="49" charset="0"/>
              </a:rPr>
              <a:t> method1() {</a:t>
            </a:r>
          </a:p>
          <a:p>
            <a:pPr lvl="1"/>
            <a:r>
              <a:rPr lang="vi-VN" sz="1600" dirty="0">
                <a:solidFill>
                  <a:srgbClr val="000000"/>
                </a:solidFill>
                <a:latin typeface="Courier New" panose="02070309020205020404" pitchFamily="49" charset="0"/>
                <a:cs typeface="Courier New" panose="02070309020205020404" pitchFamily="49" charset="0"/>
              </a:rPr>
              <a:t>	System.</a:t>
            </a:r>
            <a:r>
              <a:rPr lang="vi-VN" sz="1600" b="1" dirty="0">
                <a:solidFill>
                  <a:srgbClr val="0000C0"/>
                </a:solidFill>
                <a:latin typeface="Courier New" panose="02070309020205020404" pitchFamily="49" charset="0"/>
                <a:cs typeface="Courier New" panose="02070309020205020404" pitchFamily="49" charset="0"/>
              </a:rPr>
              <a:t>out</a:t>
            </a:r>
            <a:r>
              <a:rPr lang="vi-VN" sz="1600" b="1" dirty="0">
                <a:solidFill>
                  <a:srgbClr val="000000"/>
                </a:solidFill>
                <a:latin typeface="Courier New" panose="02070309020205020404" pitchFamily="49" charset="0"/>
                <a:cs typeface="Courier New" panose="02070309020205020404" pitchFamily="49" charset="0"/>
              </a:rPr>
              <a:t>.println(</a:t>
            </a:r>
            <a:r>
              <a:rPr lang="vi-VN" sz="1600" b="1" dirty="0">
                <a:solidFill>
                  <a:srgbClr val="2A00FF"/>
                </a:solidFill>
                <a:latin typeface="Courier New" panose="02070309020205020404" pitchFamily="49" charset="0"/>
                <a:cs typeface="Courier New" panose="02070309020205020404" pitchFamily="49" charset="0"/>
              </a:rPr>
              <a:t>"method1"</a:t>
            </a:r>
            <a:r>
              <a:rPr lang="vi-VN" sz="1600" b="1" dirty="0">
                <a:solidFill>
                  <a:srgbClr val="000000"/>
                </a:solidFill>
                <a:latin typeface="Courier New" panose="02070309020205020404" pitchFamily="49" charset="0"/>
                <a:cs typeface="Courier New" panose="02070309020205020404" pitchFamily="49" charset="0"/>
              </a:rPr>
              <a:t>);</a:t>
            </a:r>
          </a:p>
          <a:p>
            <a:pPr lvl="1"/>
            <a:r>
              <a:rPr lang="vi-VN" sz="1600" dirty="0">
                <a:solidFill>
                  <a:srgbClr val="000000"/>
                </a:solidFill>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lvl="1"/>
            <a:r>
              <a:rPr lang="vi-VN" sz="1600" b="1" dirty="0">
                <a:solidFill>
                  <a:srgbClr val="7F0055"/>
                </a:solidFill>
                <a:latin typeface="Courier New" panose="02070309020205020404" pitchFamily="49" charset="0"/>
                <a:cs typeface="Courier New" panose="02070309020205020404" pitchFamily="49" charset="0"/>
              </a:rPr>
              <a:t>public</a:t>
            </a:r>
            <a:r>
              <a:rPr lang="vi-VN" sz="1600" b="1" dirty="0">
                <a:solidFill>
                  <a:srgbClr val="000000"/>
                </a:solidFill>
                <a:latin typeface="Courier New" panose="02070309020205020404" pitchFamily="49" charset="0"/>
                <a:cs typeface="Courier New" panose="02070309020205020404" pitchFamily="49" charset="0"/>
              </a:rPr>
              <a:t> </a:t>
            </a:r>
            <a:r>
              <a:rPr lang="vi-VN" sz="1600" b="1" dirty="0">
                <a:solidFill>
                  <a:srgbClr val="7F0055"/>
                </a:solidFill>
                <a:latin typeface="Courier New" panose="02070309020205020404" pitchFamily="49" charset="0"/>
                <a:cs typeface="Courier New" panose="02070309020205020404" pitchFamily="49" charset="0"/>
              </a:rPr>
              <a:t>void</a:t>
            </a:r>
            <a:r>
              <a:rPr lang="vi-VN" sz="1600" b="1" dirty="0">
                <a:solidFill>
                  <a:srgbClr val="000000"/>
                </a:solidFill>
                <a:latin typeface="Courier New" panose="02070309020205020404" pitchFamily="49" charset="0"/>
                <a:cs typeface="Courier New" panose="02070309020205020404" pitchFamily="49" charset="0"/>
              </a:rPr>
              <a:t> method1(String </a:t>
            </a:r>
            <a:r>
              <a:rPr lang="vi-VN" sz="1600" b="1" dirty="0">
                <a:solidFill>
                  <a:srgbClr val="6A3E3E"/>
                </a:solidFill>
                <a:latin typeface="Courier New" panose="02070309020205020404" pitchFamily="49" charset="0"/>
                <a:cs typeface="Courier New" panose="02070309020205020404" pitchFamily="49" charset="0"/>
              </a:rPr>
              <a:t>s</a:t>
            </a:r>
            <a:r>
              <a:rPr lang="vi-VN" sz="1600" b="1" dirty="0">
                <a:solidFill>
                  <a:srgbClr val="000000"/>
                </a:solidFill>
                <a:latin typeface="Courier New" panose="02070309020205020404" pitchFamily="49" charset="0"/>
                <a:cs typeface="Courier New" panose="02070309020205020404" pitchFamily="49" charset="0"/>
              </a:rPr>
              <a:t>) {</a:t>
            </a:r>
          </a:p>
          <a:p>
            <a:pPr lvl="1"/>
            <a:r>
              <a:rPr lang="en-US" sz="1600" dirty="0" err="1">
                <a:solidFill>
                  <a:srgbClr val="000000"/>
                </a:solidFill>
                <a:latin typeface="Courier New" panose="02070309020205020404" pitchFamily="49" charset="0"/>
                <a:cs typeface="Courier New" panose="02070309020205020404" pitchFamily="49" charset="0"/>
              </a:rPr>
              <a:t>System.</a:t>
            </a:r>
            <a:r>
              <a:rPr lang="en-US" sz="1600" b="1" dirty="0" err="1">
                <a:solidFill>
                  <a:srgbClr val="0000C0"/>
                </a:solidFill>
                <a:latin typeface="Courier New" panose="02070309020205020404" pitchFamily="49" charset="0"/>
                <a:cs typeface="Courier New" panose="02070309020205020404" pitchFamily="49" charset="0"/>
              </a:rPr>
              <a:t>out</a:t>
            </a:r>
            <a:r>
              <a:rPr lang="en-US" sz="1600" b="1" dirty="0" err="1">
                <a:solidFill>
                  <a:srgbClr val="000000"/>
                </a:solidFill>
                <a:latin typeface="Courier New" panose="02070309020205020404" pitchFamily="49" charset="0"/>
                <a:cs typeface="Courier New" panose="02070309020205020404" pitchFamily="49" charset="0"/>
              </a:rPr>
              <a:t>.println</a:t>
            </a:r>
            <a:r>
              <a:rPr lang="en-US" sz="1600" b="1" dirty="0">
                <a:solidFill>
                  <a:srgbClr val="000000"/>
                </a:solidFill>
                <a:latin typeface="Courier New" panose="02070309020205020404" pitchFamily="49" charset="0"/>
                <a:cs typeface="Courier New" panose="02070309020205020404" pitchFamily="49" charset="0"/>
              </a:rPr>
              <a:t>(</a:t>
            </a:r>
            <a:r>
              <a:rPr lang="en-US" sz="1600" b="1" dirty="0">
                <a:solidFill>
                  <a:srgbClr val="2A00FF"/>
                </a:solidFill>
                <a:latin typeface="Courier New" panose="02070309020205020404" pitchFamily="49" charset="0"/>
                <a:cs typeface="Courier New" panose="02070309020205020404" pitchFamily="49" charset="0"/>
              </a:rPr>
              <a:t>"method1 with string </a:t>
            </a:r>
            <a:r>
              <a:rPr lang="en-US" sz="1600" b="1" dirty="0" err="1">
                <a:solidFill>
                  <a:srgbClr val="2A00FF"/>
                </a:solidFill>
                <a:latin typeface="Courier New" panose="02070309020205020404" pitchFamily="49" charset="0"/>
                <a:cs typeface="Courier New" panose="02070309020205020404" pitchFamily="49" charset="0"/>
              </a:rPr>
              <a:t>arg</a:t>
            </a:r>
            <a:r>
              <a:rPr lang="en-US" sz="1600" b="1" dirty="0">
                <a:solidFill>
                  <a:srgbClr val="2A00FF"/>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 + </a:t>
            </a:r>
            <a:r>
              <a:rPr lang="en-US" sz="1600" b="1" dirty="0">
                <a:solidFill>
                  <a:srgbClr val="6A3E3E"/>
                </a:solidFill>
                <a:latin typeface="Courier New" panose="02070309020205020404" pitchFamily="49" charset="0"/>
                <a:cs typeface="Courier New" panose="02070309020205020404" pitchFamily="49" charset="0"/>
              </a:rPr>
              <a:t>s</a:t>
            </a:r>
            <a:r>
              <a:rPr lang="en-US" sz="1600" b="1" dirty="0">
                <a:solidFill>
                  <a:srgbClr val="000000"/>
                </a:solidFill>
                <a:latin typeface="Courier New" panose="02070309020205020404" pitchFamily="49" charset="0"/>
                <a:cs typeface="Courier New" panose="02070309020205020404" pitchFamily="49" charset="0"/>
              </a:rPr>
              <a:t>);</a:t>
            </a:r>
          </a:p>
          <a:p>
            <a:pPr lvl="1"/>
            <a:r>
              <a:rPr lang="vi-VN" sz="1600" dirty="0">
                <a:solidFill>
                  <a:srgbClr val="000000"/>
                </a:solidFill>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lvl="1"/>
            <a:r>
              <a:rPr lang="vi-VN" sz="1600" b="1" dirty="0">
                <a:solidFill>
                  <a:srgbClr val="7F0055"/>
                </a:solidFill>
                <a:latin typeface="Courier New" panose="02070309020205020404" pitchFamily="49" charset="0"/>
                <a:cs typeface="Courier New" panose="02070309020205020404" pitchFamily="49" charset="0"/>
              </a:rPr>
              <a:t>public</a:t>
            </a:r>
            <a:r>
              <a:rPr lang="vi-VN" sz="1600" b="1" dirty="0">
                <a:solidFill>
                  <a:srgbClr val="000000"/>
                </a:solidFill>
                <a:latin typeface="Courier New" panose="02070309020205020404" pitchFamily="49" charset="0"/>
                <a:cs typeface="Courier New" panose="02070309020205020404" pitchFamily="49" charset="0"/>
              </a:rPr>
              <a:t> </a:t>
            </a:r>
            <a:r>
              <a:rPr lang="vi-VN" sz="1600" b="1" dirty="0">
                <a:solidFill>
                  <a:srgbClr val="7F0055"/>
                </a:solidFill>
                <a:latin typeface="Courier New" panose="02070309020205020404" pitchFamily="49" charset="0"/>
                <a:cs typeface="Courier New" panose="02070309020205020404" pitchFamily="49" charset="0"/>
              </a:rPr>
              <a:t>void</a:t>
            </a:r>
            <a:r>
              <a:rPr lang="vi-VN" sz="1600" b="1" dirty="0">
                <a:solidFill>
                  <a:srgbClr val="000000"/>
                </a:solidFill>
                <a:latin typeface="Courier New" panose="02070309020205020404" pitchFamily="49" charset="0"/>
                <a:cs typeface="Courier New" panose="02070309020205020404" pitchFamily="49" charset="0"/>
              </a:rPr>
              <a:t> method1(</a:t>
            </a:r>
            <a:r>
              <a:rPr lang="vi-VN" sz="1600" b="1" dirty="0">
                <a:solidFill>
                  <a:srgbClr val="7F0055"/>
                </a:solidFill>
                <a:latin typeface="Courier New" panose="02070309020205020404" pitchFamily="49" charset="0"/>
                <a:cs typeface="Courier New" panose="02070309020205020404" pitchFamily="49" charset="0"/>
              </a:rPr>
              <a:t>int</a:t>
            </a:r>
            <a:r>
              <a:rPr lang="vi-VN" sz="1600" b="1" dirty="0">
                <a:solidFill>
                  <a:srgbClr val="000000"/>
                </a:solidFill>
                <a:latin typeface="Courier New" panose="02070309020205020404" pitchFamily="49" charset="0"/>
                <a:cs typeface="Courier New" panose="02070309020205020404" pitchFamily="49" charset="0"/>
              </a:rPr>
              <a:t> </a:t>
            </a:r>
            <a:r>
              <a:rPr lang="vi-VN" sz="1600" b="1" dirty="0">
                <a:solidFill>
                  <a:srgbClr val="6A3E3E"/>
                </a:solidFill>
                <a:latin typeface="Courier New" panose="02070309020205020404" pitchFamily="49" charset="0"/>
                <a:cs typeface="Courier New" panose="02070309020205020404" pitchFamily="49" charset="0"/>
              </a:rPr>
              <a:t>i</a:t>
            </a:r>
            <a:r>
              <a:rPr lang="vi-VN" sz="1600" b="1" dirty="0">
                <a:solidFill>
                  <a:srgbClr val="000000"/>
                </a:solidFill>
                <a:latin typeface="Courier New" panose="02070309020205020404" pitchFamily="49" charset="0"/>
                <a:cs typeface="Courier New" panose="02070309020205020404" pitchFamily="49" charset="0"/>
              </a:rPr>
              <a:t>) {</a:t>
            </a:r>
          </a:p>
          <a:p>
            <a:pPr lvl="1"/>
            <a:r>
              <a:rPr lang="en-US" sz="1600" dirty="0" err="1">
                <a:solidFill>
                  <a:srgbClr val="000000"/>
                </a:solidFill>
                <a:latin typeface="Courier New" panose="02070309020205020404" pitchFamily="49" charset="0"/>
                <a:cs typeface="Courier New" panose="02070309020205020404" pitchFamily="49" charset="0"/>
              </a:rPr>
              <a:t>System.</a:t>
            </a:r>
            <a:r>
              <a:rPr lang="en-US" sz="1600" b="1" dirty="0" err="1">
                <a:solidFill>
                  <a:srgbClr val="0000C0"/>
                </a:solidFill>
                <a:latin typeface="Courier New" panose="02070309020205020404" pitchFamily="49" charset="0"/>
                <a:cs typeface="Courier New" panose="02070309020205020404" pitchFamily="49" charset="0"/>
              </a:rPr>
              <a:t>out</a:t>
            </a:r>
            <a:r>
              <a:rPr lang="en-US" sz="1600" b="1" dirty="0" err="1">
                <a:solidFill>
                  <a:srgbClr val="000000"/>
                </a:solidFill>
                <a:latin typeface="Courier New" panose="02070309020205020404" pitchFamily="49" charset="0"/>
                <a:cs typeface="Courier New" panose="02070309020205020404" pitchFamily="49" charset="0"/>
              </a:rPr>
              <a:t>.println</a:t>
            </a:r>
            <a:r>
              <a:rPr lang="en-US" sz="1600" b="1" dirty="0">
                <a:solidFill>
                  <a:srgbClr val="000000"/>
                </a:solidFill>
                <a:latin typeface="Courier New" panose="02070309020205020404" pitchFamily="49" charset="0"/>
                <a:cs typeface="Courier New" panose="02070309020205020404" pitchFamily="49" charset="0"/>
              </a:rPr>
              <a:t>(</a:t>
            </a:r>
            <a:r>
              <a:rPr lang="en-US" sz="1600" b="1" dirty="0">
                <a:solidFill>
                  <a:srgbClr val="2A00FF"/>
                </a:solidFill>
                <a:latin typeface="Courier New" panose="02070309020205020404" pitchFamily="49" charset="0"/>
                <a:cs typeface="Courier New" panose="02070309020205020404" pitchFamily="49" charset="0"/>
              </a:rPr>
              <a:t>"method1 with </a:t>
            </a:r>
            <a:r>
              <a:rPr lang="en-US" sz="1600" b="1" dirty="0" err="1">
                <a:solidFill>
                  <a:srgbClr val="2A00FF"/>
                </a:solidFill>
                <a:latin typeface="Courier New" panose="02070309020205020404" pitchFamily="49" charset="0"/>
                <a:cs typeface="Courier New" panose="02070309020205020404" pitchFamily="49" charset="0"/>
              </a:rPr>
              <a:t>int</a:t>
            </a:r>
            <a:r>
              <a:rPr lang="en-US" sz="1600" b="1" dirty="0">
                <a:solidFill>
                  <a:srgbClr val="2A00FF"/>
                </a:solidFill>
                <a:latin typeface="Courier New" panose="02070309020205020404" pitchFamily="49" charset="0"/>
                <a:cs typeface="Courier New" panose="02070309020205020404" pitchFamily="49" charset="0"/>
              </a:rPr>
              <a:t> </a:t>
            </a:r>
            <a:r>
              <a:rPr lang="en-US" sz="1600" b="1" dirty="0" err="1">
                <a:solidFill>
                  <a:srgbClr val="2A00FF"/>
                </a:solidFill>
                <a:latin typeface="Courier New" panose="02070309020205020404" pitchFamily="49" charset="0"/>
                <a:cs typeface="Courier New" panose="02070309020205020404" pitchFamily="49" charset="0"/>
              </a:rPr>
              <a:t>arg</a:t>
            </a:r>
            <a:r>
              <a:rPr lang="en-US" sz="1600" b="1" dirty="0">
                <a:solidFill>
                  <a:srgbClr val="2A00FF"/>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 + </a:t>
            </a:r>
            <a:r>
              <a:rPr lang="en-US" sz="1600" b="1" dirty="0" err="1">
                <a:solidFill>
                  <a:srgbClr val="6A3E3E"/>
                </a:solidFill>
                <a:latin typeface="Courier New" panose="02070309020205020404" pitchFamily="49" charset="0"/>
                <a:cs typeface="Courier New" panose="02070309020205020404" pitchFamily="49" charset="0"/>
              </a:rPr>
              <a:t>i</a:t>
            </a:r>
            <a:r>
              <a:rPr lang="en-US" sz="1600" b="1" dirty="0">
                <a:solidFill>
                  <a:srgbClr val="000000"/>
                </a:solidFill>
                <a:latin typeface="Courier New" panose="02070309020205020404" pitchFamily="49" charset="0"/>
                <a:cs typeface="Courier New" panose="02070309020205020404" pitchFamily="49" charset="0"/>
              </a:rPr>
              <a:t>);</a:t>
            </a:r>
          </a:p>
          <a:p>
            <a:pPr lvl="1"/>
            <a:r>
              <a:rPr lang="vi-VN" sz="1600" dirty="0">
                <a:solidFill>
                  <a:srgbClr val="000000"/>
                </a:solidFill>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pPr lvl="1"/>
            <a:r>
              <a:rPr lang="en-US" sz="1600" b="1" dirty="0">
                <a:solidFill>
                  <a:srgbClr val="7F0055"/>
                </a:solidFill>
                <a:latin typeface="Courier New" panose="02070309020205020404" pitchFamily="49" charset="0"/>
                <a:cs typeface="Courier New" panose="02070309020205020404" pitchFamily="49" charset="0"/>
              </a:rPr>
              <a:t>public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static</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a:solidFill>
                  <a:srgbClr val="7F0055"/>
                </a:solidFill>
                <a:latin typeface="Courier New" panose="02070309020205020404" pitchFamily="49" charset="0"/>
                <a:cs typeface="Courier New" panose="02070309020205020404" pitchFamily="49" charset="0"/>
              </a:rPr>
              <a:t>void</a:t>
            </a:r>
            <a:r>
              <a:rPr lang="en-US" sz="1600" b="1" dirty="0">
                <a:solidFill>
                  <a:srgbClr val="000000"/>
                </a:solidFill>
                <a:latin typeface="Courier New" panose="02070309020205020404" pitchFamily="49" charset="0"/>
                <a:cs typeface="Courier New" panose="02070309020205020404" pitchFamily="49" charset="0"/>
              </a:rPr>
              <a:t> main(String[] </a:t>
            </a:r>
            <a:r>
              <a:rPr lang="en-US" sz="1600" b="1" dirty="0" err="1">
                <a:solidFill>
                  <a:srgbClr val="6A3E3E"/>
                </a:solidFill>
                <a:latin typeface="Courier New" panose="02070309020205020404" pitchFamily="49" charset="0"/>
                <a:cs typeface="Courier New" panose="02070309020205020404" pitchFamily="49" charset="0"/>
              </a:rPr>
              <a:t>args</a:t>
            </a:r>
            <a:r>
              <a:rPr lang="en-US" sz="1600" b="1" dirty="0">
                <a:solidFill>
                  <a:srgbClr val="000000"/>
                </a:solidFill>
                <a:latin typeface="Courier New" panose="02070309020205020404" pitchFamily="49" charset="0"/>
                <a:cs typeface="Courier New" panose="02070309020205020404" pitchFamily="49" charset="0"/>
              </a:rPr>
              <a:t>) {</a:t>
            </a:r>
          </a:p>
          <a:p>
            <a:pPr lvl="2"/>
            <a:r>
              <a:rPr lang="vi-VN" sz="1600" dirty="0">
                <a:solidFill>
                  <a:srgbClr val="000000"/>
                </a:solidFill>
                <a:latin typeface="Courier New" panose="02070309020205020404" pitchFamily="49" charset="0"/>
                <a:cs typeface="Courier New" panose="02070309020205020404" pitchFamily="49" charset="0"/>
              </a:rPr>
              <a:t>OverloadDemo </a:t>
            </a:r>
            <a:r>
              <a:rPr lang="vi-VN" sz="1600" dirty="0">
                <a:solidFill>
                  <a:srgbClr val="6A3E3E"/>
                </a:solidFill>
                <a:latin typeface="Courier New" panose="02070309020205020404" pitchFamily="49" charset="0"/>
                <a:cs typeface="Courier New" panose="02070309020205020404" pitchFamily="49" charset="0"/>
              </a:rPr>
              <a:t>d1</a:t>
            </a:r>
            <a:r>
              <a:rPr lang="vi-VN" sz="1600" dirty="0">
                <a:solidFill>
                  <a:srgbClr val="000000"/>
                </a:solidFill>
                <a:latin typeface="Courier New" panose="02070309020205020404" pitchFamily="49" charset="0"/>
                <a:cs typeface="Courier New" panose="02070309020205020404" pitchFamily="49" charset="0"/>
              </a:rPr>
              <a:t> = </a:t>
            </a:r>
            <a:r>
              <a:rPr lang="vi-VN" sz="1600" b="1" dirty="0">
                <a:solidFill>
                  <a:srgbClr val="7F0055"/>
                </a:solidFill>
                <a:latin typeface="Courier New" panose="02070309020205020404" pitchFamily="49" charset="0"/>
                <a:cs typeface="Courier New" panose="02070309020205020404" pitchFamily="49" charset="0"/>
              </a:rPr>
              <a:t>new</a:t>
            </a:r>
            <a:r>
              <a:rPr lang="vi-VN" sz="1600" b="1" dirty="0">
                <a:solidFill>
                  <a:srgbClr val="000000"/>
                </a:solidFill>
                <a:latin typeface="Courier New" panose="02070309020205020404" pitchFamily="49" charset="0"/>
                <a:cs typeface="Courier New" panose="02070309020205020404" pitchFamily="49" charset="0"/>
              </a:rPr>
              <a:t> OverloadDemo();</a:t>
            </a:r>
          </a:p>
          <a:p>
            <a:pPr lvl="2"/>
            <a:r>
              <a:rPr lang="vi-VN" sz="1600" dirty="0">
                <a:solidFill>
                  <a:srgbClr val="6A3E3E"/>
                </a:solidFill>
                <a:latin typeface="Courier New" panose="02070309020205020404" pitchFamily="49" charset="0"/>
                <a:cs typeface="Courier New" panose="02070309020205020404" pitchFamily="49" charset="0"/>
              </a:rPr>
              <a:t>d1</a:t>
            </a:r>
            <a:r>
              <a:rPr lang="vi-VN" sz="1600" dirty="0">
                <a:solidFill>
                  <a:srgbClr val="000000"/>
                </a:solidFill>
                <a:latin typeface="Courier New" panose="02070309020205020404" pitchFamily="49" charset="0"/>
                <a:cs typeface="Courier New" panose="02070309020205020404" pitchFamily="49" charset="0"/>
              </a:rPr>
              <a:t>.method1();</a:t>
            </a:r>
          </a:p>
          <a:p>
            <a:pPr lvl="2"/>
            <a:r>
              <a:rPr lang="vi-VN" sz="1600" dirty="0">
                <a:solidFill>
                  <a:srgbClr val="6A3E3E"/>
                </a:solidFill>
                <a:latin typeface="Courier New" panose="02070309020205020404" pitchFamily="49" charset="0"/>
                <a:cs typeface="Courier New" panose="02070309020205020404" pitchFamily="49" charset="0"/>
              </a:rPr>
              <a:t>d1</a:t>
            </a:r>
            <a:r>
              <a:rPr lang="vi-VN" sz="1600" dirty="0">
                <a:solidFill>
                  <a:srgbClr val="000000"/>
                </a:solidFill>
                <a:latin typeface="Courier New" panose="02070309020205020404" pitchFamily="49" charset="0"/>
                <a:cs typeface="Courier New" panose="02070309020205020404" pitchFamily="49" charset="0"/>
              </a:rPr>
              <a:t>.method1(</a:t>
            </a:r>
            <a:r>
              <a:rPr lang="vi-VN" sz="1600" dirty="0">
                <a:solidFill>
                  <a:srgbClr val="2A00FF"/>
                </a:solidFill>
                <a:latin typeface="Courier New" panose="02070309020205020404" pitchFamily="49" charset="0"/>
                <a:cs typeface="Courier New" panose="02070309020205020404" pitchFamily="49" charset="0"/>
              </a:rPr>
              <a:t>"String"</a:t>
            </a:r>
            <a:r>
              <a:rPr lang="vi-VN" sz="1600" dirty="0">
                <a:solidFill>
                  <a:srgbClr val="000000"/>
                </a:solidFill>
                <a:latin typeface="Courier New" panose="02070309020205020404" pitchFamily="49" charset="0"/>
                <a:cs typeface="Courier New" panose="02070309020205020404" pitchFamily="49" charset="0"/>
              </a:rPr>
              <a:t>);</a:t>
            </a:r>
          </a:p>
          <a:p>
            <a:pPr lvl="2"/>
            <a:r>
              <a:rPr lang="vi-VN" sz="1600" dirty="0">
                <a:solidFill>
                  <a:srgbClr val="6A3E3E"/>
                </a:solidFill>
                <a:latin typeface="Courier New" panose="02070309020205020404" pitchFamily="49" charset="0"/>
                <a:cs typeface="Courier New" panose="02070309020205020404" pitchFamily="49" charset="0"/>
              </a:rPr>
              <a:t>d1</a:t>
            </a:r>
            <a:r>
              <a:rPr lang="vi-VN" sz="1600" dirty="0">
                <a:solidFill>
                  <a:srgbClr val="000000"/>
                </a:solidFill>
                <a:latin typeface="Courier New" panose="02070309020205020404" pitchFamily="49" charset="0"/>
                <a:cs typeface="Courier New" panose="02070309020205020404" pitchFamily="49" charset="0"/>
              </a:rPr>
              <a:t>.method1(10);</a:t>
            </a:r>
          </a:p>
          <a:p>
            <a:pPr lvl="1"/>
            <a:r>
              <a:rPr lang="vi-VN" sz="1600" dirty="0">
                <a:solidFill>
                  <a:srgbClr val="000000"/>
                </a:solidFill>
                <a:latin typeface="Courier New" panose="02070309020205020404" pitchFamily="49" charset="0"/>
                <a:cs typeface="Courier New" panose="02070309020205020404" pitchFamily="49" charset="0"/>
              </a:rPr>
              <a:t>}</a:t>
            </a:r>
            <a:endParaRPr lang="vi-VN" sz="1600" dirty="0">
              <a:latin typeface="Courier New" panose="02070309020205020404" pitchFamily="49" charset="0"/>
              <a:cs typeface="Courier New" panose="02070309020205020404" pitchFamily="49" charset="0"/>
            </a:endParaRPr>
          </a:p>
          <a:p>
            <a:r>
              <a:rPr lang="vi-VN" sz="1600" dirty="0">
                <a:solidFill>
                  <a:srgbClr val="000000"/>
                </a:solidFill>
                <a:latin typeface="Courier New" panose="02070309020205020404" pitchFamily="49" charset="0"/>
                <a:cs typeface="Courier New" panose="02070309020205020404" pitchFamily="49" charset="0"/>
              </a:rPr>
              <a:t>}</a:t>
            </a:r>
          </a:p>
        </p:txBody>
      </p:sp>
      <p:sp>
        <p:nvSpPr>
          <p:cNvPr id="3" name="Rectangle 2"/>
          <p:cNvSpPr/>
          <p:nvPr/>
        </p:nvSpPr>
        <p:spPr>
          <a:xfrm>
            <a:off x="2830285" y="3227009"/>
            <a:ext cx="2365829" cy="358019"/>
          </a:xfrm>
          <a:prstGeom prst="rect">
            <a:avLst/>
          </a:prstGeom>
          <a:noFill/>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6" name="Straight Arrow Connector 5"/>
          <p:cNvCxnSpPr/>
          <p:nvPr/>
        </p:nvCxnSpPr>
        <p:spPr>
          <a:xfrm flipV="1">
            <a:off x="5196114" y="2796419"/>
            <a:ext cx="4392991" cy="609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9589105" y="2611753"/>
            <a:ext cx="1864678" cy="369332"/>
          </a:xfrm>
          <a:prstGeom prst="rect">
            <a:avLst/>
          </a:prstGeom>
          <a:noFill/>
        </p:spPr>
        <p:txBody>
          <a:bodyPr wrap="none" rtlCol="0">
            <a:spAutoFit/>
          </a:bodyPr>
          <a:lstStyle/>
          <a:p>
            <a:r>
              <a:rPr lang="en-US" dirty="0"/>
              <a:t>Method signature</a:t>
            </a:r>
          </a:p>
        </p:txBody>
      </p:sp>
    </p:spTree>
    <p:extLst>
      <p:ext uri="{BB962C8B-B14F-4D97-AF65-F5344CB8AC3E}">
        <p14:creationId xmlns:p14="http://schemas.microsoft.com/office/powerpoint/2010/main" val="230737664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GÓI (PACKAGE)</a:t>
            </a:r>
          </a:p>
        </p:txBody>
      </p:sp>
    </p:spTree>
    <p:extLst>
      <p:ext uri="{BB962C8B-B14F-4D97-AF65-F5344CB8AC3E}">
        <p14:creationId xmlns:p14="http://schemas.microsoft.com/office/powerpoint/2010/main" val="4201745948"/>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Khái</a:t>
            </a:r>
            <a:r>
              <a:rPr lang="en-US" b="1" dirty="0">
                <a:solidFill>
                  <a:srgbClr val="C00000"/>
                </a:solidFill>
              </a:rPr>
              <a:t> </a:t>
            </a:r>
            <a:r>
              <a:rPr lang="en-US" b="1" dirty="0" err="1">
                <a:solidFill>
                  <a:srgbClr val="C00000"/>
                </a:solidFill>
              </a:rPr>
              <a:t>niệm</a:t>
            </a:r>
            <a:endParaRPr b="1" dirty="0">
              <a:solidFill>
                <a:srgbClr val="C00000"/>
              </a:solidFill>
            </a:endParaRPr>
          </a:p>
        </p:txBody>
      </p:sp>
      <p:sp>
        <p:nvSpPr>
          <p:cNvPr id="2" name="TextBox 1"/>
          <p:cNvSpPr txBox="1"/>
          <p:nvPr/>
        </p:nvSpPr>
        <p:spPr>
          <a:xfrm>
            <a:off x="511675" y="1209994"/>
            <a:ext cx="10298012" cy="3418565"/>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vi-VN" sz="2400" dirty="0"/>
              <a:t>Là một nhóm các class, interface, các gói khác</a:t>
            </a:r>
          </a:p>
          <a:p>
            <a:pPr marL="285750" indent="-285750">
              <a:lnSpc>
                <a:spcPct val="200000"/>
              </a:lnSpc>
              <a:buFont typeface="Arial" panose="020B0604020202020204" pitchFamily="34" charset="0"/>
              <a:buChar char="•"/>
            </a:pPr>
            <a:r>
              <a:rPr lang="vi-VN" sz="2400" dirty="0"/>
              <a:t>Tổ chức của 1 package là 1 thư mục có tên là tên của package </a:t>
            </a:r>
          </a:p>
          <a:p>
            <a:pPr marL="742950" lvl="1" indent="-285750">
              <a:lnSpc>
                <a:spcPct val="200000"/>
              </a:lnSpc>
              <a:buFont typeface="Arial" panose="020B0604020202020204" pitchFamily="34" charset="0"/>
              <a:buChar char="•"/>
            </a:pPr>
            <a:r>
              <a:rPr lang="vi-VN" sz="2000" dirty="0"/>
              <a:t>Sub-package là 1 gói con (thư mục con) </a:t>
            </a:r>
          </a:p>
          <a:p>
            <a:pPr lvl="1">
              <a:lnSpc>
                <a:spcPct val="200000"/>
              </a:lnSpc>
            </a:pPr>
            <a:r>
              <a:rPr lang="vi-VN" sz="2000" dirty="0"/>
              <a:t>của 1 package mức cao hơn (giống cấu trúc thư mục).</a:t>
            </a:r>
          </a:p>
          <a:p>
            <a:pPr marL="285750" indent="-285750">
              <a:lnSpc>
                <a:spcPct val="200000"/>
              </a:lnSpc>
              <a:buFont typeface="Arial" panose="020B0604020202020204" pitchFamily="34" charset="0"/>
              <a:buChar char="•"/>
            </a:pPr>
            <a:r>
              <a:rPr lang="vi-VN" sz="2400" dirty="0"/>
              <a:t>Gói là công cụ tạo khả năng tái sử dụng mã (reusable code).</a:t>
            </a:r>
          </a:p>
        </p:txBody>
      </p:sp>
      <p:pic>
        <p:nvPicPr>
          <p:cNvPr id="4" name="Picture 3"/>
          <p:cNvPicPr>
            <a:picLocks noChangeAspect="1"/>
          </p:cNvPicPr>
          <p:nvPr/>
        </p:nvPicPr>
        <p:blipFill>
          <a:blip r:embed="rId3"/>
          <a:stretch>
            <a:fillRect/>
          </a:stretch>
        </p:blipFill>
        <p:spPr>
          <a:xfrm>
            <a:off x="1859204" y="4628559"/>
            <a:ext cx="7602953" cy="1833169"/>
          </a:xfrm>
          <a:prstGeom prst="rect">
            <a:avLst/>
          </a:prstGeom>
        </p:spPr>
      </p:pic>
    </p:spTree>
    <p:extLst>
      <p:ext uri="{BB962C8B-B14F-4D97-AF65-F5344CB8AC3E}">
        <p14:creationId xmlns:p14="http://schemas.microsoft.com/office/powerpoint/2010/main" val="423322975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Khai</a:t>
            </a:r>
            <a:r>
              <a:rPr lang="en-US" b="1" dirty="0">
                <a:solidFill>
                  <a:srgbClr val="C00000"/>
                </a:solidFill>
              </a:rPr>
              <a:t> </a:t>
            </a:r>
            <a:r>
              <a:rPr lang="en-US" b="1" dirty="0" err="1">
                <a:solidFill>
                  <a:srgbClr val="C00000"/>
                </a:solidFill>
              </a:rPr>
              <a:t>báo</a:t>
            </a:r>
            <a:endParaRPr b="1" dirty="0">
              <a:solidFill>
                <a:srgbClr val="C00000"/>
              </a:solidFill>
            </a:endParaRPr>
          </a:p>
        </p:txBody>
      </p:sp>
      <p:sp>
        <p:nvSpPr>
          <p:cNvPr id="2" name="TextBox 1"/>
          <p:cNvSpPr txBox="1"/>
          <p:nvPr/>
        </p:nvSpPr>
        <p:spPr>
          <a:xfrm>
            <a:off x="511675" y="1209994"/>
            <a:ext cx="7132081" cy="1569660"/>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vi-VN" sz="2400" dirty="0"/>
              <a:t>Khi khai báo lớp trong gói dùng từ khóa package</a:t>
            </a:r>
          </a:p>
          <a:p>
            <a:pPr marL="285750" indent="-285750">
              <a:lnSpc>
                <a:spcPct val="200000"/>
              </a:lnSpc>
              <a:buFont typeface="Arial" panose="020B0604020202020204" pitchFamily="34" charset="0"/>
              <a:buChar char="•"/>
            </a:pPr>
            <a:r>
              <a:rPr lang="vi-VN" sz="2400" dirty="0"/>
              <a:t>Tên gói trùng với tên folder</a:t>
            </a:r>
          </a:p>
        </p:txBody>
      </p:sp>
      <p:sp>
        <p:nvSpPr>
          <p:cNvPr id="5" name="TextBox 4"/>
          <p:cNvSpPr txBox="1"/>
          <p:nvPr/>
        </p:nvSpPr>
        <p:spPr>
          <a:xfrm>
            <a:off x="1209064" y="3205784"/>
            <a:ext cx="8332502" cy="1631216"/>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vi-VN" sz="2000" b="1" dirty="0">
                <a:solidFill>
                  <a:srgbClr val="7F0055"/>
                </a:solidFill>
                <a:latin typeface="Courier New" panose="02070309020205020404" pitchFamily="49" charset="0"/>
                <a:cs typeface="Courier New" panose="02070309020205020404" pitchFamily="49" charset="0"/>
              </a:rPr>
              <a:t>package</a:t>
            </a:r>
            <a:r>
              <a:rPr lang="vi-VN" sz="2000" b="1" dirty="0">
                <a:solidFill>
                  <a:srgbClr val="000000"/>
                </a:solidFill>
                <a:latin typeface="Courier New" panose="02070309020205020404" pitchFamily="49" charset="0"/>
                <a:cs typeface="Courier New" panose="02070309020205020404" pitchFamily="49" charset="0"/>
              </a:rPr>
              <a:t> package1.subpackage;</a:t>
            </a:r>
          </a:p>
          <a:p>
            <a:endParaRPr lang="vi-VN" sz="2000" dirty="0">
              <a:latin typeface="Courier New" panose="02070309020205020404" pitchFamily="49" charset="0"/>
              <a:cs typeface="Courier New" panose="02070309020205020404" pitchFamily="49" charset="0"/>
            </a:endParaRPr>
          </a:p>
          <a:p>
            <a:r>
              <a:rPr lang="vi-VN" sz="2000" b="1" dirty="0">
                <a:solidFill>
                  <a:srgbClr val="7F0055"/>
                </a:solidFill>
                <a:latin typeface="Courier New" panose="02070309020205020404" pitchFamily="49" charset="0"/>
                <a:cs typeface="Courier New" panose="02070309020205020404" pitchFamily="49" charset="0"/>
              </a:rPr>
              <a:t>public</a:t>
            </a:r>
            <a:r>
              <a:rPr lang="vi-VN" sz="2000" b="1" dirty="0">
                <a:solidFill>
                  <a:srgbClr val="000000"/>
                </a:solidFill>
                <a:latin typeface="Courier New" panose="02070309020205020404" pitchFamily="49" charset="0"/>
                <a:cs typeface="Courier New" panose="02070309020205020404" pitchFamily="49" charset="0"/>
              </a:rPr>
              <a:t> </a:t>
            </a:r>
            <a:r>
              <a:rPr lang="vi-VN" sz="2000" b="1" dirty="0">
                <a:solidFill>
                  <a:srgbClr val="7F0055"/>
                </a:solidFill>
                <a:latin typeface="Courier New" panose="02070309020205020404" pitchFamily="49" charset="0"/>
                <a:cs typeface="Courier New" panose="02070309020205020404" pitchFamily="49" charset="0"/>
              </a:rPr>
              <a:t>class</a:t>
            </a:r>
            <a:r>
              <a:rPr lang="vi-VN" sz="2000" b="1" dirty="0">
                <a:solidFill>
                  <a:srgbClr val="000000"/>
                </a:solidFill>
                <a:latin typeface="Courier New" panose="02070309020205020404" pitchFamily="49" charset="0"/>
                <a:cs typeface="Courier New" panose="02070309020205020404" pitchFamily="49" charset="0"/>
              </a:rPr>
              <a:t> ClassOfSubpackage1 {</a:t>
            </a:r>
          </a:p>
          <a:p>
            <a:endParaRPr lang="vi-VN" sz="2000" dirty="0">
              <a:latin typeface="Courier New" panose="02070309020205020404" pitchFamily="49" charset="0"/>
              <a:cs typeface="Courier New" panose="02070309020205020404" pitchFamily="49" charset="0"/>
            </a:endParaRPr>
          </a:p>
          <a:p>
            <a:r>
              <a:rPr lang="vi-VN" sz="20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5412560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Sử</a:t>
            </a:r>
            <a:r>
              <a:rPr lang="en-US" b="1" dirty="0">
                <a:solidFill>
                  <a:srgbClr val="C00000"/>
                </a:solidFill>
              </a:rPr>
              <a:t> </a:t>
            </a:r>
            <a:r>
              <a:rPr lang="en-US" b="1" dirty="0" err="1">
                <a:solidFill>
                  <a:srgbClr val="C00000"/>
                </a:solidFill>
              </a:rPr>
              <a:t>dụng</a:t>
            </a:r>
            <a:endParaRPr b="1" dirty="0">
              <a:solidFill>
                <a:srgbClr val="C00000"/>
              </a:solidFill>
            </a:endParaRPr>
          </a:p>
        </p:txBody>
      </p:sp>
      <p:sp>
        <p:nvSpPr>
          <p:cNvPr id="2" name="TextBox 1"/>
          <p:cNvSpPr txBox="1"/>
          <p:nvPr/>
        </p:nvSpPr>
        <p:spPr>
          <a:xfrm>
            <a:off x="511675" y="1209994"/>
            <a:ext cx="4932761" cy="1569660"/>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vi-VN" sz="2400" dirty="0"/>
              <a:t>Dùng từ khóa import</a:t>
            </a:r>
          </a:p>
          <a:p>
            <a:pPr marL="285750" indent="-285750">
              <a:lnSpc>
                <a:spcPct val="200000"/>
              </a:lnSpc>
              <a:buFont typeface="Arial" panose="020B0604020202020204" pitchFamily="34" charset="0"/>
              <a:buChar char="•"/>
            </a:pPr>
            <a:r>
              <a:rPr lang="vi-VN" sz="2400" dirty="0"/>
              <a:t>Import tất cả các lớp trong gói: .*</a:t>
            </a:r>
          </a:p>
        </p:txBody>
      </p:sp>
      <p:sp>
        <p:nvSpPr>
          <p:cNvPr id="5" name="TextBox 4"/>
          <p:cNvSpPr txBox="1"/>
          <p:nvPr/>
        </p:nvSpPr>
        <p:spPr>
          <a:xfrm>
            <a:off x="1278185" y="2779654"/>
            <a:ext cx="8332502" cy="378565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vi-VN" sz="2000" b="1" dirty="0">
                <a:solidFill>
                  <a:srgbClr val="7F0055"/>
                </a:solidFill>
                <a:latin typeface="Courier New" panose="02070309020205020404" pitchFamily="49" charset="0"/>
                <a:cs typeface="Courier New" panose="02070309020205020404" pitchFamily="49" charset="0"/>
              </a:rPr>
              <a:t>import</a:t>
            </a:r>
            <a:r>
              <a:rPr lang="vi-VN" sz="2000" b="1" dirty="0">
                <a:solidFill>
                  <a:srgbClr val="000000"/>
                </a:solidFill>
                <a:latin typeface="Courier New" panose="02070309020205020404" pitchFamily="49" charset="0"/>
                <a:cs typeface="Courier New" panose="02070309020205020404" pitchFamily="49" charset="0"/>
              </a:rPr>
              <a:t> package1.ClassOfPackage1;</a:t>
            </a:r>
          </a:p>
          <a:p>
            <a:r>
              <a:rPr lang="vi-VN" sz="2000" b="1" dirty="0">
                <a:solidFill>
                  <a:srgbClr val="7F0055"/>
                </a:solidFill>
                <a:latin typeface="Courier New" panose="02070309020205020404" pitchFamily="49" charset="0"/>
                <a:cs typeface="Courier New" panose="02070309020205020404" pitchFamily="49" charset="0"/>
              </a:rPr>
              <a:t>import</a:t>
            </a:r>
            <a:r>
              <a:rPr lang="vi-VN" sz="2000" b="1" dirty="0">
                <a:solidFill>
                  <a:srgbClr val="000000"/>
                </a:solidFill>
                <a:latin typeface="Courier New" panose="02070309020205020404" pitchFamily="49" charset="0"/>
                <a:cs typeface="Courier New" panose="02070309020205020404" pitchFamily="49" charset="0"/>
              </a:rPr>
              <a:t> package1.subpackage.ClassOfSubpackage1;</a:t>
            </a:r>
          </a:p>
          <a:p>
            <a:r>
              <a:rPr lang="vi-VN" sz="2000" b="1" dirty="0">
                <a:solidFill>
                  <a:srgbClr val="7F0055"/>
                </a:solidFill>
                <a:latin typeface="Courier New" panose="02070309020205020404" pitchFamily="49" charset="0"/>
                <a:cs typeface="Courier New" panose="02070309020205020404" pitchFamily="49" charset="0"/>
              </a:rPr>
              <a:t>import</a:t>
            </a:r>
            <a:r>
              <a:rPr lang="vi-VN" sz="2000" b="1" dirty="0">
                <a:solidFill>
                  <a:srgbClr val="000000"/>
                </a:solidFill>
                <a:latin typeface="Courier New" panose="02070309020205020404" pitchFamily="49" charset="0"/>
                <a:cs typeface="Courier New" panose="02070309020205020404" pitchFamily="49" charset="0"/>
              </a:rPr>
              <a:t> package2.ClassOfPackage2;</a:t>
            </a:r>
          </a:p>
          <a:p>
            <a:endParaRPr lang="vi-VN" sz="2000" dirty="0">
              <a:latin typeface="Courier New" panose="02070309020205020404" pitchFamily="49" charset="0"/>
              <a:cs typeface="Courier New" panose="02070309020205020404" pitchFamily="49" charset="0"/>
            </a:endParaRPr>
          </a:p>
          <a:p>
            <a:r>
              <a:rPr lang="vi-VN" sz="2000" b="1" dirty="0">
                <a:solidFill>
                  <a:srgbClr val="7F0055"/>
                </a:solidFill>
                <a:latin typeface="Courier New" panose="02070309020205020404" pitchFamily="49" charset="0"/>
                <a:cs typeface="Courier New" panose="02070309020205020404" pitchFamily="49" charset="0"/>
              </a:rPr>
              <a:t>public</a:t>
            </a:r>
            <a:r>
              <a:rPr lang="vi-VN" sz="2000" b="1" dirty="0">
                <a:solidFill>
                  <a:srgbClr val="000000"/>
                </a:solidFill>
                <a:latin typeface="Courier New" panose="02070309020205020404" pitchFamily="49" charset="0"/>
                <a:cs typeface="Courier New" panose="02070309020205020404" pitchFamily="49" charset="0"/>
              </a:rPr>
              <a:t> </a:t>
            </a:r>
            <a:r>
              <a:rPr lang="vi-VN" sz="2000" b="1" dirty="0">
                <a:solidFill>
                  <a:srgbClr val="7F0055"/>
                </a:solidFill>
                <a:latin typeface="Courier New" panose="02070309020205020404" pitchFamily="49" charset="0"/>
                <a:cs typeface="Courier New" panose="02070309020205020404" pitchFamily="49" charset="0"/>
              </a:rPr>
              <a:t>class</a:t>
            </a:r>
            <a:r>
              <a:rPr lang="vi-VN" sz="2000" b="1" dirty="0">
                <a:solidFill>
                  <a:srgbClr val="000000"/>
                </a:solidFill>
                <a:latin typeface="Courier New" panose="02070309020205020404" pitchFamily="49" charset="0"/>
                <a:cs typeface="Courier New" panose="02070309020205020404" pitchFamily="49" charset="0"/>
              </a:rPr>
              <a:t> PackageDemo {</a:t>
            </a:r>
          </a:p>
          <a:p>
            <a:endParaRPr lang="vi-VN" sz="2000" dirty="0">
              <a:latin typeface="Courier New" panose="02070309020205020404" pitchFamily="49" charset="0"/>
              <a:cs typeface="Courier New" panose="02070309020205020404" pitchFamily="49" charset="0"/>
            </a:endParaRPr>
          </a:p>
          <a:p>
            <a:r>
              <a:rPr lang="en-US" sz="2000" b="1" dirty="0">
                <a:solidFill>
                  <a:srgbClr val="7F0055"/>
                </a:solidFill>
                <a:latin typeface="Courier New" panose="02070309020205020404" pitchFamily="49" charset="0"/>
                <a:cs typeface="Courier New" panose="02070309020205020404" pitchFamily="49" charset="0"/>
              </a:rPr>
              <a:t>public</a:t>
            </a:r>
            <a:r>
              <a:rPr lang="en-US" sz="2000" b="1" dirty="0">
                <a:solidFill>
                  <a:srgbClr val="000000"/>
                </a:solidFill>
                <a:latin typeface="Courier New" panose="02070309020205020404" pitchFamily="49" charset="0"/>
                <a:cs typeface="Courier New" panose="02070309020205020404" pitchFamily="49" charset="0"/>
              </a:rPr>
              <a:t> </a:t>
            </a:r>
            <a:r>
              <a:rPr lang="en-US" sz="2000" b="1" dirty="0">
                <a:solidFill>
                  <a:srgbClr val="7F0055"/>
                </a:solidFill>
                <a:latin typeface="Courier New" panose="02070309020205020404" pitchFamily="49" charset="0"/>
                <a:cs typeface="Courier New" panose="02070309020205020404" pitchFamily="49" charset="0"/>
              </a:rPr>
              <a:t>static</a:t>
            </a:r>
            <a:r>
              <a:rPr lang="en-US" sz="2000" b="1" dirty="0">
                <a:solidFill>
                  <a:srgbClr val="000000"/>
                </a:solidFill>
                <a:latin typeface="Courier New" panose="02070309020205020404" pitchFamily="49" charset="0"/>
                <a:cs typeface="Courier New" panose="02070309020205020404" pitchFamily="49" charset="0"/>
              </a:rPr>
              <a:t> </a:t>
            </a:r>
            <a:r>
              <a:rPr lang="en-US" sz="2000" b="1" dirty="0">
                <a:solidFill>
                  <a:srgbClr val="7F0055"/>
                </a:solidFill>
                <a:latin typeface="Courier New" panose="02070309020205020404" pitchFamily="49" charset="0"/>
                <a:cs typeface="Courier New" panose="02070309020205020404" pitchFamily="49" charset="0"/>
              </a:rPr>
              <a:t>void</a:t>
            </a:r>
            <a:r>
              <a:rPr lang="en-US" sz="2000" b="1" dirty="0">
                <a:solidFill>
                  <a:srgbClr val="000000"/>
                </a:solidFill>
                <a:latin typeface="Courier New" panose="02070309020205020404" pitchFamily="49" charset="0"/>
                <a:cs typeface="Courier New" panose="02070309020205020404" pitchFamily="49" charset="0"/>
              </a:rPr>
              <a:t> main(String[] </a:t>
            </a:r>
            <a:r>
              <a:rPr lang="en-US" sz="2000" b="1" dirty="0" err="1">
                <a:solidFill>
                  <a:srgbClr val="6A3E3E"/>
                </a:solidFill>
                <a:latin typeface="Courier New" panose="02070309020205020404" pitchFamily="49" charset="0"/>
                <a:cs typeface="Courier New" panose="02070309020205020404" pitchFamily="49" charset="0"/>
              </a:rPr>
              <a:t>args</a:t>
            </a:r>
            <a:r>
              <a:rPr lang="en-US" sz="2000" b="1" dirty="0">
                <a:solidFill>
                  <a:srgbClr val="000000"/>
                </a:solidFill>
                <a:latin typeface="Courier New" panose="02070309020205020404" pitchFamily="49" charset="0"/>
                <a:cs typeface="Courier New" panose="02070309020205020404" pitchFamily="49" charset="0"/>
              </a:rPr>
              <a:t>) {</a:t>
            </a:r>
          </a:p>
          <a:p>
            <a:r>
              <a:rPr lang="vi-VN" sz="2000" dirty="0">
                <a:solidFill>
                  <a:srgbClr val="000000"/>
                </a:solidFill>
                <a:latin typeface="Courier New" panose="02070309020205020404" pitchFamily="49" charset="0"/>
                <a:cs typeface="Courier New" panose="02070309020205020404" pitchFamily="49" charset="0"/>
              </a:rPr>
              <a:t>ClassOfPackage1 </a:t>
            </a:r>
            <a:r>
              <a:rPr lang="vi-VN" sz="2000" dirty="0">
                <a:solidFill>
                  <a:srgbClr val="6A3E3E"/>
                </a:solidFill>
                <a:latin typeface="Courier New" panose="02070309020205020404" pitchFamily="49" charset="0"/>
                <a:cs typeface="Courier New" panose="02070309020205020404" pitchFamily="49" charset="0"/>
              </a:rPr>
              <a:t>c1</a:t>
            </a:r>
            <a:r>
              <a:rPr lang="vi-VN" sz="2000" dirty="0">
                <a:solidFill>
                  <a:srgbClr val="000000"/>
                </a:solidFill>
                <a:latin typeface="Courier New" panose="02070309020205020404" pitchFamily="49" charset="0"/>
                <a:cs typeface="Courier New" panose="02070309020205020404" pitchFamily="49" charset="0"/>
              </a:rPr>
              <a:t> = </a:t>
            </a:r>
            <a:r>
              <a:rPr lang="vi-VN" sz="2000" b="1" dirty="0">
                <a:solidFill>
                  <a:srgbClr val="7F0055"/>
                </a:solidFill>
                <a:latin typeface="Courier New" panose="02070309020205020404" pitchFamily="49" charset="0"/>
                <a:cs typeface="Courier New" panose="02070309020205020404" pitchFamily="49" charset="0"/>
              </a:rPr>
              <a:t>new</a:t>
            </a:r>
            <a:r>
              <a:rPr lang="vi-VN" sz="2000" b="1" dirty="0">
                <a:solidFill>
                  <a:srgbClr val="000000"/>
                </a:solidFill>
                <a:latin typeface="Courier New" panose="02070309020205020404" pitchFamily="49" charset="0"/>
                <a:cs typeface="Courier New" panose="02070309020205020404" pitchFamily="49" charset="0"/>
              </a:rPr>
              <a:t> ClassOfPackage1();</a:t>
            </a:r>
          </a:p>
          <a:p>
            <a:r>
              <a:rPr lang="vi-VN" sz="2000" dirty="0">
                <a:solidFill>
                  <a:srgbClr val="000000"/>
                </a:solidFill>
                <a:latin typeface="Courier New" panose="02070309020205020404" pitchFamily="49" charset="0"/>
                <a:cs typeface="Courier New" panose="02070309020205020404" pitchFamily="49" charset="0"/>
              </a:rPr>
              <a:t>ClassOfPackage2 </a:t>
            </a:r>
            <a:r>
              <a:rPr lang="vi-VN" sz="2000" dirty="0">
                <a:solidFill>
                  <a:srgbClr val="6A3E3E"/>
                </a:solidFill>
                <a:latin typeface="Courier New" panose="02070309020205020404" pitchFamily="49" charset="0"/>
                <a:cs typeface="Courier New" panose="02070309020205020404" pitchFamily="49" charset="0"/>
              </a:rPr>
              <a:t>c2</a:t>
            </a:r>
            <a:r>
              <a:rPr lang="vi-VN" sz="2000" dirty="0">
                <a:solidFill>
                  <a:srgbClr val="000000"/>
                </a:solidFill>
                <a:latin typeface="Courier New" panose="02070309020205020404" pitchFamily="49" charset="0"/>
                <a:cs typeface="Courier New" panose="02070309020205020404" pitchFamily="49" charset="0"/>
              </a:rPr>
              <a:t> = </a:t>
            </a:r>
            <a:r>
              <a:rPr lang="vi-VN" sz="2000" b="1" dirty="0">
                <a:solidFill>
                  <a:srgbClr val="7F0055"/>
                </a:solidFill>
                <a:latin typeface="Courier New" panose="02070309020205020404" pitchFamily="49" charset="0"/>
                <a:cs typeface="Courier New" panose="02070309020205020404" pitchFamily="49" charset="0"/>
              </a:rPr>
              <a:t>new</a:t>
            </a:r>
            <a:r>
              <a:rPr lang="vi-VN" sz="2000" b="1" dirty="0">
                <a:solidFill>
                  <a:srgbClr val="000000"/>
                </a:solidFill>
                <a:latin typeface="Courier New" panose="02070309020205020404" pitchFamily="49" charset="0"/>
                <a:cs typeface="Courier New" panose="02070309020205020404" pitchFamily="49" charset="0"/>
              </a:rPr>
              <a:t> ClassOfPackage2();</a:t>
            </a:r>
          </a:p>
          <a:p>
            <a:r>
              <a:rPr lang="vi-VN" sz="2000" dirty="0">
                <a:solidFill>
                  <a:srgbClr val="000000"/>
                </a:solidFill>
                <a:latin typeface="Courier New" panose="02070309020205020404" pitchFamily="49" charset="0"/>
                <a:cs typeface="Courier New" panose="02070309020205020404" pitchFamily="49" charset="0"/>
              </a:rPr>
              <a:t>ClassOfSubpackage1 </a:t>
            </a:r>
            <a:r>
              <a:rPr lang="vi-VN" sz="2000" dirty="0">
                <a:solidFill>
                  <a:srgbClr val="6A3E3E"/>
                </a:solidFill>
                <a:latin typeface="Courier New" panose="02070309020205020404" pitchFamily="49" charset="0"/>
                <a:cs typeface="Courier New" panose="02070309020205020404" pitchFamily="49" charset="0"/>
              </a:rPr>
              <a:t>c3</a:t>
            </a:r>
            <a:r>
              <a:rPr lang="vi-VN" sz="2000" dirty="0">
                <a:solidFill>
                  <a:srgbClr val="000000"/>
                </a:solidFill>
                <a:latin typeface="Courier New" panose="02070309020205020404" pitchFamily="49" charset="0"/>
                <a:cs typeface="Courier New" panose="02070309020205020404" pitchFamily="49" charset="0"/>
              </a:rPr>
              <a:t> = </a:t>
            </a:r>
            <a:r>
              <a:rPr lang="vi-VN" sz="2000" b="1" dirty="0">
                <a:solidFill>
                  <a:srgbClr val="7F0055"/>
                </a:solidFill>
                <a:latin typeface="Courier New" panose="02070309020205020404" pitchFamily="49" charset="0"/>
                <a:cs typeface="Courier New" panose="02070309020205020404" pitchFamily="49" charset="0"/>
              </a:rPr>
              <a:t>new</a:t>
            </a:r>
            <a:r>
              <a:rPr lang="vi-VN" sz="2000" b="1" dirty="0">
                <a:solidFill>
                  <a:srgbClr val="000000"/>
                </a:solidFill>
                <a:latin typeface="Courier New" panose="02070309020205020404" pitchFamily="49" charset="0"/>
                <a:cs typeface="Courier New" panose="02070309020205020404" pitchFamily="49" charset="0"/>
              </a:rPr>
              <a:t> ClassOfSubpackage1();</a:t>
            </a:r>
          </a:p>
          <a:p>
            <a:r>
              <a:rPr lang="vi-VN" sz="2000" dirty="0">
                <a:solidFill>
                  <a:srgbClr val="000000"/>
                </a:solidFill>
                <a:latin typeface="Courier New" panose="02070309020205020404" pitchFamily="49" charset="0"/>
                <a:cs typeface="Courier New" panose="02070309020205020404" pitchFamily="49" charset="0"/>
              </a:rPr>
              <a:t>}</a:t>
            </a:r>
          </a:p>
          <a:p>
            <a:r>
              <a:rPr lang="vi-VN" sz="20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0991206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920000"/>
        </a:solidFill>
        <a:effectLst/>
      </p:bgPr>
    </p:bg>
    <p:spTree>
      <p:nvGrpSpPr>
        <p:cNvPr id="1" name="Shape 112"/>
        <p:cNvGrpSpPr/>
        <p:nvPr/>
      </p:nvGrpSpPr>
      <p:grpSpPr>
        <a:xfrm>
          <a:off x="0" y="0"/>
          <a:ext cx="0" cy="0"/>
          <a:chOff x="0" y="0"/>
          <a:chExt cx="0" cy="0"/>
        </a:xfrm>
      </p:grpSpPr>
      <p:sp>
        <p:nvSpPr>
          <p:cNvPr id="6" name="Google Shape;122;p13"/>
          <p:cNvSpPr txBox="1">
            <a:spLocks/>
          </p:cNvSpPr>
          <p:nvPr/>
        </p:nvSpPr>
        <p:spPr>
          <a:xfrm>
            <a:off x="3087229" y="1792133"/>
            <a:ext cx="6088346" cy="991157"/>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85000"/>
              </a:lnSpc>
              <a:spcBef>
                <a:spcPts val="0"/>
              </a:spcBef>
              <a:buClr>
                <a:schemeClr val="dk2"/>
              </a:buClr>
              <a:buSzPts val="2800"/>
              <a:buFont typeface="Arial"/>
              <a:buNone/>
            </a:pPr>
            <a:r>
              <a:rPr lang="en-US" sz="4800" b="1" dirty="0">
                <a:solidFill>
                  <a:schemeClr val="bg1"/>
                </a:solidFill>
              </a:rPr>
              <a:t>OOP</a:t>
            </a:r>
          </a:p>
        </p:txBody>
      </p:sp>
      <p:grpSp>
        <p:nvGrpSpPr>
          <p:cNvPr id="3" name="Group 2"/>
          <p:cNvGrpSpPr/>
          <p:nvPr/>
        </p:nvGrpSpPr>
        <p:grpSpPr>
          <a:xfrm>
            <a:off x="1134859" y="3072190"/>
            <a:ext cx="9993086" cy="3275391"/>
            <a:chOff x="2070705" y="2931885"/>
            <a:chExt cx="9993086" cy="3275391"/>
          </a:xfrm>
        </p:grpSpPr>
        <p:sp>
          <p:nvSpPr>
            <p:cNvPr id="4" name="Rectangle 3"/>
            <p:cNvSpPr/>
            <p:nvPr/>
          </p:nvSpPr>
          <p:spPr>
            <a:xfrm>
              <a:off x="5887962" y="3952724"/>
              <a:ext cx="2646438" cy="11272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OOP</a:t>
              </a:r>
            </a:p>
          </p:txBody>
        </p:sp>
        <p:sp>
          <p:nvSpPr>
            <p:cNvPr id="5" name="Rectangle 4"/>
            <p:cNvSpPr/>
            <p:nvPr/>
          </p:nvSpPr>
          <p:spPr>
            <a:xfrm>
              <a:off x="9417353" y="2947155"/>
              <a:ext cx="2646438" cy="11272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Tính</a:t>
              </a:r>
              <a:r>
                <a:rPr lang="en-US" dirty="0"/>
                <a:t> </a:t>
              </a:r>
              <a:r>
                <a:rPr lang="en-US" dirty="0" err="1"/>
                <a:t>đóng</a:t>
              </a:r>
              <a:r>
                <a:rPr lang="en-US" dirty="0"/>
                <a:t> </a:t>
              </a:r>
              <a:r>
                <a:rPr lang="en-US" dirty="0" err="1"/>
                <a:t>gói</a:t>
              </a:r>
              <a:r>
                <a:rPr lang="en-US" dirty="0"/>
                <a:t> (Encapsulation)</a:t>
              </a:r>
            </a:p>
          </p:txBody>
        </p:sp>
        <p:sp>
          <p:nvSpPr>
            <p:cNvPr id="7" name="Rectangle 6"/>
            <p:cNvSpPr/>
            <p:nvPr/>
          </p:nvSpPr>
          <p:spPr>
            <a:xfrm>
              <a:off x="9417353" y="5080000"/>
              <a:ext cx="2646438" cy="11272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Tính</a:t>
              </a:r>
              <a:r>
                <a:rPr lang="en-US" dirty="0"/>
                <a:t> </a:t>
              </a:r>
              <a:r>
                <a:rPr lang="en-US" dirty="0" err="1"/>
                <a:t>trừu</a:t>
              </a:r>
              <a:r>
                <a:rPr lang="en-US" dirty="0"/>
                <a:t> </a:t>
              </a:r>
              <a:r>
                <a:rPr lang="en-US" dirty="0" err="1"/>
                <a:t>tượng</a:t>
              </a:r>
              <a:r>
                <a:rPr lang="en-US" dirty="0"/>
                <a:t> (Abstraction)</a:t>
              </a:r>
            </a:p>
          </p:txBody>
        </p:sp>
        <p:sp>
          <p:nvSpPr>
            <p:cNvPr id="8" name="Rectangle 7"/>
            <p:cNvSpPr/>
            <p:nvPr/>
          </p:nvSpPr>
          <p:spPr>
            <a:xfrm>
              <a:off x="2070705" y="5080000"/>
              <a:ext cx="2646438" cy="11272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Tính</a:t>
              </a:r>
              <a:r>
                <a:rPr lang="en-US" dirty="0"/>
                <a:t> </a:t>
              </a:r>
              <a:r>
                <a:rPr lang="en-US" dirty="0" err="1"/>
                <a:t>đa</a:t>
              </a:r>
              <a:r>
                <a:rPr lang="en-US" dirty="0"/>
                <a:t> </a:t>
              </a:r>
              <a:r>
                <a:rPr lang="en-US" dirty="0" err="1"/>
                <a:t>hình</a:t>
              </a:r>
              <a:r>
                <a:rPr lang="en-US" dirty="0"/>
                <a:t> (Polymorphism)</a:t>
              </a:r>
            </a:p>
          </p:txBody>
        </p:sp>
        <p:sp>
          <p:nvSpPr>
            <p:cNvPr id="9" name="Rectangle 8"/>
            <p:cNvSpPr/>
            <p:nvPr/>
          </p:nvSpPr>
          <p:spPr>
            <a:xfrm>
              <a:off x="2070705" y="2931885"/>
              <a:ext cx="2646438" cy="11272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Tính</a:t>
              </a:r>
              <a:r>
                <a:rPr lang="en-US" dirty="0"/>
                <a:t> </a:t>
              </a:r>
              <a:r>
                <a:rPr lang="en-US" dirty="0" err="1"/>
                <a:t>thừa</a:t>
              </a:r>
              <a:r>
                <a:rPr lang="en-US" dirty="0"/>
                <a:t> </a:t>
              </a:r>
              <a:r>
                <a:rPr lang="en-US" dirty="0" err="1"/>
                <a:t>kế</a:t>
              </a:r>
              <a:r>
                <a:rPr lang="en-US" dirty="0"/>
                <a:t> (Inheritance)</a:t>
              </a:r>
            </a:p>
          </p:txBody>
        </p:sp>
        <p:cxnSp>
          <p:nvCxnSpPr>
            <p:cNvPr id="10" name="Straight Arrow Connector 9"/>
            <p:cNvCxnSpPr>
              <a:stCxn id="4" idx="1"/>
              <a:endCxn id="9" idx="3"/>
            </p:cNvCxnSpPr>
            <p:nvPr/>
          </p:nvCxnSpPr>
          <p:spPr>
            <a:xfrm flipH="1" flipV="1">
              <a:off x="4717143" y="3495523"/>
              <a:ext cx="1170819" cy="10208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4" idx="1"/>
              <a:endCxn id="8" idx="3"/>
            </p:cNvCxnSpPr>
            <p:nvPr/>
          </p:nvCxnSpPr>
          <p:spPr>
            <a:xfrm flipH="1">
              <a:off x="4717143" y="4516362"/>
              <a:ext cx="1170819" cy="11272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4" idx="3"/>
              <a:endCxn id="5" idx="1"/>
            </p:cNvCxnSpPr>
            <p:nvPr/>
          </p:nvCxnSpPr>
          <p:spPr>
            <a:xfrm flipV="1">
              <a:off x="8534400" y="3510793"/>
              <a:ext cx="882953" cy="10055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4" idx="3"/>
              <a:endCxn id="7" idx="1"/>
            </p:cNvCxnSpPr>
            <p:nvPr/>
          </p:nvCxnSpPr>
          <p:spPr>
            <a:xfrm>
              <a:off x="8534400" y="4516362"/>
              <a:ext cx="882953" cy="11272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271602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ĐẶC TÍNH TRUY SUẤT (access modifier)</a:t>
            </a:r>
          </a:p>
        </p:txBody>
      </p:sp>
    </p:spTree>
    <p:extLst>
      <p:ext uri="{BB962C8B-B14F-4D97-AF65-F5344CB8AC3E}">
        <p14:creationId xmlns:p14="http://schemas.microsoft.com/office/powerpoint/2010/main" val="423443831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Khai</a:t>
            </a:r>
            <a:r>
              <a:rPr lang="en-US" b="1" dirty="0">
                <a:solidFill>
                  <a:srgbClr val="C00000"/>
                </a:solidFill>
              </a:rPr>
              <a:t> </a:t>
            </a:r>
            <a:r>
              <a:rPr lang="en-US" b="1" dirty="0" err="1">
                <a:solidFill>
                  <a:srgbClr val="C00000"/>
                </a:solidFill>
              </a:rPr>
              <a:t>báo</a:t>
            </a:r>
            <a:endParaRPr lang="en-US" b="1" dirty="0">
              <a:solidFill>
                <a:srgbClr val="C00000"/>
              </a:solidFill>
            </a:endParaRPr>
          </a:p>
        </p:txBody>
      </p:sp>
      <p:sp>
        <p:nvSpPr>
          <p:cNvPr id="5" name="TextBox 4"/>
          <p:cNvSpPr txBox="1"/>
          <p:nvPr/>
        </p:nvSpPr>
        <p:spPr>
          <a:xfrm>
            <a:off x="791620" y="1768516"/>
            <a:ext cx="4913442" cy="4801314"/>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a:t>
            </a:r>
            <a:r>
              <a:rPr lang="vi-VN" b="1" dirty="0">
                <a:solidFill>
                  <a:srgbClr val="7F0055"/>
                </a:solidFill>
                <a:latin typeface="Courier New" panose="02070309020205020404" pitchFamily="49" charset="0"/>
                <a:cs typeface="Courier New" panose="02070309020205020404" pitchFamily="49" charset="0"/>
              </a:rPr>
              <a:t>class</a:t>
            </a:r>
            <a:r>
              <a:rPr lang="vi-VN" b="1" dirty="0">
                <a:solidFill>
                  <a:srgbClr val="000000"/>
                </a:solidFill>
                <a:latin typeface="Courier New" panose="02070309020205020404" pitchFamily="49" charset="0"/>
                <a:cs typeface="Courier New" panose="02070309020205020404" pitchFamily="49" charset="0"/>
              </a:rPr>
              <a:t> Person {</a:t>
            </a:r>
          </a:p>
          <a:p>
            <a:pPr lvl="1"/>
            <a:r>
              <a:rPr lang="vi-VN" dirty="0">
                <a:solidFill>
                  <a:srgbClr val="3F7F5F"/>
                </a:solidFill>
                <a:latin typeface="Courier New" panose="02070309020205020404" pitchFamily="49" charset="0"/>
                <a:cs typeface="Courier New" panose="02070309020205020404" pitchFamily="49" charset="0"/>
              </a:rPr>
              <a:t>//properties</a:t>
            </a:r>
          </a:p>
          <a:p>
            <a:pPr lvl="1"/>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int</a:t>
            </a:r>
            <a:r>
              <a:rPr lang="vi-VN" b="1" dirty="0">
                <a:solidFill>
                  <a:srgbClr val="000000"/>
                </a:solidFill>
                <a:latin typeface="Courier New" panose="02070309020205020404" pitchFamily="49" charset="0"/>
                <a:cs typeface="Courier New" panose="02070309020205020404" pitchFamily="49" charset="0"/>
              </a:rPr>
              <a:t> </a:t>
            </a:r>
            <a:r>
              <a:rPr lang="vi-VN" b="1" dirty="0">
                <a:solidFill>
                  <a:srgbClr val="0000C0"/>
                </a:solidFill>
                <a:latin typeface="Courier New" panose="02070309020205020404" pitchFamily="49" charset="0"/>
                <a:cs typeface="Courier New" panose="02070309020205020404" pitchFamily="49" charset="0"/>
              </a:rPr>
              <a:t>id</a:t>
            </a:r>
            <a:r>
              <a:rPr lang="vi-VN" b="1" dirty="0">
                <a:solidFill>
                  <a:srgbClr val="000000"/>
                </a:solidFill>
                <a:latin typeface="Courier New" panose="02070309020205020404" pitchFamily="49" charset="0"/>
                <a:cs typeface="Courier New" panose="02070309020205020404" pitchFamily="49" charset="0"/>
              </a:rPr>
              <a:t>;</a:t>
            </a:r>
            <a:endParaRPr lang="vi-VN" dirty="0">
              <a:solidFill>
                <a:srgbClr val="3F7F5F"/>
              </a:solidFill>
              <a:latin typeface="Courier New" panose="02070309020205020404" pitchFamily="49" charset="0"/>
              <a:cs typeface="Courier New" panose="02070309020205020404" pitchFamily="49" charset="0"/>
            </a:endParaRPr>
          </a:p>
          <a:p>
            <a:pPr lvl="1"/>
            <a:r>
              <a:rPr lang="vi-VN" b="1" dirty="0">
                <a:solidFill>
                  <a:srgbClr val="7F0055"/>
                </a:solidFill>
                <a:latin typeface="Courier New" panose="02070309020205020404" pitchFamily="49" charset="0"/>
                <a:cs typeface="Courier New" panose="02070309020205020404" pitchFamily="49" charset="0"/>
              </a:rPr>
              <a:t>private</a:t>
            </a:r>
            <a:r>
              <a:rPr lang="vi-VN" b="1" dirty="0">
                <a:solidFill>
                  <a:srgbClr val="000000"/>
                </a:solidFill>
                <a:latin typeface="Courier New" panose="02070309020205020404" pitchFamily="49" charset="0"/>
                <a:cs typeface="Courier New" panose="02070309020205020404" pitchFamily="49" charset="0"/>
              </a:rPr>
              <a:t> String </a:t>
            </a:r>
            <a:r>
              <a:rPr lang="vi-VN" b="1" dirty="0">
                <a:solidFill>
                  <a:srgbClr val="0000C0"/>
                </a:solidFill>
                <a:latin typeface="Courier New" panose="02070309020205020404" pitchFamily="49" charset="0"/>
                <a:cs typeface="Courier New" panose="02070309020205020404" pitchFamily="49" charset="0"/>
              </a:rPr>
              <a:t>name</a:t>
            </a:r>
            <a:r>
              <a:rPr lang="vi-VN" b="1" dirty="0">
                <a:solidFill>
                  <a:srgbClr val="000000"/>
                </a:solidFill>
                <a:latin typeface="Courier New" panose="02070309020205020404" pitchFamily="49" charset="0"/>
                <a:cs typeface="Courier New" panose="02070309020205020404" pitchFamily="49" charset="0"/>
              </a:rPr>
              <a:t>;</a:t>
            </a:r>
          </a:p>
          <a:p>
            <a:pPr lvl="1"/>
            <a:r>
              <a:rPr lang="vi-VN" b="1" dirty="0">
                <a:solidFill>
                  <a:srgbClr val="7F0055"/>
                </a:solidFill>
                <a:latin typeface="Courier New" panose="02070309020205020404" pitchFamily="49" charset="0"/>
                <a:cs typeface="Courier New" panose="02070309020205020404" pitchFamily="49" charset="0"/>
              </a:rPr>
              <a:t>protected</a:t>
            </a:r>
            <a:r>
              <a:rPr lang="vi-VN" b="1" dirty="0">
                <a:solidFill>
                  <a:srgbClr val="000000"/>
                </a:solidFill>
                <a:latin typeface="Courier New" panose="02070309020205020404" pitchFamily="49" charset="0"/>
                <a:cs typeface="Courier New" panose="02070309020205020404" pitchFamily="49" charset="0"/>
              </a:rPr>
              <a:t> String </a:t>
            </a:r>
            <a:r>
              <a:rPr lang="vi-VN" b="1" dirty="0">
                <a:solidFill>
                  <a:srgbClr val="0000C0"/>
                </a:solidFill>
                <a:latin typeface="Courier New" panose="02070309020205020404" pitchFamily="49" charset="0"/>
                <a:cs typeface="Courier New" panose="02070309020205020404" pitchFamily="49" charset="0"/>
              </a:rPr>
              <a:t>address</a:t>
            </a:r>
            <a:r>
              <a:rPr lang="vi-VN" b="1" dirty="0">
                <a:solidFill>
                  <a:srgbClr val="000000"/>
                </a:solidFill>
                <a:latin typeface="Courier New" panose="02070309020205020404" pitchFamily="49" charset="0"/>
                <a:cs typeface="Courier New" panose="02070309020205020404" pitchFamily="49" charset="0"/>
              </a:rPr>
              <a:t>;</a:t>
            </a:r>
          </a:p>
          <a:p>
            <a:pPr lvl="1"/>
            <a:r>
              <a:rPr lang="vi-VN" b="1" dirty="0">
                <a:solidFill>
                  <a:srgbClr val="000000"/>
                </a:solidFill>
                <a:latin typeface="Courier New" panose="02070309020205020404" pitchFamily="49" charset="0"/>
                <a:cs typeface="Courier New" panose="02070309020205020404" pitchFamily="49" charset="0"/>
              </a:rPr>
              <a:t>String </a:t>
            </a:r>
            <a:r>
              <a:rPr lang="vi-VN" b="1" dirty="0">
                <a:solidFill>
                  <a:srgbClr val="0000C0"/>
                </a:solidFill>
                <a:latin typeface="Courier New" panose="02070309020205020404" pitchFamily="49" charset="0"/>
                <a:cs typeface="Courier New" panose="02070309020205020404" pitchFamily="49" charset="0"/>
              </a:rPr>
              <a:t>zipCode</a:t>
            </a:r>
            <a:r>
              <a:rPr lang="vi-VN" b="1" dirty="0">
                <a:solidFill>
                  <a:srgbClr val="000000"/>
                </a:solidFill>
                <a:latin typeface="Courier New" panose="02070309020205020404" pitchFamily="49" charset="0"/>
                <a:cs typeface="Courier New" panose="02070309020205020404" pitchFamily="49" charset="0"/>
              </a:rPr>
              <a:t>;</a:t>
            </a:r>
          </a:p>
          <a:p>
            <a:pPr lvl="1"/>
            <a:endParaRPr lang="vi-VN" dirty="0">
              <a:latin typeface="Courier New" panose="02070309020205020404" pitchFamily="49" charset="0"/>
              <a:cs typeface="Courier New" panose="02070309020205020404" pitchFamily="49" charset="0"/>
            </a:endParaRPr>
          </a:p>
          <a:p>
            <a:pPr lvl="1"/>
            <a:r>
              <a:rPr lang="vi-VN" dirty="0">
                <a:solidFill>
                  <a:srgbClr val="3F7F5F"/>
                </a:solidFill>
                <a:latin typeface="Courier New" panose="02070309020205020404" pitchFamily="49" charset="0"/>
                <a:cs typeface="Courier New" panose="02070309020205020404" pitchFamily="49" charset="0"/>
              </a:rPr>
              <a:t>//constructor</a:t>
            </a:r>
          </a:p>
          <a:p>
            <a:pPr lvl="1"/>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Person() {</a:t>
            </a:r>
          </a:p>
          <a:p>
            <a:pPr lvl="1"/>
            <a:endParaRPr lang="vi-VN" dirty="0">
              <a:latin typeface="Courier New" panose="02070309020205020404" pitchFamily="49" charset="0"/>
              <a:cs typeface="Courier New" panose="02070309020205020404" pitchFamily="49" charset="0"/>
            </a:endParaRPr>
          </a:p>
          <a:p>
            <a:pPr lvl="1"/>
            <a:r>
              <a:rPr lang="vi-VN" dirty="0">
                <a:solidFill>
                  <a:srgbClr val="000000"/>
                </a:solidFill>
                <a:latin typeface="Courier New" panose="02070309020205020404" pitchFamily="49" charset="0"/>
                <a:cs typeface="Courier New" panose="02070309020205020404" pitchFamily="49" charset="0"/>
              </a:rPr>
              <a:t>}</a:t>
            </a:r>
          </a:p>
          <a:p>
            <a:pPr lvl="1"/>
            <a:endParaRPr lang="vi-VN" dirty="0">
              <a:latin typeface="Courier New" panose="02070309020205020404" pitchFamily="49" charset="0"/>
              <a:cs typeface="Courier New" panose="02070309020205020404" pitchFamily="49" charset="0"/>
            </a:endParaRPr>
          </a:p>
          <a:p>
            <a:pPr lvl="1"/>
            <a:r>
              <a:rPr lang="vi-VN" dirty="0">
                <a:solidFill>
                  <a:srgbClr val="3F7F5F"/>
                </a:solidFill>
                <a:latin typeface="Courier New" panose="02070309020205020404" pitchFamily="49" charset="0"/>
                <a:cs typeface="Courier New" panose="02070309020205020404" pitchFamily="49" charset="0"/>
              </a:rPr>
              <a:t>//methods</a:t>
            </a:r>
          </a:p>
          <a:p>
            <a:pPr lvl="1"/>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a:t>
            </a:r>
            <a:r>
              <a:rPr lang="vi-VN" b="1" dirty="0">
                <a:solidFill>
                  <a:srgbClr val="7F0055"/>
                </a:solidFill>
                <a:latin typeface="Courier New" panose="02070309020205020404" pitchFamily="49" charset="0"/>
                <a:cs typeface="Courier New" panose="02070309020205020404" pitchFamily="49" charset="0"/>
              </a:rPr>
              <a:t>void</a:t>
            </a:r>
            <a:r>
              <a:rPr lang="vi-VN" b="1" dirty="0">
                <a:solidFill>
                  <a:srgbClr val="000000"/>
                </a:solidFill>
                <a:latin typeface="Courier New" panose="02070309020205020404" pitchFamily="49" charset="0"/>
                <a:cs typeface="Courier New" panose="02070309020205020404" pitchFamily="49" charset="0"/>
              </a:rPr>
              <a:t> print() {</a:t>
            </a:r>
          </a:p>
          <a:p>
            <a:pPr lvl="1"/>
            <a:r>
              <a:rPr lang="vi-VN" b="1" dirty="0">
                <a:solidFill>
                  <a:srgbClr val="000000"/>
                </a:solidFill>
                <a:latin typeface="Courier New" panose="02070309020205020404" pitchFamily="49" charset="0"/>
                <a:cs typeface="Courier New" panose="02070309020205020404" pitchFamily="49" charset="0"/>
              </a:rPr>
              <a:t>     ...</a:t>
            </a:r>
          </a:p>
          <a:p>
            <a:pPr lvl="1"/>
            <a:r>
              <a:rPr lang="vi-VN" dirty="0">
                <a:solidFill>
                  <a:srgbClr val="000000"/>
                </a:solidFill>
                <a:latin typeface="Courier New" panose="02070309020205020404" pitchFamily="49" charset="0"/>
                <a:cs typeface="Courier New" panose="02070309020205020404" pitchFamily="49" charset="0"/>
              </a:rPr>
              <a:t>}</a:t>
            </a:r>
          </a:p>
          <a:p>
            <a:r>
              <a:rPr lang="vi-VN" dirty="0">
                <a:solidFill>
                  <a:srgbClr val="000000"/>
                </a:solidFill>
                <a:latin typeface="Courier New" panose="02070309020205020404" pitchFamily="49" charset="0"/>
                <a:cs typeface="Courier New" panose="02070309020205020404" pitchFamily="49" charset="0"/>
              </a:rPr>
              <a:t>}</a:t>
            </a:r>
          </a:p>
        </p:txBody>
      </p:sp>
      <p:sp>
        <p:nvSpPr>
          <p:cNvPr id="7" name="Rounded Rectangle 6"/>
          <p:cNvSpPr/>
          <p:nvPr/>
        </p:nvSpPr>
        <p:spPr>
          <a:xfrm>
            <a:off x="6508247" y="1608839"/>
            <a:ext cx="3808570" cy="775903"/>
          </a:xfrm>
          <a:prstGeom prst="round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r>
              <a:rPr lang="en-US" dirty="0" err="1"/>
              <a:t>public|private|protected</a:t>
            </a:r>
            <a:r>
              <a:rPr lang="en-US" dirty="0"/>
              <a:t>] </a:t>
            </a:r>
            <a:r>
              <a:rPr lang="en-US" dirty="0" err="1"/>
              <a:t>hoặc</a:t>
            </a:r>
            <a:r>
              <a:rPr lang="en-US" dirty="0"/>
              <a:t> </a:t>
            </a:r>
            <a:r>
              <a:rPr lang="en-US" dirty="0" err="1"/>
              <a:t>không</a:t>
            </a:r>
            <a:r>
              <a:rPr lang="en-US" dirty="0"/>
              <a:t> </a:t>
            </a:r>
            <a:r>
              <a:rPr lang="en-US" dirty="0" err="1"/>
              <a:t>có</a:t>
            </a:r>
            <a:r>
              <a:rPr lang="en-US" dirty="0"/>
              <a:t> (=friendly)</a:t>
            </a:r>
          </a:p>
        </p:txBody>
      </p:sp>
      <p:sp>
        <p:nvSpPr>
          <p:cNvPr id="8" name="Rounded Rectangle 7"/>
          <p:cNvSpPr/>
          <p:nvPr/>
        </p:nvSpPr>
        <p:spPr>
          <a:xfrm>
            <a:off x="6508247" y="3393270"/>
            <a:ext cx="3808570" cy="775903"/>
          </a:xfrm>
          <a:prstGeom prst="round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Đứng</a:t>
            </a:r>
            <a:r>
              <a:rPr lang="en-US" dirty="0"/>
              <a:t> </a:t>
            </a:r>
            <a:r>
              <a:rPr lang="en-US" dirty="0" err="1"/>
              <a:t>trước</a:t>
            </a:r>
            <a:r>
              <a:rPr lang="en-US" dirty="0"/>
              <a:t> </a:t>
            </a:r>
            <a:r>
              <a:rPr lang="en-US" dirty="0" err="1"/>
              <a:t>khai</a:t>
            </a:r>
            <a:r>
              <a:rPr lang="en-US" dirty="0"/>
              <a:t> </a:t>
            </a:r>
            <a:r>
              <a:rPr lang="en-US" dirty="0" err="1"/>
              <a:t>báo</a:t>
            </a:r>
            <a:r>
              <a:rPr lang="en-US" dirty="0"/>
              <a:t> </a:t>
            </a:r>
            <a:r>
              <a:rPr lang="en-US" dirty="0" err="1"/>
              <a:t>lớp</a:t>
            </a:r>
            <a:r>
              <a:rPr lang="en-US" dirty="0"/>
              <a:t>, </a:t>
            </a:r>
            <a:r>
              <a:rPr lang="en-US" dirty="0" err="1"/>
              <a:t>thuộc</a:t>
            </a:r>
            <a:r>
              <a:rPr lang="en-US" dirty="0"/>
              <a:t> </a:t>
            </a:r>
            <a:r>
              <a:rPr lang="en-US" dirty="0" err="1"/>
              <a:t>tính</a:t>
            </a:r>
            <a:r>
              <a:rPr lang="en-US" dirty="0"/>
              <a:t>, </a:t>
            </a:r>
            <a:r>
              <a:rPr lang="en-US" dirty="0" err="1"/>
              <a:t>phương</a:t>
            </a:r>
            <a:r>
              <a:rPr lang="en-US" dirty="0"/>
              <a:t> </a:t>
            </a:r>
            <a:r>
              <a:rPr lang="en-US" dirty="0" err="1"/>
              <a:t>thức</a:t>
            </a:r>
            <a:r>
              <a:rPr lang="en-US" dirty="0"/>
              <a:t>, </a:t>
            </a:r>
            <a:r>
              <a:rPr lang="en-US" dirty="0" err="1"/>
              <a:t>hàm</a:t>
            </a:r>
            <a:r>
              <a:rPr lang="en-US" dirty="0"/>
              <a:t> </a:t>
            </a:r>
            <a:r>
              <a:rPr lang="en-US" dirty="0" err="1"/>
              <a:t>tạo</a:t>
            </a:r>
            <a:endParaRPr lang="en-US" dirty="0"/>
          </a:p>
        </p:txBody>
      </p:sp>
    </p:spTree>
    <p:extLst>
      <p:ext uri="{BB962C8B-B14F-4D97-AF65-F5344CB8AC3E}">
        <p14:creationId xmlns:p14="http://schemas.microsoft.com/office/powerpoint/2010/main" val="38554376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Đặc</a:t>
            </a:r>
            <a:r>
              <a:rPr lang="en-US" b="1" dirty="0">
                <a:solidFill>
                  <a:srgbClr val="C00000"/>
                </a:solidFill>
              </a:rPr>
              <a:t> </a:t>
            </a:r>
            <a:r>
              <a:rPr lang="en-US" b="1" dirty="0" err="1">
                <a:solidFill>
                  <a:srgbClr val="C00000"/>
                </a:solidFill>
              </a:rPr>
              <a:t>tính</a:t>
            </a:r>
            <a:r>
              <a:rPr lang="en-US" b="1" dirty="0">
                <a:solidFill>
                  <a:srgbClr val="C00000"/>
                </a:solidFill>
              </a:rPr>
              <a:t> </a:t>
            </a:r>
            <a:r>
              <a:rPr lang="en-US" b="1" dirty="0" err="1">
                <a:solidFill>
                  <a:srgbClr val="C00000"/>
                </a:solidFill>
              </a:rPr>
              <a:t>truy</a:t>
            </a:r>
            <a:r>
              <a:rPr lang="en-US" b="1" dirty="0">
                <a:solidFill>
                  <a:srgbClr val="C00000"/>
                </a:solidFill>
              </a:rPr>
              <a:t> </a:t>
            </a:r>
            <a:r>
              <a:rPr lang="en-US" b="1" dirty="0" err="1">
                <a:solidFill>
                  <a:srgbClr val="C00000"/>
                </a:solidFill>
              </a:rPr>
              <a:t>xuất</a:t>
            </a:r>
            <a:endParaRPr lang="en-US" b="1" dirty="0">
              <a:solidFill>
                <a:srgbClr val="C00000"/>
              </a:solidFill>
            </a:endParaRPr>
          </a:p>
        </p:txBody>
      </p:sp>
      <p:graphicFrame>
        <p:nvGraphicFramePr>
          <p:cNvPr id="6" name="Group 77"/>
          <p:cNvGraphicFramePr>
            <a:graphicFrameLocks noGrp="1"/>
          </p:cNvGraphicFramePr>
          <p:nvPr>
            <p:extLst>
              <p:ext uri="{D42A27DB-BD31-4B8C-83A1-F6EECF244321}">
                <p14:modId xmlns:p14="http://schemas.microsoft.com/office/powerpoint/2010/main" val="3494169415"/>
              </p:ext>
            </p:extLst>
          </p:nvPr>
        </p:nvGraphicFramePr>
        <p:xfrm>
          <a:off x="1510748" y="1411356"/>
          <a:ext cx="8703366" cy="5225098"/>
        </p:xfrm>
        <a:graphic>
          <a:graphicData uri="http://schemas.openxmlformats.org/drawingml/2006/table">
            <a:tbl>
              <a:tblPr>
                <a:tableStyleId>{BDBED569-4797-4DF1-A0F4-6AAB3CD982D8}</a:tableStyleId>
              </a:tblPr>
              <a:tblGrid>
                <a:gridCol w="2259786">
                  <a:extLst>
                    <a:ext uri="{9D8B030D-6E8A-4147-A177-3AD203B41FA5}">
                      <a16:colId xmlns:a16="http://schemas.microsoft.com/office/drawing/2014/main" val="20000"/>
                    </a:ext>
                  </a:extLst>
                </a:gridCol>
                <a:gridCol w="1222232">
                  <a:extLst>
                    <a:ext uri="{9D8B030D-6E8A-4147-A177-3AD203B41FA5}">
                      <a16:colId xmlns:a16="http://schemas.microsoft.com/office/drawing/2014/main" val="20001"/>
                    </a:ext>
                  </a:extLst>
                </a:gridCol>
                <a:gridCol w="1739330">
                  <a:extLst>
                    <a:ext uri="{9D8B030D-6E8A-4147-A177-3AD203B41FA5}">
                      <a16:colId xmlns:a16="http://schemas.microsoft.com/office/drawing/2014/main" val="20002"/>
                    </a:ext>
                  </a:extLst>
                </a:gridCol>
                <a:gridCol w="1742688">
                  <a:extLst>
                    <a:ext uri="{9D8B030D-6E8A-4147-A177-3AD203B41FA5}">
                      <a16:colId xmlns:a16="http://schemas.microsoft.com/office/drawing/2014/main" val="20003"/>
                    </a:ext>
                  </a:extLst>
                </a:gridCol>
                <a:gridCol w="1739330">
                  <a:extLst>
                    <a:ext uri="{9D8B030D-6E8A-4147-A177-3AD203B41FA5}">
                      <a16:colId xmlns:a16="http://schemas.microsoft.com/office/drawing/2014/main" val="20004"/>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solidFill>
                            <a:schemeClr val="bg1"/>
                          </a:solidFill>
                          <a:effectLst/>
                        </a:rPr>
                        <a:t>Modifier</a:t>
                      </a:r>
                      <a:endParaRPr kumimoji="0" lang="en-US" sz="2400" b="1" i="0" u="none" strike="noStrike" cap="none" normalizeH="0" baseline="0" dirty="0">
                        <a:ln>
                          <a:noFill/>
                        </a:ln>
                        <a:solidFill>
                          <a:schemeClr val="bg1"/>
                        </a:solidFill>
                        <a:effectLst/>
                        <a:latin typeface="Times New Roman" pitchFamily="18" charset="0"/>
                      </a:endParaRPr>
                    </a:p>
                  </a:txBody>
                  <a:tcPr horzOverflow="overflow">
                    <a:solidFill>
                      <a:srgbClr val="92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solidFill>
                            <a:schemeClr val="bg1"/>
                          </a:solidFill>
                          <a:effectLst/>
                        </a:rPr>
                        <a:t>private</a:t>
                      </a:r>
                      <a:endParaRPr kumimoji="0" lang="en-US" sz="2400" b="1" i="0" u="none" strike="noStrike" cap="none" normalizeH="0" baseline="0" dirty="0">
                        <a:ln>
                          <a:noFill/>
                        </a:ln>
                        <a:solidFill>
                          <a:schemeClr val="bg1"/>
                        </a:solidFill>
                        <a:effectLst/>
                        <a:latin typeface="Times New Roman" pitchFamily="18" charset="0"/>
                      </a:endParaRPr>
                    </a:p>
                  </a:txBody>
                  <a:tcPr horzOverflow="overflow">
                    <a:solidFill>
                      <a:srgbClr val="92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solidFill>
                            <a:schemeClr val="bg1"/>
                          </a:solidFill>
                          <a:effectLst/>
                        </a:rPr>
                        <a:t>[friendly]</a:t>
                      </a:r>
                      <a:endParaRPr kumimoji="0" lang="en-US" sz="2400" b="1" i="0" u="none" strike="noStrike" cap="none" normalizeH="0" baseline="0" dirty="0">
                        <a:ln>
                          <a:noFill/>
                        </a:ln>
                        <a:solidFill>
                          <a:schemeClr val="bg1"/>
                        </a:solidFill>
                        <a:effectLst/>
                        <a:latin typeface="Times New Roman" pitchFamily="18" charset="0"/>
                      </a:endParaRPr>
                    </a:p>
                  </a:txBody>
                  <a:tcPr horzOverflow="overflow">
                    <a:solidFill>
                      <a:srgbClr val="92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solidFill>
                            <a:schemeClr val="bg1"/>
                          </a:solidFill>
                          <a:effectLst/>
                        </a:rPr>
                        <a:t>protected</a:t>
                      </a:r>
                      <a:endParaRPr kumimoji="0" lang="en-US" sz="2400" b="1" i="0" u="none" strike="noStrike" cap="none" normalizeH="0" baseline="0" dirty="0">
                        <a:ln>
                          <a:noFill/>
                        </a:ln>
                        <a:solidFill>
                          <a:schemeClr val="bg1"/>
                        </a:solidFill>
                        <a:effectLst/>
                        <a:latin typeface="Times New Roman" pitchFamily="18" charset="0"/>
                      </a:endParaRPr>
                    </a:p>
                  </a:txBody>
                  <a:tcPr horzOverflow="overflow">
                    <a:solidFill>
                      <a:srgbClr val="92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solidFill>
                            <a:schemeClr val="bg1"/>
                          </a:solidFill>
                          <a:effectLst/>
                        </a:rPr>
                        <a:t>public</a:t>
                      </a:r>
                      <a:endParaRPr kumimoji="0" lang="en-US" sz="2400" b="1" i="0" u="none" strike="noStrike" cap="none" normalizeH="0" baseline="0" dirty="0">
                        <a:ln>
                          <a:noFill/>
                        </a:ln>
                        <a:solidFill>
                          <a:schemeClr val="bg1"/>
                        </a:solidFill>
                        <a:effectLst/>
                        <a:latin typeface="Times New Roman" pitchFamily="18" charset="0"/>
                      </a:endParaRPr>
                    </a:p>
                  </a:txBody>
                  <a:tcPr horzOverflow="overflow">
                    <a:solidFill>
                      <a:srgbClr val="920000"/>
                    </a:solidFill>
                  </a:tcPr>
                </a:tc>
                <a:extLst>
                  <a:ext uri="{0D108BD9-81ED-4DB2-BD59-A6C34878D82A}">
                    <a16:rowId xmlns:a16="http://schemas.microsoft.com/office/drawing/2014/main" val="10000"/>
                  </a:ext>
                </a:extLst>
              </a:tr>
              <a:tr h="668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err="1">
                          <a:ln>
                            <a:noFill/>
                          </a:ln>
                          <a:effectLst/>
                        </a:rPr>
                        <a:t>Cùng</a:t>
                      </a:r>
                      <a:r>
                        <a:rPr kumimoji="0" lang="en-US" sz="2400" u="none" strike="noStrike" cap="none" normalizeH="0" baseline="0" dirty="0">
                          <a:ln>
                            <a:noFill/>
                          </a:ln>
                          <a:effectLst/>
                        </a:rPr>
                        <a:t> class</a:t>
                      </a:r>
                      <a:endParaRPr kumimoji="0" lang="en-US" sz="2400" b="1" i="0" u="none" strike="noStrike" cap="none" normalizeH="0" baseline="0" dirty="0">
                        <a:ln>
                          <a:noFill/>
                        </a:ln>
                        <a:solidFill>
                          <a:schemeClr val="bg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solidFill>
                            <a:srgbClr val="00B050"/>
                          </a:solidFill>
                          <a:effectLst/>
                        </a:rPr>
                        <a:t>YES</a:t>
                      </a:r>
                      <a:endParaRPr kumimoji="0" lang="en-US" sz="2400" b="1" i="0" u="none" strike="noStrike" cap="none" normalizeH="0" baseline="0" dirty="0">
                        <a:ln>
                          <a:noFill/>
                        </a:ln>
                        <a:solidFill>
                          <a:srgbClr val="00B050"/>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00B050"/>
                          </a:solidFill>
                          <a:effectLst/>
                          <a:latin typeface="+mn-lt"/>
                          <a:ea typeface="+mn-ea"/>
                          <a:cs typeface="+mn-cs"/>
                        </a:rPr>
                        <a:t>YES</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00B050"/>
                          </a:solidFill>
                          <a:effectLst/>
                          <a:latin typeface="+mn-lt"/>
                          <a:ea typeface="+mn-ea"/>
                          <a:cs typeface="+mn-cs"/>
                        </a:rPr>
                        <a:t>YES</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a:ln>
                            <a:noFill/>
                          </a:ln>
                          <a:solidFill>
                            <a:srgbClr val="00B050"/>
                          </a:solidFill>
                          <a:effectLst/>
                          <a:latin typeface="+mn-lt"/>
                          <a:ea typeface="+mn-ea"/>
                          <a:cs typeface="+mn-cs"/>
                        </a:rPr>
                        <a:t>YES</a:t>
                      </a:r>
                    </a:p>
                  </a:txBody>
                  <a:tcPr horzOverflow="overflow"/>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err="1">
                          <a:ln>
                            <a:noFill/>
                          </a:ln>
                          <a:effectLst/>
                        </a:rPr>
                        <a:t>Cùng</a:t>
                      </a:r>
                      <a:r>
                        <a:rPr kumimoji="0" lang="en-US" sz="2400" u="none" strike="noStrike" cap="none" normalizeH="0" baseline="0" dirty="0">
                          <a:ln>
                            <a:noFill/>
                          </a:ln>
                          <a:effectLst/>
                        </a:rPr>
                        <a:t> </a:t>
                      </a:r>
                      <a:r>
                        <a:rPr kumimoji="0" lang="en-US" sz="2400" u="none" strike="noStrike" cap="none" normalizeH="0" baseline="0" dirty="0" err="1">
                          <a:ln>
                            <a:noFill/>
                          </a:ln>
                          <a:effectLst/>
                        </a:rPr>
                        <a:t>gói</a:t>
                      </a:r>
                      <a:r>
                        <a:rPr kumimoji="0" lang="en-US" sz="2400" u="none" strike="noStrike" cap="none" normalizeH="0" baseline="0" dirty="0">
                          <a:ln>
                            <a:noFill/>
                          </a:ln>
                          <a:effectLst/>
                        </a:rPr>
                        <a:t>, </a:t>
                      </a:r>
                      <a:r>
                        <a:rPr kumimoji="0" lang="en-US" sz="2400" u="none" strike="noStrike" cap="none" normalizeH="0" baseline="0" dirty="0" err="1">
                          <a:ln>
                            <a:noFill/>
                          </a:ln>
                          <a:effectLst/>
                        </a:rPr>
                        <a:t>khác</a:t>
                      </a:r>
                      <a:r>
                        <a:rPr kumimoji="0" lang="en-US" sz="2400" u="none" strike="noStrike" cap="none" normalizeH="0" baseline="0" dirty="0">
                          <a:ln>
                            <a:noFill/>
                          </a:ln>
                          <a:effectLst/>
                        </a:rPr>
                        <a:t> class</a:t>
                      </a:r>
                      <a:endParaRPr kumimoji="0" lang="en-US" sz="2400" b="1" i="0" u="none" strike="noStrike" cap="none" normalizeH="0" baseline="0" dirty="0">
                        <a:ln>
                          <a:noFill/>
                        </a:ln>
                        <a:solidFill>
                          <a:schemeClr val="bg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solidFill>
                            <a:srgbClr val="C00000"/>
                          </a:solidFill>
                          <a:effectLst/>
                        </a:rPr>
                        <a:t>NO</a:t>
                      </a:r>
                      <a:endParaRPr kumimoji="0" lang="en-US" sz="2400" b="1" i="0" u="none" strike="noStrike" cap="none" normalizeH="0" baseline="0" dirty="0">
                        <a:ln>
                          <a:noFill/>
                        </a:ln>
                        <a:solidFill>
                          <a:srgbClr val="C00000"/>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00B050"/>
                          </a:solidFill>
                          <a:effectLst/>
                          <a:latin typeface="+mn-lt"/>
                          <a:ea typeface="+mn-ea"/>
                          <a:cs typeface="+mn-cs"/>
                        </a:rPr>
                        <a:t>YES</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00B050"/>
                          </a:solidFill>
                          <a:effectLst/>
                          <a:latin typeface="+mn-lt"/>
                          <a:ea typeface="+mn-ea"/>
                          <a:cs typeface="+mn-cs"/>
                        </a:rPr>
                        <a:t>YES</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00B050"/>
                          </a:solidFill>
                          <a:effectLst/>
                          <a:latin typeface="+mn-lt"/>
                          <a:ea typeface="+mn-ea"/>
                          <a:cs typeface="+mn-cs"/>
                        </a:rPr>
                        <a:t>YES</a:t>
                      </a:r>
                    </a:p>
                  </a:txBody>
                  <a:tcPr horzOverflow="overflow"/>
                </a:tc>
                <a:extLst>
                  <a:ext uri="{0D108BD9-81ED-4DB2-BD59-A6C34878D82A}">
                    <a16:rowId xmlns:a16="http://schemas.microsoft.com/office/drawing/2014/main" val="10002"/>
                  </a:ext>
                </a:extLst>
              </a:tr>
              <a:tr h="1177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err="1">
                          <a:ln>
                            <a:noFill/>
                          </a:ln>
                          <a:effectLst/>
                        </a:rPr>
                        <a:t>Lớp</a:t>
                      </a:r>
                      <a:r>
                        <a:rPr kumimoji="0" lang="en-US" sz="2400" u="none" strike="noStrike" cap="none" normalizeH="0" baseline="0" dirty="0">
                          <a:ln>
                            <a:noFill/>
                          </a:ln>
                          <a:effectLst/>
                        </a:rPr>
                        <a:t> con </a:t>
                      </a:r>
                      <a:r>
                        <a:rPr kumimoji="0" lang="en-US" sz="2400" u="none" strike="noStrike" cap="none" normalizeH="0" baseline="0" dirty="0" err="1">
                          <a:ln>
                            <a:noFill/>
                          </a:ln>
                          <a:effectLst/>
                        </a:rPr>
                        <a:t>trong</a:t>
                      </a:r>
                      <a:r>
                        <a:rPr kumimoji="0" lang="en-US" sz="2400" u="none" strike="noStrike" cap="none" normalizeH="0" baseline="0" dirty="0">
                          <a:ln>
                            <a:noFill/>
                          </a:ln>
                          <a:effectLst/>
                        </a:rPr>
                        <a:t> </a:t>
                      </a:r>
                      <a:r>
                        <a:rPr kumimoji="0" lang="en-US" sz="2400" u="none" strike="noStrike" cap="none" normalizeH="0" baseline="0" dirty="0" err="1">
                          <a:ln>
                            <a:noFill/>
                          </a:ln>
                          <a:effectLst/>
                        </a:rPr>
                        <a:t>cùng</a:t>
                      </a:r>
                      <a:r>
                        <a:rPr kumimoji="0" lang="en-US" sz="2400" u="none" strike="noStrike" cap="none" normalizeH="0" baseline="0" dirty="0">
                          <a:ln>
                            <a:noFill/>
                          </a:ln>
                          <a:effectLst/>
                        </a:rPr>
                        <a:t> </a:t>
                      </a:r>
                      <a:r>
                        <a:rPr kumimoji="0" lang="en-US" sz="2400" u="none" strike="noStrike" cap="none" normalizeH="0" baseline="0" dirty="0" err="1">
                          <a:ln>
                            <a:noFill/>
                          </a:ln>
                          <a:effectLst/>
                        </a:rPr>
                        <a:t>gói</a:t>
                      </a:r>
                      <a:r>
                        <a:rPr kumimoji="0" lang="en-US" sz="2400" u="none" strike="noStrike" cap="none" normalizeH="0" baseline="0" dirty="0">
                          <a:ln>
                            <a:noFill/>
                          </a:ln>
                          <a:effectLst/>
                        </a:rPr>
                        <a:t> </a:t>
                      </a:r>
                      <a:r>
                        <a:rPr kumimoji="0" lang="en-US" sz="2400" u="none" strike="noStrike" cap="none" normalizeH="0" baseline="0" dirty="0" err="1">
                          <a:ln>
                            <a:noFill/>
                          </a:ln>
                          <a:effectLst/>
                        </a:rPr>
                        <a:t>với</a:t>
                      </a:r>
                      <a:r>
                        <a:rPr kumimoji="0" lang="en-US" sz="2400" u="none" strike="noStrike" cap="none" normalizeH="0" baseline="0" dirty="0">
                          <a:ln>
                            <a:noFill/>
                          </a:ln>
                          <a:effectLst/>
                        </a:rPr>
                        <a:t> </a:t>
                      </a:r>
                      <a:r>
                        <a:rPr kumimoji="0" lang="en-US" sz="2400" u="none" strike="noStrike" cap="none" normalizeH="0" baseline="0" dirty="0" err="1">
                          <a:ln>
                            <a:noFill/>
                          </a:ln>
                          <a:effectLst/>
                        </a:rPr>
                        <a:t>lớp</a:t>
                      </a:r>
                      <a:r>
                        <a:rPr kumimoji="0" lang="en-US" sz="2400" u="none" strike="noStrike" cap="none" normalizeH="0" baseline="0" dirty="0">
                          <a:ln>
                            <a:noFill/>
                          </a:ln>
                          <a:effectLst/>
                        </a:rPr>
                        <a:t> cha</a:t>
                      </a:r>
                      <a:endParaRPr kumimoji="0" lang="en-US" sz="2400" b="1" i="0" u="none" strike="noStrike" cap="none" normalizeH="0" baseline="0" dirty="0">
                        <a:ln>
                          <a:noFill/>
                        </a:ln>
                        <a:solidFill>
                          <a:schemeClr val="bg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C00000"/>
                          </a:solidFill>
                          <a:effectLst/>
                          <a:latin typeface="+mn-lt"/>
                          <a:ea typeface="+mn-ea"/>
                          <a:cs typeface="+mn-cs"/>
                        </a:rPr>
                        <a:t>NO</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00B050"/>
                          </a:solidFill>
                          <a:effectLst/>
                          <a:latin typeface="+mn-lt"/>
                          <a:ea typeface="+mn-ea"/>
                          <a:cs typeface="+mn-cs"/>
                        </a:rPr>
                        <a:t>YES</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00B050"/>
                          </a:solidFill>
                          <a:effectLst/>
                          <a:latin typeface="+mn-lt"/>
                          <a:ea typeface="+mn-ea"/>
                          <a:cs typeface="+mn-cs"/>
                        </a:rPr>
                        <a:t>YES</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00B050"/>
                          </a:solidFill>
                          <a:effectLst/>
                          <a:latin typeface="+mn-lt"/>
                          <a:ea typeface="+mn-ea"/>
                          <a:cs typeface="+mn-cs"/>
                        </a:rPr>
                        <a:t>YES</a:t>
                      </a:r>
                    </a:p>
                  </a:txBody>
                  <a:tcPr horzOverflow="overflow"/>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err="1">
                          <a:ln>
                            <a:noFill/>
                          </a:ln>
                          <a:effectLst/>
                        </a:rPr>
                        <a:t>Khác</a:t>
                      </a:r>
                      <a:r>
                        <a:rPr kumimoji="0" lang="en-US" sz="2400" u="none" strike="noStrike" cap="none" normalizeH="0" baseline="0" dirty="0">
                          <a:ln>
                            <a:noFill/>
                          </a:ln>
                          <a:effectLst/>
                        </a:rPr>
                        <a:t> </a:t>
                      </a:r>
                      <a:r>
                        <a:rPr kumimoji="0" lang="en-US" sz="2400" u="none" strike="noStrike" cap="none" normalizeH="0" baseline="0" dirty="0" err="1">
                          <a:ln>
                            <a:noFill/>
                          </a:ln>
                          <a:effectLst/>
                        </a:rPr>
                        <a:t>gói</a:t>
                      </a:r>
                      <a:r>
                        <a:rPr kumimoji="0" lang="en-US" sz="2400" u="none" strike="noStrike" cap="none" normalizeH="0" baseline="0" dirty="0">
                          <a:ln>
                            <a:noFill/>
                          </a:ln>
                          <a:effectLst/>
                        </a:rPr>
                        <a:t>, </a:t>
                      </a:r>
                      <a:r>
                        <a:rPr kumimoji="0" lang="en-US" sz="2400" u="none" strike="noStrike" cap="none" normalizeH="0" baseline="0" dirty="0" err="1">
                          <a:ln>
                            <a:noFill/>
                          </a:ln>
                          <a:effectLst/>
                        </a:rPr>
                        <a:t>khác</a:t>
                      </a:r>
                      <a:r>
                        <a:rPr kumimoji="0" lang="en-US" sz="2400" u="none" strike="noStrike" cap="none" normalizeH="0" baseline="0" dirty="0">
                          <a:ln>
                            <a:noFill/>
                          </a:ln>
                          <a:effectLst/>
                        </a:rPr>
                        <a:t> </a:t>
                      </a:r>
                      <a:r>
                        <a:rPr kumimoji="0" lang="en-US" sz="2400" u="none" strike="noStrike" cap="none" normalizeH="0" baseline="0" dirty="0" err="1">
                          <a:ln>
                            <a:noFill/>
                          </a:ln>
                          <a:effectLst/>
                        </a:rPr>
                        <a:t>lớp</a:t>
                      </a:r>
                      <a:endParaRPr kumimoji="0" lang="en-US" sz="2400" b="1" i="0" u="none" strike="noStrike" cap="none" normalizeH="0" baseline="0" dirty="0">
                        <a:ln>
                          <a:noFill/>
                        </a:ln>
                        <a:solidFill>
                          <a:schemeClr val="bg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C00000"/>
                          </a:solidFill>
                          <a:effectLst/>
                          <a:latin typeface="+mn-lt"/>
                          <a:ea typeface="+mn-ea"/>
                          <a:cs typeface="+mn-cs"/>
                        </a:rPr>
                        <a:t>NO</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C00000"/>
                          </a:solidFill>
                          <a:effectLst/>
                          <a:latin typeface="+mn-lt"/>
                          <a:ea typeface="+mn-ea"/>
                          <a:cs typeface="+mn-cs"/>
                        </a:rPr>
                        <a:t>NO</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C00000"/>
                          </a:solidFill>
                          <a:effectLst/>
                          <a:latin typeface="+mn-lt"/>
                          <a:ea typeface="+mn-ea"/>
                          <a:cs typeface="+mn-cs"/>
                        </a:rPr>
                        <a:t>NO</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00B050"/>
                          </a:solidFill>
                          <a:effectLst/>
                          <a:latin typeface="+mn-lt"/>
                          <a:ea typeface="+mn-ea"/>
                          <a:cs typeface="+mn-cs"/>
                        </a:rPr>
                        <a:t>YES</a:t>
                      </a:r>
                    </a:p>
                  </a:txBody>
                  <a:tcPr horzOverflow="overflow"/>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err="1">
                          <a:ln>
                            <a:noFill/>
                          </a:ln>
                          <a:effectLst/>
                        </a:rPr>
                        <a:t>Lớp</a:t>
                      </a:r>
                      <a:r>
                        <a:rPr kumimoji="0" lang="en-US" sz="2400" u="none" strike="noStrike" cap="none" normalizeH="0" baseline="0" dirty="0">
                          <a:ln>
                            <a:noFill/>
                          </a:ln>
                          <a:effectLst/>
                        </a:rPr>
                        <a:t> con </a:t>
                      </a:r>
                      <a:r>
                        <a:rPr kumimoji="0" lang="en-US" sz="2400" u="none" strike="noStrike" cap="none" normalizeH="0" baseline="0" dirty="0" err="1">
                          <a:ln>
                            <a:noFill/>
                          </a:ln>
                          <a:effectLst/>
                        </a:rPr>
                        <a:t>khác</a:t>
                      </a:r>
                      <a:r>
                        <a:rPr kumimoji="0" lang="en-US" sz="2400" u="none" strike="noStrike" cap="none" normalizeH="0" baseline="0" dirty="0">
                          <a:ln>
                            <a:noFill/>
                          </a:ln>
                          <a:effectLst/>
                        </a:rPr>
                        <a:t> </a:t>
                      </a:r>
                      <a:r>
                        <a:rPr kumimoji="0" lang="en-US" sz="2400" u="none" strike="noStrike" cap="none" normalizeH="0" baseline="0" dirty="0" err="1">
                          <a:ln>
                            <a:noFill/>
                          </a:ln>
                          <a:effectLst/>
                        </a:rPr>
                        <a:t>gói</a:t>
                      </a:r>
                      <a:r>
                        <a:rPr kumimoji="0" lang="en-US" sz="2400" u="none" strike="noStrike" cap="none" normalizeH="0" baseline="0" dirty="0">
                          <a:ln>
                            <a:noFill/>
                          </a:ln>
                          <a:effectLst/>
                        </a:rPr>
                        <a:t> </a:t>
                      </a:r>
                      <a:r>
                        <a:rPr kumimoji="0" lang="en-US" sz="2400" u="none" strike="noStrike" cap="none" normalizeH="0" baseline="0" dirty="0" err="1">
                          <a:ln>
                            <a:noFill/>
                          </a:ln>
                          <a:effectLst/>
                        </a:rPr>
                        <a:t>với</a:t>
                      </a:r>
                      <a:r>
                        <a:rPr kumimoji="0" lang="en-US" sz="2400" u="none" strike="noStrike" cap="none" normalizeH="0" baseline="0" dirty="0">
                          <a:ln>
                            <a:noFill/>
                          </a:ln>
                          <a:effectLst/>
                        </a:rPr>
                        <a:t> </a:t>
                      </a:r>
                      <a:r>
                        <a:rPr kumimoji="0" lang="en-US" sz="2400" u="none" strike="noStrike" cap="none" normalizeH="0" baseline="0" dirty="0" err="1">
                          <a:ln>
                            <a:noFill/>
                          </a:ln>
                          <a:effectLst/>
                        </a:rPr>
                        <a:t>lớp</a:t>
                      </a:r>
                      <a:r>
                        <a:rPr kumimoji="0" lang="en-US" sz="2400" u="none" strike="noStrike" cap="none" normalizeH="0" baseline="0" dirty="0">
                          <a:ln>
                            <a:noFill/>
                          </a:ln>
                          <a:effectLst/>
                        </a:rPr>
                        <a:t> cha</a:t>
                      </a:r>
                      <a:endParaRPr kumimoji="0" lang="en-US" sz="2400" b="1" i="0" u="none" strike="noStrike" cap="none" normalizeH="0" baseline="0" dirty="0">
                        <a:ln>
                          <a:noFill/>
                        </a:ln>
                        <a:solidFill>
                          <a:schemeClr val="bg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C00000"/>
                          </a:solidFill>
                          <a:effectLst/>
                          <a:latin typeface="+mn-lt"/>
                          <a:ea typeface="+mn-ea"/>
                          <a:cs typeface="+mn-cs"/>
                        </a:rPr>
                        <a:t>NO</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C00000"/>
                          </a:solidFill>
                          <a:effectLst/>
                          <a:latin typeface="+mn-lt"/>
                          <a:ea typeface="+mn-ea"/>
                          <a:cs typeface="+mn-cs"/>
                        </a:rPr>
                        <a:t>NO</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00B050"/>
                          </a:solidFill>
                          <a:effectLst/>
                          <a:latin typeface="+mn-lt"/>
                          <a:ea typeface="+mn-ea"/>
                          <a:cs typeface="+mn-cs"/>
                        </a:rPr>
                        <a:t>YES</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kern="1200" cap="none" normalizeH="0" baseline="0" dirty="0">
                          <a:ln>
                            <a:noFill/>
                          </a:ln>
                          <a:solidFill>
                            <a:srgbClr val="00B050"/>
                          </a:solidFill>
                          <a:effectLst/>
                          <a:latin typeface="+mn-lt"/>
                          <a:ea typeface="+mn-ea"/>
                          <a:cs typeface="+mn-cs"/>
                        </a:rPr>
                        <a:t>YES</a:t>
                      </a:r>
                    </a:p>
                  </a:txBody>
                  <a:tcP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6312731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a:solidFill>
                  <a:srgbClr val="C00000"/>
                </a:solidFill>
              </a:rPr>
              <a:t>Getter/setter</a:t>
            </a:r>
          </a:p>
        </p:txBody>
      </p:sp>
      <p:graphicFrame>
        <p:nvGraphicFramePr>
          <p:cNvPr id="2" name="Table 1"/>
          <p:cNvGraphicFramePr>
            <a:graphicFrameLocks noGrp="1"/>
          </p:cNvGraphicFramePr>
          <p:nvPr>
            <p:extLst>
              <p:ext uri="{D42A27DB-BD31-4B8C-83A1-F6EECF244321}">
                <p14:modId xmlns:p14="http://schemas.microsoft.com/office/powerpoint/2010/main" val="3375699236"/>
              </p:ext>
            </p:extLst>
          </p:nvPr>
        </p:nvGraphicFramePr>
        <p:xfrm>
          <a:off x="1848152" y="1769532"/>
          <a:ext cx="2481943" cy="1483360"/>
        </p:xfrm>
        <a:graphic>
          <a:graphicData uri="http://schemas.openxmlformats.org/drawingml/2006/table">
            <a:tbl>
              <a:tblPr firstRow="1" bandRow="1">
                <a:tableStyleId>{FEEC168E-BC46-4BE7-8A3F-B7A86C65BCE0}</a:tableStyleId>
              </a:tblPr>
              <a:tblGrid>
                <a:gridCol w="2481943">
                  <a:extLst>
                    <a:ext uri="{9D8B030D-6E8A-4147-A177-3AD203B41FA5}">
                      <a16:colId xmlns:a16="http://schemas.microsoft.com/office/drawing/2014/main" val="2742388870"/>
                    </a:ext>
                  </a:extLst>
                </a:gridCol>
              </a:tblGrid>
              <a:tr h="370840">
                <a:tc>
                  <a:txBody>
                    <a:bodyPr/>
                    <a:lstStyle/>
                    <a:p>
                      <a:r>
                        <a:rPr lang="en-US" dirty="0" err="1"/>
                        <a:t>ClassA</a:t>
                      </a:r>
                      <a:endParaRPr lang="en-US" dirty="0"/>
                    </a:p>
                  </a:txBody>
                  <a:tcPr/>
                </a:tc>
                <a:extLst>
                  <a:ext uri="{0D108BD9-81ED-4DB2-BD59-A6C34878D82A}">
                    <a16:rowId xmlns:a16="http://schemas.microsoft.com/office/drawing/2014/main" val="3757924406"/>
                  </a:ext>
                </a:extLst>
              </a:tr>
              <a:tr h="370840">
                <a:tc>
                  <a:txBody>
                    <a:bodyPr/>
                    <a:lstStyle/>
                    <a:p>
                      <a:pPr marL="285750" indent="-285750">
                        <a:buFontTx/>
                        <a:buChar char="-"/>
                      </a:pPr>
                      <a:r>
                        <a:rPr lang="en-US" baseline="0" dirty="0"/>
                        <a:t>n</a:t>
                      </a:r>
                      <a:r>
                        <a:rPr lang="en-US" dirty="0"/>
                        <a:t>umber</a:t>
                      </a:r>
                    </a:p>
                  </a:txBody>
                  <a:tcPr/>
                </a:tc>
                <a:extLst>
                  <a:ext uri="{0D108BD9-81ED-4DB2-BD59-A6C34878D82A}">
                    <a16:rowId xmlns:a16="http://schemas.microsoft.com/office/drawing/2014/main" val="671948853"/>
                  </a:ext>
                </a:extLst>
              </a:tr>
              <a:tr h="370840">
                <a:tc>
                  <a:txBody>
                    <a:bodyPr/>
                    <a:lstStyle/>
                    <a:p>
                      <a:r>
                        <a:rPr lang="en-US" dirty="0"/>
                        <a:t>+ </a:t>
                      </a:r>
                      <a:r>
                        <a:rPr lang="en-US" dirty="0" err="1"/>
                        <a:t>getNumber</a:t>
                      </a:r>
                      <a:r>
                        <a:rPr lang="en-US" dirty="0"/>
                        <a:t>()</a:t>
                      </a:r>
                    </a:p>
                  </a:txBody>
                  <a:tcPr/>
                </a:tc>
                <a:extLst>
                  <a:ext uri="{0D108BD9-81ED-4DB2-BD59-A6C34878D82A}">
                    <a16:rowId xmlns:a16="http://schemas.microsoft.com/office/drawing/2014/main" val="805865270"/>
                  </a:ext>
                </a:extLst>
              </a:tr>
              <a:tr h="370840">
                <a:tc>
                  <a:txBody>
                    <a:bodyPr/>
                    <a:lstStyle/>
                    <a:p>
                      <a:r>
                        <a:rPr lang="en-US" dirty="0"/>
                        <a:t>+ </a:t>
                      </a:r>
                      <a:r>
                        <a:rPr lang="en-US" dirty="0" err="1"/>
                        <a:t>setNumber</a:t>
                      </a:r>
                      <a:r>
                        <a:rPr lang="en-US" dirty="0"/>
                        <a:t>(</a:t>
                      </a:r>
                      <a:r>
                        <a:rPr lang="en-US" dirty="0" err="1"/>
                        <a:t>int</a:t>
                      </a:r>
                      <a:r>
                        <a:rPr lang="en-US" dirty="0"/>
                        <a:t> n)</a:t>
                      </a:r>
                    </a:p>
                  </a:txBody>
                  <a:tcPr/>
                </a:tc>
                <a:extLst>
                  <a:ext uri="{0D108BD9-81ED-4DB2-BD59-A6C34878D82A}">
                    <a16:rowId xmlns:a16="http://schemas.microsoft.com/office/drawing/2014/main" val="263590208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15135736"/>
              </p:ext>
            </p:extLst>
          </p:nvPr>
        </p:nvGraphicFramePr>
        <p:xfrm>
          <a:off x="6316133" y="2074332"/>
          <a:ext cx="2481943" cy="741680"/>
        </p:xfrm>
        <a:graphic>
          <a:graphicData uri="http://schemas.openxmlformats.org/drawingml/2006/table">
            <a:tbl>
              <a:tblPr firstRow="1" bandRow="1">
                <a:tableStyleId>{FEEC168E-BC46-4BE7-8A3F-B7A86C65BCE0}</a:tableStyleId>
              </a:tblPr>
              <a:tblGrid>
                <a:gridCol w="2481943">
                  <a:extLst>
                    <a:ext uri="{9D8B030D-6E8A-4147-A177-3AD203B41FA5}">
                      <a16:colId xmlns:a16="http://schemas.microsoft.com/office/drawing/2014/main" val="2742388870"/>
                    </a:ext>
                  </a:extLst>
                </a:gridCol>
              </a:tblGrid>
              <a:tr h="370840">
                <a:tc>
                  <a:txBody>
                    <a:bodyPr/>
                    <a:lstStyle/>
                    <a:p>
                      <a:r>
                        <a:rPr lang="en-US" dirty="0" err="1"/>
                        <a:t>ClassB</a:t>
                      </a:r>
                      <a:endParaRPr lang="en-US" dirty="0"/>
                    </a:p>
                  </a:txBody>
                  <a:tcPr/>
                </a:tc>
                <a:extLst>
                  <a:ext uri="{0D108BD9-81ED-4DB2-BD59-A6C34878D82A}">
                    <a16:rowId xmlns:a16="http://schemas.microsoft.com/office/drawing/2014/main" val="3757924406"/>
                  </a:ext>
                </a:extLst>
              </a:tr>
              <a:tr h="370840">
                <a:tc>
                  <a:txBody>
                    <a:bodyPr/>
                    <a:lstStyle/>
                    <a:p>
                      <a:pPr marL="0" indent="0">
                        <a:buFontTx/>
                        <a:buNone/>
                      </a:pPr>
                      <a:r>
                        <a:rPr lang="en-US" dirty="0"/>
                        <a:t>+</a:t>
                      </a:r>
                      <a:r>
                        <a:rPr lang="en-US" baseline="0" dirty="0"/>
                        <a:t> </a:t>
                      </a:r>
                      <a:r>
                        <a:rPr lang="en-US" baseline="0" dirty="0" err="1"/>
                        <a:t>mymethod</a:t>
                      </a:r>
                      <a:r>
                        <a:rPr lang="en-US" baseline="0" dirty="0"/>
                        <a:t>()</a:t>
                      </a:r>
                      <a:endParaRPr lang="en-US" dirty="0"/>
                    </a:p>
                  </a:txBody>
                  <a:tcPr/>
                </a:tc>
                <a:extLst>
                  <a:ext uri="{0D108BD9-81ED-4DB2-BD59-A6C34878D82A}">
                    <a16:rowId xmlns:a16="http://schemas.microsoft.com/office/drawing/2014/main" val="671948853"/>
                  </a:ext>
                </a:extLst>
              </a:tr>
            </a:tbl>
          </a:graphicData>
        </a:graphic>
      </p:graphicFrame>
      <p:cxnSp>
        <p:nvCxnSpPr>
          <p:cNvPr id="5" name="Straight Arrow Connector 4"/>
          <p:cNvCxnSpPr>
            <a:stCxn id="9" idx="1"/>
          </p:cNvCxnSpPr>
          <p:nvPr/>
        </p:nvCxnSpPr>
        <p:spPr>
          <a:xfrm flipH="1">
            <a:off x="4330095" y="2445172"/>
            <a:ext cx="1986038" cy="2738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p:cNvCxnSpPr>
            <a:stCxn id="9" idx="1"/>
          </p:cNvCxnSpPr>
          <p:nvPr/>
        </p:nvCxnSpPr>
        <p:spPr>
          <a:xfrm flipH="1">
            <a:off x="4330097" y="2445172"/>
            <a:ext cx="1986036" cy="617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2738363" y="4849354"/>
            <a:ext cx="6937827" cy="646331"/>
          </a:xfrm>
          <a:prstGeom prst="rect">
            <a:avLst/>
          </a:prstGeom>
        </p:spPr>
        <p:txBody>
          <a:bodyPr wrap="square">
            <a:spAutoFit/>
          </a:bodyPr>
          <a:lstStyle/>
          <a:p>
            <a:pPr algn="ctr"/>
            <a:r>
              <a:rPr lang="en-US" dirty="0" err="1"/>
              <a:t>Đặc</a:t>
            </a:r>
            <a:r>
              <a:rPr lang="en-US" dirty="0"/>
              <a:t> </a:t>
            </a:r>
            <a:r>
              <a:rPr lang="en-US" dirty="0" err="1"/>
              <a:t>tính</a:t>
            </a:r>
            <a:r>
              <a:rPr lang="en-US" dirty="0"/>
              <a:t> </a:t>
            </a:r>
            <a:r>
              <a:rPr lang="en-US" dirty="0" err="1"/>
              <a:t>gói</a:t>
            </a:r>
            <a:r>
              <a:rPr lang="en-US" dirty="0"/>
              <a:t> </a:t>
            </a:r>
            <a:r>
              <a:rPr lang="en-US" dirty="0" err="1"/>
              <a:t>ghém</a:t>
            </a:r>
            <a:r>
              <a:rPr lang="en-US" dirty="0"/>
              <a:t> </a:t>
            </a:r>
            <a:r>
              <a:rPr lang="en-US" dirty="0" err="1"/>
              <a:t>dữ</a:t>
            </a:r>
            <a:r>
              <a:rPr lang="en-US" dirty="0"/>
              <a:t> </a:t>
            </a:r>
            <a:r>
              <a:rPr lang="en-US" dirty="0" err="1"/>
              <a:t>liệu</a:t>
            </a:r>
            <a:r>
              <a:rPr lang="en-US" dirty="0"/>
              <a:t> </a:t>
            </a:r>
            <a:r>
              <a:rPr lang="en-US" dirty="0" err="1"/>
              <a:t>giúp</a:t>
            </a:r>
            <a:r>
              <a:rPr lang="en-US" dirty="0"/>
              <a:t> </a:t>
            </a:r>
            <a:r>
              <a:rPr lang="en-US" dirty="0" err="1"/>
              <a:t>bao</a:t>
            </a:r>
            <a:r>
              <a:rPr lang="en-US" dirty="0"/>
              <a:t> </a:t>
            </a:r>
            <a:r>
              <a:rPr lang="en-US" dirty="0" err="1"/>
              <a:t>bọc</a:t>
            </a:r>
            <a:r>
              <a:rPr lang="en-US" dirty="0"/>
              <a:t> </a:t>
            </a:r>
            <a:r>
              <a:rPr lang="en-US" dirty="0" err="1"/>
              <a:t>lấy</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một</a:t>
            </a:r>
            <a:r>
              <a:rPr lang="en-US" dirty="0"/>
              <a:t> </a:t>
            </a:r>
            <a:r>
              <a:rPr lang="en-US" dirty="0" err="1"/>
              <a:t>lớp</a:t>
            </a:r>
            <a:r>
              <a:rPr lang="en-US" dirty="0"/>
              <a:t>. </a:t>
            </a:r>
            <a:r>
              <a:rPr lang="en-US" dirty="0" err="1"/>
              <a:t>Nó</a:t>
            </a:r>
            <a:r>
              <a:rPr lang="en-US" dirty="0"/>
              <a:t> </a:t>
            </a:r>
            <a:r>
              <a:rPr lang="en-US" dirty="0" err="1"/>
              <a:t>làm</a:t>
            </a:r>
            <a:r>
              <a:rPr lang="en-US" dirty="0"/>
              <a:t> </a:t>
            </a:r>
            <a:r>
              <a:rPr lang="en-US" dirty="0" err="1"/>
              <a:t>cho</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lớp</a:t>
            </a:r>
            <a:r>
              <a:rPr lang="en-US" dirty="0"/>
              <a:t> </a:t>
            </a:r>
            <a:r>
              <a:rPr lang="en-US" dirty="0" err="1"/>
              <a:t>bị</a:t>
            </a:r>
            <a:r>
              <a:rPr lang="en-US" dirty="0"/>
              <a:t> </a:t>
            </a:r>
            <a:r>
              <a:rPr lang="en-US" dirty="0" err="1"/>
              <a:t>ẩn</a:t>
            </a:r>
            <a:r>
              <a:rPr lang="en-US" dirty="0"/>
              <a:t> </a:t>
            </a:r>
            <a:r>
              <a:rPr lang="en-US" dirty="0" err="1"/>
              <a:t>đi</a:t>
            </a:r>
            <a:r>
              <a:rPr lang="en-US" dirty="0"/>
              <a:t> so </a:t>
            </a:r>
            <a:r>
              <a:rPr lang="en-US" dirty="0" err="1"/>
              <a:t>với</a:t>
            </a:r>
            <a:r>
              <a:rPr lang="en-US" dirty="0"/>
              <a:t> </a:t>
            </a:r>
            <a:r>
              <a:rPr lang="en-US" dirty="0" err="1"/>
              <a:t>các</a:t>
            </a:r>
            <a:r>
              <a:rPr lang="en-US" dirty="0"/>
              <a:t> </a:t>
            </a:r>
            <a:r>
              <a:rPr lang="en-US" dirty="0" err="1"/>
              <a:t>lớp</a:t>
            </a:r>
            <a:r>
              <a:rPr lang="en-US" dirty="0"/>
              <a:t> </a:t>
            </a:r>
            <a:r>
              <a:rPr lang="en-US" dirty="0" err="1"/>
              <a:t>khác</a:t>
            </a:r>
            <a:r>
              <a:rPr lang="en-US" dirty="0"/>
              <a:t>.</a:t>
            </a:r>
          </a:p>
        </p:txBody>
      </p:sp>
    </p:spTree>
    <p:extLst>
      <p:ext uri="{BB962C8B-B14F-4D97-AF65-F5344CB8AC3E}">
        <p14:creationId xmlns:p14="http://schemas.microsoft.com/office/powerpoint/2010/main" val="36377579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TỪ KHÓA static</a:t>
            </a:r>
          </a:p>
        </p:txBody>
      </p:sp>
    </p:spTree>
    <p:extLst>
      <p:ext uri="{BB962C8B-B14F-4D97-AF65-F5344CB8AC3E}">
        <p14:creationId xmlns:p14="http://schemas.microsoft.com/office/powerpoint/2010/main" val="252359546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Đặc</a:t>
            </a:r>
            <a:r>
              <a:rPr lang="en-US" b="1" dirty="0">
                <a:solidFill>
                  <a:srgbClr val="C00000"/>
                </a:solidFill>
              </a:rPr>
              <a:t> </a:t>
            </a:r>
            <a:r>
              <a:rPr lang="en-US" b="1" dirty="0" err="1">
                <a:solidFill>
                  <a:srgbClr val="C00000"/>
                </a:solidFill>
              </a:rPr>
              <a:t>điểm</a:t>
            </a:r>
            <a:endParaRPr lang="en-US" b="1" dirty="0">
              <a:solidFill>
                <a:srgbClr val="C00000"/>
              </a:solidFill>
            </a:endParaRPr>
          </a:p>
        </p:txBody>
      </p:sp>
      <p:sp>
        <p:nvSpPr>
          <p:cNvPr id="4" name="TextBox 3"/>
          <p:cNvSpPr txBox="1"/>
          <p:nvPr/>
        </p:nvSpPr>
        <p:spPr>
          <a:xfrm>
            <a:off x="511675" y="917565"/>
            <a:ext cx="10259540" cy="113184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vi-VN" sz="2400" dirty="0"/>
              <a:t>static property: Dữ liệu chung cho mọi đối tượng cùng lớp</a:t>
            </a:r>
          </a:p>
          <a:p>
            <a:pPr marL="285750" indent="-285750">
              <a:lnSpc>
                <a:spcPct val="150000"/>
              </a:lnSpc>
              <a:buFont typeface="Arial" panose="020B0604020202020204" pitchFamily="34" charset="0"/>
              <a:buChar char="•"/>
            </a:pPr>
            <a:r>
              <a:rPr lang="vi-VN" sz="2400" dirty="0"/>
              <a:t>Nằm ngoài vùng nhớ của đối tượng (mang ý nghĩa của 1 biến toàn cục)</a:t>
            </a:r>
          </a:p>
        </p:txBody>
      </p:sp>
      <p:sp>
        <p:nvSpPr>
          <p:cNvPr id="7" name="TextBox 6"/>
          <p:cNvSpPr txBox="1"/>
          <p:nvPr/>
        </p:nvSpPr>
        <p:spPr>
          <a:xfrm>
            <a:off x="881073" y="2071243"/>
            <a:ext cx="6255223" cy="4708981"/>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vi-VN" sz="1500" b="1" dirty="0">
                <a:solidFill>
                  <a:srgbClr val="7F0055"/>
                </a:solidFill>
                <a:latin typeface="Courier New" panose="02070309020205020404" pitchFamily="49" charset="0"/>
                <a:cs typeface="Courier New" panose="02070309020205020404" pitchFamily="49" charset="0"/>
              </a:rPr>
              <a:t>public</a:t>
            </a:r>
            <a:r>
              <a:rPr lang="vi-VN" sz="1500" b="1" dirty="0">
                <a:solidFill>
                  <a:srgbClr val="000000"/>
                </a:solidFill>
                <a:latin typeface="Courier New" panose="02070309020205020404" pitchFamily="49" charset="0"/>
                <a:cs typeface="Courier New" panose="02070309020205020404" pitchFamily="49" charset="0"/>
              </a:rPr>
              <a:t> </a:t>
            </a:r>
            <a:r>
              <a:rPr lang="vi-VN" sz="1500" b="1" dirty="0">
                <a:solidFill>
                  <a:srgbClr val="7F0055"/>
                </a:solidFill>
                <a:latin typeface="Courier New" panose="02070309020205020404" pitchFamily="49" charset="0"/>
                <a:cs typeface="Courier New" panose="02070309020205020404" pitchFamily="49" charset="0"/>
              </a:rPr>
              <a:t>class</a:t>
            </a:r>
            <a:r>
              <a:rPr lang="vi-VN" sz="1500" b="1" dirty="0">
                <a:solidFill>
                  <a:srgbClr val="000000"/>
                </a:solidFill>
                <a:latin typeface="Courier New" panose="02070309020205020404" pitchFamily="49" charset="0"/>
                <a:cs typeface="Courier New" panose="02070309020205020404" pitchFamily="49" charset="0"/>
              </a:rPr>
              <a:t> Student {</a:t>
            </a:r>
          </a:p>
          <a:p>
            <a:pPr lvl="1"/>
            <a:r>
              <a:rPr lang="vi-VN" sz="1500" b="1" dirty="0">
                <a:solidFill>
                  <a:srgbClr val="7F0055"/>
                </a:solidFill>
                <a:latin typeface="Courier New" panose="02070309020205020404" pitchFamily="49" charset="0"/>
                <a:cs typeface="Courier New" panose="02070309020205020404" pitchFamily="49" charset="0"/>
              </a:rPr>
              <a:t>public</a:t>
            </a:r>
            <a:r>
              <a:rPr lang="vi-VN" sz="1500" b="1" dirty="0">
                <a:solidFill>
                  <a:srgbClr val="000000"/>
                </a:solidFill>
                <a:latin typeface="Courier New" panose="02070309020205020404" pitchFamily="49" charset="0"/>
                <a:cs typeface="Courier New" panose="02070309020205020404" pitchFamily="49" charset="0"/>
              </a:rPr>
              <a:t> </a:t>
            </a:r>
            <a:r>
              <a:rPr lang="vi-VN" sz="1500" b="1" dirty="0">
                <a:solidFill>
                  <a:srgbClr val="7F0055"/>
                </a:solidFill>
                <a:latin typeface="Courier New" panose="02070309020205020404" pitchFamily="49" charset="0"/>
                <a:cs typeface="Courier New" panose="02070309020205020404" pitchFamily="49" charset="0"/>
              </a:rPr>
              <a:t>int</a:t>
            </a:r>
            <a:r>
              <a:rPr lang="vi-VN" sz="1500" b="1" dirty="0">
                <a:solidFill>
                  <a:srgbClr val="000000"/>
                </a:solidFill>
                <a:latin typeface="Courier New" panose="02070309020205020404" pitchFamily="49" charset="0"/>
                <a:cs typeface="Courier New" panose="02070309020205020404" pitchFamily="49" charset="0"/>
              </a:rPr>
              <a:t> </a:t>
            </a:r>
            <a:r>
              <a:rPr lang="vi-VN" sz="1500" b="1" dirty="0">
                <a:solidFill>
                  <a:srgbClr val="0000C0"/>
                </a:solidFill>
                <a:latin typeface="Courier New" panose="02070309020205020404" pitchFamily="49" charset="0"/>
                <a:cs typeface="Courier New" panose="02070309020205020404" pitchFamily="49" charset="0"/>
              </a:rPr>
              <a:t>count1</a:t>
            </a:r>
            <a:r>
              <a:rPr lang="vi-VN" sz="1500" b="1" dirty="0">
                <a:solidFill>
                  <a:srgbClr val="000000"/>
                </a:solidFill>
                <a:latin typeface="Courier New" panose="02070309020205020404" pitchFamily="49" charset="0"/>
                <a:cs typeface="Courier New" panose="02070309020205020404" pitchFamily="49" charset="0"/>
              </a:rPr>
              <a:t>;</a:t>
            </a:r>
          </a:p>
          <a:p>
            <a:pPr lvl="1"/>
            <a:r>
              <a:rPr lang="vi-VN" sz="1500" b="1" dirty="0">
                <a:solidFill>
                  <a:srgbClr val="7F0055"/>
                </a:solidFill>
                <a:latin typeface="Courier New" panose="02070309020205020404" pitchFamily="49" charset="0"/>
                <a:cs typeface="Courier New" panose="02070309020205020404" pitchFamily="49" charset="0"/>
              </a:rPr>
              <a:t>public</a:t>
            </a:r>
            <a:r>
              <a:rPr lang="vi-VN" sz="1500" b="1" dirty="0">
                <a:solidFill>
                  <a:srgbClr val="000000"/>
                </a:solidFill>
                <a:latin typeface="Courier New" panose="02070309020205020404" pitchFamily="49" charset="0"/>
                <a:cs typeface="Courier New" panose="02070309020205020404" pitchFamily="49" charset="0"/>
              </a:rPr>
              <a:t> </a:t>
            </a:r>
            <a:r>
              <a:rPr lang="vi-VN" sz="1500" b="1" dirty="0">
                <a:solidFill>
                  <a:srgbClr val="7F0055"/>
                </a:solidFill>
                <a:latin typeface="Courier New" panose="02070309020205020404" pitchFamily="49" charset="0"/>
                <a:cs typeface="Courier New" panose="02070309020205020404" pitchFamily="49" charset="0"/>
              </a:rPr>
              <a:t>static</a:t>
            </a:r>
            <a:r>
              <a:rPr lang="vi-VN" sz="1500" b="1" dirty="0">
                <a:solidFill>
                  <a:srgbClr val="000000"/>
                </a:solidFill>
                <a:latin typeface="Courier New" panose="02070309020205020404" pitchFamily="49" charset="0"/>
                <a:cs typeface="Courier New" panose="02070309020205020404" pitchFamily="49" charset="0"/>
              </a:rPr>
              <a:t> </a:t>
            </a:r>
            <a:r>
              <a:rPr lang="vi-VN" sz="1500" b="1" dirty="0">
                <a:solidFill>
                  <a:srgbClr val="7F0055"/>
                </a:solidFill>
                <a:latin typeface="Courier New" panose="02070309020205020404" pitchFamily="49" charset="0"/>
                <a:cs typeface="Courier New" panose="02070309020205020404" pitchFamily="49" charset="0"/>
              </a:rPr>
              <a:t>int</a:t>
            </a:r>
            <a:r>
              <a:rPr lang="vi-VN" sz="1500" b="1" dirty="0">
                <a:solidFill>
                  <a:srgbClr val="000000"/>
                </a:solidFill>
                <a:latin typeface="Courier New" panose="02070309020205020404" pitchFamily="49" charset="0"/>
                <a:cs typeface="Courier New" panose="02070309020205020404" pitchFamily="49" charset="0"/>
              </a:rPr>
              <a:t> </a:t>
            </a:r>
            <a:r>
              <a:rPr lang="vi-VN" sz="1500" b="1" dirty="0">
                <a:solidFill>
                  <a:srgbClr val="0000C0"/>
                </a:solidFill>
                <a:latin typeface="Courier New" panose="02070309020205020404" pitchFamily="49" charset="0"/>
                <a:cs typeface="Courier New" panose="02070309020205020404" pitchFamily="49" charset="0"/>
              </a:rPr>
              <a:t>count2</a:t>
            </a:r>
            <a:r>
              <a:rPr lang="vi-VN" sz="1500" b="1" dirty="0">
                <a:solidFill>
                  <a:srgbClr val="000000"/>
                </a:solidFill>
                <a:latin typeface="Courier New" panose="02070309020205020404" pitchFamily="49" charset="0"/>
                <a:cs typeface="Courier New" panose="02070309020205020404" pitchFamily="49" charset="0"/>
              </a:rPr>
              <a:t>;</a:t>
            </a:r>
            <a:endParaRPr lang="vi-VN" sz="1500" dirty="0">
              <a:latin typeface="Courier New" panose="02070309020205020404" pitchFamily="49" charset="0"/>
              <a:cs typeface="Courier New" panose="02070309020205020404" pitchFamily="49" charset="0"/>
            </a:endParaRPr>
          </a:p>
          <a:p>
            <a:pPr lvl="1"/>
            <a:r>
              <a:rPr lang="vi-VN" sz="1500" b="1" dirty="0">
                <a:solidFill>
                  <a:srgbClr val="7F0055"/>
                </a:solidFill>
                <a:latin typeface="Courier New" panose="02070309020205020404" pitchFamily="49" charset="0"/>
                <a:cs typeface="Courier New" panose="02070309020205020404" pitchFamily="49" charset="0"/>
              </a:rPr>
              <a:t>public</a:t>
            </a:r>
            <a:r>
              <a:rPr lang="vi-VN" sz="1500" b="1" dirty="0">
                <a:solidFill>
                  <a:srgbClr val="000000"/>
                </a:solidFill>
                <a:latin typeface="Courier New" panose="02070309020205020404" pitchFamily="49" charset="0"/>
                <a:cs typeface="Courier New" panose="02070309020205020404" pitchFamily="49" charset="0"/>
              </a:rPr>
              <a:t> Student() {</a:t>
            </a:r>
          </a:p>
          <a:p>
            <a:pPr lvl="2"/>
            <a:r>
              <a:rPr lang="vi-VN" sz="1500" dirty="0">
                <a:solidFill>
                  <a:srgbClr val="0000C0"/>
                </a:solidFill>
                <a:latin typeface="Courier New" panose="02070309020205020404" pitchFamily="49" charset="0"/>
                <a:cs typeface="Courier New" panose="02070309020205020404" pitchFamily="49" charset="0"/>
              </a:rPr>
              <a:t>count1</a:t>
            </a:r>
            <a:r>
              <a:rPr lang="vi-VN" sz="1500" dirty="0">
                <a:solidFill>
                  <a:srgbClr val="000000"/>
                </a:solidFill>
                <a:latin typeface="Courier New" panose="02070309020205020404" pitchFamily="49" charset="0"/>
                <a:cs typeface="Courier New" panose="02070309020205020404" pitchFamily="49" charset="0"/>
              </a:rPr>
              <a:t>++;</a:t>
            </a:r>
          </a:p>
          <a:p>
            <a:pPr lvl="2"/>
            <a:r>
              <a:rPr lang="vi-VN" sz="1500" dirty="0">
                <a:solidFill>
                  <a:srgbClr val="0000C0"/>
                </a:solidFill>
                <a:latin typeface="Courier New" panose="02070309020205020404" pitchFamily="49" charset="0"/>
                <a:cs typeface="Courier New" panose="02070309020205020404" pitchFamily="49" charset="0"/>
              </a:rPr>
              <a:t>count2</a:t>
            </a:r>
            <a:r>
              <a:rPr lang="vi-VN" sz="1500" dirty="0">
                <a:solidFill>
                  <a:srgbClr val="000000"/>
                </a:solidFill>
                <a:latin typeface="Courier New" panose="02070309020205020404" pitchFamily="49" charset="0"/>
                <a:cs typeface="Courier New" panose="02070309020205020404" pitchFamily="49" charset="0"/>
              </a:rPr>
              <a:t>++;</a:t>
            </a:r>
          </a:p>
          <a:p>
            <a:pPr lvl="1"/>
            <a:r>
              <a:rPr lang="vi-VN" sz="1500" dirty="0">
                <a:solidFill>
                  <a:srgbClr val="000000"/>
                </a:solidFill>
                <a:latin typeface="Courier New" panose="02070309020205020404" pitchFamily="49" charset="0"/>
                <a:cs typeface="Courier New" panose="02070309020205020404" pitchFamily="49" charset="0"/>
              </a:rPr>
              <a:t>}</a:t>
            </a:r>
            <a:endParaRPr lang="vi-VN" sz="1500" dirty="0">
              <a:latin typeface="Courier New" panose="02070309020205020404" pitchFamily="49" charset="0"/>
              <a:cs typeface="Courier New" panose="02070309020205020404" pitchFamily="49" charset="0"/>
            </a:endParaRPr>
          </a:p>
          <a:p>
            <a:pPr lvl="1"/>
            <a:r>
              <a:rPr lang="en-US" sz="1500" b="1" dirty="0">
                <a:solidFill>
                  <a:srgbClr val="7F0055"/>
                </a:solidFill>
                <a:latin typeface="Courier New" panose="02070309020205020404" pitchFamily="49" charset="0"/>
                <a:cs typeface="Courier New" panose="02070309020205020404" pitchFamily="49" charset="0"/>
              </a:rPr>
              <a:t>public</a:t>
            </a:r>
            <a:r>
              <a:rPr lang="en-US" sz="1500" b="1" dirty="0">
                <a:solidFill>
                  <a:srgbClr val="000000"/>
                </a:solidFill>
                <a:latin typeface="Courier New" panose="02070309020205020404" pitchFamily="49" charset="0"/>
                <a:cs typeface="Courier New" panose="02070309020205020404" pitchFamily="49" charset="0"/>
              </a:rPr>
              <a:t> </a:t>
            </a:r>
            <a:r>
              <a:rPr lang="en-US" sz="1500" b="1" dirty="0">
                <a:solidFill>
                  <a:srgbClr val="7F0055"/>
                </a:solidFill>
                <a:latin typeface="Courier New" panose="02070309020205020404" pitchFamily="49" charset="0"/>
                <a:cs typeface="Courier New" panose="02070309020205020404" pitchFamily="49" charset="0"/>
              </a:rPr>
              <a:t>static</a:t>
            </a:r>
            <a:r>
              <a:rPr lang="en-US" sz="1500" b="1" dirty="0">
                <a:solidFill>
                  <a:srgbClr val="000000"/>
                </a:solidFill>
                <a:latin typeface="Courier New" panose="02070309020205020404" pitchFamily="49" charset="0"/>
                <a:cs typeface="Courier New" panose="02070309020205020404" pitchFamily="49" charset="0"/>
              </a:rPr>
              <a:t> </a:t>
            </a:r>
            <a:r>
              <a:rPr lang="en-US" sz="1500" b="1" dirty="0">
                <a:solidFill>
                  <a:srgbClr val="7F0055"/>
                </a:solidFill>
                <a:latin typeface="Courier New" panose="02070309020205020404" pitchFamily="49" charset="0"/>
                <a:cs typeface="Courier New" panose="02070309020205020404" pitchFamily="49" charset="0"/>
              </a:rPr>
              <a:t>void</a:t>
            </a:r>
            <a:r>
              <a:rPr lang="en-US" sz="1500" b="1" dirty="0">
                <a:solidFill>
                  <a:srgbClr val="000000"/>
                </a:solidFill>
                <a:latin typeface="Courier New" panose="02070309020205020404" pitchFamily="49" charset="0"/>
                <a:cs typeface="Courier New" panose="02070309020205020404" pitchFamily="49" charset="0"/>
              </a:rPr>
              <a:t> main(String[] </a:t>
            </a:r>
            <a:r>
              <a:rPr lang="en-US" sz="1500" b="1" dirty="0" err="1">
                <a:solidFill>
                  <a:srgbClr val="6A3E3E"/>
                </a:solidFill>
                <a:latin typeface="Courier New" panose="02070309020205020404" pitchFamily="49" charset="0"/>
                <a:cs typeface="Courier New" panose="02070309020205020404" pitchFamily="49" charset="0"/>
              </a:rPr>
              <a:t>args</a:t>
            </a:r>
            <a:r>
              <a:rPr lang="en-US" sz="1500" b="1" dirty="0">
                <a:solidFill>
                  <a:srgbClr val="000000"/>
                </a:solidFill>
                <a:latin typeface="Courier New" panose="02070309020205020404" pitchFamily="49" charset="0"/>
                <a:cs typeface="Courier New" panose="02070309020205020404" pitchFamily="49" charset="0"/>
              </a:rPr>
              <a:t>) {</a:t>
            </a:r>
          </a:p>
          <a:p>
            <a:pPr lvl="2"/>
            <a:r>
              <a:rPr lang="vi-VN" sz="1500" dirty="0">
                <a:solidFill>
                  <a:srgbClr val="000000"/>
                </a:solidFill>
                <a:latin typeface="Courier New" panose="02070309020205020404" pitchFamily="49" charset="0"/>
                <a:cs typeface="Courier New" panose="02070309020205020404" pitchFamily="49" charset="0"/>
              </a:rPr>
              <a:t>Student </a:t>
            </a:r>
            <a:r>
              <a:rPr lang="vi-VN" sz="1500" dirty="0">
                <a:solidFill>
                  <a:srgbClr val="6A3E3E"/>
                </a:solidFill>
                <a:latin typeface="Courier New" panose="02070309020205020404" pitchFamily="49" charset="0"/>
                <a:cs typeface="Courier New" panose="02070309020205020404" pitchFamily="49" charset="0"/>
              </a:rPr>
              <a:t>s1</a:t>
            </a:r>
            <a:r>
              <a:rPr lang="vi-VN" sz="1500" dirty="0">
                <a:solidFill>
                  <a:srgbClr val="000000"/>
                </a:solidFill>
                <a:latin typeface="Courier New" panose="02070309020205020404" pitchFamily="49" charset="0"/>
                <a:cs typeface="Courier New" panose="02070309020205020404" pitchFamily="49" charset="0"/>
              </a:rPr>
              <a:t> = </a:t>
            </a:r>
            <a:r>
              <a:rPr lang="vi-VN" sz="1500" b="1" dirty="0">
                <a:solidFill>
                  <a:srgbClr val="7F0055"/>
                </a:solidFill>
                <a:latin typeface="Courier New" panose="02070309020205020404" pitchFamily="49" charset="0"/>
                <a:cs typeface="Courier New" panose="02070309020205020404" pitchFamily="49" charset="0"/>
              </a:rPr>
              <a:t>new</a:t>
            </a:r>
            <a:r>
              <a:rPr lang="vi-VN" sz="1500" b="1" dirty="0">
                <a:solidFill>
                  <a:srgbClr val="000000"/>
                </a:solidFill>
                <a:latin typeface="Courier New" panose="02070309020205020404" pitchFamily="49" charset="0"/>
                <a:cs typeface="Courier New" panose="02070309020205020404" pitchFamily="49" charset="0"/>
              </a:rPr>
              <a:t> Student();</a:t>
            </a:r>
          </a:p>
          <a:p>
            <a:pPr lvl="2"/>
            <a:r>
              <a:rPr lang="vi-VN" sz="1500" dirty="0">
                <a:solidFill>
                  <a:srgbClr val="000000"/>
                </a:solidFill>
                <a:latin typeface="Courier New" panose="02070309020205020404" pitchFamily="49" charset="0"/>
                <a:cs typeface="Courier New" panose="02070309020205020404" pitchFamily="49" charset="0"/>
              </a:rPr>
              <a:t>Student </a:t>
            </a:r>
            <a:r>
              <a:rPr lang="vi-VN" sz="1500" dirty="0">
                <a:solidFill>
                  <a:srgbClr val="6A3E3E"/>
                </a:solidFill>
                <a:latin typeface="Courier New" panose="02070309020205020404" pitchFamily="49" charset="0"/>
                <a:cs typeface="Courier New" panose="02070309020205020404" pitchFamily="49" charset="0"/>
              </a:rPr>
              <a:t>s2</a:t>
            </a:r>
            <a:r>
              <a:rPr lang="vi-VN" sz="1500" dirty="0">
                <a:solidFill>
                  <a:srgbClr val="000000"/>
                </a:solidFill>
                <a:latin typeface="Courier New" panose="02070309020205020404" pitchFamily="49" charset="0"/>
                <a:cs typeface="Courier New" panose="02070309020205020404" pitchFamily="49" charset="0"/>
              </a:rPr>
              <a:t> = </a:t>
            </a:r>
            <a:r>
              <a:rPr lang="vi-VN" sz="1500" b="1" dirty="0">
                <a:solidFill>
                  <a:srgbClr val="7F0055"/>
                </a:solidFill>
                <a:latin typeface="Courier New" panose="02070309020205020404" pitchFamily="49" charset="0"/>
                <a:cs typeface="Courier New" panose="02070309020205020404" pitchFamily="49" charset="0"/>
              </a:rPr>
              <a:t>new</a:t>
            </a:r>
            <a:r>
              <a:rPr lang="vi-VN" sz="1500" b="1" dirty="0">
                <a:solidFill>
                  <a:srgbClr val="000000"/>
                </a:solidFill>
                <a:latin typeface="Courier New" panose="02070309020205020404" pitchFamily="49" charset="0"/>
                <a:cs typeface="Courier New" panose="02070309020205020404" pitchFamily="49" charset="0"/>
              </a:rPr>
              <a:t> Student();</a:t>
            </a:r>
          </a:p>
          <a:p>
            <a:pPr lvl="2"/>
            <a:r>
              <a:rPr lang="vi-VN" sz="1500" dirty="0">
                <a:solidFill>
                  <a:srgbClr val="000000"/>
                </a:solidFill>
                <a:latin typeface="Courier New" panose="02070309020205020404" pitchFamily="49" charset="0"/>
                <a:cs typeface="Courier New" panose="02070309020205020404" pitchFamily="49" charset="0"/>
              </a:rPr>
              <a:t>Student </a:t>
            </a:r>
            <a:r>
              <a:rPr lang="vi-VN" sz="1500" dirty="0">
                <a:solidFill>
                  <a:srgbClr val="6A3E3E"/>
                </a:solidFill>
                <a:latin typeface="Courier New" panose="02070309020205020404" pitchFamily="49" charset="0"/>
                <a:cs typeface="Courier New" panose="02070309020205020404" pitchFamily="49" charset="0"/>
              </a:rPr>
              <a:t>s3</a:t>
            </a:r>
            <a:r>
              <a:rPr lang="vi-VN" sz="1500" dirty="0">
                <a:solidFill>
                  <a:srgbClr val="000000"/>
                </a:solidFill>
                <a:latin typeface="Courier New" panose="02070309020205020404" pitchFamily="49" charset="0"/>
                <a:cs typeface="Courier New" panose="02070309020205020404" pitchFamily="49" charset="0"/>
              </a:rPr>
              <a:t> = </a:t>
            </a:r>
            <a:r>
              <a:rPr lang="vi-VN" sz="1500" b="1" dirty="0">
                <a:solidFill>
                  <a:srgbClr val="7F0055"/>
                </a:solidFill>
                <a:latin typeface="Courier New" panose="02070309020205020404" pitchFamily="49" charset="0"/>
                <a:cs typeface="Courier New" panose="02070309020205020404" pitchFamily="49" charset="0"/>
              </a:rPr>
              <a:t>new</a:t>
            </a:r>
            <a:r>
              <a:rPr lang="vi-VN" sz="1500" b="1" dirty="0">
                <a:solidFill>
                  <a:srgbClr val="000000"/>
                </a:solidFill>
                <a:latin typeface="Courier New" panose="02070309020205020404" pitchFamily="49" charset="0"/>
                <a:cs typeface="Courier New" panose="02070309020205020404" pitchFamily="49" charset="0"/>
              </a:rPr>
              <a:t> Student();</a:t>
            </a:r>
          </a:p>
          <a:p>
            <a:pPr lvl="2"/>
            <a:r>
              <a:rPr lang="vi-VN" sz="1500" dirty="0">
                <a:solidFill>
                  <a:srgbClr val="000000"/>
                </a:solidFill>
                <a:latin typeface="Courier New" panose="02070309020205020404" pitchFamily="49" charset="0"/>
                <a:cs typeface="Courier New" panose="02070309020205020404" pitchFamily="49" charset="0"/>
              </a:rPr>
              <a:t>System.</a:t>
            </a:r>
            <a:r>
              <a:rPr lang="vi-VN" sz="1500" b="1" dirty="0">
                <a:solidFill>
                  <a:srgbClr val="0000C0"/>
                </a:solidFill>
                <a:latin typeface="Courier New" panose="02070309020205020404" pitchFamily="49" charset="0"/>
                <a:cs typeface="Courier New" panose="02070309020205020404" pitchFamily="49" charset="0"/>
              </a:rPr>
              <a:t>out</a:t>
            </a:r>
            <a:r>
              <a:rPr lang="vi-VN" sz="1500" b="1" dirty="0">
                <a:solidFill>
                  <a:srgbClr val="000000"/>
                </a:solidFill>
                <a:latin typeface="Courier New" panose="02070309020205020404" pitchFamily="49" charset="0"/>
                <a:cs typeface="Courier New" panose="02070309020205020404" pitchFamily="49" charset="0"/>
              </a:rPr>
              <a:t>.println(</a:t>
            </a:r>
            <a:r>
              <a:rPr lang="vi-VN" sz="1500" b="1" dirty="0">
                <a:solidFill>
                  <a:srgbClr val="6A3E3E"/>
                </a:solidFill>
                <a:latin typeface="Courier New" panose="02070309020205020404" pitchFamily="49" charset="0"/>
                <a:cs typeface="Courier New" panose="02070309020205020404" pitchFamily="49" charset="0"/>
              </a:rPr>
              <a:t>s1</a:t>
            </a:r>
            <a:r>
              <a:rPr lang="vi-VN" sz="1500" b="1" dirty="0">
                <a:solidFill>
                  <a:srgbClr val="000000"/>
                </a:solidFill>
                <a:latin typeface="Courier New" panose="02070309020205020404" pitchFamily="49" charset="0"/>
                <a:cs typeface="Courier New" panose="02070309020205020404" pitchFamily="49" charset="0"/>
              </a:rPr>
              <a:t>.</a:t>
            </a:r>
            <a:r>
              <a:rPr lang="vi-VN" sz="1500" b="1" dirty="0">
                <a:solidFill>
                  <a:srgbClr val="0000C0"/>
                </a:solidFill>
                <a:latin typeface="Courier New" panose="02070309020205020404" pitchFamily="49" charset="0"/>
                <a:cs typeface="Courier New" panose="02070309020205020404" pitchFamily="49" charset="0"/>
              </a:rPr>
              <a:t>count1</a:t>
            </a:r>
            <a:r>
              <a:rPr lang="vi-VN" sz="1500" b="1" dirty="0">
                <a:solidFill>
                  <a:srgbClr val="000000"/>
                </a:solidFill>
                <a:latin typeface="Courier New" panose="02070309020205020404" pitchFamily="49" charset="0"/>
                <a:cs typeface="Courier New" panose="02070309020205020404" pitchFamily="49" charset="0"/>
              </a:rPr>
              <a:t>);</a:t>
            </a:r>
          </a:p>
          <a:p>
            <a:pPr lvl="2"/>
            <a:r>
              <a:rPr lang="vi-VN" sz="1500" dirty="0">
                <a:solidFill>
                  <a:srgbClr val="000000"/>
                </a:solidFill>
                <a:latin typeface="Courier New" panose="02070309020205020404" pitchFamily="49" charset="0"/>
                <a:cs typeface="Courier New" panose="02070309020205020404" pitchFamily="49" charset="0"/>
              </a:rPr>
              <a:t>System.</a:t>
            </a:r>
            <a:r>
              <a:rPr lang="vi-VN" sz="1500" b="1" dirty="0">
                <a:solidFill>
                  <a:srgbClr val="0000C0"/>
                </a:solidFill>
                <a:latin typeface="Courier New" panose="02070309020205020404" pitchFamily="49" charset="0"/>
                <a:cs typeface="Courier New" panose="02070309020205020404" pitchFamily="49" charset="0"/>
              </a:rPr>
              <a:t>out</a:t>
            </a:r>
            <a:r>
              <a:rPr lang="vi-VN" sz="1500" b="1" dirty="0">
                <a:solidFill>
                  <a:srgbClr val="000000"/>
                </a:solidFill>
                <a:latin typeface="Courier New" panose="02070309020205020404" pitchFamily="49" charset="0"/>
                <a:cs typeface="Courier New" panose="02070309020205020404" pitchFamily="49" charset="0"/>
              </a:rPr>
              <a:t>.println(</a:t>
            </a:r>
            <a:r>
              <a:rPr lang="vi-VN" sz="1500" b="1" dirty="0">
                <a:solidFill>
                  <a:srgbClr val="6A3E3E"/>
                </a:solidFill>
                <a:latin typeface="Courier New" panose="02070309020205020404" pitchFamily="49" charset="0"/>
                <a:cs typeface="Courier New" panose="02070309020205020404" pitchFamily="49" charset="0"/>
              </a:rPr>
              <a:t>s1</a:t>
            </a:r>
            <a:r>
              <a:rPr lang="vi-VN" sz="1500" b="1" dirty="0">
                <a:solidFill>
                  <a:srgbClr val="000000"/>
                </a:solidFill>
                <a:latin typeface="Courier New" panose="02070309020205020404" pitchFamily="49" charset="0"/>
                <a:cs typeface="Courier New" panose="02070309020205020404" pitchFamily="49" charset="0"/>
              </a:rPr>
              <a:t>.</a:t>
            </a:r>
            <a:r>
              <a:rPr lang="vi-VN" sz="1500" b="1" dirty="0">
                <a:solidFill>
                  <a:srgbClr val="0000C0"/>
                </a:solidFill>
                <a:latin typeface="Courier New" panose="02070309020205020404" pitchFamily="49" charset="0"/>
                <a:cs typeface="Courier New" panose="02070309020205020404" pitchFamily="49" charset="0"/>
              </a:rPr>
              <a:t>count2</a:t>
            </a:r>
            <a:r>
              <a:rPr lang="vi-VN" sz="1500" b="1" dirty="0">
                <a:solidFill>
                  <a:srgbClr val="000000"/>
                </a:solidFill>
                <a:latin typeface="Courier New" panose="02070309020205020404" pitchFamily="49" charset="0"/>
                <a:cs typeface="Courier New" panose="02070309020205020404" pitchFamily="49" charset="0"/>
              </a:rPr>
              <a:t>);</a:t>
            </a:r>
          </a:p>
          <a:p>
            <a:pPr lvl="2"/>
            <a:r>
              <a:rPr lang="vi-VN" sz="1500" dirty="0">
                <a:solidFill>
                  <a:srgbClr val="000000"/>
                </a:solidFill>
                <a:latin typeface="Courier New" panose="02070309020205020404" pitchFamily="49" charset="0"/>
                <a:cs typeface="Courier New" panose="02070309020205020404" pitchFamily="49" charset="0"/>
              </a:rPr>
              <a:t>System.</a:t>
            </a:r>
            <a:r>
              <a:rPr lang="vi-VN" sz="1500" b="1" dirty="0">
                <a:solidFill>
                  <a:srgbClr val="0000C0"/>
                </a:solidFill>
                <a:latin typeface="Courier New" panose="02070309020205020404" pitchFamily="49" charset="0"/>
                <a:cs typeface="Courier New" panose="02070309020205020404" pitchFamily="49" charset="0"/>
              </a:rPr>
              <a:t>out</a:t>
            </a:r>
            <a:r>
              <a:rPr lang="vi-VN" sz="1500" b="1" dirty="0">
                <a:solidFill>
                  <a:srgbClr val="000000"/>
                </a:solidFill>
                <a:latin typeface="Courier New" panose="02070309020205020404" pitchFamily="49" charset="0"/>
                <a:cs typeface="Courier New" panose="02070309020205020404" pitchFamily="49" charset="0"/>
              </a:rPr>
              <a:t>.println(</a:t>
            </a:r>
            <a:r>
              <a:rPr lang="vi-VN" sz="1500" b="1" dirty="0">
                <a:solidFill>
                  <a:srgbClr val="6A3E3E"/>
                </a:solidFill>
                <a:latin typeface="Courier New" panose="02070309020205020404" pitchFamily="49" charset="0"/>
                <a:cs typeface="Courier New" panose="02070309020205020404" pitchFamily="49" charset="0"/>
              </a:rPr>
              <a:t>s2</a:t>
            </a:r>
            <a:r>
              <a:rPr lang="vi-VN" sz="1500" b="1" dirty="0">
                <a:solidFill>
                  <a:srgbClr val="000000"/>
                </a:solidFill>
                <a:latin typeface="Courier New" panose="02070309020205020404" pitchFamily="49" charset="0"/>
                <a:cs typeface="Courier New" panose="02070309020205020404" pitchFamily="49" charset="0"/>
              </a:rPr>
              <a:t>.</a:t>
            </a:r>
            <a:r>
              <a:rPr lang="vi-VN" sz="1500" b="1" dirty="0">
                <a:solidFill>
                  <a:srgbClr val="0000C0"/>
                </a:solidFill>
                <a:latin typeface="Courier New" panose="02070309020205020404" pitchFamily="49" charset="0"/>
                <a:cs typeface="Courier New" panose="02070309020205020404" pitchFamily="49" charset="0"/>
              </a:rPr>
              <a:t>count1</a:t>
            </a:r>
            <a:r>
              <a:rPr lang="vi-VN" sz="1500" b="1" dirty="0">
                <a:solidFill>
                  <a:srgbClr val="000000"/>
                </a:solidFill>
                <a:latin typeface="Courier New" panose="02070309020205020404" pitchFamily="49" charset="0"/>
                <a:cs typeface="Courier New" panose="02070309020205020404" pitchFamily="49" charset="0"/>
              </a:rPr>
              <a:t>);</a:t>
            </a:r>
          </a:p>
          <a:p>
            <a:pPr lvl="2"/>
            <a:r>
              <a:rPr lang="vi-VN" sz="1500" dirty="0">
                <a:solidFill>
                  <a:srgbClr val="000000"/>
                </a:solidFill>
                <a:latin typeface="Courier New" panose="02070309020205020404" pitchFamily="49" charset="0"/>
                <a:cs typeface="Courier New" panose="02070309020205020404" pitchFamily="49" charset="0"/>
              </a:rPr>
              <a:t>System.</a:t>
            </a:r>
            <a:r>
              <a:rPr lang="vi-VN" sz="1500" b="1" dirty="0">
                <a:solidFill>
                  <a:srgbClr val="0000C0"/>
                </a:solidFill>
                <a:latin typeface="Courier New" panose="02070309020205020404" pitchFamily="49" charset="0"/>
                <a:cs typeface="Courier New" panose="02070309020205020404" pitchFamily="49" charset="0"/>
              </a:rPr>
              <a:t>out</a:t>
            </a:r>
            <a:r>
              <a:rPr lang="vi-VN" sz="1500" b="1" dirty="0">
                <a:solidFill>
                  <a:srgbClr val="000000"/>
                </a:solidFill>
                <a:latin typeface="Courier New" panose="02070309020205020404" pitchFamily="49" charset="0"/>
                <a:cs typeface="Courier New" panose="02070309020205020404" pitchFamily="49" charset="0"/>
              </a:rPr>
              <a:t>.println(</a:t>
            </a:r>
            <a:r>
              <a:rPr lang="vi-VN" sz="1500" b="1" dirty="0">
                <a:solidFill>
                  <a:srgbClr val="6A3E3E"/>
                </a:solidFill>
                <a:latin typeface="Courier New" panose="02070309020205020404" pitchFamily="49" charset="0"/>
                <a:cs typeface="Courier New" panose="02070309020205020404" pitchFamily="49" charset="0"/>
              </a:rPr>
              <a:t>s2</a:t>
            </a:r>
            <a:r>
              <a:rPr lang="vi-VN" sz="1500" b="1" dirty="0">
                <a:solidFill>
                  <a:srgbClr val="000000"/>
                </a:solidFill>
                <a:latin typeface="Courier New" panose="02070309020205020404" pitchFamily="49" charset="0"/>
                <a:cs typeface="Courier New" panose="02070309020205020404" pitchFamily="49" charset="0"/>
              </a:rPr>
              <a:t>.</a:t>
            </a:r>
            <a:r>
              <a:rPr lang="vi-VN" sz="1500" b="1" dirty="0">
                <a:solidFill>
                  <a:srgbClr val="0000C0"/>
                </a:solidFill>
                <a:latin typeface="Courier New" panose="02070309020205020404" pitchFamily="49" charset="0"/>
                <a:cs typeface="Courier New" panose="02070309020205020404" pitchFamily="49" charset="0"/>
              </a:rPr>
              <a:t>count2</a:t>
            </a:r>
            <a:r>
              <a:rPr lang="vi-VN" sz="1500" b="1" dirty="0">
                <a:solidFill>
                  <a:srgbClr val="000000"/>
                </a:solidFill>
                <a:latin typeface="Courier New" panose="02070309020205020404" pitchFamily="49" charset="0"/>
                <a:cs typeface="Courier New" panose="02070309020205020404" pitchFamily="49" charset="0"/>
              </a:rPr>
              <a:t>);</a:t>
            </a:r>
          </a:p>
          <a:p>
            <a:pPr lvl="2"/>
            <a:r>
              <a:rPr lang="vi-VN" sz="1500" dirty="0">
                <a:solidFill>
                  <a:srgbClr val="000000"/>
                </a:solidFill>
                <a:latin typeface="Courier New" panose="02070309020205020404" pitchFamily="49" charset="0"/>
                <a:cs typeface="Courier New" panose="02070309020205020404" pitchFamily="49" charset="0"/>
              </a:rPr>
              <a:t>System.</a:t>
            </a:r>
            <a:r>
              <a:rPr lang="vi-VN" sz="1500" b="1" dirty="0">
                <a:solidFill>
                  <a:srgbClr val="0000C0"/>
                </a:solidFill>
                <a:latin typeface="Courier New" panose="02070309020205020404" pitchFamily="49" charset="0"/>
                <a:cs typeface="Courier New" panose="02070309020205020404" pitchFamily="49" charset="0"/>
              </a:rPr>
              <a:t>out</a:t>
            </a:r>
            <a:r>
              <a:rPr lang="vi-VN" sz="1500" b="1" dirty="0">
                <a:solidFill>
                  <a:srgbClr val="000000"/>
                </a:solidFill>
                <a:latin typeface="Courier New" panose="02070309020205020404" pitchFamily="49" charset="0"/>
                <a:cs typeface="Courier New" panose="02070309020205020404" pitchFamily="49" charset="0"/>
              </a:rPr>
              <a:t>.println(</a:t>
            </a:r>
            <a:r>
              <a:rPr lang="vi-VN" sz="1500" b="1" dirty="0">
                <a:solidFill>
                  <a:srgbClr val="6A3E3E"/>
                </a:solidFill>
                <a:latin typeface="Courier New" panose="02070309020205020404" pitchFamily="49" charset="0"/>
                <a:cs typeface="Courier New" panose="02070309020205020404" pitchFamily="49" charset="0"/>
              </a:rPr>
              <a:t>s3</a:t>
            </a:r>
            <a:r>
              <a:rPr lang="vi-VN" sz="1500" b="1" dirty="0">
                <a:solidFill>
                  <a:srgbClr val="000000"/>
                </a:solidFill>
                <a:latin typeface="Courier New" panose="02070309020205020404" pitchFamily="49" charset="0"/>
                <a:cs typeface="Courier New" panose="02070309020205020404" pitchFamily="49" charset="0"/>
              </a:rPr>
              <a:t>.</a:t>
            </a:r>
            <a:r>
              <a:rPr lang="vi-VN" sz="1500" b="1" dirty="0">
                <a:solidFill>
                  <a:srgbClr val="0000C0"/>
                </a:solidFill>
                <a:latin typeface="Courier New" panose="02070309020205020404" pitchFamily="49" charset="0"/>
                <a:cs typeface="Courier New" panose="02070309020205020404" pitchFamily="49" charset="0"/>
              </a:rPr>
              <a:t>count1</a:t>
            </a:r>
            <a:r>
              <a:rPr lang="vi-VN" sz="1500" b="1" dirty="0">
                <a:solidFill>
                  <a:srgbClr val="000000"/>
                </a:solidFill>
                <a:latin typeface="Courier New" panose="02070309020205020404" pitchFamily="49" charset="0"/>
                <a:cs typeface="Courier New" panose="02070309020205020404" pitchFamily="49" charset="0"/>
              </a:rPr>
              <a:t>);</a:t>
            </a:r>
          </a:p>
          <a:p>
            <a:pPr lvl="2"/>
            <a:r>
              <a:rPr lang="vi-VN" sz="1500" dirty="0">
                <a:solidFill>
                  <a:srgbClr val="000000"/>
                </a:solidFill>
                <a:latin typeface="Courier New" panose="02070309020205020404" pitchFamily="49" charset="0"/>
                <a:cs typeface="Courier New" panose="02070309020205020404" pitchFamily="49" charset="0"/>
              </a:rPr>
              <a:t>System.</a:t>
            </a:r>
            <a:r>
              <a:rPr lang="vi-VN" sz="1500" b="1" dirty="0">
                <a:solidFill>
                  <a:srgbClr val="0000C0"/>
                </a:solidFill>
                <a:latin typeface="Courier New" panose="02070309020205020404" pitchFamily="49" charset="0"/>
                <a:cs typeface="Courier New" panose="02070309020205020404" pitchFamily="49" charset="0"/>
              </a:rPr>
              <a:t>out</a:t>
            </a:r>
            <a:r>
              <a:rPr lang="vi-VN" sz="1500" b="1" dirty="0">
                <a:solidFill>
                  <a:srgbClr val="000000"/>
                </a:solidFill>
                <a:latin typeface="Courier New" panose="02070309020205020404" pitchFamily="49" charset="0"/>
                <a:cs typeface="Courier New" panose="02070309020205020404" pitchFamily="49" charset="0"/>
              </a:rPr>
              <a:t>.println(</a:t>
            </a:r>
            <a:r>
              <a:rPr lang="vi-VN" sz="1500" b="1" dirty="0">
                <a:solidFill>
                  <a:srgbClr val="6A3E3E"/>
                </a:solidFill>
                <a:latin typeface="Courier New" panose="02070309020205020404" pitchFamily="49" charset="0"/>
                <a:cs typeface="Courier New" panose="02070309020205020404" pitchFamily="49" charset="0"/>
              </a:rPr>
              <a:t>s3</a:t>
            </a:r>
            <a:r>
              <a:rPr lang="vi-VN" sz="1500" b="1" dirty="0">
                <a:solidFill>
                  <a:srgbClr val="000000"/>
                </a:solidFill>
                <a:latin typeface="Courier New" panose="02070309020205020404" pitchFamily="49" charset="0"/>
                <a:cs typeface="Courier New" panose="02070309020205020404" pitchFamily="49" charset="0"/>
              </a:rPr>
              <a:t>.</a:t>
            </a:r>
            <a:r>
              <a:rPr lang="vi-VN" sz="1500" b="1" dirty="0">
                <a:solidFill>
                  <a:srgbClr val="0000C0"/>
                </a:solidFill>
                <a:latin typeface="Courier New" panose="02070309020205020404" pitchFamily="49" charset="0"/>
                <a:cs typeface="Courier New" panose="02070309020205020404" pitchFamily="49" charset="0"/>
              </a:rPr>
              <a:t>count2</a:t>
            </a:r>
            <a:r>
              <a:rPr lang="vi-VN" sz="1500" b="1" dirty="0">
                <a:solidFill>
                  <a:srgbClr val="000000"/>
                </a:solidFill>
                <a:latin typeface="Courier New" panose="02070309020205020404" pitchFamily="49" charset="0"/>
                <a:cs typeface="Courier New" panose="02070309020205020404" pitchFamily="49" charset="0"/>
              </a:rPr>
              <a:t>);</a:t>
            </a:r>
          </a:p>
          <a:p>
            <a:pPr lvl="2"/>
            <a:r>
              <a:rPr lang="vi-VN" sz="1500" dirty="0">
                <a:solidFill>
                  <a:srgbClr val="000000"/>
                </a:solidFill>
                <a:latin typeface="Courier New" panose="02070309020205020404" pitchFamily="49" charset="0"/>
                <a:cs typeface="Courier New" panose="02070309020205020404" pitchFamily="49" charset="0"/>
              </a:rPr>
              <a:t>System.</a:t>
            </a:r>
            <a:r>
              <a:rPr lang="vi-VN" sz="1500" b="1" dirty="0">
                <a:solidFill>
                  <a:srgbClr val="0000C0"/>
                </a:solidFill>
                <a:latin typeface="Courier New" panose="02070309020205020404" pitchFamily="49" charset="0"/>
                <a:cs typeface="Courier New" panose="02070309020205020404" pitchFamily="49" charset="0"/>
              </a:rPr>
              <a:t>out</a:t>
            </a:r>
            <a:r>
              <a:rPr lang="vi-VN" sz="1500" b="1" dirty="0">
                <a:solidFill>
                  <a:srgbClr val="000000"/>
                </a:solidFill>
                <a:latin typeface="Courier New" panose="02070309020205020404" pitchFamily="49" charset="0"/>
                <a:cs typeface="Courier New" panose="02070309020205020404" pitchFamily="49" charset="0"/>
              </a:rPr>
              <a:t>.println(Student.</a:t>
            </a:r>
            <a:r>
              <a:rPr lang="vi-VN" sz="1500" b="1" dirty="0">
                <a:solidFill>
                  <a:srgbClr val="0000C0"/>
                </a:solidFill>
                <a:latin typeface="Courier New" panose="02070309020205020404" pitchFamily="49" charset="0"/>
                <a:cs typeface="Courier New" panose="02070309020205020404" pitchFamily="49" charset="0"/>
              </a:rPr>
              <a:t>count2</a:t>
            </a:r>
            <a:r>
              <a:rPr lang="vi-VN" sz="1500" b="1" dirty="0">
                <a:solidFill>
                  <a:srgbClr val="000000"/>
                </a:solidFill>
                <a:latin typeface="Courier New" panose="02070309020205020404" pitchFamily="49" charset="0"/>
                <a:cs typeface="Courier New" panose="02070309020205020404" pitchFamily="49" charset="0"/>
              </a:rPr>
              <a:t>);</a:t>
            </a:r>
          </a:p>
          <a:p>
            <a:pPr lvl="1"/>
            <a:r>
              <a:rPr lang="vi-VN" sz="1500" dirty="0">
                <a:solidFill>
                  <a:srgbClr val="000000"/>
                </a:solidFill>
                <a:latin typeface="Courier New" panose="02070309020205020404" pitchFamily="49" charset="0"/>
                <a:cs typeface="Courier New" panose="02070309020205020404" pitchFamily="49" charset="0"/>
              </a:rPr>
              <a:t>}</a:t>
            </a:r>
          </a:p>
          <a:p>
            <a:r>
              <a:rPr lang="vi-VN" sz="15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1064789"/>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Đặc</a:t>
            </a:r>
            <a:r>
              <a:rPr lang="en-US" b="1" dirty="0">
                <a:solidFill>
                  <a:srgbClr val="C00000"/>
                </a:solidFill>
              </a:rPr>
              <a:t> </a:t>
            </a:r>
            <a:r>
              <a:rPr lang="en-US" b="1" dirty="0" err="1">
                <a:solidFill>
                  <a:srgbClr val="C00000"/>
                </a:solidFill>
              </a:rPr>
              <a:t>điểm</a:t>
            </a:r>
            <a:endParaRPr lang="en-US" b="1" dirty="0">
              <a:solidFill>
                <a:srgbClr val="C00000"/>
              </a:solidFill>
            </a:endParaRPr>
          </a:p>
        </p:txBody>
      </p:sp>
      <p:sp>
        <p:nvSpPr>
          <p:cNvPr id="4" name="TextBox 3"/>
          <p:cNvSpPr txBox="1"/>
          <p:nvPr/>
        </p:nvSpPr>
        <p:spPr>
          <a:xfrm>
            <a:off x="511675" y="917565"/>
            <a:ext cx="10903947" cy="49699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vi-VN" sz="2000" dirty="0"/>
              <a:t>static method: Phương thức cho phép sử dụng mà không cần khai báo đối tượng thuộc lớp.</a:t>
            </a:r>
          </a:p>
        </p:txBody>
      </p:sp>
      <p:sp>
        <p:nvSpPr>
          <p:cNvPr id="7" name="TextBox 6"/>
          <p:cNvSpPr txBox="1"/>
          <p:nvPr/>
        </p:nvSpPr>
        <p:spPr>
          <a:xfrm>
            <a:off x="891013" y="1564348"/>
            <a:ext cx="7040414" cy="3416320"/>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a:t>
            </a:r>
            <a:r>
              <a:rPr lang="vi-VN" b="1" dirty="0">
                <a:solidFill>
                  <a:srgbClr val="7F0055"/>
                </a:solidFill>
                <a:latin typeface="Courier New" panose="02070309020205020404" pitchFamily="49" charset="0"/>
                <a:cs typeface="Courier New" panose="02070309020205020404" pitchFamily="49" charset="0"/>
              </a:rPr>
              <a:t>class</a:t>
            </a:r>
            <a:r>
              <a:rPr lang="vi-VN" b="1" dirty="0">
                <a:solidFill>
                  <a:srgbClr val="000000"/>
                </a:solidFill>
                <a:latin typeface="Courier New" panose="02070309020205020404" pitchFamily="49" charset="0"/>
                <a:cs typeface="Courier New" panose="02070309020205020404" pitchFamily="49" charset="0"/>
              </a:rPr>
              <a:t> StaticDemo {</a:t>
            </a:r>
          </a:p>
          <a:p>
            <a:pPr lvl="1"/>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a:t>
            </a:r>
            <a:r>
              <a:rPr lang="vi-VN" b="1" dirty="0">
                <a:solidFill>
                  <a:srgbClr val="7F0055"/>
                </a:solidFill>
                <a:latin typeface="Courier New" panose="02070309020205020404" pitchFamily="49" charset="0"/>
                <a:cs typeface="Courier New" panose="02070309020205020404" pitchFamily="49" charset="0"/>
              </a:rPr>
              <a:t>static</a:t>
            </a:r>
            <a:r>
              <a:rPr lang="vi-VN" b="1" dirty="0">
                <a:solidFill>
                  <a:srgbClr val="000000"/>
                </a:solidFill>
                <a:latin typeface="Courier New" panose="02070309020205020404" pitchFamily="49" charset="0"/>
                <a:cs typeface="Courier New" panose="02070309020205020404" pitchFamily="49" charset="0"/>
              </a:rPr>
              <a:t> String </a:t>
            </a:r>
            <a:r>
              <a:rPr lang="vi-VN" b="1" dirty="0">
                <a:solidFill>
                  <a:srgbClr val="0000C0"/>
                </a:solidFill>
                <a:latin typeface="Courier New" panose="02070309020205020404" pitchFamily="49" charset="0"/>
                <a:cs typeface="Courier New" panose="02070309020205020404" pitchFamily="49" charset="0"/>
              </a:rPr>
              <a:t>name</a:t>
            </a:r>
            <a:r>
              <a:rPr lang="vi-VN" b="1" dirty="0">
                <a:solidFill>
                  <a:srgbClr val="000000"/>
                </a:solidFill>
                <a:latin typeface="Courier New" panose="02070309020205020404" pitchFamily="49" charset="0"/>
                <a:cs typeface="Courier New" panose="02070309020205020404" pitchFamily="49" charset="0"/>
              </a:rPr>
              <a:t>;</a:t>
            </a:r>
          </a:p>
          <a:p>
            <a:pPr lvl="1"/>
            <a:endParaRPr lang="vi-VN" dirty="0">
              <a:latin typeface="Courier New" panose="02070309020205020404" pitchFamily="49" charset="0"/>
              <a:cs typeface="Courier New" panose="02070309020205020404" pitchFamily="49" charset="0"/>
            </a:endParaRPr>
          </a:p>
          <a:p>
            <a:pPr lvl="1"/>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a:t>
            </a:r>
            <a:r>
              <a:rPr lang="vi-VN" b="1" dirty="0">
                <a:solidFill>
                  <a:srgbClr val="7F0055"/>
                </a:solidFill>
                <a:latin typeface="Courier New" panose="02070309020205020404" pitchFamily="49" charset="0"/>
                <a:cs typeface="Courier New" panose="02070309020205020404" pitchFamily="49" charset="0"/>
              </a:rPr>
              <a:t>static</a:t>
            </a:r>
            <a:r>
              <a:rPr lang="vi-VN" b="1" dirty="0">
                <a:solidFill>
                  <a:srgbClr val="000000"/>
                </a:solidFill>
                <a:latin typeface="Courier New" panose="02070309020205020404" pitchFamily="49" charset="0"/>
                <a:cs typeface="Courier New" panose="02070309020205020404" pitchFamily="49" charset="0"/>
              </a:rPr>
              <a:t> </a:t>
            </a:r>
            <a:r>
              <a:rPr lang="vi-VN" b="1" dirty="0">
                <a:solidFill>
                  <a:srgbClr val="7F0055"/>
                </a:solidFill>
                <a:latin typeface="Courier New" panose="02070309020205020404" pitchFamily="49" charset="0"/>
                <a:cs typeface="Courier New" panose="02070309020205020404" pitchFamily="49" charset="0"/>
              </a:rPr>
              <a:t>void</a:t>
            </a:r>
            <a:r>
              <a:rPr lang="vi-VN" b="1" dirty="0">
                <a:solidFill>
                  <a:srgbClr val="000000"/>
                </a:solidFill>
                <a:latin typeface="Courier New" panose="02070309020205020404" pitchFamily="49" charset="0"/>
                <a:cs typeface="Courier New" panose="02070309020205020404" pitchFamily="49" charset="0"/>
              </a:rPr>
              <a:t> printName() {</a:t>
            </a:r>
          </a:p>
          <a:p>
            <a:pPr lvl="1"/>
            <a:r>
              <a:rPr lang="vi-VN" dirty="0">
                <a:solidFill>
                  <a:srgbClr val="000000"/>
                </a:solidFill>
                <a:latin typeface="Courier New" panose="02070309020205020404" pitchFamily="49" charset="0"/>
                <a:cs typeface="Courier New" panose="02070309020205020404" pitchFamily="49" charset="0"/>
              </a:rPr>
              <a:t>	System.</a:t>
            </a:r>
            <a:r>
              <a:rPr lang="vi-VN" b="1" dirty="0">
                <a:solidFill>
                  <a:srgbClr val="0000C0"/>
                </a:solidFill>
                <a:latin typeface="Courier New" panose="02070309020205020404" pitchFamily="49" charset="0"/>
                <a:cs typeface="Courier New" panose="02070309020205020404" pitchFamily="49" charset="0"/>
              </a:rPr>
              <a:t>out</a:t>
            </a:r>
            <a:r>
              <a:rPr lang="vi-VN" b="1" dirty="0">
                <a:solidFill>
                  <a:srgbClr val="000000"/>
                </a:solidFill>
                <a:latin typeface="Courier New" panose="02070309020205020404" pitchFamily="49" charset="0"/>
                <a:cs typeface="Courier New" panose="02070309020205020404" pitchFamily="49" charset="0"/>
              </a:rPr>
              <a:t>.println(</a:t>
            </a:r>
            <a:r>
              <a:rPr lang="vi-VN" b="1" dirty="0">
                <a:solidFill>
                  <a:srgbClr val="0000C0"/>
                </a:solidFill>
                <a:latin typeface="Courier New" panose="02070309020205020404" pitchFamily="49" charset="0"/>
                <a:cs typeface="Courier New" panose="02070309020205020404" pitchFamily="49" charset="0"/>
              </a:rPr>
              <a:t>name</a:t>
            </a:r>
            <a:r>
              <a:rPr lang="vi-VN" b="1" dirty="0">
                <a:solidFill>
                  <a:srgbClr val="000000"/>
                </a:solidFill>
                <a:latin typeface="Courier New" panose="02070309020205020404" pitchFamily="49" charset="0"/>
                <a:cs typeface="Courier New" panose="02070309020205020404" pitchFamily="49" charset="0"/>
              </a:rPr>
              <a:t>);</a:t>
            </a:r>
          </a:p>
          <a:p>
            <a:pPr lvl="1"/>
            <a:r>
              <a:rPr lang="vi-VN" dirty="0">
                <a:solidFill>
                  <a:srgbClr val="000000"/>
                </a:solidFill>
                <a:latin typeface="Courier New" panose="02070309020205020404" pitchFamily="49" charset="0"/>
                <a:cs typeface="Courier New" panose="02070309020205020404" pitchFamily="49" charset="0"/>
              </a:rPr>
              <a:t>}</a:t>
            </a:r>
          </a:p>
          <a:p>
            <a:pPr lvl="1"/>
            <a:endParaRPr lang="vi-VN" dirty="0">
              <a:latin typeface="Courier New" panose="02070309020205020404" pitchFamily="49" charset="0"/>
              <a:cs typeface="Courier New" panose="02070309020205020404" pitchFamily="49" charset="0"/>
            </a:endParaRPr>
          </a:p>
          <a:p>
            <a:pPr lvl="1"/>
            <a:r>
              <a:rPr lang="en-US" b="1" dirty="0">
                <a:solidFill>
                  <a:srgbClr val="7F0055"/>
                </a:solidFill>
                <a:latin typeface="Courier New" panose="02070309020205020404" pitchFamily="49" charset="0"/>
                <a:cs typeface="Courier New" panose="02070309020205020404" pitchFamily="49" charset="0"/>
              </a:rPr>
              <a:t>public</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static</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void</a:t>
            </a:r>
            <a:r>
              <a:rPr lang="en-US" b="1" dirty="0">
                <a:solidFill>
                  <a:srgbClr val="000000"/>
                </a:solidFill>
                <a:latin typeface="Courier New" panose="02070309020205020404" pitchFamily="49" charset="0"/>
                <a:cs typeface="Courier New" panose="02070309020205020404" pitchFamily="49" charset="0"/>
              </a:rPr>
              <a:t> main(String[] </a:t>
            </a:r>
            <a:r>
              <a:rPr lang="en-US" b="1" dirty="0" err="1">
                <a:solidFill>
                  <a:srgbClr val="6A3E3E"/>
                </a:solidFill>
                <a:latin typeface="Courier New" panose="02070309020205020404" pitchFamily="49" charset="0"/>
                <a:cs typeface="Courier New" panose="02070309020205020404" pitchFamily="49" charset="0"/>
              </a:rPr>
              <a:t>args</a:t>
            </a:r>
            <a:r>
              <a:rPr lang="en-US" b="1" dirty="0">
                <a:solidFill>
                  <a:srgbClr val="000000"/>
                </a:solidFill>
                <a:latin typeface="Courier New" panose="02070309020205020404" pitchFamily="49" charset="0"/>
                <a:cs typeface="Courier New" panose="02070309020205020404" pitchFamily="49" charset="0"/>
              </a:rPr>
              <a:t>) {</a:t>
            </a:r>
          </a:p>
          <a:p>
            <a:pPr lvl="2"/>
            <a:r>
              <a:rPr lang="vi-VN" dirty="0">
                <a:solidFill>
                  <a:srgbClr val="000000"/>
                </a:solidFill>
                <a:latin typeface="Courier New" panose="02070309020205020404" pitchFamily="49" charset="0"/>
                <a:cs typeface="Courier New" panose="02070309020205020404" pitchFamily="49" charset="0"/>
              </a:rPr>
              <a:t>StaticDemo.</a:t>
            </a:r>
            <a:r>
              <a:rPr lang="vi-VN" dirty="0">
                <a:solidFill>
                  <a:srgbClr val="0000C0"/>
                </a:solidFill>
                <a:latin typeface="Courier New" panose="02070309020205020404" pitchFamily="49" charset="0"/>
                <a:cs typeface="Courier New" panose="02070309020205020404" pitchFamily="49" charset="0"/>
              </a:rPr>
              <a:t>name</a:t>
            </a:r>
            <a:r>
              <a:rPr lang="vi-VN" dirty="0">
                <a:solidFill>
                  <a:srgbClr val="000000"/>
                </a:solidFill>
                <a:latin typeface="Courier New" panose="02070309020205020404" pitchFamily="49" charset="0"/>
                <a:cs typeface="Courier New" panose="02070309020205020404" pitchFamily="49" charset="0"/>
              </a:rPr>
              <a:t> = </a:t>
            </a:r>
            <a:r>
              <a:rPr lang="vi-VN" dirty="0">
                <a:solidFill>
                  <a:srgbClr val="2A00FF"/>
                </a:solidFill>
                <a:latin typeface="Courier New" panose="02070309020205020404" pitchFamily="49" charset="0"/>
                <a:cs typeface="Courier New" panose="02070309020205020404" pitchFamily="49" charset="0"/>
              </a:rPr>
              <a:t>"Nguyen Van An"</a:t>
            </a:r>
            <a:r>
              <a:rPr lang="vi-VN" dirty="0">
                <a:solidFill>
                  <a:srgbClr val="000000"/>
                </a:solidFill>
                <a:latin typeface="Courier New" panose="02070309020205020404" pitchFamily="49" charset="0"/>
                <a:cs typeface="Courier New" panose="02070309020205020404" pitchFamily="49" charset="0"/>
              </a:rPr>
              <a:t>;</a:t>
            </a:r>
          </a:p>
          <a:p>
            <a:pPr lvl="2"/>
            <a:r>
              <a:rPr lang="vi-VN" dirty="0">
                <a:solidFill>
                  <a:srgbClr val="000000"/>
                </a:solidFill>
                <a:latin typeface="Courier New" panose="02070309020205020404" pitchFamily="49" charset="0"/>
                <a:cs typeface="Courier New" panose="02070309020205020404" pitchFamily="49" charset="0"/>
              </a:rPr>
              <a:t>StaticDemo.printName();</a:t>
            </a:r>
          </a:p>
          <a:p>
            <a:pPr lvl="1"/>
            <a:r>
              <a:rPr lang="vi-VN" dirty="0">
                <a:solidFill>
                  <a:srgbClr val="000000"/>
                </a:solidFill>
                <a:latin typeface="Courier New" panose="02070309020205020404" pitchFamily="49" charset="0"/>
                <a:cs typeface="Courier New" panose="02070309020205020404" pitchFamily="49" charset="0"/>
              </a:rPr>
              <a:t>}</a:t>
            </a:r>
          </a:p>
          <a:p>
            <a:r>
              <a:rPr lang="vi-VN"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40973059"/>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XÂY DỰNG VÀ KHỞI TẠO ĐỐI TƯỢNG</a:t>
            </a:r>
          </a:p>
        </p:txBody>
      </p:sp>
    </p:spTree>
    <p:extLst>
      <p:ext uri="{BB962C8B-B14F-4D97-AF65-F5344CB8AC3E}">
        <p14:creationId xmlns:p14="http://schemas.microsoft.com/office/powerpoint/2010/main" val="3886959542"/>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Hàm</a:t>
            </a:r>
            <a:r>
              <a:rPr lang="en-US" b="1" dirty="0">
                <a:solidFill>
                  <a:srgbClr val="C00000"/>
                </a:solidFill>
              </a:rPr>
              <a:t> </a:t>
            </a:r>
            <a:r>
              <a:rPr lang="en-US" b="1" dirty="0" err="1">
                <a:solidFill>
                  <a:srgbClr val="C00000"/>
                </a:solidFill>
              </a:rPr>
              <a:t>tạo</a:t>
            </a:r>
            <a:endParaRPr lang="en-US" b="1" dirty="0">
              <a:solidFill>
                <a:srgbClr val="C00000"/>
              </a:solidFill>
            </a:endParaRPr>
          </a:p>
        </p:txBody>
      </p:sp>
      <p:sp>
        <p:nvSpPr>
          <p:cNvPr id="4" name="TextBox 3"/>
          <p:cNvSpPr txBox="1"/>
          <p:nvPr/>
        </p:nvSpPr>
        <p:spPr>
          <a:xfrm>
            <a:off x="511675" y="917565"/>
            <a:ext cx="6718121" cy="101566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000" dirty="0" err="1"/>
              <a:t>Là</a:t>
            </a:r>
            <a:r>
              <a:rPr lang="en-US" sz="2000" dirty="0"/>
              <a:t> </a:t>
            </a:r>
            <a:r>
              <a:rPr lang="en-US" sz="2000" dirty="0" err="1"/>
              <a:t>một</a:t>
            </a:r>
            <a:r>
              <a:rPr lang="en-US" sz="2000" dirty="0"/>
              <a:t> </a:t>
            </a:r>
            <a:r>
              <a:rPr lang="en-US" sz="2000" dirty="0" err="1"/>
              <a:t>hàm</a:t>
            </a:r>
            <a:r>
              <a:rPr lang="en-US" sz="2000" dirty="0"/>
              <a:t> </a:t>
            </a:r>
            <a:r>
              <a:rPr lang="en-US" sz="2000" dirty="0" err="1"/>
              <a:t>đặc</a:t>
            </a:r>
            <a:r>
              <a:rPr lang="en-US" sz="2000" dirty="0"/>
              <a:t> </a:t>
            </a:r>
            <a:r>
              <a:rPr lang="en-US" sz="2000" dirty="0" err="1"/>
              <a:t>biệt</a:t>
            </a:r>
            <a:r>
              <a:rPr lang="en-US" sz="2000" dirty="0"/>
              <a:t> </a:t>
            </a:r>
            <a:r>
              <a:rPr lang="en-US" sz="2000" dirty="0" err="1"/>
              <a:t>được</a:t>
            </a:r>
            <a:r>
              <a:rPr lang="en-US" sz="2000" dirty="0"/>
              <a:t> </a:t>
            </a:r>
            <a:r>
              <a:rPr lang="en-US" sz="2000" dirty="0" err="1"/>
              <a:t>sử</a:t>
            </a:r>
            <a:r>
              <a:rPr lang="en-US" sz="2000" dirty="0"/>
              <a:t> </a:t>
            </a:r>
            <a:r>
              <a:rPr lang="en-US" sz="2000" dirty="0" err="1"/>
              <a:t>dụng</a:t>
            </a:r>
            <a:r>
              <a:rPr lang="en-US" sz="2000" dirty="0"/>
              <a:t> </a:t>
            </a:r>
            <a:r>
              <a:rPr lang="en-US" sz="2000" dirty="0" err="1"/>
              <a:t>để</a:t>
            </a:r>
            <a:r>
              <a:rPr lang="en-US" sz="2000" dirty="0"/>
              <a:t> </a:t>
            </a:r>
            <a:r>
              <a:rPr lang="en-US" sz="2000" dirty="0" err="1"/>
              <a:t>khởi</a:t>
            </a:r>
            <a:r>
              <a:rPr lang="en-US" sz="2000" dirty="0"/>
              <a:t> </a:t>
            </a:r>
            <a:r>
              <a:rPr lang="en-US" sz="2000" dirty="0" err="1"/>
              <a:t>tạo</a:t>
            </a:r>
            <a:r>
              <a:rPr lang="en-US" sz="2000" dirty="0"/>
              <a:t> </a:t>
            </a:r>
            <a:r>
              <a:rPr lang="en-US" sz="2000" dirty="0" err="1"/>
              <a:t>đối</a:t>
            </a:r>
            <a:r>
              <a:rPr lang="en-US" sz="2000" dirty="0"/>
              <a:t> </a:t>
            </a:r>
            <a:r>
              <a:rPr lang="en-US" sz="2000" dirty="0" err="1"/>
              <a:t>tượng</a:t>
            </a:r>
            <a:endParaRPr lang="en-US" sz="2000" dirty="0"/>
          </a:p>
          <a:p>
            <a:pPr marL="285750" indent="-285750">
              <a:lnSpc>
                <a:spcPct val="150000"/>
              </a:lnSpc>
              <a:buFont typeface="Arial" panose="020B0604020202020204" pitchFamily="34" charset="0"/>
              <a:buChar char="•"/>
            </a:pPr>
            <a:r>
              <a:rPr lang="en-US" sz="2000" dirty="0" err="1"/>
              <a:t>Hàm</a:t>
            </a:r>
            <a:r>
              <a:rPr lang="en-US" sz="2000" dirty="0"/>
              <a:t> </a:t>
            </a:r>
            <a:r>
              <a:rPr lang="en-US" sz="2000" dirty="0" err="1"/>
              <a:t>tạo</a:t>
            </a:r>
            <a:r>
              <a:rPr lang="en-US" sz="2000" dirty="0"/>
              <a:t> </a:t>
            </a:r>
            <a:r>
              <a:rPr lang="en-US" sz="2000" dirty="0" err="1"/>
              <a:t>có</a:t>
            </a:r>
            <a:r>
              <a:rPr lang="en-US" sz="2000" dirty="0"/>
              <a:t> </a:t>
            </a:r>
            <a:r>
              <a:rPr lang="en-US" sz="2000" dirty="0" err="1"/>
              <a:t>tên</a:t>
            </a:r>
            <a:r>
              <a:rPr lang="en-US" sz="2000" dirty="0"/>
              <a:t> </a:t>
            </a:r>
            <a:r>
              <a:rPr lang="en-US" sz="2000" dirty="0" err="1"/>
              <a:t>trùng</a:t>
            </a:r>
            <a:r>
              <a:rPr lang="en-US" sz="2000" dirty="0"/>
              <a:t> </a:t>
            </a:r>
            <a:r>
              <a:rPr lang="en-US" sz="2000" dirty="0" err="1"/>
              <a:t>tên</a:t>
            </a:r>
            <a:r>
              <a:rPr lang="en-US" sz="2000" dirty="0"/>
              <a:t> </a:t>
            </a:r>
            <a:r>
              <a:rPr lang="en-US" sz="2000" dirty="0" err="1"/>
              <a:t>lớp</a:t>
            </a:r>
            <a:r>
              <a:rPr lang="en-US" sz="2000" dirty="0"/>
              <a:t> </a:t>
            </a:r>
            <a:r>
              <a:rPr lang="en-US" sz="2000" dirty="0" err="1"/>
              <a:t>và</a:t>
            </a:r>
            <a:r>
              <a:rPr lang="en-US" sz="2000" dirty="0"/>
              <a:t> </a:t>
            </a:r>
            <a:r>
              <a:rPr lang="en-US" sz="2000" dirty="0" err="1"/>
              <a:t>không</a:t>
            </a:r>
            <a:r>
              <a:rPr lang="en-US" sz="2000" dirty="0"/>
              <a:t> </a:t>
            </a:r>
            <a:r>
              <a:rPr lang="en-US" sz="2000" dirty="0" err="1"/>
              <a:t>có</a:t>
            </a:r>
            <a:r>
              <a:rPr lang="en-US" sz="2000" dirty="0"/>
              <a:t> </a:t>
            </a:r>
            <a:r>
              <a:rPr lang="en-US" sz="2000" dirty="0" err="1"/>
              <a:t>kiểu</a:t>
            </a:r>
            <a:r>
              <a:rPr lang="en-US" sz="2000" dirty="0"/>
              <a:t> </a:t>
            </a:r>
            <a:r>
              <a:rPr lang="en-US" sz="2000" dirty="0" err="1"/>
              <a:t>dữ</a:t>
            </a:r>
            <a:r>
              <a:rPr lang="en-US" sz="2000" dirty="0"/>
              <a:t> </a:t>
            </a:r>
            <a:r>
              <a:rPr lang="en-US" sz="2000" dirty="0" err="1"/>
              <a:t>liệu</a:t>
            </a:r>
            <a:r>
              <a:rPr lang="en-US" sz="2000" dirty="0"/>
              <a:t> </a:t>
            </a:r>
            <a:r>
              <a:rPr lang="en-US" sz="2000" dirty="0" err="1"/>
              <a:t>trả</a:t>
            </a:r>
            <a:r>
              <a:rPr lang="en-US" sz="2000" dirty="0"/>
              <a:t> </a:t>
            </a:r>
            <a:r>
              <a:rPr lang="en-US" sz="2000" dirty="0" err="1"/>
              <a:t>về</a:t>
            </a:r>
            <a:endParaRPr lang="en-US" sz="2000" dirty="0"/>
          </a:p>
        </p:txBody>
      </p:sp>
      <p:sp>
        <p:nvSpPr>
          <p:cNvPr id="7" name="TextBox 6"/>
          <p:cNvSpPr txBox="1"/>
          <p:nvPr/>
        </p:nvSpPr>
        <p:spPr>
          <a:xfrm>
            <a:off x="900438" y="2818113"/>
            <a:ext cx="8997705" cy="286232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a:t>
            </a:r>
            <a:r>
              <a:rPr lang="vi-VN" b="1" dirty="0">
                <a:solidFill>
                  <a:srgbClr val="7F0055"/>
                </a:solidFill>
                <a:latin typeface="Courier New" panose="02070309020205020404" pitchFamily="49" charset="0"/>
                <a:cs typeface="Courier New" panose="02070309020205020404" pitchFamily="49" charset="0"/>
              </a:rPr>
              <a:t>class</a:t>
            </a:r>
            <a:r>
              <a:rPr lang="vi-VN"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MyClass</a:t>
            </a:r>
            <a:r>
              <a:rPr lang="vi-VN" b="1" dirty="0">
                <a:solidFill>
                  <a:srgbClr val="000000"/>
                </a:solidFill>
                <a:latin typeface="Courier New" panose="02070309020205020404" pitchFamily="49" charset="0"/>
                <a:cs typeface="Courier New" panose="02070309020205020404" pitchFamily="49" charset="0"/>
              </a:rPr>
              <a:t> {</a:t>
            </a:r>
          </a:p>
          <a:p>
            <a:pPr lvl="1"/>
            <a:endParaRPr lang="vi-VN" dirty="0">
              <a:latin typeface="Courier New" panose="02070309020205020404" pitchFamily="49" charset="0"/>
              <a:cs typeface="Courier New" panose="02070309020205020404" pitchFamily="49" charset="0"/>
            </a:endParaRPr>
          </a:p>
          <a:p>
            <a:pPr lvl="1"/>
            <a:r>
              <a:rPr lang="vi-VN" b="1" dirty="0">
                <a:solidFill>
                  <a:srgbClr val="7F0055"/>
                </a:solidFill>
                <a:latin typeface="Courier New" panose="02070309020205020404" pitchFamily="49" charset="0"/>
                <a:cs typeface="Courier New" panose="02070309020205020404" pitchFamily="49" charset="0"/>
              </a:rPr>
              <a:t>public</a:t>
            </a:r>
            <a:r>
              <a:rPr lang="vi-VN" b="1" dirty="0">
                <a:solidFill>
                  <a:srgbClr val="000000"/>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cs typeface="Courier New" panose="02070309020205020404" pitchFamily="49" charset="0"/>
              </a:rPr>
              <a:t>MyClass</a:t>
            </a:r>
            <a:r>
              <a:rPr lang="vi-VN" b="1" dirty="0">
                <a:solidFill>
                  <a:srgbClr val="000000"/>
                </a:solidFill>
                <a:latin typeface="Courier New" panose="02070309020205020404" pitchFamily="49" charset="0"/>
                <a:cs typeface="Courier New" panose="02070309020205020404" pitchFamily="49" charset="0"/>
              </a:rPr>
              <a:t>() {</a:t>
            </a:r>
          </a:p>
          <a:p>
            <a:pPr lvl="1"/>
            <a:r>
              <a:rPr lang="vi-VN" dirty="0">
                <a:solidFill>
                  <a:srgbClr val="000000"/>
                </a:solidFill>
                <a:latin typeface="Courier New" panose="02070309020205020404" pitchFamily="49" charset="0"/>
                <a:cs typeface="Courier New" panose="02070309020205020404" pitchFamily="49" charset="0"/>
              </a:rPr>
              <a:t>	System.</a:t>
            </a:r>
            <a:r>
              <a:rPr lang="vi-VN" b="1" dirty="0">
                <a:solidFill>
                  <a:srgbClr val="0000C0"/>
                </a:solidFill>
                <a:latin typeface="Courier New" panose="02070309020205020404" pitchFamily="49" charset="0"/>
                <a:cs typeface="Courier New" panose="02070309020205020404" pitchFamily="49" charset="0"/>
              </a:rPr>
              <a:t>out</a:t>
            </a:r>
            <a:r>
              <a:rPr lang="vi-VN" b="1" dirty="0">
                <a:solidFill>
                  <a:srgbClr val="000000"/>
                </a:solidFill>
                <a:latin typeface="Courier New" panose="02070309020205020404" pitchFamily="49" charset="0"/>
                <a:cs typeface="Courier New" panose="02070309020205020404" pitchFamily="49" charset="0"/>
              </a:rPr>
              <a:t>.println(</a:t>
            </a:r>
            <a:r>
              <a:rPr lang="vi-VN" dirty="0">
                <a:solidFill>
                  <a:srgbClr val="2A00FF"/>
                </a:solidFill>
                <a:latin typeface="Courier New" panose="02070309020205020404" pitchFamily="49" charset="0"/>
                <a:cs typeface="Courier New" panose="02070309020205020404" pitchFamily="49" charset="0"/>
              </a:rPr>
              <a:t>"</a:t>
            </a:r>
            <a:r>
              <a:rPr lang="en-US" dirty="0">
                <a:solidFill>
                  <a:srgbClr val="2A00FF"/>
                </a:solidFill>
                <a:latin typeface="Courier New" panose="02070309020205020404" pitchFamily="49" charset="0"/>
                <a:cs typeface="Courier New" panose="02070309020205020404" pitchFamily="49" charset="0"/>
              </a:rPr>
              <a:t>Hello from constructor</a:t>
            </a:r>
            <a:r>
              <a:rPr lang="vi-VN" dirty="0">
                <a:solidFill>
                  <a:srgbClr val="2A00FF"/>
                </a:solidFill>
                <a:latin typeface="Courier New" panose="02070309020205020404" pitchFamily="49" charset="0"/>
                <a:cs typeface="Courier New" panose="02070309020205020404" pitchFamily="49" charset="0"/>
              </a:rPr>
              <a:t>"</a:t>
            </a:r>
            <a:r>
              <a:rPr lang="vi-VN" b="1" dirty="0">
                <a:solidFill>
                  <a:srgbClr val="000000"/>
                </a:solidFill>
                <a:latin typeface="Courier New" panose="02070309020205020404" pitchFamily="49" charset="0"/>
                <a:cs typeface="Courier New" panose="02070309020205020404" pitchFamily="49" charset="0"/>
              </a:rPr>
              <a:t>);</a:t>
            </a:r>
          </a:p>
          <a:p>
            <a:pPr lvl="1"/>
            <a:r>
              <a:rPr lang="vi-VN" dirty="0">
                <a:solidFill>
                  <a:srgbClr val="000000"/>
                </a:solidFill>
                <a:latin typeface="Courier New" panose="02070309020205020404" pitchFamily="49" charset="0"/>
                <a:cs typeface="Courier New" panose="02070309020205020404" pitchFamily="49" charset="0"/>
              </a:rPr>
              <a:t>}</a:t>
            </a:r>
          </a:p>
          <a:p>
            <a:pPr lvl="1"/>
            <a:endParaRPr lang="vi-VN" dirty="0">
              <a:latin typeface="Courier New" panose="02070309020205020404" pitchFamily="49" charset="0"/>
              <a:cs typeface="Courier New" panose="02070309020205020404" pitchFamily="49" charset="0"/>
            </a:endParaRPr>
          </a:p>
          <a:p>
            <a:pPr lvl="1"/>
            <a:r>
              <a:rPr lang="en-US" b="1" dirty="0">
                <a:solidFill>
                  <a:srgbClr val="7F0055"/>
                </a:solidFill>
                <a:latin typeface="Courier New" panose="02070309020205020404" pitchFamily="49" charset="0"/>
                <a:cs typeface="Courier New" panose="02070309020205020404" pitchFamily="49" charset="0"/>
              </a:rPr>
              <a:t>public</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static</a:t>
            </a:r>
            <a:r>
              <a:rPr lang="en-US" b="1" dirty="0">
                <a:solidFill>
                  <a:srgbClr val="000000"/>
                </a:solidFill>
                <a:latin typeface="Courier New" panose="02070309020205020404" pitchFamily="49" charset="0"/>
                <a:cs typeface="Courier New" panose="02070309020205020404" pitchFamily="49" charset="0"/>
              </a:rPr>
              <a:t> </a:t>
            </a:r>
            <a:r>
              <a:rPr lang="en-US" b="1" dirty="0">
                <a:solidFill>
                  <a:srgbClr val="7F0055"/>
                </a:solidFill>
                <a:latin typeface="Courier New" panose="02070309020205020404" pitchFamily="49" charset="0"/>
                <a:cs typeface="Courier New" panose="02070309020205020404" pitchFamily="49" charset="0"/>
              </a:rPr>
              <a:t>void</a:t>
            </a:r>
            <a:r>
              <a:rPr lang="en-US" b="1" dirty="0">
                <a:solidFill>
                  <a:srgbClr val="000000"/>
                </a:solidFill>
                <a:latin typeface="Courier New" panose="02070309020205020404" pitchFamily="49" charset="0"/>
                <a:cs typeface="Courier New" panose="02070309020205020404" pitchFamily="49" charset="0"/>
              </a:rPr>
              <a:t> main(String[] </a:t>
            </a:r>
            <a:r>
              <a:rPr lang="en-US" b="1" dirty="0" err="1">
                <a:solidFill>
                  <a:srgbClr val="6A3E3E"/>
                </a:solidFill>
                <a:latin typeface="Courier New" panose="02070309020205020404" pitchFamily="49" charset="0"/>
                <a:cs typeface="Courier New" panose="02070309020205020404" pitchFamily="49" charset="0"/>
              </a:rPr>
              <a:t>args</a:t>
            </a:r>
            <a:r>
              <a:rPr lang="en-US" b="1" dirty="0">
                <a:solidFill>
                  <a:srgbClr val="000000"/>
                </a:solidFill>
                <a:latin typeface="Courier New" panose="02070309020205020404" pitchFamily="49" charset="0"/>
                <a:cs typeface="Courier New" panose="02070309020205020404" pitchFamily="49" charset="0"/>
              </a:rPr>
              <a:t>) {</a:t>
            </a:r>
          </a:p>
          <a:p>
            <a:pPr lvl="2"/>
            <a:r>
              <a:rPr lang="en-US" dirty="0" err="1">
                <a:solidFill>
                  <a:srgbClr val="000000"/>
                </a:solidFill>
                <a:latin typeface="Courier New" panose="02070309020205020404" pitchFamily="49" charset="0"/>
                <a:cs typeface="Courier New" panose="02070309020205020404" pitchFamily="49" charset="0"/>
              </a:rPr>
              <a:t>MyClass</a:t>
            </a:r>
            <a:r>
              <a:rPr lang="en-US" dirty="0">
                <a:solidFill>
                  <a:srgbClr val="000000"/>
                </a:solidFill>
                <a:latin typeface="Courier New" panose="02070309020205020404" pitchFamily="49" charset="0"/>
                <a:cs typeface="Courier New" panose="02070309020205020404" pitchFamily="49" charset="0"/>
              </a:rPr>
              <a:t> </a:t>
            </a:r>
            <a:r>
              <a:rPr lang="en-US" dirty="0" err="1">
                <a:solidFill>
                  <a:srgbClr val="000000"/>
                </a:solidFill>
                <a:latin typeface="Courier New" panose="02070309020205020404" pitchFamily="49" charset="0"/>
                <a:cs typeface="Courier New" panose="02070309020205020404" pitchFamily="49" charset="0"/>
              </a:rPr>
              <a:t>obj</a:t>
            </a:r>
            <a:r>
              <a:rPr lang="en-US" dirty="0">
                <a:solidFill>
                  <a:srgbClr val="000000"/>
                </a:solidFill>
                <a:latin typeface="Courier New" panose="02070309020205020404" pitchFamily="49" charset="0"/>
                <a:cs typeface="Courier New" panose="02070309020205020404" pitchFamily="49" charset="0"/>
              </a:rPr>
              <a:t> = new </a:t>
            </a:r>
            <a:r>
              <a:rPr lang="en-US" dirty="0" err="1">
                <a:solidFill>
                  <a:srgbClr val="000000"/>
                </a:solidFill>
                <a:latin typeface="Courier New" panose="02070309020205020404" pitchFamily="49" charset="0"/>
                <a:cs typeface="Courier New" panose="02070309020205020404" pitchFamily="49" charset="0"/>
              </a:rPr>
              <a:t>MyClass</a:t>
            </a:r>
            <a:r>
              <a:rPr lang="en-US" dirty="0">
                <a:solidFill>
                  <a:srgbClr val="000000"/>
                </a:solidFill>
                <a:latin typeface="Courier New" panose="02070309020205020404" pitchFamily="49" charset="0"/>
                <a:cs typeface="Courier New" panose="02070309020205020404" pitchFamily="49" charset="0"/>
              </a:rPr>
              <a:t>();</a:t>
            </a:r>
            <a:endParaRPr lang="vi-VN" dirty="0">
              <a:solidFill>
                <a:srgbClr val="000000"/>
              </a:solidFill>
              <a:latin typeface="Courier New" panose="02070309020205020404" pitchFamily="49" charset="0"/>
              <a:cs typeface="Courier New" panose="02070309020205020404" pitchFamily="49" charset="0"/>
            </a:endParaRPr>
          </a:p>
          <a:p>
            <a:pPr lvl="1"/>
            <a:r>
              <a:rPr lang="vi-VN" dirty="0">
                <a:solidFill>
                  <a:srgbClr val="000000"/>
                </a:solidFill>
                <a:latin typeface="Courier New" panose="02070309020205020404" pitchFamily="49" charset="0"/>
                <a:cs typeface="Courier New" panose="02070309020205020404" pitchFamily="49" charset="0"/>
              </a:rPr>
              <a:t>}</a:t>
            </a:r>
          </a:p>
          <a:p>
            <a:r>
              <a:rPr lang="vi-VN" dirty="0">
                <a:solidFill>
                  <a:srgbClr val="000000"/>
                </a:solidFill>
                <a:latin typeface="Courier New" panose="02070309020205020404" pitchFamily="49" charset="0"/>
                <a:cs typeface="Courier New" panose="02070309020205020404" pitchFamily="49" charset="0"/>
              </a:rPr>
              <a:t>}</a:t>
            </a:r>
          </a:p>
        </p:txBody>
      </p:sp>
      <p:cxnSp>
        <p:nvCxnSpPr>
          <p:cNvPr id="24" name="Elbow Connector 23"/>
          <p:cNvCxnSpPr/>
          <p:nvPr/>
        </p:nvCxnSpPr>
        <p:spPr>
          <a:xfrm rot="10800000">
            <a:off x="4326903" y="3544479"/>
            <a:ext cx="1517718" cy="1423449"/>
          </a:xfrm>
          <a:prstGeom prst="bentConnector3">
            <a:avLst>
              <a:gd name="adj1" fmla="val -313975"/>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232622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Hàm</a:t>
            </a:r>
            <a:r>
              <a:rPr lang="en-US" b="1" dirty="0">
                <a:solidFill>
                  <a:srgbClr val="C00000"/>
                </a:solidFill>
              </a:rPr>
              <a:t> </a:t>
            </a:r>
            <a:r>
              <a:rPr lang="en-US" b="1" dirty="0" err="1">
                <a:solidFill>
                  <a:srgbClr val="C00000"/>
                </a:solidFill>
              </a:rPr>
              <a:t>tạo</a:t>
            </a:r>
            <a:endParaRPr lang="en-US" b="1" dirty="0">
              <a:solidFill>
                <a:srgbClr val="C00000"/>
              </a:solidFill>
            </a:endParaRPr>
          </a:p>
        </p:txBody>
      </p:sp>
      <p:sp>
        <p:nvSpPr>
          <p:cNvPr id="4" name="TextBox 3"/>
          <p:cNvSpPr txBox="1"/>
          <p:nvPr/>
        </p:nvSpPr>
        <p:spPr>
          <a:xfrm>
            <a:off x="511675" y="917565"/>
            <a:ext cx="7162025" cy="101566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000" dirty="0" err="1"/>
              <a:t>Trong</a:t>
            </a:r>
            <a:r>
              <a:rPr lang="en-US" sz="2000" dirty="0"/>
              <a:t> </a:t>
            </a:r>
            <a:r>
              <a:rPr lang="en-US" sz="2000" dirty="0" err="1"/>
              <a:t>một</a:t>
            </a:r>
            <a:r>
              <a:rPr lang="en-US" sz="2000" dirty="0"/>
              <a:t> </a:t>
            </a:r>
            <a:r>
              <a:rPr lang="en-US" sz="2000" dirty="0" err="1"/>
              <a:t>lớp</a:t>
            </a:r>
            <a:r>
              <a:rPr lang="en-US" sz="2000" dirty="0"/>
              <a:t> </a:t>
            </a:r>
            <a:r>
              <a:rPr lang="en-US" sz="2000" dirty="0" err="1"/>
              <a:t>có</a:t>
            </a:r>
            <a:r>
              <a:rPr lang="en-US" sz="2000" dirty="0"/>
              <a:t> </a:t>
            </a:r>
            <a:r>
              <a:rPr lang="en-US" sz="2000" dirty="0" err="1"/>
              <a:t>thể</a:t>
            </a:r>
            <a:r>
              <a:rPr lang="en-US" sz="2000" dirty="0"/>
              <a:t> </a:t>
            </a:r>
            <a:r>
              <a:rPr lang="en-US" sz="2000" dirty="0" err="1"/>
              <a:t>có</a:t>
            </a:r>
            <a:r>
              <a:rPr lang="en-US" sz="2000" dirty="0"/>
              <a:t> </a:t>
            </a:r>
            <a:r>
              <a:rPr lang="en-US" sz="2000" dirty="0" err="1"/>
              <a:t>nhiều</a:t>
            </a:r>
            <a:r>
              <a:rPr lang="en-US" sz="2000" dirty="0"/>
              <a:t> </a:t>
            </a:r>
            <a:r>
              <a:rPr lang="en-US" sz="2000" dirty="0" err="1"/>
              <a:t>hàm</a:t>
            </a:r>
            <a:r>
              <a:rPr lang="en-US" sz="2000" dirty="0"/>
              <a:t> </a:t>
            </a:r>
            <a:r>
              <a:rPr lang="en-US" sz="2000" dirty="0" err="1"/>
              <a:t>tạo</a:t>
            </a:r>
            <a:endParaRPr lang="en-US" sz="2000" dirty="0"/>
          </a:p>
          <a:p>
            <a:pPr marL="285750" indent="-285750">
              <a:lnSpc>
                <a:spcPct val="150000"/>
              </a:lnSpc>
              <a:buFont typeface="Arial" panose="020B0604020202020204" pitchFamily="34" charset="0"/>
              <a:buChar char="•"/>
            </a:pPr>
            <a:r>
              <a:rPr lang="en-US" sz="2000" dirty="0" err="1"/>
              <a:t>Hàm</a:t>
            </a:r>
            <a:r>
              <a:rPr lang="en-US" sz="2000" dirty="0"/>
              <a:t> </a:t>
            </a:r>
            <a:r>
              <a:rPr lang="en-US" sz="2000" dirty="0" err="1"/>
              <a:t>tạo</a:t>
            </a:r>
            <a:r>
              <a:rPr lang="en-US" sz="2000" dirty="0"/>
              <a:t> </a:t>
            </a:r>
            <a:r>
              <a:rPr lang="en-US" sz="2000" dirty="0" err="1"/>
              <a:t>nào</a:t>
            </a:r>
            <a:r>
              <a:rPr lang="en-US" sz="2000" dirty="0"/>
              <a:t> </a:t>
            </a:r>
            <a:r>
              <a:rPr lang="en-US" sz="2000" dirty="0" err="1"/>
              <a:t>được</a:t>
            </a:r>
            <a:r>
              <a:rPr lang="en-US" sz="2000" dirty="0"/>
              <a:t> </a:t>
            </a:r>
            <a:r>
              <a:rPr lang="en-US" sz="2000" dirty="0" err="1"/>
              <a:t>sử</a:t>
            </a:r>
            <a:r>
              <a:rPr lang="en-US" sz="2000" dirty="0"/>
              <a:t> </a:t>
            </a:r>
            <a:r>
              <a:rPr lang="en-US" sz="2000" dirty="0" err="1"/>
              <a:t>dụng</a:t>
            </a:r>
            <a:r>
              <a:rPr lang="en-US" sz="2000" dirty="0"/>
              <a:t> </a:t>
            </a:r>
            <a:r>
              <a:rPr lang="en-US" sz="2000" dirty="0" err="1"/>
              <a:t>sẽ</a:t>
            </a:r>
            <a:r>
              <a:rPr lang="en-US" sz="2000" dirty="0"/>
              <a:t> </a:t>
            </a:r>
            <a:r>
              <a:rPr lang="en-US" sz="2000" dirty="0" err="1"/>
              <a:t>phụ</a:t>
            </a:r>
            <a:r>
              <a:rPr lang="en-US" sz="2000" dirty="0"/>
              <a:t> </a:t>
            </a:r>
            <a:r>
              <a:rPr lang="en-US" sz="2000" dirty="0" err="1"/>
              <a:t>thuộc</a:t>
            </a:r>
            <a:r>
              <a:rPr lang="en-US" sz="2000" dirty="0"/>
              <a:t> </a:t>
            </a:r>
            <a:r>
              <a:rPr lang="en-US" sz="2000" dirty="0" err="1"/>
              <a:t>vào</a:t>
            </a:r>
            <a:r>
              <a:rPr lang="en-US" sz="2000" dirty="0"/>
              <a:t> </a:t>
            </a:r>
            <a:r>
              <a:rPr lang="en-US" sz="2000" dirty="0" err="1"/>
              <a:t>danh</a:t>
            </a:r>
            <a:r>
              <a:rPr lang="en-US" sz="2000" dirty="0"/>
              <a:t> </a:t>
            </a:r>
            <a:r>
              <a:rPr lang="en-US" sz="2000" dirty="0" err="1"/>
              <a:t>sách</a:t>
            </a:r>
            <a:r>
              <a:rPr lang="en-US" sz="2000" dirty="0"/>
              <a:t> </a:t>
            </a:r>
            <a:r>
              <a:rPr lang="en-US" sz="2000" dirty="0" err="1"/>
              <a:t>tham</a:t>
            </a:r>
            <a:r>
              <a:rPr lang="en-US" sz="2000" dirty="0"/>
              <a:t> </a:t>
            </a:r>
            <a:r>
              <a:rPr lang="en-US" sz="2000" dirty="0" err="1"/>
              <a:t>số</a:t>
            </a:r>
            <a:endParaRPr lang="en-US" sz="2000" dirty="0"/>
          </a:p>
        </p:txBody>
      </p:sp>
      <p:sp>
        <p:nvSpPr>
          <p:cNvPr id="7" name="TextBox 6"/>
          <p:cNvSpPr txBox="1"/>
          <p:nvPr/>
        </p:nvSpPr>
        <p:spPr>
          <a:xfrm>
            <a:off x="862731" y="1933228"/>
            <a:ext cx="8997705" cy="4616648"/>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Person {</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address</a:t>
            </a:r>
            <a:r>
              <a:rPr lang="en-US" sz="1400" dirty="0">
                <a:solidFill>
                  <a:srgbClr val="000000"/>
                </a:solidFill>
                <a:latin typeface="Consolas" panose="020B0609020204030204" pitchFamily="49" charset="0"/>
              </a:rPr>
              <a:t>;</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birthYear</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Person(String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 String </a:t>
            </a:r>
            <a:r>
              <a:rPr lang="en-US" sz="1400" dirty="0">
                <a:solidFill>
                  <a:srgbClr val="6A3E3E"/>
                </a:solidFill>
                <a:latin typeface="Consolas" panose="020B0609020204030204" pitchFamily="49" charset="0"/>
              </a:rPr>
              <a:t>address</a:t>
            </a:r>
            <a:r>
              <a:rPr lang="en-US" sz="1400" dirty="0">
                <a:solidFill>
                  <a:srgbClr val="000000"/>
                </a:solidFill>
                <a:latin typeface="Consolas" panose="020B0609020204030204" pitchFamily="49" charset="0"/>
              </a:rPr>
              <a:t>, </a:t>
            </a:r>
            <a:r>
              <a:rPr lang="en-US" sz="1400" dirty="0" err="1">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birthyear</a:t>
            </a:r>
            <a:r>
              <a:rPr lang="en-US" sz="1400" dirty="0">
                <a:solidFill>
                  <a:srgbClr val="000000"/>
                </a:solidFill>
                <a:latin typeface="Consolas" panose="020B0609020204030204" pitchFamily="49" charset="0"/>
              </a:rPr>
              <a:t>) {</a:t>
            </a:r>
          </a:p>
          <a:p>
            <a:pPr lvl="2"/>
            <a:r>
              <a:rPr lang="en-US" sz="1400" dirty="0">
                <a:solidFill>
                  <a:srgbClr val="7F0055"/>
                </a:solidFill>
                <a:latin typeface="Consolas" panose="020B0609020204030204" pitchFamily="49" charset="0"/>
              </a:rPr>
              <a:t>this</a:t>
            </a:r>
            <a:r>
              <a:rPr lang="en-US" sz="1400" dirty="0">
                <a:solidFill>
                  <a:srgbClr val="000000"/>
                </a:solidFill>
                <a:latin typeface="Consolas" panose="020B0609020204030204" pitchFamily="49" charset="0"/>
              </a:rPr>
              <a:t>.</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a:t>
            </a:r>
          </a:p>
          <a:p>
            <a:pPr lvl="2"/>
            <a:r>
              <a:rPr lang="en-US" sz="1400" dirty="0" err="1">
                <a:solidFill>
                  <a:srgbClr val="7F0055"/>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address</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address</a:t>
            </a:r>
            <a:r>
              <a:rPr lang="en-US" sz="1400" dirty="0">
                <a:solidFill>
                  <a:srgbClr val="000000"/>
                </a:solidFill>
                <a:latin typeface="Consolas" panose="020B0609020204030204" pitchFamily="49" charset="0"/>
              </a:rPr>
              <a:t>;</a:t>
            </a:r>
          </a:p>
          <a:p>
            <a:pPr lvl="2"/>
            <a:r>
              <a:rPr lang="en-US" sz="1400" dirty="0" err="1">
                <a:solidFill>
                  <a:srgbClr val="7F0055"/>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birthYear</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birthyear</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Person(String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 String </a:t>
            </a:r>
            <a:r>
              <a:rPr lang="en-US" sz="1400" dirty="0">
                <a:solidFill>
                  <a:srgbClr val="6A3E3E"/>
                </a:solidFill>
                <a:latin typeface="Consolas" panose="020B0609020204030204" pitchFamily="49" charset="0"/>
              </a:rPr>
              <a:t>address</a:t>
            </a:r>
            <a:r>
              <a:rPr lang="en-US" sz="1400" dirty="0">
                <a:solidFill>
                  <a:srgbClr val="000000"/>
                </a:solidFill>
                <a:latin typeface="Consolas" panose="020B0609020204030204" pitchFamily="49" charset="0"/>
              </a:rPr>
              <a:t>) {</a:t>
            </a:r>
          </a:p>
          <a:p>
            <a:pPr lvl="2"/>
            <a:r>
              <a:rPr lang="en-US" sz="1400" dirty="0">
                <a:solidFill>
                  <a:srgbClr val="7F0055"/>
                </a:solidFill>
                <a:latin typeface="Consolas" panose="020B0609020204030204" pitchFamily="49" charset="0"/>
              </a:rPr>
              <a:t>this</a:t>
            </a:r>
            <a:r>
              <a:rPr lang="en-US" sz="1400" dirty="0">
                <a:solidFill>
                  <a:srgbClr val="000000"/>
                </a:solidFill>
                <a:latin typeface="Consolas" panose="020B0609020204030204" pitchFamily="49" charset="0"/>
              </a:rPr>
              <a:t>.</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a:t>
            </a:r>
          </a:p>
          <a:p>
            <a:pPr lvl="2"/>
            <a:r>
              <a:rPr lang="en-US" sz="1400" dirty="0" err="1">
                <a:solidFill>
                  <a:srgbClr val="7F0055"/>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address</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address</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void</a:t>
            </a:r>
            <a:r>
              <a:rPr lang="en-US" sz="1400" dirty="0">
                <a:solidFill>
                  <a:srgbClr val="000000"/>
                </a:solidFill>
                <a:latin typeface="Consolas" panose="020B0609020204030204" pitchFamily="49" charset="0"/>
              </a:rPr>
              <a:t> main(String[] </a:t>
            </a:r>
            <a:r>
              <a:rPr lang="en-US" sz="1400" dirty="0" err="1">
                <a:solidFill>
                  <a:srgbClr val="6A3E3E"/>
                </a:solidFill>
                <a:latin typeface="Consolas" panose="020B0609020204030204" pitchFamily="49" charset="0"/>
              </a:rPr>
              <a:t>args</a:t>
            </a:r>
            <a:r>
              <a:rPr lang="en-US" sz="1400" dirty="0">
                <a:solidFill>
                  <a:srgbClr val="000000"/>
                </a:solidFill>
                <a:latin typeface="Consolas" panose="020B0609020204030204" pitchFamily="49" charset="0"/>
              </a:rPr>
              <a:t>) {</a:t>
            </a:r>
          </a:p>
          <a:p>
            <a:pPr lvl="2"/>
            <a:r>
              <a:rPr lang="en-US" sz="1400" dirty="0">
                <a:solidFill>
                  <a:srgbClr val="000000"/>
                </a:solidFill>
                <a:latin typeface="Consolas" panose="020B0609020204030204" pitchFamily="49" charset="0"/>
              </a:rPr>
              <a:t>Person </a:t>
            </a:r>
            <a:r>
              <a:rPr lang="en-US" sz="1400" dirty="0">
                <a:solidFill>
                  <a:srgbClr val="6A3E3E"/>
                </a:solidFill>
                <a:latin typeface="Consolas" panose="020B0609020204030204" pitchFamily="49" charset="0"/>
              </a:rPr>
              <a:t>p1</a:t>
            </a:r>
            <a:r>
              <a:rPr lang="en-US" sz="1400" dirty="0">
                <a:solidFill>
                  <a:srgbClr val="000000"/>
                </a:solidFill>
                <a:latin typeface="Consolas" panose="020B0609020204030204" pitchFamily="49" charset="0"/>
              </a:rPr>
              <a:t> = </a:t>
            </a:r>
            <a:r>
              <a:rPr lang="en-US" sz="1400" dirty="0">
                <a:solidFill>
                  <a:srgbClr val="7F0055"/>
                </a:solidFill>
                <a:latin typeface="Consolas" panose="020B0609020204030204" pitchFamily="49" charset="0"/>
              </a:rPr>
              <a:t>new</a:t>
            </a:r>
            <a:r>
              <a:rPr lang="en-US" sz="1400" dirty="0">
                <a:solidFill>
                  <a:srgbClr val="000000"/>
                </a:solidFill>
                <a:latin typeface="Consolas" panose="020B0609020204030204" pitchFamily="49" charset="0"/>
              </a:rPr>
              <a:t> Person(</a:t>
            </a:r>
            <a:r>
              <a:rPr lang="en-US" sz="1400" dirty="0">
                <a:solidFill>
                  <a:srgbClr val="2A00FF"/>
                </a:solidFill>
                <a:latin typeface="Consolas" panose="020B0609020204030204" pitchFamily="49" charset="0"/>
              </a:rPr>
              <a:t>"An"</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"Hanoi"</a:t>
            </a:r>
            <a:r>
              <a:rPr lang="en-US" sz="1400" dirty="0">
                <a:solidFill>
                  <a:srgbClr val="000000"/>
                </a:solidFill>
                <a:latin typeface="Consolas" panose="020B0609020204030204" pitchFamily="49" charset="0"/>
              </a:rPr>
              <a:t>, 1990); </a:t>
            </a:r>
          </a:p>
          <a:p>
            <a:pPr lvl="2"/>
            <a:r>
              <a:rPr lang="en-US" sz="1400" dirty="0">
                <a:solidFill>
                  <a:srgbClr val="000000"/>
                </a:solidFill>
                <a:latin typeface="Consolas" panose="020B0609020204030204" pitchFamily="49" charset="0"/>
              </a:rPr>
              <a:t>Person </a:t>
            </a:r>
            <a:r>
              <a:rPr lang="en-US" sz="1400" dirty="0">
                <a:solidFill>
                  <a:srgbClr val="6A3E3E"/>
                </a:solidFill>
                <a:latin typeface="Consolas" panose="020B0609020204030204" pitchFamily="49" charset="0"/>
              </a:rPr>
              <a:t>p2</a:t>
            </a:r>
            <a:r>
              <a:rPr lang="en-US" sz="1400" dirty="0">
                <a:solidFill>
                  <a:srgbClr val="000000"/>
                </a:solidFill>
                <a:latin typeface="Consolas" panose="020B0609020204030204" pitchFamily="49" charset="0"/>
              </a:rPr>
              <a:t> = </a:t>
            </a:r>
            <a:r>
              <a:rPr lang="en-US" sz="1400" dirty="0">
                <a:solidFill>
                  <a:srgbClr val="7F0055"/>
                </a:solidFill>
                <a:latin typeface="Consolas" panose="020B0609020204030204" pitchFamily="49" charset="0"/>
              </a:rPr>
              <a:t>new</a:t>
            </a:r>
            <a:r>
              <a:rPr lang="en-US" sz="1400" dirty="0">
                <a:solidFill>
                  <a:srgbClr val="000000"/>
                </a:solidFill>
                <a:latin typeface="Consolas" panose="020B0609020204030204" pitchFamily="49" charset="0"/>
              </a:rPr>
              <a:t> Person(</a:t>
            </a:r>
            <a:r>
              <a:rPr lang="en-US" sz="1400" dirty="0">
                <a:solidFill>
                  <a:srgbClr val="2A00FF"/>
                </a:solidFill>
                <a:latin typeface="Consolas" panose="020B0609020204030204" pitchFamily="49" charset="0"/>
              </a:rPr>
              <a:t>"Binh"</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"Hanoi"</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p:txBody>
      </p:sp>
      <p:cxnSp>
        <p:nvCxnSpPr>
          <p:cNvPr id="24" name="Elbow Connector 23"/>
          <p:cNvCxnSpPr/>
          <p:nvPr/>
        </p:nvCxnSpPr>
        <p:spPr>
          <a:xfrm flipV="1">
            <a:off x="6218905" y="3186260"/>
            <a:ext cx="2614013" cy="2582946"/>
          </a:xfrm>
          <a:prstGeom prst="bentConnector3">
            <a:avLst>
              <a:gd name="adj1" fmla="val 138714"/>
            </a:avLst>
          </a:prstGeom>
          <a:ln>
            <a:tailEnd type="triangle"/>
          </a:ln>
        </p:spPr>
        <p:style>
          <a:lnRef idx="3">
            <a:schemeClr val="dk1"/>
          </a:lnRef>
          <a:fillRef idx="0">
            <a:schemeClr val="dk1"/>
          </a:fillRef>
          <a:effectRef idx="2">
            <a:schemeClr val="dk1"/>
          </a:effectRef>
          <a:fontRef idx="minor">
            <a:schemeClr val="tx1"/>
          </a:fontRef>
        </p:style>
      </p:cxnSp>
      <p:cxnSp>
        <p:nvCxnSpPr>
          <p:cNvPr id="32" name="Elbow Connector 31"/>
          <p:cNvCxnSpPr/>
          <p:nvPr/>
        </p:nvCxnSpPr>
        <p:spPr>
          <a:xfrm flipV="1">
            <a:off x="6218905" y="4477733"/>
            <a:ext cx="1649692" cy="1470579"/>
          </a:xfrm>
          <a:prstGeom prst="bentConnector3">
            <a:avLst>
              <a:gd name="adj1" fmla="val 162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69899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Trước</a:t>
            </a:r>
            <a:r>
              <a:rPr lang="en-US" b="1" dirty="0">
                <a:solidFill>
                  <a:srgbClr val="C00000"/>
                </a:solidFill>
              </a:rPr>
              <a:t> OOP</a:t>
            </a:r>
            <a:endParaRPr b="1" dirty="0">
              <a:solidFill>
                <a:srgbClr val="C00000"/>
              </a:solidFill>
            </a:endParaRPr>
          </a:p>
        </p:txBody>
      </p:sp>
      <p:sp>
        <p:nvSpPr>
          <p:cNvPr id="2" name="TextBox 1"/>
          <p:cNvSpPr txBox="1"/>
          <p:nvPr/>
        </p:nvSpPr>
        <p:spPr>
          <a:xfrm>
            <a:off x="511675" y="1209994"/>
            <a:ext cx="7276800" cy="5142113"/>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vi-VN" sz="2400" dirty="0"/>
              <a:t>Lập trình thủ tục (Procedural Programming)</a:t>
            </a:r>
          </a:p>
          <a:p>
            <a:pPr marL="285750" indent="-285750">
              <a:lnSpc>
                <a:spcPct val="200000"/>
              </a:lnSpc>
              <a:buFont typeface="Arial" panose="020B0604020202020204" pitchFamily="34" charset="0"/>
              <a:buChar char="•"/>
            </a:pPr>
            <a:r>
              <a:rPr lang="vi-VN" sz="2400" dirty="0"/>
              <a:t>Một chương trình bao gồm:</a:t>
            </a:r>
          </a:p>
          <a:p>
            <a:pPr marL="742950" lvl="1" indent="-285750">
              <a:lnSpc>
                <a:spcPct val="200000"/>
              </a:lnSpc>
              <a:buFont typeface="Arial" panose="020B0604020202020204" pitchFamily="34" charset="0"/>
              <a:buChar char="•"/>
            </a:pPr>
            <a:r>
              <a:rPr lang="vi-VN" sz="2400" dirty="0"/>
              <a:t>Các hàm</a:t>
            </a:r>
          </a:p>
          <a:p>
            <a:pPr marL="742950" lvl="1" indent="-285750">
              <a:lnSpc>
                <a:spcPct val="200000"/>
              </a:lnSpc>
              <a:buFont typeface="Arial" panose="020B0604020202020204" pitchFamily="34" charset="0"/>
              <a:buChar char="•"/>
            </a:pPr>
            <a:r>
              <a:rPr lang="vi-VN" sz="2400" dirty="0"/>
              <a:t>Các biến </a:t>
            </a:r>
          </a:p>
          <a:p>
            <a:pPr marL="285750" indent="-285750">
              <a:lnSpc>
                <a:spcPct val="200000"/>
              </a:lnSpc>
              <a:buFont typeface="Arial" panose="020B0604020202020204" pitchFamily="34" charset="0"/>
              <a:buChar char="•"/>
            </a:pPr>
            <a:r>
              <a:rPr lang="vi-VN" sz="2400" dirty="0"/>
              <a:t>Tính chất:</a:t>
            </a:r>
          </a:p>
          <a:p>
            <a:pPr marL="742950" lvl="1" indent="-285750">
              <a:lnSpc>
                <a:spcPct val="200000"/>
              </a:lnSpc>
              <a:buFont typeface="Arial" panose="020B0604020202020204" pitchFamily="34" charset="0"/>
              <a:buChar char="•"/>
            </a:pPr>
            <a:r>
              <a:rPr lang="vi-VN" sz="2400" dirty="0"/>
              <a:t>Đơn giản, dễ hiểu</a:t>
            </a:r>
          </a:p>
          <a:p>
            <a:pPr marL="742950" lvl="1" indent="-285750">
              <a:lnSpc>
                <a:spcPct val="200000"/>
              </a:lnSpc>
              <a:buFont typeface="Arial" panose="020B0604020202020204" pitchFamily="34" charset="0"/>
              <a:buChar char="•"/>
            </a:pPr>
            <a:r>
              <a:rPr lang="vi-VN" sz="2400" dirty="0"/>
              <a:t>Khó quản lý code với chương trình lớn</a:t>
            </a:r>
          </a:p>
        </p:txBody>
      </p:sp>
      <p:graphicFrame>
        <p:nvGraphicFramePr>
          <p:cNvPr id="3" name="Table 2"/>
          <p:cNvGraphicFramePr>
            <a:graphicFrameLocks noGrp="1"/>
          </p:cNvGraphicFramePr>
          <p:nvPr>
            <p:extLst>
              <p:ext uri="{D42A27DB-BD31-4B8C-83A1-F6EECF244321}">
                <p14:modId xmlns:p14="http://schemas.microsoft.com/office/powerpoint/2010/main" val="754771236"/>
              </p:ext>
            </p:extLst>
          </p:nvPr>
        </p:nvGraphicFramePr>
        <p:xfrm>
          <a:off x="7472088" y="2515625"/>
          <a:ext cx="3136348" cy="2512568"/>
        </p:xfrm>
        <a:graphic>
          <a:graphicData uri="http://schemas.openxmlformats.org/drawingml/2006/table">
            <a:tbl>
              <a:tblPr firstRow="1" bandRow="1">
                <a:tableStyleId>{FEEC168E-BC46-4BE7-8A3F-B7A86C65BCE0}</a:tableStyleId>
              </a:tblPr>
              <a:tblGrid>
                <a:gridCol w="3136348">
                  <a:extLst>
                    <a:ext uri="{9D8B030D-6E8A-4147-A177-3AD203B41FA5}">
                      <a16:colId xmlns:a16="http://schemas.microsoft.com/office/drawing/2014/main" val="1017544096"/>
                    </a:ext>
                  </a:extLst>
                </a:gridCol>
              </a:tblGrid>
              <a:tr h="628142">
                <a:tc>
                  <a:txBody>
                    <a:bodyPr/>
                    <a:lstStyle/>
                    <a:p>
                      <a:pPr algn="ctr"/>
                      <a:r>
                        <a:rPr lang="vi-VN" sz="1500" dirty="0"/>
                        <a:t>Program</a:t>
                      </a:r>
                    </a:p>
                  </a:txBody>
                  <a:tcPr marL="78608" marR="78608" marT="39304" marB="39304" anchor="ctr"/>
                </a:tc>
                <a:extLst>
                  <a:ext uri="{0D108BD9-81ED-4DB2-BD59-A6C34878D82A}">
                    <a16:rowId xmlns:a16="http://schemas.microsoft.com/office/drawing/2014/main" val="1186623253"/>
                  </a:ext>
                </a:extLst>
              </a:tr>
              <a:tr h="628142">
                <a:tc>
                  <a:txBody>
                    <a:bodyPr/>
                    <a:lstStyle/>
                    <a:p>
                      <a:pPr algn="ctr"/>
                      <a:r>
                        <a:rPr lang="vi-VN" sz="1500" dirty="0"/>
                        <a:t>Các hàm: f1(), f2(), …</a:t>
                      </a:r>
                    </a:p>
                  </a:txBody>
                  <a:tcPr marL="78608" marR="78608" marT="39304" marB="39304" anchor="ctr"/>
                </a:tc>
                <a:extLst>
                  <a:ext uri="{0D108BD9-81ED-4DB2-BD59-A6C34878D82A}">
                    <a16:rowId xmlns:a16="http://schemas.microsoft.com/office/drawing/2014/main" val="245149979"/>
                  </a:ext>
                </a:extLst>
              </a:tr>
              <a:tr h="628142">
                <a:tc>
                  <a:txBody>
                    <a:bodyPr/>
                    <a:lstStyle/>
                    <a:p>
                      <a:pPr algn="ctr"/>
                      <a:r>
                        <a:rPr lang="vi-VN" sz="1500" dirty="0"/>
                        <a:t>Các biến: x,y, …</a:t>
                      </a:r>
                    </a:p>
                  </a:txBody>
                  <a:tcPr marL="78608" marR="78608" marT="39304" marB="39304" anchor="ctr"/>
                </a:tc>
                <a:extLst>
                  <a:ext uri="{0D108BD9-81ED-4DB2-BD59-A6C34878D82A}">
                    <a16:rowId xmlns:a16="http://schemas.microsoft.com/office/drawing/2014/main" val="194334745"/>
                  </a:ext>
                </a:extLst>
              </a:tr>
              <a:tr h="628142">
                <a:tc>
                  <a:txBody>
                    <a:bodyPr/>
                    <a:lstStyle/>
                    <a:p>
                      <a:pPr algn="ctr"/>
                      <a:endParaRPr lang="vi-VN" sz="1500" dirty="0"/>
                    </a:p>
                  </a:txBody>
                  <a:tcPr marL="78608" marR="78608" marT="39304" marB="39304" anchor="ctr"/>
                </a:tc>
                <a:extLst>
                  <a:ext uri="{0D108BD9-81ED-4DB2-BD59-A6C34878D82A}">
                    <a16:rowId xmlns:a16="http://schemas.microsoft.com/office/drawing/2014/main" val="4076328134"/>
                  </a:ext>
                </a:extLst>
              </a:tr>
            </a:tbl>
          </a:graphicData>
        </a:graphic>
      </p:graphicFrame>
    </p:spTree>
    <p:extLst>
      <p:ext uri="{BB962C8B-B14F-4D97-AF65-F5344CB8AC3E}">
        <p14:creationId xmlns:p14="http://schemas.microsoft.com/office/powerpoint/2010/main" val="3385009137"/>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Hàm</a:t>
            </a:r>
            <a:r>
              <a:rPr lang="en-US" b="1" dirty="0">
                <a:solidFill>
                  <a:srgbClr val="C00000"/>
                </a:solidFill>
              </a:rPr>
              <a:t> </a:t>
            </a:r>
            <a:r>
              <a:rPr lang="en-US" b="1" dirty="0" err="1">
                <a:solidFill>
                  <a:srgbClr val="C00000"/>
                </a:solidFill>
              </a:rPr>
              <a:t>tạo</a:t>
            </a:r>
            <a:endParaRPr lang="en-US" b="1" dirty="0">
              <a:solidFill>
                <a:srgbClr val="C00000"/>
              </a:solidFill>
            </a:endParaRPr>
          </a:p>
        </p:txBody>
      </p:sp>
      <p:sp>
        <p:nvSpPr>
          <p:cNvPr id="4" name="TextBox 3"/>
          <p:cNvSpPr txBox="1"/>
          <p:nvPr/>
        </p:nvSpPr>
        <p:spPr>
          <a:xfrm>
            <a:off x="511675" y="917565"/>
            <a:ext cx="7162025" cy="101566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000" dirty="0" err="1"/>
              <a:t>Trong</a:t>
            </a:r>
            <a:r>
              <a:rPr lang="en-US" sz="2000" dirty="0"/>
              <a:t> </a:t>
            </a:r>
            <a:r>
              <a:rPr lang="en-US" sz="2000" dirty="0" err="1"/>
              <a:t>một</a:t>
            </a:r>
            <a:r>
              <a:rPr lang="en-US" sz="2000" dirty="0"/>
              <a:t> </a:t>
            </a:r>
            <a:r>
              <a:rPr lang="en-US" sz="2000" dirty="0" err="1"/>
              <a:t>lớp</a:t>
            </a:r>
            <a:r>
              <a:rPr lang="en-US" sz="2000" dirty="0"/>
              <a:t> </a:t>
            </a:r>
            <a:r>
              <a:rPr lang="en-US" sz="2000" dirty="0" err="1"/>
              <a:t>có</a:t>
            </a:r>
            <a:r>
              <a:rPr lang="en-US" sz="2000" dirty="0"/>
              <a:t> </a:t>
            </a:r>
            <a:r>
              <a:rPr lang="en-US" sz="2000" dirty="0" err="1"/>
              <a:t>thể</a:t>
            </a:r>
            <a:r>
              <a:rPr lang="en-US" sz="2000" dirty="0"/>
              <a:t> </a:t>
            </a:r>
            <a:r>
              <a:rPr lang="en-US" sz="2000" dirty="0" err="1"/>
              <a:t>có</a:t>
            </a:r>
            <a:r>
              <a:rPr lang="en-US" sz="2000" dirty="0"/>
              <a:t> </a:t>
            </a:r>
            <a:r>
              <a:rPr lang="en-US" sz="2000" dirty="0" err="1"/>
              <a:t>nhiều</a:t>
            </a:r>
            <a:r>
              <a:rPr lang="en-US" sz="2000" dirty="0"/>
              <a:t> </a:t>
            </a:r>
            <a:r>
              <a:rPr lang="en-US" sz="2000" dirty="0" err="1"/>
              <a:t>hàm</a:t>
            </a:r>
            <a:r>
              <a:rPr lang="en-US" sz="2000" dirty="0"/>
              <a:t> </a:t>
            </a:r>
            <a:r>
              <a:rPr lang="en-US" sz="2000" dirty="0" err="1"/>
              <a:t>tạo</a:t>
            </a:r>
            <a:endParaRPr lang="en-US" sz="2000" dirty="0"/>
          </a:p>
          <a:p>
            <a:pPr marL="285750" indent="-285750">
              <a:lnSpc>
                <a:spcPct val="150000"/>
              </a:lnSpc>
              <a:buFont typeface="Arial" panose="020B0604020202020204" pitchFamily="34" charset="0"/>
              <a:buChar char="•"/>
            </a:pPr>
            <a:r>
              <a:rPr lang="en-US" sz="2000" dirty="0" err="1"/>
              <a:t>Hàm</a:t>
            </a:r>
            <a:r>
              <a:rPr lang="en-US" sz="2000" dirty="0"/>
              <a:t> </a:t>
            </a:r>
            <a:r>
              <a:rPr lang="en-US" sz="2000" dirty="0" err="1"/>
              <a:t>tạo</a:t>
            </a:r>
            <a:r>
              <a:rPr lang="en-US" sz="2000" dirty="0"/>
              <a:t> </a:t>
            </a:r>
            <a:r>
              <a:rPr lang="en-US" sz="2000" dirty="0" err="1"/>
              <a:t>nào</a:t>
            </a:r>
            <a:r>
              <a:rPr lang="en-US" sz="2000" dirty="0"/>
              <a:t> </a:t>
            </a:r>
            <a:r>
              <a:rPr lang="en-US" sz="2000" dirty="0" err="1"/>
              <a:t>được</a:t>
            </a:r>
            <a:r>
              <a:rPr lang="en-US" sz="2000" dirty="0"/>
              <a:t> </a:t>
            </a:r>
            <a:r>
              <a:rPr lang="en-US" sz="2000" dirty="0" err="1"/>
              <a:t>sử</a:t>
            </a:r>
            <a:r>
              <a:rPr lang="en-US" sz="2000" dirty="0"/>
              <a:t> </a:t>
            </a:r>
            <a:r>
              <a:rPr lang="en-US" sz="2000" dirty="0" err="1"/>
              <a:t>dụng</a:t>
            </a:r>
            <a:r>
              <a:rPr lang="en-US" sz="2000" dirty="0"/>
              <a:t> </a:t>
            </a:r>
            <a:r>
              <a:rPr lang="en-US" sz="2000" dirty="0" err="1"/>
              <a:t>sẽ</a:t>
            </a:r>
            <a:r>
              <a:rPr lang="en-US" sz="2000" dirty="0"/>
              <a:t> </a:t>
            </a:r>
            <a:r>
              <a:rPr lang="en-US" sz="2000" dirty="0" err="1"/>
              <a:t>phụ</a:t>
            </a:r>
            <a:r>
              <a:rPr lang="en-US" sz="2000" dirty="0"/>
              <a:t> </a:t>
            </a:r>
            <a:r>
              <a:rPr lang="en-US" sz="2000" dirty="0" err="1"/>
              <a:t>thuộc</a:t>
            </a:r>
            <a:r>
              <a:rPr lang="en-US" sz="2000" dirty="0"/>
              <a:t> </a:t>
            </a:r>
            <a:r>
              <a:rPr lang="en-US" sz="2000" dirty="0" err="1"/>
              <a:t>vào</a:t>
            </a:r>
            <a:r>
              <a:rPr lang="en-US" sz="2000" dirty="0"/>
              <a:t> </a:t>
            </a:r>
            <a:r>
              <a:rPr lang="en-US" sz="2000" dirty="0" err="1"/>
              <a:t>danh</a:t>
            </a:r>
            <a:r>
              <a:rPr lang="en-US" sz="2000" dirty="0"/>
              <a:t> </a:t>
            </a:r>
            <a:r>
              <a:rPr lang="en-US" sz="2000" dirty="0" err="1"/>
              <a:t>sách</a:t>
            </a:r>
            <a:r>
              <a:rPr lang="en-US" sz="2000" dirty="0"/>
              <a:t> </a:t>
            </a:r>
            <a:r>
              <a:rPr lang="en-US" sz="2000" dirty="0" err="1"/>
              <a:t>tham</a:t>
            </a:r>
            <a:r>
              <a:rPr lang="en-US" sz="2000" dirty="0"/>
              <a:t> </a:t>
            </a:r>
            <a:r>
              <a:rPr lang="en-US" sz="2000" dirty="0" err="1"/>
              <a:t>số</a:t>
            </a:r>
            <a:endParaRPr lang="en-US" sz="2000" dirty="0"/>
          </a:p>
        </p:txBody>
      </p:sp>
      <p:sp>
        <p:nvSpPr>
          <p:cNvPr id="7" name="TextBox 6"/>
          <p:cNvSpPr txBox="1"/>
          <p:nvPr/>
        </p:nvSpPr>
        <p:spPr>
          <a:xfrm>
            <a:off x="862731" y="1933228"/>
            <a:ext cx="8997705" cy="483209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Person {</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address</a:t>
            </a:r>
            <a:r>
              <a:rPr lang="en-US" sz="1400" dirty="0">
                <a:solidFill>
                  <a:srgbClr val="000000"/>
                </a:solidFill>
                <a:latin typeface="Consolas" panose="020B0609020204030204" pitchFamily="49" charset="0"/>
              </a:rPr>
              <a:t>;</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birthYear</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Person(String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 String </a:t>
            </a:r>
            <a:r>
              <a:rPr lang="en-US" sz="1400" dirty="0">
                <a:solidFill>
                  <a:srgbClr val="6A3E3E"/>
                </a:solidFill>
                <a:latin typeface="Consolas" panose="020B0609020204030204" pitchFamily="49" charset="0"/>
              </a:rPr>
              <a:t>address</a:t>
            </a:r>
            <a:r>
              <a:rPr lang="en-US" sz="1400" dirty="0">
                <a:solidFill>
                  <a:srgbClr val="000000"/>
                </a:solidFill>
                <a:latin typeface="Consolas" panose="020B0609020204030204" pitchFamily="49" charset="0"/>
              </a:rPr>
              <a:t>, </a:t>
            </a:r>
            <a:r>
              <a:rPr lang="en-US" sz="1400" dirty="0" err="1">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birthyear</a:t>
            </a:r>
            <a:r>
              <a:rPr lang="en-US" sz="1400" dirty="0">
                <a:solidFill>
                  <a:srgbClr val="000000"/>
                </a:solidFill>
                <a:latin typeface="Consolas" panose="020B0609020204030204" pitchFamily="49" charset="0"/>
              </a:rPr>
              <a:t>) {</a:t>
            </a:r>
          </a:p>
          <a:p>
            <a:pPr lvl="2"/>
            <a:r>
              <a:rPr lang="en-US" sz="1400" dirty="0">
                <a:solidFill>
                  <a:srgbClr val="7F0055"/>
                </a:solidFill>
                <a:latin typeface="Consolas" panose="020B0609020204030204" pitchFamily="49" charset="0"/>
              </a:rPr>
              <a:t>this</a:t>
            </a:r>
            <a:r>
              <a:rPr lang="en-US" sz="1400" dirty="0">
                <a:solidFill>
                  <a:srgbClr val="000000"/>
                </a:solidFill>
                <a:latin typeface="Consolas" panose="020B0609020204030204" pitchFamily="49" charset="0"/>
              </a:rPr>
              <a:t>.</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a:t>
            </a:r>
          </a:p>
          <a:p>
            <a:pPr lvl="2"/>
            <a:r>
              <a:rPr lang="en-US" sz="1400" dirty="0" err="1">
                <a:solidFill>
                  <a:srgbClr val="7F0055"/>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address</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address</a:t>
            </a:r>
            <a:r>
              <a:rPr lang="en-US" sz="1400" dirty="0">
                <a:solidFill>
                  <a:srgbClr val="000000"/>
                </a:solidFill>
                <a:latin typeface="Consolas" panose="020B0609020204030204" pitchFamily="49" charset="0"/>
              </a:rPr>
              <a:t>;</a:t>
            </a:r>
          </a:p>
          <a:p>
            <a:pPr lvl="2"/>
            <a:r>
              <a:rPr lang="en-US" sz="1400" dirty="0" err="1">
                <a:solidFill>
                  <a:srgbClr val="7F0055"/>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birthYear</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birthyear</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Person(String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 String </a:t>
            </a:r>
            <a:r>
              <a:rPr lang="en-US" sz="1400" dirty="0">
                <a:solidFill>
                  <a:srgbClr val="6A3E3E"/>
                </a:solidFill>
                <a:latin typeface="Consolas" panose="020B0609020204030204" pitchFamily="49" charset="0"/>
              </a:rPr>
              <a:t>address</a:t>
            </a:r>
            <a:r>
              <a:rPr lang="en-US" sz="1400" dirty="0">
                <a:solidFill>
                  <a:srgbClr val="000000"/>
                </a:solidFill>
                <a:latin typeface="Consolas" panose="020B0609020204030204" pitchFamily="49" charset="0"/>
              </a:rPr>
              <a:t>) {</a:t>
            </a:r>
          </a:p>
          <a:p>
            <a:pPr lvl="2"/>
            <a:r>
              <a:rPr lang="en-US" sz="1400" dirty="0">
                <a:solidFill>
                  <a:srgbClr val="7F0055"/>
                </a:solidFill>
                <a:latin typeface="Consolas" panose="020B0609020204030204" pitchFamily="49" charset="0"/>
              </a:rPr>
              <a:t>this</a:t>
            </a:r>
            <a:r>
              <a:rPr lang="en-US" sz="1400" dirty="0">
                <a:solidFill>
                  <a:srgbClr val="000000"/>
                </a:solidFill>
                <a:latin typeface="Consolas" panose="020B0609020204030204" pitchFamily="49" charset="0"/>
              </a:rPr>
              <a:t>.</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a:t>
            </a:r>
          </a:p>
          <a:p>
            <a:pPr lvl="2"/>
            <a:r>
              <a:rPr lang="en-US" sz="1400" dirty="0" err="1">
                <a:solidFill>
                  <a:srgbClr val="7F0055"/>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address</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address</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void</a:t>
            </a:r>
            <a:r>
              <a:rPr lang="en-US" sz="1400" dirty="0">
                <a:solidFill>
                  <a:srgbClr val="000000"/>
                </a:solidFill>
                <a:latin typeface="Consolas" panose="020B0609020204030204" pitchFamily="49" charset="0"/>
              </a:rPr>
              <a:t> main(String[] </a:t>
            </a:r>
            <a:r>
              <a:rPr lang="en-US" sz="1400" dirty="0" err="1">
                <a:solidFill>
                  <a:srgbClr val="6A3E3E"/>
                </a:solidFill>
                <a:latin typeface="Consolas" panose="020B0609020204030204" pitchFamily="49" charset="0"/>
              </a:rPr>
              <a:t>args</a:t>
            </a:r>
            <a:r>
              <a:rPr lang="en-US" sz="1400" dirty="0">
                <a:solidFill>
                  <a:srgbClr val="000000"/>
                </a:solidFill>
                <a:latin typeface="Consolas" panose="020B0609020204030204" pitchFamily="49" charset="0"/>
              </a:rPr>
              <a:t>) {</a:t>
            </a:r>
          </a:p>
          <a:p>
            <a:pPr lvl="2"/>
            <a:r>
              <a:rPr lang="en-US" sz="1400" dirty="0">
                <a:solidFill>
                  <a:srgbClr val="000000"/>
                </a:solidFill>
                <a:latin typeface="Consolas" panose="020B0609020204030204" pitchFamily="49" charset="0"/>
              </a:rPr>
              <a:t>Person </a:t>
            </a:r>
            <a:r>
              <a:rPr lang="en-US" sz="1400" dirty="0">
                <a:solidFill>
                  <a:srgbClr val="6A3E3E"/>
                </a:solidFill>
                <a:latin typeface="Consolas" panose="020B0609020204030204" pitchFamily="49" charset="0"/>
              </a:rPr>
              <a:t>p1</a:t>
            </a:r>
            <a:r>
              <a:rPr lang="en-US" sz="1400" dirty="0">
                <a:solidFill>
                  <a:srgbClr val="000000"/>
                </a:solidFill>
                <a:latin typeface="Consolas" panose="020B0609020204030204" pitchFamily="49" charset="0"/>
              </a:rPr>
              <a:t> = </a:t>
            </a:r>
            <a:r>
              <a:rPr lang="en-US" sz="1400" dirty="0">
                <a:solidFill>
                  <a:srgbClr val="7F0055"/>
                </a:solidFill>
                <a:latin typeface="Consolas" panose="020B0609020204030204" pitchFamily="49" charset="0"/>
              </a:rPr>
              <a:t>new</a:t>
            </a:r>
            <a:r>
              <a:rPr lang="en-US" sz="1400" dirty="0">
                <a:solidFill>
                  <a:srgbClr val="000000"/>
                </a:solidFill>
                <a:latin typeface="Consolas" panose="020B0609020204030204" pitchFamily="49" charset="0"/>
              </a:rPr>
              <a:t> Person(</a:t>
            </a:r>
            <a:r>
              <a:rPr lang="en-US" sz="1400" dirty="0">
                <a:solidFill>
                  <a:srgbClr val="2A00FF"/>
                </a:solidFill>
                <a:latin typeface="Consolas" panose="020B0609020204030204" pitchFamily="49" charset="0"/>
              </a:rPr>
              <a:t>"An"</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"Hanoi"</a:t>
            </a:r>
            <a:r>
              <a:rPr lang="en-US" sz="1400" dirty="0">
                <a:solidFill>
                  <a:srgbClr val="000000"/>
                </a:solidFill>
                <a:latin typeface="Consolas" panose="020B0609020204030204" pitchFamily="49" charset="0"/>
              </a:rPr>
              <a:t>, 1990); </a:t>
            </a:r>
          </a:p>
          <a:p>
            <a:pPr lvl="2"/>
            <a:r>
              <a:rPr lang="en-US" sz="1400" dirty="0">
                <a:solidFill>
                  <a:srgbClr val="000000"/>
                </a:solidFill>
                <a:latin typeface="Consolas" panose="020B0609020204030204" pitchFamily="49" charset="0"/>
              </a:rPr>
              <a:t>Person </a:t>
            </a:r>
            <a:r>
              <a:rPr lang="en-US" sz="1400" dirty="0">
                <a:solidFill>
                  <a:srgbClr val="6A3E3E"/>
                </a:solidFill>
                <a:latin typeface="Consolas" panose="020B0609020204030204" pitchFamily="49" charset="0"/>
              </a:rPr>
              <a:t>p2</a:t>
            </a:r>
            <a:r>
              <a:rPr lang="en-US" sz="1400" dirty="0">
                <a:solidFill>
                  <a:srgbClr val="000000"/>
                </a:solidFill>
                <a:latin typeface="Consolas" panose="020B0609020204030204" pitchFamily="49" charset="0"/>
              </a:rPr>
              <a:t> = </a:t>
            </a:r>
            <a:r>
              <a:rPr lang="en-US" sz="1400" dirty="0">
                <a:solidFill>
                  <a:srgbClr val="7F0055"/>
                </a:solidFill>
                <a:latin typeface="Consolas" panose="020B0609020204030204" pitchFamily="49" charset="0"/>
              </a:rPr>
              <a:t>new</a:t>
            </a:r>
            <a:r>
              <a:rPr lang="en-US" sz="1400" dirty="0">
                <a:solidFill>
                  <a:srgbClr val="000000"/>
                </a:solidFill>
                <a:latin typeface="Consolas" panose="020B0609020204030204" pitchFamily="49" charset="0"/>
              </a:rPr>
              <a:t> Person(</a:t>
            </a:r>
            <a:r>
              <a:rPr lang="en-US" sz="1400" dirty="0">
                <a:solidFill>
                  <a:srgbClr val="2A00FF"/>
                </a:solidFill>
                <a:latin typeface="Consolas" panose="020B0609020204030204" pitchFamily="49" charset="0"/>
              </a:rPr>
              <a:t>"Binh"</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"Hanoi"</a:t>
            </a:r>
            <a:r>
              <a:rPr lang="en-US" sz="1400" dirty="0">
                <a:solidFill>
                  <a:srgbClr val="000000"/>
                </a:solidFill>
                <a:latin typeface="Consolas" panose="020B0609020204030204" pitchFamily="49" charset="0"/>
              </a:rPr>
              <a:t>);</a:t>
            </a:r>
          </a:p>
          <a:p>
            <a:pPr lvl="2"/>
            <a:r>
              <a:rPr lang="en-US" sz="1400" dirty="0">
                <a:solidFill>
                  <a:srgbClr val="000000"/>
                </a:solidFill>
                <a:latin typeface="Consolas" panose="020B0609020204030204" pitchFamily="49" charset="0"/>
              </a:rPr>
              <a:t>Person p3 = new Person();</a:t>
            </a:r>
          </a:p>
          <a:p>
            <a:pPr lvl="1"/>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p:txBody>
      </p:sp>
      <p:cxnSp>
        <p:nvCxnSpPr>
          <p:cNvPr id="24" name="Elbow Connector 23"/>
          <p:cNvCxnSpPr/>
          <p:nvPr/>
        </p:nvCxnSpPr>
        <p:spPr>
          <a:xfrm flipV="1">
            <a:off x="6218905" y="3186260"/>
            <a:ext cx="2614013" cy="2582946"/>
          </a:xfrm>
          <a:prstGeom prst="bentConnector3">
            <a:avLst>
              <a:gd name="adj1" fmla="val 138714"/>
            </a:avLst>
          </a:prstGeom>
          <a:ln>
            <a:tailEnd type="triangle"/>
          </a:ln>
        </p:spPr>
        <p:style>
          <a:lnRef idx="3">
            <a:schemeClr val="dk1"/>
          </a:lnRef>
          <a:fillRef idx="0">
            <a:schemeClr val="dk1"/>
          </a:fillRef>
          <a:effectRef idx="2">
            <a:schemeClr val="dk1"/>
          </a:effectRef>
          <a:fontRef idx="minor">
            <a:schemeClr val="tx1"/>
          </a:fontRef>
        </p:style>
      </p:cxnSp>
      <p:cxnSp>
        <p:nvCxnSpPr>
          <p:cNvPr id="32" name="Elbow Connector 31"/>
          <p:cNvCxnSpPr/>
          <p:nvPr/>
        </p:nvCxnSpPr>
        <p:spPr>
          <a:xfrm flipV="1">
            <a:off x="6218905" y="4477733"/>
            <a:ext cx="1649692" cy="1470579"/>
          </a:xfrm>
          <a:prstGeom prst="bentConnector3">
            <a:avLst>
              <a:gd name="adj1" fmla="val 162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534180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Hàm</a:t>
            </a:r>
            <a:r>
              <a:rPr lang="en-US" b="1" dirty="0">
                <a:solidFill>
                  <a:srgbClr val="C00000"/>
                </a:solidFill>
              </a:rPr>
              <a:t> </a:t>
            </a:r>
            <a:r>
              <a:rPr lang="en-US" b="1" dirty="0" err="1">
                <a:solidFill>
                  <a:srgbClr val="C00000"/>
                </a:solidFill>
              </a:rPr>
              <a:t>tạo</a:t>
            </a:r>
            <a:endParaRPr lang="en-US" b="1" dirty="0">
              <a:solidFill>
                <a:srgbClr val="C00000"/>
              </a:solidFill>
            </a:endParaRPr>
          </a:p>
        </p:txBody>
      </p:sp>
      <p:sp>
        <p:nvSpPr>
          <p:cNvPr id="4" name="TextBox 3"/>
          <p:cNvSpPr txBox="1"/>
          <p:nvPr/>
        </p:nvSpPr>
        <p:spPr>
          <a:xfrm>
            <a:off x="511675" y="917565"/>
            <a:ext cx="8858568" cy="10156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a:t>Để</a:t>
            </a:r>
            <a:r>
              <a:rPr lang="en-US" sz="2000" dirty="0"/>
              <a:t> </a:t>
            </a:r>
            <a:r>
              <a:rPr lang="en-US" sz="2000" dirty="0" err="1"/>
              <a:t>gọi</a:t>
            </a:r>
            <a:r>
              <a:rPr lang="en-US" sz="2000" dirty="0"/>
              <a:t> </a:t>
            </a:r>
            <a:r>
              <a:rPr lang="en-US" sz="2000" dirty="0" err="1"/>
              <a:t>đến</a:t>
            </a:r>
            <a:r>
              <a:rPr lang="en-US" sz="2000" dirty="0"/>
              <a:t> </a:t>
            </a:r>
            <a:r>
              <a:rPr lang="en-US" sz="2000" dirty="0" err="1"/>
              <a:t>hàm</a:t>
            </a:r>
            <a:r>
              <a:rPr lang="en-US" sz="2000" dirty="0"/>
              <a:t> </a:t>
            </a:r>
            <a:r>
              <a:rPr lang="en-US" sz="2000" dirty="0" err="1"/>
              <a:t>tạo</a:t>
            </a:r>
            <a:r>
              <a:rPr lang="en-US" sz="2000" dirty="0"/>
              <a:t> </a:t>
            </a:r>
            <a:r>
              <a:rPr lang="en-US" sz="2000" dirty="0" err="1"/>
              <a:t>khác</a:t>
            </a:r>
            <a:r>
              <a:rPr lang="en-US" sz="2000" dirty="0"/>
              <a:t> </a:t>
            </a:r>
            <a:r>
              <a:rPr lang="en-US" sz="2000" dirty="0" err="1"/>
              <a:t>trong</a:t>
            </a:r>
            <a:r>
              <a:rPr lang="en-US" sz="2000" dirty="0"/>
              <a:t> </a:t>
            </a:r>
            <a:r>
              <a:rPr lang="en-US" sz="2000" dirty="0" err="1"/>
              <a:t>cùng</a:t>
            </a:r>
            <a:r>
              <a:rPr lang="en-US" sz="2000" dirty="0"/>
              <a:t> </a:t>
            </a:r>
            <a:r>
              <a:rPr lang="en-US" sz="2000" dirty="0" err="1"/>
              <a:t>lớp</a:t>
            </a:r>
            <a:r>
              <a:rPr lang="en-US" sz="2000" dirty="0"/>
              <a:t> </a:t>
            </a:r>
            <a:r>
              <a:rPr lang="en-US" sz="2000" dirty="0" err="1"/>
              <a:t>có</a:t>
            </a:r>
            <a:r>
              <a:rPr lang="en-US" sz="2000" dirty="0"/>
              <a:t> </a:t>
            </a:r>
            <a:r>
              <a:rPr lang="en-US" sz="2000" dirty="0" err="1"/>
              <a:t>thể</a:t>
            </a:r>
            <a:r>
              <a:rPr lang="en-US" sz="2000" dirty="0"/>
              <a:t> </a:t>
            </a:r>
            <a:r>
              <a:rPr lang="en-US" sz="2000" dirty="0" err="1"/>
              <a:t>dùng</a:t>
            </a:r>
            <a:r>
              <a:rPr lang="en-US" sz="2000" dirty="0"/>
              <a:t> </a:t>
            </a:r>
            <a:r>
              <a:rPr lang="en-US" sz="2000" dirty="0" err="1"/>
              <a:t>từ</a:t>
            </a:r>
            <a:r>
              <a:rPr lang="en-US" sz="2000" dirty="0"/>
              <a:t> </a:t>
            </a:r>
            <a:r>
              <a:rPr lang="en-US" sz="2000" b="1" dirty="0"/>
              <a:t>this(&lt;ds </a:t>
            </a:r>
            <a:r>
              <a:rPr lang="en-US" sz="2000" b="1" dirty="0" err="1"/>
              <a:t>tham</a:t>
            </a:r>
            <a:r>
              <a:rPr lang="en-US" sz="2000" b="1" dirty="0"/>
              <a:t> </a:t>
            </a:r>
            <a:r>
              <a:rPr lang="en-US" sz="2000" b="1" dirty="0" err="1"/>
              <a:t>số</a:t>
            </a:r>
            <a:r>
              <a:rPr lang="en-US" sz="2000" b="1" dirty="0"/>
              <a:t>&gt;)</a:t>
            </a:r>
            <a:r>
              <a:rPr lang="en-US" sz="2000" dirty="0"/>
              <a:t> (</a:t>
            </a:r>
            <a:r>
              <a:rPr lang="en-US" sz="2000" dirty="0" err="1"/>
              <a:t>xem</a:t>
            </a:r>
            <a:r>
              <a:rPr lang="en-US" sz="2000" dirty="0"/>
              <a:t> </a:t>
            </a:r>
            <a:r>
              <a:rPr lang="en-US" sz="2000" dirty="0" err="1"/>
              <a:t>ví</a:t>
            </a:r>
            <a:r>
              <a:rPr lang="en-US" sz="2000" dirty="0"/>
              <a:t> </a:t>
            </a:r>
            <a:r>
              <a:rPr lang="en-US" sz="2000" dirty="0" err="1"/>
              <a:t>dụ</a:t>
            </a:r>
            <a:r>
              <a:rPr lang="en-US" sz="2000" dirty="0"/>
              <a:t> </a:t>
            </a:r>
            <a:r>
              <a:rPr lang="en-US" sz="2000" dirty="0" err="1"/>
              <a:t>bên</a:t>
            </a:r>
            <a:r>
              <a:rPr lang="en-US" sz="2000" dirty="0"/>
              <a:t> </a:t>
            </a:r>
            <a:r>
              <a:rPr lang="en-US" sz="2000" dirty="0" err="1"/>
              <a:t>dưới</a:t>
            </a:r>
            <a:r>
              <a:rPr lang="en-US" sz="2000" dirty="0"/>
              <a:t>)</a:t>
            </a:r>
          </a:p>
        </p:txBody>
      </p:sp>
      <p:sp>
        <p:nvSpPr>
          <p:cNvPr id="7" name="TextBox 6"/>
          <p:cNvSpPr txBox="1"/>
          <p:nvPr/>
        </p:nvSpPr>
        <p:spPr>
          <a:xfrm>
            <a:off x="862731" y="1933228"/>
            <a:ext cx="8997705" cy="4616648"/>
          </a:xfrm>
          <a:prstGeom prst="rect">
            <a:avLst/>
          </a:prstGeom>
        </p:spPr>
        <p:style>
          <a:lnRef idx="0">
            <a:scrgbClr r="0" g="0" b="0"/>
          </a:lnRef>
          <a:fillRef idx="1001">
            <a:schemeClr val="lt2"/>
          </a:fillRef>
          <a:effectRef idx="0">
            <a:scrgbClr r="0" g="0" b="0"/>
          </a:effectRef>
          <a:fontRef idx="major"/>
        </p:style>
        <p:txBody>
          <a:bodyPr wrap="square" rtlCol="0">
            <a:spAutoFit/>
          </a:bodyPr>
          <a:lstStyle/>
          <a:p>
            <a:endParaRPr lang="en-US" sz="1400" dirty="0">
              <a:latin typeface="Consolas" panose="020B0609020204030204" pitchFamily="49" charset="0"/>
            </a:endParaRPr>
          </a:p>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Person {</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address</a:t>
            </a:r>
            <a:r>
              <a:rPr lang="en-US" sz="1400" dirty="0">
                <a:solidFill>
                  <a:srgbClr val="000000"/>
                </a:solidFill>
                <a:latin typeface="Consolas" panose="020B0609020204030204" pitchFamily="49" charset="0"/>
              </a:rPr>
              <a:t>;</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birthYear</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Person(String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 String </a:t>
            </a:r>
            <a:r>
              <a:rPr lang="en-US" sz="1400" dirty="0">
                <a:solidFill>
                  <a:srgbClr val="6A3E3E"/>
                </a:solidFill>
                <a:latin typeface="Consolas" panose="020B0609020204030204" pitchFamily="49" charset="0"/>
              </a:rPr>
              <a:t>address</a:t>
            </a:r>
            <a:r>
              <a:rPr lang="en-US" sz="1400" dirty="0">
                <a:solidFill>
                  <a:srgbClr val="000000"/>
                </a:solidFill>
                <a:latin typeface="Consolas" panose="020B0609020204030204" pitchFamily="49" charset="0"/>
              </a:rPr>
              <a:t>, </a:t>
            </a:r>
            <a:r>
              <a:rPr lang="en-US" sz="1400" dirty="0" err="1">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birthyear</a:t>
            </a:r>
            <a:r>
              <a:rPr lang="en-US" sz="1400" dirty="0">
                <a:solidFill>
                  <a:srgbClr val="000000"/>
                </a:solidFill>
                <a:latin typeface="Consolas" panose="020B0609020204030204" pitchFamily="49" charset="0"/>
              </a:rPr>
              <a:t>) {</a:t>
            </a:r>
          </a:p>
          <a:p>
            <a:pPr lvl="2"/>
            <a:r>
              <a:rPr lang="en-US" sz="1400" dirty="0">
                <a:solidFill>
                  <a:srgbClr val="7F0055"/>
                </a:solidFill>
                <a:latin typeface="Consolas" panose="020B0609020204030204" pitchFamily="49" charset="0"/>
              </a:rPr>
              <a:t>this</a:t>
            </a:r>
            <a:r>
              <a:rPr lang="en-US" sz="1400" dirty="0">
                <a:solidFill>
                  <a:srgbClr val="000000"/>
                </a:solidFill>
                <a:latin typeface="Consolas" panose="020B0609020204030204" pitchFamily="49" charset="0"/>
              </a:rPr>
              <a:t>(</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address</a:t>
            </a:r>
            <a:r>
              <a:rPr lang="en-US" sz="1400" dirty="0">
                <a:solidFill>
                  <a:srgbClr val="000000"/>
                </a:solidFill>
                <a:latin typeface="Consolas" panose="020B0609020204030204" pitchFamily="49" charset="0"/>
              </a:rPr>
              <a:t>);</a:t>
            </a:r>
          </a:p>
          <a:p>
            <a:pPr lvl="2"/>
            <a:r>
              <a:rPr lang="en-US" sz="1400" dirty="0" err="1">
                <a:solidFill>
                  <a:srgbClr val="7F0055"/>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birthYear</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birthyear</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Person(String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 String </a:t>
            </a:r>
            <a:r>
              <a:rPr lang="en-US" sz="1400" dirty="0">
                <a:solidFill>
                  <a:srgbClr val="6A3E3E"/>
                </a:solidFill>
                <a:latin typeface="Consolas" panose="020B0609020204030204" pitchFamily="49" charset="0"/>
              </a:rPr>
              <a:t>address</a:t>
            </a:r>
            <a:r>
              <a:rPr lang="en-US" sz="1400" dirty="0">
                <a:solidFill>
                  <a:srgbClr val="000000"/>
                </a:solidFill>
                <a:latin typeface="Consolas" panose="020B0609020204030204" pitchFamily="49" charset="0"/>
              </a:rPr>
              <a:t>) {</a:t>
            </a:r>
          </a:p>
          <a:p>
            <a:pPr lvl="2"/>
            <a:r>
              <a:rPr lang="en-US" sz="1400" dirty="0">
                <a:solidFill>
                  <a:srgbClr val="7F0055"/>
                </a:solidFill>
                <a:latin typeface="Consolas" panose="020B0609020204030204" pitchFamily="49" charset="0"/>
              </a:rPr>
              <a:t>this</a:t>
            </a:r>
            <a:r>
              <a:rPr lang="en-US" sz="1400" dirty="0">
                <a:solidFill>
                  <a:srgbClr val="000000"/>
                </a:solidFill>
                <a:latin typeface="Consolas" panose="020B0609020204030204" pitchFamily="49" charset="0"/>
              </a:rPr>
              <a:t>.</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name</a:t>
            </a:r>
            <a:r>
              <a:rPr lang="en-US" sz="1400" dirty="0">
                <a:solidFill>
                  <a:srgbClr val="000000"/>
                </a:solidFill>
                <a:latin typeface="Consolas" panose="020B0609020204030204" pitchFamily="49" charset="0"/>
              </a:rPr>
              <a:t>;</a:t>
            </a:r>
          </a:p>
          <a:p>
            <a:pPr lvl="2"/>
            <a:r>
              <a:rPr lang="en-US" sz="1400" dirty="0" err="1">
                <a:solidFill>
                  <a:srgbClr val="7F0055"/>
                </a:solidFill>
                <a:latin typeface="Consolas" panose="020B0609020204030204" pitchFamily="49" charset="0"/>
              </a:rPr>
              <a:t>this</a:t>
            </a:r>
            <a:r>
              <a:rPr lang="en-US" sz="1400" dirty="0" err="1">
                <a:solidFill>
                  <a:srgbClr val="000000"/>
                </a:solidFill>
                <a:latin typeface="Consolas" panose="020B0609020204030204" pitchFamily="49" charset="0"/>
              </a:rPr>
              <a:t>.</a:t>
            </a:r>
            <a:r>
              <a:rPr lang="en-US" sz="1400" dirty="0" err="1">
                <a:solidFill>
                  <a:srgbClr val="0000C0"/>
                </a:solidFill>
                <a:latin typeface="Consolas" panose="020B0609020204030204" pitchFamily="49" charset="0"/>
              </a:rPr>
              <a:t>address</a:t>
            </a:r>
            <a:r>
              <a:rPr lang="en-US" sz="1400" dirty="0">
                <a:solidFill>
                  <a:srgbClr val="000000"/>
                </a:solidFill>
                <a:latin typeface="Consolas" panose="020B0609020204030204" pitchFamily="49" charset="0"/>
              </a:rPr>
              <a:t> = </a:t>
            </a:r>
            <a:r>
              <a:rPr lang="en-US" sz="1400" dirty="0">
                <a:solidFill>
                  <a:srgbClr val="6A3E3E"/>
                </a:solidFill>
                <a:latin typeface="Consolas" panose="020B0609020204030204" pitchFamily="49" charset="0"/>
              </a:rPr>
              <a:t>address</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void</a:t>
            </a:r>
            <a:r>
              <a:rPr lang="en-US" sz="1400" dirty="0">
                <a:solidFill>
                  <a:srgbClr val="000000"/>
                </a:solidFill>
                <a:latin typeface="Consolas" panose="020B0609020204030204" pitchFamily="49" charset="0"/>
              </a:rPr>
              <a:t> main(String[] </a:t>
            </a:r>
            <a:r>
              <a:rPr lang="en-US" sz="1400" dirty="0" err="1">
                <a:solidFill>
                  <a:srgbClr val="6A3E3E"/>
                </a:solidFill>
                <a:latin typeface="Consolas" panose="020B0609020204030204" pitchFamily="49" charset="0"/>
              </a:rPr>
              <a:t>args</a:t>
            </a:r>
            <a:r>
              <a:rPr lang="en-US" sz="1400" dirty="0">
                <a:solidFill>
                  <a:srgbClr val="000000"/>
                </a:solidFill>
                <a:latin typeface="Consolas" panose="020B0609020204030204" pitchFamily="49" charset="0"/>
              </a:rPr>
              <a:t>) {</a:t>
            </a:r>
          </a:p>
          <a:p>
            <a:pPr lvl="2"/>
            <a:r>
              <a:rPr lang="en-US" sz="1400" dirty="0">
                <a:solidFill>
                  <a:srgbClr val="000000"/>
                </a:solidFill>
                <a:latin typeface="Consolas" panose="020B0609020204030204" pitchFamily="49" charset="0"/>
              </a:rPr>
              <a:t>Person </a:t>
            </a:r>
            <a:r>
              <a:rPr lang="en-US" sz="1400" dirty="0">
                <a:solidFill>
                  <a:srgbClr val="6A3E3E"/>
                </a:solidFill>
                <a:latin typeface="Consolas" panose="020B0609020204030204" pitchFamily="49" charset="0"/>
              </a:rPr>
              <a:t>p1</a:t>
            </a:r>
            <a:r>
              <a:rPr lang="en-US" sz="1400" dirty="0">
                <a:solidFill>
                  <a:srgbClr val="000000"/>
                </a:solidFill>
                <a:latin typeface="Consolas" panose="020B0609020204030204" pitchFamily="49" charset="0"/>
              </a:rPr>
              <a:t> = </a:t>
            </a:r>
            <a:r>
              <a:rPr lang="en-US" sz="1400" dirty="0">
                <a:solidFill>
                  <a:srgbClr val="7F0055"/>
                </a:solidFill>
                <a:latin typeface="Consolas" panose="020B0609020204030204" pitchFamily="49" charset="0"/>
              </a:rPr>
              <a:t>new</a:t>
            </a:r>
            <a:r>
              <a:rPr lang="en-US" sz="1400" dirty="0">
                <a:solidFill>
                  <a:srgbClr val="000000"/>
                </a:solidFill>
                <a:latin typeface="Consolas" panose="020B0609020204030204" pitchFamily="49" charset="0"/>
              </a:rPr>
              <a:t> Person(</a:t>
            </a:r>
            <a:r>
              <a:rPr lang="en-US" sz="1400" dirty="0">
                <a:solidFill>
                  <a:srgbClr val="2A00FF"/>
                </a:solidFill>
                <a:latin typeface="Consolas" panose="020B0609020204030204" pitchFamily="49" charset="0"/>
              </a:rPr>
              <a:t>"An"</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"Hanoi"</a:t>
            </a:r>
            <a:r>
              <a:rPr lang="en-US" sz="1400" dirty="0">
                <a:solidFill>
                  <a:srgbClr val="000000"/>
                </a:solidFill>
                <a:latin typeface="Consolas" panose="020B0609020204030204" pitchFamily="49" charset="0"/>
              </a:rPr>
              <a:t>, 1990); </a:t>
            </a:r>
          </a:p>
          <a:p>
            <a:pPr lvl="2"/>
            <a:r>
              <a:rPr lang="en-US" sz="1400" dirty="0">
                <a:solidFill>
                  <a:srgbClr val="000000"/>
                </a:solidFill>
                <a:latin typeface="Consolas" panose="020B0609020204030204" pitchFamily="49" charset="0"/>
              </a:rPr>
              <a:t>Person </a:t>
            </a:r>
            <a:r>
              <a:rPr lang="en-US" sz="1400" dirty="0">
                <a:solidFill>
                  <a:srgbClr val="6A3E3E"/>
                </a:solidFill>
                <a:latin typeface="Consolas" panose="020B0609020204030204" pitchFamily="49" charset="0"/>
              </a:rPr>
              <a:t>p2</a:t>
            </a:r>
            <a:r>
              <a:rPr lang="en-US" sz="1400" dirty="0">
                <a:solidFill>
                  <a:srgbClr val="000000"/>
                </a:solidFill>
                <a:latin typeface="Consolas" panose="020B0609020204030204" pitchFamily="49" charset="0"/>
              </a:rPr>
              <a:t> = </a:t>
            </a:r>
            <a:r>
              <a:rPr lang="en-US" sz="1400" dirty="0">
                <a:solidFill>
                  <a:srgbClr val="7F0055"/>
                </a:solidFill>
                <a:latin typeface="Consolas" panose="020B0609020204030204" pitchFamily="49" charset="0"/>
              </a:rPr>
              <a:t>new</a:t>
            </a:r>
            <a:r>
              <a:rPr lang="en-US" sz="1400" dirty="0">
                <a:solidFill>
                  <a:srgbClr val="000000"/>
                </a:solidFill>
                <a:latin typeface="Consolas" panose="020B0609020204030204" pitchFamily="49" charset="0"/>
              </a:rPr>
              <a:t> Person(</a:t>
            </a:r>
            <a:r>
              <a:rPr lang="en-US" sz="1400" dirty="0">
                <a:solidFill>
                  <a:srgbClr val="2A00FF"/>
                </a:solidFill>
                <a:latin typeface="Consolas" panose="020B0609020204030204" pitchFamily="49" charset="0"/>
              </a:rPr>
              <a:t>"Binh"</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"Hanoi"</a:t>
            </a:r>
            <a:r>
              <a:rPr lang="en-US"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p:txBody>
      </p:sp>
      <p:cxnSp>
        <p:nvCxnSpPr>
          <p:cNvPr id="24" name="Elbow Connector 23"/>
          <p:cNvCxnSpPr/>
          <p:nvPr/>
        </p:nvCxnSpPr>
        <p:spPr>
          <a:xfrm flipV="1">
            <a:off x="6354200" y="3374796"/>
            <a:ext cx="2620118" cy="2394410"/>
          </a:xfrm>
          <a:prstGeom prst="bentConnector3">
            <a:avLst>
              <a:gd name="adj1" fmla="val 129153"/>
            </a:avLst>
          </a:prstGeom>
          <a:ln>
            <a:tailEnd type="triangle"/>
          </a:ln>
        </p:spPr>
        <p:style>
          <a:lnRef idx="3">
            <a:schemeClr val="dk1"/>
          </a:lnRef>
          <a:fillRef idx="0">
            <a:schemeClr val="dk1"/>
          </a:fillRef>
          <a:effectRef idx="2">
            <a:schemeClr val="dk1"/>
          </a:effectRef>
          <a:fontRef idx="minor">
            <a:schemeClr val="tx1"/>
          </a:fontRef>
        </p:style>
      </p:cxnSp>
      <p:cxnSp>
        <p:nvCxnSpPr>
          <p:cNvPr id="32" name="Elbow Connector 31"/>
          <p:cNvCxnSpPr/>
          <p:nvPr/>
        </p:nvCxnSpPr>
        <p:spPr>
          <a:xfrm flipV="1">
            <a:off x="6011515" y="4477733"/>
            <a:ext cx="1649692" cy="1470579"/>
          </a:xfrm>
          <a:prstGeom prst="bentConnector3">
            <a:avLst>
              <a:gd name="adj1" fmla="val 162000"/>
            </a:avLst>
          </a:prstGeom>
          <a:ln>
            <a:tailEnd type="triangle"/>
          </a:ln>
        </p:spPr>
        <p:style>
          <a:lnRef idx="3">
            <a:schemeClr val="dk1"/>
          </a:lnRef>
          <a:fillRef idx="0">
            <a:schemeClr val="dk1"/>
          </a:fillRef>
          <a:effectRef idx="2">
            <a:schemeClr val="dk1"/>
          </a:effectRef>
          <a:fontRef idx="minor">
            <a:schemeClr val="tx1"/>
          </a:fontRef>
        </p:style>
      </p:cxnSp>
      <p:cxnSp>
        <p:nvCxnSpPr>
          <p:cNvPr id="8" name="Elbow Connector 7"/>
          <p:cNvCxnSpPr/>
          <p:nvPr/>
        </p:nvCxnSpPr>
        <p:spPr>
          <a:xfrm rot="10800000" flipV="1">
            <a:off x="862731" y="3610467"/>
            <a:ext cx="921381" cy="867266"/>
          </a:xfrm>
          <a:prstGeom prst="bentConnector3">
            <a:avLst>
              <a:gd name="adj1" fmla="val 13287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53742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Hàm</a:t>
            </a:r>
            <a:r>
              <a:rPr lang="en-US" b="1" dirty="0">
                <a:solidFill>
                  <a:srgbClr val="C00000"/>
                </a:solidFill>
              </a:rPr>
              <a:t> </a:t>
            </a:r>
            <a:r>
              <a:rPr lang="en-US" b="1" dirty="0" err="1">
                <a:solidFill>
                  <a:srgbClr val="C00000"/>
                </a:solidFill>
              </a:rPr>
              <a:t>tạo</a:t>
            </a:r>
            <a:endParaRPr lang="en-US" b="1" dirty="0">
              <a:solidFill>
                <a:srgbClr val="C00000"/>
              </a:solidFill>
            </a:endParaRPr>
          </a:p>
        </p:txBody>
      </p:sp>
      <p:sp>
        <p:nvSpPr>
          <p:cNvPr id="4" name="TextBox 3"/>
          <p:cNvSpPr txBox="1"/>
          <p:nvPr/>
        </p:nvSpPr>
        <p:spPr>
          <a:xfrm>
            <a:off x="511676" y="917565"/>
            <a:ext cx="9744688" cy="14773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a:t>Nếu</a:t>
            </a:r>
            <a:r>
              <a:rPr lang="en-US" sz="2000" dirty="0"/>
              <a:t> </a:t>
            </a:r>
            <a:r>
              <a:rPr lang="en-US" sz="2000" dirty="0" err="1"/>
              <a:t>trong</a:t>
            </a:r>
            <a:r>
              <a:rPr lang="en-US" sz="2000" dirty="0"/>
              <a:t> 1 </a:t>
            </a:r>
            <a:r>
              <a:rPr lang="en-US" sz="2000" dirty="0" err="1"/>
              <a:t>lớp</a:t>
            </a:r>
            <a:r>
              <a:rPr lang="en-US" sz="2000" dirty="0"/>
              <a:t> </a:t>
            </a:r>
            <a:r>
              <a:rPr lang="en-US" sz="2000" dirty="0" err="1"/>
              <a:t>không</a:t>
            </a:r>
            <a:r>
              <a:rPr lang="en-US" sz="2000" dirty="0"/>
              <a:t> </a:t>
            </a:r>
            <a:r>
              <a:rPr lang="en-US" sz="2000" dirty="0" err="1"/>
              <a:t>khai</a:t>
            </a:r>
            <a:r>
              <a:rPr lang="en-US" sz="2000" dirty="0"/>
              <a:t> </a:t>
            </a:r>
            <a:r>
              <a:rPr lang="en-US" sz="2000" dirty="0" err="1"/>
              <a:t>bào</a:t>
            </a:r>
            <a:r>
              <a:rPr lang="en-US" sz="2000" dirty="0"/>
              <a:t> </a:t>
            </a:r>
            <a:r>
              <a:rPr lang="en-US" sz="2000" dirty="0" err="1"/>
              <a:t>hàm</a:t>
            </a:r>
            <a:r>
              <a:rPr lang="en-US" sz="2000" dirty="0"/>
              <a:t> </a:t>
            </a:r>
            <a:r>
              <a:rPr lang="en-US" sz="2000" dirty="0" err="1"/>
              <a:t>tạo</a:t>
            </a:r>
            <a:r>
              <a:rPr lang="en-US" sz="2000" dirty="0"/>
              <a:t>, </a:t>
            </a:r>
            <a:r>
              <a:rPr lang="en-US" sz="2000" dirty="0" err="1"/>
              <a:t>hàm</a:t>
            </a:r>
            <a:r>
              <a:rPr lang="en-US" sz="2000" dirty="0"/>
              <a:t> </a:t>
            </a:r>
            <a:r>
              <a:rPr lang="en-US" sz="2000" dirty="0" err="1"/>
              <a:t>tạo</a:t>
            </a:r>
            <a:r>
              <a:rPr lang="en-US" sz="2000" dirty="0"/>
              <a:t> </a:t>
            </a:r>
            <a:r>
              <a:rPr lang="en-US" sz="2000" dirty="0" err="1"/>
              <a:t>mặc</a:t>
            </a:r>
            <a:r>
              <a:rPr lang="en-US" sz="2000" dirty="0"/>
              <a:t> </a:t>
            </a:r>
            <a:r>
              <a:rPr lang="en-US" sz="2000" dirty="0" err="1"/>
              <a:t>định</a:t>
            </a:r>
            <a:r>
              <a:rPr lang="en-US" sz="2000" dirty="0"/>
              <a:t> (</a:t>
            </a:r>
            <a:r>
              <a:rPr lang="en-US" sz="2000" dirty="0" err="1"/>
              <a:t>không</a:t>
            </a:r>
            <a:r>
              <a:rPr lang="en-US" sz="2000" dirty="0"/>
              <a:t> </a:t>
            </a:r>
            <a:r>
              <a:rPr lang="en-US" sz="2000" dirty="0" err="1"/>
              <a:t>tham</a:t>
            </a:r>
            <a:r>
              <a:rPr lang="en-US" sz="2000" dirty="0"/>
              <a:t> </a:t>
            </a:r>
            <a:r>
              <a:rPr lang="en-US" sz="2000" dirty="0" err="1"/>
              <a:t>số</a:t>
            </a:r>
            <a:r>
              <a:rPr lang="en-US" sz="2000" dirty="0"/>
              <a:t>) </a:t>
            </a:r>
            <a:r>
              <a:rPr lang="en-US" sz="2000" dirty="0" err="1"/>
              <a:t>sẽ</a:t>
            </a:r>
            <a:r>
              <a:rPr lang="en-US" sz="2000" dirty="0"/>
              <a:t> </a:t>
            </a:r>
            <a:r>
              <a:rPr lang="en-US" sz="2000" dirty="0" err="1"/>
              <a:t>tự</a:t>
            </a:r>
            <a:r>
              <a:rPr lang="en-US" sz="2000" dirty="0"/>
              <a:t> </a:t>
            </a:r>
            <a:r>
              <a:rPr lang="en-US" sz="2000" dirty="0" err="1"/>
              <a:t>động</a:t>
            </a:r>
            <a:r>
              <a:rPr lang="en-US" sz="2000" dirty="0"/>
              <a:t> </a:t>
            </a:r>
            <a:r>
              <a:rPr lang="en-US" sz="2000" dirty="0" err="1"/>
              <a:t>được</a:t>
            </a:r>
            <a:r>
              <a:rPr lang="en-US" sz="2000" dirty="0"/>
              <a:t> </a:t>
            </a:r>
            <a:r>
              <a:rPr lang="en-US" sz="2000" dirty="0" err="1"/>
              <a:t>thêm</a:t>
            </a:r>
            <a:r>
              <a:rPr lang="en-US" sz="2000" dirty="0"/>
              <a:t> </a:t>
            </a:r>
            <a:r>
              <a:rPr lang="en-US" sz="2000" dirty="0" err="1"/>
              <a:t>vào</a:t>
            </a:r>
            <a:endParaRPr lang="en-US" sz="2000" dirty="0"/>
          </a:p>
          <a:p>
            <a:pPr marL="285750" indent="-285750">
              <a:lnSpc>
                <a:spcPct val="150000"/>
              </a:lnSpc>
              <a:buFont typeface="Arial" panose="020B0604020202020204" pitchFamily="34" charset="0"/>
              <a:buChar char="•"/>
            </a:pPr>
            <a:r>
              <a:rPr lang="en-US" sz="2000" dirty="0" err="1"/>
              <a:t>Nếu</a:t>
            </a:r>
            <a:r>
              <a:rPr lang="en-US" sz="2000" dirty="0"/>
              <a:t> </a:t>
            </a:r>
            <a:r>
              <a:rPr lang="en-US" sz="2000" dirty="0" err="1"/>
              <a:t>trong</a:t>
            </a:r>
            <a:r>
              <a:rPr lang="en-US" sz="2000" dirty="0"/>
              <a:t> 1 </a:t>
            </a:r>
            <a:r>
              <a:rPr lang="en-US" sz="2000" dirty="0" err="1"/>
              <a:t>lớp</a:t>
            </a:r>
            <a:r>
              <a:rPr lang="en-US" sz="2000" dirty="0"/>
              <a:t> </a:t>
            </a:r>
            <a:r>
              <a:rPr lang="en-US" sz="2000" dirty="0" err="1"/>
              <a:t>có</a:t>
            </a:r>
            <a:r>
              <a:rPr lang="en-US" sz="2000" dirty="0"/>
              <a:t> </a:t>
            </a:r>
            <a:r>
              <a:rPr lang="en-US" sz="2000" dirty="0" err="1"/>
              <a:t>khai</a:t>
            </a:r>
            <a:r>
              <a:rPr lang="en-US" sz="2000" dirty="0"/>
              <a:t> </a:t>
            </a:r>
            <a:r>
              <a:rPr lang="en-US" sz="2000" dirty="0" err="1"/>
              <a:t>bào</a:t>
            </a:r>
            <a:r>
              <a:rPr lang="en-US" sz="2000" dirty="0"/>
              <a:t> </a:t>
            </a:r>
            <a:r>
              <a:rPr lang="en-US" sz="2000" dirty="0" err="1"/>
              <a:t>hàm</a:t>
            </a:r>
            <a:r>
              <a:rPr lang="en-US" sz="2000" dirty="0"/>
              <a:t> </a:t>
            </a:r>
            <a:r>
              <a:rPr lang="en-US" sz="2000" dirty="0" err="1"/>
              <a:t>tạo</a:t>
            </a:r>
            <a:r>
              <a:rPr lang="en-US" sz="2000" dirty="0"/>
              <a:t>, Java </a:t>
            </a:r>
            <a:r>
              <a:rPr lang="en-US" sz="2000" dirty="0" err="1"/>
              <a:t>sẽ</a:t>
            </a:r>
            <a:r>
              <a:rPr lang="en-US" sz="2000" dirty="0"/>
              <a:t> </a:t>
            </a:r>
            <a:r>
              <a:rPr lang="en-US" sz="2000" dirty="0" err="1"/>
              <a:t>không</a:t>
            </a:r>
            <a:r>
              <a:rPr lang="en-US" sz="2000" dirty="0"/>
              <a:t> </a:t>
            </a:r>
            <a:r>
              <a:rPr lang="en-US" sz="2000" dirty="0" err="1"/>
              <a:t>tự</a:t>
            </a:r>
            <a:r>
              <a:rPr lang="en-US" sz="2000" dirty="0"/>
              <a:t> </a:t>
            </a:r>
            <a:r>
              <a:rPr lang="en-US" sz="2000" dirty="0" err="1"/>
              <a:t>thêm</a:t>
            </a:r>
            <a:r>
              <a:rPr lang="en-US" sz="2000" dirty="0"/>
              <a:t> </a:t>
            </a:r>
            <a:r>
              <a:rPr lang="en-US" sz="2000" dirty="0" err="1"/>
              <a:t>hàm</a:t>
            </a:r>
            <a:r>
              <a:rPr lang="en-US" sz="2000" dirty="0"/>
              <a:t> </a:t>
            </a:r>
            <a:r>
              <a:rPr lang="en-US" sz="2000" dirty="0" err="1"/>
              <a:t>tạo</a:t>
            </a:r>
            <a:r>
              <a:rPr lang="en-US" sz="2000" dirty="0"/>
              <a:t> </a:t>
            </a:r>
            <a:r>
              <a:rPr lang="en-US" sz="2000" dirty="0" err="1"/>
              <a:t>mặc</a:t>
            </a:r>
            <a:r>
              <a:rPr lang="en-US" sz="2000" dirty="0"/>
              <a:t> </a:t>
            </a:r>
            <a:r>
              <a:rPr lang="en-US" sz="2000" dirty="0" err="1"/>
              <a:t>định</a:t>
            </a:r>
            <a:r>
              <a:rPr lang="en-US" sz="2000" dirty="0"/>
              <a:t> </a:t>
            </a:r>
            <a:r>
              <a:rPr lang="en-US" sz="2000" dirty="0" err="1"/>
              <a:t>vào</a:t>
            </a:r>
            <a:endParaRPr lang="en-US" sz="2000" dirty="0"/>
          </a:p>
        </p:txBody>
      </p:sp>
      <p:sp>
        <p:nvSpPr>
          <p:cNvPr id="7" name="TextBox 6"/>
          <p:cNvSpPr txBox="1"/>
          <p:nvPr/>
        </p:nvSpPr>
        <p:spPr>
          <a:xfrm>
            <a:off x="711902" y="2780734"/>
            <a:ext cx="8997705" cy="246221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Person {</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name</a:t>
            </a:r>
            <a:r>
              <a:rPr lang="en-US" sz="1400" dirty="0">
                <a:solidFill>
                  <a:srgbClr val="000000"/>
                </a:solidFill>
                <a:latin typeface="Consolas" panose="020B0609020204030204" pitchFamily="49" charset="0"/>
              </a:rPr>
              <a:t>;</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address</a:t>
            </a:r>
            <a:r>
              <a:rPr lang="en-US" sz="1400" dirty="0">
                <a:solidFill>
                  <a:srgbClr val="000000"/>
                </a:solidFill>
                <a:latin typeface="Consolas" panose="020B0609020204030204" pitchFamily="49" charset="0"/>
              </a:rPr>
              <a:t>;</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7F0055"/>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C0"/>
                </a:solidFill>
                <a:latin typeface="Consolas" panose="020B0609020204030204" pitchFamily="49" charset="0"/>
              </a:rPr>
              <a:t>birthYear</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latin typeface="Consolas" panose="020B0609020204030204" pitchFamily="49" charset="0"/>
              </a:rPr>
              <a:t>//</a:t>
            </a:r>
            <a:r>
              <a:rPr lang="en-US" sz="1400" dirty="0" err="1">
                <a:latin typeface="Consolas" panose="020B0609020204030204" pitchFamily="49" charset="0"/>
              </a:rPr>
              <a:t>hàm</a:t>
            </a:r>
            <a:r>
              <a:rPr lang="en-US" sz="1400" dirty="0">
                <a:latin typeface="Consolas" panose="020B0609020204030204" pitchFamily="49" charset="0"/>
              </a:rPr>
              <a:t> </a:t>
            </a:r>
            <a:r>
              <a:rPr lang="en-US" sz="1400" dirty="0" err="1">
                <a:latin typeface="Consolas" panose="020B0609020204030204" pitchFamily="49" charset="0"/>
              </a:rPr>
              <a:t>tạo</a:t>
            </a:r>
            <a:r>
              <a:rPr lang="en-US" sz="1400" dirty="0">
                <a:latin typeface="Consolas" panose="020B0609020204030204" pitchFamily="49" charset="0"/>
              </a:rPr>
              <a:t> </a:t>
            </a:r>
            <a:r>
              <a:rPr lang="en-US" sz="1400" dirty="0" err="1">
                <a:latin typeface="Consolas" panose="020B0609020204030204" pitchFamily="49" charset="0"/>
              </a:rPr>
              <a:t>mặc</a:t>
            </a:r>
            <a:r>
              <a:rPr lang="en-US" sz="1400" dirty="0">
                <a:latin typeface="Consolas" panose="020B0609020204030204" pitchFamily="49" charset="0"/>
              </a:rPr>
              <a:t> </a:t>
            </a:r>
            <a:r>
              <a:rPr lang="en-US" sz="1400" dirty="0" err="1">
                <a:latin typeface="Consolas" panose="020B0609020204030204" pitchFamily="49" charset="0"/>
              </a:rPr>
              <a:t>định</a:t>
            </a:r>
            <a:r>
              <a:rPr lang="en-US" sz="1400" dirty="0">
                <a:latin typeface="Consolas" panose="020B0609020204030204" pitchFamily="49" charset="0"/>
              </a:rPr>
              <a:t> </a:t>
            </a:r>
            <a:r>
              <a:rPr lang="en-US" sz="1400" dirty="0" err="1">
                <a:latin typeface="Consolas" panose="020B0609020204030204" pitchFamily="49" charset="0"/>
              </a:rPr>
              <a:t>sẽ</a:t>
            </a:r>
            <a:r>
              <a:rPr lang="en-US" sz="1400" dirty="0">
                <a:latin typeface="Consolas" panose="020B0609020204030204" pitchFamily="49" charset="0"/>
              </a:rPr>
              <a:t> </a:t>
            </a:r>
            <a:r>
              <a:rPr lang="en-US" sz="1400" dirty="0" err="1">
                <a:latin typeface="Consolas" panose="020B0609020204030204" pitchFamily="49" charset="0"/>
              </a:rPr>
              <a:t>tự</a:t>
            </a:r>
            <a:r>
              <a:rPr lang="en-US" sz="1400" dirty="0">
                <a:latin typeface="Consolas" panose="020B0609020204030204" pitchFamily="49" charset="0"/>
              </a:rPr>
              <a:t> </a:t>
            </a:r>
            <a:r>
              <a:rPr lang="en-US" sz="1400" dirty="0" err="1">
                <a:latin typeface="Consolas" panose="020B0609020204030204" pitchFamily="49" charset="0"/>
              </a:rPr>
              <a:t>động</a:t>
            </a:r>
            <a:r>
              <a:rPr lang="en-US" sz="1400" dirty="0">
                <a:latin typeface="Consolas" panose="020B0609020204030204" pitchFamily="49" charset="0"/>
              </a:rPr>
              <a:t> </a:t>
            </a:r>
            <a:r>
              <a:rPr lang="en-US" sz="1400" dirty="0" err="1">
                <a:latin typeface="Consolas" panose="020B0609020204030204" pitchFamily="49" charset="0"/>
              </a:rPr>
              <a:t>được</a:t>
            </a:r>
            <a:r>
              <a:rPr lang="en-US" sz="1400" dirty="0">
                <a:latin typeface="Consolas" panose="020B0609020204030204" pitchFamily="49" charset="0"/>
              </a:rPr>
              <a:t> Java </a:t>
            </a:r>
            <a:r>
              <a:rPr lang="en-US" sz="1400" dirty="0" err="1">
                <a:latin typeface="Consolas" panose="020B0609020204030204" pitchFamily="49" charset="0"/>
              </a:rPr>
              <a:t>thêm</a:t>
            </a:r>
            <a:r>
              <a:rPr lang="en-US" sz="1400" dirty="0">
                <a:latin typeface="Consolas" panose="020B0609020204030204" pitchFamily="49" charset="0"/>
              </a:rPr>
              <a:t> </a:t>
            </a:r>
            <a:r>
              <a:rPr lang="en-US" sz="1400" dirty="0" err="1">
                <a:latin typeface="Consolas" panose="020B0609020204030204" pitchFamily="49" charset="0"/>
              </a:rPr>
              <a:t>vào</a:t>
            </a:r>
            <a:endParaRPr lang="en-US" sz="1400" dirty="0">
              <a:latin typeface="Consolas" panose="020B0609020204030204" pitchFamily="49" charset="0"/>
            </a:endParaRPr>
          </a:p>
          <a:p>
            <a:pPr lvl="1"/>
            <a:endParaRPr lang="en-US" sz="1400" dirty="0">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void</a:t>
            </a:r>
            <a:r>
              <a:rPr lang="en-US" sz="1400" dirty="0">
                <a:solidFill>
                  <a:srgbClr val="000000"/>
                </a:solidFill>
                <a:latin typeface="Consolas" panose="020B0609020204030204" pitchFamily="49" charset="0"/>
              </a:rPr>
              <a:t> main(String[] </a:t>
            </a:r>
            <a:r>
              <a:rPr lang="en-US" sz="1400" dirty="0" err="1">
                <a:solidFill>
                  <a:srgbClr val="6A3E3E"/>
                </a:solidFill>
                <a:latin typeface="Consolas" panose="020B0609020204030204" pitchFamily="49" charset="0"/>
              </a:rPr>
              <a:t>args</a:t>
            </a:r>
            <a:r>
              <a:rPr lang="en-US"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Person p = new Person();</a:t>
            </a:r>
          </a:p>
          <a:p>
            <a:pPr lvl="1"/>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388770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Bài</a:t>
            </a:r>
            <a:r>
              <a:rPr lang="en-US" b="1" dirty="0">
                <a:solidFill>
                  <a:srgbClr val="C00000"/>
                </a:solidFill>
              </a:rPr>
              <a:t> </a:t>
            </a:r>
            <a:r>
              <a:rPr lang="en-US" b="1" dirty="0" err="1">
                <a:solidFill>
                  <a:srgbClr val="C00000"/>
                </a:solidFill>
              </a:rPr>
              <a:t>tập</a:t>
            </a:r>
            <a:r>
              <a:rPr lang="en-US" b="1" dirty="0">
                <a:solidFill>
                  <a:srgbClr val="C00000"/>
                </a:solidFill>
              </a:rPr>
              <a:t> 1</a:t>
            </a:r>
          </a:p>
        </p:txBody>
      </p:sp>
      <p:sp>
        <p:nvSpPr>
          <p:cNvPr id="4" name="TextBox 3"/>
          <p:cNvSpPr txBox="1"/>
          <p:nvPr/>
        </p:nvSpPr>
        <p:spPr>
          <a:xfrm>
            <a:off x="540705" y="1082060"/>
            <a:ext cx="9744688" cy="46166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err="1"/>
              <a:t>Khai</a:t>
            </a:r>
            <a:r>
              <a:rPr lang="en-US" sz="2800" dirty="0"/>
              <a:t> </a:t>
            </a:r>
            <a:r>
              <a:rPr lang="en-US" sz="2800" dirty="0" err="1"/>
              <a:t>báo</a:t>
            </a:r>
            <a:r>
              <a:rPr lang="en-US" sz="2800" dirty="0"/>
              <a:t> </a:t>
            </a:r>
            <a:r>
              <a:rPr lang="en-US" sz="2800" dirty="0" err="1"/>
              <a:t>lớp</a:t>
            </a:r>
            <a:r>
              <a:rPr lang="en-US" sz="2800" dirty="0"/>
              <a:t> </a:t>
            </a:r>
            <a:r>
              <a:rPr lang="en-US" sz="2800" b="1" dirty="0"/>
              <a:t>Diem</a:t>
            </a:r>
            <a:r>
              <a:rPr lang="en-US" sz="2800" dirty="0"/>
              <a:t> </a:t>
            </a:r>
            <a:r>
              <a:rPr lang="en-US" sz="2800" dirty="0" err="1"/>
              <a:t>với</a:t>
            </a:r>
            <a:r>
              <a:rPr lang="en-US" sz="2800" dirty="0"/>
              <a:t> 2 </a:t>
            </a:r>
            <a:r>
              <a:rPr lang="en-US" sz="2800" dirty="0" err="1"/>
              <a:t>thuộc</a:t>
            </a:r>
            <a:r>
              <a:rPr lang="en-US" sz="2800" dirty="0"/>
              <a:t> </a:t>
            </a:r>
            <a:r>
              <a:rPr lang="en-US" sz="2800" dirty="0" err="1"/>
              <a:t>tính</a:t>
            </a:r>
            <a:r>
              <a:rPr lang="en-US" sz="2800" dirty="0"/>
              <a:t> double x, y </a:t>
            </a:r>
          </a:p>
          <a:p>
            <a:pPr marL="742950" lvl="1" indent="-285750">
              <a:lnSpc>
                <a:spcPct val="150000"/>
              </a:lnSpc>
              <a:buFont typeface="Arial" panose="020B0604020202020204" pitchFamily="34" charset="0"/>
              <a:buChar char="•"/>
            </a:pPr>
            <a:r>
              <a:rPr lang="en-US" sz="2800" dirty="0" err="1"/>
              <a:t>Khai</a:t>
            </a:r>
            <a:r>
              <a:rPr lang="en-US" sz="2800" dirty="0"/>
              <a:t> </a:t>
            </a:r>
            <a:r>
              <a:rPr lang="en-US" sz="2800" dirty="0" err="1"/>
              <a:t>báo</a:t>
            </a:r>
            <a:r>
              <a:rPr lang="en-US" sz="2800" dirty="0"/>
              <a:t> </a:t>
            </a:r>
            <a:r>
              <a:rPr lang="en-US" sz="2800" dirty="0" err="1"/>
              <a:t>hàm</a:t>
            </a:r>
            <a:r>
              <a:rPr lang="en-US" sz="2800" dirty="0"/>
              <a:t> </a:t>
            </a:r>
            <a:r>
              <a:rPr lang="en-US" sz="2800" dirty="0" err="1"/>
              <a:t>tạo</a:t>
            </a:r>
            <a:r>
              <a:rPr lang="en-US" sz="2800" dirty="0"/>
              <a:t> </a:t>
            </a:r>
            <a:r>
              <a:rPr lang="en-US" sz="2800" dirty="0" err="1"/>
              <a:t>nhận</a:t>
            </a:r>
            <a:r>
              <a:rPr lang="en-US" sz="2800" dirty="0"/>
              <a:t> </a:t>
            </a:r>
            <a:r>
              <a:rPr lang="en-US" sz="2800" dirty="0" err="1"/>
              <a:t>vào</a:t>
            </a:r>
            <a:r>
              <a:rPr lang="en-US" sz="2800" dirty="0"/>
              <a:t> x, y</a:t>
            </a:r>
          </a:p>
          <a:p>
            <a:pPr marL="742950" lvl="1" indent="-285750">
              <a:lnSpc>
                <a:spcPct val="150000"/>
              </a:lnSpc>
              <a:buFont typeface="Arial" panose="020B0604020202020204" pitchFamily="34" charset="0"/>
              <a:buChar char="•"/>
            </a:pPr>
            <a:r>
              <a:rPr lang="en-US" sz="2800" dirty="0" err="1"/>
              <a:t>Thực</a:t>
            </a:r>
            <a:r>
              <a:rPr lang="en-US" sz="2800" dirty="0"/>
              <a:t> </a:t>
            </a:r>
            <a:r>
              <a:rPr lang="en-US" sz="2800" dirty="0" err="1"/>
              <a:t>hiện</a:t>
            </a:r>
            <a:r>
              <a:rPr lang="en-US" sz="2800" dirty="0"/>
              <a:t> getter/setter </a:t>
            </a:r>
            <a:r>
              <a:rPr lang="en-US" sz="2800" dirty="0" err="1"/>
              <a:t>với</a:t>
            </a:r>
            <a:r>
              <a:rPr lang="en-US" sz="2800" dirty="0"/>
              <a:t> x, y</a:t>
            </a:r>
          </a:p>
          <a:p>
            <a:pPr marL="285750" indent="-285750">
              <a:lnSpc>
                <a:spcPct val="150000"/>
              </a:lnSpc>
              <a:buFont typeface="Arial" panose="020B0604020202020204" pitchFamily="34" charset="0"/>
              <a:buChar char="•"/>
            </a:pPr>
            <a:r>
              <a:rPr lang="en-US" sz="2800" dirty="0" err="1"/>
              <a:t>Khai</a:t>
            </a:r>
            <a:r>
              <a:rPr lang="en-US" sz="2800" dirty="0"/>
              <a:t> </a:t>
            </a:r>
            <a:r>
              <a:rPr lang="en-US" sz="2800" dirty="0" err="1"/>
              <a:t>báo</a:t>
            </a:r>
            <a:r>
              <a:rPr lang="en-US" sz="2800" dirty="0"/>
              <a:t> </a:t>
            </a:r>
            <a:r>
              <a:rPr lang="en-US" sz="2800" dirty="0" err="1"/>
              <a:t>lớp</a:t>
            </a:r>
            <a:r>
              <a:rPr lang="en-US" sz="2800" dirty="0"/>
              <a:t> </a:t>
            </a:r>
            <a:r>
              <a:rPr lang="en-US" sz="2800" b="1" dirty="0" err="1"/>
              <a:t>DuongThang</a:t>
            </a:r>
            <a:r>
              <a:rPr lang="en-US" sz="2800" dirty="0"/>
              <a:t> </a:t>
            </a:r>
            <a:r>
              <a:rPr lang="en-US" sz="2800" dirty="0" err="1"/>
              <a:t>với</a:t>
            </a:r>
            <a:r>
              <a:rPr lang="en-US" sz="2800" dirty="0"/>
              <a:t> 2 </a:t>
            </a:r>
            <a:r>
              <a:rPr lang="en-US" sz="2800" dirty="0" err="1"/>
              <a:t>thuộc</a:t>
            </a:r>
            <a:r>
              <a:rPr lang="en-US" sz="2800" dirty="0"/>
              <a:t> </a:t>
            </a:r>
            <a:r>
              <a:rPr lang="en-US" sz="2800" dirty="0" err="1"/>
              <a:t>tính</a:t>
            </a:r>
            <a:r>
              <a:rPr lang="en-US" sz="2800" dirty="0"/>
              <a:t> A </a:t>
            </a:r>
            <a:r>
              <a:rPr lang="en-US" sz="2800" dirty="0" err="1"/>
              <a:t>và</a:t>
            </a:r>
            <a:r>
              <a:rPr lang="en-US" sz="2800" dirty="0"/>
              <a:t> B </a:t>
            </a:r>
            <a:r>
              <a:rPr lang="en-US" sz="2800" dirty="0" err="1"/>
              <a:t>có</a:t>
            </a:r>
            <a:r>
              <a:rPr lang="en-US" sz="2800" dirty="0"/>
              <a:t> </a:t>
            </a:r>
            <a:r>
              <a:rPr lang="en-US" sz="2800" dirty="0" err="1"/>
              <a:t>kiểu</a:t>
            </a:r>
            <a:r>
              <a:rPr lang="en-US" sz="2800" dirty="0"/>
              <a:t> </a:t>
            </a:r>
            <a:r>
              <a:rPr lang="en-US" sz="2800" b="1" dirty="0"/>
              <a:t>Diem</a:t>
            </a:r>
          </a:p>
          <a:p>
            <a:pPr marL="742950" lvl="1" indent="-285750">
              <a:lnSpc>
                <a:spcPct val="150000"/>
              </a:lnSpc>
              <a:buFont typeface="Arial" panose="020B0604020202020204" pitchFamily="34" charset="0"/>
              <a:buChar char="•"/>
            </a:pPr>
            <a:r>
              <a:rPr lang="en-US" sz="2800" dirty="0" err="1"/>
              <a:t>Khai</a:t>
            </a:r>
            <a:r>
              <a:rPr lang="en-US" sz="2800" dirty="0"/>
              <a:t> </a:t>
            </a:r>
            <a:r>
              <a:rPr lang="en-US" sz="2800" dirty="0" err="1"/>
              <a:t>bào</a:t>
            </a:r>
            <a:r>
              <a:rPr lang="en-US" sz="2800" dirty="0"/>
              <a:t> </a:t>
            </a:r>
            <a:r>
              <a:rPr lang="en-US" sz="2800" dirty="0" err="1"/>
              <a:t>hàm</a:t>
            </a:r>
            <a:r>
              <a:rPr lang="en-US" sz="2800" dirty="0"/>
              <a:t> </a:t>
            </a:r>
            <a:r>
              <a:rPr lang="en-US" sz="2800" dirty="0" err="1"/>
              <a:t>tạo</a:t>
            </a:r>
            <a:r>
              <a:rPr lang="en-US" sz="2800" dirty="0"/>
              <a:t> </a:t>
            </a:r>
            <a:r>
              <a:rPr lang="en-US" sz="2800" dirty="0" err="1"/>
              <a:t>nhận</a:t>
            </a:r>
            <a:r>
              <a:rPr lang="en-US" sz="2800" dirty="0"/>
              <a:t> </a:t>
            </a:r>
            <a:r>
              <a:rPr lang="en-US" sz="2800" dirty="0" err="1"/>
              <a:t>vào</a:t>
            </a:r>
            <a:r>
              <a:rPr lang="en-US" sz="2800" dirty="0"/>
              <a:t> A, B</a:t>
            </a:r>
          </a:p>
          <a:p>
            <a:pPr marL="742950" lvl="1" indent="-285750">
              <a:lnSpc>
                <a:spcPct val="150000"/>
              </a:lnSpc>
              <a:buFont typeface="Arial" panose="020B0604020202020204" pitchFamily="34" charset="0"/>
              <a:buChar char="•"/>
            </a:pPr>
            <a:r>
              <a:rPr lang="en-US" sz="2800" dirty="0" err="1"/>
              <a:t>Viết</a:t>
            </a:r>
            <a:r>
              <a:rPr lang="en-US" sz="2800" dirty="0"/>
              <a:t> getter </a:t>
            </a:r>
            <a:r>
              <a:rPr lang="en-US" sz="2800" dirty="0" err="1"/>
              <a:t>cho</a:t>
            </a:r>
            <a:r>
              <a:rPr lang="en-US" sz="2800" dirty="0"/>
              <a:t> A </a:t>
            </a:r>
            <a:r>
              <a:rPr lang="en-US" sz="2800" dirty="0" err="1"/>
              <a:t>và</a:t>
            </a:r>
            <a:r>
              <a:rPr lang="en-US" sz="2800" dirty="0"/>
              <a:t> B</a:t>
            </a:r>
          </a:p>
          <a:p>
            <a:pPr marL="742950" lvl="1" indent="-285750">
              <a:lnSpc>
                <a:spcPct val="150000"/>
              </a:lnSpc>
              <a:buFont typeface="Arial" panose="020B0604020202020204" pitchFamily="34" charset="0"/>
              <a:buChar char="•"/>
            </a:pPr>
            <a:r>
              <a:rPr lang="en-US" sz="2800" dirty="0" err="1"/>
              <a:t>Viết</a:t>
            </a:r>
            <a:r>
              <a:rPr lang="en-US" sz="2800" dirty="0"/>
              <a:t> </a:t>
            </a:r>
            <a:r>
              <a:rPr lang="en-US" sz="2800" dirty="0" err="1"/>
              <a:t>phương</a:t>
            </a:r>
            <a:r>
              <a:rPr lang="en-US" sz="2800" dirty="0"/>
              <a:t> </a:t>
            </a:r>
            <a:r>
              <a:rPr lang="en-US" sz="2800" dirty="0" err="1"/>
              <a:t>thức</a:t>
            </a:r>
            <a:r>
              <a:rPr lang="en-US" sz="2800" dirty="0"/>
              <a:t> </a:t>
            </a:r>
            <a:r>
              <a:rPr lang="en-US" sz="2800" dirty="0" err="1"/>
              <a:t>tính</a:t>
            </a:r>
            <a:r>
              <a:rPr lang="en-US" sz="2800" dirty="0"/>
              <a:t> </a:t>
            </a:r>
            <a:r>
              <a:rPr lang="en-US" sz="2800" dirty="0" err="1"/>
              <a:t>độ</a:t>
            </a:r>
            <a:r>
              <a:rPr lang="en-US" sz="2800" dirty="0"/>
              <a:t> </a:t>
            </a:r>
            <a:r>
              <a:rPr lang="en-US" sz="2800" dirty="0" err="1"/>
              <a:t>dài</a:t>
            </a:r>
            <a:r>
              <a:rPr lang="en-US" sz="2800" dirty="0"/>
              <a:t> </a:t>
            </a:r>
            <a:r>
              <a:rPr lang="en-US" sz="2800" dirty="0" err="1"/>
              <a:t>đường</a:t>
            </a:r>
            <a:r>
              <a:rPr lang="en-US" sz="2800" dirty="0"/>
              <a:t> </a:t>
            </a:r>
            <a:r>
              <a:rPr lang="en-US" sz="2800" dirty="0" err="1"/>
              <a:t>thẳng</a:t>
            </a:r>
            <a:endParaRPr lang="en-US" sz="2800" dirty="0"/>
          </a:p>
        </p:txBody>
      </p:sp>
    </p:spTree>
    <p:extLst>
      <p:ext uri="{BB962C8B-B14F-4D97-AF65-F5344CB8AC3E}">
        <p14:creationId xmlns:p14="http://schemas.microsoft.com/office/powerpoint/2010/main" val="883293433"/>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Bài</a:t>
            </a:r>
            <a:r>
              <a:rPr lang="en-US" b="1" dirty="0">
                <a:solidFill>
                  <a:srgbClr val="C00000"/>
                </a:solidFill>
              </a:rPr>
              <a:t> </a:t>
            </a:r>
            <a:r>
              <a:rPr lang="en-US" b="1" dirty="0" err="1">
                <a:solidFill>
                  <a:srgbClr val="C00000"/>
                </a:solidFill>
              </a:rPr>
              <a:t>tập</a:t>
            </a:r>
            <a:r>
              <a:rPr lang="en-US" b="1" dirty="0">
                <a:solidFill>
                  <a:srgbClr val="C00000"/>
                </a:solidFill>
              </a:rPr>
              <a:t> 2</a:t>
            </a:r>
          </a:p>
        </p:txBody>
      </p:sp>
      <p:sp>
        <p:nvSpPr>
          <p:cNvPr id="4" name="TextBox 3"/>
          <p:cNvSpPr txBox="1"/>
          <p:nvPr/>
        </p:nvSpPr>
        <p:spPr>
          <a:xfrm>
            <a:off x="511676" y="917565"/>
            <a:ext cx="9744688" cy="46467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2000" dirty="0"/>
              <a:t>Khai báo lớp </a:t>
            </a:r>
            <a:r>
              <a:rPr lang="vi-VN" sz="2000" b="1" dirty="0"/>
              <a:t>Diem</a:t>
            </a:r>
            <a:r>
              <a:rPr lang="vi-VN" sz="2000" dirty="0"/>
              <a:t> với 2 thuộc tính x và y với kiểu dữ liệu double nhằm biểu diễn 1 điểm trên mp tọa độ.</a:t>
            </a:r>
          </a:p>
          <a:p>
            <a:pPr marL="285750" indent="-285750">
              <a:lnSpc>
                <a:spcPct val="150000"/>
              </a:lnSpc>
              <a:buFont typeface="Arial" panose="020B0604020202020204" pitchFamily="34" charset="0"/>
              <a:buChar char="•"/>
            </a:pPr>
            <a:r>
              <a:rPr lang="vi-VN" sz="2000" dirty="0"/>
              <a:t>Khai báo lớp </a:t>
            </a:r>
            <a:r>
              <a:rPr lang="vi-VN" sz="2000" b="1" dirty="0"/>
              <a:t>TamGiac</a:t>
            </a:r>
            <a:r>
              <a:rPr lang="vi-VN" sz="2000" dirty="0"/>
              <a:t> với hàm tạo nhận vào 3 điểm. Viết phương thức tính chu vi và diện tích hình </a:t>
            </a:r>
            <a:r>
              <a:rPr lang="vi-VN" sz="2000" b="1" dirty="0"/>
              <a:t>TamGiac</a:t>
            </a:r>
            <a:r>
              <a:rPr lang="vi-VN" sz="2000" dirty="0"/>
              <a:t>. </a:t>
            </a:r>
            <a:endParaRPr lang="en-US" sz="2000" dirty="0"/>
          </a:p>
          <a:p>
            <a:pPr marL="285750" indent="-285750">
              <a:lnSpc>
                <a:spcPct val="150000"/>
              </a:lnSpc>
              <a:buFont typeface="Arial" panose="020B0604020202020204" pitchFamily="34" charset="0"/>
              <a:buChar char="•"/>
            </a:pPr>
            <a:r>
              <a:rPr lang="vi-VN" sz="2000" dirty="0"/>
              <a:t>Khai báo lớp </a:t>
            </a:r>
            <a:r>
              <a:rPr lang="vi-VN" sz="2000" b="1" dirty="0"/>
              <a:t>ChuNhat</a:t>
            </a:r>
            <a:r>
              <a:rPr lang="vi-VN" sz="2000" dirty="0"/>
              <a:t> với hàm tạo nhận </a:t>
            </a:r>
            <a:r>
              <a:rPr lang="en-US" sz="2000" dirty="0" err="1"/>
              <a:t>độ</a:t>
            </a:r>
            <a:r>
              <a:rPr lang="en-US" sz="2000" dirty="0"/>
              <a:t> </a:t>
            </a:r>
            <a:r>
              <a:rPr lang="en-US" sz="2000" dirty="0" err="1"/>
              <a:t>dài</a:t>
            </a:r>
            <a:r>
              <a:rPr lang="en-US" sz="2000" dirty="0"/>
              <a:t> 2 </a:t>
            </a:r>
            <a:r>
              <a:rPr lang="en-US" sz="2000" dirty="0" err="1"/>
              <a:t>cạnh</a:t>
            </a:r>
            <a:r>
              <a:rPr lang="vi-VN" sz="2000" dirty="0"/>
              <a:t>.</a:t>
            </a:r>
            <a:r>
              <a:rPr lang="en-US" sz="2000" dirty="0"/>
              <a:t> V</a:t>
            </a:r>
            <a:r>
              <a:rPr lang="vi-VN" sz="2000" dirty="0"/>
              <a:t>iết phương thức tính chu vi và diện tính hình </a:t>
            </a:r>
            <a:r>
              <a:rPr lang="vi-VN" sz="2000" b="1" dirty="0"/>
              <a:t>ChuNhat</a:t>
            </a:r>
            <a:r>
              <a:rPr lang="vi-VN" sz="2000" dirty="0"/>
              <a:t>. </a:t>
            </a:r>
            <a:endParaRPr lang="en-US" sz="2000" dirty="0"/>
          </a:p>
          <a:p>
            <a:pPr marL="285750" indent="-285750">
              <a:lnSpc>
                <a:spcPct val="150000"/>
              </a:lnSpc>
              <a:buFont typeface="Arial" panose="020B0604020202020204" pitchFamily="34" charset="0"/>
              <a:buChar char="•"/>
            </a:pPr>
            <a:r>
              <a:rPr lang="vi-VN" sz="2000" dirty="0"/>
              <a:t>Khai báo lớp </a:t>
            </a:r>
            <a:r>
              <a:rPr lang="vi-VN" sz="2000" b="1" dirty="0"/>
              <a:t>HinhTron</a:t>
            </a:r>
            <a:r>
              <a:rPr lang="vi-VN" sz="2000" dirty="0"/>
              <a:t> với hàm tạo nhận vào điểm O và b</a:t>
            </a:r>
            <a:r>
              <a:rPr lang="en-US" sz="2000" dirty="0"/>
              <a:t>á</a:t>
            </a:r>
            <a:r>
              <a:rPr lang="vi-VN" sz="2000" dirty="0"/>
              <a:t>n kính. Viết phương thức tính chu vi và diện tích hình </a:t>
            </a:r>
            <a:r>
              <a:rPr lang="vi-VN" sz="2000" b="1" dirty="0"/>
              <a:t>HinhTron</a:t>
            </a:r>
            <a:r>
              <a:rPr lang="vi-VN" sz="2000" dirty="0"/>
              <a:t>. </a:t>
            </a:r>
            <a:endParaRPr lang="en-US" sz="2000" dirty="0"/>
          </a:p>
          <a:p>
            <a:pPr marL="285750" indent="-285750">
              <a:lnSpc>
                <a:spcPct val="150000"/>
              </a:lnSpc>
              <a:buFont typeface="Arial" panose="020B0604020202020204" pitchFamily="34" charset="0"/>
              <a:buChar char="•"/>
            </a:pPr>
            <a:r>
              <a:rPr lang="vi-VN" sz="2000" dirty="0"/>
              <a:t>Viết chương trình chính khởi tạo </a:t>
            </a:r>
            <a:r>
              <a:rPr lang="en-US" sz="2000" dirty="0"/>
              <a:t>2 </a:t>
            </a:r>
            <a:r>
              <a:rPr lang="en-US" sz="2000" b="1" dirty="0" err="1"/>
              <a:t>TamGiac</a:t>
            </a:r>
            <a:r>
              <a:rPr lang="en-US" sz="2000" dirty="0"/>
              <a:t>, 2 </a:t>
            </a:r>
            <a:r>
              <a:rPr lang="en-US" sz="2000" b="1" dirty="0" err="1"/>
              <a:t>ChuNhat</a:t>
            </a:r>
            <a:r>
              <a:rPr lang="en-US" sz="2000" dirty="0"/>
              <a:t>, 2</a:t>
            </a:r>
            <a:r>
              <a:rPr lang="vi-VN" sz="2000" dirty="0"/>
              <a:t> </a:t>
            </a:r>
            <a:r>
              <a:rPr lang="vi-VN" sz="2000" b="1" dirty="0"/>
              <a:t>HinhTron</a:t>
            </a:r>
            <a:r>
              <a:rPr lang="vi-VN" sz="2000" dirty="0"/>
              <a:t> bất kỳ, in ra chu vi và diện tích các hình.</a:t>
            </a:r>
          </a:p>
        </p:txBody>
      </p:sp>
    </p:spTree>
    <p:extLst>
      <p:ext uri="{BB962C8B-B14F-4D97-AF65-F5344CB8AC3E}">
        <p14:creationId xmlns:p14="http://schemas.microsoft.com/office/powerpoint/2010/main" val="365696238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THỪA KẾ</a:t>
            </a:r>
          </a:p>
        </p:txBody>
      </p:sp>
    </p:spTree>
    <p:extLst>
      <p:ext uri="{BB962C8B-B14F-4D97-AF65-F5344CB8AC3E}">
        <p14:creationId xmlns:p14="http://schemas.microsoft.com/office/powerpoint/2010/main" val="308027473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Thừa</a:t>
            </a:r>
            <a:r>
              <a:rPr lang="en-US" b="1" dirty="0">
                <a:solidFill>
                  <a:srgbClr val="C00000"/>
                </a:solidFill>
              </a:rPr>
              <a:t> </a:t>
            </a:r>
            <a:r>
              <a:rPr lang="en-US" b="1" dirty="0" err="1">
                <a:solidFill>
                  <a:srgbClr val="C00000"/>
                </a:solidFill>
              </a:rPr>
              <a:t>kế</a:t>
            </a:r>
            <a:endParaRPr lang="en-US" b="1" dirty="0">
              <a:solidFill>
                <a:srgbClr val="C00000"/>
              </a:solidFill>
            </a:endParaRPr>
          </a:p>
        </p:txBody>
      </p:sp>
      <p:sp>
        <p:nvSpPr>
          <p:cNvPr id="4" name="TextBox 3"/>
          <p:cNvSpPr txBox="1"/>
          <p:nvPr/>
        </p:nvSpPr>
        <p:spPr>
          <a:xfrm>
            <a:off x="511676" y="917565"/>
            <a:ext cx="9744688" cy="26108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err="1"/>
              <a:t>Thừa</a:t>
            </a:r>
            <a:r>
              <a:rPr lang="en-US" sz="2800" dirty="0"/>
              <a:t> </a:t>
            </a:r>
            <a:r>
              <a:rPr lang="en-US" sz="2800" dirty="0" err="1"/>
              <a:t>kế</a:t>
            </a:r>
            <a:r>
              <a:rPr lang="en-US" sz="2800" dirty="0"/>
              <a:t>: </a:t>
            </a:r>
            <a:r>
              <a:rPr lang="en-US" sz="2800" dirty="0" err="1"/>
              <a:t>Kỹ</a:t>
            </a:r>
            <a:r>
              <a:rPr lang="en-US" sz="2800" dirty="0"/>
              <a:t> </a:t>
            </a:r>
            <a:r>
              <a:rPr lang="en-US" sz="2800" dirty="0" err="1"/>
              <a:t>thuật</a:t>
            </a:r>
            <a:r>
              <a:rPr lang="en-US" sz="2800" dirty="0"/>
              <a:t> </a:t>
            </a:r>
            <a:r>
              <a:rPr lang="en-US" sz="2800" dirty="0" err="1"/>
              <a:t>cho</a:t>
            </a:r>
            <a:r>
              <a:rPr lang="en-US" sz="2800" dirty="0"/>
              <a:t> </a:t>
            </a:r>
            <a:r>
              <a:rPr lang="en-US" sz="2800" dirty="0" err="1"/>
              <a:t>phép</a:t>
            </a:r>
            <a:r>
              <a:rPr lang="en-US" sz="2800" dirty="0"/>
              <a:t> </a:t>
            </a:r>
            <a:r>
              <a:rPr lang="en-US" sz="2800" dirty="0" err="1"/>
              <a:t>tái</a:t>
            </a:r>
            <a:r>
              <a:rPr lang="en-US" sz="2800" dirty="0"/>
              <a:t> </a:t>
            </a:r>
            <a:r>
              <a:rPr lang="en-US" sz="2800" dirty="0" err="1"/>
              <a:t>sử</a:t>
            </a:r>
            <a:r>
              <a:rPr lang="en-US" sz="2800" dirty="0"/>
              <a:t> </a:t>
            </a:r>
            <a:r>
              <a:rPr lang="en-US" sz="2800" dirty="0" err="1"/>
              <a:t>dụng</a:t>
            </a:r>
            <a:r>
              <a:rPr lang="en-US" sz="2800" dirty="0"/>
              <a:t> </a:t>
            </a:r>
            <a:r>
              <a:rPr lang="en-US" sz="2800" dirty="0" err="1"/>
              <a:t>thông</a:t>
            </a:r>
            <a:r>
              <a:rPr lang="en-US" sz="2800" dirty="0"/>
              <a:t> tin (properties + methods)</a:t>
            </a:r>
          </a:p>
          <a:p>
            <a:pPr marL="742950" lvl="1" indent="-285750">
              <a:lnSpc>
                <a:spcPct val="150000"/>
              </a:lnSpc>
              <a:buFont typeface="Arial" panose="020B0604020202020204" pitchFamily="34" charset="0"/>
              <a:buChar char="•"/>
            </a:pPr>
            <a:r>
              <a:rPr lang="en-US" sz="2800" dirty="0" err="1"/>
              <a:t>Lớp</a:t>
            </a:r>
            <a:r>
              <a:rPr lang="en-US" sz="2800" dirty="0"/>
              <a:t> con = </a:t>
            </a:r>
            <a:r>
              <a:rPr lang="en-US" sz="2800" dirty="0" err="1"/>
              <a:t>Lớp</a:t>
            </a:r>
            <a:r>
              <a:rPr lang="en-US" sz="2800" dirty="0"/>
              <a:t> cha + </a:t>
            </a:r>
            <a:r>
              <a:rPr lang="en-US" sz="2800" dirty="0" err="1"/>
              <a:t>mở</a:t>
            </a:r>
            <a:r>
              <a:rPr lang="en-US" sz="2800" dirty="0"/>
              <a:t> </a:t>
            </a:r>
            <a:r>
              <a:rPr lang="en-US" sz="2800" dirty="0" err="1"/>
              <a:t>rộng</a:t>
            </a:r>
            <a:endParaRPr lang="en-US" sz="2800" dirty="0"/>
          </a:p>
          <a:p>
            <a:pPr marL="742950" lvl="1" indent="-285750">
              <a:lnSpc>
                <a:spcPct val="150000"/>
              </a:lnSpc>
              <a:buFont typeface="Arial" panose="020B0604020202020204" pitchFamily="34" charset="0"/>
              <a:buChar char="•"/>
            </a:pPr>
            <a:r>
              <a:rPr lang="en-US" sz="2800" dirty="0" err="1"/>
              <a:t>Lớp</a:t>
            </a:r>
            <a:r>
              <a:rPr lang="en-US" sz="2800" dirty="0"/>
              <a:t> con </a:t>
            </a:r>
            <a:r>
              <a:rPr lang="en-US" sz="2800" dirty="0" err="1"/>
              <a:t>không</a:t>
            </a:r>
            <a:r>
              <a:rPr lang="en-US" sz="2800" dirty="0"/>
              <a:t> </a:t>
            </a:r>
            <a:r>
              <a:rPr lang="en-US" sz="2800" dirty="0" err="1"/>
              <a:t>thể</a:t>
            </a:r>
            <a:r>
              <a:rPr lang="en-US" sz="2800" dirty="0"/>
              <a:t> </a:t>
            </a:r>
            <a:r>
              <a:rPr lang="en-US" sz="2800" dirty="0" err="1"/>
              <a:t>truy</a:t>
            </a:r>
            <a:r>
              <a:rPr lang="en-US" sz="2800" dirty="0"/>
              <a:t> </a:t>
            </a:r>
            <a:r>
              <a:rPr lang="en-US" sz="2800" dirty="0" err="1"/>
              <a:t>xuất</a:t>
            </a:r>
            <a:r>
              <a:rPr lang="en-US" sz="2800" dirty="0"/>
              <a:t> </a:t>
            </a:r>
            <a:r>
              <a:rPr lang="en-US" sz="2800" dirty="0" err="1"/>
              <a:t>thành</a:t>
            </a:r>
            <a:r>
              <a:rPr lang="en-US" sz="2800" dirty="0"/>
              <a:t> </a:t>
            </a:r>
            <a:r>
              <a:rPr lang="en-US" sz="2800" dirty="0" err="1"/>
              <a:t>phần</a:t>
            </a:r>
            <a:r>
              <a:rPr lang="en-US" sz="2800" dirty="0"/>
              <a:t> private </a:t>
            </a:r>
            <a:r>
              <a:rPr lang="en-US" sz="2800" dirty="0" err="1"/>
              <a:t>của</a:t>
            </a:r>
            <a:r>
              <a:rPr lang="en-US" sz="2800" dirty="0"/>
              <a:t> </a:t>
            </a:r>
            <a:r>
              <a:rPr lang="en-US" sz="2800" dirty="0" err="1"/>
              <a:t>lớp</a:t>
            </a:r>
            <a:r>
              <a:rPr lang="en-US" sz="2800" dirty="0"/>
              <a:t> cha</a:t>
            </a:r>
          </a:p>
        </p:txBody>
      </p:sp>
      <p:sp>
        <p:nvSpPr>
          <p:cNvPr id="7" name="TextBox 6"/>
          <p:cNvSpPr txBox="1"/>
          <p:nvPr/>
        </p:nvSpPr>
        <p:spPr>
          <a:xfrm>
            <a:off x="686502" y="4165034"/>
            <a:ext cx="8997705" cy="923330"/>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Son extends Father {</a:t>
            </a:r>
          </a:p>
          <a:p>
            <a:pPr lvl="1"/>
            <a:r>
              <a:rPr lang="en-US" dirty="0">
                <a:latin typeface="Consolas" panose="020B0609020204030204" pitchFamily="49" charset="0"/>
              </a:rPr>
              <a:t>...</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922533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Thừa</a:t>
            </a:r>
            <a:r>
              <a:rPr lang="en-US" b="1" dirty="0">
                <a:solidFill>
                  <a:srgbClr val="C00000"/>
                </a:solidFill>
              </a:rPr>
              <a:t> </a:t>
            </a:r>
            <a:r>
              <a:rPr lang="en-US" b="1" dirty="0" err="1">
                <a:solidFill>
                  <a:srgbClr val="C00000"/>
                </a:solidFill>
              </a:rPr>
              <a:t>kế</a:t>
            </a:r>
            <a:endParaRPr lang="en-US" b="1" dirty="0">
              <a:solidFill>
                <a:srgbClr val="C00000"/>
              </a:solidFill>
            </a:endParaRPr>
          </a:p>
        </p:txBody>
      </p:sp>
      <p:sp>
        <p:nvSpPr>
          <p:cNvPr id="4" name="TextBox 3"/>
          <p:cNvSpPr txBox="1"/>
          <p:nvPr/>
        </p:nvSpPr>
        <p:spPr>
          <a:xfrm>
            <a:off x="511676" y="917565"/>
            <a:ext cx="9744688" cy="6718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err="1"/>
              <a:t>Ví</a:t>
            </a:r>
            <a:r>
              <a:rPr lang="en-US" sz="2800" dirty="0"/>
              <a:t> </a:t>
            </a:r>
            <a:r>
              <a:rPr lang="en-US" sz="2800" dirty="0" err="1"/>
              <a:t>dụ</a:t>
            </a:r>
            <a:endParaRPr lang="en-US" sz="2800" dirty="0"/>
          </a:p>
        </p:txBody>
      </p:sp>
      <p:sp>
        <p:nvSpPr>
          <p:cNvPr id="7" name="TextBox 6"/>
          <p:cNvSpPr txBox="1"/>
          <p:nvPr/>
        </p:nvSpPr>
        <p:spPr>
          <a:xfrm>
            <a:off x="752489" y="1657504"/>
            <a:ext cx="8997705" cy="4832092"/>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Father {</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p1</a:t>
            </a:r>
            <a:r>
              <a:rPr lang="en-US" sz="1400" dirty="0">
                <a:solidFill>
                  <a:srgbClr val="000000"/>
                </a:solidFill>
                <a:latin typeface="Consolas" panose="020B0609020204030204" pitchFamily="49" charset="0"/>
              </a:rPr>
              <a:t>;</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p2</a:t>
            </a:r>
            <a:r>
              <a:rPr lang="en-US" sz="1400" dirty="0">
                <a:solidFill>
                  <a:srgbClr val="000000"/>
                </a:solidFill>
                <a:latin typeface="Consolas" panose="020B0609020204030204" pitchFamily="49" charset="0"/>
              </a:rPr>
              <a:t>;</a:t>
            </a:r>
          </a:p>
          <a:p>
            <a:pPr lvl="1"/>
            <a:endParaRPr lang="en-US" sz="1400" dirty="0">
              <a:solidFill>
                <a:srgbClr val="000000"/>
              </a:solidFill>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latin typeface="Consolas" panose="020B0609020204030204" pitchFamily="49" charset="0"/>
              </a:rPr>
              <a:t>void m1() {</a:t>
            </a:r>
          </a:p>
          <a:p>
            <a:pPr lvl="1"/>
            <a:r>
              <a:rPr lang="en-US" sz="1400" dirty="0">
                <a:latin typeface="Consolas" panose="020B0609020204030204" pitchFamily="49" charset="0"/>
              </a:rPr>
              <a:t>	</a:t>
            </a:r>
            <a:r>
              <a:rPr lang="en-US" sz="1400" dirty="0" err="1">
                <a:latin typeface="Consolas" panose="020B0609020204030204" pitchFamily="49" charset="0"/>
              </a:rPr>
              <a:t>system.out.print</a:t>
            </a:r>
            <a:r>
              <a:rPr lang="en-US" sz="1400" dirty="0">
                <a:latin typeface="Consolas" panose="020B0609020204030204" pitchFamily="49" charset="0"/>
              </a:rPr>
              <a:t>(</a:t>
            </a:r>
            <a:r>
              <a:rPr lang="en-US" sz="1400" dirty="0">
                <a:solidFill>
                  <a:srgbClr val="2A00FF"/>
                </a:solidFill>
                <a:latin typeface="Consolas" panose="020B0609020204030204" pitchFamily="49" charset="0"/>
              </a:rPr>
              <a:t>"Father.m1</a:t>
            </a:r>
            <a:r>
              <a:rPr lang="en-US" sz="1400" dirty="0">
                <a:latin typeface="Consolas" panose="020B0609020204030204" pitchFamily="49" charset="0"/>
              </a:rPr>
              <a:t>");</a:t>
            </a:r>
          </a:p>
          <a:p>
            <a:pPr lvl="1"/>
            <a:r>
              <a:rPr lang="en-US" sz="1400" dirty="0">
                <a:latin typeface="Consolas" panose="020B0609020204030204" pitchFamily="49" charset="0"/>
              </a:rPr>
              <a:t>}</a:t>
            </a:r>
          </a:p>
          <a:p>
            <a:r>
              <a:rPr lang="en-US" sz="1400" dirty="0">
                <a:solidFill>
                  <a:srgbClr val="000000"/>
                </a:solidFill>
                <a:latin typeface="Consolas" panose="020B0609020204030204" pitchFamily="49" charset="0"/>
              </a:rPr>
              <a:t>}</a:t>
            </a:r>
          </a:p>
          <a:p>
            <a:endParaRPr lang="en-US" sz="1400" dirty="0">
              <a:solidFill>
                <a:srgbClr val="7F0055"/>
              </a:solidFill>
              <a:latin typeface="Consolas" panose="020B0609020204030204" pitchFamily="49" charset="0"/>
            </a:endParaRPr>
          </a:p>
          <a:p>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Son </a:t>
            </a:r>
            <a:r>
              <a:rPr lang="en-US" sz="1400" dirty="0">
                <a:solidFill>
                  <a:srgbClr val="7F0055"/>
                </a:solidFill>
                <a:latin typeface="Consolas" panose="020B0609020204030204" pitchFamily="49" charset="0"/>
              </a:rPr>
              <a:t>extends</a:t>
            </a:r>
            <a:r>
              <a:rPr lang="en-US" sz="1400" dirty="0">
                <a:solidFill>
                  <a:srgbClr val="000000"/>
                </a:solidFill>
                <a:latin typeface="Consolas" panose="020B0609020204030204" pitchFamily="49" charset="0"/>
              </a:rPr>
              <a:t> Father {</a:t>
            </a: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String </a:t>
            </a:r>
            <a:r>
              <a:rPr lang="en-US" sz="1400" dirty="0">
                <a:solidFill>
                  <a:srgbClr val="0000C0"/>
                </a:solidFill>
                <a:latin typeface="Consolas" panose="020B0609020204030204" pitchFamily="49" charset="0"/>
              </a:rPr>
              <a:t>p3</a:t>
            </a:r>
            <a:r>
              <a:rPr lang="en-US" sz="1400" dirty="0">
                <a:solidFill>
                  <a:srgbClr val="000000"/>
                </a:solidFill>
                <a:latin typeface="Consolas" panose="020B0609020204030204" pitchFamily="49" charset="0"/>
              </a:rPr>
              <a:t>;</a:t>
            </a:r>
          </a:p>
          <a:p>
            <a:pPr lvl="1"/>
            <a:endParaRPr lang="en-US" sz="1400" dirty="0">
              <a:solidFill>
                <a:srgbClr val="000000"/>
              </a:solidFill>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latin typeface="Consolas" panose="020B0609020204030204" pitchFamily="49" charset="0"/>
              </a:rPr>
              <a:t>void m2() {</a:t>
            </a:r>
          </a:p>
          <a:p>
            <a:pPr lvl="1"/>
            <a:r>
              <a:rPr lang="en-US" sz="1400" dirty="0">
                <a:latin typeface="Consolas" panose="020B0609020204030204" pitchFamily="49" charset="0"/>
              </a:rPr>
              <a:t>	</a:t>
            </a:r>
            <a:r>
              <a:rPr lang="en-US" sz="1400" dirty="0" err="1">
                <a:latin typeface="Consolas" panose="020B0609020204030204" pitchFamily="49" charset="0"/>
              </a:rPr>
              <a:t>system.out.print</a:t>
            </a:r>
            <a:r>
              <a:rPr lang="en-US" sz="1400" dirty="0">
                <a:latin typeface="Consolas" panose="020B0609020204030204" pitchFamily="49" charset="0"/>
              </a:rPr>
              <a:t>(</a:t>
            </a:r>
            <a:r>
              <a:rPr lang="en-US" sz="1400" dirty="0">
                <a:solidFill>
                  <a:srgbClr val="2A00FF"/>
                </a:solidFill>
                <a:latin typeface="Consolas" panose="020B0609020204030204" pitchFamily="49" charset="0"/>
              </a:rPr>
              <a:t>“Son.m2</a:t>
            </a:r>
            <a:r>
              <a:rPr lang="en-US" sz="1400" dirty="0">
                <a:latin typeface="Consolas" panose="020B0609020204030204" pitchFamily="49" charset="0"/>
              </a:rPr>
              <a:t>");</a:t>
            </a:r>
          </a:p>
          <a:p>
            <a:pPr lvl="1"/>
            <a:r>
              <a:rPr lang="en-US" sz="1400" dirty="0">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7F0055"/>
                </a:solidFill>
                <a:latin typeface="Consolas" panose="020B0609020204030204" pitchFamily="49" charset="0"/>
              </a:rPr>
              <a:t>public</a:t>
            </a:r>
            <a:r>
              <a:rPr lang="en-US" sz="1400" dirty="0">
                <a:latin typeface="Consolas" panose="020B0609020204030204" pitchFamily="49" charset="0"/>
              </a:rPr>
              <a:t> static void main(String[] </a:t>
            </a:r>
            <a:r>
              <a:rPr lang="en-US" sz="1400" dirty="0" err="1">
                <a:latin typeface="Consolas" panose="020B0609020204030204" pitchFamily="49" charset="0"/>
              </a:rPr>
              <a:t>args</a:t>
            </a:r>
            <a:r>
              <a:rPr lang="en-US" sz="1400" dirty="0">
                <a:latin typeface="Consolas" panose="020B0609020204030204" pitchFamily="49" charset="0"/>
              </a:rPr>
              <a:t>) {</a:t>
            </a:r>
          </a:p>
          <a:p>
            <a:pPr lvl="1"/>
            <a:r>
              <a:rPr lang="en-US" sz="1400" dirty="0">
                <a:latin typeface="Consolas" panose="020B0609020204030204" pitchFamily="49" charset="0"/>
              </a:rPr>
              <a:t>   Son s1 = new Son();</a:t>
            </a:r>
          </a:p>
          <a:p>
            <a:pPr lvl="1"/>
            <a:r>
              <a:rPr lang="en-US" sz="1400" dirty="0">
                <a:latin typeface="Consolas" panose="020B0609020204030204" pitchFamily="49" charset="0"/>
              </a:rPr>
              <a:t>   s1.m1();</a:t>
            </a:r>
          </a:p>
          <a:p>
            <a:pPr lvl="1"/>
            <a:r>
              <a:rPr lang="en-US" sz="1400" dirty="0">
                <a:latin typeface="Consolas" panose="020B0609020204030204" pitchFamily="49" charset="0"/>
              </a:rPr>
              <a:t>   s1.m2();</a:t>
            </a:r>
          </a:p>
          <a:p>
            <a:pPr lvl="1"/>
            <a:r>
              <a:rPr lang="en-US" sz="1400" dirty="0">
                <a:latin typeface="Consolas" panose="020B0609020204030204" pitchFamily="49" charset="0"/>
              </a:rPr>
              <a:t>}</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690359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Tính</a:t>
            </a:r>
            <a:r>
              <a:rPr lang="en-US" b="1" dirty="0">
                <a:solidFill>
                  <a:srgbClr val="C00000"/>
                </a:solidFill>
              </a:rPr>
              <a:t> </a:t>
            </a:r>
            <a:r>
              <a:rPr lang="en-US" b="1" dirty="0" err="1">
                <a:solidFill>
                  <a:srgbClr val="C00000"/>
                </a:solidFill>
              </a:rPr>
              <a:t>đa</a:t>
            </a:r>
            <a:r>
              <a:rPr lang="en-US" b="1" dirty="0">
                <a:solidFill>
                  <a:srgbClr val="C00000"/>
                </a:solidFill>
              </a:rPr>
              <a:t> </a:t>
            </a:r>
            <a:r>
              <a:rPr lang="en-US" b="1" dirty="0" err="1">
                <a:solidFill>
                  <a:srgbClr val="C00000"/>
                </a:solidFill>
              </a:rPr>
              <a:t>hình</a:t>
            </a:r>
            <a:r>
              <a:rPr lang="en-US" b="1" dirty="0">
                <a:solidFill>
                  <a:srgbClr val="C00000"/>
                </a:solidFill>
              </a:rPr>
              <a:t> (runtime)</a:t>
            </a:r>
          </a:p>
        </p:txBody>
      </p:sp>
      <p:sp>
        <p:nvSpPr>
          <p:cNvPr id="4" name="TextBox 3"/>
          <p:cNvSpPr txBox="1"/>
          <p:nvPr/>
        </p:nvSpPr>
        <p:spPr>
          <a:xfrm>
            <a:off x="511676" y="917565"/>
            <a:ext cx="9744688"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2400" dirty="0"/>
              <a:t>Tính đa hình (Polymorphism) trong Java được hiểu là trong từng trường hợp, hoàn cảnh khác nhau thì đối tượng có hình thái khác nhau tùy thuộc vào từng ngữ cảnh.</a:t>
            </a:r>
          </a:p>
          <a:p>
            <a:pPr marL="285750" indent="-285750">
              <a:lnSpc>
                <a:spcPct val="150000"/>
              </a:lnSpc>
              <a:buFont typeface="Arial" panose="020B0604020202020204" pitchFamily="34" charset="0"/>
              <a:buChar char="•"/>
            </a:pPr>
            <a:r>
              <a:rPr lang="vi-VN" sz="2400" dirty="0"/>
              <a:t>Đa hình chỉ có trong 1 phân cấp thừa kế và các class của phân cấp có cùng method.</a:t>
            </a:r>
            <a:endParaRPr lang="en-US" sz="2400" dirty="0"/>
          </a:p>
          <a:p>
            <a:pPr marL="285750" indent="-285750">
              <a:lnSpc>
                <a:spcPct val="150000"/>
              </a:lnSpc>
              <a:buFont typeface="Arial" panose="020B0604020202020204" pitchFamily="34" charset="0"/>
              <a:buChar char="•"/>
            </a:pPr>
            <a:r>
              <a:rPr lang="vi-VN" sz="2400" dirty="0"/>
              <a:t>Kỹ thuật đa hình cho phép 1 lớp con override 1 method ở lớp cha ( cùng 1 method nhưng code trong lớp cha và  code trong lớp con khác nhau)</a:t>
            </a:r>
            <a:endParaRPr lang="en-US" sz="2400" dirty="0"/>
          </a:p>
        </p:txBody>
      </p:sp>
    </p:spTree>
    <p:extLst>
      <p:ext uri="{BB962C8B-B14F-4D97-AF65-F5344CB8AC3E}">
        <p14:creationId xmlns:p14="http://schemas.microsoft.com/office/powerpoint/2010/main" val="3669853602"/>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Tính</a:t>
            </a:r>
            <a:r>
              <a:rPr lang="en-US" b="1" dirty="0">
                <a:solidFill>
                  <a:srgbClr val="C00000"/>
                </a:solidFill>
              </a:rPr>
              <a:t> </a:t>
            </a:r>
            <a:r>
              <a:rPr lang="en-US" b="1" dirty="0" err="1">
                <a:solidFill>
                  <a:srgbClr val="C00000"/>
                </a:solidFill>
              </a:rPr>
              <a:t>đa</a:t>
            </a:r>
            <a:r>
              <a:rPr lang="en-US" b="1" dirty="0">
                <a:solidFill>
                  <a:srgbClr val="C00000"/>
                </a:solidFill>
              </a:rPr>
              <a:t> </a:t>
            </a:r>
            <a:r>
              <a:rPr lang="en-US" b="1" dirty="0" err="1">
                <a:solidFill>
                  <a:srgbClr val="C00000"/>
                </a:solidFill>
              </a:rPr>
              <a:t>hình</a:t>
            </a:r>
            <a:endParaRPr lang="en-US" b="1" dirty="0">
              <a:solidFill>
                <a:srgbClr val="C00000"/>
              </a:solidFill>
            </a:endParaRPr>
          </a:p>
        </p:txBody>
      </p:sp>
      <p:sp>
        <p:nvSpPr>
          <p:cNvPr id="5" name="TextBox 4"/>
          <p:cNvSpPr txBox="1"/>
          <p:nvPr/>
        </p:nvSpPr>
        <p:spPr>
          <a:xfrm>
            <a:off x="846758" y="1091896"/>
            <a:ext cx="5167543" cy="5632311"/>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class</a:t>
            </a:r>
            <a:r>
              <a:rPr lang="en-US" sz="1200" dirty="0">
                <a:solidFill>
                  <a:srgbClr val="000000"/>
                </a:solidFill>
                <a:latin typeface="Consolas" panose="020B0609020204030204" pitchFamily="49" charset="0"/>
              </a:rPr>
              <a:t> Animal {</a:t>
            </a:r>
          </a:p>
          <a:p>
            <a:pPr lvl="1"/>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latin typeface="Consolas" panose="020B0609020204030204" pitchFamily="49" charset="0"/>
              </a:rPr>
              <a:t>void sound() {</a:t>
            </a:r>
          </a:p>
          <a:p>
            <a:pPr lvl="1"/>
            <a:r>
              <a:rPr lang="en-US" sz="1200" dirty="0">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solidFill>
                <a:srgbClr val="7F0055"/>
              </a:solidFill>
              <a:latin typeface="Consolas" panose="020B0609020204030204" pitchFamily="49" charset="0"/>
            </a:endParaRPr>
          </a:p>
          <a:p>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class</a:t>
            </a:r>
            <a:r>
              <a:rPr lang="en-US" sz="1200" dirty="0">
                <a:solidFill>
                  <a:srgbClr val="000000"/>
                </a:solidFill>
                <a:latin typeface="Consolas" panose="020B0609020204030204" pitchFamily="49" charset="0"/>
              </a:rPr>
              <a:t> Dog </a:t>
            </a:r>
            <a:r>
              <a:rPr lang="en-US" sz="1200" dirty="0">
                <a:solidFill>
                  <a:srgbClr val="7F0055"/>
                </a:solidFill>
                <a:latin typeface="Consolas" panose="020B0609020204030204" pitchFamily="49" charset="0"/>
              </a:rPr>
              <a:t>extends </a:t>
            </a:r>
            <a:r>
              <a:rPr lang="en-US" sz="1200" dirty="0">
                <a:solidFill>
                  <a:srgbClr val="000000"/>
                </a:solidFill>
                <a:latin typeface="Consolas" panose="020B0609020204030204" pitchFamily="49" charset="0"/>
              </a:rPr>
              <a:t>Animal{</a:t>
            </a:r>
          </a:p>
          <a:p>
            <a:pPr lvl="1"/>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latin typeface="Consolas" panose="020B0609020204030204" pitchFamily="49" charset="0"/>
              </a:rPr>
              <a:t>void sound() {</a:t>
            </a:r>
          </a:p>
          <a:p>
            <a:pPr lvl="1"/>
            <a:r>
              <a:rPr lang="en-US" sz="1200" dirty="0">
                <a:latin typeface="Consolas" panose="020B0609020204030204" pitchFamily="49" charset="0"/>
              </a:rPr>
              <a:t>	</a:t>
            </a:r>
            <a:r>
              <a:rPr lang="en-US" sz="1200" dirty="0" err="1">
                <a:latin typeface="Consolas" panose="020B0609020204030204" pitchFamily="49" charset="0"/>
              </a:rPr>
              <a:t>system.out.print</a:t>
            </a:r>
            <a:r>
              <a:rPr lang="en-US" sz="1200" dirty="0">
                <a:latin typeface="Consolas" panose="020B0609020204030204" pitchFamily="49" charset="0"/>
              </a:rPr>
              <a:t>(</a:t>
            </a:r>
            <a:r>
              <a:rPr lang="en-US" sz="1200" dirty="0">
                <a:solidFill>
                  <a:srgbClr val="2A00FF"/>
                </a:solidFill>
                <a:latin typeface="Consolas" panose="020B0609020204030204" pitchFamily="49" charset="0"/>
              </a:rPr>
              <a:t>“Dog</a:t>
            </a:r>
            <a:r>
              <a:rPr lang="en-US" sz="1200" dirty="0">
                <a:latin typeface="Consolas" panose="020B0609020204030204" pitchFamily="49" charset="0"/>
              </a:rPr>
              <a:t>");</a:t>
            </a:r>
          </a:p>
          <a:p>
            <a:pPr lvl="1"/>
            <a:r>
              <a:rPr lang="en-US" sz="1200" dirty="0">
                <a:latin typeface="Consolas" panose="020B0609020204030204" pitchFamily="49" charset="0"/>
              </a:rPr>
              <a:t>}</a:t>
            </a:r>
          </a:p>
          <a:p>
            <a:pPr lvl="1"/>
            <a:r>
              <a:rPr lang="en-US" sz="1200" dirty="0">
                <a:solidFill>
                  <a:srgbClr val="7F0055"/>
                </a:solidFill>
                <a:latin typeface="Consolas" panose="020B0609020204030204" pitchFamily="49" charset="0"/>
              </a:rPr>
              <a:t>public </a:t>
            </a:r>
            <a:r>
              <a:rPr lang="en-US" sz="1200" dirty="0">
                <a:latin typeface="Consolas" panose="020B0609020204030204" pitchFamily="49" charset="0"/>
              </a:rPr>
              <a:t>void eat() {}</a:t>
            </a:r>
          </a:p>
          <a:p>
            <a:r>
              <a:rPr lang="en-US" sz="1200" dirty="0">
                <a:solidFill>
                  <a:srgbClr val="000000"/>
                </a:solidFill>
                <a:latin typeface="Consolas" panose="020B0609020204030204" pitchFamily="49" charset="0"/>
              </a:rPr>
              <a:t>}</a:t>
            </a:r>
          </a:p>
          <a:p>
            <a:endParaRPr lang="en-US" sz="1200" dirty="0">
              <a:solidFill>
                <a:srgbClr val="7F0055"/>
              </a:solidFill>
              <a:latin typeface="Consolas" panose="020B0609020204030204" pitchFamily="49" charset="0"/>
            </a:endParaRPr>
          </a:p>
          <a:p>
            <a:endParaRPr lang="en-US" sz="1200" dirty="0">
              <a:solidFill>
                <a:srgbClr val="7F0055"/>
              </a:solidFill>
              <a:latin typeface="Consolas" panose="020B0609020204030204" pitchFamily="49" charset="0"/>
            </a:endParaRPr>
          </a:p>
          <a:p>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class</a:t>
            </a:r>
            <a:r>
              <a:rPr lang="en-US" sz="1200" dirty="0">
                <a:solidFill>
                  <a:srgbClr val="000000"/>
                </a:solidFill>
                <a:latin typeface="Consolas" panose="020B0609020204030204" pitchFamily="49" charset="0"/>
              </a:rPr>
              <a:t> Cat </a:t>
            </a:r>
            <a:r>
              <a:rPr lang="en-US" sz="1200" dirty="0">
                <a:solidFill>
                  <a:srgbClr val="7F0055"/>
                </a:solidFill>
                <a:latin typeface="Consolas" panose="020B0609020204030204" pitchFamily="49" charset="0"/>
              </a:rPr>
              <a:t>extends </a:t>
            </a:r>
            <a:r>
              <a:rPr lang="en-US" sz="1200" dirty="0">
                <a:solidFill>
                  <a:srgbClr val="000000"/>
                </a:solidFill>
                <a:latin typeface="Consolas" panose="020B0609020204030204" pitchFamily="49" charset="0"/>
              </a:rPr>
              <a:t>Animal{</a:t>
            </a:r>
          </a:p>
          <a:p>
            <a:pPr lvl="1"/>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latin typeface="Consolas" panose="020B0609020204030204" pitchFamily="49" charset="0"/>
              </a:rPr>
              <a:t>void sound() {</a:t>
            </a:r>
          </a:p>
          <a:p>
            <a:pPr lvl="1"/>
            <a:r>
              <a:rPr lang="en-US" sz="1200" dirty="0">
                <a:latin typeface="Consolas" panose="020B0609020204030204" pitchFamily="49" charset="0"/>
              </a:rPr>
              <a:t>	</a:t>
            </a:r>
            <a:r>
              <a:rPr lang="en-US" sz="1200" dirty="0" err="1">
                <a:latin typeface="Consolas" panose="020B0609020204030204" pitchFamily="49" charset="0"/>
              </a:rPr>
              <a:t>system.out.print</a:t>
            </a:r>
            <a:r>
              <a:rPr lang="en-US" sz="1200" dirty="0">
                <a:latin typeface="Consolas" panose="020B0609020204030204" pitchFamily="49" charset="0"/>
              </a:rPr>
              <a:t>(</a:t>
            </a:r>
            <a:r>
              <a:rPr lang="en-US" sz="1200" dirty="0">
                <a:solidFill>
                  <a:srgbClr val="2A00FF"/>
                </a:solidFill>
                <a:latin typeface="Consolas" panose="020B0609020204030204" pitchFamily="49" charset="0"/>
              </a:rPr>
              <a:t>“Cat</a:t>
            </a:r>
            <a:r>
              <a:rPr lang="en-US" sz="1200" dirty="0">
                <a:latin typeface="Consolas" panose="020B0609020204030204" pitchFamily="49" charset="0"/>
              </a:rPr>
              <a:t>");</a:t>
            </a:r>
          </a:p>
          <a:p>
            <a:pPr lvl="1"/>
            <a:r>
              <a:rPr lang="en-US" sz="1200" dirty="0">
                <a:latin typeface="Consolas" panose="020B0609020204030204" pitchFamily="49" charset="0"/>
              </a:rPr>
              <a:t>}</a:t>
            </a:r>
          </a:p>
          <a:p>
            <a:pPr lvl="1"/>
            <a:r>
              <a:rPr lang="en-US" sz="1200" dirty="0">
                <a:solidFill>
                  <a:srgbClr val="7F0055"/>
                </a:solidFill>
                <a:latin typeface="Consolas" panose="020B0609020204030204" pitchFamily="49" charset="0"/>
              </a:rPr>
              <a:t>public </a:t>
            </a:r>
            <a:r>
              <a:rPr lang="en-US" sz="1200" dirty="0">
                <a:latin typeface="Consolas" panose="020B0609020204030204" pitchFamily="49" charset="0"/>
              </a:rPr>
              <a:t>void climb() {}</a:t>
            </a:r>
          </a:p>
          <a:p>
            <a:r>
              <a:rPr lang="en-US" sz="1200" dirty="0">
                <a:solidFill>
                  <a:srgbClr val="000000"/>
                </a:solidFill>
                <a:latin typeface="Consolas" panose="020B0609020204030204" pitchFamily="49" charset="0"/>
              </a:rPr>
              <a:t>}</a:t>
            </a:r>
          </a:p>
          <a:p>
            <a:endParaRPr lang="en-US" sz="1200" dirty="0">
              <a:solidFill>
                <a:srgbClr val="7F0055"/>
              </a:solidFill>
              <a:latin typeface="Consolas" panose="020B0609020204030204" pitchFamily="49" charset="0"/>
            </a:endParaRPr>
          </a:p>
          <a:p>
            <a:r>
              <a:rPr lang="en-US" sz="1200" dirty="0">
                <a:solidFill>
                  <a:srgbClr val="7F0055"/>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7F0055"/>
                </a:solidFill>
                <a:latin typeface="Consolas" panose="020B0609020204030204" pitchFamily="49" charset="0"/>
              </a:rPr>
              <a:t>class</a:t>
            </a:r>
            <a:r>
              <a:rPr lang="en-US" sz="1200" dirty="0">
                <a:solidFill>
                  <a:srgbClr val="000000"/>
                </a:solidFill>
                <a:latin typeface="Consolas" panose="020B0609020204030204" pitchFamily="49" charset="0"/>
              </a:rPr>
              <a:t> Demo {</a:t>
            </a:r>
          </a:p>
          <a:p>
            <a:pPr lvl="1"/>
            <a:endParaRPr lang="en-US" sz="1200" dirty="0">
              <a:latin typeface="Consolas" panose="020B0609020204030204" pitchFamily="49" charset="0"/>
            </a:endParaRPr>
          </a:p>
          <a:p>
            <a:pPr lvl="1"/>
            <a:r>
              <a:rPr lang="en-US" sz="1200" dirty="0">
                <a:solidFill>
                  <a:srgbClr val="7F0055"/>
                </a:solidFill>
                <a:latin typeface="Consolas" panose="020B0609020204030204" pitchFamily="49" charset="0"/>
              </a:rPr>
              <a:t>public</a:t>
            </a:r>
            <a:r>
              <a:rPr lang="en-US" sz="1200" dirty="0">
                <a:latin typeface="Consolas" panose="020B0609020204030204" pitchFamily="49" charset="0"/>
              </a:rPr>
              <a:t> static void main(String[] </a:t>
            </a:r>
            <a:r>
              <a:rPr lang="en-US" sz="1200" dirty="0" err="1">
                <a:latin typeface="Consolas" panose="020B0609020204030204" pitchFamily="49" charset="0"/>
              </a:rPr>
              <a:t>args</a:t>
            </a:r>
            <a:r>
              <a:rPr lang="en-US" sz="1200" dirty="0">
                <a:latin typeface="Consolas" panose="020B0609020204030204" pitchFamily="49" charset="0"/>
              </a:rPr>
              <a:t>) {</a:t>
            </a:r>
          </a:p>
          <a:p>
            <a:pPr lvl="1"/>
            <a:r>
              <a:rPr lang="en-US" sz="1200" dirty="0">
                <a:latin typeface="Consolas" panose="020B0609020204030204" pitchFamily="49" charset="0"/>
              </a:rPr>
              <a:t>   Animal a;</a:t>
            </a:r>
          </a:p>
          <a:p>
            <a:pPr lvl="1"/>
            <a:r>
              <a:rPr lang="en-US" sz="1200" dirty="0">
                <a:latin typeface="Consolas" panose="020B0609020204030204" pitchFamily="49" charset="0"/>
              </a:rPr>
              <a:t>   a = new Dog(); //</a:t>
            </a:r>
            <a:r>
              <a:rPr lang="en-US" sz="1200" dirty="0" err="1">
                <a:latin typeface="Consolas" panose="020B0609020204030204" pitchFamily="49" charset="0"/>
              </a:rPr>
              <a:t>upcasting</a:t>
            </a:r>
            <a:endParaRPr lang="en-US" sz="1200" dirty="0">
              <a:latin typeface="Consolas" panose="020B0609020204030204" pitchFamily="49" charset="0"/>
            </a:endParaRPr>
          </a:p>
          <a:p>
            <a:pPr lvl="1"/>
            <a:r>
              <a:rPr lang="en-US" sz="1200" dirty="0">
                <a:latin typeface="Consolas" panose="020B0609020204030204" pitchFamily="49" charset="0"/>
              </a:rPr>
              <a:t>   </a:t>
            </a:r>
            <a:r>
              <a:rPr lang="en-US" sz="1200" dirty="0" err="1">
                <a:latin typeface="Consolas" panose="020B0609020204030204" pitchFamily="49" charset="0"/>
              </a:rPr>
              <a:t>a.sound</a:t>
            </a:r>
            <a:r>
              <a:rPr lang="en-US" sz="1200" dirty="0">
                <a:latin typeface="Consolas" panose="020B0609020204030204" pitchFamily="49" charset="0"/>
              </a:rPr>
              <a:t>();     //sound from dog</a:t>
            </a:r>
          </a:p>
          <a:p>
            <a:pPr lvl="1"/>
            <a:r>
              <a:rPr lang="en-US" sz="1200" dirty="0">
                <a:latin typeface="Consolas" panose="020B0609020204030204" pitchFamily="49" charset="0"/>
              </a:rPr>
              <a:t>   a = new Cat(); //</a:t>
            </a:r>
            <a:r>
              <a:rPr lang="en-US" sz="1200" dirty="0" err="1">
                <a:latin typeface="Consolas" panose="020B0609020204030204" pitchFamily="49" charset="0"/>
              </a:rPr>
              <a:t>upcasting</a:t>
            </a:r>
            <a:endParaRPr lang="en-US" sz="1200" dirty="0">
              <a:latin typeface="Consolas" panose="020B0609020204030204" pitchFamily="49" charset="0"/>
            </a:endParaRPr>
          </a:p>
          <a:p>
            <a:pPr lvl="1"/>
            <a:r>
              <a:rPr lang="en-US" sz="1200" dirty="0">
                <a:latin typeface="Consolas" panose="020B0609020204030204" pitchFamily="49" charset="0"/>
              </a:rPr>
              <a:t>   </a:t>
            </a:r>
            <a:r>
              <a:rPr lang="en-US" sz="1200" dirty="0" err="1">
                <a:latin typeface="Consolas" panose="020B0609020204030204" pitchFamily="49" charset="0"/>
              </a:rPr>
              <a:t>a.sound</a:t>
            </a:r>
            <a:r>
              <a:rPr lang="en-US" sz="1200" dirty="0">
                <a:latin typeface="Consolas" panose="020B0609020204030204" pitchFamily="49" charset="0"/>
              </a:rPr>
              <a:t>();     //sound from cat</a:t>
            </a:r>
          </a:p>
          <a:p>
            <a:pPr lvl="1"/>
            <a:r>
              <a:rPr lang="en-US" sz="1200" dirty="0">
                <a:latin typeface="Consolas" panose="020B0609020204030204" pitchFamily="49" charset="0"/>
              </a:rPr>
              <a:t>}</a:t>
            </a:r>
          </a:p>
          <a:p>
            <a:r>
              <a:rPr lang="en-US" sz="1200" dirty="0">
                <a:solidFill>
                  <a:srgbClr val="000000"/>
                </a:solidFill>
                <a:latin typeface="Consolas" panose="020B0609020204030204" pitchFamily="49" charset="0"/>
              </a:rPr>
              <a:t>}</a:t>
            </a:r>
          </a:p>
        </p:txBody>
      </p:sp>
      <p:sp>
        <p:nvSpPr>
          <p:cNvPr id="2" name="TextBox 1"/>
          <p:cNvSpPr txBox="1"/>
          <p:nvPr/>
        </p:nvSpPr>
        <p:spPr>
          <a:xfrm>
            <a:off x="6014301" y="1075127"/>
            <a:ext cx="4647426" cy="2782493"/>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b="1" dirty="0"/>
              <a:t>a</a:t>
            </a:r>
            <a:r>
              <a:rPr lang="en-US" dirty="0"/>
              <a:t> </a:t>
            </a:r>
            <a:r>
              <a:rPr lang="en-US" dirty="0" err="1"/>
              <a:t>là</a:t>
            </a:r>
            <a:r>
              <a:rPr lang="en-US" dirty="0"/>
              <a:t> </a:t>
            </a:r>
            <a:r>
              <a:rPr lang="en-US" dirty="0" err="1"/>
              <a:t>tham</a:t>
            </a:r>
            <a:r>
              <a:rPr lang="en-US" dirty="0"/>
              <a:t> </a:t>
            </a:r>
            <a:r>
              <a:rPr lang="en-US" dirty="0" err="1"/>
              <a:t>chiếu</a:t>
            </a:r>
            <a:r>
              <a:rPr lang="en-US" dirty="0"/>
              <a:t> </a:t>
            </a:r>
            <a:r>
              <a:rPr lang="en-US" dirty="0" err="1"/>
              <a:t>của</a:t>
            </a:r>
            <a:r>
              <a:rPr lang="en-US" dirty="0"/>
              <a:t> </a:t>
            </a:r>
            <a:r>
              <a:rPr lang="en-US" dirty="0" err="1"/>
              <a:t>lớp</a:t>
            </a:r>
            <a:r>
              <a:rPr lang="en-US" dirty="0"/>
              <a:t> cha </a:t>
            </a:r>
            <a:r>
              <a:rPr lang="en-US" b="1" dirty="0"/>
              <a:t>Animal</a:t>
            </a:r>
            <a:r>
              <a:rPr lang="en-US" dirty="0"/>
              <a:t>.</a:t>
            </a:r>
          </a:p>
          <a:p>
            <a:pPr marL="285750" indent="-285750">
              <a:lnSpc>
                <a:spcPct val="200000"/>
              </a:lnSpc>
              <a:buFont typeface="Arial" panose="020B0604020202020204" pitchFamily="34" charset="0"/>
              <a:buChar char="•"/>
            </a:pPr>
            <a:r>
              <a:rPr lang="en-US" b="1" dirty="0"/>
              <a:t>a</a:t>
            </a:r>
            <a:r>
              <a:rPr lang="en-US" dirty="0"/>
              <a:t> </a:t>
            </a:r>
            <a:r>
              <a:rPr lang="en-US" dirty="0" err="1"/>
              <a:t>có</a:t>
            </a:r>
            <a:r>
              <a:rPr lang="en-US" dirty="0"/>
              <a:t> </a:t>
            </a:r>
            <a:r>
              <a:rPr lang="en-US" dirty="0" err="1"/>
              <a:t>thể</a:t>
            </a:r>
            <a:r>
              <a:rPr lang="en-US" dirty="0"/>
              <a:t> </a:t>
            </a:r>
            <a:r>
              <a:rPr lang="en-US" dirty="0" err="1"/>
              <a:t>tham</a:t>
            </a:r>
            <a:r>
              <a:rPr lang="en-US" dirty="0"/>
              <a:t> </a:t>
            </a:r>
            <a:r>
              <a:rPr lang="en-US" dirty="0" err="1"/>
              <a:t>chiếu</a:t>
            </a:r>
            <a:r>
              <a:rPr lang="en-US" dirty="0"/>
              <a:t> </a:t>
            </a:r>
            <a:r>
              <a:rPr lang="en-US" dirty="0" err="1"/>
              <a:t>tới</a:t>
            </a:r>
            <a:r>
              <a:rPr lang="en-US" dirty="0"/>
              <a:t> </a:t>
            </a:r>
            <a:r>
              <a:rPr lang="en-US" dirty="0" err="1"/>
              <a:t>các</a:t>
            </a:r>
            <a:r>
              <a:rPr lang="en-US" dirty="0"/>
              <a:t> </a:t>
            </a:r>
            <a:r>
              <a:rPr lang="en-US" dirty="0" err="1"/>
              <a:t>đối</a:t>
            </a:r>
            <a:r>
              <a:rPr lang="en-US" dirty="0"/>
              <a:t> </a:t>
            </a:r>
            <a:r>
              <a:rPr lang="en-US" dirty="0" err="1"/>
              <a:t>tượng</a:t>
            </a:r>
            <a:endParaRPr lang="en-US" dirty="0"/>
          </a:p>
          <a:p>
            <a:pPr>
              <a:lnSpc>
                <a:spcPct val="200000"/>
              </a:lnSpc>
            </a:pPr>
            <a:r>
              <a:rPr lang="en-US" dirty="0"/>
              <a:t> </a:t>
            </a:r>
            <a:r>
              <a:rPr lang="en-US" dirty="0" err="1"/>
              <a:t>của</a:t>
            </a:r>
            <a:r>
              <a:rPr lang="en-US" dirty="0"/>
              <a:t> </a:t>
            </a:r>
            <a:r>
              <a:rPr lang="en-US" dirty="0" err="1"/>
              <a:t>lớp</a:t>
            </a:r>
            <a:r>
              <a:rPr lang="en-US" dirty="0"/>
              <a:t> con (upcasting)</a:t>
            </a:r>
          </a:p>
          <a:p>
            <a:pPr marL="285750" indent="-285750">
              <a:lnSpc>
                <a:spcPct val="200000"/>
              </a:lnSpc>
              <a:buFont typeface="Arial" panose="020B0604020202020204" pitchFamily="34" charset="0"/>
              <a:buChar char="•"/>
            </a:pPr>
            <a:r>
              <a:rPr lang="en-US" dirty="0" err="1"/>
              <a:t>Thông</a:t>
            </a:r>
            <a:r>
              <a:rPr lang="en-US" dirty="0"/>
              <a:t> qua </a:t>
            </a:r>
            <a:r>
              <a:rPr lang="en-US" b="1" dirty="0"/>
              <a:t>a</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suất</a:t>
            </a:r>
            <a:r>
              <a:rPr lang="en-US" dirty="0"/>
              <a:t> </a:t>
            </a:r>
            <a:r>
              <a:rPr lang="en-US" dirty="0" err="1"/>
              <a:t>tới</a:t>
            </a:r>
            <a:r>
              <a:rPr lang="en-US" dirty="0"/>
              <a:t> </a:t>
            </a:r>
          </a:p>
          <a:p>
            <a:pPr>
              <a:lnSpc>
                <a:spcPct val="200000"/>
              </a:lnSpc>
            </a:pPr>
            <a:r>
              <a:rPr lang="en-US" dirty="0" err="1"/>
              <a:t>phương</a:t>
            </a:r>
            <a:r>
              <a:rPr lang="en-US" dirty="0"/>
              <a:t> </a:t>
            </a:r>
            <a:r>
              <a:rPr lang="en-US" dirty="0" err="1"/>
              <a:t>thức</a:t>
            </a:r>
            <a:r>
              <a:rPr lang="en-US" dirty="0"/>
              <a:t> </a:t>
            </a:r>
            <a:r>
              <a:rPr lang="en-US" b="1" dirty="0"/>
              <a:t>sound</a:t>
            </a:r>
          </a:p>
        </p:txBody>
      </p:sp>
      <p:sp>
        <p:nvSpPr>
          <p:cNvPr id="6" name="5-Point Star 5"/>
          <p:cNvSpPr/>
          <p:nvPr/>
        </p:nvSpPr>
        <p:spPr>
          <a:xfrm>
            <a:off x="7238415" y="4298327"/>
            <a:ext cx="159026" cy="159026"/>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sp>
        <p:nvSpPr>
          <p:cNvPr id="7" name="TextBox 6"/>
          <p:cNvSpPr txBox="1"/>
          <p:nvPr/>
        </p:nvSpPr>
        <p:spPr>
          <a:xfrm>
            <a:off x="7163879" y="4432175"/>
            <a:ext cx="308098"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a</a:t>
            </a:r>
            <a:endParaRPr lang="vi-VN" sz="1600" dirty="0">
              <a:latin typeface="Courier New" panose="02070309020205020404" pitchFamily="49" charset="0"/>
              <a:cs typeface="Courier New" panose="02070309020205020404" pitchFamily="49" charset="0"/>
            </a:endParaRPr>
          </a:p>
        </p:txBody>
      </p:sp>
      <p:sp>
        <p:nvSpPr>
          <p:cNvPr id="8" name="Rectangle 7"/>
          <p:cNvSpPr/>
          <p:nvPr/>
        </p:nvSpPr>
        <p:spPr>
          <a:xfrm>
            <a:off x="10106527" y="3438261"/>
            <a:ext cx="1029903" cy="939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10106527" y="3974975"/>
            <a:ext cx="1029903" cy="40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sound()</a:t>
            </a:r>
          </a:p>
        </p:txBody>
      </p:sp>
      <p:sp>
        <p:nvSpPr>
          <p:cNvPr id="10" name="Rectangle 9"/>
          <p:cNvSpPr/>
          <p:nvPr/>
        </p:nvSpPr>
        <p:spPr>
          <a:xfrm>
            <a:off x="10106527" y="5255832"/>
            <a:ext cx="1029903" cy="9395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10106527" y="5792546"/>
            <a:ext cx="1029903" cy="4028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sound()</a:t>
            </a:r>
          </a:p>
        </p:txBody>
      </p:sp>
      <p:sp>
        <p:nvSpPr>
          <p:cNvPr id="16" name="Rectangle 15"/>
          <p:cNvSpPr/>
          <p:nvPr/>
        </p:nvSpPr>
        <p:spPr>
          <a:xfrm>
            <a:off x="10106526" y="3974974"/>
            <a:ext cx="1029903" cy="402865"/>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106525" y="5792545"/>
            <a:ext cx="1029903" cy="402865"/>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6" idx="0"/>
          </p:cNvCxnSpPr>
          <p:nvPr/>
        </p:nvCxnSpPr>
        <p:spPr>
          <a:xfrm flipV="1">
            <a:off x="7317928" y="3974973"/>
            <a:ext cx="2788595" cy="3233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0"/>
          </p:cNvCxnSpPr>
          <p:nvPr/>
        </p:nvCxnSpPr>
        <p:spPr>
          <a:xfrm>
            <a:off x="7317928" y="4298327"/>
            <a:ext cx="2788595" cy="14942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914491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9" grpId="0" animBg="1"/>
      <p:bldP spid="10" grpId="0" animBg="1"/>
      <p:bldP spid="11"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a:solidFill>
                  <a:srgbClr val="C00000"/>
                </a:solidFill>
              </a:rPr>
              <a:t>OOP</a:t>
            </a:r>
            <a:endParaRPr b="1" dirty="0">
              <a:solidFill>
                <a:srgbClr val="C00000"/>
              </a:solidFill>
            </a:endParaRPr>
          </a:p>
        </p:txBody>
      </p:sp>
      <p:sp>
        <p:nvSpPr>
          <p:cNvPr id="2" name="TextBox 1"/>
          <p:cNvSpPr txBox="1"/>
          <p:nvPr/>
        </p:nvSpPr>
        <p:spPr>
          <a:xfrm>
            <a:off x="511675" y="1209994"/>
            <a:ext cx="8802410" cy="5398401"/>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vi-VN" sz="2200" dirty="0"/>
              <a:t>Nhóm các hàm, biến có liên quan thành đối tượng (object)</a:t>
            </a:r>
          </a:p>
          <a:p>
            <a:pPr marL="285750" indent="-285750">
              <a:lnSpc>
                <a:spcPct val="200000"/>
              </a:lnSpc>
              <a:buFont typeface="Arial" panose="020B0604020202020204" pitchFamily="34" charset="0"/>
              <a:buChar char="•"/>
            </a:pPr>
            <a:r>
              <a:rPr lang="vi-VN" sz="2200" dirty="0"/>
              <a:t>Một đối tượng trình bao gồm:</a:t>
            </a:r>
          </a:p>
          <a:p>
            <a:pPr marL="742950" lvl="1" indent="-285750">
              <a:lnSpc>
                <a:spcPct val="200000"/>
              </a:lnSpc>
              <a:buFont typeface="Arial" panose="020B0604020202020204" pitchFamily="34" charset="0"/>
              <a:buChar char="•"/>
            </a:pPr>
            <a:r>
              <a:rPr lang="vi-VN" sz="2200" dirty="0"/>
              <a:t>Các phương thức (methods)</a:t>
            </a:r>
          </a:p>
          <a:p>
            <a:pPr marL="742950" lvl="1" indent="-285750">
              <a:lnSpc>
                <a:spcPct val="200000"/>
              </a:lnSpc>
              <a:buFont typeface="Arial" panose="020B0604020202020204" pitchFamily="34" charset="0"/>
              <a:buChar char="•"/>
            </a:pPr>
            <a:r>
              <a:rPr lang="vi-VN" sz="2200" dirty="0"/>
              <a:t>Các thuộc tính (properties) </a:t>
            </a:r>
          </a:p>
          <a:p>
            <a:pPr marL="285750" indent="-285750">
              <a:lnSpc>
                <a:spcPct val="200000"/>
              </a:lnSpc>
              <a:buFont typeface="Arial" panose="020B0604020202020204" pitchFamily="34" charset="0"/>
              <a:buChar char="•"/>
            </a:pPr>
            <a:r>
              <a:rPr lang="vi-VN" sz="2200" dirty="0"/>
              <a:t>Tính đóng gói</a:t>
            </a:r>
          </a:p>
          <a:p>
            <a:pPr marL="285750" indent="-285750">
              <a:lnSpc>
                <a:spcPct val="200000"/>
              </a:lnSpc>
              <a:buFont typeface="Arial" panose="020B0604020202020204" pitchFamily="34" charset="0"/>
              <a:buChar char="•"/>
            </a:pPr>
            <a:r>
              <a:rPr lang="vi-VN" sz="2200" dirty="0"/>
              <a:t>Vd: Lớp nhân viên</a:t>
            </a:r>
          </a:p>
          <a:p>
            <a:pPr marL="742950" lvl="1" indent="-285750">
              <a:lnSpc>
                <a:spcPct val="200000"/>
              </a:lnSpc>
              <a:buFont typeface="Arial" panose="020B0604020202020204" pitchFamily="34" charset="0"/>
              <a:buChar char="•"/>
            </a:pPr>
            <a:r>
              <a:rPr lang="vi-VN" sz="2200" dirty="0"/>
              <a:t>Thuộc tính: tên, mã, lương tháng, thuế, …</a:t>
            </a:r>
          </a:p>
          <a:p>
            <a:pPr marL="742950" lvl="1" indent="-285750">
              <a:lnSpc>
                <a:spcPct val="200000"/>
              </a:lnSpc>
              <a:buFont typeface="Arial" panose="020B0604020202020204" pitchFamily="34" charset="0"/>
              <a:buChar char="•"/>
            </a:pPr>
            <a:r>
              <a:rPr lang="vi-VN" sz="2200" dirty="0"/>
              <a:t>Phương thức: tính lương, thêm ngày nghỉ, … </a:t>
            </a:r>
          </a:p>
        </p:txBody>
      </p:sp>
      <p:graphicFrame>
        <p:nvGraphicFramePr>
          <p:cNvPr id="3" name="Table 2"/>
          <p:cNvGraphicFramePr>
            <a:graphicFrameLocks noGrp="1"/>
          </p:cNvGraphicFramePr>
          <p:nvPr>
            <p:extLst>
              <p:ext uri="{D42A27DB-BD31-4B8C-83A1-F6EECF244321}">
                <p14:modId xmlns:p14="http://schemas.microsoft.com/office/powerpoint/2010/main" val="4009962119"/>
              </p:ext>
            </p:extLst>
          </p:nvPr>
        </p:nvGraphicFramePr>
        <p:xfrm>
          <a:off x="7472088" y="2515625"/>
          <a:ext cx="3136348" cy="2512568"/>
        </p:xfrm>
        <a:graphic>
          <a:graphicData uri="http://schemas.openxmlformats.org/drawingml/2006/table">
            <a:tbl>
              <a:tblPr firstRow="1" bandRow="1">
                <a:tableStyleId>{FEEC168E-BC46-4BE7-8A3F-B7A86C65BCE0}</a:tableStyleId>
              </a:tblPr>
              <a:tblGrid>
                <a:gridCol w="3136348">
                  <a:extLst>
                    <a:ext uri="{9D8B030D-6E8A-4147-A177-3AD203B41FA5}">
                      <a16:colId xmlns:a16="http://schemas.microsoft.com/office/drawing/2014/main" val="1017544096"/>
                    </a:ext>
                  </a:extLst>
                </a:gridCol>
              </a:tblGrid>
              <a:tr h="628142">
                <a:tc>
                  <a:txBody>
                    <a:bodyPr/>
                    <a:lstStyle/>
                    <a:p>
                      <a:pPr algn="ctr"/>
                      <a:r>
                        <a:rPr lang="vi-VN" sz="1500" dirty="0"/>
                        <a:t>Program</a:t>
                      </a:r>
                    </a:p>
                  </a:txBody>
                  <a:tcPr marL="78608" marR="78608" marT="39304" marB="39304" anchor="ctr"/>
                </a:tc>
                <a:extLst>
                  <a:ext uri="{0D108BD9-81ED-4DB2-BD59-A6C34878D82A}">
                    <a16:rowId xmlns:a16="http://schemas.microsoft.com/office/drawing/2014/main" val="1186623253"/>
                  </a:ext>
                </a:extLst>
              </a:tr>
              <a:tr h="628142">
                <a:tc>
                  <a:txBody>
                    <a:bodyPr/>
                    <a:lstStyle/>
                    <a:p>
                      <a:pPr algn="ctr"/>
                      <a:r>
                        <a:rPr lang="vi-VN" sz="1500" dirty="0"/>
                        <a:t>Lớp X: Hàm f1(), Biến x</a:t>
                      </a:r>
                    </a:p>
                  </a:txBody>
                  <a:tcPr marL="78608" marR="78608" marT="39304" marB="39304" anchor="ctr"/>
                </a:tc>
                <a:extLst>
                  <a:ext uri="{0D108BD9-81ED-4DB2-BD59-A6C34878D82A}">
                    <a16:rowId xmlns:a16="http://schemas.microsoft.com/office/drawing/2014/main" val="245149979"/>
                  </a:ext>
                </a:extLst>
              </a:tr>
              <a:tr h="628142">
                <a:tc>
                  <a:txBody>
                    <a:bodyPr/>
                    <a:lstStyle/>
                    <a:p>
                      <a:pPr algn="ctr"/>
                      <a:r>
                        <a:rPr lang="vi-VN" sz="1500" dirty="0"/>
                        <a:t>Lớp Y: Hàm f2(), Biến y</a:t>
                      </a:r>
                    </a:p>
                  </a:txBody>
                  <a:tcPr marL="78608" marR="78608" marT="39304" marB="39304" anchor="ctr"/>
                </a:tc>
                <a:extLst>
                  <a:ext uri="{0D108BD9-81ED-4DB2-BD59-A6C34878D82A}">
                    <a16:rowId xmlns:a16="http://schemas.microsoft.com/office/drawing/2014/main" val="194334745"/>
                  </a:ext>
                </a:extLst>
              </a:tr>
              <a:tr h="628142">
                <a:tc>
                  <a:txBody>
                    <a:bodyPr/>
                    <a:lstStyle/>
                    <a:p>
                      <a:pPr algn="ctr"/>
                      <a:endParaRPr lang="vi-VN" sz="1500" dirty="0"/>
                    </a:p>
                  </a:txBody>
                  <a:tcPr marL="78608" marR="78608" marT="39304" marB="39304" anchor="ctr"/>
                </a:tc>
                <a:extLst>
                  <a:ext uri="{0D108BD9-81ED-4DB2-BD59-A6C34878D82A}">
                    <a16:rowId xmlns:a16="http://schemas.microsoft.com/office/drawing/2014/main" val="4076328134"/>
                  </a:ext>
                </a:extLst>
              </a:tr>
            </a:tbl>
          </a:graphicData>
        </a:graphic>
      </p:graphicFrame>
    </p:spTree>
    <p:extLst>
      <p:ext uri="{BB962C8B-B14F-4D97-AF65-F5344CB8AC3E}">
        <p14:creationId xmlns:p14="http://schemas.microsoft.com/office/powerpoint/2010/main" val="3429433455"/>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Bài</a:t>
            </a:r>
            <a:r>
              <a:rPr lang="en-US" b="1" dirty="0">
                <a:solidFill>
                  <a:srgbClr val="C00000"/>
                </a:solidFill>
              </a:rPr>
              <a:t> </a:t>
            </a:r>
            <a:r>
              <a:rPr lang="en-US" b="1" dirty="0" err="1">
                <a:solidFill>
                  <a:srgbClr val="C00000"/>
                </a:solidFill>
              </a:rPr>
              <a:t>tập</a:t>
            </a:r>
            <a:endParaRPr lang="en-US" b="1" dirty="0">
              <a:solidFill>
                <a:srgbClr val="C00000"/>
              </a:solidFill>
            </a:endParaRPr>
          </a:p>
        </p:txBody>
      </p:sp>
      <p:sp>
        <p:nvSpPr>
          <p:cNvPr id="4" name="TextBox 3"/>
          <p:cNvSpPr txBox="1"/>
          <p:nvPr/>
        </p:nvSpPr>
        <p:spPr>
          <a:xfrm>
            <a:off x="511676" y="917565"/>
            <a:ext cx="9744688" cy="51136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2000" dirty="0"/>
              <a:t>Hãy cải tiến chương trình </a:t>
            </a:r>
            <a:r>
              <a:rPr lang="en-US" sz="2000" dirty="0" err="1"/>
              <a:t>về</a:t>
            </a:r>
            <a:r>
              <a:rPr lang="en-US" sz="2000" dirty="0"/>
              <a:t> </a:t>
            </a:r>
            <a:r>
              <a:rPr lang="en-US" sz="2000" dirty="0" err="1"/>
              <a:t>hình</a:t>
            </a:r>
            <a:r>
              <a:rPr lang="en-US" sz="2000" dirty="0"/>
              <a:t> </a:t>
            </a:r>
            <a:r>
              <a:rPr lang="vi-VN" sz="2000" dirty="0"/>
              <a:t>cho phép người dùng nhập các hình từ bàn phím.</a:t>
            </a:r>
          </a:p>
          <a:p>
            <a:pPr marL="285750" indent="-285750">
              <a:lnSpc>
                <a:spcPct val="150000"/>
              </a:lnSpc>
              <a:buFont typeface="Arial" panose="020B0604020202020204" pitchFamily="34" charset="0"/>
              <a:buChar char="•"/>
            </a:pPr>
            <a:r>
              <a:rPr lang="vi-VN" sz="2000" b="1" dirty="0"/>
              <a:t>B1</a:t>
            </a:r>
            <a:r>
              <a:rPr lang="vi-VN" sz="2000" dirty="0"/>
              <a:t>: Chương trình hỏi người dùng muốn nhập bao nhiêu hình?</a:t>
            </a:r>
          </a:p>
          <a:p>
            <a:pPr marL="285750" indent="-285750">
              <a:lnSpc>
                <a:spcPct val="150000"/>
              </a:lnSpc>
              <a:buFont typeface="Arial" panose="020B0604020202020204" pitchFamily="34" charset="0"/>
              <a:buChar char="•"/>
            </a:pPr>
            <a:r>
              <a:rPr lang="vi-VN" sz="2000" b="1" dirty="0"/>
              <a:t>B2</a:t>
            </a:r>
            <a:r>
              <a:rPr lang="vi-VN" sz="2000" dirty="0"/>
              <a:t>: Chương trình hỏi người dùng muốn nhập vào hình gì? (1. Tam Giac, 2. Chu Nhat, 3. Hinh Tron)</a:t>
            </a:r>
          </a:p>
          <a:p>
            <a:pPr marL="285750" indent="-285750">
              <a:lnSpc>
                <a:spcPct val="150000"/>
              </a:lnSpc>
              <a:buFont typeface="Arial" panose="020B0604020202020204" pitchFamily="34" charset="0"/>
              <a:buChar char="•"/>
            </a:pPr>
            <a:r>
              <a:rPr lang="vi-VN" sz="2000" b="1" dirty="0"/>
              <a:t>B3</a:t>
            </a:r>
            <a:r>
              <a:rPr lang="vi-VN" sz="2000" dirty="0"/>
              <a:t>: Tùy vào hình đã chọn chương trình hỏi người dùng:</a:t>
            </a:r>
            <a:endParaRPr lang="en-US" sz="2000" dirty="0"/>
          </a:p>
          <a:p>
            <a:pPr>
              <a:lnSpc>
                <a:spcPct val="150000"/>
              </a:lnSpc>
            </a:pPr>
            <a:r>
              <a:rPr lang="en-US" sz="2000" dirty="0"/>
              <a:t>	</a:t>
            </a:r>
            <a:r>
              <a:rPr lang="vi-VN" sz="2000" dirty="0"/>
              <a:t>Tam Giac: Nhập vào tọa độ 3 điểm</a:t>
            </a:r>
            <a:endParaRPr lang="en-US" sz="2000" dirty="0"/>
          </a:p>
          <a:p>
            <a:pPr>
              <a:lnSpc>
                <a:spcPct val="150000"/>
              </a:lnSpc>
            </a:pPr>
            <a:r>
              <a:rPr lang="en-US" sz="2000" dirty="0"/>
              <a:t>	</a:t>
            </a:r>
            <a:r>
              <a:rPr lang="vi-VN" sz="2000" dirty="0"/>
              <a:t>Chu Nhat: Nhập vào </a:t>
            </a:r>
            <a:r>
              <a:rPr lang="en-US" sz="2000" dirty="0" err="1"/>
              <a:t>độ</a:t>
            </a:r>
            <a:r>
              <a:rPr lang="en-US" sz="2000" dirty="0"/>
              <a:t> </a:t>
            </a:r>
            <a:r>
              <a:rPr lang="en-US" sz="2000" dirty="0" err="1"/>
              <a:t>dài</a:t>
            </a:r>
            <a:r>
              <a:rPr lang="en-US" sz="2000" dirty="0"/>
              <a:t> 2 </a:t>
            </a:r>
            <a:r>
              <a:rPr lang="en-US" sz="2000" dirty="0" err="1"/>
              <a:t>cạnh</a:t>
            </a:r>
            <a:endParaRPr lang="en-US" sz="2000" dirty="0"/>
          </a:p>
          <a:p>
            <a:pPr>
              <a:lnSpc>
                <a:spcPct val="150000"/>
              </a:lnSpc>
            </a:pPr>
            <a:r>
              <a:rPr lang="en-US" sz="2000" dirty="0"/>
              <a:t>	</a:t>
            </a:r>
            <a:r>
              <a:rPr lang="vi-VN" sz="2000" dirty="0"/>
              <a:t>Hinh Tron: Nhập vào tâm O và bán kính</a:t>
            </a:r>
          </a:p>
          <a:p>
            <a:pPr marL="285750" indent="-285750">
              <a:lnSpc>
                <a:spcPct val="150000"/>
              </a:lnSpc>
              <a:buFont typeface="Arial" panose="020B0604020202020204" pitchFamily="34" charset="0"/>
              <a:buChar char="•"/>
            </a:pPr>
            <a:r>
              <a:rPr lang="vi-VN" sz="2000" dirty="0"/>
              <a:t>Sau khi nhập xong, chương trình in ra danh sách bao gồm: Loại hình, chu vi, diện tích</a:t>
            </a:r>
          </a:p>
        </p:txBody>
      </p:sp>
    </p:spTree>
    <p:extLst>
      <p:ext uri="{BB962C8B-B14F-4D97-AF65-F5344CB8AC3E}">
        <p14:creationId xmlns:p14="http://schemas.microsoft.com/office/powerpoint/2010/main" val="1895789589"/>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Bài</a:t>
            </a:r>
            <a:r>
              <a:rPr lang="en-US" b="1" dirty="0">
                <a:solidFill>
                  <a:srgbClr val="C00000"/>
                </a:solidFill>
              </a:rPr>
              <a:t> </a:t>
            </a:r>
            <a:r>
              <a:rPr lang="en-US" b="1" dirty="0" err="1">
                <a:solidFill>
                  <a:srgbClr val="C00000"/>
                </a:solidFill>
              </a:rPr>
              <a:t>tập</a:t>
            </a:r>
            <a:endParaRPr lang="en-US" b="1" dirty="0">
              <a:solidFill>
                <a:srgbClr val="C00000"/>
              </a:solidFill>
            </a:endParaRPr>
          </a:p>
        </p:txBody>
      </p:sp>
      <p:sp>
        <p:nvSpPr>
          <p:cNvPr id="4" name="TextBox 3"/>
          <p:cNvSpPr txBox="1"/>
          <p:nvPr/>
        </p:nvSpPr>
        <p:spPr>
          <a:xfrm>
            <a:off x="511676" y="917565"/>
            <a:ext cx="9744688"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sz="2000" dirty="0"/>
              <a:t>Hãy khai báo lớp </a:t>
            </a:r>
            <a:r>
              <a:rPr lang="vi-VN" sz="2000" b="1" dirty="0"/>
              <a:t>Hinh</a:t>
            </a:r>
            <a:r>
              <a:rPr lang="vi-VN" sz="2000" dirty="0"/>
              <a:t> với 2 phương thức tính chu vi và diện tích</a:t>
            </a:r>
          </a:p>
          <a:p>
            <a:pPr marL="285750" indent="-285750">
              <a:lnSpc>
                <a:spcPct val="150000"/>
              </a:lnSpc>
              <a:buFont typeface="Arial" panose="020B0604020202020204" pitchFamily="34" charset="0"/>
              <a:buChar char="•"/>
            </a:pPr>
            <a:r>
              <a:rPr lang="vi-VN" sz="2000" dirty="0"/>
              <a:t>Thay đổi các lớp </a:t>
            </a:r>
            <a:r>
              <a:rPr lang="vi-VN" sz="2000" b="1" dirty="0"/>
              <a:t>TamGiac</a:t>
            </a:r>
            <a:r>
              <a:rPr lang="vi-VN" sz="2000" dirty="0"/>
              <a:t>, </a:t>
            </a:r>
            <a:r>
              <a:rPr lang="vi-VN" sz="2000" b="1" dirty="0"/>
              <a:t>HinhTron</a:t>
            </a:r>
            <a:r>
              <a:rPr lang="vi-VN" sz="2000" dirty="0"/>
              <a:t>, </a:t>
            </a:r>
            <a:r>
              <a:rPr lang="vi-VN" sz="2000" b="1" dirty="0"/>
              <a:t>ChuNhat</a:t>
            </a:r>
            <a:r>
              <a:rPr lang="vi-VN" sz="2000" dirty="0"/>
              <a:t> để kế thừa lớp </a:t>
            </a:r>
            <a:r>
              <a:rPr lang="vi-VN" sz="2000" b="1" dirty="0"/>
              <a:t>Hinh</a:t>
            </a:r>
            <a:r>
              <a:rPr lang="vi-VN" sz="2000" dirty="0"/>
              <a:t> và ghi đè (override) phương thức tính chu vi và diện tích</a:t>
            </a:r>
          </a:p>
          <a:p>
            <a:pPr marL="285750" indent="-285750">
              <a:lnSpc>
                <a:spcPct val="150000"/>
              </a:lnSpc>
              <a:buFont typeface="Arial" panose="020B0604020202020204" pitchFamily="34" charset="0"/>
              <a:buChar char="•"/>
            </a:pPr>
            <a:r>
              <a:rPr lang="vi-VN" sz="2000" dirty="0"/>
              <a:t>Thay đổi chương trình chính, lưu tất cả các hình vào 1 mảng </a:t>
            </a:r>
            <a:r>
              <a:rPr lang="vi-VN" sz="2000" b="1" dirty="0"/>
              <a:t>Hinh</a:t>
            </a:r>
            <a:r>
              <a:rPr lang="vi-VN" sz="2000" dirty="0"/>
              <a:t>.</a:t>
            </a:r>
          </a:p>
        </p:txBody>
      </p:sp>
      <p:sp>
        <p:nvSpPr>
          <p:cNvPr id="6" name="Folded Corner 5"/>
          <p:cNvSpPr/>
          <p:nvPr/>
        </p:nvSpPr>
        <p:spPr>
          <a:xfrm>
            <a:off x="3667225" y="3137837"/>
            <a:ext cx="3205213" cy="2454441"/>
          </a:xfrm>
          <a:prstGeom prst="foldedCorner">
            <a:avLst/>
          </a:prstGeom>
          <a:solidFill>
            <a:schemeClr val="accent6">
              <a:lumMod val="20000"/>
              <a:lumOff val="80000"/>
            </a:schemeClr>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Như</a:t>
            </a:r>
            <a:r>
              <a:rPr lang="en-US" dirty="0">
                <a:solidFill>
                  <a:schemeClr val="tx1"/>
                </a:solidFill>
              </a:rPr>
              <a:t> </a:t>
            </a:r>
            <a:r>
              <a:rPr lang="en-US" dirty="0" err="1">
                <a:solidFill>
                  <a:schemeClr val="tx1"/>
                </a:solidFill>
              </a:rPr>
              <a:t>vậy</a:t>
            </a:r>
            <a:r>
              <a:rPr lang="en-US" dirty="0">
                <a:solidFill>
                  <a:schemeClr val="tx1"/>
                </a:solidFill>
              </a:rPr>
              <a:t> </a:t>
            </a:r>
            <a:r>
              <a:rPr lang="en-US" dirty="0" err="1">
                <a:solidFill>
                  <a:schemeClr val="tx1"/>
                </a:solidFill>
              </a:rPr>
              <a:t>mặc</a:t>
            </a:r>
            <a:r>
              <a:rPr lang="en-US" dirty="0">
                <a:solidFill>
                  <a:schemeClr val="tx1"/>
                </a:solidFill>
              </a:rPr>
              <a:t> </a:t>
            </a:r>
            <a:r>
              <a:rPr lang="en-US" dirty="0" err="1">
                <a:solidFill>
                  <a:schemeClr val="tx1"/>
                </a:solidFill>
              </a:rPr>
              <a:t>dù</a:t>
            </a:r>
            <a:r>
              <a:rPr lang="en-US" dirty="0">
                <a:solidFill>
                  <a:schemeClr val="tx1"/>
                </a:solidFill>
              </a:rPr>
              <a:t> </a:t>
            </a:r>
            <a:r>
              <a:rPr lang="en-US" dirty="0" err="1">
                <a:solidFill>
                  <a:schemeClr val="tx1"/>
                </a:solidFill>
              </a:rPr>
              <a:t>lớp</a:t>
            </a:r>
            <a:r>
              <a:rPr lang="en-US" dirty="0">
                <a:solidFill>
                  <a:schemeClr val="tx1"/>
                </a:solidFill>
              </a:rPr>
              <a:t> </a:t>
            </a:r>
            <a:r>
              <a:rPr lang="en-US" b="1" dirty="0" err="1">
                <a:solidFill>
                  <a:schemeClr val="tx1"/>
                </a:solidFill>
              </a:rPr>
              <a:t>Hinh</a:t>
            </a:r>
            <a:r>
              <a:rPr lang="en-US" dirty="0">
                <a:solidFill>
                  <a:schemeClr val="tx1"/>
                </a:solidFill>
              </a:rPr>
              <a:t> </a:t>
            </a:r>
            <a:r>
              <a:rPr lang="en-US" dirty="0" err="1">
                <a:solidFill>
                  <a:schemeClr val="tx1"/>
                </a:solidFill>
              </a:rPr>
              <a:t>không</a:t>
            </a:r>
            <a:r>
              <a:rPr lang="en-US" dirty="0">
                <a:solidFill>
                  <a:schemeClr val="tx1"/>
                </a:solidFill>
              </a:rPr>
              <a:t> </a:t>
            </a:r>
            <a:r>
              <a:rPr lang="en-US" dirty="0" err="1">
                <a:solidFill>
                  <a:schemeClr val="tx1"/>
                </a:solidFill>
              </a:rPr>
              <a:t>có</a:t>
            </a:r>
            <a:r>
              <a:rPr lang="en-US" dirty="0">
                <a:solidFill>
                  <a:schemeClr val="tx1"/>
                </a:solidFill>
              </a:rPr>
              <a:t> code </a:t>
            </a:r>
            <a:r>
              <a:rPr lang="en-US" dirty="0" err="1">
                <a:solidFill>
                  <a:schemeClr val="tx1"/>
                </a:solidFill>
              </a:rPr>
              <a:t>nhưng</a:t>
            </a:r>
            <a:r>
              <a:rPr lang="en-US" dirty="0">
                <a:solidFill>
                  <a:schemeClr val="tx1"/>
                </a:solidFill>
              </a:rPr>
              <a:t> </a:t>
            </a:r>
            <a:r>
              <a:rPr lang="en-US" dirty="0" err="1">
                <a:solidFill>
                  <a:schemeClr val="tx1"/>
                </a:solidFill>
              </a:rPr>
              <a:t>bằng</a:t>
            </a:r>
            <a:r>
              <a:rPr lang="en-US" dirty="0">
                <a:solidFill>
                  <a:schemeClr val="tx1"/>
                </a:solidFill>
              </a:rPr>
              <a:t> </a:t>
            </a:r>
            <a:r>
              <a:rPr lang="en-US" dirty="0" err="1">
                <a:solidFill>
                  <a:schemeClr val="tx1"/>
                </a:solidFill>
              </a:rPr>
              <a:t>việc</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lớp</a:t>
            </a:r>
            <a:r>
              <a:rPr lang="en-US" dirty="0">
                <a:solidFill>
                  <a:schemeClr val="tx1"/>
                </a:solidFill>
              </a:rPr>
              <a:t> </a:t>
            </a:r>
            <a:r>
              <a:rPr lang="en-US" dirty="0" err="1">
                <a:solidFill>
                  <a:schemeClr val="tx1"/>
                </a:solidFill>
              </a:rPr>
              <a:t>thừa</a:t>
            </a:r>
            <a:r>
              <a:rPr lang="en-US" dirty="0">
                <a:solidFill>
                  <a:schemeClr val="tx1"/>
                </a:solidFill>
              </a:rPr>
              <a:t> </a:t>
            </a:r>
            <a:r>
              <a:rPr lang="en-US" dirty="0" err="1">
                <a:solidFill>
                  <a:schemeClr val="tx1"/>
                </a:solidFill>
              </a:rPr>
              <a:t>kế</a:t>
            </a:r>
            <a:r>
              <a:rPr lang="en-US" dirty="0">
                <a:solidFill>
                  <a:schemeClr val="tx1"/>
                </a:solidFill>
              </a:rPr>
              <a:t> </a:t>
            </a:r>
            <a:r>
              <a:rPr lang="en-US" dirty="0" err="1">
                <a:solidFill>
                  <a:schemeClr val="tx1"/>
                </a:solidFill>
              </a:rPr>
              <a:t>từ</a:t>
            </a:r>
            <a:r>
              <a:rPr lang="en-US" dirty="0">
                <a:solidFill>
                  <a:schemeClr val="tx1"/>
                </a:solidFill>
              </a:rPr>
              <a:t> </a:t>
            </a:r>
            <a:r>
              <a:rPr lang="en-US" dirty="0" err="1">
                <a:solidFill>
                  <a:schemeClr val="tx1"/>
                </a:solidFill>
              </a:rPr>
              <a:t>lớp</a:t>
            </a:r>
            <a:r>
              <a:rPr lang="en-US" dirty="0">
                <a:solidFill>
                  <a:schemeClr val="tx1"/>
                </a:solidFill>
              </a:rPr>
              <a:t> </a:t>
            </a:r>
            <a:r>
              <a:rPr lang="en-US" dirty="0" err="1">
                <a:solidFill>
                  <a:schemeClr val="tx1"/>
                </a:solidFill>
              </a:rPr>
              <a:t>Hinh</a:t>
            </a:r>
            <a:r>
              <a:rPr lang="en-US" dirty="0">
                <a:solidFill>
                  <a:schemeClr val="tx1"/>
                </a:solidFill>
              </a:rPr>
              <a:t> </a:t>
            </a:r>
            <a:r>
              <a:rPr lang="en-US" dirty="0" err="1">
                <a:solidFill>
                  <a:schemeClr val="tx1"/>
                </a:solidFill>
              </a:rPr>
              <a:t>giúp</a:t>
            </a:r>
            <a:r>
              <a:rPr lang="en-US" dirty="0">
                <a:solidFill>
                  <a:schemeClr val="tx1"/>
                </a:solidFill>
              </a:rPr>
              <a:t> </a:t>
            </a:r>
            <a:r>
              <a:rPr lang="en-US" b="1" dirty="0" err="1">
                <a:solidFill>
                  <a:schemeClr val="tx1"/>
                </a:solidFill>
              </a:rPr>
              <a:t>thống</a:t>
            </a:r>
            <a:r>
              <a:rPr lang="en-US" b="1" dirty="0">
                <a:solidFill>
                  <a:schemeClr val="tx1"/>
                </a:solidFill>
              </a:rPr>
              <a:t> nhất </a:t>
            </a:r>
            <a:r>
              <a:rPr lang="en-US" b="1" dirty="0" err="1">
                <a:solidFill>
                  <a:schemeClr val="tx1"/>
                </a:solidFill>
              </a:rPr>
              <a:t>xử</a:t>
            </a:r>
            <a:r>
              <a:rPr lang="en-US" b="1" dirty="0">
                <a:solidFill>
                  <a:schemeClr val="tx1"/>
                </a:solidFill>
              </a:rPr>
              <a:t> </a:t>
            </a:r>
            <a:r>
              <a:rPr lang="en-US" b="1" dirty="0" err="1">
                <a:solidFill>
                  <a:schemeClr val="tx1"/>
                </a:solidFill>
              </a:rPr>
              <a:t>lý</a:t>
            </a:r>
            <a:r>
              <a:rPr lang="en-US" b="1"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làm</a:t>
            </a:r>
            <a:r>
              <a:rPr lang="en-US" dirty="0">
                <a:solidFill>
                  <a:schemeClr val="tx1"/>
                </a:solidFill>
              </a:rPr>
              <a:t> </a:t>
            </a:r>
            <a:r>
              <a:rPr lang="en-US" dirty="0" err="1">
                <a:solidFill>
                  <a:schemeClr val="tx1"/>
                </a:solidFill>
              </a:rPr>
              <a:t>chương</a:t>
            </a:r>
            <a:r>
              <a:rPr lang="en-US" dirty="0">
                <a:solidFill>
                  <a:schemeClr val="tx1"/>
                </a:solidFill>
              </a:rPr>
              <a:t> </a:t>
            </a:r>
            <a:r>
              <a:rPr lang="en-US" dirty="0" err="1">
                <a:solidFill>
                  <a:schemeClr val="tx1"/>
                </a:solidFill>
              </a:rPr>
              <a:t>trình</a:t>
            </a:r>
            <a:r>
              <a:rPr lang="en-US" dirty="0">
                <a:solidFill>
                  <a:schemeClr val="tx1"/>
                </a:solidFill>
              </a:rPr>
              <a:t> </a:t>
            </a:r>
            <a:r>
              <a:rPr lang="en-US" dirty="0" err="1">
                <a:solidFill>
                  <a:schemeClr val="tx1"/>
                </a:solidFill>
              </a:rPr>
              <a:t>trở</a:t>
            </a:r>
            <a:r>
              <a:rPr lang="en-US" dirty="0">
                <a:solidFill>
                  <a:schemeClr val="tx1"/>
                </a:solidFill>
              </a:rPr>
              <a:t> </a:t>
            </a:r>
            <a:r>
              <a:rPr lang="en-US" dirty="0" err="1">
                <a:solidFill>
                  <a:schemeClr val="tx1"/>
                </a:solidFill>
              </a:rPr>
              <a:t>nên</a:t>
            </a:r>
            <a:r>
              <a:rPr lang="en-US" dirty="0">
                <a:solidFill>
                  <a:schemeClr val="tx1"/>
                </a:solidFill>
              </a:rPr>
              <a:t> </a:t>
            </a:r>
            <a:r>
              <a:rPr lang="en-US" dirty="0" err="1">
                <a:solidFill>
                  <a:schemeClr val="tx1"/>
                </a:solidFill>
              </a:rPr>
              <a:t>gọn</a:t>
            </a:r>
            <a:r>
              <a:rPr lang="en-US" dirty="0">
                <a:solidFill>
                  <a:schemeClr val="tx1"/>
                </a:solidFill>
              </a:rPr>
              <a:t> </a:t>
            </a:r>
            <a:r>
              <a:rPr lang="en-US" dirty="0" err="1">
                <a:solidFill>
                  <a:schemeClr val="tx1"/>
                </a:solidFill>
              </a:rPr>
              <a:t>gàng</a:t>
            </a:r>
            <a:r>
              <a:rPr lang="en-US" dirty="0">
                <a:solidFill>
                  <a:schemeClr val="tx1"/>
                </a:solidFill>
              </a:rPr>
              <a:t> </a:t>
            </a:r>
            <a:r>
              <a:rPr lang="en-US" dirty="0" err="1">
                <a:solidFill>
                  <a:schemeClr val="tx1"/>
                </a:solidFill>
              </a:rPr>
              <a:t>hơn</a:t>
            </a: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635705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LỚP TRỪU TƯỢNG VÀ GIAO DIỆN</a:t>
            </a:r>
          </a:p>
        </p:txBody>
      </p:sp>
    </p:spTree>
    <p:extLst>
      <p:ext uri="{BB962C8B-B14F-4D97-AF65-F5344CB8AC3E}">
        <p14:creationId xmlns:p14="http://schemas.microsoft.com/office/powerpoint/2010/main" val="410490136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Tính</a:t>
            </a:r>
            <a:r>
              <a:rPr lang="en-US" b="1" dirty="0">
                <a:solidFill>
                  <a:srgbClr val="C00000"/>
                </a:solidFill>
              </a:rPr>
              <a:t> </a:t>
            </a:r>
            <a:r>
              <a:rPr lang="en-US" b="1" dirty="0" err="1">
                <a:solidFill>
                  <a:srgbClr val="C00000"/>
                </a:solidFill>
              </a:rPr>
              <a:t>trừu</a:t>
            </a:r>
            <a:r>
              <a:rPr lang="en-US" b="1" dirty="0">
                <a:solidFill>
                  <a:srgbClr val="C00000"/>
                </a:solidFill>
              </a:rPr>
              <a:t> </a:t>
            </a:r>
            <a:r>
              <a:rPr lang="en-US" b="1" dirty="0" err="1">
                <a:solidFill>
                  <a:srgbClr val="C00000"/>
                </a:solidFill>
              </a:rPr>
              <a:t>tượng</a:t>
            </a:r>
            <a:endParaRPr lang="en-US" b="1" dirty="0">
              <a:solidFill>
                <a:srgbClr val="C00000"/>
              </a:solidFill>
            </a:endParaRPr>
          </a:p>
        </p:txBody>
      </p:sp>
      <p:sp>
        <p:nvSpPr>
          <p:cNvPr id="4" name="TextBox 3"/>
          <p:cNvSpPr txBox="1"/>
          <p:nvPr/>
        </p:nvSpPr>
        <p:spPr>
          <a:xfrm>
            <a:off x="511676" y="917565"/>
            <a:ext cx="11192644"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Lớp</a:t>
            </a:r>
            <a:r>
              <a:rPr lang="en-US" sz="2400" dirty="0"/>
              <a:t> </a:t>
            </a:r>
            <a:r>
              <a:rPr lang="en-US" sz="2400" b="1" dirty="0" err="1"/>
              <a:t>Hinh</a:t>
            </a:r>
            <a:r>
              <a:rPr lang="en-US" sz="2400" dirty="0"/>
              <a:t> </a:t>
            </a:r>
            <a:r>
              <a:rPr lang="en-US" sz="2400" dirty="0" err="1"/>
              <a:t>trong</a:t>
            </a:r>
            <a:r>
              <a:rPr lang="en-US" sz="2400" dirty="0"/>
              <a:t> </a:t>
            </a:r>
            <a:r>
              <a:rPr lang="en-US" sz="2400" dirty="0" err="1"/>
              <a:t>bài</a:t>
            </a:r>
            <a:r>
              <a:rPr lang="en-US" sz="2400" dirty="0"/>
              <a:t> </a:t>
            </a:r>
            <a:r>
              <a:rPr lang="en-US" sz="2400" dirty="0" err="1"/>
              <a:t>tập</a:t>
            </a:r>
            <a:r>
              <a:rPr lang="en-US" sz="2400" dirty="0"/>
              <a:t> </a:t>
            </a:r>
            <a:r>
              <a:rPr lang="en-US" sz="2400" dirty="0" err="1"/>
              <a:t>trước</a:t>
            </a:r>
            <a:r>
              <a:rPr lang="en-US" sz="2400" dirty="0"/>
              <a:t> </a:t>
            </a:r>
            <a:r>
              <a:rPr lang="en-US" sz="2400" dirty="0" err="1"/>
              <a:t>mặc</a:t>
            </a:r>
            <a:r>
              <a:rPr lang="en-US" sz="2400" dirty="0"/>
              <a:t> </a:t>
            </a:r>
            <a:r>
              <a:rPr lang="en-US" sz="2400" dirty="0" err="1"/>
              <a:t>dù</a:t>
            </a:r>
            <a:r>
              <a:rPr lang="en-US" sz="2400" dirty="0"/>
              <a:t> </a:t>
            </a:r>
            <a:r>
              <a:rPr lang="en-US" sz="2400" dirty="0" err="1"/>
              <a:t>không</a:t>
            </a:r>
            <a:r>
              <a:rPr lang="en-US" sz="2400" dirty="0"/>
              <a:t> </a:t>
            </a:r>
            <a:r>
              <a:rPr lang="en-US" sz="2400" dirty="0" err="1"/>
              <a:t>có</a:t>
            </a:r>
            <a:r>
              <a:rPr lang="en-US" sz="2400" dirty="0"/>
              <a:t> code </a:t>
            </a:r>
            <a:r>
              <a:rPr lang="en-US" sz="2400" dirty="0" err="1"/>
              <a:t>tính</a:t>
            </a:r>
            <a:r>
              <a:rPr lang="en-US" sz="2400" dirty="0"/>
              <a:t> </a:t>
            </a:r>
            <a:r>
              <a:rPr lang="en-US" sz="2400" dirty="0" err="1"/>
              <a:t>ChuVi</a:t>
            </a:r>
            <a:r>
              <a:rPr lang="en-US" sz="2400" dirty="0"/>
              <a:t> </a:t>
            </a:r>
            <a:r>
              <a:rPr lang="en-US" sz="2400" dirty="0" err="1"/>
              <a:t>và</a:t>
            </a:r>
            <a:r>
              <a:rPr lang="en-US" sz="2400" dirty="0"/>
              <a:t> </a:t>
            </a:r>
            <a:r>
              <a:rPr lang="en-US" sz="2400" dirty="0" err="1"/>
              <a:t>DienTich</a:t>
            </a:r>
            <a:r>
              <a:rPr lang="en-US" sz="2400" dirty="0"/>
              <a:t> </a:t>
            </a:r>
            <a:r>
              <a:rPr lang="en-US" sz="2400" dirty="0" err="1"/>
              <a:t>nhưng</a:t>
            </a:r>
            <a:r>
              <a:rPr lang="en-US" sz="2400" dirty="0"/>
              <a:t> </a:t>
            </a:r>
            <a:r>
              <a:rPr lang="en-US" sz="2400" dirty="0" err="1"/>
              <a:t>giúp</a:t>
            </a:r>
            <a:r>
              <a:rPr lang="en-US" sz="2400" dirty="0"/>
              <a:t> </a:t>
            </a:r>
            <a:r>
              <a:rPr lang="en-US" sz="2400" dirty="0" err="1"/>
              <a:t>thống</a:t>
            </a:r>
            <a:r>
              <a:rPr lang="en-US" sz="2400" dirty="0"/>
              <a:t> nhất </a:t>
            </a:r>
            <a:r>
              <a:rPr lang="en-US" sz="2400" dirty="0" err="1"/>
              <a:t>xử</a:t>
            </a:r>
            <a:r>
              <a:rPr lang="en-US" sz="2400" dirty="0"/>
              <a:t> </a:t>
            </a:r>
            <a:r>
              <a:rPr lang="en-US" sz="2400" dirty="0" err="1"/>
              <a:t>lý</a:t>
            </a:r>
            <a:r>
              <a:rPr lang="en-US" sz="2400" dirty="0"/>
              <a:t> (</a:t>
            </a:r>
            <a:r>
              <a:rPr lang="en-US" sz="2400" dirty="0" err="1"/>
              <a:t>duyệt</a:t>
            </a:r>
            <a:r>
              <a:rPr lang="en-US" sz="2400" dirty="0"/>
              <a:t> </a:t>
            </a:r>
            <a:r>
              <a:rPr lang="en-US" sz="2400" dirty="0" err="1"/>
              <a:t>danh</a:t>
            </a:r>
            <a:r>
              <a:rPr lang="en-US" sz="2400" dirty="0"/>
              <a:t> </a:t>
            </a:r>
            <a:r>
              <a:rPr lang="en-US" sz="2400" dirty="0" err="1"/>
              <a:t>sách</a:t>
            </a:r>
            <a:r>
              <a:rPr lang="en-US" sz="2400" dirty="0"/>
              <a:t>, in) </a:t>
            </a:r>
            <a:r>
              <a:rPr lang="en-US" sz="2400" dirty="0" err="1"/>
              <a:t>trên</a:t>
            </a:r>
            <a:r>
              <a:rPr lang="en-US" sz="2400" dirty="0"/>
              <a:t> </a:t>
            </a:r>
            <a:r>
              <a:rPr lang="en-US" sz="2400" dirty="0" err="1"/>
              <a:t>các</a:t>
            </a:r>
            <a:r>
              <a:rPr lang="en-US" sz="2400" dirty="0"/>
              <a:t> </a:t>
            </a:r>
            <a:r>
              <a:rPr lang="en-US" sz="2400" dirty="0" err="1"/>
              <a:t>loại</a:t>
            </a:r>
            <a:r>
              <a:rPr lang="en-US" sz="2400" dirty="0"/>
              <a:t> </a:t>
            </a:r>
            <a:r>
              <a:rPr lang="en-US" sz="2400" dirty="0" err="1"/>
              <a:t>hình</a:t>
            </a:r>
            <a:r>
              <a:rPr lang="en-US" sz="2400" dirty="0"/>
              <a:t> </a:t>
            </a:r>
            <a:r>
              <a:rPr lang="en-US" sz="2400" dirty="0" err="1"/>
              <a:t>khác</a:t>
            </a:r>
            <a:r>
              <a:rPr lang="en-US" sz="2400" dirty="0"/>
              <a:t> </a:t>
            </a:r>
            <a:r>
              <a:rPr lang="en-US" sz="2400" dirty="0" err="1"/>
              <a:t>nhau</a:t>
            </a:r>
            <a:r>
              <a:rPr lang="en-US" sz="2400" dirty="0"/>
              <a:t>.</a:t>
            </a:r>
          </a:p>
          <a:p>
            <a:pPr marL="285750" indent="-285750">
              <a:lnSpc>
                <a:spcPct val="150000"/>
              </a:lnSpc>
              <a:buFont typeface="Arial" panose="020B0604020202020204" pitchFamily="34" charset="0"/>
              <a:buChar char="•"/>
            </a:pPr>
            <a:r>
              <a:rPr lang="en-US" sz="2400" dirty="0" err="1"/>
              <a:t>Các</a:t>
            </a:r>
            <a:r>
              <a:rPr lang="en-US" sz="2400" dirty="0"/>
              <a:t> </a:t>
            </a:r>
            <a:r>
              <a:rPr lang="en-US" sz="2400" dirty="0" err="1"/>
              <a:t>xử</a:t>
            </a:r>
            <a:r>
              <a:rPr lang="en-US" sz="2400" dirty="0"/>
              <a:t> </a:t>
            </a:r>
            <a:r>
              <a:rPr lang="en-US" sz="2400" dirty="0" err="1"/>
              <a:t>lý</a:t>
            </a:r>
            <a:r>
              <a:rPr lang="en-US" sz="2400" dirty="0"/>
              <a:t> </a:t>
            </a:r>
            <a:r>
              <a:rPr lang="en-US" sz="2400" dirty="0" err="1"/>
              <a:t>như</a:t>
            </a:r>
            <a:r>
              <a:rPr lang="en-US" sz="2400" dirty="0"/>
              <a:t> </a:t>
            </a:r>
            <a:r>
              <a:rPr lang="en-US" sz="2400" dirty="0" err="1"/>
              <a:t>duyệt</a:t>
            </a:r>
            <a:r>
              <a:rPr lang="en-US" sz="2400" dirty="0"/>
              <a:t> </a:t>
            </a:r>
            <a:r>
              <a:rPr lang="en-US" sz="2400" dirty="0" err="1"/>
              <a:t>mảng</a:t>
            </a:r>
            <a:r>
              <a:rPr lang="en-US" sz="2400" dirty="0"/>
              <a:t>, in </a:t>
            </a:r>
            <a:r>
              <a:rPr lang="en-US" sz="2400" dirty="0" err="1"/>
              <a:t>ra</a:t>
            </a:r>
            <a:r>
              <a:rPr lang="en-US" sz="2400" dirty="0"/>
              <a:t> </a:t>
            </a:r>
            <a:r>
              <a:rPr lang="en-US" sz="2400" dirty="0" err="1"/>
              <a:t>danh</a:t>
            </a:r>
            <a:r>
              <a:rPr lang="en-US" sz="2400" dirty="0"/>
              <a:t> </a:t>
            </a:r>
            <a:r>
              <a:rPr lang="en-US" sz="2400" dirty="0" err="1"/>
              <a:t>sách</a:t>
            </a:r>
            <a:r>
              <a:rPr lang="en-US" sz="2400" dirty="0"/>
              <a:t> </a:t>
            </a:r>
            <a:r>
              <a:rPr lang="en-US" sz="2400" dirty="0" err="1"/>
              <a:t>các</a:t>
            </a:r>
            <a:r>
              <a:rPr lang="en-US" sz="2400" dirty="0"/>
              <a:t> </a:t>
            </a:r>
            <a:r>
              <a:rPr lang="en-US" sz="2400" dirty="0" err="1"/>
              <a:t>hình</a:t>
            </a:r>
            <a:r>
              <a:rPr lang="en-US" sz="2400" dirty="0"/>
              <a:t> </a:t>
            </a:r>
            <a:r>
              <a:rPr lang="en-US" sz="2400" dirty="0" err="1"/>
              <a:t>chỉ</a:t>
            </a:r>
            <a:r>
              <a:rPr lang="en-US" sz="2400" dirty="0"/>
              <a:t> </a:t>
            </a:r>
            <a:r>
              <a:rPr lang="en-US" sz="2400" dirty="0" err="1"/>
              <a:t>cần</a:t>
            </a:r>
            <a:r>
              <a:rPr lang="en-US" sz="2400" dirty="0"/>
              <a:t> </a:t>
            </a:r>
            <a:r>
              <a:rPr lang="en-US" sz="2400" dirty="0" err="1"/>
              <a:t>quan</a:t>
            </a:r>
            <a:r>
              <a:rPr lang="en-US" sz="2400" dirty="0"/>
              <a:t> </a:t>
            </a:r>
            <a:r>
              <a:rPr lang="en-US" sz="2400" dirty="0" err="1"/>
              <a:t>tâm</a:t>
            </a:r>
            <a:r>
              <a:rPr lang="en-US" sz="2400" dirty="0"/>
              <a:t> </a:t>
            </a:r>
            <a:r>
              <a:rPr lang="en-US" sz="2400" dirty="0" err="1"/>
              <a:t>tới</a:t>
            </a:r>
            <a:r>
              <a:rPr lang="en-US" sz="2400" dirty="0"/>
              <a:t>:</a:t>
            </a:r>
          </a:p>
          <a:p>
            <a:pPr marL="742950" lvl="1" indent="-285750">
              <a:lnSpc>
                <a:spcPct val="150000"/>
              </a:lnSpc>
              <a:buFont typeface="Arial" panose="020B0604020202020204" pitchFamily="34" charset="0"/>
              <a:buChar char="•"/>
            </a:pPr>
            <a:r>
              <a:rPr lang="en-US" sz="2400" dirty="0" err="1"/>
              <a:t>Đã</a:t>
            </a:r>
            <a:r>
              <a:rPr lang="en-US" sz="2400" dirty="0"/>
              <a:t> </a:t>
            </a:r>
            <a:r>
              <a:rPr lang="en-US" sz="2400" dirty="0" err="1"/>
              <a:t>là</a:t>
            </a:r>
            <a:r>
              <a:rPr lang="en-US" sz="2400" dirty="0"/>
              <a:t> </a:t>
            </a:r>
            <a:r>
              <a:rPr lang="en-US" sz="2400" b="1" dirty="0" err="1"/>
              <a:t>Hinh</a:t>
            </a:r>
            <a:r>
              <a:rPr lang="en-US" sz="2400" dirty="0"/>
              <a:t> </a:t>
            </a:r>
            <a:r>
              <a:rPr lang="en-US" sz="2400" dirty="0" err="1"/>
              <a:t>thì</a:t>
            </a:r>
            <a:r>
              <a:rPr lang="en-US" sz="2400" dirty="0"/>
              <a:t> </a:t>
            </a:r>
            <a:r>
              <a:rPr lang="en-US" sz="2400" dirty="0" err="1"/>
              <a:t>có</a:t>
            </a:r>
            <a:r>
              <a:rPr lang="en-US" sz="2400" dirty="0"/>
              <a:t> </a:t>
            </a:r>
            <a:r>
              <a:rPr lang="en-US" sz="2400" dirty="0" err="1"/>
              <a:t>phương</a:t>
            </a:r>
            <a:r>
              <a:rPr lang="en-US" sz="2400" dirty="0"/>
              <a:t> </a:t>
            </a:r>
            <a:r>
              <a:rPr lang="en-US" sz="2400" dirty="0" err="1"/>
              <a:t>thức</a:t>
            </a:r>
            <a:r>
              <a:rPr lang="en-US" sz="2400" dirty="0"/>
              <a:t> </a:t>
            </a:r>
            <a:r>
              <a:rPr lang="en-US" sz="2400" dirty="0" err="1"/>
              <a:t>tính</a:t>
            </a:r>
            <a:r>
              <a:rPr lang="en-US" sz="2400" dirty="0"/>
              <a:t> </a:t>
            </a:r>
            <a:r>
              <a:rPr lang="en-US" sz="2400" dirty="0" err="1"/>
              <a:t>chu</a:t>
            </a:r>
            <a:r>
              <a:rPr lang="en-US" sz="2400" dirty="0"/>
              <a:t> vi</a:t>
            </a:r>
          </a:p>
          <a:p>
            <a:pPr marL="742950" lvl="1" indent="-285750">
              <a:lnSpc>
                <a:spcPct val="150000"/>
              </a:lnSpc>
              <a:buFont typeface="Arial" panose="020B0604020202020204" pitchFamily="34" charset="0"/>
              <a:buChar char="•"/>
            </a:pPr>
            <a:r>
              <a:rPr lang="en-US" sz="2400" dirty="0" err="1"/>
              <a:t>Đã</a:t>
            </a:r>
            <a:r>
              <a:rPr lang="en-US" sz="2400" dirty="0"/>
              <a:t> </a:t>
            </a:r>
            <a:r>
              <a:rPr lang="en-US" sz="2400" dirty="0" err="1"/>
              <a:t>là</a:t>
            </a:r>
            <a:r>
              <a:rPr lang="en-US" sz="2400" dirty="0"/>
              <a:t> </a:t>
            </a:r>
            <a:r>
              <a:rPr lang="en-US" sz="2400" b="1" dirty="0" err="1"/>
              <a:t>Hinh</a:t>
            </a:r>
            <a:r>
              <a:rPr lang="en-US" sz="2400" b="1" dirty="0"/>
              <a:t> </a:t>
            </a:r>
            <a:r>
              <a:rPr lang="en-US" sz="2400" dirty="0" err="1"/>
              <a:t>thì</a:t>
            </a:r>
            <a:r>
              <a:rPr lang="en-US" sz="2400" dirty="0"/>
              <a:t> </a:t>
            </a:r>
            <a:r>
              <a:rPr lang="en-US" sz="2400" dirty="0" err="1"/>
              <a:t>có</a:t>
            </a:r>
            <a:r>
              <a:rPr lang="en-US" sz="2400" dirty="0"/>
              <a:t> </a:t>
            </a:r>
            <a:r>
              <a:rPr lang="en-US" sz="2400" dirty="0" err="1"/>
              <a:t>phương</a:t>
            </a:r>
            <a:r>
              <a:rPr lang="en-US" sz="2400" dirty="0"/>
              <a:t> </a:t>
            </a:r>
            <a:r>
              <a:rPr lang="en-US" sz="2400" dirty="0" err="1"/>
              <a:t>thức</a:t>
            </a:r>
            <a:r>
              <a:rPr lang="en-US" sz="2400" dirty="0"/>
              <a:t> </a:t>
            </a:r>
            <a:r>
              <a:rPr lang="en-US" sz="2400" dirty="0" err="1"/>
              <a:t>tính</a:t>
            </a:r>
            <a:r>
              <a:rPr lang="en-US" sz="2400" dirty="0"/>
              <a:t> </a:t>
            </a:r>
            <a:r>
              <a:rPr lang="en-US" sz="2400" dirty="0" err="1"/>
              <a:t>diện</a:t>
            </a:r>
            <a:r>
              <a:rPr lang="en-US" sz="2400" dirty="0"/>
              <a:t> </a:t>
            </a:r>
            <a:r>
              <a:rPr lang="en-US" sz="2400" dirty="0" err="1"/>
              <a:t>tích</a:t>
            </a:r>
            <a:endParaRPr lang="en-US" sz="2400" dirty="0"/>
          </a:p>
          <a:p>
            <a:pPr marL="742950" lvl="1" indent="-285750">
              <a:lnSpc>
                <a:spcPct val="150000"/>
              </a:lnSpc>
              <a:buFont typeface="Arial" panose="020B0604020202020204" pitchFamily="34" charset="0"/>
              <a:buChar char="•"/>
            </a:pPr>
            <a:r>
              <a:rPr lang="en-US" sz="2400" dirty="0" err="1"/>
              <a:t>Không</a:t>
            </a:r>
            <a:r>
              <a:rPr lang="en-US" sz="2400" dirty="0"/>
              <a:t> </a:t>
            </a:r>
            <a:r>
              <a:rPr lang="en-US" sz="2400" dirty="0" err="1"/>
              <a:t>cần</a:t>
            </a:r>
            <a:r>
              <a:rPr lang="en-US" sz="2400" dirty="0"/>
              <a:t> </a:t>
            </a:r>
            <a:r>
              <a:rPr lang="en-US" sz="2400" dirty="0" err="1"/>
              <a:t>quan</a:t>
            </a:r>
            <a:r>
              <a:rPr lang="en-US" sz="2400" dirty="0"/>
              <a:t> </a:t>
            </a:r>
            <a:r>
              <a:rPr lang="en-US" sz="2400" dirty="0" err="1"/>
              <a:t>tâm</a:t>
            </a:r>
            <a:r>
              <a:rPr lang="en-US" sz="2400" dirty="0"/>
              <a:t> </a:t>
            </a:r>
            <a:r>
              <a:rPr lang="en-US" sz="2400" dirty="0" err="1"/>
              <a:t>tới</a:t>
            </a:r>
            <a:r>
              <a:rPr lang="en-US" sz="2400" dirty="0"/>
              <a:t> </a:t>
            </a:r>
            <a:r>
              <a:rPr lang="en-US" sz="2400" dirty="0" err="1"/>
              <a:t>công</a:t>
            </a:r>
            <a:r>
              <a:rPr lang="en-US" sz="2400" dirty="0"/>
              <a:t> </a:t>
            </a:r>
            <a:r>
              <a:rPr lang="en-US" sz="2400" dirty="0" err="1"/>
              <a:t>thức</a:t>
            </a:r>
            <a:r>
              <a:rPr lang="en-US" sz="2400" dirty="0"/>
              <a:t> </a:t>
            </a:r>
            <a:r>
              <a:rPr lang="en-US" sz="2400" dirty="0" err="1"/>
              <a:t>tính</a:t>
            </a:r>
            <a:r>
              <a:rPr lang="en-US" sz="2400" dirty="0"/>
              <a:t> </a:t>
            </a:r>
            <a:r>
              <a:rPr lang="en-US" sz="2400" dirty="0" err="1"/>
              <a:t>chu</a:t>
            </a:r>
            <a:r>
              <a:rPr lang="en-US" sz="2400" dirty="0"/>
              <a:t> vi </a:t>
            </a:r>
            <a:r>
              <a:rPr lang="en-US" sz="2400" dirty="0" err="1"/>
              <a:t>và</a:t>
            </a:r>
            <a:r>
              <a:rPr lang="en-US" sz="2400" dirty="0"/>
              <a:t> </a:t>
            </a:r>
            <a:r>
              <a:rPr lang="en-US" sz="2400" dirty="0" err="1"/>
              <a:t>diện</a:t>
            </a:r>
            <a:r>
              <a:rPr lang="en-US" sz="2400" dirty="0"/>
              <a:t> </a:t>
            </a:r>
            <a:r>
              <a:rPr lang="en-US" sz="2400" dirty="0" err="1"/>
              <a:t>tích</a:t>
            </a:r>
            <a:r>
              <a:rPr lang="en-US" sz="2400" dirty="0"/>
              <a:t> </a:t>
            </a:r>
            <a:r>
              <a:rPr lang="en-US" sz="2400" dirty="0" err="1"/>
              <a:t>cụ</a:t>
            </a:r>
            <a:r>
              <a:rPr lang="en-US" sz="2400" dirty="0"/>
              <a:t> </a:t>
            </a:r>
            <a:r>
              <a:rPr lang="en-US" sz="2400" dirty="0" err="1"/>
              <a:t>thể</a:t>
            </a:r>
            <a:endParaRPr lang="en-US" sz="2400" dirty="0"/>
          </a:p>
          <a:p>
            <a:pPr marL="285750" indent="-285750">
              <a:lnSpc>
                <a:spcPct val="150000"/>
              </a:lnSpc>
              <a:buFont typeface="Arial" panose="020B0604020202020204" pitchFamily="34" charset="0"/>
              <a:buChar char="•"/>
            </a:pPr>
            <a:r>
              <a:rPr lang="vi-VN" sz="2400" dirty="0"/>
              <a:t>Tính trừu tượng cung cấp </a:t>
            </a:r>
            <a:r>
              <a:rPr lang="en-US" sz="2400" dirty="0" err="1"/>
              <a:t>khả</a:t>
            </a:r>
            <a:r>
              <a:rPr lang="vi-VN" sz="2400" dirty="0"/>
              <a:t> năng mở rộng</a:t>
            </a:r>
            <a:r>
              <a:rPr lang="en-US" sz="2400" dirty="0"/>
              <a:t> </a:t>
            </a:r>
            <a:r>
              <a:rPr lang="en-US" sz="2400" dirty="0" err="1"/>
              <a:t>dễ</a:t>
            </a:r>
            <a:r>
              <a:rPr lang="en-US" sz="2400" dirty="0"/>
              <a:t> </a:t>
            </a:r>
            <a:r>
              <a:rPr lang="en-US" sz="2400" dirty="0" err="1"/>
              <a:t>dàng</a:t>
            </a:r>
            <a:r>
              <a:rPr lang="en-US" sz="2400" dirty="0"/>
              <a:t> </a:t>
            </a:r>
            <a:r>
              <a:rPr lang="en-US" sz="2400" dirty="0" err="1"/>
              <a:t>và</a:t>
            </a:r>
            <a:r>
              <a:rPr lang="en-US" sz="2400" dirty="0"/>
              <a:t> </a:t>
            </a:r>
            <a:r>
              <a:rPr lang="en-US" sz="2400" dirty="0" err="1"/>
              <a:t>giúp</a:t>
            </a:r>
            <a:r>
              <a:rPr lang="en-US" sz="2400" dirty="0"/>
              <a:t> </a:t>
            </a:r>
            <a:r>
              <a:rPr lang="en-US" sz="2400" dirty="0" err="1"/>
              <a:t>người</a:t>
            </a:r>
            <a:r>
              <a:rPr lang="en-US" sz="2400" dirty="0"/>
              <a:t> </a:t>
            </a:r>
            <a:r>
              <a:rPr lang="en-US" sz="2400" dirty="0" err="1"/>
              <a:t>lập</a:t>
            </a:r>
            <a:r>
              <a:rPr lang="en-US" sz="2400" dirty="0"/>
              <a:t> </a:t>
            </a:r>
            <a:r>
              <a:rPr lang="en-US" sz="2400" dirty="0" err="1"/>
              <a:t>trình</a:t>
            </a:r>
            <a:r>
              <a:rPr lang="en-US" sz="2400" dirty="0"/>
              <a:t> </a:t>
            </a:r>
            <a:r>
              <a:rPr lang="en-US" sz="2400" dirty="0" err="1"/>
              <a:t>thiết</a:t>
            </a:r>
            <a:r>
              <a:rPr lang="en-US" sz="2400" dirty="0"/>
              <a:t> </a:t>
            </a:r>
            <a:r>
              <a:rPr lang="en-US" sz="2400" dirty="0" err="1"/>
              <a:t>lập</a:t>
            </a:r>
            <a:r>
              <a:rPr lang="en-US" sz="2400" dirty="0"/>
              <a:t> </a:t>
            </a:r>
            <a:r>
              <a:rPr lang="en-US" sz="2400" dirty="0" err="1"/>
              <a:t>biên</a:t>
            </a:r>
            <a:r>
              <a:rPr lang="en-US" sz="2400" dirty="0"/>
              <a:t> (boundary) </a:t>
            </a:r>
            <a:r>
              <a:rPr lang="en-US" sz="2400" dirty="0" err="1"/>
              <a:t>giữa</a:t>
            </a:r>
            <a:r>
              <a:rPr lang="en-US" sz="2400" dirty="0"/>
              <a:t> </a:t>
            </a:r>
            <a:r>
              <a:rPr lang="en-US" sz="2400" dirty="0" err="1"/>
              <a:t>các</a:t>
            </a:r>
            <a:r>
              <a:rPr lang="en-US" sz="2400" dirty="0"/>
              <a:t> </a:t>
            </a:r>
            <a:r>
              <a:rPr lang="en-US" sz="2400" dirty="0" err="1"/>
              <a:t>thành</a:t>
            </a:r>
            <a:r>
              <a:rPr lang="en-US" sz="2400" dirty="0"/>
              <a:t> </a:t>
            </a:r>
            <a:r>
              <a:rPr lang="en-US" sz="2400" dirty="0" err="1"/>
              <a:t>phần</a:t>
            </a:r>
            <a:r>
              <a:rPr lang="en-US" sz="2400" dirty="0"/>
              <a:t> </a:t>
            </a:r>
            <a:r>
              <a:rPr lang="en-US" sz="2400" dirty="0" err="1"/>
              <a:t>trong</a:t>
            </a:r>
            <a:r>
              <a:rPr lang="en-US" sz="2400" dirty="0"/>
              <a:t> </a:t>
            </a:r>
            <a:r>
              <a:rPr lang="en-US" sz="2400" dirty="0" err="1"/>
              <a:t>hệ</a:t>
            </a:r>
            <a:r>
              <a:rPr lang="en-US" sz="2400" dirty="0"/>
              <a:t> </a:t>
            </a:r>
            <a:r>
              <a:rPr lang="en-US" sz="2400" dirty="0" err="1"/>
              <a:t>thống</a:t>
            </a:r>
            <a:endParaRPr lang="en-US" sz="2400" dirty="0"/>
          </a:p>
          <a:p>
            <a:pPr>
              <a:lnSpc>
                <a:spcPct val="150000"/>
              </a:lnSpc>
            </a:pPr>
            <a:endParaRPr lang="en-US" sz="2400" dirty="0"/>
          </a:p>
        </p:txBody>
      </p:sp>
    </p:spTree>
    <p:extLst>
      <p:ext uri="{BB962C8B-B14F-4D97-AF65-F5344CB8AC3E}">
        <p14:creationId xmlns:p14="http://schemas.microsoft.com/office/powerpoint/2010/main" val="2433497558"/>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Tính</a:t>
            </a:r>
            <a:r>
              <a:rPr lang="en-US" b="1" dirty="0">
                <a:solidFill>
                  <a:srgbClr val="C00000"/>
                </a:solidFill>
              </a:rPr>
              <a:t> </a:t>
            </a:r>
            <a:r>
              <a:rPr lang="en-US" b="1" dirty="0" err="1">
                <a:solidFill>
                  <a:srgbClr val="C00000"/>
                </a:solidFill>
              </a:rPr>
              <a:t>trừu</a:t>
            </a:r>
            <a:r>
              <a:rPr lang="en-US" b="1" dirty="0">
                <a:solidFill>
                  <a:srgbClr val="C00000"/>
                </a:solidFill>
              </a:rPr>
              <a:t> </a:t>
            </a:r>
            <a:r>
              <a:rPr lang="en-US" b="1" dirty="0" err="1">
                <a:solidFill>
                  <a:srgbClr val="C00000"/>
                </a:solidFill>
              </a:rPr>
              <a:t>tượng</a:t>
            </a:r>
            <a:endParaRPr lang="en-US" b="1" dirty="0">
              <a:solidFill>
                <a:srgbClr val="C00000"/>
              </a:solidFill>
            </a:endParaRPr>
          </a:p>
        </p:txBody>
      </p:sp>
      <p:sp>
        <p:nvSpPr>
          <p:cNvPr id="2" name="Rectangle 1"/>
          <p:cNvSpPr/>
          <p:nvPr/>
        </p:nvSpPr>
        <p:spPr>
          <a:xfrm>
            <a:off x="3852220" y="1651996"/>
            <a:ext cx="1979629" cy="85783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sp>
        <p:nvSpPr>
          <p:cNvPr id="8" name="Rectangle 7"/>
          <p:cNvSpPr/>
          <p:nvPr/>
        </p:nvSpPr>
        <p:spPr>
          <a:xfrm>
            <a:off x="1200813" y="4847684"/>
            <a:ext cx="2045617" cy="1159497"/>
          </a:xfrm>
          <a:prstGeom prst="rect">
            <a:avLst/>
          </a:prstGeom>
          <a:solidFill>
            <a:srgbClr val="9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HinhTron</a:t>
            </a:r>
            <a:endParaRPr lang="en-US" dirty="0"/>
          </a:p>
        </p:txBody>
      </p:sp>
      <p:sp>
        <p:nvSpPr>
          <p:cNvPr id="9" name="Rectangle 8"/>
          <p:cNvSpPr/>
          <p:nvPr/>
        </p:nvSpPr>
        <p:spPr>
          <a:xfrm>
            <a:off x="3823036" y="4847683"/>
            <a:ext cx="2045617" cy="1159497"/>
          </a:xfrm>
          <a:prstGeom prst="rect">
            <a:avLst/>
          </a:prstGeom>
          <a:solidFill>
            <a:srgbClr val="9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HinhChuNhat</a:t>
            </a:r>
            <a:endParaRPr lang="en-US" dirty="0"/>
          </a:p>
        </p:txBody>
      </p:sp>
      <p:sp>
        <p:nvSpPr>
          <p:cNvPr id="10" name="Rectangle 9"/>
          <p:cNvSpPr/>
          <p:nvPr/>
        </p:nvSpPr>
        <p:spPr>
          <a:xfrm>
            <a:off x="6445259" y="4847682"/>
            <a:ext cx="2045617" cy="1159497"/>
          </a:xfrm>
          <a:prstGeom prst="rect">
            <a:avLst/>
          </a:prstGeom>
          <a:solidFill>
            <a:srgbClr val="9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TamGiac</a:t>
            </a:r>
            <a:endParaRPr lang="en-US" dirty="0"/>
          </a:p>
        </p:txBody>
      </p:sp>
      <p:sp>
        <p:nvSpPr>
          <p:cNvPr id="27" name="Rectangle 26"/>
          <p:cNvSpPr/>
          <p:nvPr/>
        </p:nvSpPr>
        <p:spPr>
          <a:xfrm>
            <a:off x="9320030" y="4847682"/>
            <a:ext cx="2045617" cy="1159497"/>
          </a:xfrm>
          <a:prstGeom prst="rect">
            <a:avLst/>
          </a:prstGeom>
          <a:solidFill>
            <a:srgbClr val="920000">
              <a:alpha val="5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HinhNew</a:t>
            </a:r>
            <a:endParaRPr lang="en-US" dirty="0"/>
          </a:p>
        </p:txBody>
      </p:sp>
      <p:cxnSp>
        <p:nvCxnSpPr>
          <p:cNvPr id="31" name="Straight Arrow Connector 30"/>
          <p:cNvCxnSpPr>
            <a:endCxn id="9" idx="0"/>
          </p:cNvCxnSpPr>
          <p:nvPr/>
        </p:nvCxnSpPr>
        <p:spPr>
          <a:xfrm>
            <a:off x="4842035" y="2509835"/>
            <a:ext cx="3810" cy="233784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stCxn id="2" idx="2"/>
            <a:endCxn id="8" idx="0"/>
          </p:cNvCxnSpPr>
          <p:nvPr/>
        </p:nvCxnSpPr>
        <p:spPr>
          <a:xfrm rot="5400000">
            <a:off x="2363905" y="2369553"/>
            <a:ext cx="2337849" cy="2618413"/>
          </a:xfrm>
          <a:prstGeom prst="bentConnector3">
            <a:avLst>
              <a:gd name="adj1" fmla="val 50000"/>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36" name="Straight Arrow Connector 32"/>
          <p:cNvCxnSpPr>
            <a:stCxn id="2" idx="2"/>
            <a:endCxn id="10" idx="0"/>
          </p:cNvCxnSpPr>
          <p:nvPr/>
        </p:nvCxnSpPr>
        <p:spPr>
          <a:xfrm rot="16200000" flipH="1">
            <a:off x="4986128" y="2365741"/>
            <a:ext cx="2337847" cy="2626033"/>
          </a:xfrm>
          <a:prstGeom prst="bentConnector3">
            <a:avLst>
              <a:gd name="adj1" fmla="val 50000"/>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39" name="Straight Arrow Connector 32"/>
          <p:cNvCxnSpPr>
            <a:stCxn id="2" idx="2"/>
            <a:endCxn id="27" idx="0"/>
          </p:cNvCxnSpPr>
          <p:nvPr/>
        </p:nvCxnSpPr>
        <p:spPr>
          <a:xfrm rot="16200000" flipH="1">
            <a:off x="6423514" y="928356"/>
            <a:ext cx="2337847" cy="5500804"/>
          </a:xfrm>
          <a:prstGeom prst="bentConnector3">
            <a:avLst>
              <a:gd name="adj1" fmla="val 50000"/>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42" name="Folded Corner 41"/>
          <p:cNvSpPr/>
          <p:nvPr/>
        </p:nvSpPr>
        <p:spPr>
          <a:xfrm>
            <a:off x="7592437" y="1065846"/>
            <a:ext cx="2903708" cy="1803814"/>
          </a:xfrm>
          <a:prstGeom prst="foldedCorner">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Không</a:t>
            </a:r>
            <a:r>
              <a:rPr lang="en-US" dirty="0">
                <a:solidFill>
                  <a:schemeClr val="tx1"/>
                </a:solidFill>
              </a:rPr>
              <a:t> </a:t>
            </a:r>
            <a:r>
              <a:rPr lang="en-US" dirty="0" err="1">
                <a:solidFill>
                  <a:schemeClr val="tx1"/>
                </a:solidFill>
              </a:rPr>
              <a:t>có</a:t>
            </a:r>
            <a:r>
              <a:rPr lang="en-US" dirty="0">
                <a:solidFill>
                  <a:schemeClr val="tx1"/>
                </a:solidFill>
              </a:rPr>
              <a:t> </a:t>
            </a:r>
            <a:r>
              <a:rPr lang="en-US" dirty="0" err="1">
                <a:solidFill>
                  <a:schemeClr val="tx1"/>
                </a:solidFill>
              </a:rPr>
              <a:t>lớp</a:t>
            </a:r>
            <a:r>
              <a:rPr lang="en-US" dirty="0">
                <a:solidFill>
                  <a:schemeClr val="tx1"/>
                </a:solidFill>
              </a:rPr>
              <a:t> </a:t>
            </a:r>
            <a:r>
              <a:rPr lang="en-US" b="1" dirty="0" err="1">
                <a:solidFill>
                  <a:schemeClr val="tx1"/>
                </a:solidFill>
              </a:rPr>
              <a:t>Hinh</a:t>
            </a:r>
            <a:r>
              <a:rPr lang="en-US" dirty="0">
                <a:solidFill>
                  <a:schemeClr val="tx1"/>
                </a:solidFill>
              </a:rPr>
              <a:t>: </a:t>
            </a:r>
            <a:r>
              <a:rPr lang="en-US" dirty="0" err="1">
                <a:solidFill>
                  <a:schemeClr val="tx1"/>
                </a:solidFill>
              </a:rPr>
              <a:t>Thêm</a:t>
            </a:r>
            <a:r>
              <a:rPr lang="en-US" dirty="0">
                <a:solidFill>
                  <a:schemeClr val="tx1"/>
                </a:solidFill>
              </a:rPr>
              <a:t> </a:t>
            </a:r>
            <a:r>
              <a:rPr lang="en-US" dirty="0" err="1">
                <a:solidFill>
                  <a:schemeClr val="tx1"/>
                </a:solidFill>
              </a:rPr>
              <a:t>lớp</a:t>
            </a:r>
            <a:r>
              <a:rPr lang="en-US" dirty="0">
                <a:solidFill>
                  <a:schemeClr val="tx1"/>
                </a:solidFill>
              </a:rPr>
              <a:t> </a:t>
            </a:r>
            <a:r>
              <a:rPr lang="en-US" b="1" dirty="0" err="1">
                <a:solidFill>
                  <a:schemeClr val="tx1"/>
                </a:solidFill>
              </a:rPr>
              <a:t>HinhNew</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code </a:t>
            </a:r>
            <a:r>
              <a:rPr lang="en-US" b="1" dirty="0">
                <a:solidFill>
                  <a:schemeClr val="tx1"/>
                </a:solidFill>
              </a:rPr>
              <a:t>main</a:t>
            </a:r>
          </a:p>
        </p:txBody>
      </p:sp>
    </p:spTree>
    <p:extLst>
      <p:ext uri="{BB962C8B-B14F-4D97-AF65-F5344CB8AC3E}">
        <p14:creationId xmlns:p14="http://schemas.microsoft.com/office/powerpoint/2010/main" val="31542782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grpId="0" nodeType="clickEffect">
                                  <p:stCondLst>
                                    <p:cond delay="0"/>
                                  </p:stCondLst>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animBg="1"/>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Tính</a:t>
            </a:r>
            <a:r>
              <a:rPr lang="en-US" b="1" dirty="0">
                <a:solidFill>
                  <a:srgbClr val="C00000"/>
                </a:solidFill>
              </a:rPr>
              <a:t> </a:t>
            </a:r>
            <a:r>
              <a:rPr lang="en-US" b="1" dirty="0" err="1">
                <a:solidFill>
                  <a:srgbClr val="C00000"/>
                </a:solidFill>
              </a:rPr>
              <a:t>trừu</a:t>
            </a:r>
            <a:r>
              <a:rPr lang="en-US" b="1" dirty="0">
                <a:solidFill>
                  <a:srgbClr val="C00000"/>
                </a:solidFill>
              </a:rPr>
              <a:t> </a:t>
            </a:r>
            <a:r>
              <a:rPr lang="en-US" b="1" dirty="0" err="1">
                <a:solidFill>
                  <a:srgbClr val="C00000"/>
                </a:solidFill>
              </a:rPr>
              <a:t>tượng</a:t>
            </a:r>
            <a:endParaRPr lang="en-US" b="1" dirty="0">
              <a:solidFill>
                <a:srgbClr val="C00000"/>
              </a:solidFill>
            </a:endParaRPr>
          </a:p>
        </p:txBody>
      </p:sp>
      <p:sp>
        <p:nvSpPr>
          <p:cNvPr id="2" name="Rectangle 1"/>
          <p:cNvSpPr/>
          <p:nvPr/>
        </p:nvSpPr>
        <p:spPr>
          <a:xfrm>
            <a:off x="3852220" y="1651996"/>
            <a:ext cx="1979629" cy="857839"/>
          </a:xfrm>
          <a:prstGeom prst="rect">
            <a:avLst/>
          </a:prstGeom>
          <a:solidFill>
            <a:srgbClr val="9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sp>
        <p:nvSpPr>
          <p:cNvPr id="5" name="Rectangle 4"/>
          <p:cNvSpPr/>
          <p:nvPr/>
        </p:nvSpPr>
        <p:spPr>
          <a:xfrm>
            <a:off x="3852220" y="3240413"/>
            <a:ext cx="1979629" cy="857839"/>
          </a:xfrm>
          <a:prstGeom prst="rect">
            <a:avLst/>
          </a:prstGeom>
          <a:solidFill>
            <a:srgbClr val="9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Hinh</a:t>
            </a:r>
            <a:endParaRPr lang="en-US" dirty="0"/>
          </a:p>
        </p:txBody>
      </p:sp>
      <p:cxnSp>
        <p:nvCxnSpPr>
          <p:cNvPr id="7" name="Straight Arrow Connector 6"/>
          <p:cNvCxnSpPr>
            <a:stCxn id="2" idx="2"/>
            <a:endCxn id="5" idx="0"/>
          </p:cNvCxnSpPr>
          <p:nvPr/>
        </p:nvCxnSpPr>
        <p:spPr>
          <a:xfrm>
            <a:off x="4842035" y="2509835"/>
            <a:ext cx="0" cy="730578"/>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1200813" y="4847684"/>
            <a:ext cx="2045617" cy="1159497"/>
          </a:xfrm>
          <a:prstGeom prst="rect">
            <a:avLst/>
          </a:prstGeom>
          <a:solidFill>
            <a:srgbClr val="9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HinhTron</a:t>
            </a:r>
            <a:endParaRPr lang="en-US" dirty="0"/>
          </a:p>
        </p:txBody>
      </p:sp>
      <p:sp>
        <p:nvSpPr>
          <p:cNvPr id="9" name="Rectangle 8"/>
          <p:cNvSpPr/>
          <p:nvPr/>
        </p:nvSpPr>
        <p:spPr>
          <a:xfrm>
            <a:off x="3823036" y="4847683"/>
            <a:ext cx="2045617" cy="1159497"/>
          </a:xfrm>
          <a:prstGeom prst="rect">
            <a:avLst/>
          </a:prstGeom>
          <a:solidFill>
            <a:srgbClr val="9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HinhChuNhat</a:t>
            </a:r>
            <a:endParaRPr lang="en-US" dirty="0"/>
          </a:p>
        </p:txBody>
      </p:sp>
      <p:sp>
        <p:nvSpPr>
          <p:cNvPr id="10" name="Rectangle 9"/>
          <p:cNvSpPr/>
          <p:nvPr/>
        </p:nvSpPr>
        <p:spPr>
          <a:xfrm>
            <a:off x="6445259" y="4847682"/>
            <a:ext cx="2045617" cy="1159497"/>
          </a:xfrm>
          <a:prstGeom prst="rect">
            <a:avLst/>
          </a:prstGeom>
          <a:solidFill>
            <a:srgbClr val="92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TamGiac</a:t>
            </a:r>
            <a:endParaRPr lang="en-US" dirty="0"/>
          </a:p>
        </p:txBody>
      </p:sp>
      <p:cxnSp>
        <p:nvCxnSpPr>
          <p:cNvPr id="14" name="Elbow Connector 13"/>
          <p:cNvCxnSpPr>
            <a:stCxn id="8" idx="0"/>
            <a:endCxn id="5" idx="2"/>
          </p:cNvCxnSpPr>
          <p:nvPr/>
        </p:nvCxnSpPr>
        <p:spPr>
          <a:xfrm rot="5400000" flipH="1" flipV="1">
            <a:off x="3158112" y="3163762"/>
            <a:ext cx="749432" cy="2618413"/>
          </a:xfrm>
          <a:prstGeom prst="bentConnector3">
            <a:avLst/>
          </a:prstGeom>
          <a:ln>
            <a:solidFill>
              <a:schemeClr val="tx1"/>
            </a:solidFill>
            <a:tailEnd type="arrow" w="lg" len="lg"/>
          </a:ln>
        </p:spPr>
        <p:style>
          <a:lnRef idx="2">
            <a:schemeClr val="dk1"/>
          </a:lnRef>
          <a:fillRef idx="0">
            <a:schemeClr val="dk1"/>
          </a:fillRef>
          <a:effectRef idx="1">
            <a:schemeClr val="dk1"/>
          </a:effectRef>
          <a:fontRef idx="minor">
            <a:schemeClr val="tx1"/>
          </a:fontRef>
        </p:style>
      </p:cxnSp>
      <p:cxnSp>
        <p:nvCxnSpPr>
          <p:cNvPr id="18" name="Elbow Connector 17"/>
          <p:cNvCxnSpPr>
            <a:stCxn id="9" idx="0"/>
            <a:endCxn id="5" idx="2"/>
          </p:cNvCxnSpPr>
          <p:nvPr/>
        </p:nvCxnSpPr>
        <p:spPr>
          <a:xfrm rot="16200000" flipV="1">
            <a:off x="4469225" y="4471063"/>
            <a:ext cx="749431" cy="3810"/>
          </a:xfrm>
          <a:prstGeom prst="bentConnector3">
            <a:avLst/>
          </a:prstGeom>
          <a:ln>
            <a:solidFill>
              <a:schemeClr val="tx1"/>
            </a:solidFill>
            <a:tailEnd type="arrow" w="lg" len="lg"/>
          </a:ln>
        </p:spPr>
        <p:style>
          <a:lnRef idx="2">
            <a:schemeClr val="dk1"/>
          </a:lnRef>
          <a:fillRef idx="0">
            <a:schemeClr val="dk1"/>
          </a:fillRef>
          <a:effectRef idx="1">
            <a:schemeClr val="dk1"/>
          </a:effectRef>
          <a:fontRef idx="minor">
            <a:schemeClr val="tx1"/>
          </a:fontRef>
        </p:style>
      </p:cxnSp>
      <p:cxnSp>
        <p:nvCxnSpPr>
          <p:cNvPr id="20" name="Elbow Connector 19"/>
          <p:cNvCxnSpPr>
            <a:stCxn id="10" idx="0"/>
            <a:endCxn id="5" idx="2"/>
          </p:cNvCxnSpPr>
          <p:nvPr/>
        </p:nvCxnSpPr>
        <p:spPr>
          <a:xfrm rot="16200000" flipV="1">
            <a:off x="5780337" y="3159950"/>
            <a:ext cx="749430" cy="2626033"/>
          </a:xfrm>
          <a:prstGeom prst="bentConnector3">
            <a:avLst/>
          </a:prstGeom>
          <a:ln>
            <a:solidFill>
              <a:schemeClr val="tx1"/>
            </a:solidFill>
            <a:tailEnd type="triangle" w="lg" len="lg"/>
          </a:ln>
        </p:spPr>
        <p:style>
          <a:lnRef idx="2">
            <a:schemeClr val="dk1"/>
          </a:lnRef>
          <a:fillRef idx="0">
            <a:schemeClr val="dk1"/>
          </a:fillRef>
          <a:effectRef idx="1">
            <a:schemeClr val="dk1"/>
          </a:effectRef>
          <a:fontRef idx="minor">
            <a:schemeClr val="tx1"/>
          </a:fontRef>
        </p:style>
      </p:cxnSp>
      <p:sp>
        <p:nvSpPr>
          <p:cNvPr id="27" name="Rectangle 26"/>
          <p:cNvSpPr/>
          <p:nvPr/>
        </p:nvSpPr>
        <p:spPr>
          <a:xfrm>
            <a:off x="9320030" y="4847682"/>
            <a:ext cx="2045617" cy="1159497"/>
          </a:xfrm>
          <a:prstGeom prst="rect">
            <a:avLst/>
          </a:prstGeom>
          <a:solidFill>
            <a:srgbClr val="920000">
              <a:alpha val="5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HinhNew</a:t>
            </a:r>
            <a:endParaRPr lang="en-US" dirty="0"/>
          </a:p>
        </p:txBody>
      </p:sp>
      <p:cxnSp>
        <p:nvCxnSpPr>
          <p:cNvPr id="28" name="Elbow Connector 27"/>
          <p:cNvCxnSpPr>
            <a:stCxn id="27" idx="0"/>
            <a:endCxn id="5" idx="2"/>
          </p:cNvCxnSpPr>
          <p:nvPr/>
        </p:nvCxnSpPr>
        <p:spPr>
          <a:xfrm rot="16200000" flipV="1">
            <a:off x="7217722" y="1722565"/>
            <a:ext cx="749430" cy="5500804"/>
          </a:xfrm>
          <a:prstGeom prst="bentConnector3">
            <a:avLst>
              <a:gd name="adj1" fmla="val 50000"/>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Folded Corner 14"/>
          <p:cNvSpPr/>
          <p:nvPr/>
        </p:nvSpPr>
        <p:spPr>
          <a:xfrm>
            <a:off x="7592437" y="1065846"/>
            <a:ext cx="2903708" cy="1803814"/>
          </a:xfrm>
          <a:prstGeom prst="foldedCorner">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Có</a:t>
            </a:r>
            <a:r>
              <a:rPr lang="en-US" dirty="0">
                <a:solidFill>
                  <a:schemeClr val="tx1"/>
                </a:solidFill>
              </a:rPr>
              <a:t> </a:t>
            </a:r>
            <a:r>
              <a:rPr lang="en-US" dirty="0" err="1">
                <a:solidFill>
                  <a:schemeClr val="tx1"/>
                </a:solidFill>
              </a:rPr>
              <a:t>lớp</a:t>
            </a:r>
            <a:r>
              <a:rPr lang="en-US" dirty="0">
                <a:solidFill>
                  <a:schemeClr val="tx1"/>
                </a:solidFill>
              </a:rPr>
              <a:t> </a:t>
            </a:r>
            <a:r>
              <a:rPr lang="en-US" b="1" dirty="0" err="1">
                <a:solidFill>
                  <a:schemeClr val="tx1"/>
                </a:solidFill>
              </a:rPr>
              <a:t>Hinh</a:t>
            </a:r>
            <a:r>
              <a:rPr lang="en-US" dirty="0">
                <a:solidFill>
                  <a:schemeClr val="tx1"/>
                </a:solidFill>
              </a:rPr>
              <a:t>: </a:t>
            </a:r>
            <a:r>
              <a:rPr lang="en-US" dirty="0" err="1">
                <a:solidFill>
                  <a:schemeClr val="tx1"/>
                </a:solidFill>
              </a:rPr>
              <a:t>Thêm</a:t>
            </a:r>
            <a:r>
              <a:rPr lang="en-US" dirty="0">
                <a:solidFill>
                  <a:schemeClr val="tx1"/>
                </a:solidFill>
              </a:rPr>
              <a:t> </a:t>
            </a:r>
            <a:r>
              <a:rPr lang="en-US" dirty="0" err="1">
                <a:solidFill>
                  <a:schemeClr val="tx1"/>
                </a:solidFill>
              </a:rPr>
              <a:t>lớp</a:t>
            </a:r>
            <a:r>
              <a:rPr lang="en-US" dirty="0">
                <a:solidFill>
                  <a:schemeClr val="tx1"/>
                </a:solidFill>
              </a:rPr>
              <a:t> </a:t>
            </a:r>
            <a:r>
              <a:rPr lang="en-US" b="1" dirty="0" err="1">
                <a:solidFill>
                  <a:schemeClr val="tx1"/>
                </a:solidFill>
              </a:rPr>
              <a:t>HinhNew</a:t>
            </a:r>
            <a:r>
              <a:rPr lang="en-US" dirty="0">
                <a:solidFill>
                  <a:schemeClr val="tx1"/>
                </a:solidFill>
              </a:rPr>
              <a:t> </a:t>
            </a:r>
            <a:r>
              <a:rPr lang="en-US" dirty="0" err="1">
                <a:solidFill>
                  <a:schemeClr val="tx1"/>
                </a:solidFill>
              </a:rPr>
              <a:t>không</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code </a:t>
            </a:r>
            <a:r>
              <a:rPr lang="en-US" b="1" dirty="0">
                <a:solidFill>
                  <a:schemeClr val="tx1"/>
                </a:solidFill>
              </a:rPr>
              <a:t>main</a:t>
            </a:r>
            <a:r>
              <a:rPr lang="en-US" dirty="0">
                <a:solidFill>
                  <a:schemeClr val="tx1"/>
                </a:solidFill>
              </a:rPr>
              <a:t> (</a:t>
            </a:r>
            <a:r>
              <a:rPr lang="en-US" dirty="0" err="1">
                <a:solidFill>
                  <a:schemeClr val="tx1"/>
                </a:solidFill>
              </a:rPr>
              <a:t>hoặc</a:t>
            </a:r>
            <a:r>
              <a:rPr lang="en-US" dirty="0">
                <a:solidFill>
                  <a:schemeClr val="tx1"/>
                </a:solidFill>
              </a:rPr>
              <a:t> </a:t>
            </a:r>
            <a:r>
              <a:rPr lang="en-US" dirty="0" err="1">
                <a:solidFill>
                  <a:schemeClr val="tx1"/>
                </a:solidFill>
              </a:rPr>
              <a:t>chỉ</a:t>
            </a:r>
            <a:r>
              <a:rPr lang="en-US" dirty="0">
                <a:solidFill>
                  <a:schemeClr val="tx1"/>
                </a:solidFill>
              </a:rPr>
              <a:t> </a:t>
            </a:r>
            <a:r>
              <a:rPr lang="en-US" dirty="0" err="1">
                <a:solidFill>
                  <a:schemeClr val="tx1"/>
                </a:solidFill>
              </a:rPr>
              <a:t>cần</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a:t>
            </a:r>
            <a:r>
              <a:rPr lang="en-US" dirty="0" err="1">
                <a:solidFill>
                  <a:schemeClr val="tx1"/>
                </a:solidFill>
              </a:rPr>
              <a:t>rất</a:t>
            </a:r>
            <a:r>
              <a:rPr lang="en-US" dirty="0">
                <a:solidFill>
                  <a:schemeClr val="tx1"/>
                </a:solidFill>
              </a:rPr>
              <a:t> </a:t>
            </a:r>
            <a:r>
              <a:rPr lang="en-US" dirty="0" err="1">
                <a:solidFill>
                  <a:schemeClr val="tx1"/>
                </a:solidFill>
              </a:rPr>
              <a:t>ít</a:t>
            </a:r>
            <a:r>
              <a:rPr lang="en-US" dirty="0">
                <a:solidFill>
                  <a:schemeClr val="tx1"/>
                </a:solidFill>
              </a:rPr>
              <a:t>)</a:t>
            </a:r>
          </a:p>
        </p:txBody>
      </p:sp>
    </p:spTree>
    <p:extLst>
      <p:ext uri="{BB962C8B-B14F-4D97-AF65-F5344CB8AC3E}">
        <p14:creationId xmlns:p14="http://schemas.microsoft.com/office/powerpoint/2010/main" val="10856895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Lớp</a:t>
            </a:r>
            <a:r>
              <a:rPr lang="en-US" b="1" dirty="0">
                <a:solidFill>
                  <a:srgbClr val="C00000"/>
                </a:solidFill>
              </a:rPr>
              <a:t> </a:t>
            </a:r>
            <a:r>
              <a:rPr lang="en-US" b="1" dirty="0" err="1">
                <a:solidFill>
                  <a:srgbClr val="C00000"/>
                </a:solidFill>
              </a:rPr>
              <a:t>trừu</a:t>
            </a:r>
            <a:r>
              <a:rPr lang="en-US" b="1" dirty="0">
                <a:solidFill>
                  <a:srgbClr val="C00000"/>
                </a:solidFill>
              </a:rPr>
              <a:t> </a:t>
            </a:r>
            <a:r>
              <a:rPr lang="en-US" b="1" dirty="0" err="1">
                <a:solidFill>
                  <a:srgbClr val="C00000"/>
                </a:solidFill>
              </a:rPr>
              <a:t>tượng</a:t>
            </a:r>
            <a:endParaRPr lang="en-US" b="1" dirty="0">
              <a:solidFill>
                <a:srgbClr val="C00000"/>
              </a:solidFill>
            </a:endParaRPr>
          </a:p>
        </p:txBody>
      </p:sp>
      <p:sp>
        <p:nvSpPr>
          <p:cNvPr id="4" name="TextBox 3"/>
          <p:cNvSpPr txBox="1"/>
          <p:nvPr/>
        </p:nvSpPr>
        <p:spPr>
          <a:xfrm>
            <a:off x="511676" y="917565"/>
            <a:ext cx="11192644"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Khai</a:t>
            </a:r>
            <a:r>
              <a:rPr lang="en-US" sz="2400" dirty="0"/>
              <a:t> </a:t>
            </a:r>
            <a:r>
              <a:rPr lang="en-US" sz="2400" dirty="0" err="1"/>
              <a:t>báo</a:t>
            </a:r>
            <a:r>
              <a:rPr lang="en-US" sz="2400" dirty="0"/>
              <a:t> </a:t>
            </a:r>
            <a:r>
              <a:rPr lang="en-US" sz="2400" dirty="0" err="1"/>
              <a:t>lớp</a:t>
            </a:r>
            <a:r>
              <a:rPr lang="en-US" sz="2400" dirty="0"/>
              <a:t> </a:t>
            </a:r>
            <a:r>
              <a:rPr lang="en-US" sz="2400" dirty="0" err="1"/>
              <a:t>trừu</a:t>
            </a:r>
            <a:r>
              <a:rPr lang="en-US" sz="2400" dirty="0"/>
              <a:t> </a:t>
            </a:r>
            <a:r>
              <a:rPr lang="en-US" sz="2400" dirty="0" err="1"/>
              <a:t>tượng</a:t>
            </a:r>
            <a:r>
              <a:rPr lang="en-US" sz="2400" dirty="0"/>
              <a:t> </a:t>
            </a:r>
            <a:r>
              <a:rPr lang="en-US" sz="2400" dirty="0" err="1"/>
              <a:t>thông</a:t>
            </a:r>
            <a:r>
              <a:rPr lang="en-US" sz="2400" dirty="0"/>
              <a:t> qua </a:t>
            </a:r>
            <a:r>
              <a:rPr lang="en-US" sz="2400" dirty="0" err="1"/>
              <a:t>từ</a:t>
            </a:r>
            <a:r>
              <a:rPr lang="en-US" sz="2400" dirty="0"/>
              <a:t> </a:t>
            </a:r>
            <a:r>
              <a:rPr lang="en-US" sz="2400" dirty="0" err="1"/>
              <a:t>khóa</a:t>
            </a:r>
            <a:r>
              <a:rPr lang="en-US" sz="2400" dirty="0"/>
              <a:t> </a:t>
            </a:r>
            <a:r>
              <a:rPr lang="en-US" sz="2400" b="1" dirty="0"/>
              <a:t>abstract</a:t>
            </a:r>
          </a:p>
          <a:p>
            <a:pPr marL="285750" indent="-285750">
              <a:lnSpc>
                <a:spcPct val="150000"/>
              </a:lnSpc>
              <a:buFont typeface="Arial" panose="020B0604020202020204" pitchFamily="34" charset="0"/>
              <a:buChar char="•"/>
            </a:pPr>
            <a:r>
              <a:rPr lang="en-US" sz="2400" dirty="0" err="1"/>
              <a:t>Lớp</a:t>
            </a:r>
            <a:r>
              <a:rPr lang="en-US" sz="2400" dirty="0"/>
              <a:t> </a:t>
            </a:r>
            <a:r>
              <a:rPr lang="en-US" sz="2400" dirty="0" err="1"/>
              <a:t>trừu</a:t>
            </a:r>
            <a:r>
              <a:rPr lang="en-US" sz="2400" dirty="0"/>
              <a:t> </a:t>
            </a:r>
            <a:r>
              <a:rPr lang="en-US" sz="2400" dirty="0" err="1"/>
              <a:t>tượng</a:t>
            </a:r>
            <a:r>
              <a:rPr lang="en-US" sz="2400" dirty="0"/>
              <a:t> </a:t>
            </a:r>
            <a:r>
              <a:rPr lang="en-US" sz="2400" dirty="0" err="1"/>
              <a:t>là</a:t>
            </a:r>
            <a:r>
              <a:rPr lang="en-US" sz="2400" dirty="0"/>
              <a:t> </a:t>
            </a:r>
            <a:r>
              <a:rPr lang="en-US" sz="2400" dirty="0" err="1"/>
              <a:t>lớp</a:t>
            </a:r>
            <a:r>
              <a:rPr lang="en-US" sz="2400" dirty="0"/>
              <a:t> </a:t>
            </a:r>
            <a:r>
              <a:rPr lang="en-US" sz="2400" dirty="0" err="1"/>
              <a:t>có</a:t>
            </a:r>
            <a:r>
              <a:rPr lang="en-US" sz="2400" dirty="0"/>
              <a:t> </a:t>
            </a:r>
            <a:r>
              <a:rPr lang="en-US" sz="2400" dirty="0" err="1"/>
              <a:t>chứa</a:t>
            </a:r>
            <a:r>
              <a:rPr lang="en-US" sz="2400" dirty="0"/>
              <a:t> </a:t>
            </a:r>
            <a:r>
              <a:rPr lang="en-US" sz="2400" dirty="0" err="1"/>
              <a:t>phương</a:t>
            </a:r>
            <a:r>
              <a:rPr lang="en-US" sz="2400" dirty="0"/>
              <a:t> </a:t>
            </a:r>
            <a:r>
              <a:rPr lang="en-US" sz="2400" dirty="0" err="1"/>
              <a:t>thức</a:t>
            </a:r>
            <a:r>
              <a:rPr lang="en-US" sz="2400" dirty="0"/>
              <a:t> </a:t>
            </a:r>
            <a:r>
              <a:rPr lang="en-US" sz="2400" dirty="0" err="1"/>
              <a:t>trừu</a:t>
            </a:r>
            <a:r>
              <a:rPr lang="en-US" sz="2400" dirty="0"/>
              <a:t> </a:t>
            </a:r>
            <a:r>
              <a:rPr lang="en-US" sz="2400" dirty="0" err="1"/>
              <a:t>tượng</a:t>
            </a:r>
            <a:endParaRPr lang="en-US" sz="2400" dirty="0"/>
          </a:p>
          <a:p>
            <a:pPr marL="285750" indent="-285750">
              <a:lnSpc>
                <a:spcPct val="150000"/>
              </a:lnSpc>
              <a:buFont typeface="Arial" panose="020B0604020202020204" pitchFamily="34" charset="0"/>
              <a:buChar char="•"/>
            </a:pPr>
            <a:r>
              <a:rPr lang="en-US" sz="2400" dirty="0" err="1"/>
              <a:t>Không</a:t>
            </a:r>
            <a:r>
              <a:rPr lang="en-US" sz="2400" dirty="0"/>
              <a:t> </a:t>
            </a:r>
            <a:r>
              <a:rPr lang="en-US" sz="2400" dirty="0" err="1"/>
              <a:t>thể</a:t>
            </a:r>
            <a:r>
              <a:rPr lang="en-US" sz="2400" dirty="0"/>
              <a:t> </a:t>
            </a:r>
            <a:r>
              <a:rPr lang="en-US" sz="2400" dirty="0" err="1"/>
              <a:t>khởi</a:t>
            </a:r>
            <a:r>
              <a:rPr lang="en-US" sz="2400" dirty="0"/>
              <a:t> </a:t>
            </a:r>
            <a:r>
              <a:rPr lang="en-US" sz="2400" dirty="0" err="1"/>
              <a:t>tạo</a:t>
            </a:r>
            <a:r>
              <a:rPr lang="en-US" sz="2400" dirty="0"/>
              <a:t> </a:t>
            </a:r>
            <a:r>
              <a:rPr lang="en-US" sz="2400" dirty="0" err="1"/>
              <a:t>đối</a:t>
            </a:r>
            <a:r>
              <a:rPr lang="en-US" sz="2400" dirty="0"/>
              <a:t> </a:t>
            </a:r>
            <a:r>
              <a:rPr lang="en-US" sz="2400" dirty="0" err="1"/>
              <a:t>tượng</a:t>
            </a:r>
            <a:r>
              <a:rPr lang="en-US" sz="2400" dirty="0"/>
              <a:t> </a:t>
            </a:r>
            <a:r>
              <a:rPr lang="en-US" sz="2400" dirty="0" err="1"/>
              <a:t>thuộc</a:t>
            </a:r>
            <a:r>
              <a:rPr lang="en-US" sz="2400" dirty="0"/>
              <a:t> </a:t>
            </a:r>
            <a:r>
              <a:rPr lang="en-US" sz="2400" dirty="0" err="1"/>
              <a:t>lớp</a:t>
            </a:r>
            <a:r>
              <a:rPr lang="en-US" sz="2400" dirty="0"/>
              <a:t> </a:t>
            </a:r>
            <a:r>
              <a:rPr lang="en-US" sz="2400" dirty="0" err="1"/>
              <a:t>trừu</a:t>
            </a:r>
            <a:r>
              <a:rPr lang="en-US" sz="2400" dirty="0"/>
              <a:t> </a:t>
            </a:r>
            <a:r>
              <a:rPr lang="en-US" sz="2400" dirty="0" err="1"/>
              <a:t>tượng</a:t>
            </a:r>
            <a:endParaRPr lang="en-US" sz="2400" dirty="0"/>
          </a:p>
        </p:txBody>
      </p:sp>
      <p:sp>
        <p:nvSpPr>
          <p:cNvPr id="5" name="TextBox 4"/>
          <p:cNvSpPr txBox="1"/>
          <p:nvPr/>
        </p:nvSpPr>
        <p:spPr>
          <a:xfrm>
            <a:off x="907544" y="3038145"/>
            <a:ext cx="8894009" cy="830997"/>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abstract</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Hinh</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830712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Phương</a:t>
            </a:r>
            <a:r>
              <a:rPr lang="en-US" b="1" dirty="0">
                <a:solidFill>
                  <a:srgbClr val="C00000"/>
                </a:solidFill>
              </a:rPr>
              <a:t> </a:t>
            </a:r>
            <a:r>
              <a:rPr lang="en-US" b="1" dirty="0" err="1">
                <a:solidFill>
                  <a:srgbClr val="C00000"/>
                </a:solidFill>
              </a:rPr>
              <a:t>thức</a:t>
            </a:r>
            <a:r>
              <a:rPr lang="en-US" b="1" dirty="0">
                <a:solidFill>
                  <a:srgbClr val="C00000"/>
                </a:solidFill>
              </a:rPr>
              <a:t> </a:t>
            </a:r>
            <a:r>
              <a:rPr lang="en-US" b="1" dirty="0" err="1">
                <a:solidFill>
                  <a:srgbClr val="C00000"/>
                </a:solidFill>
              </a:rPr>
              <a:t>trừu</a:t>
            </a:r>
            <a:r>
              <a:rPr lang="en-US" b="1" dirty="0">
                <a:solidFill>
                  <a:srgbClr val="C00000"/>
                </a:solidFill>
              </a:rPr>
              <a:t> </a:t>
            </a:r>
            <a:r>
              <a:rPr lang="en-US" b="1" dirty="0" err="1">
                <a:solidFill>
                  <a:srgbClr val="C00000"/>
                </a:solidFill>
              </a:rPr>
              <a:t>tượng</a:t>
            </a:r>
            <a:endParaRPr lang="en-US" b="1" dirty="0">
              <a:solidFill>
                <a:srgbClr val="C00000"/>
              </a:solidFill>
            </a:endParaRPr>
          </a:p>
        </p:txBody>
      </p:sp>
      <p:sp>
        <p:nvSpPr>
          <p:cNvPr id="4" name="TextBox 3"/>
          <p:cNvSpPr txBox="1"/>
          <p:nvPr/>
        </p:nvSpPr>
        <p:spPr>
          <a:xfrm>
            <a:off x="511676" y="917565"/>
            <a:ext cx="11192644"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Khai</a:t>
            </a:r>
            <a:r>
              <a:rPr lang="en-US" sz="2400" dirty="0"/>
              <a:t> </a:t>
            </a:r>
            <a:r>
              <a:rPr lang="en-US" sz="2400" dirty="0" err="1"/>
              <a:t>báo</a:t>
            </a:r>
            <a:r>
              <a:rPr lang="en-US" sz="2400" dirty="0"/>
              <a:t> </a:t>
            </a:r>
            <a:r>
              <a:rPr lang="en-US" sz="2400" dirty="0" err="1"/>
              <a:t>phương</a:t>
            </a:r>
            <a:r>
              <a:rPr lang="en-US" sz="2400" dirty="0"/>
              <a:t> </a:t>
            </a:r>
            <a:r>
              <a:rPr lang="en-US" sz="2400" dirty="0" err="1"/>
              <a:t>thức</a:t>
            </a:r>
            <a:r>
              <a:rPr lang="en-US" sz="2400" dirty="0"/>
              <a:t> </a:t>
            </a:r>
            <a:r>
              <a:rPr lang="en-US" sz="2400" dirty="0" err="1"/>
              <a:t>trừu</a:t>
            </a:r>
            <a:r>
              <a:rPr lang="en-US" sz="2400" dirty="0"/>
              <a:t> </a:t>
            </a:r>
            <a:r>
              <a:rPr lang="en-US" sz="2400" dirty="0" err="1"/>
              <a:t>tượng</a:t>
            </a:r>
            <a:r>
              <a:rPr lang="en-US" sz="2400" dirty="0"/>
              <a:t> </a:t>
            </a:r>
            <a:r>
              <a:rPr lang="en-US" sz="2400" dirty="0" err="1"/>
              <a:t>thông</a:t>
            </a:r>
            <a:r>
              <a:rPr lang="en-US" sz="2400" dirty="0"/>
              <a:t> qua </a:t>
            </a:r>
            <a:r>
              <a:rPr lang="en-US" sz="2400" dirty="0" err="1"/>
              <a:t>từ</a:t>
            </a:r>
            <a:r>
              <a:rPr lang="en-US" sz="2400" dirty="0"/>
              <a:t> </a:t>
            </a:r>
            <a:r>
              <a:rPr lang="en-US" sz="2400" dirty="0" err="1"/>
              <a:t>khóa</a:t>
            </a:r>
            <a:r>
              <a:rPr lang="en-US" sz="2400" dirty="0"/>
              <a:t> </a:t>
            </a:r>
            <a:r>
              <a:rPr lang="en-US" sz="2400" b="1" dirty="0"/>
              <a:t>abstract. </a:t>
            </a:r>
            <a:r>
              <a:rPr lang="en-US" sz="2400" dirty="0" err="1"/>
              <a:t>Phương</a:t>
            </a:r>
            <a:r>
              <a:rPr lang="en-US" sz="2400" dirty="0"/>
              <a:t> </a:t>
            </a:r>
            <a:r>
              <a:rPr lang="en-US" sz="2400" dirty="0" err="1"/>
              <a:t>thức</a:t>
            </a:r>
            <a:r>
              <a:rPr lang="en-US" sz="2400" dirty="0"/>
              <a:t> </a:t>
            </a:r>
            <a:r>
              <a:rPr lang="en-US" sz="2400" dirty="0" err="1"/>
              <a:t>trừu</a:t>
            </a:r>
            <a:r>
              <a:rPr lang="en-US" sz="2400" dirty="0"/>
              <a:t> </a:t>
            </a:r>
            <a:r>
              <a:rPr lang="en-US" sz="2400" dirty="0" err="1"/>
              <a:t>tượng</a:t>
            </a:r>
            <a:r>
              <a:rPr lang="en-US" sz="2400" dirty="0"/>
              <a:t> </a:t>
            </a:r>
            <a:r>
              <a:rPr lang="en-US" sz="2400" dirty="0" err="1"/>
              <a:t>chỉ</a:t>
            </a:r>
            <a:r>
              <a:rPr lang="en-US" sz="2400" dirty="0"/>
              <a:t> </a:t>
            </a:r>
            <a:r>
              <a:rPr lang="en-US" sz="2400" dirty="0" err="1"/>
              <a:t>có</a:t>
            </a:r>
            <a:r>
              <a:rPr lang="en-US" sz="2400" dirty="0"/>
              <a:t> </a:t>
            </a:r>
            <a:r>
              <a:rPr lang="en-US" sz="2400" dirty="0" err="1"/>
              <a:t>phần</a:t>
            </a:r>
            <a:r>
              <a:rPr lang="en-US" sz="2400" dirty="0"/>
              <a:t> </a:t>
            </a:r>
            <a:r>
              <a:rPr lang="en-US" sz="2400" dirty="0" err="1"/>
              <a:t>khai</a:t>
            </a:r>
            <a:r>
              <a:rPr lang="en-US" sz="2400" dirty="0"/>
              <a:t> </a:t>
            </a:r>
            <a:r>
              <a:rPr lang="en-US" sz="2400" dirty="0" err="1"/>
              <a:t>báo</a:t>
            </a:r>
            <a:endParaRPr lang="en-US" sz="2400" b="1" dirty="0"/>
          </a:p>
          <a:p>
            <a:pPr marL="285750" indent="-285750">
              <a:lnSpc>
                <a:spcPct val="150000"/>
              </a:lnSpc>
              <a:buFont typeface="Arial" panose="020B0604020202020204" pitchFamily="34" charset="0"/>
              <a:buChar char="•"/>
            </a:pPr>
            <a:r>
              <a:rPr lang="en-US" sz="2400" dirty="0" err="1"/>
              <a:t>Phương</a:t>
            </a:r>
            <a:r>
              <a:rPr lang="en-US" sz="2400" dirty="0"/>
              <a:t> </a:t>
            </a:r>
            <a:r>
              <a:rPr lang="en-US" sz="2400" dirty="0" err="1"/>
              <a:t>thức</a:t>
            </a:r>
            <a:r>
              <a:rPr lang="en-US" sz="2400" dirty="0"/>
              <a:t> </a:t>
            </a:r>
            <a:r>
              <a:rPr lang="en-US" sz="2400" dirty="0" err="1"/>
              <a:t>trừu</a:t>
            </a:r>
            <a:r>
              <a:rPr lang="en-US" sz="2400" dirty="0"/>
              <a:t> </a:t>
            </a:r>
            <a:r>
              <a:rPr lang="en-US" sz="2400" dirty="0" err="1"/>
              <a:t>tượng</a:t>
            </a:r>
            <a:r>
              <a:rPr lang="en-US" sz="2400" dirty="0"/>
              <a:t> </a:t>
            </a:r>
            <a:r>
              <a:rPr lang="en-US" sz="2400" dirty="0" err="1"/>
              <a:t>phải</a:t>
            </a:r>
            <a:r>
              <a:rPr lang="en-US" sz="2400" dirty="0"/>
              <a:t> </a:t>
            </a:r>
            <a:r>
              <a:rPr lang="en-US" sz="2400" dirty="0" err="1"/>
              <a:t>thuộc</a:t>
            </a:r>
            <a:r>
              <a:rPr lang="en-US" sz="2400" dirty="0"/>
              <a:t> </a:t>
            </a:r>
            <a:r>
              <a:rPr lang="en-US" sz="2400" dirty="0" err="1"/>
              <a:t>lớp</a:t>
            </a:r>
            <a:r>
              <a:rPr lang="en-US" sz="2400" dirty="0"/>
              <a:t> </a:t>
            </a:r>
            <a:r>
              <a:rPr lang="en-US" sz="2400" dirty="0" err="1"/>
              <a:t>trừu</a:t>
            </a:r>
            <a:r>
              <a:rPr lang="en-US" sz="2400" dirty="0"/>
              <a:t> </a:t>
            </a:r>
            <a:r>
              <a:rPr lang="en-US" sz="2400" dirty="0" err="1"/>
              <a:t>tượng</a:t>
            </a:r>
            <a:endParaRPr lang="en-US" sz="2400" dirty="0"/>
          </a:p>
          <a:p>
            <a:pPr marL="285750" indent="-285750">
              <a:lnSpc>
                <a:spcPct val="150000"/>
              </a:lnSpc>
              <a:buFont typeface="Arial" panose="020B0604020202020204" pitchFamily="34" charset="0"/>
              <a:buChar char="•"/>
            </a:pPr>
            <a:r>
              <a:rPr lang="en-US" sz="2400" dirty="0" err="1"/>
              <a:t>Trong</a:t>
            </a:r>
            <a:r>
              <a:rPr lang="en-US" sz="2400" dirty="0"/>
              <a:t> </a:t>
            </a:r>
            <a:r>
              <a:rPr lang="en-US" sz="2400" dirty="0" err="1"/>
              <a:t>lớp</a:t>
            </a:r>
            <a:r>
              <a:rPr lang="en-US" sz="2400" dirty="0"/>
              <a:t> </a:t>
            </a:r>
            <a:r>
              <a:rPr lang="en-US" sz="2400" dirty="0" err="1"/>
              <a:t>trừu</a:t>
            </a:r>
            <a:r>
              <a:rPr lang="en-US" sz="2400" dirty="0"/>
              <a:t> </a:t>
            </a:r>
            <a:r>
              <a:rPr lang="en-US" sz="2400" dirty="0" err="1"/>
              <a:t>tượng</a:t>
            </a:r>
            <a:r>
              <a:rPr lang="en-US" sz="2400" dirty="0"/>
              <a:t> </a:t>
            </a:r>
            <a:r>
              <a:rPr lang="en-US" sz="2400" dirty="0" err="1"/>
              <a:t>có</a:t>
            </a:r>
            <a:r>
              <a:rPr lang="en-US" sz="2400" dirty="0"/>
              <a:t> </a:t>
            </a:r>
            <a:r>
              <a:rPr lang="en-US" sz="2400" dirty="0" err="1"/>
              <a:t>thể</a:t>
            </a:r>
            <a:r>
              <a:rPr lang="en-US" sz="2400" dirty="0"/>
              <a:t> </a:t>
            </a:r>
            <a:r>
              <a:rPr lang="en-US" sz="2400" dirty="0" err="1"/>
              <a:t>có</a:t>
            </a:r>
            <a:r>
              <a:rPr lang="en-US" sz="2400" dirty="0"/>
              <a:t> </a:t>
            </a:r>
            <a:r>
              <a:rPr lang="en-US" sz="2400" dirty="0" err="1"/>
              <a:t>cả</a:t>
            </a:r>
            <a:r>
              <a:rPr lang="en-US" sz="2400" dirty="0"/>
              <a:t> </a:t>
            </a:r>
            <a:r>
              <a:rPr lang="en-US" sz="2400" dirty="0" err="1"/>
              <a:t>phương</a:t>
            </a:r>
            <a:r>
              <a:rPr lang="en-US" sz="2400" dirty="0"/>
              <a:t> </a:t>
            </a:r>
            <a:r>
              <a:rPr lang="en-US" sz="2400" dirty="0" err="1"/>
              <a:t>thức</a:t>
            </a:r>
            <a:r>
              <a:rPr lang="en-US" sz="2400" dirty="0"/>
              <a:t> </a:t>
            </a:r>
            <a:r>
              <a:rPr lang="en-US" sz="2400" dirty="0" err="1"/>
              <a:t>trừu</a:t>
            </a:r>
            <a:r>
              <a:rPr lang="en-US" sz="2400" dirty="0"/>
              <a:t> </a:t>
            </a:r>
            <a:r>
              <a:rPr lang="en-US" sz="2400" dirty="0" err="1"/>
              <a:t>tượng</a:t>
            </a:r>
            <a:r>
              <a:rPr lang="en-US" sz="2400" dirty="0"/>
              <a:t> </a:t>
            </a:r>
            <a:r>
              <a:rPr lang="en-US" sz="2400" dirty="0" err="1"/>
              <a:t>và</a:t>
            </a:r>
            <a:r>
              <a:rPr lang="en-US" sz="2400" dirty="0"/>
              <a:t> </a:t>
            </a:r>
            <a:r>
              <a:rPr lang="en-US" sz="2400" dirty="0" err="1"/>
              <a:t>phương</a:t>
            </a:r>
            <a:r>
              <a:rPr lang="en-US" sz="2400" dirty="0"/>
              <a:t> </a:t>
            </a:r>
            <a:r>
              <a:rPr lang="en-US" sz="2400" dirty="0" err="1"/>
              <a:t>thước</a:t>
            </a:r>
            <a:r>
              <a:rPr lang="en-US" sz="2400" dirty="0"/>
              <a:t> </a:t>
            </a:r>
            <a:r>
              <a:rPr lang="en-US" sz="2400" dirty="0" err="1"/>
              <a:t>bình</a:t>
            </a:r>
            <a:r>
              <a:rPr lang="en-US" sz="2400" dirty="0"/>
              <a:t> </a:t>
            </a:r>
            <a:r>
              <a:rPr lang="en-US" sz="2400" dirty="0" err="1"/>
              <a:t>thường</a:t>
            </a:r>
            <a:endParaRPr lang="en-US" sz="2400" dirty="0"/>
          </a:p>
        </p:txBody>
      </p:sp>
      <p:sp>
        <p:nvSpPr>
          <p:cNvPr id="5" name="TextBox 4"/>
          <p:cNvSpPr txBox="1"/>
          <p:nvPr/>
        </p:nvSpPr>
        <p:spPr>
          <a:xfrm>
            <a:off x="690155" y="4146141"/>
            <a:ext cx="10835686" cy="2308324"/>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abstract</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Hinh</a:t>
            </a:r>
            <a:r>
              <a:rPr lang="en-US" sz="1600" dirty="0">
                <a:solidFill>
                  <a:srgbClr val="000000"/>
                </a:solidFill>
                <a:latin typeface="Consolas" panose="020B0609020204030204" pitchFamily="49" charset="0"/>
              </a:rPr>
              <a:t> {</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abstract</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chuVi</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abstract</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dienTich</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void</a:t>
            </a:r>
            <a:r>
              <a:rPr lang="en-US" sz="1600" dirty="0">
                <a:solidFill>
                  <a:srgbClr val="000000"/>
                </a:solidFill>
                <a:latin typeface="Consolas" panose="020B0609020204030204" pitchFamily="49" charset="0"/>
              </a:rPr>
              <a:t> print() {</a:t>
            </a:r>
          </a:p>
          <a:p>
            <a:pPr lvl="1"/>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a:t>
            </a:r>
            <a:r>
              <a:rPr lang="en-US" sz="1600" i="1" dirty="0" err="1">
                <a:solidFill>
                  <a:srgbClr val="0000C0"/>
                </a:solidFill>
                <a:latin typeface="Consolas" panose="020B0609020204030204" pitchFamily="49" charset="0"/>
              </a:rPr>
              <a:t>out</a:t>
            </a:r>
            <a:r>
              <a:rPr lang="en-US" sz="1600" i="1" dirty="0" err="1">
                <a:solidFill>
                  <a:srgbClr val="000000"/>
                </a:solidFill>
                <a:latin typeface="Consolas" panose="020B0609020204030204" pitchFamily="49" charset="0"/>
              </a:rPr>
              <a:t>.println</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"Chu vi: "</a:t>
            </a:r>
            <a:r>
              <a:rPr lang="en-US" sz="1600" i="1" dirty="0">
                <a:solidFill>
                  <a:srgbClr val="000000"/>
                </a:solidFill>
                <a:latin typeface="Consolas" panose="020B0609020204030204" pitchFamily="49" charset="0"/>
              </a:rPr>
              <a:t> + </a:t>
            </a:r>
            <a:r>
              <a:rPr lang="en-US" sz="1600" i="1" dirty="0" err="1">
                <a:solidFill>
                  <a:srgbClr val="000000"/>
                </a:solidFill>
                <a:latin typeface="Consolas" panose="020B0609020204030204" pitchFamily="49" charset="0"/>
              </a:rPr>
              <a:t>chuVi</a:t>
            </a:r>
            <a:r>
              <a:rPr lang="en-US" sz="1600" i="1" dirty="0">
                <a:solidFill>
                  <a:srgbClr val="000000"/>
                </a:solidFill>
                <a:latin typeface="Consolas" panose="020B0609020204030204" pitchFamily="49" charset="0"/>
              </a:rPr>
              <a:t>() + </a:t>
            </a:r>
            <a:r>
              <a:rPr lang="en-US" sz="1600" i="1" dirty="0">
                <a:solidFill>
                  <a:srgbClr val="2A00FF"/>
                </a:solidFill>
                <a:latin typeface="Consolas" panose="020B0609020204030204" pitchFamily="49" charset="0"/>
              </a:rPr>
              <a:t>"; </a:t>
            </a:r>
            <a:r>
              <a:rPr lang="en-US" sz="1600" i="1" dirty="0" err="1">
                <a:solidFill>
                  <a:srgbClr val="2A00FF"/>
                </a:solidFill>
                <a:latin typeface="Consolas" panose="020B0609020204030204" pitchFamily="49" charset="0"/>
              </a:rPr>
              <a:t>Dien</a:t>
            </a:r>
            <a:r>
              <a:rPr lang="en-US" sz="1600" i="1" dirty="0">
                <a:solidFill>
                  <a:srgbClr val="2A00FF"/>
                </a:solidFill>
                <a:latin typeface="Consolas" panose="020B0609020204030204" pitchFamily="49" charset="0"/>
              </a:rPr>
              <a:t> </a:t>
            </a:r>
            <a:r>
              <a:rPr lang="en-US" sz="1600" i="1" dirty="0" err="1">
                <a:solidFill>
                  <a:srgbClr val="2A00FF"/>
                </a:solidFill>
                <a:latin typeface="Consolas" panose="020B0609020204030204" pitchFamily="49" charset="0"/>
              </a:rPr>
              <a:t>tich</a:t>
            </a:r>
            <a:r>
              <a:rPr lang="en-US" sz="1600" i="1" dirty="0">
                <a:solidFill>
                  <a:srgbClr val="2A00FF"/>
                </a:solidFill>
                <a:latin typeface="Consolas" panose="020B0609020204030204" pitchFamily="49" charset="0"/>
              </a:rPr>
              <a:t>: "</a:t>
            </a:r>
            <a:r>
              <a:rPr lang="en-US" sz="1600" i="1" dirty="0">
                <a:solidFill>
                  <a:srgbClr val="000000"/>
                </a:solidFill>
                <a:latin typeface="Consolas" panose="020B0609020204030204" pitchFamily="49" charset="0"/>
              </a:rPr>
              <a:t> + </a:t>
            </a:r>
            <a:r>
              <a:rPr lang="en-US" sz="1600" i="1" dirty="0" err="1">
                <a:solidFill>
                  <a:srgbClr val="000000"/>
                </a:solidFill>
                <a:latin typeface="Consolas" panose="020B0609020204030204" pitchFamily="49" charset="0"/>
              </a:rPr>
              <a:t>dienTich</a:t>
            </a:r>
            <a:r>
              <a:rPr lang="en-US" sz="1600" i="1"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736662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a:solidFill>
                  <a:srgbClr val="C00000"/>
                </a:solidFill>
              </a:rPr>
              <a:t>Interface</a:t>
            </a:r>
          </a:p>
        </p:txBody>
      </p:sp>
      <p:sp>
        <p:nvSpPr>
          <p:cNvPr id="4" name="TextBox 3"/>
          <p:cNvSpPr txBox="1"/>
          <p:nvPr/>
        </p:nvSpPr>
        <p:spPr>
          <a:xfrm>
            <a:off x="511676" y="917565"/>
            <a:ext cx="11192644"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Interface </a:t>
            </a:r>
            <a:r>
              <a:rPr lang="en-US" sz="2400" dirty="0" err="1"/>
              <a:t>chỉ</a:t>
            </a:r>
            <a:r>
              <a:rPr lang="en-US" sz="2400" dirty="0"/>
              <a:t> </a:t>
            </a:r>
            <a:r>
              <a:rPr lang="en-US" sz="2400" dirty="0" err="1"/>
              <a:t>chứa</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trừu</a:t>
            </a:r>
            <a:r>
              <a:rPr lang="en-US" sz="2400" dirty="0"/>
              <a:t> </a:t>
            </a:r>
            <a:r>
              <a:rPr lang="en-US" sz="2400" dirty="0" err="1"/>
              <a:t>tượng</a:t>
            </a:r>
            <a:r>
              <a:rPr lang="en-US" sz="2400" dirty="0"/>
              <a:t> (</a:t>
            </a:r>
            <a:r>
              <a:rPr lang="en-US" sz="2400" dirty="0" err="1"/>
              <a:t>không</a:t>
            </a:r>
            <a:r>
              <a:rPr lang="en-US" sz="2400" dirty="0"/>
              <a:t> </a:t>
            </a:r>
            <a:r>
              <a:rPr lang="en-US" sz="2400" dirty="0" err="1"/>
              <a:t>cần</a:t>
            </a:r>
            <a:r>
              <a:rPr lang="en-US" sz="2400" dirty="0"/>
              <a:t> </a:t>
            </a:r>
            <a:r>
              <a:rPr lang="en-US" sz="2400" dirty="0" err="1"/>
              <a:t>từ</a:t>
            </a:r>
            <a:r>
              <a:rPr lang="en-US" sz="2400" dirty="0"/>
              <a:t> </a:t>
            </a:r>
            <a:r>
              <a:rPr lang="en-US" sz="2400" dirty="0" err="1"/>
              <a:t>khóa</a:t>
            </a:r>
            <a:r>
              <a:rPr lang="en-US" sz="2400" dirty="0"/>
              <a:t> abstract)</a:t>
            </a:r>
          </a:p>
          <a:p>
            <a:pPr marL="285750" indent="-285750">
              <a:lnSpc>
                <a:spcPct val="150000"/>
              </a:lnSpc>
              <a:buFont typeface="Arial" panose="020B0604020202020204" pitchFamily="34" charset="0"/>
              <a:buChar char="•"/>
            </a:pPr>
            <a:r>
              <a:rPr lang="en-US" sz="2400" dirty="0" err="1"/>
              <a:t>Có</a:t>
            </a:r>
            <a:r>
              <a:rPr lang="en-US" sz="2400" dirty="0"/>
              <a:t> </a:t>
            </a:r>
            <a:r>
              <a:rPr lang="en-US" sz="2400" dirty="0" err="1"/>
              <a:t>thể</a:t>
            </a:r>
            <a:r>
              <a:rPr lang="en-US" sz="2400" dirty="0"/>
              <a:t> </a:t>
            </a:r>
            <a:r>
              <a:rPr lang="en-US" sz="2400" dirty="0" err="1"/>
              <a:t>hiểu</a:t>
            </a:r>
            <a:r>
              <a:rPr lang="en-US" sz="2400" dirty="0"/>
              <a:t> interface </a:t>
            </a:r>
            <a:r>
              <a:rPr lang="en-US" sz="2400" dirty="0" err="1"/>
              <a:t>là</a:t>
            </a:r>
            <a:r>
              <a:rPr lang="en-US" sz="2400" dirty="0"/>
              <a:t> 1 </a:t>
            </a:r>
            <a:r>
              <a:rPr lang="en-US" sz="2400" dirty="0" err="1"/>
              <a:t>lớp</a:t>
            </a:r>
            <a:r>
              <a:rPr lang="en-US" sz="2400" dirty="0"/>
              <a:t> </a:t>
            </a:r>
            <a:r>
              <a:rPr lang="en-US" sz="2400" dirty="0" err="1"/>
              <a:t>trừu</a:t>
            </a:r>
            <a:r>
              <a:rPr lang="en-US" sz="2400" dirty="0"/>
              <a:t> </a:t>
            </a:r>
            <a:r>
              <a:rPr lang="en-US" sz="2400" dirty="0" err="1"/>
              <a:t>tượng</a:t>
            </a:r>
            <a:r>
              <a:rPr lang="en-US" sz="2400" dirty="0"/>
              <a:t> </a:t>
            </a:r>
            <a:r>
              <a:rPr lang="en-US" sz="2400" dirty="0" err="1"/>
              <a:t>hoàn</a:t>
            </a:r>
            <a:r>
              <a:rPr lang="en-US" sz="2400" dirty="0"/>
              <a:t> </a:t>
            </a:r>
            <a:r>
              <a:rPr lang="en-US" sz="2400" dirty="0" err="1"/>
              <a:t>toàn</a:t>
            </a:r>
            <a:endParaRPr lang="en-US" sz="2400" dirty="0"/>
          </a:p>
        </p:txBody>
      </p:sp>
      <p:sp>
        <p:nvSpPr>
          <p:cNvPr id="5" name="TextBox 4"/>
          <p:cNvSpPr txBox="1"/>
          <p:nvPr/>
        </p:nvSpPr>
        <p:spPr>
          <a:xfrm>
            <a:off x="678157" y="2571128"/>
            <a:ext cx="10835686" cy="2308324"/>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interface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Hinh</a:t>
            </a:r>
            <a:r>
              <a:rPr lang="en-US" sz="1600" dirty="0">
                <a:solidFill>
                  <a:srgbClr val="000000"/>
                </a:solidFill>
                <a:latin typeface="Consolas" panose="020B0609020204030204" pitchFamily="49" charset="0"/>
              </a:rPr>
              <a:t> {</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chuVi</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dienTich</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HinhTron</a:t>
            </a:r>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implements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Hinh</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161129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a:solidFill>
                  <a:srgbClr val="C00000"/>
                </a:solidFill>
              </a:rPr>
              <a:t>Interface</a:t>
            </a:r>
          </a:p>
        </p:txBody>
      </p:sp>
      <p:sp>
        <p:nvSpPr>
          <p:cNvPr id="4" name="TextBox 3"/>
          <p:cNvSpPr txBox="1"/>
          <p:nvPr/>
        </p:nvSpPr>
        <p:spPr>
          <a:xfrm>
            <a:off x="511676" y="917565"/>
            <a:ext cx="11192644" cy="589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Một</a:t>
            </a:r>
            <a:r>
              <a:rPr lang="en-US" sz="2400" dirty="0"/>
              <a:t> </a:t>
            </a:r>
            <a:r>
              <a:rPr lang="en-US" sz="2400" dirty="0" err="1"/>
              <a:t>lớp</a:t>
            </a:r>
            <a:r>
              <a:rPr lang="en-US" sz="2400" dirty="0"/>
              <a:t> </a:t>
            </a:r>
            <a:r>
              <a:rPr lang="en-US" sz="2400" dirty="0" err="1"/>
              <a:t>có</a:t>
            </a:r>
            <a:r>
              <a:rPr lang="en-US" sz="2400" dirty="0"/>
              <a:t> </a:t>
            </a:r>
            <a:r>
              <a:rPr lang="en-US" sz="2400" dirty="0" err="1"/>
              <a:t>thể</a:t>
            </a:r>
            <a:r>
              <a:rPr lang="en-US" sz="2400" dirty="0"/>
              <a:t> </a:t>
            </a:r>
            <a:r>
              <a:rPr lang="en-US" sz="2400" dirty="0" err="1"/>
              <a:t>thực</a:t>
            </a:r>
            <a:r>
              <a:rPr lang="en-US" sz="2400" dirty="0"/>
              <a:t> </a:t>
            </a:r>
            <a:r>
              <a:rPr lang="en-US" sz="2400" dirty="0" err="1"/>
              <a:t>hiện</a:t>
            </a:r>
            <a:r>
              <a:rPr lang="en-US" sz="2400" dirty="0"/>
              <a:t> </a:t>
            </a:r>
            <a:r>
              <a:rPr lang="en-US" sz="2400" dirty="0" err="1"/>
              <a:t>nhiều</a:t>
            </a:r>
            <a:r>
              <a:rPr lang="en-US" sz="2400" dirty="0"/>
              <a:t> interface</a:t>
            </a:r>
          </a:p>
        </p:txBody>
      </p:sp>
      <p:sp>
        <p:nvSpPr>
          <p:cNvPr id="5" name="TextBox 4"/>
          <p:cNvSpPr txBox="1"/>
          <p:nvPr/>
        </p:nvSpPr>
        <p:spPr>
          <a:xfrm>
            <a:off x="511676" y="1506637"/>
            <a:ext cx="10835686" cy="5047536"/>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400" dirty="0">
                <a:solidFill>
                  <a:srgbClr val="7F0055"/>
                </a:solidFill>
                <a:latin typeface="Consolas" panose="020B0609020204030204" pitchFamily="49" charset="0"/>
              </a:rPr>
              <a:t>interface</a:t>
            </a:r>
            <a:r>
              <a:rPr lang="en-US" sz="1400" dirty="0">
                <a:solidFill>
                  <a:srgbClr val="000000"/>
                </a:solidFill>
                <a:latin typeface="Consolas" panose="020B0609020204030204" pitchFamily="49" charset="0"/>
              </a:rPr>
              <a:t> Interface1 {</a:t>
            </a: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void</a:t>
            </a:r>
            <a:r>
              <a:rPr lang="en-US" sz="1400" dirty="0">
                <a:solidFill>
                  <a:srgbClr val="000000"/>
                </a:solidFill>
                <a:latin typeface="Consolas" panose="020B0609020204030204" pitchFamily="49" charset="0"/>
              </a:rPr>
              <a:t> method1();</a:t>
            </a:r>
            <a:endParaRPr lang="en-US" sz="1400" dirty="0">
              <a:solidFill>
                <a:srgbClr val="3F7F5F"/>
              </a:solidFill>
              <a:latin typeface="Consolas" panose="020B0609020204030204" pitchFamily="49" charset="0"/>
            </a:endParaRPr>
          </a:p>
          <a:p>
            <a:r>
              <a:rPr lang="en-US" sz="1400" dirty="0">
                <a:solidFill>
                  <a:srgbClr val="000000"/>
                </a:solidFill>
                <a:latin typeface="Consolas" panose="020B0609020204030204" pitchFamily="49" charset="0"/>
              </a:rPr>
              <a:t>}</a:t>
            </a:r>
            <a:endParaRPr lang="en-US" sz="1400" dirty="0">
              <a:latin typeface="Consolas" panose="020B0609020204030204" pitchFamily="49" charset="0"/>
            </a:endParaRPr>
          </a:p>
          <a:p>
            <a:r>
              <a:rPr lang="en-US" sz="1400" dirty="0">
                <a:solidFill>
                  <a:srgbClr val="7F0055"/>
                </a:solidFill>
                <a:latin typeface="Consolas" panose="020B0609020204030204" pitchFamily="49" charset="0"/>
              </a:rPr>
              <a:t>interface</a:t>
            </a:r>
            <a:r>
              <a:rPr lang="en-US" sz="1400" dirty="0">
                <a:solidFill>
                  <a:srgbClr val="000000"/>
                </a:solidFill>
                <a:latin typeface="Consolas" panose="020B0609020204030204" pitchFamily="49" charset="0"/>
              </a:rPr>
              <a:t> Interface2 {</a:t>
            </a: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void</a:t>
            </a:r>
            <a:r>
              <a:rPr lang="en-US" sz="1400" dirty="0">
                <a:solidFill>
                  <a:srgbClr val="000000"/>
                </a:solidFill>
                <a:latin typeface="Consolas" panose="020B0609020204030204" pitchFamily="49" charset="0"/>
              </a:rPr>
              <a:t> method2();</a:t>
            </a:r>
          </a:p>
          <a:p>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DemoClass</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implements</a:t>
            </a:r>
            <a:r>
              <a:rPr lang="en-US" sz="1400" dirty="0">
                <a:solidFill>
                  <a:srgbClr val="000000"/>
                </a:solidFill>
                <a:latin typeface="Consolas" panose="020B0609020204030204" pitchFamily="49" charset="0"/>
              </a:rPr>
              <a:t> Interface1, Interface2 {</a:t>
            </a: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void</a:t>
            </a:r>
            <a:r>
              <a:rPr lang="en-US" sz="1400" dirty="0">
                <a:solidFill>
                  <a:srgbClr val="000000"/>
                </a:solidFill>
                <a:latin typeface="Consolas" panose="020B0609020204030204" pitchFamily="49" charset="0"/>
              </a:rPr>
              <a:t> method1()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i="1" dirty="0" err="1">
                <a:solidFill>
                  <a:srgbClr val="0000C0"/>
                </a:solidFill>
                <a:latin typeface="Consolas" panose="020B0609020204030204" pitchFamily="49" charset="0"/>
              </a:rPr>
              <a:t>out</a:t>
            </a:r>
            <a:r>
              <a:rPr lang="en-US" sz="1400" i="1" dirty="0" err="1">
                <a:solidFill>
                  <a:srgbClr val="000000"/>
                </a:solidFill>
                <a:latin typeface="Consolas" panose="020B0609020204030204" pitchFamily="49" charset="0"/>
              </a:rPr>
              <a:t>.println</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"Some text.."</a:t>
            </a:r>
            <a:r>
              <a:rPr lang="en-US" sz="1400"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void</a:t>
            </a:r>
            <a:r>
              <a:rPr lang="en-US" sz="1400" dirty="0">
                <a:solidFill>
                  <a:srgbClr val="000000"/>
                </a:solidFill>
                <a:latin typeface="Consolas" panose="020B0609020204030204" pitchFamily="49" charset="0"/>
              </a:rPr>
              <a:t> method2()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i="1" dirty="0" err="1">
                <a:solidFill>
                  <a:srgbClr val="0000C0"/>
                </a:solidFill>
                <a:latin typeface="Consolas" panose="020B0609020204030204" pitchFamily="49" charset="0"/>
              </a:rPr>
              <a:t>out</a:t>
            </a:r>
            <a:r>
              <a:rPr lang="en-US" sz="1400" i="1" dirty="0" err="1">
                <a:solidFill>
                  <a:srgbClr val="000000"/>
                </a:solidFill>
                <a:latin typeface="Consolas" panose="020B0609020204030204" pitchFamily="49" charset="0"/>
              </a:rPr>
              <a:t>.println</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"Some other text..."</a:t>
            </a:r>
            <a:r>
              <a:rPr lang="en-US" sz="1400"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dirty="0">
                <a:solidFill>
                  <a:srgbClr val="7F0055"/>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MyMainClass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void</a:t>
            </a:r>
            <a:r>
              <a:rPr lang="en-US" sz="1400" dirty="0">
                <a:solidFill>
                  <a:srgbClr val="000000"/>
                </a:solidFill>
                <a:latin typeface="Consolas" panose="020B0609020204030204" pitchFamily="49" charset="0"/>
              </a:rPr>
              <a:t> main(String[] </a:t>
            </a:r>
            <a:r>
              <a:rPr lang="en-US" sz="1400" dirty="0" err="1">
                <a:solidFill>
                  <a:srgbClr val="6A3E3E"/>
                </a:solidFill>
                <a:latin typeface="Consolas" panose="020B0609020204030204" pitchFamily="49" charset="0"/>
              </a:rPr>
              <a:t>args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DemoClass</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myObj</a:t>
            </a:r>
            <a:r>
              <a:rPr lang="en-US" sz="1400" dirty="0">
                <a:solidFill>
                  <a:srgbClr val="000000"/>
                </a:solidFill>
                <a:latin typeface="Consolas" panose="020B0609020204030204" pitchFamily="49" charset="0"/>
              </a:rPr>
              <a:t> = </a:t>
            </a:r>
            <a:r>
              <a:rPr lang="en-US" sz="1400" dirty="0">
                <a:solidFill>
                  <a:srgbClr val="7F0055"/>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DemoClass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myObj</a:t>
            </a:r>
            <a:r>
              <a:rPr lang="en-US" sz="1400" dirty="0">
                <a:solidFill>
                  <a:srgbClr val="000000"/>
                </a:solidFill>
                <a:latin typeface="Consolas" panose="020B0609020204030204" pitchFamily="49" charset="0"/>
              </a:rPr>
              <a:t>.method1();</a:t>
            </a:r>
          </a:p>
          <a:p>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myObj</a:t>
            </a:r>
            <a:r>
              <a:rPr lang="en-US" sz="1400" dirty="0">
                <a:solidFill>
                  <a:srgbClr val="000000"/>
                </a:solidFill>
                <a:latin typeface="Consolas" panose="020B0609020204030204" pitchFamily="49" charset="0"/>
              </a:rPr>
              <a:t>.method2();</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endParaRPr lang="en-US" sz="1400" dirty="0">
              <a:solidFill>
                <a:srgbClr val="7F0055"/>
              </a:solidFill>
              <a:latin typeface="Consolas" panose="020B0609020204030204" pitchFamily="49" charset="0"/>
            </a:endParaRPr>
          </a:p>
        </p:txBody>
      </p:sp>
    </p:spTree>
    <p:extLst>
      <p:ext uri="{BB962C8B-B14F-4D97-AF65-F5344CB8AC3E}">
        <p14:creationId xmlns:p14="http://schemas.microsoft.com/office/powerpoint/2010/main" val="38118515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a:solidFill>
                  <a:srgbClr val="C00000"/>
                </a:solidFill>
              </a:rPr>
              <a:t>OOP</a:t>
            </a:r>
            <a:endParaRPr b="1" dirty="0">
              <a:solidFill>
                <a:srgbClr val="C00000"/>
              </a:solidFill>
            </a:endParaRPr>
          </a:p>
        </p:txBody>
      </p:sp>
      <p:sp>
        <p:nvSpPr>
          <p:cNvPr id="2" name="TextBox 1"/>
          <p:cNvSpPr txBox="1"/>
          <p:nvPr/>
        </p:nvSpPr>
        <p:spPr>
          <a:xfrm>
            <a:off x="511675" y="1209994"/>
            <a:ext cx="5259206" cy="553157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vi-VN" sz="2000" dirty="0"/>
              <a:t>Phương thức tính lương</a:t>
            </a:r>
          </a:p>
          <a:p>
            <a:pPr marL="742950" lvl="1" indent="-285750">
              <a:lnSpc>
                <a:spcPct val="200000"/>
              </a:lnSpc>
              <a:buFont typeface="Arial" panose="020B0604020202020204" pitchFamily="34" charset="0"/>
              <a:buChar char="•"/>
            </a:pPr>
            <a:r>
              <a:rPr lang="vi-VN" sz="2000" dirty="0"/>
              <a:t>Lập trình thủ tục:</a:t>
            </a:r>
          </a:p>
          <a:p>
            <a:pPr lvl="1">
              <a:lnSpc>
                <a:spcPct val="200000"/>
              </a:lnSpc>
            </a:pPr>
            <a:r>
              <a:rPr lang="vi-VN" sz="2000" dirty="0"/>
              <a:t>int getWage(int salary, int tax){</a:t>
            </a:r>
          </a:p>
          <a:p>
            <a:pPr lvl="1">
              <a:lnSpc>
                <a:spcPct val="200000"/>
              </a:lnSpc>
            </a:pPr>
            <a:r>
              <a:rPr lang="vi-VN" sz="2000" dirty="0"/>
              <a:t>	return salary – tax;</a:t>
            </a:r>
          </a:p>
          <a:p>
            <a:pPr lvl="1">
              <a:lnSpc>
                <a:spcPct val="200000"/>
              </a:lnSpc>
            </a:pPr>
            <a:r>
              <a:rPr lang="vi-VN" sz="2000" dirty="0"/>
              <a:t>}</a:t>
            </a:r>
          </a:p>
          <a:p>
            <a:pPr marL="800100" lvl="1" indent="-342900">
              <a:lnSpc>
                <a:spcPct val="200000"/>
              </a:lnSpc>
              <a:buFont typeface="Arial" panose="020B0604020202020204" pitchFamily="34" charset="0"/>
              <a:buChar char="•"/>
            </a:pPr>
            <a:r>
              <a:rPr lang="vi-VN" sz="2000" dirty="0"/>
              <a:t>OOP</a:t>
            </a:r>
          </a:p>
          <a:p>
            <a:pPr lvl="1">
              <a:lnSpc>
                <a:spcPct val="200000"/>
              </a:lnSpc>
            </a:pPr>
            <a:r>
              <a:rPr lang="vi-VN" sz="2000" dirty="0"/>
              <a:t>int getWage(){</a:t>
            </a:r>
          </a:p>
          <a:p>
            <a:pPr lvl="1">
              <a:lnSpc>
                <a:spcPct val="200000"/>
              </a:lnSpc>
            </a:pPr>
            <a:r>
              <a:rPr lang="vi-VN" sz="2000" dirty="0"/>
              <a:t>	return salary – tax;</a:t>
            </a:r>
          </a:p>
          <a:p>
            <a:pPr lvl="1">
              <a:lnSpc>
                <a:spcPct val="200000"/>
              </a:lnSpc>
            </a:pPr>
            <a:r>
              <a:rPr lang="vi-VN" sz="2000" dirty="0"/>
              <a:t>}</a:t>
            </a:r>
          </a:p>
        </p:txBody>
      </p:sp>
      <p:sp>
        <p:nvSpPr>
          <p:cNvPr id="5" name="TextBox 4">
            <a:extLst>
              <a:ext uri="{FF2B5EF4-FFF2-40B4-BE49-F238E27FC236}">
                <a16:creationId xmlns:a16="http://schemas.microsoft.com/office/drawing/2014/main" id="{0B4CFD40-9EEF-AD47-BB16-E422B620C265}"/>
              </a:ext>
            </a:extLst>
          </p:cNvPr>
          <p:cNvSpPr txBox="1"/>
          <p:nvPr/>
        </p:nvSpPr>
        <p:spPr>
          <a:xfrm>
            <a:off x="6421121" y="1200788"/>
            <a:ext cx="5259206" cy="306936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vi-VN" sz="2000" dirty="0"/>
              <a:t>Đặc điểm:</a:t>
            </a:r>
          </a:p>
          <a:p>
            <a:pPr marL="742950" lvl="1" indent="-285750">
              <a:lnSpc>
                <a:spcPct val="200000"/>
              </a:lnSpc>
              <a:buFont typeface="Arial" panose="020B0604020202020204" pitchFamily="34" charset="0"/>
              <a:buChar char="•"/>
            </a:pPr>
            <a:r>
              <a:rPr lang="vi-VN" sz="2000" dirty="0"/>
              <a:t>Không có tham số</a:t>
            </a:r>
          </a:p>
          <a:p>
            <a:pPr marL="742950" lvl="1" indent="-285750">
              <a:lnSpc>
                <a:spcPct val="200000"/>
              </a:lnSpc>
              <a:buFont typeface="Arial" panose="020B0604020202020204" pitchFamily="34" charset="0"/>
              <a:buChar char="•"/>
            </a:pPr>
            <a:r>
              <a:rPr lang="vi-VN" sz="2000" dirty="0"/>
              <a:t>Không thể tính lương của một nhân viên với dữ liệu của nhân viên khác.</a:t>
            </a:r>
          </a:p>
        </p:txBody>
      </p:sp>
    </p:spTree>
    <p:extLst>
      <p:ext uri="{BB962C8B-B14F-4D97-AF65-F5344CB8AC3E}">
        <p14:creationId xmlns:p14="http://schemas.microsoft.com/office/powerpoint/2010/main" val="646171112"/>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HÀM TẠO TRONG THỪA KẾ</a:t>
            </a:r>
          </a:p>
        </p:txBody>
      </p:sp>
    </p:spTree>
    <p:extLst>
      <p:ext uri="{BB962C8B-B14F-4D97-AF65-F5344CB8AC3E}">
        <p14:creationId xmlns:p14="http://schemas.microsoft.com/office/powerpoint/2010/main" val="4216888700"/>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Hàm</a:t>
            </a:r>
            <a:r>
              <a:rPr lang="en-US" b="1" dirty="0">
                <a:solidFill>
                  <a:srgbClr val="C00000"/>
                </a:solidFill>
              </a:rPr>
              <a:t> </a:t>
            </a:r>
            <a:r>
              <a:rPr lang="en-US" b="1" dirty="0" err="1">
                <a:solidFill>
                  <a:srgbClr val="C00000"/>
                </a:solidFill>
              </a:rPr>
              <a:t>tạo</a:t>
            </a:r>
            <a:endParaRPr lang="en-US" b="1" dirty="0">
              <a:solidFill>
                <a:srgbClr val="C00000"/>
              </a:solidFill>
            </a:endParaRPr>
          </a:p>
        </p:txBody>
      </p:sp>
      <p:sp>
        <p:nvSpPr>
          <p:cNvPr id="4" name="TextBox 3"/>
          <p:cNvSpPr txBox="1"/>
          <p:nvPr/>
        </p:nvSpPr>
        <p:spPr>
          <a:xfrm>
            <a:off x="511676" y="917565"/>
            <a:ext cx="11192644" cy="23083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Hàm</a:t>
            </a:r>
            <a:r>
              <a:rPr lang="en-US" sz="2400" dirty="0"/>
              <a:t> </a:t>
            </a:r>
            <a:r>
              <a:rPr lang="en-US" sz="2400" dirty="0" err="1"/>
              <a:t>tạo</a:t>
            </a:r>
            <a:r>
              <a:rPr lang="en-US" sz="2400" dirty="0"/>
              <a:t> </a:t>
            </a:r>
            <a:r>
              <a:rPr lang="en-US" sz="2400" dirty="0" err="1"/>
              <a:t>không</a:t>
            </a:r>
            <a:r>
              <a:rPr lang="en-US" sz="2400" dirty="0"/>
              <a:t> </a:t>
            </a:r>
            <a:r>
              <a:rPr lang="en-US" sz="2400" dirty="0" err="1"/>
              <a:t>được</a:t>
            </a:r>
            <a:r>
              <a:rPr lang="en-US" sz="2400" dirty="0"/>
              <a:t> </a:t>
            </a:r>
            <a:r>
              <a:rPr lang="en-US" sz="2400" dirty="0" err="1"/>
              <a:t>thừa</a:t>
            </a:r>
            <a:r>
              <a:rPr lang="en-US" sz="2400" dirty="0"/>
              <a:t> </a:t>
            </a:r>
            <a:r>
              <a:rPr lang="en-US" sz="2400" dirty="0" err="1"/>
              <a:t>kế</a:t>
            </a:r>
            <a:endParaRPr lang="en-US" sz="2400" dirty="0"/>
          </a:p>
          <a:p>
            <a:pPr marL="285750" indent="-285750">
              <a:lnSpc>
                <a:spcPct val="150000"/>
              </a:lnSpc>
              <a:buFont typeface="Arial" panose="020B0604020202020204" pitchFamily="34" charset="0"/>
              <a:buChar char="•"/>
            </a:pPr>
            <a:r>
              <a:rPr lang="en-US" sz="2400" dirty="0" err="1"/>
              <a:t>Hàm</a:t>
            </a:r>
            <a:r>
              <a:rPr lang="en-US" sz="2400" dirty="0"/>
              <a:t> </a:t>
            </a:r>
            <a:r>
              <a:rPr lang="en-US" sz="2400" dirty="0" err="1"/>
              <a:t>tạo</a:t>
            </a:r>
            <a:r>
              <a:rPr lang="en-US" sz="2400" dirty="0"/>
              <a:t> </a:t>
            </a:r>
            <a:r>
              <a:rPr lang="en-US" sz="2400" dirty="0" err="1"/>
              <a:t>của</a:t>
            </a:r>
            <a:r>
              <a:rPr lang="en-US" sz="2400" dirty="0"/>
              <a:t> </a:t>
            </a:r>
            <a:r>
              <a:rPr lang="en-US" sz="2400" dirty="0" err="1"/>
              <a:t>lớp</a:t>
            </a:r>
            <a:r>
              <a:rPr lang="en-US" sz="2400" dirty="0"/>
              <a:t> con </a:t>
            </a:r>
            <a:r>
              <a:rPr lang="en-US" sz="2400" dirty="0" err="1"/>
              <a:t>phải</a:t>
            </a:r>
            <a:r>
              <a:rPr lang="en-US" sz="2400" dirty="0"/>
              <a:t> </a:t>
            </a:r>
            <a:r>
              <a:rPr lang="en-US" sz="2400" dirty="0" err="1"/>
              <a:t>gọi</a:t>
            </a:r>
            <a:r>
              <a:rPr lang="en-US" sz="2400" dirty="0"/>
              <a:t> </a:t>
            </a:r>
            <a:r>
              <a:rPr lang="en-US" sz="2400" dirty="0" err="1"/>
              <a:t>tới</a:t>
            </a:r>
            <a:r>
              <a:rPr lang="en-US" sz="2400" dirty="0"/>
              <a:t> </a:t>
            </a:r>
            <a:r>
              <a:rPr lang="en-US" sz="2400" dirty="0" err="1"/>
              <a:t>hàm</a:t>
            </a:r>
            <a:r>
              <a:rPr lang="en-US" sz="2400" dirty="0"/>
              <a:t> </a:t>
            </a:r>
            <a:r>
              <a:rPr lang="en-US" sz="2400" dirty="0" err="1"/>
              <a:t>tạo</a:t>
            </a:r>
            <a:r>
              <a:rPr lang="en-US" sz="2400" dirty="0"/>
              <a:t> </a:t>
            </a:r>
            <a:r>
              <a:rPr lang="en-US" sz="2400" dirty="0" err="1"/>
              <a:t>của</a:t>
            </a:r>
            <a:r>
              <a:rPr lang="en-US" sz="2400" dirty="0"/>
              <a:t> </a:t>
            </a:r>
            <a:r>
              <a:rPr lang="en-US" sz="2400" dirty="0" err="1"/>
              <a:t>lớp</a:t>
            </a:r>
            <a:r>
              <a:rPr lang="en-US" sz="2400" dirty="0"/>
              <a:t> cha </a:t>
            </a:r>
            <a:r>
              <a:rPr lang="en-US" sz="2400" dirty="0" err="1"/>
              <a:t>thông</a:t>
            </a:r>
            <a:r>
              <a:rPr lang="en-US" sz="2400" dirty="0"/>
              <a:t> qua </a:t>
            </a:r>
            <a:r>
              <a:rPr lang="en-US" sz="2400" b="1" dirty="0"/>
              <a:t>super(&lt;ds </a:t>
            </a:r>
            <a:r>
              <a:rPr lang="en-US" sz="2400" b="1" dirty="0" err="1"/>
              <a:t>tham</a:t>
            </a:r>
            <a:r>
              <a:rPr lang="en-US" sz="2400" b="1" dirty="0"/>
              <a:t> </a:t>
            </a:r>
            <a:r>
              <a:rPr lang="en-US" sz="2400" b="1" dirty="0" err="1"/>
              <a:t>số</a:t>
            </a:r>
            <a:r>
              <a:rPr lang="en-US" sz="2400" b="1" dirty="0"/>
              <a:t>&gt;)</a:t>
            </a:r>
          </a:p>
          <a:p>
            <a:pPr marL="285750" indent="-285750">
              <a:lnSpc>
                <a:spcPct val="150000"/>
              </a:lnSpc>
              <a:buFont typeface="Arial" panose="020B0604020202020204" pitchFamily="34" charset="0"/>
              <a:buChar char="•"/>
            </a:pPr>
            <a:r>
              <a:rPr lang="en-US" sz="2400" dirty="0" err="1"/>
              <a:t>Lời</a:t>
            </a:r>
            <a:r>
              <a:rPr lang="en-US" sz="2400" dirty="0"/>
              <a:t> </a:t>
            </a:r>
            <a:r>
              <a:rPr lang="en-US" sz="2400" dirty="0" err="1"/>
              <a:t>gọi</a:t>
            </a:r>
            <a:r>
              <a:rPr lang="en-US" sz="2400" dirty="0"/>
              <a:t> </a:t>
            </a:r>
            <a:r>
              <a:rPr lang="en-US" sz="2400" dirty="0" err="1"/>
              <a:t>tới</a:t>
            </a:r>
            <a:r>
              <a:rPr lang="en-US" sz="2400" dirty="0"/>
              <a:t> </a:t>
            </a:r>
            <a:r>
              <a:rPr lang="en-US" sz="2400" dirty="0" err="1"/>
              <a:t>hàm</a:t>
            </a:r>
            <a:r>
              <a:rPr lang="en-US" sz="2400" dirty="0"/>
              <a:t> </a:t>
            </a:r>
            <a:r>
              <a:rPr lang="en-US" sz="2400" dirty="0" err="1"/>
              <a:t>tạo</a:t>
            </a:r>
            <a:r>
              <a:rPr lang="en-US" sz="2400" dirty="0"/>
              <a:t> </a:t>
            </a:r>
            <a:r>
              <a:rPr lang="en-US" sz="2400" dirty="0" err="1"/>
              <a:t>khác</a:t>
            </a:r>
            <a:r>
              <a:rPr lang="en-US" sz="2400" dirty="0"/>
              <a:t> </a:t>
            </a:r>
            <a:r>
              <a:rPr lang="en-US" sz="2400" dirty="0" err="1"/>
              <a:t>phải</a:t>
            </a:r>
            <a:r>
              <a:rPr lang="en-US" sz="2400" dirty="0"/>
              <a:t> </a:t>
            </a:r>
            <a:r>
              <a:rPr lang="en-US" sz="2400" dirty="0" err="1"/>
              <a:t>là</a:t>
            </a:r>
            <a:r>
              <a:rPr lang="en-US" sz="2400" dirty="0"/>
              <a:t> </a:t>
            </a:r>
            <a:r>
              <a:rPr lang="en-US" sz="2400" dirty="0" err="1"/>
              <a:t>câu</a:t>
            </a:r>
            <a:r>
              <a:rPr lang="en-US" sz="2400" dirty="0"/>
              <a:t> </a:t>
            </a:r>
            <a:r>
              <a:rPr lang="en-US" sz="2400" dirty="0" err="1"/>
              <a:t>lệnh</a:t>
            </a:r>
            <a:r>
              <a:rPr lang="en-US" sz="2400" dirty="0"/>
              <a:t> </a:t>
            </a:r>
            <a:r>
              <a:rPr lang="en-US" sz="2400" dirty="0" err="1"/>
              <a:t>đầu</a:t>
            </a:r>
            <a:r>
              <a:rPr lang="en-US" sz="2400" dirty="0"/>
              <a:t> </a:t>
            </a:r>
            <a:r>
              <a:rPr lang="en-US" sz="2400" dirty="0" err="1"/>
              <a:t>tiên</a:t>
            </a:r>
            <a:r>
              <a:rPr lang="en-US" sz="2400" dirty="0"/>
              <a:t> </a:t>
            </a:r>
            <a:r>
              <a:rPr lang="en-US" sz="2400" dirty="0" err="1"/>
              <a:t>trong</a:t>
            </a:r>
            <a:r>
              <a:rPr lang="en-US" sz="2400" dirty="0"/>
              <a:t> </a:t>
            </a:r>
            <a:r>
              <a:rPr lang="en-US" sz="2400" dirty="0" err="1"/>
              <a:t>hàm</a:t>
            </a:r>
            <a:r>
              <a:rPr lang="en-US" sz="2400" dirty="0"/>
              <a:t> </a:t>
            </a:r>
            <a:r>
              <a:rPr lang="en-US" sz="2400" dirty="0" err="1"/>
              <a:t>tạo</a:t>
            </a:r>
            <a:endParaRPr lang="en-US" sz="2400" dirty="0"/>
          </a:p>
          <a:p>
            <a:pPr>
              <a:lnSpc>
                <a:spcPct val="150000"/>
              </a:lnSpc>
            </a:pPr>
            <a:endParaRPr lang="en-US" sz="2400" dirty="0"/>
          </a:p>
        </p:txBody>
      </p:sp>
      <p:sp>
        <p:nvSpPr>
          <p:cNvPr id="6" name="TextBox 5"/>
          <p:cNvSpPr txBox="1"/>
          <p:nvPr/>
        </p:nvSpPr>
        <p:spPr>
          <a:xfrm>
            <a:off x="933423" y="3225889"/>
            <a:ext cx="8894009" cy="206210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Student </a:t>
            </a:r>
            <a:r>
              <a:rPr lang="en-US" sz="1600" dirty="0">
                <a:solidFill>
                  <a:srgbClr val="7F0055"/>
                </a:solidFill>
                <a:latin typeface="Consolas" panose="020B0609020204030204" pitchFamily="49" charset="0"/>
              </a:rPr>
              <a:t>extends</a:t>
            </a:r>
            <a:r>
              <a:rPr lang="en-US" sz="1600" dirty="0">
                <a:solidFill>
                  <a:srgbClr val="000000"/>
                </a:solidFill>
                <a:latin typeface="Consolas" panose="020B0609020204030204" pitchFamily="49" charset="0"/>
              </a:rPr>
              <a:t> Person{</a:t>
            </a: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String </a:t>
            </a:r>
            <a:r>
              <a:rPr lang="en-US" sz="1600" dirty="0" err="1">
                <a:solidFill>
                  <a:srgbClr val="0000C0"/>
                </a:solidFill>
                <a:latin typeface="Consolas" panose="020B0609020204030204" pitchFamily="49" charset="0"/>
              </a:rPr>
              <a:t>studentId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Student(String </a:t>
            </a:r>
            <a:r>
              <a:rPr lang="en-US" sz="1600" dirty="0">
                <a:solidFill>
                  <a:srgbClr val="6A3E3E"/>
                </a:solidFill>
                <a:latin typeface="Consolas" panose="020B0609020204030204" pitchFamily="49" charset="0"/>
              </a:rPr>
              <a:t>name</a:t>
            </a:r>
            <a:r>
              <a:rPr lang="en-US" sz="1600" dirty="0">
                <a:solidFill>
                  <a:srgbClr val="000000"/>
                </a:solidFill>
                <a:latin typeface="Consolas" panose="020B0609020204030204" pitchFamily="49" charset="0"/>
              </a:rPr>
              <a:t>, String </a:t>
            </a:r>
            <a:r>
              <a:rPr lang="en-US" sz="1600" dirty="0">
                <a:solidFill>
                  <a:srgbClr val="6A3E3E"/>
                </a:solidFill>
                <a:latin typeface="Consolas" panose="020B0609020204030204" pitchFamily="49" charset="0"/>
              </a:rPr>
              <a:t>address</a:t>
            </a:r>
            <a:r>
              <a:rPr lang="en-US" sz="1600" dirty="0">
                <a:solidFill>
                  <a:srgbClr val="000000"/>
                </a:solidFill>
                <a:latin typeface="Consolas" panose="020B0609020204030204" pitchFamily="49" charset="0"/>
              </a:rPr>
              <a:t>, String </a:t>
            </a:r>
            <a:r>
              <a:rPr lang="en-US" sz="1600" dirty="0" err="1">
                <a:solidFill>
                  <a:srgbClr val="6A3E3E"/>
                </a:solidFill>
                <a:latin typeface="Consolas" panose="020B0609020204030204" pitchFamily="49" charset="0"/>
              </a:rPr>
              <a:t>studentId</a:t>
            </a:r>
            <a:r>
              <a:rPr lang="en-US" sz="1600" dirty="0">
                <a:solidFill>
                  <a:srgbClr val="000000"/>
                </a:solidFill>
                <a:latin typeface="Consolas" panose="020B0609020204030204" pitchFamily="49" charset="0"/>
              </a:rPr>
              <a:t>) {</a:t>
            </a:r>
          </a:p>
          <a:p>
            <a:pPr lvl="2"/>
            <a:r>
              <a:rPr lang="en-US" sz="1600" dirty="0">
                <a:solidFill>
                  <a:srgbClr val="7F0055"/>
                </a:solidFill>
                <a:latin typeface="Consolas" panose="020B0609020204030204" pitchFamily="49" charset="0"/>
              </a:rPr>
              <a:t>super</a:t>
            </a:r>
            <a:r>
              <a:rPr lang="en-US" sz="1600" dirty="0">
                <a:solidFill>
                  <a:srgbClr val="000000"/>
                </a:solidFill>
                <a:latin typeface="Consolas" panose="020B0609020204030204" pitchFamily="49" charset="0"/>
              </a:rPr>
              <a:t>(</a:t>
            </a:r>
            <a:r>
              <a:rPr lang="en-US" sz="1600" dirty="0">
                <a:solidFill>
                  <a:srgbClr val="6A3E3E"/>
                </a:solidFill>
                <a:latin typeface="Consolas" panose="020B0609020204030204" pitchFamily="49" charset="0"/>
              </a:rPr>
              <a:t>name</a:t>
            </a:r>
            <a:r>
              <a:rPr lang="en-US" sz="1600" dirty="0">
                <a:solidFill>
                  <a:srgbClr val="000000"/>
                </a:solidFill>
                <a:latin typeface="Consolas" panose="020B0609020204030204" pitchFamily="49" charset="0"/>
              </a:rPr>
              <a:t>, </a:t>
            </a:r>
            <a:r>
              <a:rPr lang="en-US" sz="1600" dirty="0">
                <a:solidFill>
                  <a:srgbClr val="6A3E3E"/>
                </a:solidFill>
                <a:latin typeface="Consolas" panose="020B0609020204030204" pitchFamily="49" charset="0"/>
              </a:rPr>
              <a:t>address</a:t>
            </a:r>
            <a:r>
              <a:rPr lang="en-US" sz="1600" dirty="0">
                <a:solidFill>
                  <a:srgbClr val="000000"/>
                </a:solidFill>
                <a:latin typeface="Consolas" panose="020B0609020204030204" pitchFamily="49" charset="0"/>
              </a:rPr>
              <a:t>);</a:t>
            </a:r>
          </a:p>
          <a:p>
            <a:pPr lvl="2"/>
            <a:r>
              <a:rPr lang="en-US" sz="1600" dirty="0" err="1">
                <a:solidFill>
                  <a:srgbClr val="7F0055"/>
                </a:solidFill>
                <a:latin typeface="Consolas" panose="020B0609020204030204" pitchFamily="49" charset="0"/>
              </a:rPr>
              <a:t>this</a:t>
            </a:r>
            <a:r>
              <a:rPr lang="en-US" sz="1600" dirty="0" err="1">
                <a:solidFill>
                  <a:srgbClr val="000000"/>
                </a:solidFill>
                <a:latin typeface="Consolas" panose="020B0609020204030204" pitchFamily="49" charset="0"/>
              </a:rPr>
              <a:t>.</a:t>
            </a:r>
            <a:r>
              <a:rPr lang="en-US" sz="1600" dirty="0" err="1">
                <a:solidFill>
                  <a:srgbClr val="0000C0"/>
                </a:solidFill>
                <a:latin typeface="Consolas" panose="020B0609020204030204" pitchFamily="49" charset="0"/>
              </a:rPr>
              <a:t>studentId</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studentId</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p:txBody>
      </p:sp>
      <p:sp>
        <p:nvSpPr>
          <p:cNvPr id="2" name="Rectangle 1"/>
          <p:cNvSpPr/>
          <p:nvPr/>
        </p:nvSpPr>
        <p:spPr>
          <a:xfrm>
            <a:off x="511676" y="5352317"/>
            <a:ext cx="9905000"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Trong</a:t>
            </a:r>
            <a:r>
              <a:rPr lang="en-US" sz="2400" dirty="0"/>
              <a:t> </a:t>
            </a:r>
            <a:r>
              <a:rPr lang="en-US" sz="2400" dirty="0" err="1"/>
              <a:t>trường</a:t>
            </a:r>
            <a:r>
              <a:rPr lang="en-US" sz="2400" dirty="0"/>
              <a:t> </a:t>
            </a:r>
            <a:r>
              <a:rPr lang="en-US" sz="2400" dirty="0" err="1"/>
              <a:t>hợp</a:t>
            </a:r>
            <a:r>
              <a:rPr lang="en-US" sz="2400" dirty="0"/>
              <a:t> </a:t>
            </a:r>
            <a:r>
              <a:rPr lang="en-US" sz="2400" dirty="0" err="1"/>
              <a:t>lớp</a:t>
            </a:r>
            <a:r>
              <a:rPr lang="en-US" sz="2400" dirty="0"/>
              <a:t> cha </a:t>
            </a:r>
            <a:r>
              <a:rPr lang="en-US" sz="2400" dirty="0" err="1"/>
              <a:t>có</a:t>
            </a:r>
            <a:r>
              <a:rPr lang="en-US" sz="2400" dirty="0"/>
              <a:t> </a:t>
            </a:r>
            <a:r>
              <a:rPr lang="en-US" sz="2400" dirty="0" err="1"/>
              <a:t>hàm</a:t>
            </a:r>
            <a:r>
              <a:rPr lang="en-US" sz="2400" dirty="0"/>
              <a:t> </a:t>
            </a:r>
            <a:r>
              <a:rPr lang="en-US" sz="2400" dirty="0" err="1"/>
              <a:t>tạo</a:t>
            </a:r>
            <a:r>
              <a:rPr lang="en-US" sz="2400" dirty="0"/>
              <a:t> </a:t>
            </a:r>
            <a:r>
              <a:rPr lang="en-US" sz="2400" dirty="0" err="1"/>
              <a:t>mặc</a:t>
            </a:r>
            <a:r>
              <a:rPr lang="en-US" sz="2400" dirty="0"/>
              <a:t> </a:t>
            </a:r>
            <a:r>
              <a:rPr lang="en-US" sz="2400" dirty="0" err="1"/>
              <a:t>định</a:t>
            </a:r>
            <a:r>
              <a:rPr lang="en-US" sz="2400" dirty="0"/>
              <a:t> </a:t>
            </a:r>
            <a:r>
              <a:rPr lang="en-US" sz="2400" dirty="0" err="1"/>
              <a:t>thì</a:t>
            </a:r>
            <a:r>
              <a:rPr lang="en-US" sz="2400" dirty="0"/>
              <a:t> </a:t>
            </a:r>
            <a:r>
              <a:rPr lang="en-US" sz="2400" dirty="0" err="1"/>
              <a:t>không</a:t>
            </a:r>
            <a:r>
              <a:rPr lang="en-US" sz="2400" dirty="0"/>
              <a:t> </a:t>
            </a:r>
            <a:r>
              <a:rPr lang="en-US" sz="2400" dirty="0" err="1"/>
              <a:t>cần</a:t>
            </a:r>
            <a:r>
              <a:rPr lang="en-US" sz="2400" dirty="0"/>
              <a:t> </a:t>
            </a:r>
            <a:r>
              <a:rPr lang="en-US" sz="2400" dirty="0" err="1"/>
              <a:t>gọi</a:t>
            </a:r>
            <a:r>
              <a:rPr lang="en-US" sz="2400" dirty="0"/>
              <a:t> </a:t>
            </a:r>
            <a:r>
              <a:rPr lang="en-US" sz="2400" dirty="0" err="1"/>
              <a:t>một</a:t>
            </a:r>
            <a:r>
              <a:rPr lang="en-US" sz="2400" dirty="0"/>
              <a:t> </a:t>
            </a:r>
            <a:r>
              <a:rPr lang="en-US" sz="2400" dirty="0" err="1"/>
              <a:t>cách</a:t>
            </a:r>
            <a:r>
              <a:rPr lang="en-US" sz="2400" dirty="0"/>
              <a:t> </a:t>
            </a:r>
            <a:r>
              <a:rPr lang="en-US" sz="2400" dirty="0" err="1"/>
              <a:t>tường</a:t>
            </a:r>
            <a:r>
              <a:rPr lang="en-US" sz="2400" dirty="0"/>
              <a:t> minh</a:t>
            </a:r>
          </a:p>
        </p:txBody>
      </p:sp>
    </p:spTree>
    <p:extLst>
      <p:ext uri="{BB962C8B-B14F-4D97-AF65-F5344CB8AC3E}">
        <p14:creationId xmlns:p14="http://schemas.microsoft.com/office/powerpoint/2010/main" val="9261964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NÂNG CAO VỀ THỪA KẾ</a:t>
            </a:r>
          </a:p>
        </p:txBody>
      </p:sp>
    </p:spTree>
    <p:extLst>
      <p:ext uri="{BB962C8B-B14F-4D97-AF65-F5344CB8AC3E}">
        <p14:creationId xmlns:p14="http://schemas.microsoft.com/office/powerpoint/2010/main" val="1185550492"/>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a:solidFill>
                  <a:srgbClr val="C00000"/>
                </a:solidFill>
              </a:rPr>
              <a:t>Object class</a:t>
            </a:r>
          </a:p>
        </p:txBody>
      </p:sp>
      <p:sp>
        <p:nvSpPr>
          <p:cNvPr id="4" name="TextBox 3"/>
          <p:cNvSpPr txBox="1"/>
          <p:nvPr/>
        </p:nvSpPr>
        <p:spPr>
          <a:xfrm>
            <a:off x="511676" y="917565"/>
            <a:ext cx="11192644"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lớp</a:t>
            </a:r>
            <a:r>
              <a:rPr lang="en-US" sz="2400" dirty="0"/>
              <a:t> </a:t>
            </a:r>
            <a:r>
              <a:rPr lang="en-US" sz="2400" dirty="0" err="1"/>
              <a:t>trong</a:t>
            </a:r>
            <a:r>
              <a:rPr lang="en-US" sz="2400" dirty="0"/>
              <a:t> java </a:t>
            </a:r>
            <a:r>
              <a:rPr lang="en-US" sz="2400" dirty="0" err="1"/>
              <a:t>đều</a:t>
            </a:r>
            <a:r>
              <a:rPr lang="en-US" sz="2400" dirty="0"/>
              <a:t> </a:t>
            </a:r>
            <a:r>
              <a:rPr lang="en-US" sz="2400" dirty="0" err="1"/>
              <a:t>là</a:t>
            </a:r>
            <a:r>
              <a:rPr lang="en-US" sz="2400" dirty="0"/>
              <a:t> </a:t>
            </a:r>
            <a:r>
              <a:rPr lang="en-US" sz="2400" dirty="0" err="1"/>
              <a:t>một</a:t>
            </a:r>
            <a:r>
              <a:rPr lang="en-US" sz="2400" dirty="0"/>
              <a:t> </a:t>
            </a:r>
            <a:r>
              <a:rPr lang="en-US" sz="2400" dirty="0" err="1"/>
              <a:t>lớp</a:t>
            </a:r>
            <a:r>
              <a:rPr lang="en-US" sz="2400" dirty="0"/>
              <a:t> con, </a:t>
            </a:r>
            <a:r>
              <a:rPr lang="en-US" sz="2400" dirty="0" err="1"/>
              <a:t>trừ</a:t>
            </a:r>
            <a:r>
              <a:rPr lang="en-US" sz="2400" dirty="0"/>
              <a:t> </a:t>
            </a:r>
            <a:r>
              <a:rPr lang="en-US" sz="2400" dirty="0" err="1"/>
              <a:t>lớp</a:t>
            </a:r>
            <a:r>
              <a:rPr lang="en-US" sz="2400" dirty="0"/>
              <a:t> object.</a:t>
            </a:r>
            <a:endParaRPr lang="en-US" sz="2400" b="1" dirty="0"/>
          </a:p>
          <a:p>
            <a:pPr marL="285750" indent="-285750">
              <a:lnSpc>
                <a:spcPct val="150000"/>
              </a:lnSpc>
              <a:buFont typeface="Arial" panose="020B0604020202020204" pitchFamily="34" charset="0"/>
              <a:buChar char="•"/>
            </a:pPr>
            <a:r>
              <a:rPr lang="en-US" sz="2400" dirty="0" err="1"/>
              <a:t>Khi</a:t>
            </a:r>
            <a:r>
              <a:rPr lang="en-US" sz="2400" dirty="0"/>
              <a:t> </a:t>
            </a:r>
            <a:r>
              <a:rPr lang="en-US" sz="2400" dirty="0" err="1"/>
              <a:t>khai</a:t>
            </a:r>
            <a:r>
              <a:rPr lang="en-US" sz="2400" dirty="0"/>
              <a:t> </a:t>
            </a:r>
            <a:r>
              <a:rPr lang="en-US" sz="2400" dirty="0" err="1"/>
              <a:t>báo</a:t>
            </a:r>
            <a:r>
              <a:rPr lang="en-US" sz="2400" dirty="0"/>
              <a:t> </a:t>
            </a:r>
            <a:r>
              <a:rPr lang="en-US" sz="2400" dirty="0" err="1"/>
              <a:t>một</a:t>
            </a:r>
            <a:r>
              <a:rPr lang="en-US" sz="2400" dirty="0"/>
              <a:t> </a:t>
            </a:r>
            <a:r>
              <a:rPr lang="en-US" sz="2400" dirty="0" err="1"/>
              <a:t>lớp</a:t>
            </a:r>
            <a:r>
              <a:rPr lang="en-US" sz="2400" dirty="0"/>
              <a:t>, </a:t>
            </a:r>
            <a:r>
              <a:rPr lang="en-US" sz="2400" dirty="0" err="1"/>
              <a:t>nếu</a:t>
            </a:r>
            <a:r>
              <a:rPr lang="en-US" sz="2400" dirty="0"/>
              <a:t> </a:t>
            </a:r>
            <a:r>
              <a:rPr lang="en-US" sz="2400" dirty="0" err="1"/>
              <a:t>lớp</a:t>
            </a:r>
            <a:r>
              <a:rPr lang="en-US" sz="2400" dirty="0"/>
              <a:t> </a:t>
            </a:r>
            <a:r>
              <a:rPr lang="en-US" sz="2400" dirty="0" err="1"/>
              <a:t>đó</a:t>
            </a:r>
            <a:r>
              <a:rPr lang="en-US" sz="2400" dirty="0"/>
              <a:t> </a:t>
            </a:r>
            <a:r>
              <a:rPr lang="en-US" sz="2400" dirty="0" err="1"/>
              <a:t>không</a:t>
            </a:r>
            <a:r>
              <a:rPr lang="en-US" sz="2400" dirty="0"/>
              <a:t> </a:t>
            </a:r>
            <a:r>
              <a:rPr lang="en-US" sz="2400" dirty="0" err="1"/>
              <a:t>thừa</a:t>
            </a:r>
            <a:r>
              <a:rPr lang="en-US" sz="2400" dirty="0"/>
              <a:t> </a:t>
            </a:r>
            <a:r>
              <a:rPr lang="en-US" sz="2400" dirty="0" err="1"/>
              <a:t>kế</a:t>
            </a:r>
            <a:r>
              <a:rPr lang="en-US" sz="2400" dirty="0"/>
              <a:t> </a:t>
            </a:r>
            <a:r>
              <a:rPr lang="en-US" sz="2400" dirty="0" err="1"/>
              <a:t>một</a:t>
            </a:r>
            <a:r>
              <a:rPr lang="en-US" sz="2400" dirty="0"/>
              <a:t> </a:t>
            </a:r>
            <a:r>
              <a:rPr lang="en-US" sz="2400" dirty="0" err="1"/>
              <a:t>lớp</a:t>
            </a:r>
            <a:r>
              <a:rPr lang="en-US" sz="2400" dirty="0"/>
              <a:t> </a:t>
            </a:r>
            <a:r>
              <a:rPr lang="en-US" sz="2400" dirty="0" err="1"/>
              <a:t>nào</a:t>
            </a:r>
            <a:r>
              <a:rPr lang="en-US" sz="2400" dirty="0"/>
              <a:t> </a:t>
            </a:r>
            <a:r>
              <a:rPr lang="en-US" sz="2400" dirty="0" err="1"/>
              <a:t>khác</a:t>
            </a:r>
            <a:r>
              <a:rPr lang="en-US" sz="2400" dirty="0"/>
              <a:t> </a:t>
            </a:r>
            <a:r>
              <a:rPr lang="en-US" sz="2400" dirty="0" err="1"/>
              <a:t>thì</a:t>
            </a:r>
            <a:r>
              <a:rPr lang="en-US" sz="2400" dirty="0"/>
              <a:t> </a:t>
            </a:r>
            <a:r>
              <a:rPr lang="en-US" sz="2400" dirty="0" err="1"/>
              <a:t>được</a:t>
            </a:r>
            <a:r>
              <a:rPr lang="en-US" sz="2400" dirty="0"/>
              <a:t> </a:t>
            </a:r>
            <a:r>
              <a:rPr lang="en-US" sz="2400" dirty="0" err="1"/>
              <a:t>hiểu</a:t>
            </a:r>
            <a:r>
              <a:rPr lang="en-US" sz="2400" dirty="0"/>
              <a:t> </a:t>
            </a:r>
            <a:r>
              <a:rPr lang="en-US" sz="2400" dirty="0" err="1"/>
              <a:t>là</a:t>
            </a:r>
            <a:r>
              <a:rPr lang="en-US" sz="2400" dirty="0"/>
              <a:t> </a:t>
            </a:r>
            <a:r>
              <a:rPr lang="en-US" sz="2400" dirty="0" err="1"/>
              <a:t>đang</a:t>
            </a:r>
            <a:r>
              <a:rPr lang="en-US" sz="2400" dirty="0"/>
              <a:t> </a:t>
            </a:r>
            <a:r>
              <a:rPr lang="en-US" sz="2400" dirty="0" err="1"/>
              <a:t>thừa</a:t>
            </a:r>
            <a:r>
              <a:rPr lang="en-US" sz="2400" dirty="0"/>
              <a:t> </a:t>
            </a:r>
            <a:r>
              <a:rPr lang="en-US" sz="2400" dirty="0" err="1"/>
              <a:t>kế</a:t>
            </a:r>
            <a:r>
              <a:rPr lang="en-US" sz="2400" dirty="0"/>
              <a:t> </a:t>
            </a:r>
            <a:r>
              <a:rPr lang="en-US" sz="2400" dirty="0" err="1"/>
              <a:t>lớp</a:t>
            </a:r>
            <a:r>
              <a:rPr lang="en-US" sz="2400" dirty="0"/>
              <a:t> object.</a:t>
            </a:r>
          </a:p>
          <a:p>
            <a:pPr marL="285750" indent="-285750">
              <a:lnSpc>
                <a:spcPct val="150000"/>
              </a:lnSpc>
              <a:buFont typeface="Arial" panose="020B0604020202020204" pitchFamily="34" charset="0"/>
              <a:buChar char="•"/>
            </a:pPr>
            <a:r>
              <a:rPr lang="en-US" sz="2400" dirty="0" err="1"/>
              <a:t>Lớp</a:t>
            </a:r>
            <a:r>
              <a:rPr lang="en-US" sz="2400" dirty="0"/>
              <a:t> object </a:t>
            </a:r>
            <a:r>
              <a:rPr lang="en-US" sz="2400" dirty="0" err="1"/>
              <a:t>nằm</a:t>
            </a:r>
            <a:r>
              <a:rPr lang="en-US" sz="2400" dirty="0"/>
              <a:t> </a:t>
            </a:r>
            <a:r>
              <a:rPr lang="en-US" sz="2400" dirty="0" err="1"/>
              <a:t>trong</a:t>
            </a:r>
            <a:r>
              <a:rPr lang="en-US" sz="2400" dirty="0"/>
              <a:t> </a:t>
            </a:r>
            <a:r>
              <a:rPr lang="en-US" sz="2400" dirty="0" err="1"/>
              <a:t>thư</a:t>
            </a:r>
            <a:r>
              <a:rPr lang="en-US" sz="2400" dirty="0"/>
              <a:t> </a:t>
            </a:r>
            <a:r>
              <a:rPr lang="en-US" sz="2400" dirty="0" err="1"/>
              <a:t>viện</a:t>
            </a:r>
            <a:r>
              <a:rPr lang="en-US" sz="2400" dirty="0"/>
              <a:t> </a:t>
            </a:r>
            <a:r>
              <a:rPr lang="en-US" sz="2400" dirty="0" err="1"/>
              <a:t>java.lang</a:t>
            </a:r>
            <a:r>
              <a:rPr lang="en-US" sz="2400" dirty="0"/>
              <a:t> </a:t>
            </a:r>
            <a:r>
              <a:rPr lang="en-US" sz="2400" dirty="0" err="1"/>
              <a:t>và</a:t>
            </a:r>
            <a:r>
              <a:rPr lang="en-US" sz="2400" dirty="0"/>
              <a:t> </a:t>
            </a:r>
            <a:r>
              <a:rPr lang="en-US" sz="2400" dirty="0" err="1"/>
              <a:t>được</a:t>
            </a:r>
            <a:r>
              <a:rPr lang="en-US" sz="2400" dirty="0"/>
              <a:t> </a:t>
            </a:r>
            <a:r>
              <a:rPr lang="en-US" sz="2400" dirty="0" err="1"/>
              <a:t>khai</a:t>
            </a:r>
            <a:r>
              <a:rPr lang="en-US" sz="2400" dirty="0"/>
              <a:t> </a:t>
            </a:r>
            <a:r>
              <a:rPr lang="en-US" sz="2400" dirty="0" err="1"/>
              <a:t>báo</a:t>
            </a:r>
            <a:r>
              <a:rPr lang="en-US" sz="2400" dirty="0"/>
              <a:t> </a:t>
            </a:r>
            <a:r>
              <a:rPr lang="en-US" sz="2400" dirty="0" err="1"/>
              <a:t>tự</a:t>
            </a:r>
            <a:r>
              <a:rPr lang="en-US" sz="2400" dirty="0"/>
              <a:t> </a:t>
            </a:r>
            <a:r>
              <a:rPr lang="en-US" sz="2400" dirty="0" err="1"/>
              <a:t>động</a:t>
            </a:r>
            <a:r>
              <a:rPr lang="en-US" sz="2400" dirty="0"/>
              <a:t>. </a:t>
            </a:r>
            <a:r>
              <a:rPr lang="en-US" sz="2400" dirty="0" err="1"/>
              <a:t>Vì</a:t>
            </a:r>
            <a:r>
              <a:rPr lang="en-US" sz="2400" dirty="0"/>
              <a:t> </a:t>
            </a:r>
            <a:r>
              <a:rPr lang="en-US" sz="2400" dirty="0" err="1"/>
              <a:t>vậy</a:t>
            </a:r>
            <a:r>
              <a:rPr lang="en-US" sz="2400" dirty="0"/>
              <a:t> </a:t>
            </a:r>
            <a:r>
              <a:rPr lang="en-US" sz="2400" dirty="0" err="1"/>
              <a:t>hai</a:t>
            </a:r>
            <a:r>
              <a:rPr lang="en-US" sz="2400" dirty="0"/>
              <a:t> </a:t>
            </a:r>
            <a:r>
              <a:rPr lang="en-US" sz="2400" dirty="0" err="1"/>
              <a:t>khai</a:t>
            </a:r>
            <a:r>
              <a:rPr lang="en-US" sz="2400" dirty="0"/>
              <a:t> </a:t>
            </a:r>
            <a:r>
              <a:rPr lang="en-US" sz="2400" dirty="0" err="1"/>
              <a:t>báo</a:t>
            </a:r>
            <a:r>
              <a:rPr lang="en-US" sz="2400" dirty="0"/>
              <a:t> </a:t>
            </a:r>
            <a:r>
              <a:rPr lang="en-US" sz="2400" dirty="0" err="1"/>
              <a:t>sau</a:t>
            </a:r>
            <a:r>
              <a:rPr lang="en-US" sz="2400" dirty="0"/>
              <a:t> </a:t>
            </a:r>
            <a:r>
              <a:rPr lang="en-US" sz="2400" dirty="0" err="1"/>
              <a:t>có</a:t>
            </a:r>
            <a:r>
              <a:rPr lang="en-US" sz="2400" dirty="0"/>
              <a:t> </a:t>
            </a:r>
            <a:r>
              <a:rPr lang="en-US" sz="2400" dirty="0" err="1"/>
              <a:t>chung</a:t>
            </a:r>
            <a:r>
              <a:rPr lang="en-US" sz="2400" dirty="0"/>
              <a:t> ý </a:t>
            </a:r>
            <a:r>
              <a:rPr lang="en-US" sz="2400" dirty="0" err="1"/>
              <a:t>nghĩa</a:t>
            </a:r>
            <a:r>
              <a:rPr lang="en-US" sz="2400" dirty="0"/>
              <a:t>:</a:t>
            </a:r>
          </a:p>
        </p:txBody>
      </p:sp>
      <p:sp>
        <p:nvSpPr>
          <p:cNvPr id="7" name="TextBox 6"/>
          <p:cNvSpPr txBox="1"/>
          <p:nvPr/>
        </p:nvSpPr>
        <p:spPr>
          <a:xfrm>
            <a:off x="1489605" y="4146141"/>
            <a:ext cx="8894009" cy="206210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Student{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Student extends Object{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2257644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a:solidFill>
                  <a:srgbClr val="C00000"/>
                </a:solidFill>
              </a:rPr>
              <a:t>Object class</a:t>
            </a:r>
          </a:p>
        </p:txBody>
      </p:sp>
      <p:sp>
        <p:nvSpPr>
          <p:cNvPr id="4" name="TextBox 3"/>
          <p:cNvSpPr txBox="1"/>
          <p:nvPr/>
        </p:nvSpPr>
        <p:spPr>
          <a:xfrm>
            <a:off x="511676" y="917565"/>
            <a:ext cx="11192644" cy="16841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Object class </a:t>
            </a:r>
            <a:r>
              <a:rPr lang="en-US" sz="2400" dirty="0" err="1"/>
              <a:t>có</a:t>
            </a:r>
            <a:r>
              <a:rPr lang="en-US" sz="2400" dirty="0"/>
              <a:t> </a:t>
            </a:r>
            <a:r>
              <a:rPr lang="en-US" sz="2400" dirty="0" err="1"/>
              <a:t>một</a:t>
            </a:r>
            <a:r>
              <a:rPr lang="en-US" sz="2400" dirty="0"/>
              <a:t> </a:t>
            </a:r>
            <a:r>
              <a:rPr lang="en-US" sz="2400" dirty="0" err="1"/>
              <a:t>số</a:t>
            </a:r>
            <a:r>
              <a:rPr lang="en-US" sz="2400" dirty="0"/>
              <a:t> </a:t>
            </a:r>
            <a:r>
              <a:rPr lang="en-US" sz="2400" dirty="0" err="1"/>
              <a:t>phương</a:t>
            </a:r>
            <a:r>
              <a:rPr lang="en-US" sz="2400" dirty="0"/>
              <a:t> </a:t>
            </a:r>
            <a:r>
              <a:rPr lang="en-US" sz="2400" dirty="0" err="1"/>
              <a:t>thức</a:t>
            </a:r>
            <a:r>
              <a:rPr lang="en-US" sz="2400" dirty="0"/>
              <a:t> </a:t>
            </a:r>
            <a:r>
              <a:rPr lang="en-US" sz="2400" dirty="0" err="1"/>
              <a:t>mà</a:t>
            </a:r>
            <a:r>
              <a:rPr lang="en-US" sz="2400" dirty="0"/>
              <a:t> </a:t>
            </a:r>
            <a:r>
              <a:rPr lang="en-US" sz="2400" dirty="0" err="1"/>
              <a:t>các</a:t>
            </a:r>
            <a:r>
              <a:rPr lang="en-US" sz="2400" dirty="0"/>
              <a:t> </a:t>
            </a:r>
            <a:r>
              <a:rPr lang="en-US" sz="2400" dirty="0" err="1"/>
              <a:t>lớp</a:t>
            </a:r>
            <a:r>
              <a:rPr lang="en-US" sz="2400" dirty="0"/>
              <a:t> con </a:t>
            </a:r>
            <a:r>
              <a:rPr lang="en-US" sz="2400" dirty="0" err="1"/>
              <a:t>có</a:t>
            </a:r>
            <a:r>
              <a:rPr lang="en-US" sz="2400" dirty="0"/>
              <a:t> </a:t>
            </a:r>
            <a:r>
              <a:rPr lang="en-US" sz="2400" dirty="0" err="1"/>
              <a:t>thể</a:t>
            </a:r>
            <a:r>
              <a:rPr lang="en-US" sz="2400" dirty="0"/>
              <a:t> </a:t>
            </a:r>
            <a:r>
              <a:rPr lang="en-US" sz="2400" dirty="0" err="1"/>
              <a:t>sử</a:t>
            </a:r>
            <a:r>
              <a:rPr lang="en-US" sz="2400" dirty="0"/>
              <a:t> </a:t>
            </a:r>
            <a:r>
              <a:rPr lang="en-US" sz="2400" dirty="0" err="1"/>
              <a:t>dụng</a:t>
            </a:r>
            <a:r>
              <a:rPr lang="en-US" sz="2400" dirty="0"/>
              <a:t>, </a:t>
            </a:r>
            <a:r>
              <a:rPr lang="en-US" sz="2400" dirty="0" err="1"/>
              <a:t>nạp</a:t>
            </a:r>
            <a:r>
              <a:rPr lang="en-US" sz="2400" dirty="0"/>
              <a:t> </a:t>
            </a:r>
            <a:r>
              <a:rPr lang="en-US" sz="2400" dirty="0" err="1"/>
              <a:t>chồng</a:t>
            </a:r>
            <a:r>
              <a:rPr lang="en-US" sz="2400" dirty="0"/>
              <a:t> </a:t>
            </a:r>
            <a:r>
              <a:rPr lang="en-US" sz="2400" dirty="0" err="1"/>
              <a:t>hoặc</a:t>
            </a:r>
            <a:r>
              <a:rPr lang="en-US" sz="2400" dirty="0"/>
              <a:t> </a:t>
            </a:r>
            <a:r>
              <a:rPr lang="en-US" sz="2400" dirty="0" err="1"/>
              <a:t>ghi</a:t>
            </a:r>
            <a:r>
              <a:rPr lang="en-US" sz="2400" dirty="0"/>
              <a:t> </a:t>
            </a:r>
            <a:r>
              <a:rPr lang="en-US" sz="2400" dirty="0" err="1"/>
              <a:t>đè</a:t>
            </a:r>
            <a:r>
              <a:rPr lang="en-US" sz="2400" dirty="0"/>
              <a:t>:</a:t>
            </a:r>
          </a:p>
          <a:p>
            <a:pPr marL="742950" lvl="1" indent="-285750">
              <a:lnSpc>
                <a:spcPct val="150000"/>
              </a:lnSpc>
              <a:buFont typeface="Arial" panose="020B0604020202020204" pitchFamily="34" charset="0"/>
              <a:buChar char="•"/>
            </a:pP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3666705403"/>
              </p:ext>
            </p:extLst>
          </p:nvPr>
        </p:nvGraphicFramePr>
        <p:xfrm>
          <a:off x="2043998" y="2435344"/>
          <a:ext cx="9145618" cy="2296160"/>
        </p:xfrm>
        <a:graphic>
          <a:graphicData uri="http://schemas.openxmlformats.org/drawingml/2006/table">
            <a:tbl>
              <a:tblPr firstRow="1" bandRow="1">
                <a:tableStyleId>{FEEC168E-BC46-4BE7-8A3F-B7A86C65BCE0}</a:tableStyleId>
              </a:tblPr>
              <a:tblGrid>
                <a:gridCol w="4572809">
                  <a:extLst>
                    <a:ext uri="{9D8B030D-6E8A-4147-A177-3AD203B41FA5}">
                      <a16:colId xmlns:a16="http://schemas.microsoft.com/office/drawing/2014/main" val="4206228036"/>
                    </a:ext>
                  </a:extLst>
                </a:gridCol>
                <a:gridCol w="4572809">
                  <a:extLst>
                    <a:ext uri="{9D8B030D-6E8A-4147-A177-3AD203B41FA5}">
                      <a16:colId xmlns:a16="http://schemas.microsoft.com/office/drawing/2014/main" val="2182528093"/>
                    </a:ext>
                  </a:extLst>
                </a:gridCol>
              </a:tblGrid>
              <a:tr h="370840">
                <a:tc>
                  <a:txBody>
                    <a:bodyPr/>
                    <a:lstStyle/>
                    <a:p>
                      <a:r>
                        <a:rPr lang="en-US" dirty="0" err="1"/>
                        <a:t>Phương</a:t>
                      </a:r>
                      <a:r>
                        <a:rPr lang="en-US" baseline="0" dirty="0"/>
                        <a:t> </a:t>
                      </a:r>
                      <a:r>
                        <a:rPr lang="en-US" baseline="0" dirty="0" err="1"/>
                        <a:t>thức</a:t>
                      </a:r>
                      <a:endParaRPr lang="en-US" dirty="0"/>
                    </a:p>
                  </a:txBody>
                  <a:tcPr/>
                </a:tc>
                <a:tc>
                  <a:txBody>
                    <a:bodyPr/>
                    <a:lstStyle/>
                    <a:p>
                      <a:r>
                        <a:rPr lang="en-US" dirty="0"/>
                        <a:t>Ý</a:t>
                      </a:r>
                      <a:r>
                        <a:rPr lang="en-US" baseline="0" dirty="0"/>
                        <a:t> </a:t>
                      </a:r>
                      <a:r>
                        <a:rPr lang="en-US" baseline="0" dirty="0" err="1"/>
                        <a:t>nghĩa</a:t>
                      </a:r>
                      <a:endParaRPr lang="en-US" dirty="0"/>
                    </a:p>
                  </a:txBody>
                  <a:tcPr/>
                </a:tc>
                <a:extLst>
                  <a:ext uri="{0D108BD9-81ED-4DB2-BD59-A6C34878D82A}">
                    <a16:rowId xmlns:a16="http://schemas.microsoft.com/office/drawing/2014/main" val="1600219669"/>
                  </a:ext>
                </a:extLst>
              </a:tr>
              <a:tr h="370840">
                <a:tc>
                  <a:txBody>
                    <a:bodyPr/>
                    <a:lstStyle/>
                    <a:p>
                      <a:r>
                        <a:rPr lang="en-US" dirty="0"/>
                        <a:t>Object</a:t>
                      </a:r>
                      <a:r>
                        <a:rPr lang="en-US" baseline="0" dirty="0"/>
                        <a:t> clone()</a:t>
                      </a:r>
                      <a:endParaRPr lang="en-US" dirty="0"/>
                    </a:p>
                  </a:txBody>
                  <a:tcPr/>
                </a:tc>
                <a:tc>
                  <a:txBody>
                    <a:bodyPr/>
                    <a:lstStyle/>
                    <a:p>
                      <a:r>
                        <a:rPr lang="en-US" dirty="0" err="1"/>
                        <a:t>Tạo</a:t>
                      </a:r>
                      <a:r>
                        <a:rPr lang="en-US" baseline="0" dirty="0"/>
                        <a:t> </a:t>
                      </a:r>
                      <a:r>
                        <a:rPr lang="en-US" baseline="0" dirty="0" err="1"/>
                        <a:t>và</a:t>
                      </a:r>
                      <a:r>
                        <a:rPr lang="en-US" baseline="0" dirty="0"/>
                        <a:t> return </a:t>
                      </a:r>
                      <a:r>
                        <a:rPr lang="en-US" baseline="0" dirty="0" err="1"/>
                        <a:t>một</a:t>
                      </a:r>
                      <a:r>
                        <a:rPr lang="en-US" baseline="0" dirty="0"/>
                        <a:t> </a:t>
                      </a:r>
                      <a:r>
                        <a:rPr lang="en-US" baseline="0" dirty="0" err="1"/>
                        <a:t>bản</a:t>
                      </a:r>
                      <a:r>
                        <a:rPr lang="en-US" baseline="0" dirty="0"/>
                        <a:t> copy </a:t>
                      </a:r>
                      <a:r>
                        <a:rPr lang="en-US" baseline="0" dirty="0" err="1"/>
                        <a:t>của</a:t>
                      </a:r>
                      <a:r>
                        <a:rPr lang="en-US" baseline="0" dirty="0"/>
                        <a:t> </a:t>
                      </a:r>
                      <a:r>
                        <a:rPr lang="en-US" baseline="0" dirty="0" err="1"/>
                        <a:t>đối</a:t>
                      </a:r>
                      <a:r>
                        <a:rPr lang="en-US" baseline="0" dirty="0"/>
                        <a:t> </a:t>
                      </a:r>
                      <a:r>
                        <a:rPr lang="en-US" baseline="0" dirty="0" err="1"/>
                        <a:t>tượng</a:t>
                      </a:r>
                      <a:r>
                        <a:rPr lang="en-US" baseline="0" dirty="0"/>
                        <a:t>.</a:t>
                      </a:r>
                      <a:endParaRPr lang="en-US" dirty="0"/>
                    </a:p>
                  </a:txBody>
                  <a:tcPr/>
                </a:tc>
                <a:extLst>
                  <a:ext uri="{0D108BD9-81ED-4DB2-BD59-A6C34878D82A}">
                    <a16:rowId xmlns:a16="http://schemas.microsoft.com/office/drawing/2014/main" val="3105167251"/>
                  </a:ext>
                </a:extLst>
              </a:tr>
              <a:tr h="370840">
                <a:tc>
                  <a:txBody>
                    <a:bodyPr/>
                    <a:lstStyle/>
                    <a:p>
                      <a:r>
                        <a:rPr lang="en-US" dirty="0" err="1"/>
                        <a:t>boolean</a:t>
                      </a:r>
                      <a:r>
                        <a:rPr lang="en-US" baseline="0" dirty="0"/>
                        <a:t> equals(Object </a:t>
                      </a:r>
                      <a:r>
                        <a:rPr lang="en-US" baseline="0" dirty="0" err="1"/>
                        <a:t>obj</a:t>
                      </a:r>
                      <a:r>
                        <a:rPr lang="en-US" baseline="0" dirty="0"/>
                        <a:t>)</a:t>
                      </a:r>
                      <a:endParaRPr lang="en-US" dirty="0"/>
                    </a:p>
                  </a:txBody>
                  <a:tcPr/>
                </a:tc>
                <a:tc>
                  <a:txBody>
                    <a:bodyPr/>
                    <a:lstStyle/>
                    <a:p>
                      <a:r>
                        <a:rPr lang="en-US" dirty="0"/>
                        <a:t>So </a:t>
                      </a:r>
                      <a:r>
                        <a:rPr lang="en-US" dirty="0" err="1"/>
                        <a:t>sánh</a:t>
                      </a:r>
                      <a:r>
                        <a:rPr lang="en-US" baseline="0" dirty="0"/>
                        <a:t> </a:t>
                      </a:r>
                      <a:r>
                        <a:rPr lang="en-US" baseline="0" dirty="0" err="1"/>
                        <a:t>xem</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hiện</a:t>
                      </a:r>
                      <a:r>
                        <a:rPr lang="en-US" baseline="0" dirty="0"/>
                        <a:t> </a:t>
                      </a:r>
                      <a:r>
                        <a:rPr lang="en-US" baseline="0" dirty="0" err="1"/>
                        <a:t>tại</a:t>
                      </a:r>
                      <a:r>
                        <a:rPr lang="en-US" baseline="0" dirty="0"/>
                        <a:t> </a:t>
                      </a:r>
                      <a:r>
                        <a:rPr lang="en-US" baseline="0" dirty="0" err="1"/>
                        <a:t>và</a:t>
                      </a:r>
                      <a:r>
                        <a:rPr lang="en-US" baseline="0" dirty="0"/>
                        <a:t> </a:t>
                      </a:r>
                      <a:r>
                        <a:rPr lang="en-US" baseline="0" dirty="0" err="1"/>
                        <a:t>đối</a:t>
                      </a:r>
                      <a:r>
                        <a:rPr lang="en-US" baseline="0" dirty="0"/>
                        <a:t> </a:t>
                      </a:r>
                      <a:r>
                        <a:rPr lang="en-US" baseline="0" dirty="0" err="1"/>
                        <a:t>tượng</a:t>
                      </a:r>
                      <a:r>
                        <a:rPr lang="en-US" baseline="0" dirty="0"/>
                        <a:t> </a:t>
                      </a:r>
                      <a:r>
                        <a:rPr lang="en-US" baseline="0" dirty="0" err="1"/>
                        <a:t>đưa</a:t>
                      </a:r>
                      <a:r>
                        <a:rPr lang="en-US" baseline="0" dirty="0"/>
                        <a:t> </a:t>
                      </a:r>
                      <a:r>
                        <a:rPr lang="en-US" baseline="0" dirty="0" err="1"/>
                        <a:t>vào</a:t>
                      </a:r>
                      <a:r>
                        <a:rPr lang="en-US" baseline="0" dirty="0"/>
                        <a:t> </a:t>
                      </a:r>
                      <a:r>
                        <a:rPr lang="en-US" baseline="0" dirty="0" err="1"/>
                        <a:t>trong</a:t>
                      </a:r>
                      <a:r>
                        <a:rPr lang="en-US" baseline="0" dirty="0"/>
                        <a:t> </a:t>
                      </a:r>
                      <a:r>
                        <a:rPr lang="en-US" baseline="0" dirty="0" err="1"/>
                        <a:t>tham</a:t>
                      </a:r>
                      <a:r>
                        <a:rPr lang="en-US" baseline="0" dirty="0"/>
                        <a:t> </a:t>
                      </a:r>
                      <a:r>
                        <a:rPr lang="en-US" baseline="0" dirty="0" err="1"/>
                        <a:t>số</a:t>
                      </a:r>
                      <a:r>
                        <a:rPr lang="en-US" baseline="0" dirty="0"/>
                        <a:t> </a:t>
                      </a:r>
                      <a:r>
                        <a:rPr lang="en-US" baseline="0" dirty="0" err="1"/>
                        <a:t>có</a:t>
                      </a:r>
                      <a:r>
                        <a:rPr lang="en-US" baseline="0" dirty="0"/>
                        <a:t> </a:t>
                      </a:r>
                      <a:r>
                        <a:rPr lang="en-US" baseline="0" dirty="0" err="1"/>
                        <a:t>bằng</a:t>
                      </a:r>
                      <a:r>
                        <a:rPr lang="en-US" baseline="0" dirty="0"/>
                        <a:t> </a:t>
                      </a:r>
                      <a:r>
                        <a:rPr lang="en-US" baseline="0" dirty="0" err="1"/>
                        <a:t>nhau</a:t>
                      </a:r>
                      <a:r>
                        <a:rPr lang="en-US" baseline="0" dirty="0"/>
                        <a:t> </a:t>
                      </a:r>
                      <a:r>
                        <a:rPr lang="en-US" baseline="0" dirty="0" err="1"/>
                        <a:t>không</a:t>
                      </a:r>
                      <a:r>
                        <a:rPr lang="en-US" baseline="0" dirty="0"/>
                        <a:t>.</a:t>
                      </a:r>
                      <a:endParaRPr lang="en-US" dirty="0"/>
                    </a:p>
                  </a:txBody>
                  <a:tcPr/>
                </a:tc>
                <a:extLst>
                  <a:ext uri="{0D108BD9-81ED-4DB2-BD59-A6C34878D82A}">
                    <a16:rowId xmlns:a16="http://schemas.microsoft.com/office/drawing/2014/main" val="572681817"/>
                  </a:ext>
                </a:extLst>
              </a:tr>
              <a:tr h="370840">
                <a:tc>
                  <a:txBody>
                    <a:bodyPr/>
                    <a:lstStyle/>
                    <a:p>
                      <a:r>
                        <a:rPr lang="en-US" dirty="0"/>
                        <a:t>String </a:t>
                      </a:r>
                      <a:r>
                        <a:rPr lang="en-US" dirty="0" err="1"/>
                        <a:t>toString</a:t>
                      </a:r>
                      <a:r>
                        <a:rPr lang="en-US" dirty="0"/>
                        <a:t>()</a:t>
                      </a:r>
                    </a:p>
                  </a:txBody>
                  <a:tcPr/>
                </a:tc>
                <a:tc>
                  <a:txBody>
                    <a:bodyPr/>
                    <a:lstStyle/>
                    <a:p>
                      <a:r>
                        <a:rPr lang="en-US" dirty="0" err="1"/>
                        <a:t>Trả</a:t>
                      </a:r>
                      <a:r>
                        <a:rPr lang="en-US" baseline="0" dirty="0"/>
                        <a:t> </a:t>
                      </a:r>
                      <a:r>
                        <a:rPr lang="en-US" baseline="0" dirty="0" err="1"/>
                        <a:t>lại</a:t>
                      </a:r>
                      <a:r>
                        <a:rPr lang="en-US" baseline="0" dirty="0"/>
                        <a:t> </a:t>
                      </a:r>
                      <a:r>
                        <a:rPr lang="en-US" baseline="0" dirty="0" err="1"/>
                        <a:t>một</a:t>
                      </a:r>
                      <a:r>
                        <a:rPr lang="en-US" baseline="0" dirty="0"/>
                        <a:t> </a:t>
                      </a:r>
                      <a:r>
                        <a:rPr lang="en-US" baseline="0" dirty="0" err="1"/>
                        <a:t>biểu</a:t>
                      </a:r>
                      <a:r>
                        <a:rPr lang="en-US" baseline="0" dirty="0"/>
                        <a:t> </a:t>
                      </a:r>
                      <a:r>
                        <a:rPr lang="en-US" baseline="0" dirty="0" err="1"/>
                        <a:t>diễn</a:t>
                      </a:r>
                      <a:r>
                        <a:rPr lang="en-US" baseline="0" dirty="0"/>
                        <a:t> </a:t>
                      </a:r>
                      <a:r>
                        <a:rPr lang="en-US" baseline="0" dirty="0" err="1"/>
                        <a:t>dạng</a:t>
                      </a:r>
                      <a:r>
                        <a:rPr lang="en-US" baseline="0" dirty="0"/>
                        <a:t> String </a:t>
                      </a:r>
                      <a:r>
                        <a:rPr lang="en-US" baseline="0" dirty="0" err="1"/>
                        <a:t>của</a:t>
                      </a:r>
                      <a:r>
                        <a:rPr lang="en-US" baseline="0" dirty="0"/>
                        <a:t> </a:t>
                      </a:r>
                      <a:r>
                        <a:rPr lang="en-US" baseline="0" dirty="0" err="1"/>
                        <a:t>đối</a:t>
                      </a:r>
                      <a:r>
                        <a:rPr lang="en-US" baseline="0" dirty="0"/>
                        <a:t> </a:t>
                      </a:r>
                      <a:r>
                        <a:rPr lang="en-US" baseline="0" dirty="0" err="1"/>
                        <a:t>tượng</a:t>
                      </a:r>
                      <a:r>
                        <a:rPr lang="en-US" baseline="0" dirty="0"/>
                        <a:t>.</a:t>
                      </a:r>
                      <a:endParaRPr lang="en-US" dirty="0"/>
                    </a:p>
                  </a:txBody>
                  <a:tcPr/>
                </a:tc>
                <a:extLst>
                  <a:ext uri="{0D108BD9-81ED-4DB2-BD59-A6C34878D82A}">
                    <a16:rowId xmlns:a16="http://schemas.microsoft.com/office/drawing/2014/main" val="3976679276"/>
                  </a:ext>
                </a:extLst>
              </a:tr>
            </a:tbl>
          </a:graphicData>
        </a:graphic>
      </p:graphicFrame>
    </p:spTree>
    <p:extLst>
      <p:ext uri="{BB962C8B-B14F-4D97-AF65-F5344CB8AC3E}">
        <p14:creationId xmlns:p14="http://schemas.microsoft.com/office/powerpoint/2010/main" val="150098347"/>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Phương</a:t>
            </a:r>
            <a:r>
              <a:rPr lang="en-US" b="1" dirty="0">
                <a:solidFill>
                  <a:srgbClr val="C00000"/>
                </a:solidFill>
              </a:rPr>
              <a:t> </a:t>
            </a:r>
            <a:r>
              <a:rPr lang="en-US" b="1" dirty="0" err="1">
                <a:solidFill>
                  <a:srgbClr val="C00000"/>
                </a:solidFill>
              </a:rPr>
              <a:t>thức</a:t>
            </a:r>
            <a:r>
              <a:rPr lang="en-US" b="1" dirty="0">
                <a:solidFill>
                  <a:srgbClr val="C00000"/>
                </a:solidFill>
              </a:rPr>
              <a:t> </a:t>
            </a:r>
            <a:r>
              <a:rPr lang="en-US" b="1" dirty="0" err="1">
                <a:solidFill>
                  <a:srgbClr val="C00000"/>
                </a:solidFill>
              </a:rPr>
              <a:t>toString</a:t>
            </a:r>
            <a:r>
              <a:rPr lang="en-US" b="1" dirty="0">
                <a:solidFill>
                  <a:srgbClr val="C00000"/>
                </a:solidFill>
              </a:rPr>
              <a:t>()</a:t>
            </a:r>
          </a:p>
        </p:txBody>
      </p:sp>
      <p:sp>
        <p:nvSpPr>
          <p:cNvPr id="4" name="TextBox 3"/>
          <p:cNvSpPr txBox="1"/>
          <p:nvPr/>
        </p:nvSpPr>
        <p:spPr>
          <a:xfrm>
            <a:off x="511676" y="917565"/>
            <a:ext cx="11192644" cy="5863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Lớp</a:t>
            </a:r>
            <a:r>
              <a:rPr lang="en-US" sz="2400" dirty="0"/>
              <a:t> object </a:t>
            </a:r>
            <a:r>
              <a:rPr lang="en-US" sz="2400" dirty="0" err="1"/>
              <a:t>có</a:t>
            </a:r>
            <a:r>
              <a:rPr lang="en-US" sz="2400" dirty="0"/>
              <a:t> </a:t>
            </a:r>
            <a:r>
              <a:rPr lang="en-US" sz="2400" dirty="0" err="1"/>
              <a:t>phương</a:t>
            </a:r>
            <a:r>
              <a:rPr lang="en-US" sz="2400" dirty="0"/>
              <a:t> </a:t>
            </a:r>
            <a:r>
              <a:rPr lang="en-US" sz="2400" dirty="0" err="1"/>
              <a:t>thức</a:t>
            </a:r>
            <a:r>
              <a:rPr lang="en-US" sz="2400" dirty="0"/>
              <a:t> </a:t>
            </a:r>
            <a:r>
              <a:rPr lang="en-US" sz="2400" dirty="0" err="1"/>
              <a:t>toString</a:t>
            </a:r>
            <a:r>
              <a:rPr lang="en-US" sz="2400" dirty="0"/>
              <a:t>() </a:t>
            </a:r>
            <a:r>
              <a:rPr lang="en-US" sz="2400" dirty="0" err="1"/>
              <a:t>được</a:t>
            </a:r>
            <a:r>
              <a:rPr lang="en-US" sz="2400" dirty="0"/>
              <a:t> </a:t>
            </a:r>
            <a:r>
              <a:rPr lang="en-US" sz="2400" dirty="0" err="1"/>
              <a:t>định</a:t>
            </a:r>
            <a:r>
              <a:rPr lang="en-US" sz="2400" dirty="0"/>
              <a:t> </a:t>
            </a:r>
            <a:r>
              <a:rPr lang="en-US" sz="2400" dirty="0" err="1"/>
              <a:t>nghĩa</a:t>
            </a:r>
            <a:r>
              <a:rPr lang="en-US" sz="2400" dirty="0"/>
              <a:t> </a:t>
            </a:r>
            <a:r>
              <a:rPr lang="en-US" sz="2400" dirty="0" err="1"/>
              <a:t>sẵn</a:t>
            </a:r>
            <a:endParaRPr lang="en-US" sz="2400" dirty="0"/>
          </a:p>
        </p:txBody>
      </p:sp>
      <p:sp>
        <p:nvSpPr>
          <p:cNvPr id="7" name="TextBox 6"/>
          <p:cNvSpPr txBox="1"/>
          <p:nvPr/>
        </p:nvSpPr>
        <p:spPr>
          <a:xfrm>
            <a:off x="1648995" y="1695172"/>
            <a:ext cx="8894009" cy="2800767"/>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Student{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public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id;</a:t>
            </a:r>
          </a:p>
          <a:p>
            <a:r>
              <a:rPr lang="en-US" sz="1600" dirty="0">
                <a:solidFill>
                  <a:srgbClr val="000000"/>
                </a:solidFill>
                <a:latin typeface="Consolas" panose="020B0609020204030204" pitchFamily="49" charset="0"/>
              </a:rPr>
              <a:t>	public String name;</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public static void main(String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Student s = new Student();</a:t>
            </a:r>
          </a:p>
          <a:p>
            <a:r>
              <a:rPr lang="en-US" sz="1600" dirty="0">
                <a:solidFill>
                  <a:srgbClr val="000000"/>
                </a:solidFill>
                <a:latin typeface="Consolas" panose="020B0609020204030204" pitchFamily="49" charset="0"/>
              </a:rPr>
              <a:t>		String </a:t>
            </a:r>
            <a:r>
              <a:rPr lang="en-US" sz="1600" dirty="0" err="1">
                <a:solidFill>
                  <a:srgbClr val="000000"/>
                </a:solidFill>
                <a:latin typeface="Consolas" panose="020B0609020204030204" pitchFamily="49" charset="0"/>
              </a:rPr>
              <a:t>studentString</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s.toString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System.out.println</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studentString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062109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Ghi</a:t>
            </a:r>
            <a:r>
              <a:rPr lang="en-US" b="1" dirty="0">
                <a:solidFill>
                  <a:srgbClr val="C00000"/>
                </a:solidFill>
              </a:rPr>
              <a:t> </a:t>
            </a:r>
            <a:r>
              <a:rPr lang="en-US" b="1" dirty="0" err="1">
                <a:solidFill>
                  <a:srgbClr val="C00000"/>
                </a:solidFill>
              </a:rPr>
              <a:t>đè</a:t>
            </a:r>
            <a:r>
              <a:rPr lang="en-US" b="1" dirty="0">
                <a:solidFill>
                  <a:srgbClr val="C00000"/>
                </a:solidFill>
              </a:rPr>
              <a:t> </a:t>
            </a:r>
            <a:r>
              <a:rPr lang="en-US" b="1" dirty="0" err="1">
                <a:solidFill>
                  <a:srgbClr val="C00000"/>
                </a:solidFill>
              </a:rPr>
              <a:t>phương</a:t>
            </a:r>
            <a:r>
              <a:rPr lang="en-US" b="1" dirty="0">
                <a:solidFill>
                  <a:srgbClr val="C00000"/>
                </a:solidFill>
              </a:rPr>
              <a:t> </a:t>
            </a:r>
            <a:r>
              <a:rPr lang="en-US" b="1" dirty="0" err="1">
                <a:solidFill>
                  <a:srgbClr val="C00000"/>
                </a:solidFill>
              </a:rPr>
              <a:t>thức</a:t>
            </a:r>
            <a:r>
              <a:rPr lang="en-US" b="1" dirty="0">
                <a:solidFill>
                  <a:srgbClr val="C00000"/>
                </a:solidFill>
              </a:rPr>
              <a:t> </a:t>
            </a:r>
            <a:r>
              <a:rPr lang="en-US" b="1" dirty="0" err="1">
                <a:solidFill>
                  <a:srgbClr val="C00000"/>
                </a:solidFill>
              </a:rPr>
              <a:t>toString</a:t>
            </a:r>
            <a:r>
              <a:rPr lang="en-US" b="1" dirty="0">
                <a:solidFill>
                  <a:srgbClr val="C00000"/>
                </a:solidFill>
              </a:rPr>
              <a:t>()</a:t>
            </a:r>
          </a:p>
        </p:txBody>
      </p:sp>
      <p:sp>
        <p:nvSpPr>
          <p:cNvPr id="4" name="TextBox 3"/>
          <p:cNvSpPr txBox="1"/>
          <p:nvPr/>
        </p:nvSpPr>
        <p:spPr>
          <a:xfrm>
            <a:off x="511676" y="917565"/>
            <a:ext cx="11192644"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Ghi</a:t>
            </a:r>
            <a:r>
              <a:rPr lang="en-US" sz="2400" dirty="0"/>
              <a:t> </a:t>
            </a:r>
            <a:r>
              <a:rPr lang="en-US" sz="2400" dirty="0" err="1"/>
              <a:t>đè</a:t>
            </a:r>
            <a:r>
              <a:rPr lang="en-US" sz="2400" dirty="0"/>
              <a:t> </a:t>
            </a:r>
            <a:r>
              <a:rPr lang="en-US" sz="2400" dirty="0" err="1"/>
              <a:t>phương</a:t>
            </a:r>
            <a:r>
              <a:rPr lang="en-US" sz="2400" dirty="0"/>
              <a:t> </a:t>
            </a:r>
            <a:r>
              <a:rPr lang="en-US" sz="2400" dirty="0" err="1"/>
              <a:t>thức</a:t>
            </a:r>
            <a:r>
              <a:rPr lang="en-US" sz="2400" dirty="0"/>
              <a:t> </a:t>
            </a:r>
            <a:r>
              <a:rPr lang="en-US" sz="2400" dirty="0" err="1"/>
              <a:t>toString</a:t>
            </a:r>
            <a:r>
              <a:rPr lang="en-US" sz="2400" dirty="0"/>
              <a:t> </a:t>
            </a:r>
            <a:r>
              <a:rPr lang="en-US" sz="2400" dirty="0" err="1"/>
              <a:t>trong</a:t>
            </a:r>
            <a:r>
              <a:rPr lang="en-US" sz="2400" dirty="0"/>
              <a:t> </a:t>
            </a:r>
            <a:r>
              <a:rPr lang="en-US" sz="2400" dirty="0" err="1"/>
              <a:t>các</a:t>
            </a:r>
            <a:r>
              <a:rPr lang="en-US" sz="2400" dirty="0"/>
              <a:t> </a:t>
            </a:r>
            <a:r>
              <a:rPr lang="en-US" sz="2400" dirty="0" err="1"/>
              <a:t>lớp</a:t>
            </a:r>
            <a:r>
              <a:rPr lang="en-US" sz="2400" dirty="0"/>
              <a:t> con </a:t>
            </a:r>
            <a:r>
              <a:rPr lang="en-US" sz="2400" dirty="0" err="1"/>
              <a:t>giúp</a:t>
            </a:r>
            <a:r>
              <a:rPr lang="en-US" sz="2400" dirty="0"/>
              <a:t> </a:t>
            </a:r>
            <a:r>
              <a:rPr lang="en-US" sz="2400" dirty="0" err="1"/>
              <a:t>chúng</a:t>
            </a:r>
            <a:r>
              <a:rPr lang="en-US" sz="2400" dirty="0"/>
              <a:t> ta in </a:t>
            </a:r>
            <a:r>
              <a:rPr lang="en-US" sz="2400" dirty="0" err="1"/>
              <a:t>thông</a:t>
            </a:r>
            <a:r>
              <a:rPr lang="en-US" sz="2400" dirty="0"/>
              <a:t> tin </a:t>
            </a:r>
            <a:r>
              <a:rPr lang="en-US" sz="2400" dirty="0" err="1"/>
              <a:t>của</a:t>
            </a:r>
            <a:r>
              <a:rPr lang="en-US" sz="2400" dirty="0"/>
              <a:t> </a:t>
            </a:r>
            <a:r>
              <a:rPr lang="en-US" sz="2400" dirty="0" err="1"/>
              <a:t>đối</a:t>
            </a:r>
            <a:r>
              <a:rPr lang="en-US" sz="2400" dirty="0"/>
              <a:t> </a:t>
            </a:r>
            <a:r>
              <a:rPr lang="en-US" sz="2400" dirty="0" err="1"/>
              <a:t>tượng</a:t>
            </a:r>
            <a:r>
              <a:rPr lang="en-US" sz="2400" dirty="0"/>
              <a:t> </a:t>
            </a:r>
            <a:r>
              <a:rPr lang="en-US" sz="2400" dirty="0" err="1"/>
              <a:t>ra</a:t>
            </a:r>
            <a:r>
              <a:rPr lang="en-US" sz="2400" dirty="0"/>
              <a:t> </a:t>
            </a:r>
            <a:r>
              <a:rPr lang="en-US" sz="2400" dirty="0" err="1"/>
              <a:t>một</a:t>
            </a:r>
            <a:r>
              <a:rPr lang="en-US" sz="2400" dirty="0"/>
              <a:t> </a:t>
            </a:r>
            <a:r>
              <a:rPr lang="en-US" sz="2400" dirty="0" err="1"/>
              <a:t>cách</a:t>
            </a:r>
            <a:r>
              <a:rPr lang="en-US" sz="2400" dirty="0"/>
              <a:t> </a:t>
            </a:r>
            <a:r>
              <a:rPr lang="en-US" sz="2400" dirty="0" err="1"/>
              <a:t>dễ</a:t>
            </a:r>
            <a:r>
              <a:rPr lang="en-US" sz="2400" dirty="0"/>
              <a:t> </a:t>
            </a:r>
            <a:r>
              <a:rPr lang="en-US" sz="2400" dirty="0" err="1"/>
              <a:t>dàng</a:t>
            </a:r>
            <a:r>
              <a:rPr lang="en-US" sz="2400" dirty="0"/>
              <a:t>.</a:t>
            </a:r>
          </a:p>
        </p:txBody>
      </p:sp>
      <p:sp>
        <p:nvSpPr>
          <p:cNvPr id="7" name="TextBox 6"/>
          <p:cNvSpPr txBox="1"/>
          <p:nvPr/>
        </p:nvSpPr>
        <p:spPr>
          <a:xfrm>
            <a:off x="1648995" y="2666133"/>
            <a:ext cx="8894009" cy="403187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en-US" sz="1600" dirty="0">
                <a:solidFill>
                  <a:srgbClr val="7F0055"/>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7F0055"/>
                </a:solidFill>
                <a:latin typeface="Consolas" panose="020B0609020204030204" pitchFamily="49" charset="0"/>
              </a:rPr>
              <a:t>class</a:t>
            </a:r>
            <a:r>
              <a:rPr lang="en-US" sz="1600" dirty="0">
                <a:solidFill>
                  <a:srgbClr val="000000"/>
                </a:solidFill>
                <a:latin typeface="Consolas" panose="020B0609020204030204" pitchFamily="49" charset="0"/>
              </a:rPr>
              <a:t> Student{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public </a:t>
            </a:r>
            <a:r>
              <a:rPr lang="en-US" sz="1600" dirty="0" err="1">
                <a:solidFill>
                  <a:srgbClr val="000000"/>
                </a:solidFill>
                <a:latin typeface="Consolas" panose="020B0609020204030204" pitchFamily="49" charset="0"/>
              </a:rPr>
              <a:t>int</a:t>
            </a:r>
            <a:r>
              <a:rPr lang="en-US" sz="1600" dirty="0">
                <a:solidFill>
                  <a:srgbClr val="000000"/>
                </a:solidFill>
                <a:latin typeface="Consolas" panose="020B0609020204030204" pitchFamily="49" charset="0"/>
              </a:rPr>
              <a:t> id;</a:t>
            </a:r>
          </a:p>
          <a:p>
            <a:r>
              <a:rPr lang="en-US" sz="1600" dirty="0">
                <a:solidFill>
                  <a:srgbClr val="000000"/>
                </a:solidFill>
                <a:latin typeface="Consolas" panose="020B0609020204030204" pitchFamily="49" charset="0"/>
              </a:rPr>
              <a:t>	public String name;</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@Override</a:t>
            </a:r>
          </a:p>
          <a:p>
            <a:r>
              <a:rPr lang="en-US" sz="1600" dirty="0">
                <a:solidFill>
                  <a:srgbClr val="000000"/>
                </a:solidFill>
                <a:latin typeface="Consolas" panose="020B0609020204030204" pitchFamily="49" charset="0"/>
              </a:rPr>
              <a:t>	public String </a:t>
            </a:r>
            <a:r>
              <a:rPr lang="en-US" sz="1600" dirty="0" err="1">
                <a:solidFill>
                  <a:srgbClr val="000000"/>
                </a:solidFill>
                <a:latin typeface="Consolas" panose="020B0609020204030204" pitchFamily="49" charset="0"/>
              </a:rPr>
              <a:t>toString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return this.id + “: ” + this.name;</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public static void main(String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Student s = new Student();</a:t>
            </a:r>
          </a:p>
          <a:p>
            <a:r>
              <a:rPr lang="en-US" sz="1600" dirty="0">
                <a:solidFill>
                  <a:srgbClr val="000000"/>
                </a:solidFill>
                <a:latin typeface="Consolas" panose="020B0609020204030204" pitchFamily="49" charset="0"/>
              </a:rPr>
              <a:t>		String </a:t>
            </a:r>
            <a:r>
              <a:rPr lang="en-US" sz="1600" dirty="0" err="1">
                <a:solidFill>
                  <a:srgbClr val="000000"/>
                </a:solidFill>
                <a:latin typeface="Consolas" panose="020B0609020204030204" pitchFamily="49" charset="0"/>
              </a:rPr>
              <a:t>studentString</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s.toString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System.out.println</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studentString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382553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Phương</a:t>
            </a:r>
            <a:r>
              <a:rPr lang="en-US" b="1" dirty="0">
                <a:solidFill>
                  <a:srgbClr val="C00000"/>
                </a:solidFill>
              </a:rPr>
              <a:t> </a:t>
            </a:r>
            <a:r>
              <a:rPr lang="en-US" b="1" dirty="0" err="1">
                <a:solidFill>
                  <a:srgbClr val="C00000"/>
                </a:solidFill>
              </a:rPr>
              <a:t>thức</a:t>
            </a:r>
            <a:r>
              <a:rPr lang="en-US" b="1" dirty="0">
                <a:solidFill>
                  <a:srgbClr val="C00000"/>
                </a:solidFill>
              </a:rPr>
              <a:t> equals()</a:t>
            </a:r>
          </a:p>
        </p:txBody>
      </p:sp>
      <p:sp>
        <p:nvSpPr>
          <p:cNvPr id="4" name="TextBox 3"/>
          <p:cNvSpPr txBox="1"/>
          <p:nvPr/>
        </p:nvSpPr>
        <p:spPr>
          <a:xfrm>
            <a:off x="511676" y="917565"/>
            <a:ext cx="11192644"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Lớp</a:t>
            </a:r>
            <a:r>
              <a:rPr lang="en-US" sz="2400" dirty="0"/>
              <a:t> object </a:t>
            </a:r>
            <a:r>
              <a:rPr lang="en-US" sz="2400" dirty="0" err="1"/>
              <a:t>có</a:t>
            </a:r>
            <a:r>
              <a:rPr lang="en-US" sz="2400" dirty="0"/>
              <a:t> </a:t>
            </a:r>
            <a:r>
              <a:rPr lang="en-US" sz="2400" dirty="0" err="1"/>
              <a:t>phương</a:t>
            </a:r>
            <a:r>
              <a:rPr lang="en-US" sz="2400" dirty="0"/>
              <a:t> </a:t>
            </a:r>
            <a:r>
              <a:rPr lang="en-US" sz="2400" dirty="0" err="1"/>
              <a:t>thức</a:t>
            </a:r>
            <a:r>
              <a:rPr lang="en-US" sz="2400" dirty="0"/>
              <a:t> equals() </a:t>
            </a:r>
            <a:r>
              <a:rPr lang="en-US" sz="2400" dirty="0" err="1"/>
              <a:t>được</a:t>
            </a:r>
            <a:r>
              <a:rPr lang="en-US" sz="2400" dirty="0"/>
              <a:t> </a:t>
            </a:r>
            <a:r>
              <a:rPr lang="en-US" sz="2400" dirty="0" err="1"/>
              <a:t>định</a:t>
            </a:r>
            <a:r>
              <a:rPr lang="en-US" sz="2400" dirty="0"/>
              <a:t> </a:t>
            </a:r>
            <a:r>
              <a:rPr lang="en-US" sz="2400" dirty="0" err="1"/>
              <a:t>nghĩa</a:t>
            </a:r>
            <a:r>
              <a:rPr lang="en-US" sz="2400" dirty="0"/>
              <a:t> </a:t>
            </a:r>
            <a:r>
              <a:rPr lang="en-US" sz="2400" dirty="0" err="1"/>
              <a:t>sẵn</a:t>
            </a:r>
            <a:r>
              <a:rPr lang="en-US" sz="2400" dirty="0"/>
              <a:t> </a:t>
            </a:r>
            <a:r>
              <a:rPr lang="en-US" sz="2400" dirty="0" err="1"/>
              <a:t>như</a:t>
            </a:r>
            <a:r>
              <a:rPr lang="en-US" sz="2400" dirty="0"/>
              <a:t> </a:t>
            </a:r>
            <a:r>
              <a:rPr lang="en-US" sz="2400" dirty="0" err="1"/>
              <a:t>sau</a:t>
            </a:r>
            <a:r>
              <a:rPr lang="en-US" sz="2400" dirty="0"/>
              <a:t>:</a:t>
            </a:r>
          </a:p>
          <a:p>
            <a:pPr marL="742950" lvl="1" indent="-285750">
              <a:lnSpc>
                <a:spcPct val="150000"/>
              </a:lnSpc>
              <a:buFont typeface="Arial" panose="020B0604020202020204" pitchFamily="34" charset="0"/>
              <a:buChar char="•"/>
            </a:pPr>
            <a:r>
              <a:rPr lang="en-US" sz="2400" dirty="0"/>
              <a:t>public </a:t>
            </a:r>
            <a:r>
              <a:rPr lang="en-US" sz="2400" dirty="0" err="1"/>
              <a:t>boolean</a:t>
            </a:r>
            <a:r>
              <a:rPr lang="en-US" sz="2400" dirty="0"/>
              <a:t> equals(Object </a:t>
            </a:r>
            <a:r>
              <a:rPr lang="en-US" sz="2400" dirty="0" err="1"/>
              <a:t>obj</a:t>
            </a:r>
            <a:r>
              <a:rPr lang="en-US" sz="2400" dirty="0"/>
              <a:t>)</a:t>
            </a:r>
          </a:p>
          <a:p>
            <a:pPr marL="285750" indent="-285750">
              <a:lnSpc>
                <a:spcPct val="150000"/>
              </a:lnSpc>
              <a:buFont typeface="Arial" panose="020B0604020202020204" pitchFamily="34" charset="0"/>
              <a:buChar char="•"/>
            </a:pPr>
            <a:r>
              <a:rPr lang="en-US" sz="2400" dirty="0" err="1"/>
              <a:t>Chúng</a:t>
            </a:r>
            <a:r>
              <a:rPr lang="en-US" sz="2400" dirty="0"/>
              <a:t> ta </a:t>
            </a:r>
            <a:r>
              <a:rPr lang="en-US" sz="2400" dirty="0" err="1"/>
              <a:t>có</a:t>
            </a:r>
            <a:r>
              <a:rPr lang="en-US" sz="2400" dirty="0"/>
              <a:t> </a:t>
            </a:r>
            <a:r>
              <a:rPr lang="en-US" sz="2400" dirty="0" err="1"/>
              <a:t>thể</a:t>
            </a:r>
            <a:r>
              <a:rPr lang="en-US" sz="2400" dirty="0"/>
              <a:t> </a:t>
            </a:r>
            <a:r>
              <a:rPr lang="en-US" sz="2400" dirty="0" err="1"/>
              <a:t>sử</a:t>
            </a:r>
            <a:r>
              <a:rPr lang="en-US" sz="2400" dirty="0"/>
              <a:t> </a:t>
            </a:r>
            <a:r>
              <a:rPr lang="en-US" sz="2400" dirty="0" err="1"/>
              <a:t>dụng</a:t>
            </a:r>
            <a:r>
              <a:rPr lang="en-US" sz="2400" dirty="0"/>
              <a:t>, </a:t>
            </a:r>
            <a:r>
              <a:rPr lang="en-US" sz="2400" dirty="0" err="1"/>
              <a:t>nạp</a:t>
            </a:r>
            <a:r>
              <a:rPr lang="en-US" sz="2400" dirty="0"/>
              <a:t> </a:t>
            </a:r>
            <a:r>
              <a:rPr lang="en-US" sz="2400" dirty="0" err="1"/>
              <a:t>chồng</a:t>
            </a:r>
            <a:r>
              <a:rPr lang="en-US" sz="2400" dirty="0"/>
              <a:t> </a:t>
            </a:r>
            <a:r>
              <a:rPr lang="en-US" sz="2400" dirty="0" err="1"/>
              <a:t>hoặc</a:t>
            </a:r>
            <a:r>
              <a:rPr lang="en-US" sz="2400" dirty="0"/>
              <a:t> </a:t>
            </a:r>
            <a:r>
              <a:rPr lang="en-US" sz="2400" dirty="0" err="1"/>
              <a:t>ghi</a:t>
            </a:r>
            <a:r>
              <a:rPr lang="en-US" sz="2400" dirty="0"/>
              <a:t> </a:t>
            </a:r>
            <a:r>
              <a:rPr lang="en-US" sz="2400" dirty="0" err="1"/>
              <a:t>đè</a:t>
            </a:r>
            <a:r>
              <a:rPr lang="en-US" sz="2400" dirty="0"/>
              <a:t> </a:t>
            </a:r>
            <a:r>
              <a:rPr lang="en-US" sz="2400" dirty="0" err="1"/>
              <a:t>phương</a:t>
            </a:r>
            <a:r>
              <a:rPr lang="en-US" sz="2400" dirty="0"/>
              <a:t> </a:t>
            </a:r>
            <a:r>
              <a:rPr lang="en-US" sz="2400" dirty="0" err="1"/>
              <a:t>thức</a:t>
            </a:r>
            <a:r>
              <a:rPr lang="en-US" sz="2400" dirty="0"/>
              <a:t> </a:t>
            </a:r>
            <a:r>
              <a:rPr lang="en-US" sz="2400" dirty="0" err="1"/>
              <a:t>này</a:t>
            </a:r>
            <a:r>
              <a:rPr lang="en-US" sz="2400" dirty="0"/>
              <a:t>.</a:t>
            </a:r>
          </a:p>
        </p:txBody>
      </p:sp>
    </p:spTree>
    <p:extLst>
      <p:ext uri="{BB962C8B-B14F-4D97-AF65-F5344CB8AC3E}">
        <p14:creationId xmlns:p14="http://schemas.microsoft.com/office/powerpoint/2010/main" val="1722754887"/>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Một</a:t>
            </a:r>
            <a:r>
              <a:rPr lang="en-US" b="1" dirty="0">
                <a:solidFill>
                  <a:srgbClr val="C00000"/>
                </a:solidFill>
              </a:rPr>
              <a:t> </a:t>
            </a:r>
            <a:r>
              <a:rPr lang="en-US" b="1" dirty="0" err="1">
                <a:solidFill>
                  <a:srgbClr val="C00000"/>
                </a:solidFill>
              </a:rPr>
              <a:t>vài</a:t>
            </a:r>
            <a:r>
              <a:rPr lang="en-US" b="1" dirty="0">
                <a:solidFill>
                  <a:srgbClr val="C00000"/>
                </a:solidFill>
              </a:rPr>
              <a:t> </a:t>
            </a:r>
            <a:r>
              <a:rPr lang="en-US" b="1" dirty="0" err="1">
                <a:solidFill>
                  <a:srgbClr val="C00000"/>
                </a:solidFill>
              </a:rPr>
              <a:t>chú</a:t>
            </a:r>
            <a:r>
              <a:rPr lang="en-US" b="1" dirty="0">
                <a:solidFill>
                  <a:srgbClr val="C00000"/>
                </a:solidFill>
              </a:rPr>
              <a:t> ý</a:t>
            </a:r>
          </a:p>
        </p:txBody>
      </p:sp>
      <p:sp>
        <p:nvSpPr>
          <p:cNvPr id="4" name="TextBox 3"/>
          <p:cNvSpPr txBox="1"/>
          <p:nvPr/>
        </p:nvSpPr>
        <p:spPr>
          <a:xfrm>
            <a:off x="511676" y="917565"/>
            <a:ext cx="11192644"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CHỈ </a:t>
            </a:r>
            <a:r>
              <a:rPr lang="en-US" sz="2400" dirty="0" err="1"/>
              <a:t>định</a:t>
            </a:r>
            <a:r>
              <a:rPr lang="en-US" sz="2400" dirty="0"/>
              <a:t> </a:t>
            </a:r>
            <a:r>
              <a:rPr lang="en-US" sz="2400" dirty="0" err="1"/>
              <a:t>nghĩa</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nếu</a:t>
            </a:r>
            <a:r>
              <a:rPr lang="en-US" sz="2400" dirty="0"/>
              <a:t> </a:t>
            </a:r>
            <a:r>
              <a:rPr lang="en-US" sz="2400" dirty="0" err="1"/>
              <a:t>chúng</a:t>
            </a:r>
            <a:r>
              <a:rPr lang="en-US" sz="2400" dirty="0"/>
              <a:t> </a:t>
            </a:r>
            <a:r>
              <a:rPr lang="en-US" sz="2400" dirty="0" err="1"/>
              <a:t>là</a:t>
            </a:r>
            <a:r>
              <a:rPr lang="en-US" sz="2400" dirty="0"/>
              <a:t> </a:t>
            </a:r>
            <a:r>
              <a:rPr lang="en-US" sz="2400" dirty="0" err="1"/>
              <a:t>trừu</a:t>
            </a:r>
            <a:r>
              <a:rPr lang="en-US" sz="2400" dirty="0"/>
              <a:t> </a:t>
            </a:r>
            <a:r>
              <a:rPr lang="en-US" sz="2400" dirty="0" err="1"/>
              <a:t>tượng</a:t>
            </a:r>
            <a:r>
              <a:rPr lang="en-US" sz="2400" dirty="0"/>
              <a:t>, KHÔNG </a:t>
            </a:r>
            <a:r>
              <a:rPr lang="en-US" sz="2400" dirty="0" err="1"/>
              <a:t>viết</a:t>
            </a:r>
            <a:r>
              <a:rPr lang="en-US" sz="2400" dirty="0"/>
              <a:t> </a:t>
            </a:r>
            <a:r>
              <a:rPr lang="en-US" sz="2400" dirty="0" err="1"/>
              <a:t>phần</a:t>
            </a:r>
            <a:r>
              <a:rPr lang="en-US" sz="2400" dirty="0"/>
              <a:t> </a:t>
            </a:r>
            <a:r>
              <a:rPr lang="en-US" sz="2400" dirty="0" err="1"/>
              <a:t>thân</a:t>
            </a:r>
            <a:r>
              <a:rPr lang="en-US" sz="2400" dirty="0"/>
              <a:t> </a:t>
            </a:r>
            <a:r>
              <a:rPr lang="en-US" sz="2400" dirty="0" err="1"/>
              <a:t>hàm</a:t>
            </a:r>
            <a:r>
              <a:rPr lang="en-US" sz="2400" dirty="0"/>
              <a:t>.</a:t>
            </a:r>
          </a:p>
          <a:p>
            <a:pPr marL="285750" indent="-285750">
              <a:lnSpc>
                <a:spcPct val="150000"/>
              </a:lnSpc>
              <a:buFont typeface="Arial" panose="020B0604020202020204" pitchFamily="34" charset="0"/>
              <a:buChar char="•"/>
            </a:pPr>
            <a:r>
              <a:rPr lang="en-US" sz="2400" dirty="0"/>
              <a:t>ĐẶT DẤU ; </a:t>
            </a:r>
            <a:r>
              <a:rPr lang="en-US" sz="2400" dirty="0" err="1"/>
              <a:t>sau</a:t>
            </a:r>
            <a:r>
              <a:rPr lang="en-US" sz="2400" dirty="0"/>
              <a:t> </a:t>
            </a:r>
            <a:r>
              <a:rPr lang="en-US" sz="2400" dirty="0" err="1"/>
              <a:t>khi</a:t>
            </a:r>
            <a:r>
              <a:rPr lang="en-US" sz="2400" dirty="0"/>
              <a:t> </a:t>
            </a:r>
            <a:r>
              <a:rPr lang="en-US" sz="2400" dirty="0" err="1"/>
              <a:t>định</a:t>
            </a:r>
            <a:r>
              <a:rPr lang="en-US" sz="2400" dirty="0"/>
              <a:t> </a:t>
            </a:r>
            <a:r>
              <a:rPr lang="en-US" sz="2400" dirty="0" err="1"/>
              <a:t>nghĩa</a:t>
            </a:r>
            <a:r>
              <a:rPr lang="en-US" sz="2400" dirty="0"/>
              <a:t> </a:t>
            </a:r>
            <a:r>
              <a:rPr lang="en-US" sz="2400" dirty="0" err="1"/>
              <a:t>phương</a:t>
            </a:r>
            <a:r>
              <a:rPr lang="en-US" sz="2400" dirty="0"/>
              <a:t> </a:t>
            </a:r>
            <a:r>
              <a:rPr lang="en-US" sz="2400" dirty="0" err="1"/>
              <a:t>thức</a:t>
            </a:r>
            <a:r>
              <a:rPr lang="en-US" sz="2400" dirty="0"/>
              <a:t> </a:t>
            </a:r>
            <a:r>
              <a:rPr lang="en-US" sz="2400" dirty="0" err="1"/>
              <a:t>trừu</a:t>
            </a:r>
            <a:r>
              <a:rPr lang="en-US" sz="2400" dirty="0"/>
              <a:t> </a:t>
            </a:r>
            <a:r>
              <a:rPr lang="en-US" sz="2400" dirty="0" err="1"/>
              <a:t>tượng</a:t>
            </a:r>
            <a:r>
              <a:rPr lang="en-US" sz="2400" dirty="0"/>
              <a:t>.</a:t>
            </a:r>
          </a:p>
          <a:p>
            <a:pPr marL="285750" indent="-285750">
              <a:lnSpc>
                <a:spcPct val="150000"/>
              </a:lnSpc>
              <a:buFont typeface="Arial" panose="020B0604020202020204" pitchFamily="34" charset="0"/>
              <a:buChar char="•"/>
            </a:pPr>
            <a:r>
              <a:rPr lang="en-US" sz="2400" dirty="0"/>
              <a:t>GHI ĐÈ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trừu</a:t>
            </a:r>
            <a:r>
              <a:rPr lang="en-US" sz="2400" dirty="0"/>
              <a:t> </a:t>
            </a:r>
            <a:r>
              <a:rPr lang="en-US" sz="2400" dirty="0" err="1"/>
              <a:t>tượng</a:t>
            </a:r>
            <a:r>
              <a:rPr lang="en-US" sz="2400" dirty="0"/>
              <a:t> </a:t>
            </a:r>
            <a:r>
              <a:rPr lang="en-US" sz="2400" dirty="0" err="1"/>
              <a:t>trong</a:t>
            </a:r>
            <a:r>
              <a:rPr lang="en-US" sz="2400" dirty="0"/>
              <a:t> </a:t>
            </a:r>
            <a:r>
              <a:rPr lang="en-US" sz="2400" dirty="0" err="1"/>
              <a:t>lớp</a:t>
            </a:r>
            <a:r>
              <a:rPr lang="en-US" sz="2400" dirty="0"/>
              <a:t> con.</a:t>
            </a:r>
          </a:p>
          <a:p>
            <a:pPr marL="285750" indent="-285750">
              <a:lnSpc>
                <a:spcPct val="150000"/>
              </a:lnSpc>
              <a:buFont typeface="Arial" panose="020B0604020202020204" pitchFamily="34" charset="0"/>
              <a:buChar char="•"/>
            </a:pPr>
            <a:r>
              <a:rPr lang="en-US" sz="2400" dirty="0"/>
              <a:t>KHÔNG </a:t>
            </a:r>
            <a:r>
              <a:rPr lang="en-US" sz="2400" dirty="0" err="1"/>
              <a:t>nạp</a:t>
            </a:r>
            <a:r>
              <a:rPr lang="en-US" sz="2400" dirty="0"/>
              <a:t> </a:t>
            </a:r>
            <a:r>
              <a:rPr lang="en-US" sz="2400" dirty="0" err="1"/>
              <a:t>chồng</a:t>
            </a:r>
            <a:r>
              <a:rPr lang="en-US" sz="2400" dirty="0"/>
              <a:t> </a:t>
            </a:r>
            <a:r>
              <a:rPr lang="en-US" sz="2400" dirty="0" err="1"/>
              <a:t>thay</a:t>
            </a:r>
            <a:r>
              <a:rPr lang="en-US" sz="2400" dirty="0"/>
              <a:t> </a:t>
            </a:r>
            <a:r>
              <a:rPr lang="en-US" sz="2400" dirty="0" err="1"/>
              <a:t>vì</a:t>
            </a:r>
            <a:r>
              <a:rPr lang="en-US" sz="2400" dirty="0"/>
              <a:t> </a:t>
            </a:r>
            <a:r>
              <a:rPr lang="en-US" sz="2400" dirty="0" err="1"/>
              <a:t>ghi</a:t>
            </a:r>
            <a:r>
              <a:rPr lang="en-US" sz="2400" dirty="0"/>
              <a:t> </a:t>
            </a:r>
            <a:r>
              <a:rPr lang="en-US" sz="2400" dirty="0" err="1"/>
              <a:t>đè</a:t>
            </a:r>
            <a:r>
              <a:rPr lang="en-US" sz="2400" dirty="0"/>
              <a:t> </a:t>
            </a:r>
            <a:r>
              <a:rPr lang="en-US" sz="2400" dirty="0" err="1"/>
              <a:t>phương</a:t>
            </a:r>
            <a:r>
              <a:rPr lang="en-US" sz="2400" dirty="0"/>
              <a:t> </a:t>
            </a:r>
            <a:r>
              <a:rPr lang="en-US" sz="2400" dirty="0" err="1"/>
              <a:t>thức</a:t>
            </a:r>
            <a:r>
              <a:rPr lang="en-US" sz="2400" dirty="0"/>
              <a:t> </a:t>
            </a:r>
            <a:r>
              <a:rPr lang="en-US" sz="2400" dirty="0" err="1"/>
              <a:t>trừu</a:t>
            </a:r>
            <a:r>
              <a:rPr lang="en-US" sz="2400" dirty="0"/>
              <a:t> </a:t>
            </a:r>
            <a:r>
              <a:rPr lang="en-US" sz="2400" dirty="0" err="1"/>
              <a:t>tượng</a:t>
            </a:r>
            <a:r>
              <a:rPr lang="en-US" sz="2400" dirty="0"/>
              <a:t>.</a:t>
            </a:r>
          </a:p>
          <a:p>
            <a:pPr marL="285750" indent="-285750">
              <a:lnSpc>
                <a:spcPct val="150000"/>
              </a:lnSpc>
              <a:buFont typeface="Arial" panose="020B0604020202020204" pitchFamily="34" charset="0"/>
              <a:buChar char="•"/>
            </a:pPr>
            <a:r>
              <a:rPr lang="en-US" sz="2400" dirty="0"/>
              <a:t>KHÔNG </a:t>
            </a:r>
            <a:r>
              <a:rPr lang="en-US" sz="2400" dirty="0" err="1"/>
              <a:t>tạo</a:t>
            </a:r>
            <a:r>
              <a:rPr lang="en-US" sz="2400" dirty="0"/>
              <a:t> </a:t>
            </a:r>
            <a:r>
              <a:rPr lang="en-US" sz="2400" dirty="0" err="1"/>
              <a:t>đối</a:t>
            </a:r>
            <a:r>
              <a:rPr lang="en-US" sz="2400" dirty="0"/>
              <a:t> </a:t>
            </a:r>
            <a:r>
              <a:rPr lang="en-US" sz="2400" dirty="0" err="1"/>
              <a:t>tượng</a:t>
            </a:r>
            <a:r>
              <a:rPr lang="en-US" sz="2400" dirty="0"/>
              <a:t> </a:t>
            </a:r>
            <a:r>
              <a:rPr lang="en-US" sz="2400" dirty="0" err="1"/>
              <a:t>đối</a:t>
            </a:r>
            <a:r>
              <a:rPr lang="en-US" sz="2400" dirty="0"/>
              <a:t> </a:t>
            </a:r>
            <a:r>
              <a:rPr lang="en-US" sz="2400" dirty="0" err="1"/>
              <a:t>với</a:t>
            </a:r>
            <a:r>
              <a:rPr lang="en-US" sz="2400" dirty="0"/>
              <a:t> </a:t>
            </a:r>
            <a:r>
              <a:rPr lang="en-US" sz="2400" dirty="0" err="1"/>
              <a:t>lớp</a:t>
            </a:r>
            <a:r>
              <a:rPr lang="en-US" sz="2400" dirty="0"/>
              <a:t> </a:t>
            </a:r>
            <a:r>
              <a:rPr lang="en-US" sz="2400" dirty="0" err="1"/>
              <a:t>trừu</a:t>
            </a:r>
            <a:r>
              <a:rPr lang="en-US" sz="2400" dirty="0"/>
              <a:t> </a:t>
            </a:r>
            <a:r>
              <a:rPr lang="en-US" sz="2400" dirty="0" err="1"/>
              <a:t>tượng</a:t>
            </a:r>
            <a:r>
              <a:rPr lang="en-US" sz="2400" dirty="0"/>
              <a:t>.</a:t>
            </a:r>
          </a:p>
          <a:p>
            <a:pPr marL="285750" indent="-285750">
              <a:lnSpc>
                <a:spcPct val="150000"/>
              </a:lnSpc>
              <a:buFont typeface="Arial" panose="020B0604020202020204" pitchFamily="34" charset="0"/>
              <a:buChar char="•"/>
            </a:pPr>
            <a:r>
              <a:rPr lang="en-US" sz="2400" dirty="0"/>
              <a:t>GHI ĐÈ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phương</a:t>
            </a:r>
            <a:r>
              <a:rPr lang="en-US" sz="2400" dirty="0"/>
              <a:t> </a:t>
            </a:r>
            <a:r>
              <a:rPr lang="en-US" sz="2400" dirty="0" err="1"/>
              <a:t>thức</a:t>
            </a:r>
            <a:r>
              <a:rPr lang="en-US" sz="2400" dirty="0"/>
              <a:t> </a:t>
            </a:r>
            <a:r>
              <a:rPr lang="en-US" sz="2400" dirty="0" err="1"/>
              <a:t>trừu</a:t>
            </a:r>
            <a:r>
              <a:rPr lang="en-US" sz="2400" dirty="0"/>
              <a:t> </a:t>
            </a:r>
            <a:r>
              <a:rPr lang="en-US" sz="2400" dirty="0" err="1"/>
              <a:t>tượng</a:t>
            </a:r>
            <a:r>
              <a:rPr lang="en-US" sz="2400" dirty="0"/>
              <a:t> </a:t>
            </a:r>
            <a:r>
              <a:rPr lang="en-US" sz="2400" dirty="0" err="1"/>
              <a:t>khi</a:t>
            </a:r>
            <a:r>
              <a:rPr lang="en-US" sz="2400" dirty="0"/>
              <a:t> </a:t>
            </a:r>
            <a:r>
              <a:rPr lang="en-US" sz="2400" dirty="0" err="1"/>
              <a:t>sử</a:t>
            </a:r>
            <a:r>
              <a:rPr lang="en-US" sz="2400" dirty="0"/>
              <a:t> </a:t>
            </a:r>
            <a:r>
              <a:rPr lang="en-US" sz="2400" dirty="0" err="1"/>
              <a:t>dụng</a:t>
            </a:r>
            <a:r>
              <a:rPr lang="en-US" sz="2400" dirty="0"/>
              <a:t> Interface.</a:t>
            </a:r>
          </a:p>
          <a:p>
            <a:pPr marL="285750" indent="-28575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358632105"/>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Bài</a:t>
            </a:r>
            <a:r>
              <a:rPr lang="en-US" b="1" dirty="0">
                <a:solidFill>
                  <a:srgbClr val="C00000"/>
                </a:solidFill>
              </a:rPr>
              <a:t> </a:t>
            </a:r>
            <a:r>
              <a:rPr lang="en-US" b="1" dirty="0" err="1">
                <a:solidFill>
                  <a:srgbClr val="C00000"/>
                </a:solidFill>
              </a:rPr>
              <a:t>tập</a:t>
            </a:r>
            <a:endParaRPr lang="en-US" b="1" dirty="0">
              <a:solidFill>
                <a:srgbClr val="C00000"/>
              </a:solidFill>
            </a:endParaRPr>
          </a:p>
        </p:txBody>
      </p:sp>
      <p:sp>
        <p:nvSpPr>
          <p:cNvPr id="4" name="TextBox 3"/>
          <p:cNvSpPr txBox="1"/>
          <p:nvPr/>
        </p:nvSpPr>
        <p:spPr>
          <a:xfrm>
            <a:off x="511676" y="917565"/>
            <a:ext cx="11192644"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Viết</a:t>
            </a:r>
            <a:r>
              <a:rPr lang="en-US" sz="2400" dirty="0"/>
              <a:t> </a:t>
            </a:r>
            <a:r>
              <a:rPr lang="en-US" sz="2400" dirty="0" err="1"/>
              <a:t>một</a:t>
            </a:r>
            <a:r>
              <a:rPr lang="en-US" sz="2400" dirty="0"/>
              <a:t> </a:t>
            </a:r>
            <a:r>
              <a:rPr lang="en-US" sz="2400" dirty="0" err="1"/>
              <a:t>lớp</a:t>
            </a:r>
            <a:r>
              <a:rPr lang="en-US" sz="2400" dirty="0"/>
              <a:t> </a:t>
            </a:r>
            <a:r>
              <a:rPr lang="en-US" sz="2400" dirty="0" err="1"/>
              <a:t>BankAccount</a:t>
            </a:r>
            <a:r>
              <a:rPr lang="en-US" sz="2400" dirty="0"/>
              <a:t> </a:t>
            </a:r>
            <a:r>
              <a:rPr lang="en-US" sz="2400" dirty="0" err="1"/>
              <a:t>với</a:t>
            </a:r>
            <a:r>
              <a:rPr lang="en-US" sz="2400" dirty="0"/>
              <a:t> </a:t>
            </a:r>
            <a:r>
              <a:rPr lang="en-US" sz="2400" dirty="0" err="1"/>
              <a:t>một</a:t>
            </a:r>
            <a:r>
              <a:rPr lang="en-US" sz="2400" dirty="0"/>
              <a:t> </a:t>
            </a:r>
            <a:r>
              <a:rPr lang="en-US" sz="2400" dirty="0" err="1"/>
              <a:t>thuộc</a:t>
            </a:r>
            <a:r>
              <a:rPr lang="en-US" sz="2400" dirty="0"/>
              <a:t> </a:t>
            </a:r>
            <a:r>
              <a:rPr lang="en-US" sz="2400" dirty="0" err="1"/>
              <a:t>tính</a:t>
            </a:r>
            <a:r>
              <a:rPr lang="en-US" sz="2400" dirty="0"/>
              <a:t> balance (</a:t>
            </a:r>
            <a:r>
              <a:rPr lang="en-US" sz="2400" dirty="0" err="1"/>
              <a:t>số</a:t>
            </a:r>
            <a:r>
              <a:rPr lang="en-US" sz="2400" dirty="0"/>
              <a:t> </a:t>
            </a:r>
            <a:r>
              <a:rPr lang="en-US" sz="2400" dirty="0" err="1"/>
              <a:t>thực</a:t>
            </a:r>
            <a:r>
              <a:rPr lang="en-US" sz="2400" dirty="0"/>
              <a:t>), </a:t>
            </a:r>
            <a:r>
              <a:rPr lang="en-US" sz="2400" dirty="0" err="1"/>
              <a:t>hàm</a:t>
            </a:r>
            <a:r>
              <a:rPr lang="en-US" sz="2400" dirty="0"/>
              <a:t> </a:t>
            </a:r>
            <a:r>
              <a:rPr lang="en-US" sz="2400" dirty="0" err="1"/>
              <a:t>tạo</a:t>
            </a:r>
            <a:r>
              <a:rPr lang="en-US" sz="2400" dirty="0"/>
              <a:t>, getter, setter </a:t>
            </a:r>
            <a:r>
              <a:rPr lang="en-US" sz="2400" dirty="0" err="1"/>
              <a:t>và</a:t>
            </a:r>
            <a:r>
              <a:rPr lang="en-US" sz="2400" dirty="0"/>
              <a:t> </a:t>
            </a:r>
            <a:r>
              <a:rPr lang="en-US" sz="2400" dirty="0" err="1"/>
              <a:t>ba</a:t>
            </a:r>
            <a:r>
              <a:rPr lang="en-US" sz="2400" dirty="0"/>
              <a:t> </a:t>
            </a:r>
            <a:r>
              <a:rPr lang="en-US" sz="2400" dirty="0" err="1"/>
              <a:t>phương</a:t>
            </a:r>
            <a:r>
              <a:rPr lang="en-US" sz="2400" dirty="0"/>
              <a:t> </a:t>
            </a:r>
            <a:r>
              <a:rPr lang="en-US" sz="2400" dirty="0" err="1"/>
              <a:t>thức</a:t>
            </a:r>
            <a:r>
              <a:rPr lang="en-US" sz="2400" dirty="0"/>
              <a:t>: deposit, withdraw, transfer. </a:t>
            </a:r>
          </a:p>
          <a:p>
            <a:pPr marL="285750" indent="-285750">
              <a:lnSpc>
                <a:spcPct val="150000"/>
              </a:lnSpc>
              <a:buFont typeface="Arial" panose="020B0604020202020204" pitchFamily="34" charset="0"/>
              <a:buChar char="•"/>
            </a:pPr>
            <a:r>
              <a:rPr lang="en-US" sz="2400" dirty="0" err="1"/>
              <a:t>Viết</a:t>
            </a:r>
            <a:r>
              <a:rPr lang="en-US" sz="2400" dirty="0"/>
              <a:t> </a:t>
            </a:r>
            <a:r>
              <a:rPr lang="en-US" sz="2400" dirty="0" err="1"/>
              <a:t>một</a:t>
            </a:r>
            <a:r>
              <a:rPr lang="en-US" sz="2400" dirty="0"/>
              <a:t> </a:t>
            </a:r>
            <a:r>
              <a:rPr lang="en-US" sz="2400" dirty="0" err="1"/>
              <a:t>lớp</a:t>
            </a:r>
            <a:r>
              <a:rPr lang="en-US" sz="2400" dirty="0"/>
              <a:t> </a:t>
            </a:r>
            <a:r>
              <a:rPr lang="en-US" sz="2400" dirty="0" err="1"/>
              <a:t>SavingAccount</a:t>
            </a:r>
            <a:r>
              <a:rPr lang="en-US" sz="2400" dirty="0"/>
              <a:t> </a:t>
            </a:r>
            <a:r>
              <a:rPr lang="en-US" sz="2400" dirty="0" err="1"/>
              <a:t>kế</a:t>
            </a:r>
            <a:r>
              <a:rPr lang="en-US" sz="2400" dirty="0"/>
              <a:t> </a:t>
            </a:r>
            <a:r>
              <a:rPr lang="en-US" sz="2400" dirty="0" err="1"/>
              <a:t>thừa</a:t>
            </a:r>
            <a:r>
              <a:rPr lang="en-US" sz="2400" dirty="0"/>
              <a:t> </a:t>
            </a:r>
            <a:r>
              <a:rPr lang="en-US" sz="2400" dirty="0" err="1"/>
              <a:t>BankAccount</a:t>
            </a:r>
            <a:r>
              <a:rPr lang="en-US" sz="2400" dirty="0"/>
              <a:t> </a:t>
            </a:r>
            <a:r>
              <a:rPr lang="en-US" sz="2400" dirty="0" err="1"/>
              <a:t>và</a:t>
            </a:r>
            <a:r>
              <a:rPr lang="en-US" sz="2400" dirty="0"/>
              <a:t> </a:t>
            </a:r>
            <a:r>
              <a:rPr lang="en-US" sz="2400" dirty="0" err="1"/>
              <a:t>có</a:t>
            </a:r>
            <a:r>
              <a:rPr lang="en-US" sz="2400" dirty="0"/>
              <a:t> </a:t>
            </a:r>
            <a:r>
              <a:rPr lang="en-US" sz="2400" dirty="0" err="1"/>
              <a:t>thêm</a:t>
            </a:r>
            <a:r>
              <a:rPr lang="en-US" sz="2400" dirty="0"/>
              <a:t> </a:t>
            </a:r>
            <a:r>
              <a:rPr lang="en-US" sz="2400" dirty="0" err="1"/>
              <a:t>thuộc</a:t>
            </a:r>
            <a:r>
              <a:rPr lang="en-US" sz="2400" dirty="0"/>
              <a:t> </a:t>
            </a:r>
            <a:r>
              <a:rPr lang="en-US" sz="2400" dirty="0" err="1"/>
              <a:t>tính</a:t>
            </a:r>
            <a:r>
              <a:rPr lang="en-US" sz="2400" dirty="0"/>
              <a:t> </a:t>
            </a:r>
            <a:r>
              <a:rPr lang="en-US" sz="2400" dirty="0" err="1"/>
              <a:t>interestRate</a:t>
            </a:r>
            <a:r>
              <a:rPr lang="en-US" sz="2400" dirty="0"/>
              <a:t> (</a:t>
            </a:r>
            <a:r>
              <a:rPr lang="en-US" sz="2400" dirty="0" err="1"/>
              <a:t>số</a:t>
            </a:r>
            <a:r>
              <a:rPr lang="en-US" sz="2400" dirty="0"/>
              <a:t> </a:t>
            </a:r>
            <a:r>
              <a:rPr lang="en-US" sz="2400" dirty="0" err="1"/>
              <a:t>thực</a:t>
            </a:r>
            <a:r>
              <a:rPr lang="en-US" sz="2400" dirty="0"/>
              <a:t>), </a:t>
            </a:r>
            <a:r>
              <a:rPr lang="en-US" sz="2400" dirty="0" err="1"/>
              <a:t>hàm</a:t>
            </a:r>
            <a:r>
              <a:rPr lang="en-US" sz="2400" dirty="0"/>
              <a:t> </a:t>
            </a:r>
            <a:r>
              <a:rPr lang="en-US" sz="2400" dirty="0" err="1"/>
              <a:t>tạo</a:t>
            </a:r>
            <a:r>
              <a:rPr lang="en-US" sz="2400" dirty="0"/>
              <a:t>, </a:t>
            </a:r>
            <a:r>
              <a:rPr lang="en-US" sz="2400" dirty="0" err="1"/>
              <a:t>hàm</a:t>
            </a:r>
            <a:r>
              <a:rPr lang="en-US" sz="2400" dirty="0"/>
              <a:t> </a:t>
            </a:r>
            <a:r>
              <a:rPr lang="en-US" sz="2400" dirty="0" err="1"/>
              <a:t>tính</a:t>
            </a:r>
            <a:r>
              <a:rPr lang="en-US" sz="2400" dirty="0"/>
              <a:t> </a:t>
            </a:r>
            <a:r>
              <a:rPr lang="en-US" sz="2400" dirty="0" err="1"/>
              <a:t>lãi</a:t>
            </a:r>
            <a:r>
              <a:rPr lang="en-US" sz="2400" dirty="0"/>
              <a:t> (</a:t>
            </a:r>
            <a:r>
              <a:rPr lang="en-US" sz="2400" dirty="0" err="1"/>
              <a:t>lãi</a:t>
            </a:r>
            <a:r>
              <a:rPr lang="en-US" sz="2400" dirty="0"/>
              <a:t> </a:t>
            </a:r>
            <a:r>
              <a:rPr lang="en-US" sz="2400" dirty="0" err="1"/>
              <a:t>được</a:t>
            </a:r>
            <a:r>
              <a:rPr lang="en-US" sz="2400" dirty="0"/>
              <a:t> </a:t>
            </a:r>
            <a:r>
              <a:rPr lang="en-US" sz="2400" dirty="0" err="1"/>
              <a:t>tính</a:t>
            </a:r>
            <a:r>
              <a:rPr lang="en-US" sz="2400" dirty="0"/>
              <a:t> </a:t>
            </a:r>
            <a:r>
              <a:rPr lang="en-US" sz="2400" dirty="0" err="1"/>
              <a:t>bằng</a:t>
            </a:r>
            <a:r>
              <a:rPr lang="en-US" sz="2400" dirty="0"/>
              <a:t> balance*</a:t>
            </a:r>
            <a:r>
              <a:rPr lang="en-US" sz="2400" dirty="0" err="1"/>
              <a:t>interestRate</a:t>
            </a:r>
            <a:r>
              <a:rPr lang="en-US" sz="2400" dirty="0"/>
              <a:t>/100).</a:t>
            </a:r>
          </a:p>
          <a:p>
            <a:pPr marL="285750" indent="-285750">
              <a:lnSpc>
                <a:spcPct val="150000"/>
              </a:lnSpc>
              <a:buFont typeface="Arial" panose="020B0604020202020204" pitchFamily="34" charset="0"/>
              <a:buChar char="•"/>
            </a:pPr>
            <a:r>
              <a:rPr lang="en-US" sz="2400" dirty="0" err="1"/>
              <a:t>Viết</a:t>
            </a:r>
            <a:r>
              <a:rPr lang="en-US" sz="2400" dirty="0"/>
              <a:t> </a:t>
            </a:r>
            <a:r>
              <a:rPr lang="en-US" sz="2400" dirty="0" err="1"/>
              <a:t>một</a:t>
            </a:r>
            <a:r>
              <a:rPr lang="en-US" sz="2400" dirty="0"/>
              <a:t> </a:t>
            </a:r>
            <a:r>
              <a:rPr lang="en-US" sz="2400" dirty="0" err="1"/>
              <a:t>lớp</a:t>
            </a:r>
            <a:r>
              <a:rPr lang="en-US" sz="2400" dirty="0"/>
              <a:t> </a:t>
            </a:r>
            <a:r>
              <a:rPr lang="en-US" sz="2400" dirty="0" err="1"/>
              <a:t>CheckingAccount</a:t>
            </a:r>
            <a:r>
              <a:rPr lang="en-US" sz="2400" dirty="0"/>
              <a:t> </a:t>
            </a:r>
            <a:r>
              <a:rPr lang="en-US" sz="2400" dirty="0" err="1"/>
              <a:t>kế</a:t>
            </a:r>
            <a:r>
              <a:rPr lang="en-US" sz="2400" dirty="0"/>
              <a:t> </a:t>
            </a:r>
            <a:r>
              <a:rPr lang="en-US" sz="2400" dirty="0" err="1"/>
              <a:t>thừa</a:t>
            </a:r>
            <a:r>
              <a:rPr lang="en-US" sz="2400" dirty="0"/>
              <a:t> </a:t>
            </a:r>
            <a:r>
              <a:rPr lang="en-US" sz="2400" dirty="0" err="1"/>
              <a:t>BankAccount</a:t>
            </a:r>
            <a:r>
              <a:rPr lang="en-US" sz="2400" dirty="0"/>
              <a:t> </a:t>
            </a:r>
            <a:r>
              <a:rPr lang="en-US" sz="2400" dirty="0" err="1"/>
              <a:t>và</a:t>
            </a:r>
            <a:r>
              <a:rPr lang="en-US" sz="2400" dirty="0"/>
              <a:t> </a:t>
            </a:r>
            <a:r>
              <a:rPr lang="en-US" sz="2400" dirty="0" err="1"/>
              <a:t>có</a:t>
            </a:r>
            <a:r>
              <a:rPr lang="en-US" sz="2400" dirty="0"/>
              <a:t> </a:t>
            </a:r>
            <a:r>
              <a:rPr lang="en-US" sz="2400" dirty="0" err="1"/>
              <a:t>thêm</a:t>
            </a:r>
            <a:r>
              <a:rPr lang="en-US" sz="2400" dirty="0"/>
              <a:t> </a:t>
            </a:r>
            <a:r>
              <a:rPr lang="en-US" sz="2400" dirty="0" err="1"/>
              <a:t>thuộc</a:t>
            </a:r>
            <a:r>
              <a:rPr lang="en-US" sz="2400" dirty="0"/>
              <a:t> </a:t>
            </a:r>
            <a:r>
              <a:rPr lang="en-US" sz="2400" dirty="0" err="1"/>
              <a:t>tính</a:t>
            </a:r>
            <a:r>
              <a:rPr lang="en-US" sz="2400" dirty="0"/>
              <a:t> TRANSACTION_FEE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bằng</a:t>
            </a:r>
            <a:r>
              <a:rPr lang="en-US" sz="2400" dirty="0"/>
              <a:t> 2.0 (</a:t>
            </a:r>
            <a:r>
              <a:rPr lang="en-US" sz="2400" dirty="0" err="1"/>
              <a:t>số</a:t>
            </a:r>
            <a:r>
              <a:rPr lang="en-US" sz="2400" dirty="0"/>
              <a:t> </a:t>
            </a:r>
            <a:r>
              <a:rPr lang="en-US" sz="2400" dirty="0" err="1"/>
              <a:t>thực</a:t>
            </a:r>
            <a:r>
              <a:rPr lang="en-US" sz="2400" dirty="0"/>
              <a:t>, </a:t>
            </a:r>
            <a:r>
              <a:rPr lang="en-US" sz="2400" dirty="0" err="1"/>
              <a:t>biến</a:t>
            </a:r>
            <a:r>
              <a:rPr lang="en-US" sz="2400" dirty="0"/>
              <a:t> </a:t>
            </a:r>
            <a:r>
              <a:rPr lang="en-US" sz="2400" dirty="0" err="1"/>
              <a:t>toàn</a:t>
            </a:r>
            <a:r>
              <a:rPr lang="en-US" sz="2400" dirty="0"/>
              <a:t> </a:t>
            </a:r>
            <a:r>
              <a:rPr lang="en-US" sz="2400" dirty="0" err="1"/>
              <a:t>cục</a:t>
            </a:r>
            <a:r>
              <a:rPr lang="en-US" sz="2400" dirty="0"/>
              <a:t>) </a:t>
            </a:r>
            <a:r>
              <a:rPr lang="en-US" sz="2400" dirty="0" err="1"/>
              <a:t>và</a:t>
            </a:r>
            <a:r>
              <a:rPr lang="en-US" sz="2400" dirty="0"/>
              <a:t> FREE_TRANSACTION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bằng</a:t>
            </a:r>
            <a:r>
              <a:rPr lang="en-US" sz="2400" dirty="0"/>
              <a:t> 3 (</a:t>
            </a:r>
            <a:r>
              <a:rPr lang="en-US" sz="2400" dirty="0" err="1"/>
              <a:t>số</a:t>
            </a:r>
            <a:r>
              <a:rPr lang="en-US" sz="2400" dirty="0"/>
              <a:t> </a:t>
            </a:r>
            <a:r>
              <a:rPr lang="en-US" sz="2400" dirty="0" err="1"/>
              <a:t>nguyên</a:t>
            </a:r>
            <a:r>
              <a:rPr lang="en-US" sz="2400" dirty="0"/>
              <a:t>, </a:t>
            </a:r>
            <a:r>
              <a:rPr lang="en-US" sz="2400" dirty="0" err="1"/>
              <a:t>biến</a:t>
            </a:r>
            <a:r>
              <a:rPr lang="en-US" sz="2400" dirty="0"/>
              <a:t> </a:t>
            </a:r>
            <a:r>
              <a:rPr lang="en-US" sz="2400" dirty="0" err="1"/>
              <a:t>toàn</a:t>
            </a:r>
            <a:r>
              <a:rPr lang="en-US" sz="2400" dirty="0"/>
              <a:t> </a:t>
            </a:r>
            <a:r>
              <a:rPr lang="en-US" sz="2400" dirty="0" err="1"/>
              <a:t>cục</a:t>
            </a:r>
            <a:r>
              <a:rPr lang="en-US" sz="2400" dirty="0"/>
              <a:t>). </a:t>
            </a:r>
            <a:r>
              <a:rPr lang="en-US" sz="2400" dirty="0" err="1"/>
              <a:t>Ngoài</a:t>
            </a:r>
            <a:r>
              <a:rPr lang="en-US" sz="2400" dirty="0"/>
              <a:t> </a:t>
            </a:r>
            <a:r>
              <a:rPr lang="en-US" sz="2400" dirty="0" err="1"/>
              <a:t>ra</a:t>
            </a:r>
            <a:r>
              <a:rPr lang="en-US" sz="2400" dirty="0"/>
              <a:t> </a:t>
            </a:r>
            <a:r>
              <a:rPr lang="en-US" sz="2400" dirty="0" err="1"/>
              <a:t>có</a:t>
            </a:r>
            <a:r>
              <a:rPr lang="en-US" sz="2400" dirty="0"/>
              <a:t> </a:t>
            </a:r>
            <a:r>
              <a:rPr lang="en-US" sz="2400" dirty="0" err="1"/>
              <a:t>thuộc</a:t>
            </a:r>
            <a:r>
              <a:rPr lang="en-US" sz="2400" dirty="0"/>
              <a:t> </a:t>
            </a:r>
            <a:r>
              <a:rPr lang="en-US" sz="2400" dirty="0" err="1"/>
              <a:t>tính</a:t>
            </a:r>
            <a:r>
              <a:rPr lang="en-US" sz="2400" dirty="0"/>
              <a:t> </a:t>
            </a:r>
            <a:r>
              <a:rPr lang="en-US" sz="2400" dirty="0" err="1"/>
              <a:t>transactionCount</a:t>
            </a:r>
            <a:r>
              <a:rPr lang="en-US" sz="2400" dirty="0"/>
              <a:t>. </a:t>
            </a:r>
            <a:r>
              <a:rPr lang="en-US" sz="2400" dirty="0" err="1"/>
              <a:t>Ghi</a:t>
            </a:r>
            <a:r>
              <a:rPr lang="en-US" sz="2400" dirty="0"/>
              <a:t> </a:t>
            </a:r>
            <a:r>
              <a:rPr lang="en-US" sz="2400" dirty="0" err="1"/>
              <a:t>đè</a:t>
            </a:r>
            <a:r>
              <a:rPr lang="en-US" sz="2400" dirty="0"/>
              <a:t> </a:t>
            </a:r>
            <a:r>
              <a:rPr lang="en-US" sz="2400" dirty="0" err="1"/>
              <a:t>hàm</a:t>
            </a:r>
            <a:r>
              <a:rPr lang="en-US" sz="2400" dirty="0"/>
              <a:t> deposit, withdraw </a:t>
            </a:r>
            <a:r>
              <a:rPr lang="en-US" sz="2400" dirty="0" err="1"/>
              <a:t>và</a:t>
            </a:r>
            <a:r>
              <a:rPr lang="en-US" sz="2400" dirty="0"/>
              <a:t> transfer, </a:t>
            </a:r>
            <a:r>
              <a:rPr lang="en-US" sz="2400" dirty="0" err="1"/>
              <a:t>mỗi</a:t>
            </a:r>
            <a:r>
              <a:rPr lang="en-US" sz="2400" dirty="0"/>
              <a:t> </a:t>
            </a:r>
            <a:r>
              <a:rPr lang="en-US" sz="2400" dirty="0" err="1"/>
              <a:t>lần</a:t>
            </a:r>
            <a:r>
              <a:rPr lang="en-US" sz="2400" dirty="0"/>
              <a:t> </a:t>
            </a:r>
            <a:r>
              <a:rPr lang="en-US" sz="2400" dirty="0" err="1"/>
              <a:t>cộng</a:t>
            </a:r>
            <a:r>
              <a:rPr lang="en-US" sz="2400" dirty="0"/>
              <a:t> </a:t>
            </a:r>
            <a:r>
              <a:rPr lang="en-US" sz="2400" dirty="0" err="1"/>
              <a:t>thêm</a:t>
            </a:r>
            <a:r>
              <a:rPr lang="en-US" sz="2400" dirty="0"/>
              <a:t> 1 </a:t>
            </a:r>
            <a:r>
              <a:rPr lang="en-US" sz="2400" dirty="0" err="1"/>
              <a:t>vào</a:t>
            </a:r>
            <a:r>
              <a:rPr lang="en-US" sz="2400" dirty="0"/>
              <a:t> </a:t>
            </a:r>
            <a:r>
              <a:rPr lang="en-US" sz="2400" dirty="0" err="1"/>
              <a:t>transactionCount</a:t>
            </a:r>
            <a:r>
              <a:rPr lang="en-US" sz="2400" dirty="0"/>
              <a:t>.</a:t>
            </a:r>
          </a:p>
        </p:txBody>
      </p:sp>
    </p:spTree>
    <p:extLst>
      <p:ext uri="{BB962C8B-B14F-4D97-AF65-F5344CB8AC3E}">
        <p14:creationId xmlns:p14="http://schemas.microsoft.com/office/powerpoint/2010/main" val="154401985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Tính</a:t>
            </a:r>
            <a:r>
              <a:rPr lang="en-US" b="1" dirty="0">
                <a:solidFill>
                  <a:srgbClr val="C00000"/>
                </a:solidFill>
              </a:rPr>
              <a:t> </a:t>
            </a:r>
            <a:r>
              <a:rPr lang="en-US" b="1" dirty="0" err="1">
                <a:solidFill>
                  <a:srgbClr val="C00000"/>
                </a:solidFill>
              </a:rPr>
              <a:t>trừu</a:t>
            </a:r>
            <a:r>
              <a:rPr lang="en-US" b="1" dirty="0">
                <a:solidFill>
                  <a:srgbClr val="C00000"/>
                </a:solidFill>
              </a:rPr>
              <a:t> </a:t>
            </a:r>
            <a:r>
              <a:rPr lang="en-US" b="1" dirty="0" err="1">
                <a:solidFill>
                  <a:srgbClr val="C00000"/>
                </a:solidFill>
              </a:rPr>
              <a:t>tượng</a:t>
            </a:r>
            <a:endParaRPr b="1" dirty="0">
              <a:solidFill>
                <a:srgbClr val="C00000"/>
              </a:solidFill>
            </a:endParaRPr>
          </a:p>
        </p:txBody>
      </p:sp>
      <p:sp>
        <p:nvSpPr>
          <p:cNvPr id="2" name="TextBox 1"/>
          <p:cNvSpPr txBox="1"/>
          <p:nvPr/>
        </p:nvSpPr>
        <p:spPr>
          <a:xfrm>
            <a:off x="511675" y="1209994"/>
            <a:ext cx="8011552" cy="218745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vi-VN" sz="2400" dirty="0"/>
              <a:t>Chỉ đưa ra các phương thức, thuộc tính cần thiết</a:t>
            </a:r>
          </a:p>
          <a:p>
            <a:pPr marL="285750" indent="-285750">
              <a:lnSpc>
                <a:spcPct val="200000"/>
              </a:lnSpc>
              <a:buFont typeface="Arial" panose="020B0604020202020204" pitchFamily="34" charset="0"/>
              <a:buChar char="•"/>
            </a:pPr>
            <a:r>
              <a:rPr lang="vi-VN" sz="2400" dirty="0"/>
              <a:t>Dễ sử dụng</a:t>
            </a:r>
          </a:p>
          <a:p>
            <a:pPr marL="285750" indent="-285750">
              <a:lnSpc>
                <a:spcPct val="200000"/>
              </a:lnSpc>
              <a:buFont typeface="Arial" panose="020B0604020202020204" pitchFamily="34" charset="0"/>
              <a:buChar char="•"/>
            </a:pPr>
            <a:r>
              <a:rPr lang="vi-VN" sz="2400" dirty="0"/>
              <a:t>Giảm tác động của việc thay đổi code</a:t>
            </a:r>
          </a:p>
        </p:txBody>
      </p:sp>
      <p:graphicFrame>
        <p:nvGraphicFramePr>
          <p:cNvPr id="3" name="Table 2"/>
          <p:cNvGraphicFramePr>
            <a:graphicFrameLocks noGrp="1"/>
          </p:cNvGraphicFramePr>
          <p:nvPr>
            <p:extLst>
              <p:ext uri="{D42A27DB-BD31-4B8C-83A1-F6EECF244321}">
                <p14:modId xmlns:p14="http://schemas.microsoft.com/office/powerpoint/2010/main" val="2273744830"/>
              </p:ext>
            </p:extLst>
          </p:nvPr>
        </p:nvGraphicFramePr>
        <p:xfrm>
          <a:off x="7472088" y="2515625"/>
          <a:ext cx="3136348" cy="2512568"/>
        </p:xfrm>
        <a:graphic>
          <a:graphicData uri="http://schemas.openxmlformats.org/drawingml/2006/table">
            <a:tbl>
              <a:tblPr firstRow="1" bandRow="1">
                <a:tableStyleId>{FEEC168E-BC46-4BE7-8A3F-B7A86C65BCE0}</a:tableStyleId>
              </a:tblPr>
              <a:tblGrid>
                <a:gridCol w="3136348">
                  <a:extLst>
                    <a:ext uri="{9D8B030D-6E8A-4147-A177-3AD203B41FA5}">
                      <a16:colId xmlns:a16="http://schemas.microsoft.com/office/drawing/2014/main" val="1017544096"/>
                    </a:ext>
                  </a:extLst>
                </a:gridCol>
              </a:tblGrid>
              <a:tr h="628142">
                <a:tc>
                  <a:txBody>
                    <a:bodyPr/>
                    <a:lstStyle/>
                    <a:p>
                      <a:pPr algn="ctr"/>
                      <a:r>
                        <a:rPr lang="vi-VN" sz="1500" dirty="0"/>
                        <a:t>Lớp X</a:t>
                      </a:r>
                    </a:p>
                  </a:txBody>
                  <a:tcPr marL="78608" marR="78608" marT="39304" marB="39304" anchor="ctr"/>
                </a:tc>
                <a:extLst>
                  <a:ext uri="{0D108BD9-81ED-4DB2-BD59-A6C34878D82A}">
                    <a16:rowId xmlns:a16="http://schemas.microsoft.com/office/drawing/2014/main" val="1186623253"/>
                  </a:ext>
                </a:extLst>
              </a:tr>
              <a:tr h="628142">
                <a:tc>
                  <a:txBody>
                    <a:bodyPr/>
                    <a:lstStyle/>
                    <a:p>
                      <a:pPr algn="ctr"/>
                      <a:r>
                        <a:rPr lang="vi-VN" sz="1500" dirty="0"/>
                        <a:t>Các phương thức: f1(), f2(), …</a:t>
                      </a:r>
                    </a:p>
                  </a:txBody>
                  <a:tcPr marL="78608" marR="78608" marT="39304" marB="39304" anchor="ctr"/>
                </a:tc>
                <a:extLst>
                  <a:ext uri="{0D108BD9-81ED-4DB2-BD59-A6C34878D82A}">
                    <a16:rowId xmlns:a16="http://schemas.microsoft.com/office/drawing/2014/main" val="245149979"/>
                  </a:ext>
                </a:extLst>
              </a:tr>
              <a:tr h="628142">
                <a:tc>
                  <a:txBody>
                    <a:bodyPr/>
                    <a:lstStyle/>
                    <a:p>
                      <a:pPr algn="ctr"/>
                      <a:r>
                        <a:rPr lang="vi-VN" sz="1500" dirty="0"/>
                        <a:t>Các thuộc tính: x,y, …</a:t>
                      </a:r>
                    </a:p>
                  </a:txBody>
                  <a:tcPr marL="78608" marR="78608" marT="39304" marB="39304" anchor="ctr"/>
                </a:tc>
                <a:extLst>
                  <a:ext uri="{0D108BD9-81ED-4DB2-BD59-A6C34878D82A}">
                    <a16:rowId xmlns:a16="http://schemas.microsoft.com/office/drawing/2014/main" val="194334745"/>
                  </a:ext>
                </a:extLst>
              </a:tr>
              <a:tr h="628142">
                <a:tc>
                  <a:txBody>
                    <a:bodyPr/>
                    <a:lstStyle/>
                    <a:p>
                      <a:pPr algn="ctr"/>
                      <a:r>
                        <a:rPr lang="vi-VN" sz="1500" dirty="0"/>
                        <a:t>Các phương thức, biến ẩn: f3(), z</a:t>
                      </a:r>
                    </a:p>
                  </a:txBody>
                  <a:tcPr marL="78608" marR="78608" marT="39304" marB="39304" anchor="ctr"/>
                </a:tc>
                <a:extLst>
                  <a:ext uri="{0D108BD9-81ED-4DB2-BD59-A6C34878D82A}">
                    <a16:rowId xmlns:a16="http://schemas.microsoft.com/office/drawing/2014/main" val="4076328134"/>
                  </a:ext>
                </a:extLst>
              </a:tr>
            </a:tbl>
          </a:graphicData>
        </a:graphic>
      </p:graphicFrame>
    </p:spTree>
    <p:extLst>
      <p:ext uri="{BB962C8B-B14F-4D97-AF65-F5344CB8AC3E}">
        <p14:creationId xmlns:p14="http://schemas.microsoft.com/office/powerpoint/2010/main" val="3200177082"/>
      </p:ext>
    </p:extLst>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Bài</a:t>
            </a:r>
            <a:r>
              <a:rPr lang="en-US" b="1" dirty="0">
                <a:solidFill>
                  <a:srgbClr val="C00000"/>
                </a:solidFill>
              </a:rPr>
              <a:t> </a:t>
            </a:r>
            <a:r>
              <a:rPr lang="en-US" b="1" dirty="0" err="1">
                <a:solidFill>
                  <a:srgbClr val="C00000"/>
                </a:solidFill>
              </a:rPr>
              <a:t>tập</a:t>
            </a:r>
            <a:endParaRPr lang="en-US" b="1" dirty="0">
              <a:solidFill>
                <a:srgbClr val="C00000"/>
              </a:solidFill>
            </a:endParaRPr>
          </a:p>
        </p:txBody>
      </p:sp>
      <p:sp>
        <p:nvSpPr>
          <p:cNvPr id="4" name="TextBox 3"/>
          <p:cNvSpPr txBox="1"/>
          <p:nvPr/>
        </p:nvSpPr>
        <p:spPr>
          <a:xfrm>
            <a:off x="511676" y="917565"/>
            <a:ext cx="11192644"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Viết</a:t>
            </a:r>
            <a:r>
              <a:rPr lang="en-US" sz="2400" dirty="0"/>
              <a:t> </a:t>
            </a:r>
            <a:r>
              <a:rPr lang="en-US" sz="2400" dirty="0" err="1"/>
              <a:t>hàm</a:t>
            </a:r>
            <a:r>
              <a:rPr lang="en-US" sz="2400" dirty="0"/>
              <a:t> </a:t>
            </a:r>
            <a:r>
              <a:rPr lang="en-US" sz="2400" dirty="0" err="1"/>
              <a:t>deductFees</a:t>
            </a:r>
            <a:r>
              <a:rPr lang="en-US" sz="2400" dirty="0"/>
              <a:t> </a:t>
            </a:r>
            <a:r>
              <a:rPr lang="en-US" sz="2400" dirty="0" err="1"/>
              <a:t>để</a:t>
            </a:r>
            <a:r>
              <a:rPr lang="en-US" sz="2400" dirty="0"/>
              <a:t> </a:t>
            </a:r>
            <a:r>
              <a:rPr lang="en-US" sz="2400" dirty="0" err="1"/>
              <a:t>trừ</a:t>
            </a:r>
            <a:r>
              <a:rPr lang="en-US" sz="2400" dirty="0"/>
              <a:t> </a:t>
            </a:r>
            <a:r>
              <a:rPr lang="en-US" sz="2400" dirty="0" err="1"/>
              <a:t>phí</a:t>
            </a:r>
            <a:r>
              <a:rPr lang="en-US" sz="2400" dirty="0"/>
              <a:t> </a:t>
            </a:r>
            <a:r>
              <a:rPr lang="en-US" sz="2400" dirty="0" err="1"/>
              <a:t>cuối</a:t>
            </a:r>
            <a:r>
              <a:rPr lang="en-US" sz="2400" dirty="0"/>
              <a:t> </a:t>
            </a:r>
            <a:r>
              <a:rPr lang="en-US" sz="2400" dirty="0" err="1"/>
              <a:t>tháng</a:t>
            </a:r>
            <a:r>
              <a:rPr lang="en-US" sz="2400" dirty="0"/>
              <a:t> </a:t>
            </a:r>
            <a:r>
              <a:rPr lang="en-US" sz="2400" dirty="0" err="1"/>
              <a:t>đối</a:t>
            </a:r>
            <a:r>
              <a:rPr lang="en-US" sz="2400" dirty="0"/>
              <a:t> </a:t>
            </a:r>
            <a:r>
              <a:rPr lang="en-US" sz="2400" dirty="0" err="1"/>
              <a:t>với</a:t>
            </a:r>
            <a:r>
              <a:rPr lang="en-US" sz="2400" dirty="0"/>
              <a:t> </a:t>
            </a:r>
            <a:r>
              <a:rPr lang="en-US" sz="2400" dirty="0" err="1"/>
              <a:t>CheckingAccount</a:t>
            </a:r>
            <a:r>
              <a:rPr lang="en-US" sz="2400" dirty="0"/>
              <a:t>. </a:t>
            </a:r>
            <a:r>
              <a:rPr lang="en-US" sz="2400" dirty="0" err="1"/>
              <a:t>Phí</a:t>
            </a:r>
            <a:r>
              <a:rPr lang="en-US" sz="2400" dirty="0"/>
              <a:t> </a:t>
            </a:r>
            <a:r>
              <a:rPr lang="en-US" sz="2400" dirty="0" err="1"/>
              <a:t>được</a:t>
            </a:r>
            <a:r>
              <a:rPr lang="en-US" sz="2400" dirty="0"/>
              <a:t> </a:t>
            </a:r>
            <a:r>
              <a:rPr lang="en-US" sz="2400" dirty="0" err="1"/>
              <a:t>tính</a:t>
            </a:r>
            <a:r>
              <a:rPr lang="en-US" sz="2400" dirty="0"/>
              <a:t> </a:t>
            </a:r>
            <a:r>
              <a:rPr lang="en-US" sz="2400" dirty="0" err="1"/>
              <a:t>bằng</a:t>
            </a:r>
            <a:r>
              <a:rPr lang="en-US" sz="2400" dirty="0"/>
              <a:t> TRANSACTION_FEE * (</a:t>
            </a:r>
            <a:r>
              <a:rPr lang="en-US" sz="2400" dirty="0" err="1"/>
              <a:t>transactionCount</a:t>
            </a:r>
            <a:r>
              <a:rPr lang="en-US" sz="2400" dirty="0"/>
              <a:t> </a:t>
            </a:r>
            <a:r>
              <a:rPr lang="en-150" sz="2400" dirty="0"/>
              <a:t>–</a:t>
            </a:r>
            <a:r>
              <a:rPr lang="en-US" sz="2400" dirty="0"/>
              <a:t> FREE_TRANSACTION).</a:t>
            </a:r>
          </a:p>
          <a:p>
            <a:pPr marL="285750" indent="-285750">
              <a:lnSpc>
                <a:spcPct val="150000"/>
              </a:lnSpc>
              <a:buFont typeface="Arial" panose="020B0604020202020204" pitchFamily="34" charset="0"/>
              <a:buChar char="•"/>
            </a:pPr>
            <a:r>
              <a:rPr lang="en-US" sz="2400" dirty="0" err="1"/>
              <a:t>Viết</a:t>
            </a:r>
            <a:r>
              <a:rPr lang="en-US" sz="2400" dirty="0"/>
              <a:t> </a:t>
            </a:r>
            <a:r>
              <a:rPr lang="en-US" sz="2400" dirty="0" err="1"/>
              <a:t>một</a:t>
            </a:r>
            <a:r>
              <a:rPr lang="en-US" sz="2400" dirty="0"/>
              <a:t> </a:t>
            </a:r>
            <a:r>
              <a:rPr lang="en-US" sz="2400" dirty="0" err="1"/>
              <a:t>chương</a:t>
            </a:r>
            <a:r>
              <a:rPr lang="en-US" sz="2400" dirty="0"/>
              <a:t> </a:t>
            </a:r>
            <a:r>
              <a:rPr lang="en-US" sz="2400" dirty="0" err="1"/>
              <a:t>trình</a:t>
            </a:r>
            <a:r>
              <a:rPr lang="en-US" sz="2400" dirty="0"/>
              <a:t> </a:t>
            </a:r>
            <a:r>
              <a:rPr lang="en-US" sz="2400" dirty="0" err="1"/>
              <a:t>chính</a:t>
            </a:r>
            <a:r>
              <a:rPr lang="en-US" sz="2400" dirty="0"/>
              <a:t> </a:t>
            </a:r>
            <a:r>
              <a:rPr lang="en-US" sz="2400" dirty="0" err="1"/>
              <a:t>kiểm</a:t>
            </a:r>
            <a:r>
              <a:rPr lang="en-US" sz="2400" dirty="0"/>
              <a:t> </a:t>
            </a:r>
            <a:r>
              <a:rPr lang="en-US" sz="2400" dirty="0" err="1"/>
              <a:t>tra</a:t>
            </a:r>
            <a:r>
              <a:rPr lang="en-US" sz="2400" dirty="0"/>
              <a:t> </a:t>
            </a:r>
            <a:r>
              <a:rPr lang="en-US" sz="2400" dirty="0" err="1"/>
              <a:t>tính</a:t>
            </a:r>
            <a:r>
              <a:rPr lang="en-US" sz="2400" dirty="0"/>
              <a:t> </a:t>
            </a:r>
            <a:r>
              <a:rPr lang="en-US" sz="2400" dirty="0" err="1"/>
              <a:t>đúng</a:t>
            </a:r>
            <a:r>
              <a:rPr lang="en-US" sz="2400" dirty="0"/>
              <a:t> </a:t>
            </a:r>
            <a:r>
              <a:rPr lang="en-US" sz="2400" dirty="0" err="1"/>
              <a:t>đắn</a:t>
            </a:r>
            <a:r>
              <a:rPr lang="en-US" sz="2400" dirty="0"/>
              <a:t> </a:t>
            </a:r>
            <a:r>
              <a:rPr lang="en-US" sz="2400" dirty="0" err="1"/>
              <a:t>của</a:t>
            </a:r>
            <a:r>
              <a:rPr lang="en-US" sz="2400" dirty="0"/>
              <a:t> </a:t>
            </a:r>
            <a:r>
              <a:rPr lang="en-US" sz="2400" dirty="0" err="1"/>
              <a:t>các</a:t>
            </a:r>
            <a:r>
              <a:rPr lang="en-US" sz="2400" dirty="0"/>
              <a:t> </a:t>
            </a:r>
            <a:r>
              <a:rPr lang="en-US" sz="2400" dirty="0" err="1"/>
              <a:t>lớp</a:t>
            </a:r>
            <a:r>
              <a:rPr lang="en-US" sz="2400" dirty="0"/>
              <a:t> </a:t>
            </a:r>
            <a:r>
              <a:rPr lang="en-US" sz="2400" dirty="0" err="1"/>
              <a:t>vừa</a:t>
            </a:r>
            <a:r>
              <a:rPr lang="en-US" sz="2400" dirty="0"/>
              <a:t> </a:t>
            </a:r>
            <a:r>
              <a:rPr lang="en-US" sz="2400" dirty="0" err="1"/>
              <a:t>viết</a:t>
            </a:r>
            <a:r>
              <a:rPr lang="en-US" sz="2400" dirty="0"/>
              <a:t>. </a:t>
            </a:r>
            <a:r>
              <a:rPr lang="en-US" sz="2400" dirty="0" err="1"/>
              <a:t>Nếu</a:t>
            </a:r>
            <a:r>
              <a:rPr lang="en-US" sz="2400" dirty="0"/>
              <a:t> </a:t>
            </a:r>
            <a:r>
              <a:rPr lang="en-US" sz="2400" dirty="0" err="1"/>
              <a:t>cần</a:t>
            </a:r>
            <a:r>
              <a:rPr lang="en-US" sz="2400" dirty="0"/>
              <a:t> </a:t>
            </a:r>
            <a:r>
              <a:rPr lang="en-US" sz="2400" dirty="0" err="1"/>
              <a:t>có</a:t>
            </a:r>
            <a:r>
              <a:rPr lang="en-US" sz="2400" dirty="0"/>
              <a:t> </a:t>
            </a:r>
            <a:r>
              <a:rPr lang="en-US" sz="2400" dirty="0" err="1"/>
              <a:t>thể</a:t>
            </a:r>
            <a:r>
              <a:rPr lang="en-US" sz="2400" dirty="0"/>
              <a:t> </a:t>
            </a:r>
            <a:r>
              <a:rPr lang="en-US" sz="2400" dirty="0" err="1"/>
              <a:t>ghi</a:t>
            </a:r>
            <a:r>
              <a:rPr lang="en-US" sz="2400" dirty="0"/>
              <a:t> </a:t>
            </a:r>
            <a:r>
              <a:rPr lang="en-US" sz="2400" dirty="0" err="1"/>
              <a:t>đè</a:t>
            </a:r>
            <a:r>
              <a:rPr lang="en-US" sz="2400" dirty="0"/>
              <a:t> </a:t>
            </a:r>
            <a:r>
              <a:rPr lang="en-US" sz="2400" dirty="0" err="1"/>
              <a:t>hàm</a:t>
            </a:r>
            <a:r>
              <a:rPr lang="en-US" sz="2400" dirty="0"/>
              <a:t> </a:t>
            </a:r>
            <a:r>
              <a:rPr lang="en-US" sz="2400" dirty="0" err="1"/>
              <a:t>toString</a:t>
            </a:r>
            <a:r>
              <a:rPr lang="en-US" sz="2400" dirty="0"/>
              <a:t>() </a:t>
            </a:r>
            <a:r>
              <a:rPr lang="en-US" sz="2400" dirty="0" err="1"/>
              <a:t>để</a:t>
            </a:r>
            <a:r>
              <a:rPr lang="en-US" sz="2400" dirty="0"/>
              <a:t> </a:t>
            </a:r>
            <a:r>
              <a:rPr lang="en-US" sz="2400" dirty="0" err="1"/>
              <a:t>hiển</a:t>
            </a:r>
            <a:r>
              <a:rPr lang="en-US" sz="2400" dirty="0"/>
              <a:t> </a:t>
            </a:r>
            <a:r>
              <a:rPr lang="en-US" sz="2400" dirty="0" err="1"/>
              <a:t>thị</a:t>
            </a:r>
            <a:r>
              <a:rPr lang="en-US" sz="2400" dirty="0"/>
              <a:t> </a:t>
            </a:r>
            <a:r>
              <a:rPr lang="en-US" sz="2400" dirty="0" err="1"/>
              <a:t>thông</a:t>
            </a:r>
            <a:r>
              <a:rPr lang="en-US" sz="2400" dirty="0"/>
              <a:t> tin </a:t>
            </a:r>
            <a:r>
              <a:rPr lang="en-US" sz="2400" dirty="0" err="1"/>
              <a:t>tài</a:t>
            </a:r>
            <a:r>
              <a:rPr lang="en-US" sz="2400" dirty="0"/>
              <a:t> </a:t>
            </a:r>
            <a:r>
              <a:rPr lang="en-US" sz="2400" dirty="0" err="1"/>
              <a:t>khoản</a:t>
            </a:r>
            <a:r>
              <a:rPr lang="en-US" sz="2400" dirty="0"/>
              <a:t>.</a:t>
            </a:r>
          </a:p>
        </p:txBody>
      </p:sp>
    </p:spTree>
    <p:extLst>
      <p:ext uri="{BB962C8B-B14F-4D97-AF65-F5344CB8AC3E}">
        <p14:creationId xmlns:p14="http://schemas.microsoft.com/office/powerpoint/2010/main" val="561505701"/>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DEBUG VỚI ECLIPSE</a:t>
            </a:r>
          </a:p>
        </p:txBody>
      </p:sp>
    </p:spTree>
    <p:extLst>
      <p:ext uri="{BB962C8B-B14F-4D97-AF65-F5344CB8AC3E}">
        <p14:creationId xmlns:p14="http://schemas.microsoft.com/office/powerpoint/2010/main" val="183719309"/>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a:solidFill>
                  <a:srgbClr val="C00000"/>
                </a:solidFill>
              </a:rPr>
              <a:t>Debug </a:t>
            </a:r>
            <a:r>
              <a:rPr lang="en-US" b="1" dirty="0" err="1">
                <a:solidFill>
                  <a:srgbClr val="C00000"/>
                </a:solidFill>
              </a:rPr>
              <a:t>là</a:t>
            </a:r>
            <a:r>
              <a:rPr lang="en-US" b="1" dirty="0">
                <a:solidFill>
                  <a:srgbClr val="C00000"/>
                </a:solidFill>
              </a:rPr>
              <a:t> </a:t>
            </a:r>
            <a:r>
              <a:rPr lang="en-US" b="1" dirty="0" err="1">
                <a:solidFill>
                  <a:srgbClr val="C00000"/>
                </a:solidFill>
              </a:rPr>
              <a:t>gì</a:t>
            </a:r>
            <a:endParaRPr lang="en-US" b="1" dirty="0">
              <a:solidFill>
                <a:srgbClr val="C00000"/>
              </a:solidFill>
            </a:endParaRPr>
          </a:p>
        </p:txBody>
      </p:sp>
      <p:sp>
        <p:nvSpPr>
          <p:cNvPr id="4" name="TextBox 3"/>
          <p:cNvSpPr txBox="1"/>
          <p:nvPr/>
        </p:nvSpPr>
        <p:spPr>
          <a:xfrm>
            <a:off x="511675" y="917565"/>
            <a:ext cx="11197908"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Debug (</a:t>
            </a:r>
            <a:r>
              <a:rPr lang="en-US" sz="2400" dirty="0" err="1"/>
              <a:t>gỡ</a:t>
            </a:r>
            <a:r>
              <a:rPr lang="en-US" sz="2400" dirty="0"/>
              <a:t> </a:t>
            </a:r>
            <a:r>
              <a:rPr lang="en-US" sz="2400" dirty="0" err="1"/>
              <a:t>lỗi</a:t>
            </a:r>
            <a:r>
              <a:rPr lang="en-US" sz="2400" dirty="0"/>
              <a:t>) </a:t>
            </a:r>
            <a:r>
              <a:rPr lang="en-US" sz="2400" dirty="0" err="1"/>
              <a:t>giúp</a:t>
            </a:r>
            <a:r>
              <a:rPr lang="en-US" sz="2400" dirty="0"/>
              <a:t> </a:t>
            </a:r>
            <a:r>
              <a:rPr lang="en-US" sz="2400" dirty="0" err="1"/>
              <a:t>kiểm</a:t>
            </a:r>
            <a:r>
              <a:rPr lang="en-US" sz="2400" dirty="0"/>
              <a:t> </a:t>
            </a:r>
            <a:r>
              <a:rPr lang="en-US" sz="2400" dirty="0" err="1"/>
              <a:t>tra</a:t>
            </a:r>
            <a:r>
              <a:rPr lang="en-US" sz="2400" dirty="0"/>
              <a:t> </a:t>
            </a:r>
            <a:r>
              <a:rPr lang="en-US" sz="2400" dirty="0" err="1"/>
              <a:t>và</a:t>
            </a:r>
            <a:r>
              <a:rPr lang="en-US" sz="2400" dirty="0"/>
              <a:t> </a:t>
            </a:r>
            <a:r>
              <a:rPr lang="en-US" sz="2400" dirty="0" err="1"/>
              <a:t>gỡ</a:t>
            </a:r>
            <a:r>
              <a:rPr lang="en-US" sz="2400" dirty="0"/>
              <a:t> </a:t>
            </a:r>
            <a:r>
              <a:rPr lang="en-US" sz="2400" dirty="0" err="1"/>
              <a:t>lỗi</a:t>
            </a:r>
            <a:r>
              <a:rPr lang="en-US" sz="2400" dirty="0"/>
              <a:t> </a:t>
            </a:r>
            <a:r>
              <a:rPr lang="en-US" sz="2400" dirty="0" err="1"/>
              <a:t>chương</a:t>
            </a:r>
            <a:r>
              <a:rPr lang="en-US" sz="2400" dirty="0"/>
              <a:t> </a:t>
            </a:r>
            <a:r>
              <a:rPr lang="en-US" sz="2400" dirty="0" err="1"/>
              <a:t>trình</a:t>
            </a:r>
            <a:r>
              <a:rPr lang="en-US" sz="2400" dirty="0"/>
              <a:t> </a:t>
            </a:r>
            <a:r>
              <a:rPr lang="en-US" sz="2400" dirty="0" err="1"/>
              <a:t>dễ</a:t>
            </a:r>
            <a:r>
              <a:rPr lang="en-US" sz="2400" dirty="0"/>
              <a:t> </a:t>
            </a:r>
            <a:r>
              <a:rPr lang="en-US" sz="2400" dirty="0" err="1"/>
              <a:t>dàng</a:t>
            </a:r>
            <a:r>
              <a:rPr lang="en-US" sz="2400" dirty="0"/>
              <a:t> </a:t>
            </a:r>
            <a:r>
              <a:rPr lang="en-US" sz="2400" dirty="0" err="1"/>
              <a:t>hơn</a:t>
            </a:r>
            <a:r>
              <a:rPr lang="en-US" sz="2400" dirty="0"/>
              <a:t>. </a:t>
            </a:r>
            <a:r>
              <a:rPr lang="en-US" sz="2400" dirty="0" err="1"/>
              <a:t>Bao</a:t>
            </a:r>
            <a:r>
              <a:rPr lang="en-US" sz="2400" dirty="0"/>
              <a:t> </a:t>
            </a:r>
            <a:r>
              <a:rPr lang="en-US" sz="2400" dirty="0" err="1"/>
              <a:t>gồm</a:t>
            </a:r>
            <a:r>
              <a:rPr lang="en-US" sz="2400" dirty="0"/>
              <a:t>:</a:t>
            </a:r>
          </a:p>
          <a:p>
            <a:pPr marL="742950" lvl="1" indent="-285750">
              <a:lnSpc>
                <a:spcPct val="150000"/>
              </a:lnSpc>
              <a:buFont typeface="Arial" panose="020B0604020202020204" pitchFamily="34" charset="0"/>
              <a:buChar char="•"/>
            </a:pPr>
            <a:r>
              <a:rPr lang="en-US" sz="2400" dirty="0" err="1"/>
              <a:t>Chạy</a:t>
            </a:r>
            <a:r>
              <a:rPr lang="en-US" sz="2400" dirty="0"/>
              <a:t> </a:t>
            </a:r>
            <a:r>
              <a:rPr lang="en-US" sz="2400" dirty="0" err="1"/>
              <a:t>từng</a:t>
            </a:r>
            <a:r>
              <a:rPr lang="en-US" sz="2400" dirty="0"/>
              <a:t> </a:t>
            </a:r>
            <a:r>
              <a:rPr lang="en-US" sz="2400" dirty="0" err="1"/>
              <a:t>dòng</a:t>
            </a:r>
            <a:r>
              <a:rPr lang="en-US" sz="2400" dirty="0"/>
              <a:t> </a:t>
            </a:r>
            <a:r>
              <a:rPr lang="en-US" sz="2400" dirty="0" err="1"/>
              <a:t>lệnh</a:t>
            </a:r>
            <a:r>
              <a:rPr lang="en-US" sz="2400" dirty="0"/>
              <a:t> </a:t>
            </a:r>
            <a:r>
              <a:rPr lang="en-US" sz="2400" dirty="0" err="1"/>
              <a:t>theo</a:t>
            </a:r>
            <a:r>
              <a:rPr lang="en-US" sz="2400" dirty="0"/>
              <a:t> ý </a:t>
            </a:r>
            <a:r>
              <a:rPr lang="en-US" sz="2400" dirty="0" err="1"/>
              <a:t>muốn</a:t>
            </a:r>
            <a:endParaRPr lang="en-US" sz="2400" dirty="0"/>
          </a:p>
          <a:p>
            <a:pPr marL="742950" lvl="1" indent="-285750">
              <a:lnSpc>
                <a:spcPct val="150000"/>
              </a:lnSpc>
              <a:buFont typeface="Arial" panose="020B0604020202020204" pitchFamily="34" charset="0"/>
              <a:buChar char="•"/>
            </a:pPr>
            <a:r>
              <a:rPr lang="en-US" sz="2400" dirty="0"/>
              <a:t>Theo </a:t>
            </a:r>
            <a:r>
              <a:rPr lang="en-US" sz="2400" dirty="0" err="1"/>
              <a:t>dõi</a:t>
            </a:r>
            <a:r>
              <a:rPr lang="en-US" sz="2400" dirty="0"/>
              <a:t> </a:t>
            </a:r>
            <a:r>
              <a:rPr lang="en-US" sz="2400" dirty="0" err="1"/>
              <a:t>giá</a:t>
            </a:r>
            <a:r>
              <a:rPr lang="en-US" sz="2400" dirty="0"/>
              <a:t> </a:t>
            </a:r>
            <a:r>
              <a:rPr lang="en-US" sz="2400" dirty="0" err="1"/>
              <a:t>trị</a:t>
            </a:r>
            <a:r>
              <a:rPr lang="en-US" sz="2400" dirty="0"/>
              <a:t> </a:t>
            </a:r>
            <a:r>
              <a:rPr lang="en-US" sz="2400" dirty="0" err="1"/>
              <a:t>các</a:t>
            </a:r>
            <a:r>
              <a:rPr lang="en-US" sz="2400" dirty="0"/>
              <a:t> </a:t>
            </a:r>
            <a:r>
              <a:rPr lang="en-US" sz="2400" dirty="0" err="1"/>
              <a:t>biến</a:t>
            </a:r>
            <a:endParaRPr lang="en-US" sz="2400" dirty="0"/>
          </a:p>
          <a:p>
            <a:pPr marL="742950" lvl="1" indent="-285750">
              <a:lnSpc>
                <a:spcPct val="150000"/>
              </a:lnSpc>
              <a:buFont typeface="Arial" panose="020B0604020202020204" pitchFamily="34" charset="0"/>
              <a:buChar char="•"/>
            </a:pPr>
            <a:r>
              <a:rPr lang="en-US" sz="2400" dirty="0"/>
              <a:t>Theo </a:t>
            </a:r>
            <a:r>
              <a:rPr lang="en-US" sz="2400" dirty="0" err="1"/>
              <a:t>dõi</a:t>
            </a:r>
            <a:r>
              <a:rPr lang="en-US" sz="2400" dirty="0"/>
              <a:t> </a:t>
            </a:r>
            <a:r>
              <a:rPr lang="en-US" sz="2400" dirty="0" err="1"/>
              <a:t>danh</a:t>
            </a:r>
            <a:r>
              <a:rPr lang="en-US" sz="2400" dirty="0"/>
              <a:t> </a:t>
            </a:r>
            <a:r>
              <a:rPr lang="en-US" sz="2400" dirty="0" err="1"/>
              <a:t>sách</a:t>
            </a:r>
            <a:r>
              <a:rPr lang="en-US" sz="2400" dirty="0"/>
              <a:t> </a:t>
            </a:r>
            <a:r>
              <a:rPr lang="en-US" sz="2400" dirty="0" err="1"/>
              <a:t>lời</a:t>
            </a:r>
            <a:r>
              <a:rPr lang="en-US" sz="2400" dirty="0"/>
              <a:t> </a:t>
            </a:r>
            <a:r>
              <a:rPr lang="en-US" sz="2400" dirty="0" err="1"/>
              <a:t>gọi</a:t>
            </a:r>
            <a:r>
              <a:rPr lang="en-US" sz="2400" dirty="0"/>
              <a:t> </a:t>
            </a:r>
            <a:r>
              <a:rPr lang="en-US" sz="2400" dirty="0" err="1"/>
              <a:t>hàm</a:t>
            </a:r>
            <a:endParaRPr lang="en-US" sz="2400" dirty="0"/>
          </a:p>
          <a:p>
            <a:pPr marL="285750" indent="-285750">
              <a:lnSpc>
                <a:spcPct val="150000"/>
              </a:lnSpc>
              <a:buFont typeface="Arial" panose="020B0604020202020204" pitchFamily="34" charset="0"/>
              <a:buChar char="•"/>
            </a:pPr>
            <a:r>
              <a:rPr lang="en-US" sz="2400" dirty="0"/>
              <a:t>Debug </a:t>
            </a:r>
            <a:r>
              <a:rPr lang="en-US" sz="2400" dirty="0" err="1"/>
              <a:t>giúp</a:t>
            </a:r>
            <a:r>
              <a:rPr lang="en-US" sz="2400" dirty="0"/>
              <a:t> </a:t>
            </a:r>
            <a:r>
              <a:rPr lang="en-US" sz="2400" dirty="0" err="1"/>
              <a:t>việc</a:t>
            </a:r>
            <a:r>
              <a:rPr lang="en-US" sz="2400" dirty="0"/>
              <a:t> </a:t>
            </a:r>
            <a:r>
              <a:rPr lang="en-US" sz="2400" dirty="0" err="1"/>
              <a:t>gỡ</a:t>
            </a:r>
            <a:r>
              <a:rPr lang="en-US" sz="2400" dirty="0"/>
              <a:t> </a:t>
            </a:r>
            <a:r>
              <a:rPr lang="en-US" sz="2400" dirty="0" err="1"/>
              <a:t>lỗi</a:t>
            </a:r>
            <a:r>
              <a:rPr lang="en-US" sz="2400" dirty="0"/>
              <a:t> </a:t>
            </a:r>
            <a:r>
              <a:rPr lang="en-US" sz="2400" dirty="0" err="1"/>
              <a:t>thuận</a:t>
            </a:r>
            <a:r>
              <a:rPr lang="en-US" sz="2400" dirty="0"/>
              <a:t> </a:t>
            </a:r>
            <a:r>
              <a:rPr lang="en-US" sz="2400" dirty="0" err="1"/>
              <a:t>tiện</a:t>
            </a:r>
            <a:r>
              <a:rPr lang="en-US" sz="2400" dirty="0"/>
              <a:t> </a:t>
            </a:r>
            <a:r>
              <a:rPr lang="en-US" sz="2400" dirty="0" err="1"/>
              <a:t>và</a:t>
            </a:r>
            <a:r>
              <a:rPr lang="en-US" sz="2400" dirty="0"/>
              <a:t> </a:t>
            </a:r>
            <a:r>
              <a:rPr lang="en-US" sz="2400" dirty="0" err="1"/>
              <a:t>mạnh</a:t>
            </a:r>
            <a:r>
              <a:rPr lang="en-US" sz="2400" dirty="0"/>
              <a:t> </a:t>
            </a:r>
            <a:r>
              <a:rPr lang="en-US" sz="2400" dirty="0" err="1"/>
              <a:t>mẽ</a:t>
            </a:r>
            <a:r>
              <a:rPr lang="en-US" sz="2400" dirty="0"/>
              <a:t> </a:t>
            </a:r>
            <a:r>
              <a:rPr lang="en-US" sz="2400" dirty="0" err="1"/>
              <a:t>hơn</a:t>
            </a:r>
            <a:r>
              <a:rPr lang="en-US" sz="2400" dirty="0"/>
              <a:t> so </a:t>
            </a:r>
            <a:r>
              <a:rPr lang="en-US" sz="2400" dirty="0" err="1"/>
              <a:t>với</a:t>
            </a:r>
            <a:r>
              <a:rPr lang="en-US" sz="2400" dirty="0"/>
              <a:t> </a:t>
            </a:r>
            <a:r>
              <a:rPr lang="en-US" sz="2400" dirty="0" err="1"/>
              <a:t>việc</a:t>
            </a:r>
            <a:r>
              <a:rPr lang="en-US" sz="2400" dirty="0"/>
              <a:t> in </a:t>
            </a:r>
            <a:r>
              <a:rPr lang="en-US" sz="2400" dirty="0" err="1"/>
              <a:t>biến</a:t>
            </a:r>
            <a:r>
              <a:rPr lang="en-US" sz="2400" dirty="0"/>
              <a:t> </a:t>
            </a:r>
            <a:r>
              <a:rPr lang="en-US" sz="2400" dirty="0" err="1"/>
              <a:t>ra</a:t>
            </a:r>
            <a:r>
              <a:rPr lang="en-US" sz="2400" dirty="0"/>
              <a:t> </a:t>
            </a:r>
            <a:r>
              <a:rPr lang="en-US" sz="2400" dirty="0" err="1"/>
              <a:t>dòng</a:t>
            </a:r>
            <a:r>
              <a:rPr lang="en-US" sz="2400" dirty="0"/>
              <a:t> </a:t>
            </a:r>
            <a:r>
              <a:rPr lang="en-US" sz="2400" dirty="0" err="1"/>
              <a:t>lệnh</a:t>
            </a:r>
            <a:r>
              <a:rPr lang="en-US" sz="2400" dirty="0"/>
              <a:t> (</a:t>
            </a:r>
            <a:r>
              <a:rPr lang="en-US" sz="2400" dirty="0" err="1"/>
              <a:t>system.out.print</a:t>
            </a:r>
            <a:r>
              <a:rPr lang="en-US" sz="2400" dirty="0"/>
              <a:t>)</a:t>
            </a:r>
          </a:p>
          <a:p>
            <a:pPr marL="285750" indent="-285750">
              <a:lnSpc>
                <a:spcPct val="150000"/>
              </a:lnSpc>
              <a:buFont typeface="Arial" panose="020B0604020202020204" pitchFamily="34" charset="0"/>
              <a:buChar char="•"/>
            </a:pPr>
            <a:r>
              <a:rPr lang="en-US" sz="2400" dirty="0" err="1"/>
              <a:t>Nội</a:t>
            </a:r>
            <a:r>
              <a:rPr lang="en-US" sz="2400" dirty="0"/>
              <a:t> dung </a:t>
            </a:r>
            <a:r>
              <a:rPr lang="en-US" sz="2400" dirty="0" err="1"/>
              <a:t>tiếp</a:t>
            </a:r>
            <a:r>
              <a:rPr lang="en-US" sz="2400" dirty="0"/>
              <a:t> </a:t>
            </a:r>
            <a:r>
              <a:rPr lang="en-US" sz="2400" dirty="0" err="1"/>
              <a:t>theo</a:t>
            </a:r>
            <a:r>
              <a:rPr lang="en-US" sz="2400" dirty="0"/>
              <a:t> </a:t>
            </a:r>
            <a:r>
              <a:rPr lang="en-US" sz="2400" dirty="0" err="1"/>
              <a:t>sẽ</a:t>
            </a:r>
            <a:r>
              <a:rPr lang="en-US" sz="2400" dirty="0"/>
              <a:t> </a:t>
            </a:r>
            <a:r>
              <a:rPr lang="en-US" sz="2400" dirty="0" err="1"/>
              <a:t>hướng</a:t>
            </a:r>
            <a:r>
              <a:rPr lang="en-US" sz="2400" dirty="0"/>
              <a:t> </a:t>
            </a:r>
            <a:r>
              <a:rPr lang="en-US" sz="2400" dirty="0" err="1"/>
              <a:t>dẫn</a:t>
            </a:r>
            <a:r>
              <a:rPr lang="en-US" sz="2400" dirty="0"/>
              <a:t> debug </a:t>
            </a:r>
            <a:r>
              <a:rPr lang="en-US" sz="2400" dirty="0" err="1"/>
              <a:t>với</a:t>
            </a:r>
            <a:r>
              <a:rPr lang="en-US" sz="2400" dirty="0"/>
              <a:t> Eclipse, </a:t>
            </a:r>
            <a:r>
              <a:rPr lang="en-US" sz="2400" dirty="0" err="1"/>
              <a:t>với</a:t>
            </a:r>
            <a:r>
              <a:rPr lang="en-US" sz="2400" dirty="0"/>
              <a:t> </a:t>
            </a:r>
            <a:r>
              <a:rPr lang="en-US" sz="2400" dirty="0" err="1"/>
              <a:t>các</a:t>
            </a:r>
            <a:r>
              <a:rPr lang="en-US" sz="2400" dirty="0"/>
              <a:t> IDE </a:t>
            </a:r>
            <a:r>
              <a:rPr lang="en-US" sz="2400" dirty="0" err="1"/>
              <a:t>khác</a:t>
            </a:r>
            <a:r>
              <a:rPr lang="en-US" sz="2400" dirty="0"/>
              <a:t> </a:t>
            </a:r>
            <a:r>
              <a:rPr lang="en-US" sz="2400" dirty="0" err="1"/>
              <a:t>các</a:t>
            </a:r>
            <a:r>
              <a:rPr lang="en-US" sz="2400" dirty="0"/>
              <a:t> </a:t>
            </a:r>
            <a:r>
              <a:rPr lang="en-US" sz="2400" dirty="0" err="1"/>
              <a:t>bước</a:t>
            </a:r>
            <a:r>
              <a:rPr lang="en-US" sz="2400" dirty="0"/>
              <a:t> </a:t>
            </a:r>
            <a:r>
              <a:rPr lang="en-US" sz="2400" dirty="0" err="1"/>
              <a:t>cũng</a:t>
            </a:r>
            <a:r>
              <a:rPr lang="en-US" sz="2400" dirty="0"/>
              <a:t> </a:t>
            </a:r>
            <a:r>
              <a:rPr lang="en-US" sz="2400" dirty="0" err="1"/>
              <a:t>tương</a:t>
            </a:r>
            <a:r>
              <a:rPr lang="en-US" sz="2400" dirty="0"/>
              <a:t> </a:t>
            </a:r>
            <a:r>
              <a:rPr lang="en-US" sz="2400" dirty="0" err="1"/>
              <a:t>tự</a:t>
            </a:r>
            <a:endParaRPr lang="en-US" sz="2400" dirty="0"/>
          </a:p>
        </p:txBody>
      </p:sp>
    </p:spTree>
    <p:extLst>
      <p:ext uri="{BB962C8B-B14F-4D97-AF65-F5344CB8AC3E}">
        <p14:creationId xmlns:p14="http://schemas.microsoft.com/office/powerpoint/2010/main" val="909043480"/>
      </p:ext>
    </p:extLst>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Đặt</a:t>
            </a:r>
            <a:r>
              <a:rPr lang="en-US" b="1" dirty="0">
                <a:solidFill>
                  <a:srgbClr val="C00000"/>
                </a:solidFill>
              </a:rPr>
              <a:t> breakpoint</a:t>
            </a:r>
          </a:p>
        </p:txBody>
      </p:sp>
      <p:sp>
        <p:nvSpPr>
          <p:cNvPr id="4" name="TextBox 3"/>
          <p:cNvSpPr txBox="1"/>
          <p:nvPr/>
        </p:nvSpPr>
        <p:spPr>
          <a:xfrm>
            <a:off x="511675" y="917565"/>
            <a:ext cx="5132607"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Debug </a:t>
            </a:r>
            <a:r>
              <a:rPr lang="en-US" sz="2400" dirty="0" err="1"/>
              <a:t>theo</a:t>
            </a:r>
            <a:r>
              <a:rPr lang="en-US" sz="2400" dirty="0"/>
              <a:t> </a:t>
            </a:r>
            <a:r>
              <a:rPr lang="en-US" sz="2400" dirty="0" err="1"/>
              <a:t>các</a:t>
            </a:r>
            <a:r>
              <a:rPr lang="en-US" sz="2400" dirty="0"/>
              <a:t> </a:t>
            </a:r>
            <a:r>
              <a:rPr lang="en-US" sz="2400" dirty="0" err="1"/>
              <a:t>bước</a:t>
            </a:r>
            <a:r>
              <a:rPr lang="en-US" sz="2400" dirty="0"/>
              <a:t> </a:t>
            </a:r>
            <a:r>
              <a:rPr lang="en-US" sz="2400" dirty="0" err="1"/>
              <a:t>cơ</a:t>
            </a:r>
            <a:r>
              <a:rPr lang="en-US" sz="2400" dirty="0"/>
              <a:t> </a:t>
            </a:r>
            <a:r>
              <a:rPr lang="en-US" sz="2400" dirty="0" err="1"/>
              <a:t>bản</a:t>
            </a:r>
            <a:r>
              <a:rPr lang="en-US" sz="2400" dirty="0"/>
              <a:t> </a:t>
            </a:r>
            <a:r>
              <a:rPr lang="en-US" sz="2400" dirty="0" err="1"/>
              <a:t>sau</a:t>
            </a:r>
            <a:r>
              <a:rPr lang="en-US" sz="2400" dirty="0"/>
              <a:t>:</a:t>
            </a:r>
          </a:p>
          <a:p>
            <a:pPr marL="742950" lvl="1" indent="-285750">
              <a:lnSpc>
                <a:spcPct val="150000"/>
              </a:lnSpc>
              <a:buFont typeface="Arial" panose="020B0604020202020204" pitchFamily="34" charset="0"/>
              <a:buChar char="•"/>
            </a:pPr>
            <a:r>
              <a:rPr lang="en-US" sz="2400" dirty="0" err="1"/>
              <a:t>Đặt</a:t>
            </a:r>
            <a:r>
              <a:rPr lang="en-US" sz="2400" dirty="0"/>
              <a:t> breakpoint (Ctrl + Shift + B)</a:t>
            </a:r>
          </a:p>
          <a:p>
            <a:pPr marL="742950" lvl="1" indent="-285750">
              <a:lnSpc>
                <a:spcPct val="150000"/>
              </a:lnSpc>
              <a:buFont typeface="Arial" panose="020B0604020202020204" pitchFamily="34" charset="0"/>
              <a:buChar char="•"/>
            </a:pPr>
            <a:endParaRPr lang="en-US" sz="2400" dirty="0"/>
          </a:p>
          <a:p>
            <a:pPr marL="742950" lvl="1" indent="-285750">
              <a:lnSpc>
                <a:spcPct val="150000"/>
              </a:lnSpc>
              <a:buFont typeface="Arial" panose="020B0604020202020204" pitchFamily="34" charset="0"/>
              <a:buChar char="•"/>
            </a:pPr>
            <a:endParaRPr lang="en-US" sz="2400" dirty="0"/>
          </a:p>
          <a:p>
            <a:pPr marL="742950" lvl="1" indent="-285750">
              <a:lnSpc>
                <a:spcPct val="150000"/>
              </a:lnSpc>
              <a:buFont typeface="Arial" panose="020B0604020202020204" pitchFamily="34" charset="0"/>
              <a:buChar char="•"/>
            </a:pPr>
            <a:endParaRPr lang="en-US" sz="2400" dirty="0"/>
          </a:p>
        </p:txBody>
      </p:sp>
      <p:pic>
        <p:nvPicPr>
          <p:cNvPr id="5" name="Picture 4"/>
          <p:cNvPicPr>
            <a:picLocks noChangeAspect="1"/>
          </p:cNvPicPr>
          <p:nvPr/>
        </p:nvPicPr>
        <p:blipFill>
          <a:blip r:embed="rId3"/>
          <a:stretch>
            <a:fillRect/>
          </a:stretch>
        </p:blipFill>
        <p:spPr>
          <a:xfrm>
            <a:off x="6110629" y="1052726"/>
            <a:ext cx="3576615" cy="2016087"/>
          </a:xfrm>
          <a:prstGeom prst="rect">
            <a:avLst/>
          </a:prstGeom>
        </p:spPr>
      </p:pic>
      <p:pic>
        <p:nvPicPr>
          <p:cNvPr id="2" name="Picture 1"/>
          <p:cNvPicPr>
            <a:picLocks noChangeAspect="1"/>
          </p:cNvPicPr>
          <p:nvPr/>
        </p:nvPicPr>
        <p:blipFill>
          <a:blip r:embed="rId4"/>
          <a:stretch>
            <a:fillRect/>
          </a:stretch>
        </p:blipFill>
        <p:spPr>
          <a:xfrm>
            <a:off x="6251668" y="3812544"/>
            <a:ext cx="4956147" cy="2232530"/>
          </a:xfrm>
          <a:prstGeom prst="rect">
            <a:avLst/>
          </a:prstGeom>
        </p:spPr>
      </p:pic>
      <p:sp>
        <p:nvSpPr>
          <p:cNvPr id="6" name="Rectangle 5"/>
          <p:cNvSpPr/>
          <p:nvPr/>
        </p:nvSpPr>
        <p:spPr>
          <a:xfrm>
            <a:off x="155668" y="3657129"/>
            <a:ext cx="6096000" cy="1661993"/>
          </a:xfrm>
          <a:prstGeom prst="rect">
            <a:avLst/>
          </a:prstGeom>
        </p:spPr>
        <p:txBody>
          <a:bodyPr>
            <a:spAutoFit/>
          </a:bodyPr>
          <a:lstStyle/>
          <a:p>
            <a:pPr marL="742950" lvl="1" indent="-285750">
              <a:lnSpc>
                <a:spcPct val="150000"/>
              </a:lnSpc>
              <a:buFont typeface="Arial" panose="020B0604020202020204" pitchFamily="34" charset="0"/>
              <a:buChar char="•"/>
            </a:pPr>
            <a:r>
              <a:rPr lang="en-US" sz="2400" dirty="0" err="1"/>
              <a:t>Bắt</a:t>
            </a:r>
            <a:r>
              <a:rPr lang="en-US" sz="2400" dirty="0"/>
              <a:t> </a:t>
            </a:r>
            <a:r>
              <a:rPr lang="en-US" sz="2400" dirty="0" err="1"/>
              <a:t>đầu</a:t>
            </a:r>
            <a:r>
              <a:rPr lang="en-US" sz="2400" dirty="0"/>
              <a:t> </a:t>
            </a:r>
            <a:r>
              <a:rPr lang="en-US" sz="2400" dirty="0" err="1"/>
              <a:t>chương</a:t>
            </a:r>
            <a:r>
              <a:rPr lang="en-US" sz="2400" dirty="0"/>
              <a:t> </a:t>
            </a:r>
            <a:r>
              <a:rPr lang="en-US" sz="2400" dirty="0" err="1"/>
              <a:t>trình</a:t>
            </a:r>
            <a:r>
              <a:rPr lang="en-US" sz="2400" dirty="0"/>
              <a:t> ở </a:t>
            </a:r>
            <a:r>
              <a:rPr lang="en-US" sz="2400" dirty="0" err="1"/>
              <a:t>chế</a:t>
            </a:r>
            <a:r>
              <a:rPr lang="en-US" sz="2400" dirty="0"/>
              <a:t> </a:t>
            </a:r>
            <a:r>
              <a:rPr lang="en-US" sz="2400" dirty="0" err="1"/>
              <a:t>độ</a:t>
            </a:r>
            <a:r>
              <a:rPr lang="en-US" sz="2400" dirty="0"/>
              <a:t> debug</a:t>
            </a:r>
          </a:p>
          <a:p>
            <a:pPr marL="1200150" lvl="2" indent="-285750">
              <a:lnSpc>
                <a:spcPct val="150000"/>
              </a:lnSpc>
              <a:buFont typeface="Arial" panose="020B0604020202020204" pitchFamily="34" charset="0"/>
              <a:buChar char="•"/>
            </a:pPr>
            <a:r>
              <a:rPr lang="en-US" sz="2000" dirty="0" err="1"/>
              <a:t>Chương</a:t>
            </a:r>
            <a:r>
              <a:rPr lang="en-US" sz="2000" dirty="0"/>
              <a:t> </a:t>
            </a:r>
            <a:r>
              <a:rPr lang="en-US" sz="2000" dirty="0" err="1"/>
              <a:t>trình</a:t>
            </a:r>
            <a:r>
              <a:rPr lang="en-US" sz="2000" dirty="0"/>
              <a:t> </a:t>
            </a:r>
            <a:r>
              <a:rPr lang="en-US" sz="2000" dirty="0" err="1"/>
              <a:t>sẽ</a:t>
            </a:r>
            <a:r>
              <a:rPr lang="en-US" sz="2000" dirty="0"/>
              <a:t> </a:t>
            </a:r>
            <a:r>
              <a:rPr lang="en-US" sz="2000" dirty="0" err="1"/>
              <a:t>dùng</a:t>
            </a:r>
            <a:r>
              <a:rPr lang="en-US" sz="2000" dirty="0"/>
              <a:t> </a:t>
            </a:r>
            <a:r>
              <a:rPr lang="en-US" sz="2000" dirty="0" err="1"/>
              <a:t>khi</a:t>
            </a:r>
            <a:r>
              <a:rPr lang="en-US" sz="2000" dirty="0"/>
              <a:t> </a:t>
            </a:r>
            <a:r>
              <a:rPr lang="en-US" sz="2000" dirty="0" err="1"/>
              <a:t>gặp</a:t>
            </a:r>
            <a:r>
              <a:rPr lang="en-US" sz="2000" dirty="0"/>
              <a:t> breakpoint</a:t>
            </a:r>
          </a:p>
          <a:p>
            <a:pPr marL="742950" lvl="1" indent="-28575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937178589"/>
      </p:ext>
    </p:extLst>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a:solidFill>
                  <a:srgbClr val="C00000"/>
                </a:solidFill>
              </a:rPr>
              <a:t>Quan </a:t>
            </a:r>
            <a:r>
              <a:rPr lang="en-US" b="1" dirty="0" err="1">
                <a:solidFill>
                  <a:srgbClr val="C00000"/>
                </a:solidFill>
              </a:rPr>
              <a:t>sát</a:t>
            </a:r>
            <a:r>
              <a:rPr lang="en-US" b="1" dirty="0">
                <a:solidFill>
                  <a:srgbClr val="C00000"/>
                </a:solidFill>
              </a:rPr>
              <a:t> </a:t>
            </a:r>
            <a:r>
              <a:rPr lang="en-US" b="1" dirty="0" err="1">
                <a:solidFill>
                  <a:srgbClr val="C00000"/>
                </a:solidFill>
              </a:rPr>
              <a:t>giá</a:t>
            </a:r>
            <a:r>
              <a:rPr lang="en-US" b="1" dirty="0">
                <a:solidFill>
                  <a:srgbClr val="C00000"/>
                </a:solidFill>
              </a:rPr>
              <a:t> </a:t>
            </a:r>
            <a:r>
              <a:rPr lang="en-US" b="1" dirty="0" err="1">
                <a:solidFill>
                  <a:srgbClr val="C00000"/>
                </a:solidFill>
              </a:rPr>
              <a:t>trị</a:t>
            </a:r>
            <a:r>
              <a:rPr lang="en-US" b="1" dirty="0">
                <a:solidFill>
                  <a:srgbClr val="C00000"/>
                </a:solidFill>
              </a:rPr>
              <a:t> </a:t>
            </a:r>
            <a:r>
              <a:rPr lang="en-US" b="1" dirty="0" err="1">
                <a:solidFill>
                  <a:srgbClr val="C00000"/>
                </a:solidFill>
              </a:rPr>
              <a:t>các</a:t>
            </a:r>
            <a:r>
              <a:rPr lang="en-US" b="1" dirty="0">
                <a:solidFill>
                  <a:srgbClr val="C00000"/>
                </a:solidFill>
              </a:rPr>
              <a:t> </a:t>
            </a:r>
            <a:r>
              <a:rPr lang="en-US" b="1" dirty="0" err="1">
                <a:solidFill>
                  <a:srgbClr val="C00000"/>
                </a:solidFill>
              </a:rPr>
              <a:t>biến</a:t>
            </a:r>
            <a:endParaRPr lang="en-US" b="1" dirty="0">
              <a:solidFill>
                <a:srgbClr val="C00000"/>
              </a:solidFill>
            </a:endParaRPr>
          </a:p>
        </p:txBody>
      </p:sp>
      <p:sp>
        <p:nvSpPr>
          <p:cNvPr id="4" name="TextBox 3"/>
          <p:cNvSpPr txBox="1"/>
          <p:nvPr/>
        </p:nvSpPr>
        <p:spPr>
          <a:xfrm>
            <a:off x="511675" y="917565"/>
            <a:ext cx="8665217" cy="27699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Eclipse </a:t>
            </a:r>
            <a:r>
              <a:rPr lang="en-US" sz="2400" dirty="0" err="1"/>
              <a:t>sẽ</a:t>
            </a:r>
            <a:r>
              <a:rPr lang="en-US" sz="2400" dirty="0"/>
              <a:t> </a:t>
            </a:r>
            <a:r>
              <a:rPr lang="en-US" sz="2400" dirty="0" err="1"/>
              <a:t>hỏi</a:t>
            </a:r>
            <a:r>
              <a:rPr lang="en-US" sz="2400" dirty="0"/>
              <a:t> </a:t>
            </a:r>
            <a:r>
              <a:rPr lang="en-US" sz="2400" dirty="0" err="1"/>
              <a:t>để</a:t>
            </a:r>
            <a:r>
              <a:rPr lang="en-US" sz="2400" dirty="0"/>
              <a:t> </a:t>
            </a:r>
            <a:r>
              <a:rPr lang="en-US" sz="2400" dirty="0" err="1"/>
              <a:t>chuyển</a:t>
            </a:r>
            <a:r>
              <a:rPr lang="en-US" sz="2400" dirty="0"/>
              <a:t> </a:t>
            </a:r>
            <a:r>
              <a:rPr lang="en-US" sz="2400" dirty="0" err="1"/>
              <a:t>chế</a:t>
            </a:r>
            <a:r>
              <a:rPr lang="en-US" sz="2400" dirty="0"/>
              <a:t> </a:t>
            </a:r>
            <a:r>
              <a:rPr lang="en-US" sz="2400" dirty="0" err="1"/>
              <a:t>độ</a:t>
            </a:r>
            <a:r>
              <a:rPr lang="en-US" sz="2400" dirty="0"/>
              <a:t> </a:t>
            </a:r>
            <a:r>
              <a:rPr lang="en-US" sz="2400" dirty="0" err="1"/>
              <a:t>khung</a:t>
            </a:r>
            <a:r>
              <a:rPr lang="en-US" sz="2400" dirty="0"/>
              <a:t> </a:t>
            </a:r>
            <a:r>
              <a:rPr lang="en-US" sz="2400" dirty="0" err="1"/>
              <a:t>nhìn</a:t>
            </a:r>
            <a:r>
              <a:rPr lang="en-US" sz="2400" dirty="0"/>
              <a:t> sang </a:t>
            </a:r>
            <a:r>
              <a:rPr lang="en-US" sz="2400" b="1" dirty="0"/>
              <a:t>Debug</a:t>
            </a:r>
          </a:p>
          <a:p>
            <a:pPr marL="742950" lvl="1" indent="-285750">
              <a:lnSpc>
                <a:spcPct val="150000"/>
              </a:lnSpc>
              <a:buFont typeface="Arial" panose="020B0604020202020204" pitchFamily="34" charset="0"/>
              <a:buChar char="•"/>
            </a:pPr>
            <a:r>
              <a:rPr lang="en-US" sz="2000" dirty="0" err="1"/>
              <a:t>Chọn</a:t>
            </a:r>
            <a:r>
              <a:rPr lang="en-US" sz="2000" dirty="0"/>
              <a:t> </a:t>
            </a:r>
            <a:r>
              <a:rPr lang="en-US" sz="2000" b="1" dirty="0"/>
              <a:t>No</a:t>
            </a:r>
            <a:r>
              <a:rPr lang="en-US" sz="2000" dirty="0"/>
              <a:t> </a:t>
            </a:r>
            <a:r>
              <a:rPr lang="en-US" sz="2000" dirty="0" err="1"/>
              <a:t>để</a:t>
            </a:r>
            <a:r>
              <a:rPr lang="en-US" sz="2000" dirty="0"/>
              <a:t> </a:t>
            </a:r>
            <a:r>
              <a:rPr lang="en-US" sz="2000" dirty="0" err="1"/>
              <a:t>giữ</a:t>
            </a:r>
            <a:r>
              <a:rPr lang="en-US" sz="2000" dirty="0"/>
              <a:t> </a:t>
            </a:r>
            <a:r>
              <a:rPr lang="en-US" sz="2000" dirty="0" err="1"/>
              <a:t>vị</a:t>
            </a:r>
            <a:r>
              <a:rPr lang="en-US" sz="2000" dirty="0"/>
              <a:t> </a:t>
            </a:r>
            <a:r>
              <a:rPr lang="en-US" sz="2000" dirty="0" err="1"/>
              <a:t>trí</a:t>
            </a:r>
            <a:r>
              <a:rPr lang="en-US" sz="2000" dirty="0"/>
              <a:t> </a:t>
            </a:r>
            <a:r>
              <a:rPr lang="en-US" sz="2000" dirty="0" err="1"/>
              <a:t>của</a:t>
            </a:r>
            <a:r>
              <a:rPr lang="en-US" sz="2000" dirty="0"/>
              <a:t> </a:t>
            </a:r>
            <a:r>
              <a:rPr lang="en-US" sz="2000" dirty="0" err="1"/>
              <a:t>sổ</a:t>
            </a:r>
            <a:r>
              <a:rPr lang="en-US" sz="2000" dirty="0"/>
              <a:t> </a:t>
            </a:r>
            <a:r>
              <a:rPr lang="en-US" sz="2000" dirty="0" err="1"/>
              <a:t>như</a:t>
            </a:r>
            <a:r>
              <a:rPr lang="en-US" sz="2000" dirty="0"/>
              <a:t> </a:t>
            </a:r>
            <a:r>
              <a:rPr lang="en-US" sz="2000" dirty="0" err="1"/>
              <a:t>hiện</a:t>
            </a:r>
            <a:r>
              <a:rPr lang="en-US" sz="2000" dirty="0"/>
              <a:t> </a:t>
            </a:r>
            <a:r>
              <a:rPr lang="en-US" sz="2000" dirty="0" err="1"/>
              <a:t>tại</a:t>
            </a:r>
            <a:endParaRPr lang="en-US" sz="2000" dirty="0"/>
          </a:p>
          <a:p>
            <a:pPr marL="742950" lvl="1" indent="-285750">
              <a:lnSpc>
                <a:spcPct val="150000"/>
              </a:lnSpc>
              <a:buFont typeface="Arial" panose="020B0604020202020204" pitchFamily="34" charset="0"/>
              <a:buChar char="•"/>
            </a:pPr>
            <a:endParaRPr lang="en-US" sz="2400" dirty="0"/>
          </a:p>
          <a:p>
            <a:pPr marL="742950" lvl="1" indent="-285750">
              <a:lnSpc>
                <a:spcPct val="150000"/>
              </a:lnSpc>
              <a:buFont typeface="Arial" panose="020B0604020202020204" pitchFamily="34" charset="0"/>
              <a:buChar char="•"/>
            </a:pPr>
            <a:endParaRPr lang="en-US" sz="2400" dirty="0"/>
          </a:p>
          <a:p>
            <a:pPr marL="742950" lvl="1" indent="-285750">
              <a:lnSpc>
                <a:spcPct val="150000"/>
              </a:lnSpc>
              <a:buFont typeface="Arial" panose="020B0604020202020204" pitchFamily="34" charset="0"/>
              <a:buChar char="•"/>
            </a:pPr>
            <a:endParaRPr lang="en-US" sz="2400" dirty="0"/>
          </a:p>
        </p:txBody>
      </p:sp>
      <p:sp>
        <p:nvSpPr>
          <p:cNvPr id="6" name="Rectangle 5"/>
          <p:cNvSpPr/>
          <p:nvPr/>
        </p:nvSpPr>
        <p:spPr>
          <a:xfrm>
            <a:off x="155668" y="3657129"/>
            <a:ext cx="6096000" cy="2816156"/>
          </a:xfrm>
          <a:prstGeom prst="rect">
            <a:avLst/>
          </a:prstGeom>
        </p:spPr>
        <p:txBody>
          <a:bodyPr>
            <a:spAutoFit/>
          </a:bodyPr>
          <a:lstStyle/>
          <a:p>
            <a:pPr marL="285750" indent="-285750">
              <a:lnSpc>
                <a:spcPct val="150000"/>
              </a:lnSpc>
              <a:buFont typeface="Arial" panose="020B0604020202020204" pitchFamily="34" charset="0"/>
              <a:buChar char="•"/>
            </a:pPr>
            <a:r>
              <a:rPr lang="en-US" sz="2400" dirty="0"/>
              <a:t>Quan </a:t>
            </a:r>
            <a:r>
              <a:rPr lang="en-US" sz="2400" dirty="0" err="1"/>
              <a:t>sát</a:t>
            </a:r>
            <a:r>
              <a:rPr lang="en-US" sz="2400" dirty="0"/>
              <a:t> </a:t>
            </a:r>
            <a:r>
              <a:rPr lang="en-US" sz="2400" dirty="0" err="1"/>
              <a:t>giá</a:t>
            </a:r>
            <a:r>
              <a:rPr lang="en-US" sz="2400" dirty="0"/>
              <a:t> </a:t>
            </a:r>
            <a:r>
              <a:rPr lang="en-US" sz="2400" dirty="0" err="1"/>
              <a:t>trị</a:t>
            </a:r>
            <a:r>
              <a:rPr lang="en-US" sz="2400" dirty="0"/>
              <a:t> </a:t>
            </a:r>
            <a:r>
              <a:rPr lang="en-US" sz="2400" dirty="0" err="1"/>
              <a:t>các</a:t>
            </a:r>
            <a:r>
              <a:rPr lang="en-US" sz="2400" dirty="0"/>
              <a:t> </a:t>
            </a:r>
            <a:r>
              <a:rPr lang="en-US" sz="2400" dirty="0" err="1"/>
              <a:t>biến</a:t>
            </a:r>
            <a:endParaRPr lang="en-US" sz="2400" dirty="0"/>
          </a:p>
          <a:p>
            <a:pPr marL="742950" lvl="1" indent="-285750">
              <a:lnSpc>
                <a:spcPct val="150000"/>
              </a:lnSpc>
              <a:buFont typeface="Arial" panose="020B0604020202020204" pitchFamily="34" charset="0"/>
              <a:buChar char="•"/>
            </a:pPr>
            <a:r>
              <a:rPr lang="en-US" sz="2000" dirty="0" err="1"/>
              <a:t>Chương</a:t>
            </a:r>
            <a:r>
              <a:rPr lang="en-US" sz="2000" dirty="0"/>
              <a:t> </a:t>
            </a:r>
            <a:r>
              <a:rPr lang="en-US" sz="2000" dirty="0" err="1"/>
              <a:t>trình</a:t>
            </a:r>
            <a:r>
              <a:rPr lang="en-US" sz="2000" dirty="0"/>
              <a:t> </a:t>
            </a:r>
            <a:r>
              <a:rPr lang="en-US" sz="2000" dirty="0" err="1"/>
              <a:t>sẽ</a:t>
            </a:r>
            <a:r>
              <a:rPr lang="en-US" sz="2000" dirty="0"/>
              <a:t> </a:t>
            </a:r>
            <a:r>
              <a:rPr lang="en-US" sz="2000" dirty="0" err="1"/>
              <a:t>dừng</a:t>
            </a:r>
            <a:r>
              <a:rPr lang="en-US" sz="2000" dirty="0"/>
              <a:t> </a:t>
            </a:r>
            <a:r>
              <a:rPr lang="en-US" sz="2000" dirty="0" err="1"/>
              <a:t>lại</a:t>
            </a:r>
            <a:r>
              <a:rPr lang="en-US" sz="2000" dirty="0"/>
              <a:t> ở </a:t>
            </a:r>
            <a:r>
              <a:rPr lang="en-US" sz="2000" b="1" dirty="0"/>
              <a:t>breakpoint</a:t>
            </a:r>
          </a:p>
          <a:p>
            <a:pPr marL="742950" lvl="1" indent="-285750">
              <a:lnSpc>
                <a:spcPct val="150000"/>
              </a:lnSpc>
              <a:buFont typeface="Arial" panose="020B0604020202020204" pitchFamily="34" charset="0"/>
              <a:buChar char="•"/>
            </a:pPr>
            <a:r>
              <a:rPr lang="en-US" sz="2000" dirty="0"/>
              <a:t>Quan </a:t>
            </a:r>
            <a:r>
              <a:rPr lang="en-US" sz="2000" dirty="0" err="1"/>
              <a:t>sát</a:t>
            </a:r>
            <a:r>
              <a:rPr lang="en-US" sz="2000" dirty="0"/>
              <a:t> </a:t>
            </a:r>
            <a:r>
              <a:rPr lang="en-US" sz="2000" dirty="0" err="1"/>
              <a:t>giá</a:t>
            </a:r>
            <a:r>
              <a:rPr lang="en-US" sz="2000" dirty="0"/>
              <a:t> </a:t>
            </a:r>
            <a:r>
              <a:rPr lang="en-US" sz="2000" dirty="0" err="1"/>
              <a:t>trị</a:t>
            </a:r>
            <a:r>
              <a:rPr lang="en-US" sz="2000" dirty="0"/>
              <a:t> </a:t>
            </a:r>
            <a:r>
              <a:rPr lang="en-US" sz="2000" dirty="0" err="1"/>
              <a:t>biến</a:t>
            </a:r>
            <a:r>
              <a:rPr lang="en-US" sz="2000" dirty="0"/>
              <a:t> </a:t>
            </a:r>
            <a:r>
              <a:rPr lang="en-US" sz="2000" dirty="0" err="1"/>
              <a:t>bằng</a:t>
            </a:r>
            <a:r>
              <a:rPr lang="en-US" sz="2000" dirty="0"/>
              <a:t> </a:t>
            </a:r>
            <a:r>
              <a:rPr lang="en-US" sz="2000" dirty="0" err="1"/>
              <a:t>cách</a:t>
            </a:r>
            <a:r>
              <a:rPr lang="en-US" sz="2000" dirty="0"/>
              <a:t>:</a:t>
            </a:r>
          </a:p>
          <a:p>
            <a:pPr marL="1200150" lvl="2" indent="-285750">
              <a:lnSpc>
                <a:spcPct val="150000"/>
              </a:lnSpc>
              <a:buFont typeface="Arial" panose="020B0604020202020204" pitchFamily="34" charset="0"/>
              <a:buChar char="•"/>
            </a:pPr>
            <a:r>
              <a:rPr lang="en-US" dirty="0"/>
              <a:t>Di </a:t>
            </a:r>
            <a:r>
              <a:rPr lang="en-US" dirty="0" err="1"/>
              <a:t>chuột</a:t>
            </a:r>
            <a:r>
              <a:rPr lang="en-US" dirty="0"/>
              <a:t> qua</a:t>
            </a:r>
          </a:p>
          <a:p>
            <a:pPr marL="1200150" lvl="2" indent="-285750">
              <a:lnSpc>
                <a:spcPct val="150000"/>
              </a:lnSpc>
              <a:buFont typeface="Arial" panose="020B0604020202020204" pitchFamily="34" charset="0"/>
              <a:buChar char="•"/>
            </a:pPr>
            <a:r>
              <a:rPr lang="en-US" dirty="0" err="1"/>
              <a:t>Gỗ</a:t>
            </a:r>
            <a:r>
              <a:rPr lang="en-US" dirty="0"/>
              <a:t> </a:t>
            </a:r>
            <a:r>
              <a:rPr lang="en-US" dirty="0" err="1"/>
              <a:t>tên</a:t>
            </a:r>
            <a:r>
              <a:rPr lang="en-US" dirty="0"/>
              <a:t> </a:t>
            </a:r>
            <a:r>
              <a:rPr lang="en-US" dirty="0" err="1"/>
              <a:t>biến</a:t>
            </a:r>
            <a:r>
              <a:rPr lang="en-US" dirty="0"/>
              <a:t> </a:t>
            </a:r>
            <a:r>
              <a:rPr lang="en-US" dirty="0" err="1"/>
              <a:t>vào</a:t>
            </a:r>
            <a:r>
              <a:rPr lang="en-US" dirty="0"/>
              <a:t> </a:t>
            </a:r>
            <a:r>
              <a:rPr lang="en-US" dirty="0" err="1"/>
              <a:t>cửa</a:t>
            </a:r>
            <a:r>
              <a:rPr lang="en-US" dirty="0"/>
              <a:t> </a:t>
            </a:r>
            <a:r>
              <a:rPr lang="en-US" dirty="0" err="1"/>
              <a:t>sổ</a:t>
            </a:r>
            <a:r>
              <a:rPr lang="en-US" dirty="0"/>
              <a:t> </a:t>
            </a:r>
            <a:r>
              <a:rPr lang="en-US" b="1" dirty="0"/>
              <a:t>expression</a:t>
            </a:r>
          </a:p>
          <a:p>
            <a:pPr marL="1200150" lvl="2" indent="-285750">
              <a:lnSpc>
                <a:spcPct val="150000"/>
              </a:lnSpc>
              <a:buFont typeface="Arial" panose="020B0604020202020204" pitchFamily="34" charset="0"/>
              <a:buChar char="•"/>
            </a:pPr>
            <a:r>
              <a:rPr lang="en-US" dirty="0" err="1"/>
              <a:t>Bôi</a:t>
            </a:r>
            <a:r>
              <a:rPr lang="en-US" dirty="0"/>
              <a:t> </a:t>
            </a:r>
            <a:r>
              <a:rPr lang="en-US" dirty="0" err="1"/>
              <a:t>đen</a:t>
            </a:r>
            <a:r>
              <a:rPr lang="en-US" dirty="0"/>
              <a:t> </a:t>
            </a:r>
            <a:r>
              <a:rPr lang="en-US" dirty="0" err="1"/>
              <a:t>biểu</a:t>
            </a:r>
            <a:r>
              <a:rPr lang="en-US" dirty="0"/>
              <a:t> </a:t>
            </a:r>
            <a:r>
              <a:rPr lang="en-US" dirty="0" err="1"/>
              <a:t>thức</a:t>
            </a:r>
            <a:r>
              <a:rPr lang="en-US" dirty="0"/>
              <a:t>, </a:t>
            </a:r>
            <a:r>
              <a:rPr lang="en-US" dirty="0" err="1"/>
              <a:t>phải</a:t>
            </a:r>
            <a:r>
              <a:rPr lang="en-US" dirty="0"/>
              <a:t> </a:t>
            </a:r>
            <a:r>
              <a:rPr lang="en-US" dirty="0" err="1"/>
              <a:t>chuột</a:t>
            </a:r>
            <a:r>
              <a:rPr lang="en-US" dirty="0"/>
              <a:t> </a:t>
            </a:r>
            <a:r>
              <a:rPr lang="en-US" dirty="0" err="1"/>
              <a:t>chọn</a:t>
            </a:r>
            <a:r>
              <a:rPr lang="en-US" dirty="0"/>
              <a:t> </a:t>
            </a:r>
            <a:r>
              <a:rPr lang="en-US" b="1" dirty="0"/>
              <a:t>Watch</a:t>
            </a:r>
          </a:p>
        </p:txBody>
      </p:sp>
      <p:pic>
        <p:nvPicPr>
          <p:cNvPr id="7" name="Picture 6"/>
          <p:cNvPicPr>
            <a:picLocks noChangeAspect="1"/>
          </p:cNvPicPr>
          <p:nvPr/>
        </p:nvPicPr>
        <p:blipFill>
          <a:blip r:embed="rId3"/>
          <a:stretch>
            <a:fillRect/>
          </a:stretch>
        </p:blipFill>
        <p:spPr>
          <a:xfrm>
            <a:off x="6530195" y="1524237"/>
            <a:ext cx="3947749" cy="1832669"/>
          </a:xfrm>
          <a:prstGeom prst="rect">
            <a:avLst/>
          </a:prstGeom>
        </p:spPr>
      </p:pic>
      <p:pic>
        <p:nvPicPr>
          <p:cNvPr id="8" name="Picture 7"/>
          <p:cNvPicPr>
            <a:picLocks noChangeAspect="1"/>
          </p:cNvPicPr>
          <p:nvPr/>
        </p:nvPicPr>
        <p:blipFill>
          <a:blip r:embed="rId4"/>
          <a:stretch>
            <a:fillRect/>
          </a:stretch>
        </p:blipFill>
        <p:spPr>
          <a:xfrm>
            <a:off x="6018363" y="2984548"/>
            <a:ext cx="4083217" cy="1958059"/>
          </a:xfrm>
          <a:prstGeom prst="rect">
            <a:avLst/>
          </a:prstGeom>
        </p:spPr>
      </p:pic>
      <p:pic>
        <p:nvPicPr>
          <p:cNvPr id="9" name="Picture 8"/>
          <p:cNvPicPr>
            <a:picLocks noChangeAspect="1"/>
          </p:cNvPicPr>
          <p:nvPr/>
        </p:nvPicPr>
        <p:blipFill rotWithShape="1">
          <a:blip r:embed="rId5"/>
          <a:srcRect b="42669"/>
          <a:stretch/>
        </p:blipFill>
        <p:spPr>
          <a:xfrm>
            <a:off x="7673289" y="4398631"/>
            <a:ext cx="3345559" cy="1956402"/>
          </a:xfrm>
          <a:prstGeom prst="rect">
            <a:avLst/>
          </a:prstGeom>
        </p:spPr>
      </p:pic>
    </p:spTree>
    <p:extLst>
      <p:ext uri="{BB962C8B-B14F-4D97-AF65-F5344CB8AC3E}">
        <p14:creationId xmlns:p14="http://schemas.microsoft.com/office/powerpoint/2010/main" val="1331447659"/>
      </p:ext>
    </p:extLst>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Chạy</a:t>
            </a:r>
            <a:r>
              <a:rPr lang="en-US" b="1" dirty="0">
                <a:solidFill>
                  <a:srgbClr val="C00000"/>
                </a:solidFill>
              </a:rPr>
              <a:t> </a:t>
            </a:r>
            <a:r>
              <a:rPr lang="en-US" b="1" dirty="0" err="1">
                <a:solidFill>
                  <a:srgbClr val="C00000"/>
                </a:solidFill>
              </a:rPr>
              <a:t>tiếp</a:t>
            </a:r>
            <a:r>
              <a:rPr lang="en-US" b="1" dirty="0">
                <a:solidFill>
                  <a:srgbClr val="C00000"/>
                </a:solidFill>
              </a:rPr>
              <a:t> </a:t>
            </a:r>
            <a:r>
              <a:rPr lang="en-US" b="1" dirty="0" err="1">
                <a:solidFill>
                  <a:srgbClr val="C00000"/>
                </a:solidFill>
              </a:rPr>
              <a:t>chương</a:t>
            </a:r>
            <a:r>
              <a:rPr lang="en-US" b="1" dirty="0">
                <a:solidFill>
                  <a:srgbClr val="C00000"/>
                </a:solidFill>
              </a:rPr>
              <a:t> </a:t>
            </a:r>
            <a:r>
              <a:rPr lang="en-US" b="1" dirty="0" err="1">
                <a:solidFill>
                  <a:srgbClr val="C00000"/>
                </a:solidFill>
              </a:rPr>
              <a:t>trình</a:t>
            </a:r>
            <a:endParaRPr lang="en-US" b="1" dirty="0">
              <a:solidFill>
                <a:srgbClr val="C00000"/>
              </a:solidFill>
            </a:endParaRPr>
          </a:p>
        </p:txBody>
      </p:sp>
      <p:sp>
        <p:nvSpPr>
          <p:cNvPr id="6" name="Rectangle 5"/>
          <p:cNvSpPr/>
          <p:nvPr/>
        </p:nvSpPr>
        <p:spPr>
          <a:xfrm>
            <a:off x="511675" y="3580964"/>
            <a:ext cx="6096000" cy="1200329"/>
          </a:xfrm>
          <a:prstGeom prst="rect">
            <a:avLst/>
          </a:prstGeom>
        </p:spPr>
        <p:txBody>
          <a:bodyPr>
            <a:spAutoFit/>
          </a:bodyPr>
          <a:lstStyle/>
          <a:p>
            <a:pPr marL="285750" indent="-285750">
              <a:lnSpc>
                <a:spcPct val="150000"/>
              </a:lnSpc>
              <a:buFont typeface="Arial" panose="020B0604020202020204" pitchFamily="34" charset="0"/>
              <a:buChar char="•"/>
            </a:pPr>
            <a:r>
              <a:rPr lang="en-US" sz="2400" b="1" dirty="0"/>
              <a:t>F8</a:t>
            </a:r>
            <a:r>
              <a:rPr lang="en-US" sz="2400" dirty="0"/>
              <a:t> </a:t>
            </a:r>
            <a:r>
              <a:rPr lang="en-US" sz="2400" dirty="0" err="1"/>
              <a:t>để</a:t>
            </a:r>
            <a:r>
              <a:rPr lang="en-US" sz="2400" dirty="0"/>
              <a:t> </a:t>
            </a:r>
            <a:r>
              <a:rPr lang="en-US" sz="2400" dirty="0" err="1"/>
              <a:t>tới</a:t>
            </a:r>
            <a:r>
              <a:rPr lang="en-US" sz="2400" dirty="0"/>
              <a:t> breakpoint </a:t>
            </a:r>
            <a:r>
              <a:rPr lang="en-US" sz="2400" dirty="0" err="1"/>
              <a:t>tiếp</a:t>
            </a:r>
            <a:r>
              <a:rPr lang="en-US" sz="2400" dirty="0"/>
              <a:t> </a:t>
            </a:r>
            <a:r>
              <a:rPr lang="en-US" sz="2400" dirty="0" err="1"/>
              <a:t>theo</a:t>
            </a:r>
            <a:r>
              <a:rPr lang="en-US" sz="2400" dirty="0"/>
              <a:t> </a:t>
            </a:r>
            <a:r>
              <a:rPr lang="en-US" sz="2400" dirty="0" err="1"/>
              <a:t>hoặc</a:t>
            </a:r>
            <a:r>
              <a:rPr lang="en-US" sz="2400" dirty="0"/>
              <a:t> </a:t>
            </a:r>
            <a:r>
              <a:rPr lang="en-US" sz="2400" dirty="0" err="1"/>
              <a:t>tới</a:t>
            </a:r>
            <a:r>
              <a:rPr lang="en-US" sz="2400" dirty="0"/>
              <a:t> </a:t>
            </a:r>
            <a:r>
              <a:rPr lang="en-US" sz="2400" dirty="0" err="1"/>
              <a:t>khi</a:t>
            </a:r>
            <a:r>
              <a:rPr lang="en-US" sz="2400" dirty="0"/>
              <a:t> </a:t>
            </a:r>
            <a:r>
              <a:rPr lang="en-US" sz="2400" dirty="0" err="1"/>
              <a:t>kết</a:t>
            </a:r>
            <a:r>
              <a:rPr lang="en-US" sz="2400" dirty="0"/>
              <a:t> </a:t>
            </a:r>
            <a:r>
              <a:rPr lang="en-US" sz="2400" dirty="0" err="1"/>
              <a:t>thúc</a:t>
            </a:r>
            <a:endParaRPr lang="en-US" b="1" dirty="0"/>
          </a:p>
        </p:txBody>
      </p:sp>
      <p:pic>
        <p:nvPicPr>
          <p:cNvPr id="2" name="Picture 1"/>
          <p:cNvPicPr>
            <a:picLocks noChangeAspect="1"/>
          </p:cNvPicPr>
          <p:nvPr/>
        </p:nvPicPr>
        <p:blipFill rotWithShape="1">
          <a:blip r:embed="rId3"/>
          <a:srcRect r="18796" b="17323"/>
          <a:stretch/>
        </p:blipFill>
        <p:spPr>
          <a:xfrm>
            <a:off x="6532194" y="1077337"/>
            <a:ext cx="4657714" cy="2289883"/>
          </a:xfrm>
          <a:prstGeom prst="rect">
            <a:avLst/>
          </a:prstGeom>
        </p:spPr>
      </p:pic>
      <p:sp>
        <p:nvSpPr>
          <p:cNvPr id="4" name="TextBox 3"/>
          <p:cNvSpPr txBox="1"/>
          <p:nvPr/>
        </p:nvSpPr>
        <p:spPr>
          <a:xfrm>
            <a:off x="511675" y="917565"/>
            <a:ext cx="8665217"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Chạy</a:t>
            </a:r>
            <a:r>
              <a:rPr lang="en-US" sz="2400" dirty="0"/>
              <a:t> </a:t>
            </a:r>
            <a:r>
              <a:rPr lang="en-US" sz="2400" dirty="0" err="1"/>
              <a:t>tới</a:t>
            </a:r>
            <a:r>
              <a:rPr lang="en-US" sz="2400" dirty="0"/>
              <a:t> </a:t>
            </a:r>
            <a:r>
              <a:rPr lang="en-US" sz="2400" dirty="0" err="1"/>
              <a:t>dòng</a:t>
            </a:r>
            <a:r>
              <a:rPr lang="en-US" sz="2400" dirty="0"/>
              <a:t> </a:t>
            </a:r>
            <a:r>
              <a:rPr lang="en-US" sz="2400" dirty="0" err="1"/>
              <a:t>lệnh</a:t>
            </a:r>
            <a:r>
              <a:rPr lang="en-US" sz="2400" dirty="0"/>
              <a:t> </a:t>
            </a:r>
            <a:r>
              <a:rPr lang="en-US" sz="2400" dirty="0" err="1"/>
              <a:t>kế</a:t>
            </a:r>
            <a:r>
              <a:rPr lang="en-US" sz="2400" dirty="0"/>
              <a:t> </a:t>
            </a:r>
            <a:r>
              <a:rPr lang="en-US" sz="2400" dirty="0" err="1"/>
              <a:t>tiếp</a:t>
            </a:r>
            <a:r>
              <a:rPr lang="en-US" sz="2400" dirty="0"/>
              <a:t>:</a:t>
            </a:r>
          </a:p>
          <a:p>
            <a:pPr marL="742950" lvl="1" indent="-285750">
              <a:lnSpc>
                <a:spcPct val="150000"/>
              </a:lnSpc>
              <a:buFont typeface="Arial" panose="020B0604020202020204" pitchFamily="34" charset="0"/>
              <a:buChar char="•"/>
            </a:pPr>
            <a:r>
              <a:rPr lang="en-US" sz="2000" b="1" dirty="0"/>
              <a:t>F6</a:t>
            </a:r>
            <a:r>
              <a:rPr lang="en-US" sz="2000" dirty="0"/>
              <a:t> </a:t>
            </a:r>
            <a:r>
              <a:rPr lang="en-US" sz="2000" dirty="0" err="1"/>
              <a:t>để</a:t>
            </a:r>
            <a:r>
              <a:rPr lang="en-US" sz="2000" dirty="0"/>
              <a:t> </a:t>
            </a:r>
            <a:r>
              <a:rPr lang="en-US" sz="2000" dirty="0" err="1"/>
              <a:t>bước</a:t>
            </a:r>
            <a:r>
              <a:rPr lang="en-US" sz="2000" dirty="0"/>
              <a:t> qua </a:t>
            </a:r>
            <a:r>
              <a:rPr lang="en-US" sz="2000" dirty="0" err="1"/>
              <a:t>lời</a:t>
            </a:r>
            <a:r>
              <a:rPr lang="en-US" sz="2000" dirty="0"/>
              <a:t> </a:t>
            </a:r>
            <a:r>
              <a:rPr lang="en-US" sz="2000" dirty="0" err="1"/>
              <a:t>gọi</a:t>
            </a:r>
            <a:r>
              <a:rPr lang="en-US" sz="2000" dirty="0"/>
              <a:t> </a:t>
            </a:r>
            <a:r>
              <a:rPr lang="en-US" sz="2000" dirty="0" err="1"/>
              <a:t>phương</a:t>
            </a:r>
            <a:r>
              <a:rPr lang="en-US" sz="2000" dirty="0"/>
              <a:t> </a:t>
            </a:r>
            <a:r>
              <a:rPr lang="en-US" sz="2000" dirty="0" err="1"/>
              <a:t>thức</a:t>
            </a:r>
            <a:endParaRPr lang="en-US" sz="2000" dirty="0"/>
          </a:p>
          <a:p>
            <a:pPr marL="742950" lvl="1" indent="-285750">
              <a:lnSpc>
                <a:spcPct val="150000"/>
              </a:lnSpc>
              <a:buFont typeface="Arial" panose="020B0604020202020204" pitchFamily="34" charset="0"/>
              <a:buChar char="•"/>
            </a:pPr>
            <a:r>
              <a:rPr lang="en-US" sz="2000" b="1" dirty="0"/>
              <a:t>F5</a:t>
            </a:r>
            <a:r>
              <a:rPr lang="en-US" sz="2000" dirty="0"/>
              <a:t> </a:t>
            </a:r>
            <a:r>
              <a:rPr lang="en-US" sz="2000" dirty="0" err="1"/>
              <a:t>để</a:t>
            </a:r>
            <a:r>
              <a:rPr lang="en-US" sz="2000" dirty="0"/>
              <a:t> </a:t>
            </a:r>
            <a:r>
              <a:rPr lang="en-US" sz="2000" dirty="0" err="1"/>
              <a:t>vào</a:t>
            </a:r>
            <a:r>
              <a:rPr lang="en-US" sz="2000" dirty="0"/>
              <a:t> </a:t>
            </a:r>
            <a:r>
              <a:rPr lang="en-US" sz="2000" dirty="0" err="1"/>
              <a:t>trong</a:t>
            </a:r>
            <a:r>
              <a:rPr lang="en-US" sz="2000" dirty="0"/>
              <a:t> </a:t>
            </a:r>
            <a:r>
              <a:rPr lang="en-US" sz="2000" dirty="0" err="1"/>
              <a:t>phương</a:t>
            </a:r>
            <a:r>
              <a:rPr lang="en-US" sz="2000" dirty="0"/>
              <a:t> </a:t>
            </a:r>
            <a:r>
              <a:rPr lang="en-US" sz="2000" dirty="0" err="1"/>
              <a:t>thức</a:t>
            </a:r>
            <a:endParaRPr lang="en-US" sz="2000" dirty="0"/>
          </a:p>
        </p:txBody>
      </p:sp>
      <p:pic>
        <p:nvPicPr>
          <p:cNvPr id="11" name="Picture 10"/>
          <p:cNvPicPr>
            <a:picLocks noChangeAspect="1"/>
          </p:cNvPicPr>
          <p:nvPr/>
        </p:nvPicPr>
        <p:blipFill>
          <a:blip r:embed="rId4"/>
          <a:stretch>
            <a:fillRect/>
          </a:stretch>
        </p:blipFill>
        <p:spPr>
          <a:xfrm>
            <a:off x="6532195" y="3580964"/>
            <a:ext cx="4598488" cy="2512291"/>
          </a:xfrm>
          <a:prstGeom prst="rect">
            <a:avLst/>
          </a:prstGeom>
        </p:spPr>
      </p:pic>
    </p:spTree>
    <p:extLst>
      <p:ext uri="{BB962C8B-B14F-4D97-AF65-F5344CB8AC3E}">
        <p14:creationId xmlns:p14="http://schemas.microsoft.com/office/powerpoint/2010/main" val="1729639931"/>
      </p:ext>
    </p:extLst>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a:solidFill>
                  <a:srgbClr val="C00000"/>
                </a:solidFill>
              </a:rPr>
              <a:t>Breakpoint </a:t>
            </a:r>
            <a:r>
              <a:rPr lang="en-US" b="1" dirty="0" err="1">
                <a:solidFill>
                  <a:srgbClr val="C00000"/>
                </a:solidFill>
              </a:rPr>
              <a:t>có</a:t>
            </a:r>
            <a:r>
              <a:rPr lang="en-US" b="1" dirty="0">
                <a:solidFill>
                  <a:srgbClr val="C00000"/>
                </a:solidFill>
              </a:rPr>
              <a:t> </a:t>
            </a:r>
            <a:r>
              <a:rPr lang="en-US" b="1" dirty="0" err="1">
                <a:solidFill>
                  <a:srgbClr val="C00000"/>
                </a:solidFill>
              </a:rPr>
              <a:t>điều</a:t>
            </a:r>
            <a:r>
              <a:rPr lang="en-US" b="1" dirty="0">
                <a:solidFill>
                  <a:srgbClr val="C00000"/>
                </a:solidFill>
              </a:rPr>
              <a:t> </a:t>
            </a:r>
            <a:r>
              <a:rPr lang="en-US" b="1" dirty="0" err="1">
                <a:solidFill>
                  <a:srgbClr val="C00000"/>
                </a:solidFill>
              </a:rPr>
              <a:t>kiện</a:t>
            </a:r>
            <a:endParaRPr lang="en-US" b="1" dirty="0">
              <a:solidFill>
                <a:srgbClr val="C00000"/>
              </a:solidFill>
            </a:endParaRPr>
          </a:p>
        </p:txBody>
      </p:sp>
      <p:sp>
        <p:nvSpPr>
          <p:cNvPr id="4" name="TextBox 3"/>
          <p:cNvSpPr txBox="1"/>
          <p:nvPr/>
        </p:nvSpPr>
        <p:spPr>
          <a:xfrm>
            <a:off x="511676" y="917565"/>
            <a:ext cx="5047088" cy="6463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Chọn</a:t>
            </a:r>
            <a:r>
              <a:rPr lang="en-US" sz="2400" dirty="0"/>
              <a:t> breakpoint properties</a:t>
            </a:r>
            <a:endParaRPr lang="en-US" sz="2000" dirty="0"/>
          </a:p>
        </p:txBody>
      </p:sp>
      <p:pic>
        <p:nvPicPr>
          <p:cNvPr id="5" name="Picture 4"/>
          <p:cNvPicPr>
            <a:picLocks noChangeAspect="1"/>
          </p:cNvPicPr>
          <p:nvPr/>
        </p:nvPicPr>
        <p:blipFill>
          <a:blip r:embed="rId3"/>
          <a:stretch>
            <a:fillRect/>
          </a:stretch>
        </p:blipFill>
        <p:spPr>
          <a:xfrm>
            <a:off x="850744" y="2013939"/>
            <a:ext cx="2931730" cy="2554885"/>
          </a:xfrm>
          <a:prstGeom prst="rect">
            <a:avLst/>
          </a:prstGeom>
        </p:spPr>
      </p:pic>
      <p:pic>
        <p:nvPicPr>
          <p:cNvPr id="7" name="Picture 6"/>
          <p:cNvPicPr>
            <a:picLocks noChangeAspect="1"/>
          </p:cNvPicPr>
          <p:nvPr/>
        </p:nvPicPr>
        <p:blipFill>
          <a:blip r:embed="rId4"/>
          <a:stretch>
            <a:fillRect/>
          </a:stretch>
        </p:blipFill>
        <p:spPr>
          <a:xfrm>
            <a:off x="5123427" y="2428019"/>
            <a:ext cx="6247707" cy="3925698"/>
          </a:xfrm>
          <a:prstGeom prst="rect">
            <a:avLst/>
          </a:prstGeom>
        </p:spPr>
      </p:pic>
      <p:sp>
        <p:nvSpPr>
          <p:cNvPr id="9" name="TextBox 8"/>
          <p:cNvSpPr txBox="1"/>
          <p:nvPr/>
        </p:nvSpPr>
        <p:spPr>
          <a:xfrm>
            <a:off x="5558764" y="917564"/>
            <a:ext cx="6045564"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Check Conditional </a:t>
            </a:r>
            <a:r>
              <a:rPr lang="en-US" sz="2400" dirty="0" err="1"/>
              <a:t>và</a:t>
            </a:r>
            <a:r>
              <a:rPr lang="en-US" sz="2400" dirty="0"/>
              <a:t> </a:t>
            </a:r>
            <a:r>
              <a:rPr lang="en-US" sz="2400" dirty="0" err="1"/>
              <a:t>gõ</a:t>
            </a:r>
            <a:r>
              <a:rPr lang="en-US" sz="2400" dirty="0"/>
              <a:t> </a:t>
            </a:r>
            <a:r>
              <a:rPr lang="en-US" sz="2400" dirty="0" err="1"/>
              <a:t>vào</a:t>
            </a:r>
            <a:r>
              <a:rPr lang="en-US" sz="2400" dirty="0"/>
              <a:t> </a:t>
            </a:r>
            <a:r>
              <a:rPr lang="en-US" sz="2400" dirty="0" err="1"/>
              <a:t>điều</a:t>
            </a:r>
            <a:r>
              <a:rPr lang="en-US" sz="2400" dirty="0"/>
              <a:t> </a:t>
            </a:r>
            <a:r>
              <a:rPr lang="en-US" sz="2400" dirty="0" err="1"/>
              <a:t>kiện</a:t>
            </a:r>
            <a:endParaRPr lang="en-US" sz="2400" dirty="0"/>
          </a:p>
          <a:p>
            <a:pPr marL="742950" lvl="1" indent="-285750">
              <a:lnSpc>
                <a:spcPct val="150000"/>
              </a:lnSpc>
              <a:buFont typeface="Arial" panose="020B0604020202020204" pitchFamily="34" charset="0"/>
              <a:buChar char="•"/>
            </a:pPr>
            <a:r>
              <a:rPr lang="en-US" sz="2000" dirty="0" err="1"/>
              <a:t>Ví</a:t>
            </a:r>
            <a:r>
              <a:rPr lang="en-US" sz="2000" dirty="0"/>
              <a:t> </a:t>
            </a:r>
            <a:r>
              <a:rPr lang="en-US" sz="2000" dirty="0" err="1"/>
              <a:t>dụ</a:t>
            </a:r>
            <a:r>
              <a:rPr lang="en-US" sz="2000" dirty="0"/>
              <a:t>: </a:t>
            </a:r>
            <a:r>
              <a:rPr lang="en-US" sz="2000" dirty="0" err="1"/>
              <a:t>Chương</a:t>
            </a:r>
            <a:r>
              <a:rPr lang="en-US" sz="2000" dirty="0"/>
              <a:t> </a:t>
            </a:r>
            <a:r>
              <a:rPr lang="en-US" sz="2000" dirty="0" err="1"/>
              <a:t>trình</a:t>
            </a:r>
            <a:r>
              <a:rPr lang="en-US" sz="2000" dirty="0"/>
              <a:t> </a:t>
            </a:r>
            <a:r>
              <a:rPr lang="en-US" sz="2000" dirty="0" err="1"/>
              <a:t>chỉ</a:t>
            </a:r>
            <a:r>
              <a:rPr lang="en-US" sz="2000" dirty="0"/>
              <a:t> </a:t>
            </a:r>
            <a:r>
              <a:rPr lang="en-US" sz="2000" dirty="0" err="1"/>
              <a:t>dừng</a:t>
            </a:r>
            <a:r>
              <a:rPr lang="en-US" sz="2000" dirty="0"/>
              <a:t> </a:t>
            </a:r>
            <a:r>
              <a:rPr lang="en-US" sz="2000" dirty="0" err="1"/>
              <a:t>lại</a:t>
            </a:r>
            <a:r>
              <a:rPr lang="en-US" sz="2000" dirty="0"/>
              <a:t> ở breakpoint </a:t>
            </a:r>
            <a:r>
              <a:rPr lang="en-US" sz="2000" dirty="0" err="1"/>
              <a:t>nếu</a:t>
            </a:r>
            <a:r>
              <a:rPr lang="en-US" sz="2000" dirty="0"/>
              <a:t> </a:t>
            </a:r>
            <a:r>
              <a:rPr lang="en-US" sz="2000" dirty="0" err="1"/>
              <a:t>i</a:t>
            </a:r>
            <a:r>
              <a:rPr lang="en-US" sz="2000" dirty="0"/>
              <a:t> &gt; 5</a:t>
            </a:r>
          </a:p>
        </p:txBody>
      </p:sp>
      <p:pic>
        <p:nvPicPr>
          <p:cNvPr id="8" name="Picture 7"/>
          <p:cNvPicPr>
            <a:picLocks noChangeAspect="1"/>
          </p:cNvPicPr>
          <p:nvPr/>
        </p:nvPicPr>
        <p:blipFill>
          <a:blip r:embed="rId5"/>
          <a:stretch>
            <a:fillRect/>
          </a:stretch>
        </p:blipFill>
        <p:spPr>
          <a:xfrm>
            <a:off x="3984559" y="4960709"/>
            <a:ext cx="3383269" cy="1539235"/>
          </a:xfrm>
          <a:prstGeom prst="rect">
            <a:avLst/>
          </a:prstGeom>
        </p:spPr>
      </p:pic>
    </p:spTree>
    <p:extLst>
      <p:ext uri="{BB962C8B-B14F-4D97-AF65-F5344CB8AC3E}">
        <p14:creationId xmlns:p14="http://schemas.microsoft.com/office/powerpoint/2010/main" val="3830172339"/>
      </p:ext>
    </p:extLst>
  </p:cSld>
  <p:clrMapOvr>
    <a:masterClrMapping/>
  </p:clrMapOvr>
  <p:transition spd="med">
    <p:fade/>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ĐÓNG GÓI FILE .JAR</a:t>
            </a:r>
          </a:p>
        </p:txBody>
      </p:sp>
    </p:spTree>
    <p:extLst>
      <p:ext uri="{BB962C8B-B14F-4D97-AF65-F5344CB8AC3E}">
        <p14:creationId xmlns:p14="http://schemas.microsoft.com/office/powerpoint/2010/main" val="2723616973"/>
      </p:ext>
    </p:extLst>
  </p:cSld>
  <p:clrMapOvr>
    <a:masterClrMapping/>
  </p:clrMapOvr>
  <p:transition spd="med">
    <p:fade/>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a:solidFill>
                  <a:srgbClr val="C00000"/>
                </a:solidFill>
              </a:rPr>
              <a:t>ĐÓNG GÓI .JAR FILE</a:t>
            </a:r>
          </a:p>
        </p:txBody>
      </p:sp>
      <p:sp>
        <p:nvSpPr>
          <p:cNvPr id="4" name="TextBox 3"/>
          <p:cNvSpPr txBox="1"/>
          <p:nvPr/>
        </p:nvSpPr>
        <p:spPr>
          <a:xfrm>
            <a:off x="511676" y="917565"/>
            <a:ext cx="4718166" cy="6463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Chọn</a:t>
            </a:r>
            <a:r>
              <a:rPr lang="en-US" sz="2400" dirty="0"/>
              <a:t> project &gt; Export</a:t>
            </a:r>
          </a:p>
        </p:txBody>
      </p:sp>
      <p:pic>
        <p:nvPicPr>
          <p:cNvPr id="6" name="Picture 5"/>
          <p:cNvPicPr>
            <a:picLocks noChangeAspect="1"/>
          </p:cNvPicPr>
          <p:nvPr/>
        </p:nvPicPr>
        <p:blipFill>
          <a:blip r:embed="rId3"/>
          <a:stretch>
            <a:fillRect/>
          </a:stretch>
        </p:blipFill>
        <p:spPr>
          <a:xfrm>
            <a:off x="1262746" y="1506637"/>
            <a:ext cx="2852518" cy="2422138"/>
          </a:xfrm>
          <a:prstGeom prst="rect">
            <a:avLst/>
          </a:prstGeom>
        </p:spPr>
      </p:pic>
      <p:sp>
        <p:nvSpPr>
          <p:cNvPr id="7" name="TextBox 6"/>
          <p:cNvSpPr txBox="1"/>
          <p:nvPr/>
        </p:nvSpPr>
        <p:spPr>
          <a:xfrm>
            <a:off x="413004" y="3773695"/>
            <a:ext cx="4066898" cy="6463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Chọn</a:t>
            </a:r>
            <a:r>
              <a:rPr lang="en-US" sz="2400" dirty="0"/>
              <a:t> </a:t>
            </a:r>
            <a:r>
              <a:rPr lang="en-US" sz="2400" b="1" dirty="0"/>
              <a:t>JAR file</a:t>
            </a:r>
          </a:p>
        </p:txBody>
      </p:sp>
      <p:pic>
        <p:nvPicPr>
          <p:cNvPr id="9" name="Picture 8"/>
          <p:cNvPicPr>
            <a:picLocks noChangeAspect="1"/>
          </p:cNvPicPr>
          <p:nvPr/>
        </p:nvPicPr>
        <p:blipFill>
          <a:blip r:embed="rId4"/>
          <a:stretch>
            <a:fillRect/>
          </a:stretch>
        </p:blipFill>
        <p:spPr>
          <a:xfrm>
            <a:off x="1370033" y="4517847"/>
            <a:ext cx="2797267" cy="1775481"/>
          </a:xfrm>
          <a:prstGeom prst="rect">
            <a:avLst/>
          </a:prstGeom>
        </p:spPr>
      </p:pic>
      <p:sp>
        <p:nvSpPr>
          <p:cNvPr id="10" name="TextBox 9"/>
          <p:cNvSpPr txBox="1"/>
          <p:nvPr/>
        </p:nvSpPr>
        <p:spPr>
          <a:xfrm>
            <a:off x="5828478" y="917565"/>
            <a:ext cx="6049190"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Chọn</a:t>
            </a:r>
            <a:r>
              <a:rPr lang="en-US" sz="2400" dirty="0"/>
              <a:t> project, </a:t>
            </a:r>
            <a:r>
              <a:rPr lang="en-US" sz="2400" dirty="0" err="1"/>
              <a:t>danh</a:t>
            </a:r>
            <a:r>
              <a:rPr lang="en-US" sz="2400" dirty="0"/>
              <a:t> </a:t>
            </a:r>
            <a:r>
              <a:rPr lang="en-US" sz="2400" dirty="0" err="1"/>
              <a:t>sách</a:t>
            </a:r>
            <a:r>
              <a:rPr lang="en-US" sz="2400" dirty="0"/>
              <a:t> </a:t>
            </a:r>
            <a:r>
              <a:rPr lang="en-US" sz="2400" dirty="0" err="1"/>
              <a:t>các</a:t>
            </a:r>
            <a:r>
              <a:rPr lang="en-US" sz="2400" dirty="0"/>
              <a:t> packages, </a:t>
            </a:r>
            <a:r>
              <a:rPr lang="en-US" sz="2400" dirty="0" err="1"/>
              <a:t>tên</a:t>
            </a:r>
            <a:r>
              <a:rPr lang="en-US" sz="2400" dirty="0"/>
              <a:t> file jar </a:t>
            </a:r>
            <a:r>
              <a:rPr lang="en-US" sz="2400" dirty="0" err="1"/>
              <a:t>cần</a:t>
            </a:r>
            <a:r>
              <a:rPr lang="en-US" sz="2400" dirty="0"/>
              <a:t> export </a:t>
            </a:r>
            <a:r>
              <a:rPr lang="en-US" sz="2400" dirty="0" err="1"/>
              <a:t>và</a:t>
            </a:r>
            <a:r>
              <a:rPr lang="en-US" sz="2400" dirty="0"/>
              <a:t> </a:t>
            </a:r>
            <a:r>
              <a:rPr lang="en-US" sz="2400" dirty="0" err="1"/>
              <a:t>ấn</a:t>
            </a:r>
            <a:r>
              <a:rPr lang="en-US" sz="2400" dirty="0"/>
              <a:t> </a:t>
            </a:r>
            <a:r>
              <a:rPr lang="en-US" sz="2400" b="1" dirty="0"/>
              <a:t>Next &gt;</a:t>
            </a:r>
          </a:p>
        </p:txBody>
      </p:sp>
      <p:pic>
        <p:nvPicPr>
          <p:cNvPr id="13" name="Picture 12"/>
          <p:cNvPicPr>
            <a:picLocks noChangeAspect="1"/>
          </p:cNvPicPr>
          <p:nvPr/>
        </p:nvPicPr>
        <p:blipFill>
          <a:blip r:embed="rId5"/>
          <a:stretch>
            <a:fillRect/>
          </a:stretch>
        </p:blipFill>
        <p:spPr>
          <a:xfrm>
            <a:off x="6997993" y="2157771"/>
            <a:ext cx="3801384" cy="4524510"/>
          </a:xfrm>
          <a:prstGeom prst="rect">
            <a:avLst/>
          </a:prstGeom>
        </p:spPr>
      </p:pic>
    </p:spTree>
    <p:extLst>
      <p:ext uri="{BB962C8B-B14F-4D97-AF65-F5344CB8AC3E}">
        <p14:creationId xmlns:p14="http://schemas.microsoft.com/office/powerpoint/2010/main" val="816029457"/>
      </p:ext>
    </p:extLst>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a:solidFill>
                  <a:srgbClr val="C00000"/>
                </a:solidFill>
              </a:rPr>
              <a:t>ĐÓNG GÓI .JAR FILE</a:t>
            </a:r>
          </a:p>
        </p:txBody>
      </p:sp>
      <p:sp>
        <p:nvSpPr>
          <p:cNvPr id="4" name="TextBox 3"/>
          <p:cNvSpPr txBox="1"/>
          <p:nvPr/>
        </p:nvSpPr>
        <p:spPr>
          <a:xfrm>
            <a:off x="511676" y="917565"/>
            <a:ext cx="4718166" cy="589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Ấn</a:t>
            </a:r>
            <a:r>
              <a:rPr lang="en-US" sz="2400" dirty="0"/>
              <a:t> Next &gt; </a:t>
            </a:r>
            <a:r>
              <a:rPr lang="en-US" sz="2400" dirty="0" err="1"/>
              <a:t>tiếp</a:t>
            </a:r>
            <a:endParaRPr lang="en-US" sz="2400" dirty="0"/>
          </a:p>
        </p:txBody>
      </p:sp>
      <p:sp>
        <p:nvSpPr>
          <p:cNvPr id="10" name="TextBox 9"/>
          <p:cNvSpPr txBox="1"/>
          <p:nvPr/>
        </p:nvSpPr>
        <p:spPr>
          <a:xfrm>
            <a:off x="6373614" y="917565"/>
            <a:ext cx="5504054" cy="6463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Chọn</a:t>
            </a:r>
            <a:r>
              <a:rPr lang="en-US" sz="2400" dirty="0"/>
              <a:t> </a:t>
            </a:r>
            <a:r>
              <a:rPr lang="en-US" sz="2400" dirty="0" err="1"/>
              <a:t>hàm</a:t>
            </a:r>
            <a:r>
              <a:rPr lang="en-US" sz="2400" dirty="0"/>
              <a:t> main </a:t>
            </a:r>
            <a:r>
              <a:rPr lang="en-US" sz="2400" dirty="0" err="1"/>
              <a:t>của</a:t>
            </a:r>
            <a:r>
              <a:rPr lang="en-US" sz="2400" dirty="0"/>
              <a:t> file jar </a:t>
            </a:r>
            <a:r>
              <a:rPr lang="en-US" sz="2400" dirty="0" err="1"/>
              <a:t>và</a:t>
            </a:r>
            <a:r>
              <a:rPr lang="en-US" sz="2400" dirty="0"/>
              <a:t> </a:t>
            </a:r>
            <a:r>
              <a:rPr lang="en-US" sz="2400" dirty="0" err="1"/>
              <a:t>ấn</a:t>
            </a:r>
            <a:r>
              <a:rPr lang="en-US" sz="2400" dirty="0"/>
              <a:t> Finish</a:t>
            </a:r>
            <a:endParaRPr lang="en-US" sz="2400" b="1" dirty="0"/>
          </a:p>
        </p:txBody>
      </p:sp>
      <p:pic>
        <p:nvPicPr>
          <p:cNvPr id="2" name="Picture 1"/>
          <p:cNvPicPr>
            <a:picLocks noChangeAspect="1"/>
          </p:cNvPicPr>
          <p:nvPr/>
        </p:nvPicPr>
        <p:blipFill>
          <a:blip r:embed="rId3"/>
          <a:stretch>
            <a:fillRect/>
          </a:stretch>
        </p:blipFill>
        <p:spPr>
          <a:xfrm>
            <a:off x="927494" y="1664340"/>
            <a:ext cx="4170020" cy="4908319"/>
          </a:xfrm>
          <a:prstGeom prst="rect">
            <a:avLst/>
          </a:prstGeom>
        </p:spPr>
      </p:pic>
      <p:pic>
        <p:nvPicPr>
          <p:cNvPr id="5" name="Picture 4"/>
          <p:cNvPicPr>
            <a:picLocks noChangeAspect="1"/>
          </p:cNvPicPr>
          <p:nvPr/>
        </p:nvPicPr>
        <p:blipFill>
          <a:blip r:embed="rId4"/>
          <a:stretch>
            <a:fillRect/>
          </a:stretch>
        </p:blipFill>
        <p:spPr>
          <a:xfrm>
            <a:off x="5365158" y="1578821"/>
            <a:ext cx="6528952" cy="4835505"/>
          </a:xfrm>
          <a:prstGeom prst="rect">
            <a:avLst/>
          </a:prstGeom>
        </p:spPr>
      </p:pic>
    </p:spTree>
    <p:extLst>
      <p:ext uri="{BB962C8B-B14F-4D97-AF65-F5344CB8AC3E}">
        <p14:creationId xmlns:p14="http://schemas.microsoft.com/office/powerpoint/2010/main" val="36997518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Tính</a:t>
            </a:r>
            <a:r>
              <a:rPr lang="en-US" b="1" dirty="0">
                <a:solidFill>
                  <a:srgbClr val="C00000"/>
                </a:solidFill>
              </a:rPr>
              <a:t> </a:t>
            </a:r>
            <a:r>
              <a:rPr lang="en-US" b="1" dirty="0" err="1">
                <a:solidFill>
                  <a:srgbClr val="C00000"/>
                </a:solidFill>
              </a:rPr>
              <a:t>kế</a:t>
            </a:r>
            <a:r>
              <a:rPr lang="en-US" b="1" dirty="0">
                <a:solidFill>
                  <a:srgbClr val="C00000"/>
                </a:solidFill>
              </a:rPr>
              <a:t> </a:t>
            </a:r>
            <a:r>
              <a:rPr lang="en-US" b="1" dirty="0" err="1">
                <a:solidFill>
                  <a:srgbClr val="C00000"/>
                </a:solidFill>
              </a:rPr>
              <a:t>thừa</a:t>
            </a:r>
            <a:endParaRPr b="1" dirty="0">
              <a:solidFill>
                <a:srgbClr val="C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80353959"/>
              </p:ext>
            </p:extLst>
          </p:nvPr>
        </p:nvGraphicFramePr>
        <p:xfrm>
          <a:off x="2550160" y="1017155"/>
          <a:ext cx="3136348" cy="1884426"/>
        </p:xfrm>
        <a:graphic>
          <a:graphicData uri="http://schemas.openxmlformats.org/drawingml/2006/table">
            <a:tbl>
              <a:tblPr firstRow="1" bandRow="1">
                <a:tableStyleId>{3C2FFA5D-87B4-456A-9821-1D502468CF0F}</a:tableStyleId>
              </a:tblPr>
              <a:tblGrid>
                <a:gridCol w="3136348">
                  <a:extLst>
                    <a:ext uri="{9D8B030D-6E8A-4147-A177-3AD203B41FA5}">
                      <a16:colId xmlns:a16="http://schemas.microsoft.com/office/drawing/2014/main" val="1017544096"/>
                    </a:ext>
                  </a:extLst>
                </a:gridCol>
              </a:tblGrid>
              <a:tr h="628142">
                <a:tc>
                  <a:txBody>
                    <a:bodyPr/>
                    <a:lstStyle/>
                    <a:p>
                      <a:pPr algn="ctr"/>
                      <a:r>
                        <a:rPr lang="vi-VN" sz="1500" dirty="0"/>
                        <a:t>Lớp xe máy</a:t>
                      </a:r>
                    </a:p>
                  </a:txBody>
                  <a:tcPr marL="78608" marR="78608" marT="39304" marB="39304" anchor="ctr"/>
                </a:tc>
                <a:extLst>
                  <a:ext uri="{0D108BD9-81ED-4DB2-BD59-A6C34878D82A}">
                    <a16:rowId xmlns:a16="http://schemas.microsoft.com/office/drawing/2014/main" val="1186623253"/>
                  </a:ext>
                </a:extLst>
              </a:tr>
              <a:tr h="628142">
                <a:tc>
                  <a:txBody>
                    <a:bodyPr/>
                    <a:lstStyle/>
                    <a:p>
                      <a:pPr algn="ctr"/>
                      <a:r>
                        <a:rPr lang="vi-VN" sz="1500" dirty="0"/>
                        <a:t>Tham số: hãng, số máy, số khung</a:t>
                      </a:r>
                    </a:p>
                  </a:txBody>
                  <a:tcPr marL="78608" marR="78608" marT="39304" marB="39304" anchor="ctr"/>
                </a:tc>
                <a:extLst>
                  <a:ext uri="{0D108BD9-81ED-4DB2-BD59-A6C34878D82A}">
                    <a16:rowId xmlns:a16="http://schemas.microsoft.com/office/drawing/2014/main" val="245149979"/>
                  </a:ext>
                </a:extLst>
              </a:tr>
              <a:tr h="628142">
                <a:tc>
                  <a:txBody>
                    <a:bodyPr/>
                    <a:lstStyle/>
                    <a:p>
                      <a:pPr algn="ctr"/>
                      <a:r>
                        <a:rPr lang="vi-VN" sz="1500" dirty="0"/>
                        <a:t>Phương thức: khởi động, di chuyển, dừng</a:t>
                      </a:r>
                    </a:p>
                  </a:txBody>
                  <a:tcPr marL="78608" marR="78608" marT="39304" marB="39304" anchor="ctr"/>
                </a:tc>
                <a:extLst>
                  <a:ext uri="{0D108BD9-81ED-4DB2-BD59-A6C34878D82A}">
                    <a16:rowId xmlns:a16="http://schemas.microsoft.com/office/drawing/2014/main" val="194334745"/>
                  </a:ext>
                </a:extLst>
              </a:tr>
            </a:tbl>
          </a:graphicData>
        </a:graphic>
      </p:graphicFrame>
      <p:graphicFrame>
        <p:nvGraphicFramePr>
          <p:cNvPr id="5" name="Table 4">
            <a:extLst>
              <a:ext uri="{FF2B5EF4-FFF2-40B4-BE49-F238E27FC236}">
                <a16:creationId xmlns:a16="http://schemas.microsoft.com/office/drawing/2014/main" id="{D9C78777-187A-3344-A060-DE21303A3923}"/>
              </a:ext>
            </a:extLst>
          </p:cNvPr>
          <p:cNvGraphicFramePr>
            <a:graphicFrameLocks noGrp="1"/>
          </p:cNvGraphicFramePr>
          <p:nvPr>
            <p:extLst>
              <p:ext uri="{D42A27DB-BD31-4B8C-83A1-F6EECF244321}">
                <p14:modId xmlns:p14="http://schemas.microsoft.com/office/powerpoint/2010/main" val="900186979"/>
              </p:ext>
            </p:extLst>
          </p:nvPr>
        </p:nvGraphicFramePr>
        <p:xfrm>
          <a:off x="6410960" y="1017155"/>
          <a:ext cx="3136348" cy="1884426"/>
        </p:xfrm>
        <a:graphic>
          <a:graphicData uri="http://schemas.openxmlformats.org/drawingml/2006/table">
            <a:tbl>
              <a:tblPr firstRow="1" bandRow="1">
                <a:tableStyleId>{3C2FFA5D-87B4-456A-9821-1D502468CF0F}</a:tableStyleId>
              </a:tblPr>
              <a:tblGrid>
                <a:gridCol w="3136348">
                  <a:extLst>
                    <a:ext uri="{9D8B030D-6E8A-4147-A177-3AD203B41FA5}">
                      <a16:colId xmlns:a16="http://schemas.microsoft.com/office/drawing/2014/main" val="1017544096"/>
                    </a:ext>
                  </a:extLst>
                </a:gridCol>
              </a:tblGrid>
              <a:tr h="628142">
                <a:tc>
                  <a:txBody>
                    <a:bodyPr/>
                    <a:lstStyle/>
                    <a:p>
                      <a:pPr algn="ctr"/>
                      <a:r>
                        <a:rPr lang="vi-VN" sz="1500" dirty="0"/>
                        <a:t>Lớp ô tô</a:t>
                      </a:r>
                    </a:p>
                  </a:txBody>
                  <a:tcPr marL="78608" marR="78608" marT="39304" marB="39304" anchor="ctr"/>
                </a:tc>
                <a:extLst>
                  <a:ext uri="{0D108BD9-81ED-4DB2-BD59-A6C34878D82A}">
                    <a16:rowId xmlns:a16="http://schemas.microsoft.com/office/drawing/2014/main" val="1186623253"/>
                  </a:ext>
                </a:extLst>
              </a:tr>
              <a:tr h="628142">
                <a:tc>
                  <a:txBody>
                    <a:bodyPr/>
                    <a:lstStyle/>
                    <a:p>
                      <a:pPr algn="ctr"/>
                      <a:r>
                        <a:rPr lang="vi-VN" sz="1500" dirty="0"/>
                        <a:t>Tham số: hãng, số máy, số khung</a:t>
                      </a:r>
                    </a:p>
                  </a:txBody>
                  <a:tcPr marL="78608" marR="78608" marT="39304" marB="39304" anchor="ctr"/>
                </a:tc>
                <a:extLst>
                  <a:ext uri="{0D108BD9-81ED-4DB2-BD59-A6C34878D82A}">
                    <a16:rowId xmlns:a16="http://schemas.microsoft.com/office/drawing/2014/main" val="245149979"/>
                  </a:ext>
                </a:extLst>
              </a:tr>
              <a:tr h="628142">
                <a:tc>
                  <a:txBody>
                    <a:bodyPr/>
                    <a:lstStyle/>
                    <a:p>
                      <a:pPr algn="ctr"/>
                      <a:r>
                        <a:rPr lang="vi-VN" sz="1500" dirty="0"/>
                        <a:t>Phương thức: khởi động, di chuyển, dừng</a:t>
                      </a:r>
                    </a:p>
                  </a:txBody>
                  <a:tcPr marL="78608" marR="78608" marT="39304" marB="39304" anchor="ctr"/>
                </a:tc>
                <a:extLst>
                  <a:ext uri="{0D108BD9-81ED-4DB2-BD59-A6C34878D82A}">
                    <a16:rowId xmlns:a16="http://schemas.microsoft.com/office/drawing/2014/main" val="194334745"/>
                  </a:ext>
                </a:extLst>
              </a:tr>
            </a:tbl>
          </a:graphicData>
        </a:graphic>
      </p:graphicFrame>
      <p:graphicFrame>
        <p:nvGraphicFramePr>
          <p:cNvPr id="6" name="Table 5">
            <a:extLst>
              <a:ext uri="{FF2B5EF4-FFF2-40B4-BE49-F238E27FC236}">
                <a16:creationId xmlns:a16="http://schemas.microsoft.com/office/drawing/2014/main" id="{B79B1FE6-AA0A-EE44-9930-CB46ED041980}"/>
              </a:ext>
            </a:extLst>
          </p:cNvPr>
          <p:cNvGraphicFramePr>
            <a:graphicFrameLocks noGrp="1"/>
          </p:cNvGraphicFramePr>
          <p:nvPr>
            <p:extLst>
              <p:ext uri="{D42A27DB-BD31-4B8C-83A1-F6EECF244321}">
                <p14:modId xmlns:p14="http://schemas.microsoft.com/office/powerpoint/2010/main" val="920547950"/>
              </p:ext>
            </p:extLst>
          </p:nvPr>
        </p:nvGraphicFramePr>
        <p:xfrm>
          <a:off x="2550160" y="4009890"/>
          <a:ext cx="3136348" cy="1884426"/>
        </p:xfrm>
        <a:graphic>
          <a:graphicData uri="http://schemas.openxmlformats.org/drawingml/2006/table">
            <a:tbl>
              <a:tblPr firstRow="1" bandRow="1">
                <a:tableStyleId>{FEEC168E-BC46-4BE7-8A3F-B7A86C65BCE0}</a:tableStyleId>
              </a:tblPr>
              <a:tblGrid>
                <a:gridCol w="3136348">
                  <a:extLst>
                    <a:ext uri="{9D8B030D-6E8A-4147-A177-3AD203B41FA5}">
                      <a16:colId xmlns:a16="http://schemas.microsoft.com/office/drawing/2014/main" val="1017544096"/>
                    </a:ext>
                  </a:extLst>
                </a:gridCol>
              </a:tblGrid>
              <a:tr h="628142">
                <a:tc>
                  <a:txBody>
                    <a:bodyPr/>
                    <a:lstStyle/>
                    <a:p>
                      <a:pPr algn="ctr"/>
                      <a:r>
                        <a:rPr lang="vi-VN" sz="1500" dirty="0"/>
                        <a:t>Lớp xe</a:t>
                      </a:r>
                    </a:p>
                  </a:txBody>
                  <a:tcPr marL="78608" marR="78608" marT="39304" marB="39304" anchor="ctr"/>
                </a:tc>
                <a:extLst>
                  <a:ext uri="{0D108BD9-81ED-4DB2-BD59-A6C34878D82A}">
                    <a16:rowId xmlns:a16="http://schemas.microsoft.com/office/drawing/2014/main" val="1186623253"/>
                  </a:ext>
                </a:extLst>
              </a:tr>
              <a:tr h="628142">
                <a:tc>
                  <a:txBody>
                    <a:bodyPr/>
                    <a:lstStyle/>
                    <a:p>
                      <a:pPr algn="ctr"/>
                      <a:r>
                        <a:rPr lang="vi-VN" sz="1500" dirty="0"/>
                        <a:t>Tham số: hãng, số máy, số khung</a:t>
                      </a:r>
                    </a:p>
                  </a:txBody>
                  <a:tcPr marL="78608" marR="78608" marT="39304" marB="39304" anchor="ctr"/>
                </a:tc>
                <a:extLst>
                  <a:ext uri="{0D108BD9-81ED-4DB2-BD59-A6C34878D82A}">
                    <a16:rowId xmlns:a16="http://schemas.microsoft.com/office/drawing/2014/main" val="245149979"/>
                  </a:ext>
                </a:extLst>
              </a:tr>
              <a:tr h="628142">
                <a:tc>
                  <a:txBody>
                    <a:bodyPr/>
                    <a:lstStyle/>
                    <a:p>
                      <a:pPr algn="ctr"/>
                      <a:r>
                        <a:rPr lang="vi-VN" sz="1500" dirty="0"/>
                        <a:t>Phương thức: khởi động, di chuyển, dừng</a:t>
                      </a:r>
                    </a:p>
                  </a:txBody>
                  <a:tcPr marL="78608" marR="78608" marT="39304" marB="39304" anchor="ctr"/>
                </a:tc>
                <a:extLst>
                  <a:ext uri="{0D108BD9-81ED-4DB2-BD59-A6C34878D82A}">
                    <a16:rowId xmlns:a16="http://schemas.microsoft.com/office/drawing/2014/main" val="194334745"/>
                  </a:ext>
                </a:extLst>
              </a:tr>
            </a:tbl>
          </a:graphicData>
        </a:graphic>
      </p:graphicFrame>
      <p:graphicFrame>
        <p:nvGraphicFramePr>
          <p:cNvPr id="7" name="Table 6">
            <a:extLst>
              <a:ext uri="{FF2B5EF4-FFF2-40B4-BE49-F238E27FC236}">
                <a16:creationId xmlns:a16="http://schemas.microsoft.com/office/drawing/2014/main" id="{8B24C3DC-416B-AC4D-82F5-9B394B36C390}"/>
              </a:ext>
            </a:extLst>
          </p:cNvPr>
          <p:cNvGraphicFramePr>
            <a:graphicFrameLocks noGrp="1"/>
          </p:cNvGraphicFramePr>
          <p:nvPr>
            <p:extLst>
              <p:ext uri="{D42A27DB-BD31-4B8C-83A1-F6EECF244321}">
                <p14:modId xmlns:p14="http://schemas.microsoft.com/office/powerpoint/2010/main" val="2364354261"/>
              </p:ext>
            </p:extLst>
          </p:nvPr>
        </p:nvGraphicFramePr>
        <p:xfrm>
          <a:off x="6820452" y="3429000"/>
          <a:ext cx="3136348" cy="1256284"/>
        </p:xfrm>
        <a:graphic>
          <a:graphicData uri="http://schemas.openxmlformats.org/drawingml/2006/table">
            <a:tbl>
              <a:tblPr firstRow="1" bandRow="1">
                <a:tableStyleId>{FEEC168E-BC46-4BE7-8A3F-B7A86C65BCE0}</a:tableStyleId>
              </a:tblPr>
              <a:tblGrid>
                <a:gridCol w="3136348">
                  <a:extLst>
                    <a:ext uri="{9D8B030D-6E8A-4147-A177-3AD203B41FA5}">
                      <a16:colId xmlns:a16="http://schemas.microsoft.com/office/drawing/2014/main" val="1017544096"/>
                    </a:ext>
                  </a:extLst>
                </a:gridCol>
              </a:tblGrid>
              <a:tr h="628142">
                <a:tc>
                  <a:txBody>
                    <a:bodyPr/>
                    <a:lstStyle/>
                    <a:p>
                      <a:pPr algn="ctr"/>
                      <a:r>
                        <a:rPr lang="vi-VN" sz="1500" dirty="0"/>
                        <a:t>Lớp xe máy</a:t>
                      </a:r>
                    </a:p>
                  </a:txBody>
                  <a:tcPr marL="78608" marR="78608" marT="39304" marB="39304" anchor="ctr"/>
                </a:tc>
                <a:extLst>
                  <a:ext uri="{0D108BD9-81ED-4DB2-BD59-A6C34878D82A}">
                    <a16:rowId xmlns:a16="http://schemas.microsoft.com/office/drawing/2014/main" val="1186623253"/>
                  </a:ext>
                </a:extLst>
              </a:tr>
              <a:tr h="628142">
                <a:tc>
                  <a:txBody>
                    <a:bodyPr/>
                    <a:lstStyle/>
                    <a:p>
                      <a:pPr algn="ctr"/>
                      <a:r>
                        <a:rPr lang="vi-VN" sz="1500" dirty="0"/>
                        <a:t>Các tham số, phương thức riêng</a:t>
                      </a:r>
                    </a:p>
                  </a:txBody>
                  <a:tcPr marL="78608" marR="78608" marT="39304" marB="39304" anchor="ctr"/>
                </a:tc>
                <a:extLst>
                  <a:ext uri="{0D108BD9-81ED-4DB2-BD59-A6C34878D82A}">
                    <a16:rowId xmlns:a16="http://schemas.microsoft.com/office/drawing/2014/main" val="245149979"/>
                  </a:ext>
                </a:extLst>
              </a:tr>
            </a:tbl>
          </a:graphicData>
        </a:graphic>
      </p:graphicFrame>
      <p:graphicFrame>
        <p:nvGraphicFramePr>
          <p:cNvPr id="9" name="Table 8">
            <a:extLst>
              <a:ext uri="{FF2B5EF4-FFF2-40B4-BE49-F238E27FC236}">
                <a16:creationId xmlns:a16="http://schemas.microsoft.com/office/drawing/2014/main" id="{995C4A82-EF62-2E45-AC13-3F3612B0DAC7}"/>
              </a:ext>
            </a:extLst>
          </p:cNvPr>
          <p:cNvGraphicFramePr>
            <a:graphicFrameLocks noGrp="1"/>
          </p:cNvGraphicFramePr>
          <p:nvPr>
            <p:extLst>
              <p:ext uri="{D42A27DB-BD31-4B8C-83A1-F6EECF244321}">
                <p14:modId xmlns:p14="http://schemas.microsoft.com/office/powerpoint/2010/main" val="183879193"/>
              </p:ext>
            </p:extLst>
          </p:nvPr>
        </p:nvGraphicFramePr>
        <p:xfrm>
          <a:off x="6820452" y="5266174"/>
          <a:ext cx="3136348" cy="1256284"/>
        </p:xfrm>
        <a:graphic>
          <a:graphicData uri="http://schemas.openxmlformats.org/drawingml/2006/table">
            <a:tbl>
              <a:tblPr firstRow="1" bandRow="1">
                <a:tableStyleId>{FEEC168E-BC46-4BE7-8A3F-B7A86C65BCE0}</a:tableStyleId>
              </a:tblPr>
              <a:tblGrid>
                <a:gridCol w="3136348">
                  <a:extLst>
                    <a:ext uri="{9D8B030D-6E8A-4147-A177-3AD203B41FA5}">
                      <a16:colId xmlns:a16="http://schemas.microsoft.com/office/drawing/2014/main" val="1017544096"/>
                    </a:ext>
                  </a:extLst>
                </a:gridCol>
              </a:tblGrid>
              <a:tr h="628142">
                <a:tc>
                  <a:txBody>
                    <a:bodyPr/>
                    <a:lstStyle/>
                    <a:p>
                      <a:pPr algn="ctr"/>
                      <a:r>
                        <a:rPr lang="vi-VN" sz="1500" dirty="0"/>
                        <a:t>Lớp ô tô</a:t>
                      </a:r>
                    </a:p>
                  </a:txBody>
                  <a:tcPr marL="78608" marR="78608" marT="39304" marB="39304" anchor="ctr"/>
                </a:tc>
                <a:extLst>
                  <a:ext uri="{0D108BD9-81ED-4DB2-BD59-A6C34878D82A}">
                    <a16:rowId xmlns:a16="http://schemas.microsoft.com/office/drawing/2014/main" val="1186623253"/>
                  </a:ext>
                </a:extLst>
              </a:tr>
              <a:tr h="628142">
                <a:tc>
                  <a:txBody>
                    <a:bodyPr/>
                    <a:lstStyle/>
                    <a:p>
                      <a:pPr algn="ctr"/>
                      <a:r>
                        <a:rPr lang="vi-VN" sz="1500" dirty="0"/>
                        <a:t>Các tham số, phương thức riêng</a:t>
                      </a:r>
                    </a:p>
                  </a:txBody>
                  <a:tcPr marL="78608" marR="78608" marT="39304" marB="39304" anchor="ctr"/>
                </a:tc>
                <a:extLst>
                  <a:ext uri="{0D108BD9-81ED-4DB2-BD59-A6C34878D82A}">
                    <a16:rowId xmlns:a16="http://schemas.microsoft.com/office/drawing/2014/main" val="245149979"/>
                  </a:ext>
                </a:extLst>
              </a:tr>
            </a:tbl>
          </a:graphicData>
        </a:graphic>
      </p:graphicFrame>
      <p:cxnSp>
        <p:nvCxnSpPr>
          <p:cNvPr id="10" name="Straight Arrow Connector 9">
            <a:extLst>
              <a:ext uri="{FF2B5EF4-FFF2-40B4-BE49-F238E27FC236}">
                <a16:creationId xmlns:a16="http://schemas.microsoft.com/office/drawing/2014/main" id="{9E55862C-1E56-5C43-9645-23B47051BA21}"/>
              </a:ext>
            </a:extLst>
          </p:cNvPr>
          <p:cNvCxnSpPr/>
          <p:nvPr/>
        </p:nvCxnSpPr>
        <p:spPr>
          <a:xfrm flipH="1">
            <a:off x="5686508" y="4057142"/>
            <a:ext cx="1133944" cy="628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33A76E5-DC7F-E043-940D-3EDD75E8159F}"/>
              </a:ext>
            </a:extLst>
          </p:cNvPr>
          <p:cNvCxnSpPr/>
          <p:nvPr/>
        </p:nvCxnSpPr>
        <p:spPr>
          <a:xfrm flipH="1" flipV="1">
            <a:off x="5686508" y="4732536"/>
            <a:ext cx="1133944" cy="1161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525672"/>
      </p:ext>
    </p:extLst>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Chạy</a:t>
            </a:r>
            <a:r>
              <a:rPr lang="en-US" b="1" dirty="0">
                <a:solidFill>
                  <a:srgbClr val="C00000"/>
                </a:solidFill>
              </a:rPr>
              <a:t> </a:t>
            </a:r>
            <a:r>
              <a:rPr lang="en-US" b="1" dirty="0" err="1">
                <a:solidFill>
                  <a:srgbClr val="C00000"/>
                </a:solidFill>
              </a:rPr>
              <a:t>thử</a:t>
            </a:r>
            <a:r>
              <a:rPr lang="en-US" b="1" dirty="0">
                <a:solidFill>
                  <a:srgbClr val="C00000"/>
                </a:solidFill>
              </a:rPr>
              <a:t> file jar</a:t>
            </a:r>
          </a:p>
        </p:txBody>
      </p:sp>
      <p:pic>
        <p:nvPicPr>
          <p:cNvPr id="7" name="Picture 6"/>
          <p:cNvPicPr>
            <a:picLocks noChangeAspect="1"/>
          </p:cNvPicPr>
          <p:nvPr/>
        </p:nvPicPr>
        <p:blipFill>
          <a:blip r:embed="rId3"/>
          <a:stretch>
            <a:fillRect/>
          </a:stretch>
        </p:blipFill>
        <p:spPr>
          <a:xfrm>
            <a:off x="545698" y="2113954"/>
            <a:ext cx="1553769" cy="2076498"/>
          </a:xfrm>
          <a:prstGeom prst="rect">
            <a:avLst/>
          </a:prstGeom>
        </p:spPr>
      </p:pic>
      <p:pic>
        <p:nvPicPr>
          <p:cNvPr id="8" name="Picture 7"/>
          <p:cNvPicPr>
            <a:picLocks noChangeAspect="1"/>
          </p:cNvPicPr>
          <p:nvPr/>
        </p:nvPicPr>
        <p:blipFill>
          <a:blip r:embed="rId4"/>
          <a:stretch>
            <a:fillRect/>
          </a:stretch>
        </p:blipFill>
        <p:spPr>
          <a:xfrm>
            <a:off x="1472320" y="2578036"/>
            <a:ext cx="4720164" cy="2498628"/>
          </a:xfrm>
          <a:prstGeom prst="rect">
            <a:avLst/>
          </a:prstGeom>
        </p:spPr>
      </p:pic>
      <p:sp>
        <p:nvSpPr>
          <p:cNvPr id="11" name="TextBox 10"/>
          <p:cNvSpPr txBox="1"/>
          <p:nvPr/>
        </p:nvSpPr>
        <p:spPr>
          <a:xfrm>
            <a:off x="914089" y="917565"/>
            <a:ext cx="5504054" cy="589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t>cd</a:t>
            </a:r>
            <a:r>
              <a:rPr lang="en-US" sz="2400" dirty="0"/>
              <a:t> </a:t>
            </a:r>
            <a:r>
              <a:rPr lang="en-US" sz="2400" dirty="0" err="1"/>
              <a:t>vào</a:t>
            </a:r>
            <a:r>
              <a:rPr lang="en-US" sz="2400" dirty="0"/>
              <a:t> </a:t>
            </a:r>
            <a:r>
              <a:rPr lang="en-US" sz="2400" dirty="0" err="1"/>
              <a:t>thư</a:t>
            </a:r>
            <a:r>
              <a:rPr lang="en-US" sz="2400" dirty="0"/>
              <a:t> </a:t>
            </a:r>
            <a:r>
              <a:rPr lang="en-US" sz="2400" dirty="0" err="1"/>
              <a:t>mục</a:t>
            </a:r>
            <a:r>
              <a:rPr lang="en-US" sz="2400" dirty="0"/>
              <a:t> </a:t>
            </a:r>
            <a:r>
              <a:rPr lang="en-US" sz="2400" dirty="0" err="1"/>
              <a:t>đích</a:t>
            </a:r>
            <a:endParaRPr lang="en-US" sz="2400" b="1" dirty="0"/>
          </a:p>
        </p:txBody>
      </p:sp>
      <p:sp>
        <p:nvSpPr>
          <p:cNvPr id="12" name="TextBox 11"/>
          <p:cNvSpPr txBox="1"/>
          <p:nvPr/>
        </p:nvSpPr>
        <p:spPr>
          <a:xfrm>
            <a:off x="6346543" y="917565"/>
            <a:ext cx="5504054" cy="589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err="1"/>
              <a:t>Chạy</a:t>
            </a:r>
            <a:r>
              <a:rPr lang="en-US" sz="2400" dirty="0"/>
              <a:t> </a:t>
            </a:r>
            <a:r>
              <a:rPr lang="en-US" sz="2400" dirty="0" err="1"/>
              <a:t>lệnh</a:t>
            </a:r>
            <a:r>
              <a:rPr lang="en-US" sz="2400" dirty="0"/>
              <a:t>: java -jar &lt;</a:t>
            </a:r>
            <a:r>
              <a:rPr lang="en-US" sz="2400" dirty="0" err="1"/>
              <a:t>tên</a:t>
            </a:r>
            <a:r>
              <a:rPr lang="en-US" sz="2400" dirty="0"/>
              <a:t> file jar&gt;</a:t>
            </a:r>
          </a:p>
        </p:txBody>
      </p:sp>
      <p:pic>
        <p:nvPicPr>
          <p:cNvPr id="9" name="Picture 8"/>
          <p:cNvPicPr>
            <a:picLocks noChangeAspect="1"/>
          </p:cNvPicPr>
          <p:nvPr/>
        </p:nvPicPr>
        <p:blipFill>
          <a:blip r:embed="rId5"/>
          <a:stretch>
            <a:fillRect/>
          </a:stretch>
        </p:blipFill>
        <p:spPr>
          <a:xfrm>
            <a:off x="6584206" y="2113954"/>
            <a:ext cx="5028727" cy="2684700"/>
          </a:xfrm>
          <a:prstGeom prst="rect">
            <a:avLst/>
          </a:prstGeom>
        </p:spPr>
      </p:pic>
    </p:spTree>
    <p:extLst>
      <p:ext uri="{BB962C8B-B14F-4D97-AF65-F5344CB8AC3E}">
        <p14:creationId xmlns:p14="http://schemas.microsoft.com/office/powerpoint/2010/main" val="3753298768"/>
      </p:ext>
    </p:extLst>
  </p:cSld>
  <p:clrMapOvr>
    <a:masterClrMapping/>
  </p:clrMapOvr>
  <p:transition spd="med">
    <p:fade/>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D2E6D-3AAC-4D5E-8A18-C52A7BFB49DF}"/>
              </a:ext>
            </a:extLst>
          </p:cNvPr>
          <p:cNvSpPr>
            <a:spLocks noGrp="1"/>
          </p:cNvSpPr>
          <p:nvPr>
            <p:ph type="title"/>
          </p:nvPr>
        </p:nvSpPr>
        <p:spPr/>
        <p:txBody>
          <a:bodyPr/>
          <a:lstStyle/>
          <a:p>
            <a:r>
              <a:rPr lang="en-US" b="1" dirty="0" err="1">
                <a:solidFill>
                  <a:srgbClr val="C00000"/>
                </a:solidFill>
              </a:rPr>
              <a:t>Tài</a:t>
            </a:r>
            <a:r>
              <a:rPr lang="en-US" b="1" dirty="0">
                <a:solidFill>
                  <a:srgbClr val="C00000"/>
                </a:solidFill>
              </a:rPr>
              <a:t> </a:t>
            </a:r>
            <a:r>
              <a:rPr lang="en-US" b="1" dirty="0" err="1">
                <a:solidFill>
                  <a:srgbClr val="C00000"/>
                </a:solidFill>
              </a:rPr>
              <a:t>liệu</a:t>
            </a:r>
            <a:r>
              <a:rPr lang="en-US" b="1" dirty="0">
                <a:solidFill>
                  <a:srgbClr val="C00000"/>
                </a:solidFill>
              </a:rPr>
              <a:t> </a:t>
            </a:r>
            <a:r>
              <a:rPr lang="en-US" b="1" dirty="0" err="1">
                <a:solidFill>
                  <a:srgbClr val="C00000"/>
                </a:solidFill>
              </a:rPr>
              <a:t>tham</a:t>
            </a:r>
            <a:r>
              <a:rPr lang="en-US" b="1" dirty="0">
                <a:solidFill>
                  <a:srgbClr val="C00000"/>
                </a:solidFill>
              </a:rPr>
              <a:t> </a:t>
            </a:r>
            <a:r>
              <a:rPr lang="en-US" b="1" dirty="0" err="1">
                <a:solidFill>
                  <a:srgbClr val="C00000"/>
                </a:solidFill>
              </a:rPr>
              <a:t>khảo</a:t>
            </a:r>
            <a:endParaRPr lang="en-US" b="1" dirty="0">
              <a:solidFill>
                <a:srgbClr val="C00000"/>
              </a:solidFill>
            </a:endParaRPr>
          </a:p>
        </p:txBody>
      </p:sp>
      <p:sp>
        <p:nvSpPr>
          <p:cNvPr id="18" name="TextBox 17"/>
          <p:cNvSpPr txBox="1"/>
          <p:nvPr/>
        </p:nvSpPr>
        <p:spPr>
          <a:xfrm>
            <a:off x="413004" y="1101815"/>
            <a:ext cx="6546985" cy="2862322"/>
          </a:xfrm>
          <a:prstGeom prst="rect">
            <a:avLst/>
          </a:prstGeom>
          <a:noFill/>
        </p:spPr>
        <p:txBody>
          <a:bodyPr wrap="none" rtlCol="0">
            <a:spAutoFit/>
          </a:bodyPr>
          <a:lstStyle/>
          <a:p>
            <a:pPr>
              <a:lnSpc>
                <a:spcPct val="150000"/>
              </a:lnSpc>
            </a:pPr>
            <a:r>
              <a:rPr lang="vi-VN" sz="2000" dirty="0">
                <a:hlinkClick r:id="rId3"/>
              </a:rPr>
              <a:t>https://freetuts.net/cac-kieu-du-lieu-trong-java-1037.html</a:t>
            </a:r>
            <a:endParaRPr lang="en-US" sz="2000" dirty="0"/>
          </a:p>
          <a:p>
            <a:pPr>
              <a:lnSpc>
                <a:spcPct val="150000"/>
              </a:lnSpc>
            </a:pPr>
            <a:r>
              <a:rPr lang="en-US" sz="2000" dirty="0">
                <a:solidFill>
                  <a:schemeClr val="bg1">
                    <a:lumMod val="50000"/>
                  </a:schemeClr>
                </a:solidFill>
                <a:hlinkClick r:id="rId4"/>
              </a:rPr>
              <a:t>https://www.geeksforgeeks.org/interning-of-string/</a:t>
            </a:r>
            <a:endParaRPr lang="en-US" sz="2000" dirty="0">
              <a:solidFill>
                <a:schemeClr val="bg1">
                  <a:lumMod val="50000"/>
                </a:schemeClr>
              </a:solidFill>
            </a:endParaRPr>
          </a:p>
          <a:p>
            <a:pPr>
              <a:lnSpc>
                <a:spcPct val="150000"/>
              </a:lnSpc>
            </a:pPr>
            <a:r>
              <a:rPr lang="en-US" sz="2000" dirty="0">
                <a:hlinkClick r:id="rId5"/>
              </a:rPr>
              <a:t>http://tutorials.jenkov.com/java/constructors.html</a:t>
            </a:r>
            <a:endParaRPr lang="en-US" sz="2000" dirty="0"/>
          </a:p>
          <a:p>
            <a:pPr>
              <a:lnSpc>
                <a:spcPct val="150000"/>
              </a:lnSpc>
            </a:pPr>
            <a:r>
              <a:rPr lang="en-US" sz="2000" dirty="0">
                <a:hlinkClick r:id="rId6"/>
              </a:rPr>
              <a:t>https://www.w3schools.com/java/java_interface.asp</a:t>
            </a:r>
            <a:endParaRPr lang="en-US" sz="2000" dirty="0">
              <a:solidFill>
                <a:schemeClr val="bg1">
                  <a:lumMod val="50000"/>
                </a:schemeClr>
              </a:solidFill>
            </a:endParaRPr>
          </a:p>
          <a:p>
            <a:pPr>
              <a:lnSpc>
                <a:spcPct val="150000"/>
              </a:lnSpc>
            </a:pPr>
            <a:r>
              <a:rPr lang="en-US" sz="2000" dirty="0">
                <a:solidFill>
                  <a:schemeClr val="bg1">
                    <a:lumMod val="50000"/>
                  </a:schemeClr>
                </a:solidFill>
              </a:rPr>
              <a:t>Core Java(TM), Volume I—Fundamentals - Cay S. </a:t>
            </a:r>
            <a:r>
              <a:rPr lang="en-US" sz="2000" dirty="0" err="1">
                <a:solidFill>
                  <a:schemeClr val="bg1">
                    <a:lumMod val="50000"/>
                  </a:schemeClr>
                </a:solidFill>
              </a:rPr>
              <a:t>Horstmann</a:t>
            </a:r>
            <a:endParaRPr lang="en-US" sz="2000" dirty="0">
              <a:solidFill>
                <a:schemeClr val="bg1">
                  <a:lumMod val="50000"/>
                </a:schemeClr>
              </a:solidFill>
            </a:endParaRPr>
          </a:p>
          <a:p>
            <a:pPr>
              <a:lnSpc>
                <a:spcPct val="150000"/>
              </a:lnSpc>
            </a:pPr>
            <a:endParaRPr lang="en-US" sz="2000" dirty="0">
              <a:solidFill>
                <a:schemeClr val="bg1">
                  <a:lumMod val="50000"/>
                </a:schemeClr>
              </a:solidFill>
            </a:endParaRPr>
          </a:p>
        </p:txBody>
      </p:sp>
    </p:spTree>
    <p:extLst>
      <p:ext uri="{BB962C8B-B14F-4D97-AF65-F5344CB8AC3E}">
        <p14:creationId xmlns:p14="http://schemas.microsoft.com/office/powerpoint/2010/main" val="62907600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3"/>
          <p:cNvSpPr txBox="1">
            <a:spLocks noGrp="1"/>
          </p:cNvSpPr>
          <p:nvPr>
            <p:ph type="title"/>
          </p:nvPr>
        </p:nvSpPr>
        <p:spPr>
          <a:prstGeom prst="rect">
            <a:avLst/>
          </a:prstGeom>
          <a:noFill/>
          <a:ln>
            <a:noFill/>
          </a:ln>
        </p:spPr>
        <p:txBody>
          <a:bodyPr spcFirstLastPara="1" wrap="square" lIns="0" tIns="0" rIns="0" bIns="0" anchor="ctr" anchorCtr="0">
            <a:noAutofit/>
          </a:bodyPr>
          <a:lstStyle/>
          <a:p>
            <a:pPr lvl="0">
              <a:buSzPts val="2800"/>
            </a:pPr>
            <a:r>
              <a:rPr lang="en-US" b="1" dirty="0" err="1">
                <a:solidFill>
                  <a:srgbClr val="C00000"/>
                </a:solidFill>
              </a:rPr>
              <a:t>Tính</a:t>
            </a:r>
            <a:r>
              <a:rPr lang="en-US" b="1" dirty="0">
                <a:solidFill>
                  <a:srgbClr val="C00000"/>
                </a:solidFill>
              </a:rPr>
              <a:t> </a:t>
            </a:r>
            <a:r>
              <a:rPr lang="en-US" b="1" dirty="0" err="1">
                <a:solidFill>
                  <a:srgbClr val="C00000"/>
                </a:solidFill>
              </a:rPr>
              <a:t>đa</a:t>
            </a:r>
            <a:r>
              <a:rPr lang="en-US" b="1" dirty="0">
                <a:solidFill>
                  <a:srgbClr val="C00000"/>
                </a:solidFill>
              </a:rPr>
              <a:t> </a:t>
            </a:r>
            <a:r>
              <a:rPr lang="en-US" b="1" dirty="0" err="1">
                <a:solidFill>
                  <a:srgbClr val="C00000"/>
                </a:solidFill>
              </a:rPr>
              <a:t>hình</a:t>
            </a:r>
            <a:endParaRPr b="1" dirty="0">
              <a:solidFill>
                <a:srgbClr val="C00000"/>
              </a:solidFill>
            </a:endParaRPr>
          </a:p>
        </p:txBody>
      </p:sp>
      <p:sp>
        <p:nvSpPr>
          <p:cNvPr id="2" name="TextBox 1"/>
          <p:cNvSpPr txBox="1"/>
          <p:nvPr/>
        </p:nvSpPr>
        <p:spPr>
          <a:xfrm>
            <a:off x="511675" y="1209994"/>
            <a:ext cx="9550563" cy="4433650"/>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vi-VN" dirty="0"/>
              <a:t>switch type{</a:t>
            </a:r>
          </a:p>
          <a:p>
            <a:pPr lvl="1">
              <a:lnSpc>
                <a:spcPct val="200000"/>
              </a:lnSpc>
            </a:pPr>
            <a:r>
              <a:rPr lang="vi-VN" dirty="0"/>
              <a:t>case “car”:</a:t>
            </a:r>
          </a:p>
          <a:p>
            <a:pPr lvl="2">
              <a:lnSpc>
                <a:spcPct val="200000"/>
              </a:lnSpc>
            </a:pPr>
            <a:r>
              <a:rPr lang="vi-VN" dirty="0"/>
              <a:t>startCar();</a:t>
            </a:r>
          </a:p>
          <a:p>
            <a:pPr lvl="1">
              <a:lnSpc>
                <a:spcPct val="200000"/>
              </a:lnSpc>
            </a:pPr>
            <a:r>
              <a:rPr lang="vi-VN" dirty="0"/>
              <a:t>case “motorbike”:</a:t>
            </a:r>
          </a:p>
          <a:p>
            <a:pPr lvl="2">
              <a:lnSpc>
                <a:spcPct val="200000"/>
              </a:lnSpc>
            </a:pPr>
            <a:r>
              <a:rPr lang="vi-VN" dirty="0"/>
              <a:t>startMotorBike();</a:t>
            </a:r>
          </a:p>
          <a:p>
            <a:pPr>
              <a:lnSpc>
                <a:spcPct val="200000"/>
              </a:lnSpc>
            </a:pPr>
            <a:r>
              <a:rPr lang="vi-VN" dirty="0"/>
              <a:t>  }</a:t>
            </a:r>
          </a:p>
          <a:p>
            <a:pPr marL="285750" indent="-285750">
              <a:lnSpc>
                <a:spcPct val="200000"/>
              </a:lnSpc>
              <a:buFont typeface="Arial" panose="020B0604020202020204" pitchFamily="34" charset="0"/>
              <a:buChar char="•"/>
            </a:pPr>
            <a:r>
              <a:rPr lang="vi-VN" dirty="0"/>
              <a:t>vehicle.start();</a:t>
            </a:r>
          </a:p>
          <a:p>
            <a:pPr marL="285750" indent="-285750">
              <a:lnSpc>
                <a:spcPct val="200000"/>
              </a:lnSpc>
              <a:buFont typeface="Arial" panose="020B0604020202020204" pitchFamily="34" charset="0"/>
              <a:buChar char="•"/>
            </a:pPr>
            <a:r>
              <a:rPr lang="vi-VN" dirty="0"/>
              <a:t>Việc phương thức start nào được gọi phụ thuộc vào kiểu của đối tượng vehicle.</a:t>
            </a:r>
          </a:p>
        </p:txBody>
      </p:sp>
    </p:spTree>
    <p:extLst>
      <p:ext uri="{BB962C8B-B14F-4D97-AF65-F5344CB8AC3E}">
        <p14:creationId xmlns:p14="http://schemas.microsoft.com/office/powerpoint/2010/main" val="142364031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6" name="Google Shape;122;p13"/>
          <p:cNvSpPr txBox="1">
            <a:spLocks/>
          </p:cNvSpPr>
          <p:nvPr/>
        </p:nvSpPr>
        <p:spPr>
          <a:xfrm>
            <a:off x="298704" y="2028180"/>
            <a:ext cx="11365992" cy="709275"/>
          </a:xfrm>
          <a:prstGeom prst="rect">
            <a:avLst/>
          </a:prstGeom>
          <a:noFill/>
          <a:ln>
            <a:noFill/>
          </a:ln>
        </p:spPr>
        <p:txBody>
          <a:bodyPr spcFirstLastPara="1" wrap="square"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Bef>
                <a:spcPts val="0"/>
              </a:spcBef>
              <a:buClr>
                <a:schemeClr val="dk2"/>
              </a:buClr>
              <a:buSzPts val="2800"/>
              <a:buFont typeface="Arial"/>
              <a:buNone/>
            </a:pPr>
            <a:r>
              <a:rPr lang="en-US" sz="4800" b="1" dirty="0">
                <a:solidFill>
                  <a:srgbClr val="C00000"/>
                </a:solidFill>
              </a:rPr>
              <a:t>LỚP VÀ ĐỐI TƯỢNG</a:t>
            </a:r>
          </a:p>
        </p:txBody>
      </p:sp>
    </p:spTree>
    <p:extLst>
      <p:ext uri="{BB962C8B-B14F-4D97-AF65-F5344CB8AC3E}">
        <p14:creationId xmlns:p14="http://schemas.microsoft.com/office/powerpoint/2010/main" val="308250884"/>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{352A1C1C-90CA-824D-9B4D-91022D9D17A6}tf10001067</Template>
  <TotalTime>37197</TotalTime>
  <Words>4638</Words>
  <Application>Microsoft Macintosh PowerPoint</Application>
  <PresentationFormat>Widescreen</PresentationFormat>
  <Paragraphs>772</Paragraphs>
  <Slides>71</Slides>
  <Notes>71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Century Gothic</vt:lpstr>
      <vt:lpstr>Consolas</vt:lpstr>
      <vt:lpstr>Courier New</vt:lpstr>
      <vt:lpstr>Garamond</vt:lpstr>
      <vt:lpstr>Times New Roman</vt:lpstr>
      <vt:lpstr>Verdana</vt:lpstr>
      <vt:lpstr>Savon</vt:lpstr>
      <vt:lpstr>PowerPoint Presentation</vt:lpstr>
      <vt:lpstr>PowerPoint Presentation</vt:lpstr>
      <vt:lpstr>Trước OOP</vt:lpstr>
      <vt:lpstr>OOP</vt:lpstr>
      <vt:lpstr>OOP</vt:lpstr>
      <vt:lpstr>Tính trừu tượng</vt:lpstr>
      <vt:lpstr>Tính kế thừa</vt:lpstr>
      <vt:lpstr>Tính đa hình</vt:lpstr>
      <vt:lpstr>PowerPoint Presentation</vt:lpstr>
      <vt:lpstr>Khái niệm</vt:lpstr>
      <vt:lpstr>Khai báo lớp</vt:lpstr>
      <vt:lpstr>Khai báo lớp</vt:lpstr>
      <vt:lpstr>Tham số của phương thức</vt:lpstr>
      <vt:lpstr>Bài tập</vt:lpstr>
      <vt:lpstr>Nạp chồng phương thức (overload)</vt:lpstr>
      <vt:lpstr>PowerPoint Presentation</vt:lpstr>
      <vt:lpstr>Khái niệm</vt:lpstr>
      <vt:lpstr>Khai báo</vt:lpstr>
      <vt:lpstr>Sử dụng</vt:lpstr>
      <vt:lpstr>PowerPoint Presentation</vt:lpstr>
      <vt:lpstr>Khai báo</vt:lpstr>
      <vt:lpstr>Đặc tính truy xuất</vt:lpstr>
      <vt:lpstr>Getter/setter</vt:lpstr>
      <vt:lpstr>PowerPoint Presentation</vt:lpstr>
      <vt:lpstr>Đặc điểm</vt:lpstr>
      <vt:lpstr>Đặc điểm</vt:lpstr>
      <vt:lpstr>PowerPoint Presentation</vt:lpstr>
      <vt:lpstr>Hàm tạo</vt:lpstr>
      <vt:lpstr>Hàm tạo</vt:lpstr>
      <vt:lpstr>Hàm tạo</vt:lpstr>
      <vt:lpstr>Hàm tạo</vt:lpstr>
      <vt:lpstr>Hàm tạo</vt:lpstr>
      <vt:lpstr>Bài tập 1</vt:lpstr>
      <vt:lpstr>Bài tập 2</vt:lpstr>
      <vt:lpstr>PowerPoint Presentation</vt:lpstr>
      <vt:lpstr>Thừa kế</vt:lpstr>
      <vt:lpstr>Thừa kế</vt:lpstr>
      <vt:lpstr>Tính đa hình (runtime)</vt:lpstr>
      <vt:lpstr>Tính đa hình</vt:lpstr>
      <vt:lpstr>Bài tập</vt:lpstr>
      <vt:lpstr>Bài tập</vt:lpstr>
      <vt:lpstr>PowerPoint Presentation</vt:lpstr>
      <vt:lpstr>Tính trừu tượng</vt:lpstr>
      <vt:lpstr>Tính trừu tượng</vt:lpstr>
      <vt:lpstr>Tính trừu tượng</vt:lpstr>
      <vt:lpstr>Lớp trừu tượng</vt:lpstr>
      <vt:lpstr>Phương thức trừu tượng</vt:lpstr>
      <vt:lpstr>Interface</vt:lpstr>
      <vt:lpstr>Interface</vt:lpstr>
      <vt:lpstr>PowerPoint Presentation</vt:lpstr>
      <vt:lpstr>Hàm tạo</vt:lpstr>
      <vt:lpstr>PowerPoint Presentation</vt:lpstr>
      <vt:lpstr>Object class</vt:lpstr>
      <vt:lpstr>Object class</vt:lpstr>
      <vt:lpstr>Phương thức toString()</vt:lpstr>
      <vt:lpstr>Ghi đè phương thức toString()</vt:lpstr>
      <vt:lpstr>Phương thức equals()</vt:lpstr>
      <vt:lpstr>Một vài chú ý</vt:lpstr>
      <vt:lpstr>Bài tập</vt:lpstr>
      <vt:lpstr>Bài tập</vt:lpstr>
      <vt:lpstr>PowerPoint Presentation</vt:lpstr>
      <vt:lpstr>Debug là gì</vt:lpstr>
      <vt:lpstr>Đặt breakpoint</vt:lpstr>
      <vt:lpstr>Quan sát giá trị các biến</vt:lpstr>
      <vt:lpstr>Chạy tiếp chương trình</vt:lpstr>
      <vt:lpstr>Breakpoint có điều kiện</vt:lpstr>
      <vt:lpstr>PowerPoint Presentation</vt:lpstr>
      <vt:lpstr>ĐÓNG GÓI .JAR FILE</vt:lpstr>
      <vt:lpstr>ĐÓNG GÓI .JAR FILE</vt:lpstr>
      <vt:lpstr>Chạy thử file jar</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Thuy Ngan</dc:creator>
  <cp:lastModifiedBy>Microsoft Office User</cp:lastModifiedBy>
  <cp:revision>280</cp:revision>
  <dcterms:modified xsi:type="dcterms:W3CDTF">2021-04-17T01:51:45Z</dcterms:modified>
</cp:coreProperties>
</file>