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27"/>
  </p:notesMasterIdLst>
  <p:sldIdLst>
    <p:sldId id="256" r:id="rId2"/>
    <p:sldId id="278" r:id="rId3"/>
    <p:sldId id="279" r:id="rId4"/>
    <p:sldId id="257" r:id="rId5"/>
    <p:sldId id="364" r:id="rId6"/>
    <p:sldId id="367" r:id="rId7"/>
    <p:sldId id="362" r:id="rId8"/>
    <p:sldId id="363" r:id="rId9"/>
    <p:sldId id="365" r:id="rId10"/>
    <p:sldId id="366" r:id="rId11"/>
    <p:sldId id="373" r:id="rId12"/>
    <p:sldId id="296" r:id="rId13"/>
    <p:sldId id="321" r:id="rId14"/>
    <p:sldId id="368" r:id="rId15"/>
    <p:sldId id="369" r:id="rId16"/>
    <p:sldId id="370" r:id="rId17"/>
    <p:sldId id="376" r:id="rId18"/>
    <p:sldId id="371" r:id="rId19"/>
    <p:sldId id="375" r:id="rId20"/>
    <p:sldId id="377" r:id="rId21"/>
    <p:sldId id="380" r:id="rId22"/>
    <p:sldId id="379" r:id="rId23"/>
    <p:sldId id="378" r:id="rId24"/>
    <p:sldId id="381" r:id="rId25"/>
    <p:sldId id="372" r:id="rId26"/>
  </p:sldIdLst>
  <p:sldSz cx="12192000" cy="6858000"/>
  <p:notesSz cx="7086600" cy="93599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ong Bui" initials="CB" lastIdx="1" clrIdx="0">
    <p:extLst>
      <p:ext uri="{19B8F6BF-5375-455C-9EA6-DF929625EA0E}">
        <p15:presenceInfo xmlns:p15="http://schemas.microsoft.com/office/powerpoint/2012/main" userId="a7ec0132f8f7a5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5D18F-4709-42F7-8EF9-F67693F75965}" v="4" dt="2020-04-28T01:42:25.592"/>
  </p1510:revLst>
</p1510:revInfo>
</file>

<file path=ppt/tableStyles.xml><?xml version="1.0" encoding="utf-8"?>
<a:tblStyleLst xmlns:a="http://schemas.openxmlformats.org/drawingml/2006/main" def="{FEEC168E-BC46-4BE7-8A3F-B7A86C65BCE0}">
  <a:tblStyle styleId="{FEEC168E-BC46-4BE7-8A3F-B7A86C65BCE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D8D8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8D8D9"/>
          </a:solidFill>
        </a:fill>
      </a:tcStyle>
    </a:band1V>
    <a:band2V>
      <a:tcTxStyle/>
      <a:tcStyle>
        <a:tcBdr/>
      </a:tcStyle>
    </a:band2V>
    <a:lastCol>
      <a:tcTxStyle b="on" i="off">
        <a:schemeClr val="dk1"/>
      </a:tcTxStyle>
      <a:tcStyle>
        <a:tcBdr/>
        <a:fill>
          <a:solidFill>
            <a:schemeClr val="lt2">
              <a:alpha val="49803"/>
            </a:schemeClr>
          </a:solidFill>
        </a:fill>
      </a:tcStyle>
    </a:lastCol>
    <a:firstCol>
      <a:tcTxStyle b="on" i="off">
        <a:schemeClr val="dk1"/>
      </a:tcTxStyle>
      <a:tcStyle>
        <a:tcBdr/>
        <a:fill>
          <a:solidFill>
            <a:schemeClr val="accent5">
              <a:alpha val="49803"/>
            </a:schemeClr>
          </a:solidFill>
        </a:fill>
      </a:tcStyle>
    </a:firstCol>
    <a:lastRow>
      <a:tcTxStyle b="on" i="off">
        <a:schemeClr val="lt1"/>
      </a:tcTxStyle>
      <a:tcStyle>
        <a:tcBdr/>
        <a:fill>
          <a:solidFill>
            <a:schemeClr val="l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/>
        <a:fill>
          <a:solidFill>
            <a:srgbClr val="CC092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 autoAdjust="0"/>
    <p:restoredTop sz="88615" autoAdjust="0"/>
  </p:normalViewPr>
  <p:slideViewPr>
    <p:cSldViewPr snapToGrid="0">
      <p:cViewPr varScale="1">
        <p:scale>
          <a:sx n="115" d="100"/>
          <a:sy n="115" d="100"/>
        </p:scale>
        <p:origin x="11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bui" userId="a7ec0132f8f7a584" providerId="Windows Live" clId="Web-{F335D18F-4709-42F7-8EF9-F67693F75965}"/>
    <pc:docChg chg="modSld">
      <pc:chgData name="cuong bui" userId="a7ec0132f8f7a584" providerId="Windows Live" clId="Web-{F335D18F-4709-42F7-8EF9-F67693F75965}" dt="2020-04-28T01:42:25.592" v="3" actId="20577"/>
      <pc:docMkLst>
        <pc:docMk/>
      </pc:docMkLst>
      <pc:sldChg chg="modSp">
        <pc:chgData name="cuong bui" userId="a7ec0132f8f7a584" providerId="Windows Live" clId="Web-{F335D18F-4709-42F7-8EF9-F67693F75965}" dt="2020-04-28T01:42:25.592" v="2" actId="20577"/>
        <pc:sldMkLst>
          <pc:docMk/>
          <pc:sldMk cId="2134717392" sldId="381"/>
        </pc:sldMkLst>
        <pc:spChg chg="mod">
          <ac:chgData name="cuong bui" userId="a7ec0132f8f7a584" providerId="Windows Live" clId="Web-{F335D18F-4709-42F7-8EF9-F67693F75965}" dt="2020-04-28T01:42:25.592" v="2" actId="20577"/>
          <ac:spMkLst>
            <pc:docMk/>
            <pc:sldMk cId="2134717392" sldId="38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4101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15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37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120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61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350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20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39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91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996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81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914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401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72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71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655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090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29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87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07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83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4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19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1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8438-92DA-3E44-AC1B-EFC7738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FFE2B-E30D-0E40-B091-D7B3A2D6B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5362C-5981-974F-9177-8B334E3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49EF-09B2-8E45-AA17-C8DF5AC7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DC45-C250-1B4A-991D-E4E478F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3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5BF8-E12F-444A-AC0D-46D6FD6D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4179-E4C1-6F45-9363-5EA0949C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91D7B-7C80-7F4E-8443-6B25A4D0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DA11-EC93-C340-B322-8316DECA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E29C-243D-AF47-B772-523EF9F6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22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611C8-4775-3C4E-A11F-4AA9B1B05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AA62-2564-3C43-8CDF-827DC61B3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4C0B-D36A-4940-AA4D-C0CE9BAA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6A28-7A46-C247-B05F-E1786C9A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8CBC-B794-8D4D-B5BC-8CF78FD6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4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 ">
  <p:cSld name="Title Red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765182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">
  <p:cSld name="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40957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C201-50C5-ED43-A49D-9A3600DF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F6D6-9EA6-A14B-9450-F5C7AB8B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298F-93A6-F544-B4F0-2D9D5BC6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9589-5863-4E4A-843A-C40A956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E9E7-AAB1-424E-9133-725C11D9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81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D3E7-2C87-0548-8434-C8C70610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643F-B61D-3641-8BC4-E157B4D9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6D46-AF9B-914F-BC16-5E878BD2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2965-AB48-6846-A738-8A539B7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1146-6173-644B-A83A-E4687E3B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81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CEB3-847E-7D44-9A28-FAA2C752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2E2D-4111-AB44-A71A-B7B9F9A8B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5C18-1A59-1A45-9149-9E3E56E60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2E0AB-3F2B-6B41-8D6D-8206C0D4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3712-1F6C-A74C-939F-EBA0C3C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AA44-B621-6E48-A9C5-C3BF9FA0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07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E694-88A8-C942-9A7A-53E93D3D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25A3D-A006-B540-B13B-90B7AF3F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26568-144E-1B4D-A697-2466AD715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2B5D2-FAE4-ED4F-A948-B34E5EA2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053A0-ECC0-7546-8011-568DE714C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2D89D-8BF0-514C-BBB6-6678BABB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A3312-0EAF-C542-A0BB-4A9F6FA0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0C119-2FE6-A74C-96F3-BF5438CC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84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689E-84C3-114A-B8B4-28D2BB99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4CFD5-D1E1-D14E-ADF8-11321BB3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6E934-C332-9845-9C61-EF160049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89543-3469-A642-A94A-6E6A6082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488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0DBFD-63BF-D34D-8195-FA31F506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A20BE-7483-3B4D-B004-2949937B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C533B-88FF-DA46-A077-A4D50825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1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492-5DC5-4743-A91F-0F74AD93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8886-9C2E-B24B-A801-A2201B7C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B5F3-2908-5D40-9F96-56F4C5BC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777BC-395F-7E4D-A855-3F016C31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95BE-2BFF-6340-9CFD-D306DD03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CFEFC-E23A-7941-B640-53FB229A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3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3AFB-5DBE-0247-B403-8D4D93D1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8704A-BAFE-B948-85C7-BDC2B8A3A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CB9C1-E67F-E649-8A0F-8BF0F9E3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C173-DAB3-2E48-9381-61243354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D4159-6134-2744-B223-410C3676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E89B-538D-7C4B-9411-FAB5CE18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476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D11A2-AD83-E94C-8F6D-36C6C28F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C24C-7D27-FF46-B3E0-CC6E4D5E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FFD3-1529-D44B-9052-B805730B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DE11-8446-48C5-902C-36578B88AC45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791-349B-524D-B079-D169AAAD5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DE53-D2B2-F346-B143-1B76204F7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BFCE-3FF2-47B2-8487-9375AAB5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9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pcoder.com/2160-quan-ly-bo-nho-trong-java-voi-heap-space-vs-stack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rucehenry.github.io/blog/public/2018/02/07/JVM-Memory-Structure/" TargetMode="External"/><Relationship Id="rId4" Type="http://schemas.openxmlformats.org/officeDocument/2006/relationships/hyperlink" Target="https://beginnersbook.com/2013/04/java-checked-unchecked-exceptions-with-exampl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BÀI GIẢNG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3651-F2ED-C54E-B5DF-D3C43ED1D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Mô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hình</a:t>
            </a:r>
            <a:r>
              <a:rPr lang="en-US" b="1" dirty="0">
                <a:solidFill>
                  <a:srgbClr val="C00000"/>
                </a:solidFill>
              </a:rPr>
              <a:t> try…catch…finally…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4" y="1209994"/>
            <a:ext cx="1111896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kèm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b="1" dirty="0"/>
              <a:t>catch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exception type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exception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exception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Exception type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cha </a:t>
            </a:r>
            <a:r>
              <a:rPr lang="en-US" dirty="0" err="1"/>
              <a:t>của</a:t>
            </a:r>
            <a:r>
              <a:rPr lang="en-US" dirty="0"/>
              <a:t> exception type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249" y="3753488"/>
            <a:ext cx="4856308" cy="161582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(10 / 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"Array out of bound exception"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"arithmetic exception"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16151" y="3753487"/>
            <a:ext cx="4856309" cy="178510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{1 ,2 ,3};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"Array out of bound exception"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"arithmetic exception"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248" y="5910484"/>
            <a:ext cx="48563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/>
              <a:t>arithmetic exception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6151" y="5910484"/>
            <a:ext cx="48563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/>
              <a:t>Array out of bound exception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611708" y="1388134"/>
            <a:ext cx="3167288" cy="1061829"/>
            <a:chOff x="1738018" y="2033911"/>
            <a:chExt cx="4592073" cy="1539487"/>
          </a:xfrm>
        </p:grpSpPr>
        <p:sp>
          <p:nvSpPr>
            <p:cNvPr id="8" name="TextBox 7"/>
            <p:cNvSpPr txBox="1"/>
            <p:nvPr/>
          </p:nvSpPr>
          <p:spPr>
            <a:xfrm>
              <a:off x="1738018" y="2033911"/>
              <a:ext cx="2618550" cy="1539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1001">
              <a:schemeClr val="lt2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050" dirty="0">
                  <a:solidFill>
                    <a:srgbClr val="3F7F5F"/>
                  </a:solidFill>
                  <a:latin typeface="Consolas" panose="020B0609020204030204" pitchFamily="49" charset="0"/>
                </a:rPr>
                <a:t>//...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05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catch(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Exception e)</a:t>
              </a:r>
              <a:r>
                <a: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050" dirty="0">
                  <a:solidFill>
                    <a:srgbClr val="3F7F5F"/>
                  </a:solidFill>
                  <a:latin typeface="Consolas" panose="020B0609020204030204" pitchFamily="49" charset="0"/>
                </a:rPr>
                <a:t>//...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3751352" y="2231973"/>
              <a:ext cx="2578739" cy="347277"/>
            </a:xfrm>
            <a:prstGeom prst="wedgeEllipseCallout">
              <a:avLst>
                <a:gd name="adj1" fmla="val -47619"/>
                <a:gd name="adj2" fmla="val 96597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Exception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938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Mô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hình</a:t>
            </a:r>
            <a:r>
              <a:rPr lang="en-US" b="1" dirty="0">
                <a:solidFill>
                  <a:srgbClr val="C00000"/>
                </a:solidFill>
              </a:rPr>
              <a:t> try…catch…finally…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4" y="1209994"/>
            <a:ext cx="11118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catch(Exception e)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đứng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</a:t>
            </a:r>
            <a:r>
              <a:rPr lang="en-US" sz="2000" b="1" dirty="0"/>
              <a:t>catch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719" y="2404912"/>
            <a:ext cx="4856308" cy="212365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(10 / 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“Exception"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"Array out of bound exception"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"arithmetic exception"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2299" y="3327654"/>
            <a:ext cx="656669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 </a:t>
            </a:r>
            <a:r>
              <a:rPr lang="en-US" sz="1400" dirty="0">
                <a:solidFill>
                  <a:srgbClr val="FF0000"/>
                </a:solidFill>
              </a:rPr>
              <a:t>Unreachable catch block for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sz="1400" dirty="0">
                <a:solidFill>
                  <a:srgbClr val="FF0000"/>
                </a:solidFill>
              </a:rPr>
              <a:t>. It is already handled by the catch block for Exception</a:t>
            </a:r>
          </a:p>
        </p:txBody>
      </p:sp>
    </p:spTree>
    <p:extLst>
      <p:ext uri="{BB962C8B-B14F-4D97-AF65-F5344CB8AC3E}">
        <p14:creationId xmlns:p14="http://schemas.microsoft.com/office/powerpoint/2010/main" val="1358032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solidFill>
                  <a:srgbClr val="C00000"/>
                </a:solidFill>
              </a:rPr>
              <a:t>Bài </a:t>
            </a:r>
            <a:r>
              <a:rPr lang="en-US" b="1" dirty="0" err="1">
                <a:solidFill>
                  <a:srgbClr val="C00000"/>
                </a:solidFill>
              </a:rPr>
              <a:t>tập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5" y="1012771"/>
            <a:ext cx="10560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1 </a:t>
            </a:r>
            <a:r>
              <a:rPr lang="en-US" sz="2400" dirty="0" err="1"/>
              <a:t>số</a:t>
            </a:r>
            <a:r>
              <a:rPr lang="en-US" sz="2400" dirty="0"/>
              <a:t> double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[0, 10000].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thôi</a:t>
            </a:r>
            <a:r>
              <a:rPr lang="en-US" sz="2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91889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Sử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dụng</a:t>
            </a:r>
            <a:r>
              <a:rPr lang="en-US" b="1" dirty="0">
                <a:solidFill>
                  <a:srgbClr val="C00000"/>
                </a:solidFill>
              </a:rPr>
              <a:t> throw/throws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throw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ném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1 exception.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huống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mong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nằm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674" y="2714097"/>
            <a:ext cx="6000953" cy="38164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throw_demo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10) {</a:t>
            </a:r>
          </a:p>
          <a:p>
            <a:pPr lvl="3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 is out of allowed mark range [0, 10]."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.setMathMark(20);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4332" y="2714097"/>
            <a:ext cx="485630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sz="14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java.lang.IllegalArgumentException</a:t>
            </a:r>
            <a:r>
              <a:rPr lang="en-US" sz="1400" u="sng" dirty="0">
                <a:solidFill>
                  <a:srgbClr val="FF0000"/>
                </a:solidFill>
                <a:latin typeface="Consolas" panose="020B0609020204030204" pitchFamily="49" charset="0"/>
              </a:rPr>
              <a:t>: 20.0 is out of allowed mark range [0, 10].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throw_demo.Student.setMathMark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0066CC"/>
                </a:solidFill>
                <a:latin typeface="Consolas" panose="020B0609020204030204" pitchFamily="49" charset="0"/>
              </a:rPr>
              <a:t>Student.java:12</a:t>
            </a:r>
            <a:r>
              <a:rPr lang="en-US" sz="14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throw_demo.Student.main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0066CC"/>
                </a:solidFill>
                <a:latin typeface="Consolas" panose="020B0609020204030204" pitchFamily="49" charset="0"/>
              </a:rPr>
              <a:t>Student.java:19</a:t>
            </a:r>
            <a:r>
              <a:rPr lang="en-US" sz="14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230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solidFill>
                  <a:srgbClr val="C00000"/>
                </a:solidFill>
              </a:rPr>
              <a:t>Check </a:t>
            </a:r>
            <a:r>
              <a:rPr lang="en-US" b="1" dirty="0" err="1">
                <a:solidFill>
                  <a:srgbClr val="C00000"/>
                </a:solidFill>
              </a:rPr>
              <a:t>và</a:t>
            </a:r>
            <a:r>
              <a:rPr lang="en-US" b="1" dirty="0">
                <a:solidFill>
                  <a:srgbClr val="C00000"/>
                </a:solidFill>
              </a:rPr>
              <a:t> uncheck exception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Checked exception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danhsach.txt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tồn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File </a:t>
            </a:r>
            <a:r>
              <a:rPr lang="en-US" sz="1600" dirty="0" err="1"/>
              <a:t>tồn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quyền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Uncheck exception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lỗi</a:t>
            </a:r>
            <a:r>
              <a:rPr lang="en-US" sz="1600" dirty="0"/>
              <a:t> logic </a:t>
            </a:r>
            <a:r>
              <a:rPr lang="en-US" sz="1600" dirty="0" err="1"/>
              <a:t>khác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Uncheck exception </a:t>
            </a:r>
            <a:r>
              <a:rPr lang="en-US" sz="1600" dirty="0" err="1"/>
              <a:t>thừa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b="1" dirty="0" err="1"/>
              <a:t>RuntimeException</a:t>
            </a:r>
            <a:endParaRPr lang="en-US" sz="16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92880" y="2519160"/>
            <a:ext cx="18288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Throwable</a:t>
            </a:r>
            <a:endParaRPr lang="en-US" alt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25778" y="3323745"/>
            <a:ext cx="17526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Exception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08848" y="4085745"/>
            <a:ext cx="3048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…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7402910" y="4085625"/>
            <a:ext cx="251460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RuntimeException</a:t>
            </a:r>
            <a:endParaRPr lang="en-US" altLang="en-US" dirty="0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319148" y="5293277"/>
            <a:ext cx="251460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ArithmaticException</a:t>
            </a:r>
            <a:endParaRPr lang="en-US" altLang="en-US" dirty="0"/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9319148" y="5777656"/>
            <a:ext cx="266700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NullPointerException</a:t>
            </a:r>
            <a:endParaRPr lang="en-US" altLang="en-US" dirty="0"/>
          </a:p>
        </p:txBody>
      </p: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 flipH="1">
            <a:off x="6802078" y="2888492"/>
            <a:ext cx="5202" cy="435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16" idx="3"/>
          </p:cNvCxnSpPr>
          <p:nvPr/>
        </p:nvCxnSpPr>
        <p:spPr>
          <a:xfrm rot="5400000">
            <a:off x="6190796" y="3659129"/>
            <a:ext cx="577334" cy="645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  <a:endCxn id="19" idx="1"/>
          </p:cNvCxnSpPr>
          <p:nvPr/>
        </p:nvCxnSpPr>
        <p:spPr>
          <a:xfrm rot="16200000" flipH="1">
            <a:off x="6813887" y="3681268"/>
            <a:ext cx="577214" cy="6008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20" idx="1"/>
          </p:cNvCxnSpPr>
          <p:nvPr/>
        </p:nvCxnSpPr>
        <p:spPr>
          <a:xfrm rot="16200000" flipH="1">
            <a:off x="8478186" y="4636981"/>
            <a:ext cx="1022986" cy="658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21" idx="1"/>
          </p:cNvCxnSpPr>
          <p:nvPr/>
        </p:nvCxnSpPr>
        <p:spPr>
          <a:xfrm rot="16200000" flipH="1">
            <a:off x="8235997" y="4879170"/>
            <a:ext cx="1507365" cy="658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422478" y="3693076"/>
            <a:ext cx="2434014" cy="44267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Unchecked exception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9305985" y="6253740"/>
            <a:ext cx="266700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…</a:t>
            </a:r>
          </a:p>
        </p:txBody>
      </p:sp>
      <p:cxnSp>
        <p:nvCxnSpPr>
          <p:cNvPr id="40" name="Elbow Connector 39"/>
          <p:cNvCxnSpPr>
            <a:stCxn id="19" idx="2"/>
            <a:endCxn id="39" idx="1"/>
          </p:cNvCxnSpPr>
          <p:nvPr/>
        </p:nvCxnSpPr>
        <p:spPr>
          <a:xfrm rot="16200000" flipH="1">
            <a:off x="7991373" y="5123793"/>
            <a:ext cx="1983449" cy="6457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27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solidFill>
                  <a:srgbClr val="C00000"/>
                </a:solidFill>
              </a:rPr>
              <a:t>throws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2343" y="1100700"/>
            <a:ext cx="559273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Checked exception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compile time,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throw checked exception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throws checked exception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try…catch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/>
              <a:t>Ném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checked exception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/>
              <a:t>Ném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runtime exception</a:t>
            </a:r>
          </a:p>
          <a:p>
            <a:pPr marL="1200150" lvl="2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/>
              <a:t>Bỏ</a:t>
            </a:r>
            <a:r>
              <a:rPr lang="en-US" dirty="0"/>
              <a:t> qua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exception qua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b="1" dirty="0"/>
              <a:t>throws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544" y="1488271"/>
            <a:ext cx="5862621" cy="415498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throw_demo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CheckedExceptionDemo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throws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sleepDemo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2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throwDemo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sleepDemo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throwDemo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"demo throw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72532" y="4315251"/>
            <a:ext cx="874644" cy="119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54626" y="5032030"/>
            <a:ext cx="792550" cy="59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38400" y="2544418"/>
            <a:ext cx="2054087" cy="56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80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định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nghĩa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lỗi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Exception (checked)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RuntimeException</a:t>
            </a:r>
            <a:r>
              <a:rPr lang="en-US" dirty="0"/>
              <a:t> (unchecked)</a:t>
            </a:r>
            <a:endParaRPr lang="en-US" sz="1600" b="1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60595" y="1885963"/>
            <a:ext cx="17526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Exception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9608611" y="2908262"/>
            <a:ext cx="2243716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RuntimeException</a:t>
            </a:r>
            <a:endParaRPr lang="en-US" altLang="en-US" dirty="0"/>
          </a:p>
        </p:txBody>
      </p:sp>
      <p:cxnSp>
        <p:nvCxnSpPr>
          <p:cNvPr id="32" name="Elbow Connector 31"/>
          <p:cNvCxnSpPr>
            <a:stCxn id="19" idx="0"/>
            <a:endCxn id="9" idx="2"/>
          </p:cNvCxnSpPr>
          <p:nvPr/>
        </p:nvCxnSpPr>
        <p:spPr>
          <a:xfrm rot="16200000" flipV="1">
            <a:off x="9407199" y="1584992"/>
            <a:ext cx="652967" cy="1993574"/>
          </a:xfrm>
          <a:prstGeom prst="bentConnector3">
            <a:avLst>
              <a:gd name="adj1" fmla="val 408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608611" y="3712847"/>
            <a:ext cx="2243716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MyRuntimeException</a:t>
            </a:r>
            <a:endParaRPr lang="en-US" altLang="en-US" dirty="0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626087" y="3020905"/>
            <a:ext cx="1972832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MyException</a:t>
            </a:r>
            <a:endParaRPr lang="en-US" altLang="en-US" dirty="0"/>
          </a:p>
        </p:txBody>
      </p:sp>
      <p:cxnSp>
        <p:nvCxnSpPr>
          <p:cNvPr id="23" name="Elbow Connector 22"/>
          <p:cNvCxnSpPr>
            <a:stCxn id="22" idx="0"/>
            <a:endCxn id="9" idx="2"/>
          </p:cNvCxnSpPr>
          <p:nvPr/>
        </p:nvCxnSpPr>
        <p:spPr>
          <a:xfrm rot="5400000" flipH="1" flipV="1">
            <a:off x="7791894" y="2075904"/>
            <a:ext cx="765610" cy="112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19" idx="2"/>
          </p:cNvCxnSpPr>
          <p:nvPr/>
        </p:nvCxnSpPr>
        <p:spPr>
          <a:xfrm flipV="1">
            <a:off x="10730469" y="3277594"/>
            <a:ext cx="0" cy="435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051" y="1707061"/>
            <a:ext cx="5890439" cy="501675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MarkOutOfRangeException.java</a:t>
            </a:r>
            <a:endParaRPr lang="en-US" sz="1000" i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throw_demo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MarkOutOfRangeException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MarkOutOfRangeException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Student.java</a:t>
            </a:r>
            <a:endParaRPr lang="en-US" sz="10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throw_demo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10) {</a:t>
            </a:r>
          </a:p>
          <a:p>
            <a:pPr lvl="3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MarkOutOfRangeException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 is out of allowed mark range [0, 10]."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mathMark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.setMathMark(20);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67795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Nguyên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tắc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xử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lý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lỗi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261" y="1205954"/>
            <a:ext cx="1090371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gắng</a:t>
            </a:r>
            <a:r>
              <a:rPr lang="en-US" sz="2000" dirty="0"/>
              <a:t> try…catch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 catch(Exception) </a:t>
            </a:r>
            <a:r>
              <a:rPr lang="en-US" sz="2000" dirty="0" err="1"/>
              <a:t>đôi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tránh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,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lạm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try…catch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qua </a:t>
            </a:r>
            <a:r>
              <a:rPr lang="en-US" sz="2000" dirty="0" err="1"/>
              <a:t>lỗi</a:t>
            </a:r>
            <a:r>
              <a:rPr lang="en-US" sz="2000" dirty="0"/>
              <a:t> (</a:t>
            </a:r>
            <a:r>
              <a:rPr lang="en-US" sz="2000" dirty="0" err="1"/>
              <a:t>nuốt</a:t>
            </a:r>
            <a:r>
              <a:rPr lang="en-US" sz="2000" dirty="0"/>
              <a:t> exception)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“</a:t>
            </a:r>
            <a:r>
              <a:rPr lang="en-US" sz="1600" dirty="0" err="1"/>
              <a:t>Tỉnh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”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file </a:t>
            </a:r>
            <a:r>
              <a:rPr lang="en-US" sz="1600" b="1" dirty="0"/>
              <a:t>tinhthanh.txt</a:t>
            </a:r>
            <a:r>
              <a:rPr lang="en-US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Khi</a:t>
            </a:r>
            <a:r>
              <a:rPr lang="en-US" sz="1600" dirty="0"/>
              <a:t> file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tồn</a:t>
            </a:r>
            <a:r>
              <a:rPr lang="en-US" sz="1600" dirty="0"/>
              <a:t> </a:t>
            </a:r>
            <a:r>
              <a:rPr lang="en-US" sz="1600" dirty="0" err="1"/>
              <a:t>tại</a:t>
            </a:r>
            <a:r>
              <a:rPr lang="en-US" sz="1600" dirty="0"/>
              <a:t> (</a:t>
            </a:r>
            <a:r>
              <a:rPr lang="en-US" sz="1600" dirty="0" err="1"/>
              <a:t>IOException</a:t>
            </a:r>
            <a:r>
              <a:rPr lang="en-US" sz="1600" dirty="0"/>
              <a:t>) </a:t>
            </a:r>
            <a:r>
              <a:rPr lang="en-US" sz="1600" dirty="0" err="1"/>
              <a:t>có</a:t>
            </a:r>
            <a:r>
              <a:rPr lang="en-US" sz="1600" dirty="0"/>
              <a:t> 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2 </a:t>
            </a:r>
            <a:r>
              <a:rPr lang="en-US" sz="1600" dirty="0" err="1"/>
              <a:t>lựa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b="1" dirty="0" err="1">
                <a:solidFill>
                  <a:srgbClr val="C00000"/>
                </a:solidFill>
              </a:rPr>
              <a:t>Lựa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chọn</a:t>
            </a:r>
            <a:r>
              <a:rPr lang="en-US" sz="1600" b="1" dirty="0">
                <a:solidFill>
                  <a:srgbClr val="C00000"/>
                </a:solidFill>
              </a:rPr>
              <a:t> 1.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file </a:t>
            </a:r>
            <a:r>
              <a:rPr lang="en-US" sz="1600" b="1" dirty="0"/>
              <a:t>tinhthanh.txt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hiển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rỗng</a:t>
            </a:r>
            <a:r>
              <a:rPr lang="en-US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file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: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lỗi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thoát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b="1" dirty="0" err="1">
                <a:solidFill>
                  <a:srgbClr val="C00000"/>
                </a:solidFill>
              </a:rPr>
              <a:t>Lựa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chọn</a:t>
            </a:r>
            <a:r>
              <a:rPr lang="en-US" sz="1600" b="1" dirty="0">
                <a:solidFill>
                  <a:srgbClr val="C00000"/>
                </a:solidFill>
              </a:rPr>
              <a:t> 2.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lỗi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thoát</a:t>
            </a:r>
            <a:r>
              <a:rPr lang="en-US" sz="1600" dirty="0"/>
              <a:t> </a:t>
            </a:r>
            <a:r>
              <a:rPr lang="en-US" sz="1600" dirty="0" err="1"/>
              <a:t>khỏi</a:t>
            </a:r>
            <a:r>
              <a:rPr lang="en-US" sz="1600" dirty="0"/>
              <a:t> </a:t>
            </a:r>
            <a:r>
              <a:rPr lang="en-US" sz="1600" dirty="0" err="1"/>
              <a:t>chương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,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tầng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349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>
                <a:solidFill>
                  <a:srgbClr val="C00000"/>
                </a:solidFill>
              </a:rPr>
              <a:t>QUẢN LÝ BỘ NHỚ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0813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Giới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thiệu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c</a:t>
            </a:r>
            <a:r>
              <a:rPr lang="vi-VN" dirty="0"/>
              <a:t>hạy chương trình Java, JVM sẽ yêu cầu hệ điều hành cấp cho một không gian bộ nhớ trong RAM để dùng cho việc chạy chương trình.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JVM sẽ chia bộ nhớ được cấp phát này thành 2 phần: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thread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vi-VN" dirty="0"/>
              <a:t>.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940714" y="2907660"/>
            <a:ext cx="5486400" cy="1421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Thread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3427" y="2907659"/>
            <a:ext cx="5078538" cy="3539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Shared 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714" y="4329224"/>
            <a:ext cx="5486400" cy="703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Thread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0714" y="5742958"/>
            <a:ext cx="5486400" cy="703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Thread n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0615" y="3105014"/>
            <a:ext cx="1223585" cy="1026232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/>
              <a:t>Vùng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Stack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000" dirty="0" err="1"/>
              <a:t>Biến</a:t>
            </a:r>
            <a:r>
              <a:rPr lang="en-US" sz="1000" dirty="0"/>
              <a:t> </a:t>
            </a:r>
            <a:r>
              <a:rPr lang="en-US" sz="1000" dirty="0" err="1"/>
              <a:t>cục</a:t>
            </a:r>
            <a:r>
              <a:rPr lang="en-US" sz="1000" dirty="0"/>
              <a:t> </a:t>
            </a:r>
            <a:r>
              <a:rPr lang="en-US" sz="1000" dirty="0" err="1"/>
              <a:t>bộ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err="1"/>
              <a:t>Kết</a:t>
            </a:r>
            <a:r>
              <a:rPr lang="en-US" sz="1000" dirty="0"/>
              <a:t> </a:t>
            </a:r>
            <a:r>
              <a:rPr lang="en-US" sz="1000" dirty="0" err="1"/>
              <a:t>quả</a:t>
            </a:r>
            <a:r>
              <a:rPr lang="en-US" sz="1000" dirty="0"/>
              <a:t> </a:t>
            </a:r>
            <a:r>
              <a:rPr lang="en-US" sz="1000" dirty="0" err="1"/>
              <a:t>tính</a:t>
            </a:r>
            <a:r>
              <a:rPr lang="en-US" sz="1000" dirty="0"/>
              <a:t> </a:t>
            </a:r>
            <a:r>
              <a:rPr lang="en-US" sz="1000" dirty="0" err="1"/>
              <a:t>toán</a:t>
            </a:r>
            <a:r>
              <a:rPr lang="en-US" sz="1000" dirty="0"/>
              <a:t> </a:t>
            </a:r>
            <a:r>
              <a:rPr lang="en-US" sz="1000" dirty="0" err="1"/>
              <a:t>trung</a:t>
            </a:r>
            <a:r>
              <a:rPr lang="en-US" sz="1000" dirty="0"/>
              <a:t> </a:t>
            </a:r>
            <a:r>
              <a:rPr lang="en-US" sz="1000" dirty="0" err="1"/>
              <a:t>gian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 err="1"/>
              <a:t>Hằng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bảng</a:t>
            </a:r>
            <a:r>
              <a:rPr lang="en-US" sz="1000" dirty="0"/>
              <a:t> exception 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447090" y="3105013"/>
            <a:ext cx="1078862" cy="1026233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PC Registry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Thanh </a:t>
            </a:r>
            <a:r>
              <a:rPr lang="en-US" sz="1000" dirty="0" err="1"/>
              <a:t>ghi</a:t>
            </a:r>
            <a:r>
              <a:rPr lang="en-US" sz="1000" dirty="0"/>
              <a:t> </a:t>
            </a:r>
            <a:r>
              <a:rPr lang="en-US" sz="1000" dirty="0" err="1"/>
              <a:t>các</a:t>
            </a:r>
            <a:r>
              <a:rPr lang="en-US" sz="1000" dirty="0"/>
              <a:t> </a:t>
            </a:r>
            <a:r>
              <a:rPr lang="en-US" sz="1000" dirty="0" err="1"/>
              <a:t>chỉ</a:t>
            </a:r>
            <a:r>
              <a:rPr lang="en-US" sz="1000" dirty="0"/>
              <a:t> </a:t>
            </a:r>
            <a:r>
              <a:rPr lang="en-US" sz="1000" dirty="0" err="1"/>
              <a:t>lệnh</a:t>
            </a:r>
            <a:endParaRPr lang="en-US" sz="1000" dirty="0"/>
          </a:p>
          <a:p>
            <a:pPr marL="171450" indent="-171450">
              <a:buFontTx/>
              <a:buChar char="-"/>
            </a:pPr>
            <a:r>
              <a:rPr lang="en-US" sz="1000" dirty="0"/>
              <a:t>Con </a:t>
            </a:r>
            <a:r>
              <a:rPr lang="en-US" sz="1000" dirty="0" err="1"/>
              <a:t>trỏ</a:t>
            </a:r>
            <a:r>
              <a:rPr lang="en-US" sz="1000" dirty="0"/>
              <a:t> </a:t>
            </a:r>
            <a:r>
              <a:rPr lang="en-US" sz="1000" dirty="0" err="1"/>
              <a:t>tới</a:t>
            </a:r>
            <a:r>
              <a:rPr lang="en-US" sz="1000" dirty="0"/>
              <a:t> </a:t>
            </a:r>
            <a:r>
              <a:rPr lang="en-US" sz="1000" dirty="0" err="1"/>
              <a:t>lệnh</a:t>
            </a:r>
            <a:r>
              <a:rPr lang="en-US" sz="1000" dirty="0"/>
              <a:t> </a:t>
            </a:r>
            <a:r>
              <a:rPr lang="en-US" sz="1000" dirty="0" err="1"/>
              <a:t>đang</a:t>
            </a:r>
            <a:r>
              <a:rPr lang="en-US" sz="1000" dirty="0"/>
              <a:t> </a:t>
            </a:r>
            <a:r>
              <a:rPr lang="en-US" sz="1000" dirty="0" err="1"/>
              <a:t>thực</a:t>
            </a:r>
            <a:r>
              <a:rPr lang="en-US" sz="1000" dirty="0"/>
              <a:t> </a:t>
            </a:r>
            <a:r>
              <a:rPr lang="en-US" sz="1000" dirty="0" err="1"/>
              <a:t>hiện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558840" y="3105012"/>
            <a:ext cx="1657761" cy="1026233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/>
              <a:t>Vùng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native method</a:t>
            </a:r>
          </a:p>
          <a:p>
            <a:r>
              <a:rPr lang="en-US" sz="1100" dirty="0" err="1"/>
              <a:t>Thông</a:t>
            </a:r>
            <a:r>
              <a:rPr lang="en-US" sz="1100" dirty="0"/>
              <a:t> tin native method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gọi</a:t>
            </a:r>
            <a:r>
              <a:rPr lang="en-US" sz="1100" dirty="0"/>
              <a:t> </a:t>
            </a:r>
            <a:r>
              <a:rPr lang="en-US" sz="1100" dirty="0" err="1"/>
              <a:t>tới</a:t>
            </a:r>
            <a:r>
              <a:rPr lang="en-US" sz="1100" dirty="0"/>
              <a:t> </a:t>
            </a:r>
            <a:r>
              <a:rPr lang="en-US" sz="1100" dirty="0" err="1"/>
              <a:t>các</a:t>
            </a:r>
            <a:r>
              <a:rPr lang="en-US" sz="1100" dirty="0"/>
              <a:t> method </a:t>
            </a:r>
            <a:r>
              <a:rPr lang="en-US" sz="1100" dirty="0" err="1"/>
              <a:t>viết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ngôn</a:t>
            </a:r>
            <a:r>
              <a:rPr lang="en-US" sz="1100" dirty="0"/>
              <a:t> </a:t>
            </a:r>
            <a:r>
              <a:rPr lang="en-US" sz="1100" dirty="0" err="1"/>
              <a:t>ngữ</a:t>
            </a:r>
            <a:r>
              <a:rPr lang="en-US" sz="1100" dirty="0"/>
              <a:t> </a:t>
            </a:r>
            <a:r>
              <a:rPr lang="en-US" sz="1100" dirty="0" err="1"/>
              <a:t>khác</a:t>
            </a:r>
            <a:r>
              <a:rPr lang="en-US" sz="1100" dirty="0"/>
              <a:t> (</a:t>
            </a:r>
            <a:r>
              <a:rPr lang="en-US" sz="1100" dirty="0" err="1"/>
              <a:t>vd</a:t>
            </a:r>
            <a:r>
              <a:rPr lang="en-US" sz="1100" dirty="0"/>
              <a:t> C/C++)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50871" y="3342933"/>
            <a:ext cx="1756208" cy="2926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Method area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thuộc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static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22521" y="3342933"/>
            <a:ext cx="2559007" cy="29262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Heap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tượng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190614" y="4460167"/>
            <a:ext cx="1223585" cy="453910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Vùng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Stack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447090" y="4460166"/>
            <a:ext cx="1078862" cy="453911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PC Registry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58840" y="4460166"/>
            <a:ext cx="1657761" cy="453911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Vùng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native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2467" y="5212011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85686" y="5875623"/>
            <a:ext cx="1223585" cy="453910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Vùng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Stack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3442162" y="5875622"/>
            <a:ext cx="1078862" cy="453911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PC Registry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53912" y="5875622"/>
            <a:ext cx="1657761" cy="453911"/>
          </a:xfrm>
          <a:prstGeom prst="rect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/>
              <a:t>Vùng</a:t>
            </a:r>
            <a:r>
              <a:rPr lang="en-US" sz="1100" dirty="0"/>
              <a:t> </a:t>
            </a:r>
            <a:r>
              <a:rPr lang="en-US" sz="1100" dirty="0" err="1"/>
              <a:t>nhớ</a:t>
            </a:r>
            <a:r>
              <a:rPr lang="en-US" sz="1100" dirty="0"/>
              <a:t> native method</a:t>
            </a:r>
          </a:p>
        </p:txBody>
      </p:sp>
    </p:spTree>
    <p:extLst>
      <p:ext uri="{BB962C8B-B14F-4D97-AF65-F5344CB8AC3E}">
        <p14:creationId xmlns:p14="http://schemas.microsoft.com/office/powerpoint/2010/main" val="368621739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00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3153014" y="2170882"/>
            <a:ext cx="6088346" cy="221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chemeClr val="bg1"/>
                </a:solidFill>
              </a:rPr>
              <a:t>XỬ LÝ LỖI 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 err="1">
                <a:solidFill>
                  <a:schemeClr val="bg1"/>
                </a:solidFill>
              </a:rPr>
              <a:t>và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chemeClr val="bg1"/>
                </a:solidFill>
              </a:rPr>
              <a:t>GOM RÁC</a:t>
            </a:r>
          </a:p>
        </p:txBody>
      </p:sp>
    </p:spTree>
    <p:extLst>
      <p:ext uri="{BB962C8B-B14F-4D97-AF65-F5344CB8AC3E}">
        <p14:creationId xmlns:p14="http://schemas.microsoft.com/office/powerpoint/2010/main" val="222716021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Vùng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nhớ</a:t>
            </a:r>
            <a:r>
              <a:rPr lang="en-US" b="1" dirty="0">
                <a:solidFill>
                  <a:srgbClr val="C00000"/>
                </a:solidFill>
              </a:rPr>
              <a:t> stack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thread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primitive.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LIFO (Last in first out)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1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tạm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047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Vùng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nhớ</a:t>
            </a:r>
            <a:r>
              <a:rPr lang="en-US" b="1" dirty="0">
                <a:solidFill>
                  <a:srgbClr val="C00000"/>
                </a:solidFill>
              </a:rPr>
              <a:t> stack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94" y="1141317"/>
            <a:ext cx="5890439" cy="193899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MemoryDemo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lvl="2"/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method1();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method1() {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5000;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l2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60000;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8111" y="1141317"/>
            <a:ext cx="4433853" cy="5193699"/>
          </a:xfrm>
          <a:prstGeom prst="rect">
            <a:avLst/>
          </a:prstGeom>
          <a:ln>
            <a:solidFill>
              <a:srgbClr val="92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Stack memory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7759241" y="4567878"/>
            <a:ext cx="3111592" cy="1105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 =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0919" y="571213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9" name="Rectangle 8"/>
          <p:cNvSpPr/>
          <p:nvPr/>
        </p:nvSpPr>
        <p:spPr>
          <a:xfrm>
            <a:off x="7759241" y="2688908"/>
            <a:ext cx="3111592" cy="1105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 = 5000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l2 = 60000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23176" y="3856470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method1()</a:t>
            </a:r>
          </a:p>
        </p:txBody>
      </p:sp>
    </p:spTree>
    <p:extLst>
      <p:ext uri="{BB962C8B-B14F-4D97-AF65-F5344CB8AC3E}">
        <p14:creationId xmlns:p14="http://schemas.microsoft.com/office/powerpoint/2010/main" val="204468620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Vùng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nhớ</a:t>
            </a:r>
            <a:r>
              <a:rPr lang="en-US" b="1" dirty="0">
                <a:solidFill>
                  <a:srgbClr val="C00000"/>
                </a:solidFill>
              </a:rPr>
              <a:t> heap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thread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/>
              <a:t> heap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StringPool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0396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Vùng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nhớ</a:t>
            </a:r>
            <a:r>
              <a:rPr lang="en-US" b="1" dirty="0">
                <a:solidFill>
                  <a:srgbClr val="C00000"/>
                </a:solidFill>
              </a:rPr>
              <a:t> heap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609" y="1155719"/>
            <a:ext cx="5890439" cy="270843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MemoryDemo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sz="1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method1();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name = p2.name;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method1() {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5000;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l2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60000;</a:t>
            </a:r>
          </a:p>
          <a:p>
            <a:pPr lvl="2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lvl="2"/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8609" y="4102307"/>
            <a:ext cx="2111673" cy="2473559"/>
            <a:chOff x="7098111" y="1141317"/>
            <a:chExt cx="4433853" cy="5193699"/>
          </a:xfrm>
        </p:grpSpPr>
        <p:sp>
          <p:nvSpPr>
            <p:cNvPr id="5" name="Rectangle 4"/>
            <p:cNvSpPr/>
            <p:nvPr/>
          </p:nvSpPr>
          <p:spPr>
            <a:xfrm>
              <a:off x="7098111" y="1141317"/>
              <a:ext cx="4433853" cy="5193699"/>
            </a:xfrm>
            <a:prstGeom prst="rect">
              <a:avLst/>
            </a:prstGeom>
            <a:ln>
              <a:solidFill>
                <a:srgbClr val="92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Stack memory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7759242" y="4249311"/>
              <a:ext cx="3111592" cy="14237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i</a:t>
              </a:r>
              <a:r>
                <a:rPr lang="en-US" sz="1000" dirty="0">
                  <a:solidFill>
                    <a:schemeClr val="tx1"/>
                  </a:solidFill>
                </a:rPr>
                <a:t> = 10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 = 20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p2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31363" y="5712140"/>
              <a:ext cx="1128219" cy="533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main()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59240" y="2132722"/>
              <a:ext cx="3111592" cy="14138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 = 5000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 = 60000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26486" y="3636316"/>
              <a:ext cx="1606162" cy="533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method1()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07121" y="4102307"/>
            <a:ext cx="6717652" cy="2473559"/>
          </a:xfrm>
          <a:prstGeom prst="rect">
            <a:avLst/>
          </a:prstGeom>
          <a:ln>
            <a:solidFill>
              <a:srgbClr val="92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Heap 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21991" y="4572474"/>
            <a:ext cx="1481931" cy="673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Person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name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17652"/>
              </p:ext>
            </p:extLst>
          </p:nvPr>
        </p:nvGraphicFramePr>
        <p:xfrm>
          <a:off x="8441292" y="4715277"/>
          <a:ext cx="1217738" cy="1150604"/>
        </p:xfrm>
        <a:graphic>
          <a:graphicData uri="http://schemas.openxmlformats.org/drawingml/2006/table">
            <a:tbl>
              <a:tblPr firstRow="1" bandRow="1">
                <a:tableStyleId>{FEEC168E-BC46-4BE7-8A3F-B7A86C65BCE0}</a:tableStyleId>
              </a:tblPr>
              <a:tblGrid>
                <a:gridCol w="1217738">
                  <a:extLst>
                    <a:ext uri="{9D8B030D-6E8A-4147-A177-3AD203B41FA5}">
                      <a16:colId xmlns:a16="http://schemas.microsoft.com/office/drawing/2014/main" val="1270734196"/>
                    </a:ext>
                  </a:extLst>
                </a:gridCol>
              </a:tblGrid>
              <a:tr h="28765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String Pool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812"/>
                  </a:ext>
                </a:extLst>
              </a:tr>
              <a:tr h="287651">
                <a:tc>
                  <a:txBody>
                    <a:bodyPr/>
                    <a:lstStyle/>
                    <a:p>
                      <a:r>
                        <a:rPr lang="en-US" sz="9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08778"/>
                  </a:ext>
                </a:extLst>
              </a:tr>
              <a:tr h="28765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95748"/>
                  </a:ext>
                </a:extLst>
              </a:tr>
              <a:tr h="28765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7648"/>
                  </a:ext>
                </a:extLst>
              </a:tr>
            </a:tbl>
          </a:graphicData>
        </a:graphic>
      </p:graphicFrame>
      <p:cxnSp>
        <p:nvCxnSpPr>
          <p:cNvPr id="15" name="Curved Connector 14"/>
          <p:cNvCxnSpPr>
            <a:endCxn id="13" idx="1"/>
          </p:cNvCxnSpPr>
          <p:nvPr/>
        </p:nvCxnSpPr>
        <p:spPr>
          <a:xfrm flipV="1">
            <a:off x="2143791" y="4909158"/>
            <a:ext cx="1678200" cy="17672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4948883" y="5011176"/>
            <a:ext cx="3492409" cy="1174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3" idx="1"/>
          </p:cNvCxnSpPr>
          <p:nvPr/>
        </p:nvCxnSpPr>
        <p:spPr>
          <a:xfrm flipV="1">
            <a:off x="2143791" y="4909158"/>
            <a:ext cx="1678200" cy="109438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2143791" y="5128618"/>
            <a:ext cx="6297501" cy="101453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0596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>
                <a:solidFill>
                  <a:srgbClr val="C00000"/>
                </a:solidFill>
              </a:rPr>
              <a:t>Thu </a:t>
            </a:r>
            <a:r>
              <a:rPr lang="en-US" b="1" dirty="0" err="1">
                <a:solidFill>
                  <a:srgbClr val="C00000"/>
                </a:solidFill>
              </a:rPr>
              <a:t>gom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rác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rác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b="1" dirty="0" err="1"/>
              <a:t>System.gc</a:t>
            </a:r>
            <a:r>
              <a:rPr lang="en-US" b="1" dirty="0"/>
              <a:t>();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Tuy</a:t>
            </a:r>
            <a:r>
              <a:rPr lang="en-US" sz="1400" dirty="0"/>
              <a:t> </a:t>
            </a:r>
            <a:r>
              <a:rPr lang="en-US" sz="1400" dirty="0" err="1"/>
              <a:t>nhiên</a:t>
            </a:r>
            <a:r>
              <a:rPr lang="en-US" sz="1400" dirty="0"/>
              <a:t> </a:t>
            </a:r>
            <a:r>
              <a:rPr lang="en-US" sz="1400" dirty="0" err="1"/>
              <a:t>lệnh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đảm</a:t>
            </a:r>
            <a:r>
              <a:rPr lang="en-US" sz="1400" dirty="0"/>
              <a:t> </a:t>
            </a:r>
            <a:r>
              <a:rPr lang="en-US" sz="1400" dirty="0" err="1"/>
              <a:t>bảo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gom</a:t>
            </a:r>
            <a:r>
              <a:rPr lang="en-US" sz="1400" dirty="0"/>
              <a:t> </a:t>
            </a:r>
            <a:r>
              <a:rPr lang="en-US" sz="1400" dirty="0" err="1"/>
              <a:t>rác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ngay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080" y="3233254"/>
            <a:ext cx="5890439" cy="240065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 anchor="t">
            <a:spAutoFit/>
          </a:bodyPr>
          <a:lstStyle/>
          <a:p>
            <a:r>
              <a:rPr lang="en-US" sz="1000" i="1" dirty="0">
                <a:latin typeface="Consolas" panose="020B0609020204030204" pitchFamily="49" charset="0"/>
              </a:rPr>
              <a:t>Person.java</a:t>
            </a: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finalize() {</a:t>
            </a:r>
          </a:p>
          <a:p>
            <a:r>
              <a:rPr lang="en-US" sz="1000">
                <a:solidFill>
                  <a:srgbClr val="000000"/>
                </a:solidFill>
                <a:latin typeface="Consolas"/>
              </a:rPr>
              <a:t>  System.</a:t>
            </a:r>
            <a:r>
              <a:rPr lang="en-US" sz="1000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000" i="1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i="1" dirty="0">
                <a:solidFill>
                  <a:srgbClr val="2A00FF"/>
                </a:solidFill>
                <a:latin typeface="Consolas"/>
              </a:rPr>
              <a:t>"finalized"</a:t>
            </a:r>
            <a:r>
              <a:rPr lang="en-US" sz="1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gc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71739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Tài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liệu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tham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khảo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74" y="1209994"/>
            <a:ext cx="111189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https://gpcoder.com/2160-quan-ly-bo-nho-trong-java-voi-heap-space-vs-stack/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https://beginnersbook.com/2013/04/java-checked-unchecked-exceptions-with-examples/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https://brucehenry.github.io/blog/public/2018/02/07/JVM-Memory-Structure/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8786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3"/>
          <p:cNvSpPr txBox="1">
            <a:spLocks/>
          </p:cNvSpPr>
          <p:nvPr/>
        </p:nvSpPr>
        <p:spPr>
          <a:xfrm>
            <a:off x="298704" y="2028180"/>
            <a:ext cx="11365992" cy="7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XỬ LÝ LỖI</a:t>
            </a:r>
          </a:p>
        </p:txBody>
      </p:sp>
    </p:spTree>
    <p:extLst>
      <p:ext uri="{BB962C8B-B14F-4D97-AF65-F5344CB8AC3E}">
        <p14:creationId xmlns:p14="http://schemas.microsoft.com/office/powerpoint/2010/main" val="30825088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Khái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niệm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5" y="1209994"/>
            <a:ext cx="9619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loại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(compile-time error)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Sai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thi (run-time error)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3148869" y="4649009"/>
            <a:ext cx="5894262" cy="5954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Exception = runtime-error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3360" y="5467207"/>
            <a:ext cx="10608761" cy="70788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en-US" sz="2000" b="1" dirty="0" err="1"/>
              <a:t>Khi</a:t>
            </a:r>
            <a:r>
              <a:rPr lang="en-US" altLang="en-US" sz="2000" b="1" dirty="0"/>
              <a:t> 1 exception </a:t>
            </a:r>
            <a:r>
              <a:rPr lang="en-US" altLang="en-US" sz="2000" b="1" dirty="0" err="1"/>
              <a:t>xẩy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ra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chương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trình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kết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thúc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đột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ngột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khiển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được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trả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lại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cho</a:t>
            </a:r>
            <a:r>
              <a:rPr lang="en-US" altLang="en-US" sz="2000" b="1" dirty="0"/>
              <a:t> OS </a:t>
            </a:r>
            <a:r>
              <a:rPr lang="en-US" altLang="en-US" sz="2000" b="1" dirty="0">
                <a:sym typeface="Wingdings" panose="05000000000000000000" pitchFamily="2" charset="2"/>
              </a:rPr>
              <a:t> </a:t>
            </a:r>
            <a:r>
              <a:rPr lang="en-US" altLang="en-US" sz="2000" b="1" dirty="0" err="1">
                <a:sym typeface="Wingdings" panose="05000000000000000000" pitchFamily="2" charset="2"/>
              </a:rPr>
              <a:t>Cần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phải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quản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lý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được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các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tình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huống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b="1" dirty="0" err="1">
                <a:sym typeface="Wingdings" panose="05000000000000000000" pitchFamily="2" charset="2"/>
              </a:rPr>
              <a:t>này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Khái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niệm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5" y="1209994"/>
            <a:ext cx="9619088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Khi 1 exception xẩy ra, chương trình kết thúc đột ngột và điều khiển được trả lại cho OS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Cần phải quản lý được các tình huống này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678" y="3188269"/>
            <a:ext cx="5418407" cy="304698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exception_demo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AccessErrorDemo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08038" y="3188269"/>
            <a:ext cx="496997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sz="16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sz="1600" u="sng" dirty="0">
                <a:solidFill>
                  <a:srgbClr val="FF0000"/>
                </a:solidFill>
                <a:latin typeface="Consolas" panose="020B0609020204030204" pitchFamily="49" charset="0"/>
              </a:rPr>
              <a:t>: 4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exception_demo.AccessErrorDemo.main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rgbClr val="0066CC"/>
                </a:solidFill>
                <a:latin typeface="Consolas" panose="020B0609020204030204" pitchFamily="49" charset="0"/>
              </a:rPr>
              <a:t>AccessErrorDemo.java:9</a:t>
            </a:r>
            <a:r>
              <a:rPr lang="en-US" sz="16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Stack trace: </a:t>
            </a:r>
            <a:r>
              <a:rPr lang="en-US" sz="1600" dirty="0" err="1">
                <a:latin typeface="Consolas" panose="020B0609020204030204" pitchFamily="49" charset="0"/>
              </a:rPr>
              <a:t>Thông</a:t>
            </a:r>
            <a:r>
              <a:rPr lang="en-US" sz="1600" dirty="0">
                <a:latin typeface="Consolas" panose="020B0609020204030204" pitchFamily="49" charset="0"/>
              </a:rPr>
              <a:t> tin chi </a:t>
            </a:r>
            <a:r>
              <a:rPr lang="en-US" sz="1600" dirty="0" err="1">
                <a:latin typeface="Consolas" panose="020B0609020204030204" pitchFamily="49" charset="0"/>
              </a:rPr>
              <a:t>tiết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lỗi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xảy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ra</a:t>
            </a:r>
            <a:r>
              <a:rPr lang="en-US" sz="1600" dirty="0">
                <a:latin typeface="Consolas" panose="020B0609020204030204" pitchFamily="49" charset="0"/>
              </a:rPr>
              <a:t> ở </a:t>
            </a:r>
            <a:r>
              <a:rPr lang="en-US" sz="1600" dirty="0" err="1">
                <a:latin typeface="Consolas" panose="020B0609020204030204" pitchFamily="49" charset="0"/>
              </a:rPr>
              <a:t>dòng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nào</a:t>
            </a:r>
            <a:r>
              <a:rPr lang="en-US" sz="1600" dirty="0">
                <a:latin typeface="Consolas" panose="020B0609020204030204" pitchFamily="49" charset="0"/>
              </a:rPr>
              <a:t>, file </a:t>
            </a:r>
            <a:r>
              <a:rPr lang="en-US" sz="1600" dirty="0" err="1">
                <a:latin typeface="Consolas" panose="020B0609020204030204" pitchFamily="49" charset="0"/>
              </a:rPr>
              <a:t>nào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các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phương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thức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được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gọi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thế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nào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1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dirty="0" err="1">
                <a:solidFill>
                  <a:srgbClr val="C00000"/>
                </a:solidFill>
              </a:rPr>
              <a:t>Khái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niệm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5" y="1209994"/>
            <a:ext cx="9619088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lan </a:t>
            </a:r>
            <a:r>
              <a:rPr lang="en-US" sz="2400" dirty="0" err="1"/>
              <a:t>truyền</a:t>
            </a:r>
            <a:r>
              <a:rPr lang="en-US" sz="2400" dirty="0"/>
              <a:t> qua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endParaRPr lang="vi-V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7593" y="2067123"/>
            <a:ext cx="5418407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method1();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"Finish"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method1() {</a:t>
            </a:r>
          </a:p>
          <a:p>
            <a:pPr lvl="1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method2();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method2() {</a:t>
            </a:r>
          </a:p>
          <a:p>
            <a:pPr lvl="1"/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{1};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9627" y="2067123"/>
            <a:ext cx="4969978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sz="12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: 2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exception_demo.ExceptionDemo.method2(</a:t>
            </a:r>
            <a:r>
              <a:rPr lang="en-US" sz="1400" u="sng" dirty="0">
                <a:solidFill>
                  <a:srgbClr val="0066CC"/>
                </a:solidFill>
                <a:latin typeface="Consolas" panose="020B0609020204030204" pitchFamily="49" charset="0"/>
              </a:rPr>
              <a:t>ExceptionDemo.java:16</a:t>
            </a:r>
            <a:r>
              <a:rPr lang="en-US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at exception_demo.ExceptionDemo.method1(</a:t>
            </a:r>
            <a:r>
              <a:rPr lang="en-US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ExceptionDemo.java:11</a:t>
            </a:r>
            <a:r>
              <a:rPr lang="en-US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exception_demo.ExceptionDemo.main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u="sng" dirty="0">
                <a:solidFill>
                  <a:srgbClr val="0066CC"/>
                </a:solidFill>
                <a:latin typeface="Consolas" panose="020B0609020204030204" pitchFamily="49" charset="0"/>
              </a:rPr>
              <a:t>ExceptionDemo.java:6</a:t>
            </a:r>
            <a:r>
              <a:rPr lang="en-US" sz="12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920495" y="4338101"/>
            <a:ext cx="3583591" cy="1796711"/>
            <a:chOff x="6236340" y="4302285"/>
            <a:chExt cx="3583591" cy="1796711"/>
          </a:xfrm>
        </p:grpSpPr>
        <p:sp>
          <p:nvSpPr>
            <p:cNvPr id="3" name="Rounded Rectangle 2"/>
            <p:cNvSpPr/>
            <p:nvPr/>
          </p:nvSpPr>
          <p:spPr>
            <a:xfrm>
              <a:off x="6236340" y="4302285"/>
              <a:ext cx="1394624" cy="46048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43933" y="4986984"/>
              <a:ext cx="1394624" cy="46048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12057" y="5638507"/>
              <a:ext cx="1394624" cy="46048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method2</a:t>
              </a:r>
            </a:p>
          </p:txBody>
        </p:sp>
        <p:cxnSp>
          <p:nvCxnSpPr>
            <p:cNvPr id="5" name="Elbow Connector 4"/>
            <p:cNvCxnSpPr>
              <a:stCxn id="3" idx="2"/>
              <a:endCxn id="9" idx="1"/>
            </p:cNvCxnSpPr>
            <p:nvPr/>
          </p:nvCxnSpPr>
          <p:spPr>
            <a:xfrm rot="16200000" flipH="1">
              <a:off x="6861565" y="4834860"/>
              <a:ext cx="454455" cy="31028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9" idx="2"/>
              <a:endCxn id="10" idx="1"/>
            </p:cNvCxnSpPr>
            <p:nvPr/>
          </p:nvCxnSpPr>
          <p:spPr>
            <a:xfrm rot="16200000" flipH="1">
              <a:off x="7866012" y="5522706"/>
              <a:ext cx="421279" cy="27081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endCxn id="3" idx="3"/>
            </p:cNvCxnSpPr>
            <p:nvPr/>
          </p:nvCxnSpPr>
          <p:spPr>
            <a:xfrm rot="10800000">
              <a:off x="7630965" y="4532531"/>
              <a:ext cx="1975717" cy="1336221"/>
            </a:xfrm>
            <a:prstGeom prst="curvedConnector3">
              <a:avLst>
                <a:gd name="adj1" fmla="val -2358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xplosion 2 16"/>
            <p:cNvSpPr/>
            <p:nvPr/>
          </p:nvSpPr>
          <p:spPr>
            <a:xfrm>
              <a:off x="9499780" y="5708675"/>
              <a:ext cx="320151" cy="320151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933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Cấu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trúc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lớp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quản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lý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lỗi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trong</a:t>
            </a:r>
            <a:r>
              <a:rPr lang="en-US" b="1" dirty="0">
                <a:solidFill>
                  <a:srgbClr val="C00000"/>
                </a:solidFill>
              </a:rPr>
              <a:t> Java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44668" y="1143000"/>
            <a:ext cx="1524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Object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392268" y="1752600"/>
            <a:ext cx="18288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Throwable</a:t>
            </a:r>
            <a:endParaRPr lang="en-US" altLang="en-US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75798" y="2514600"/>
            <a:ext cx="17526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Exception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0454" y="2514600"/>
            <a:ext cx="1524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/>
              <a:t>Error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49068" y="3200400"/>
            <a:ext cx="18288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/>
              <a:t>AWTError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49068" y="3657600"/>
            <a:ext cx="18288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ThreadDead</a:t>
            </a:r>
            <a:endParaRPr lang="en-US" altLang="en-US" dirty="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49068" y="4114800"/>
            <a:ext cx="18288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58868" y="3276600"/>
            <a:ext cx="3048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SQLException</a:t>
            </a:r>
            <a:endParaRPr lang="en-US" altLang="en-US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858868" y="3733800"/>
            <a:ext cx="3048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ClassNotFoundException</a:t>
            </a:r>
            <a:endParaRPr lang="en-US" altLang="en-US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858868" y="4191000"/>
            <a:ext cx="3048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/>
              <a:t>…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152930" y="3276480"/>
            <a:ext cx="25146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RuntimeException</a:t>
            </a:r>
            <a:endParaRPr lang="en-US" altLang="en-US" dirty="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9069168" y="4484132"/>
            <a:ext cx="25146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/>
              <a:t>ArithmeticException</a:t>
            </a:r>
            <a:endParaRPr lang="en-US" altLang="en-US" dirty="0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9069168" y="4961933"/>
            <a:ext cx="2667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NullPointerException</a:t>
            </a:r>
            <a:endParaRPr lang="en-US" altLang="en-US" dirty="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9069168" y="5439734"/>
            <a:ext cx="3048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 dirty="0" err="1"/>
              <a:t>NumberFormatException</a:t>
            </a:r>
            <a:endParaRPr lang="en-US" altLang="en-US" dirty="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4306668" y="1524000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866431" y="5331265"/>
            <a:ext cx="4495800" cy="70788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 err="1"/>
              <a:t>Khi</a:t>
            </a:r>
            <a:r>
              <a:rPr lang="en-US" altLang="en-US" dirty="0"/>
              <a:t> 1 error/exception </a:t>
            </a:r>
            <a:r>
              <a:rPr lang="en-US" altLang="en-US" dirty="0" err="1"/>
              <a:t>xẩy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, ta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rằng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“thrown” (throw)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9069168" y="5917535"/>
            <a:ext cx="3048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en-US"/>
              <a:t>…</a:t>
            </a:r>
          </a:p>
        </p:txBody>
      </p:sp>
      <p:cxnSp>
        <p:nvCxnSpPr>
          <p:cNvPr id="5" name="Straight Arrow Connector 4"/>
          <p:cNvCxnSpPr>
            <a:stCxn id="9" idx="1"/>
            <a:endCxn id="11" idx="0"/>
          </p:cNvCxnSpPr>
          <p:nvPr/>
        </p:nvCxnSpPr>
        <p:spPr>
          <a:xfrm flipH="1">
            <a:off x="852454" y="1937266"/>
            <a:ext cx="2539814" cy="577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3"/>
            <a:endCxn id="10" idx="0"/>
          </p:cNvCxnSpPr>
          <p:nvPr/>
        </p:nvCxnSpPr>
        <p:spPr>
          <a:xfrm>
            <a:off x="5221068" y="1937266"/>
            <a:ext cx="1331030" cy="577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1" idx="2"/>
            <a:endCxn id="12" idx="1"/>
          </p:cNvCxnSpPr>
          <p:nvPr/>
        </p:nvCxnSpPr>
        <p:spPr>
          <a:xfrm rot="5400000">
            <a:off x="500194" y="3032806"/>
            <a:ext cx="501134" cy="203386"/>
          </a:xfrm>
          <a:prstGeom prst="bentConnector4">
            <a:avLst>
              <a:gd name="adj1" fmla="val 31575"/>
              <a:gd name="adj2" fmla="val 2123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1" idx="2"/>
            <a:endCxn id="13" idx="1"/>
          </p:cNvCxnSpPr>
          <p:nvPr/>
        </p:nvCxnSpPr>
        <p:spPr>
          <a:xfrm rot="5400000">
            <a:off x="271594" y="3261406"/>
            <a:ext cx="958334" cy="203386"/>
          </a:xfrm>
          <a:prstGeom prst="bentConnector4">
            <a:avLst>
              <a:gd name="adj1" fmla="val 15653"/>
              <a:gd name="adj2" fmla="val 2123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2"/>
            <a:endCxn id="14" idx="1"/>
          </p:cNvCxnSpPr>
          <p:nvPr/>
        </p:nvCxnSpPr>
        <p:spPr>
          <a:xfrm rot="5400000">
            <a:off x="42994" y="3490006"/>
            <a:ext cx="1415534" cy="203386"/>
          </a:xfrm>
          <a:prstGeom prst="bentConnector4">
            <a:avLst>
              <a:gd name="adj1" fmla="val 10946"/>
              <a:gd name="adj2" fmla="val 2123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" idx="2"/>
            <a:endCxn id="15" idx="3"/>
          </p:cNvCxnSpPr>
          <p:nvPr/>
        </p:nvCxnSpPr>
        <p:spPr>
          <a:xfrm rot="5400000">
            <a:off x="5940816" y="2849984"/>
            <a:ext cx="577334" cy="645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0" idx="2"/>
            <a:endCxn id="16" idx="3"/>
          </p:cNvCxnSpPr>
          <p:nvPr/>
        </p:nvCxnSpPr>
        <p:spPr>
          <a:xfrm rot="5400000">
            <a:off x="5712216" y="3078584"/>
            <a:ext cx="1034534" cy="645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2"/>
            <a:endCxn id="17" idx="3"/>
          </p:cNvCxnSpPr>
          <p:nvPr/>
        </p:nvCxnSpPr>
        <p:spPr>
          <a:xfrm rot="5400000">
            <a:off x="5483616" y="3307184"/>
            <a:ext cx="1491734" cy="645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0" idx="2"/>
            <a:endCxn id="18" idx="1"/>
          </p:cNvCxnSpPr>
          <p:nvPr/>
        </p:nvCxnSpPr>
        <p:spPr>
          <a:xfrm rot="16200000" flipH="1">
            <a:off x="6563907" y="2872123"/>
            <a:ext cx="577214" cy="6008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8" idx="2"/>
            <a:endCxn id="19" idx="1"/>
          </p:cNvCxnSpPr>
          <p:nvPr/>
        </p:nvCxnSpPr>
        <p:spPr>
          <a:xfrm rot="16200000" flipH="1">
            <a:off x="8228206" y="3827836"/>
            <a:ext cx="1022986" cy="658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8" idx="2"/>
            <a:endCxn id="20" idx="1"/>
          </p:cNvCxnSpPr>
          <p:nvPr/>
        </p:nvCxnSpPr>
        <p:spPr>
          <a:xfrm rot="16200000" flipH="1">
            <a:off x="7989306" y="4066736"/>
            <a:ext cx="1500787" cy="658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8" idx="2"/>
            <a:endCxn id="21" idx="1"/>
          </p:cNvCxnSpPr>
          <p:nvPr/>
        </p:nvCxnSpPr>
        <p:spPr>
          <a:xfrm rot="16200000" flipH="1">
            <a:off x="7750405" y="4305637"/>
            <a:ext cx="1978588" cy="658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8" idx="2"/>
            <a:endCxn id="39" idx="1"/>
          </p:cNvCxnSpPr>
          <p:nvPr/>
        </p:nvCxnSpPr>
        <p:spPr>
          <a:xfrm rot="16200000" flipH="1">
            <a:off x="7511505" y="4544537"/>
            <a:ext cx="2456389" cy="658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172498" y="2883931"/>
            <a:ext cx="2434014" cy="44267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Unchecked exception</a:t>
            </a:r>
          </a:p>
        </p:txBody>
      </p:sp>
    </p:spTree>
    <p:extLst>
      <p:ext uri="{BB962C8B-B14F-4D97-AF65-F5344CB8AC3E}">
        <p14:creationId xmlns:p14="http://schemas.microsoft.com/office/powerpoint/2010/main" val="3350907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38" grpId="0" animBg="1"/>
      <p:bldP spid="39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Mô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hình</a:t>
            </a:r>
            <a:r>
              <a:rPr lang="en-US" b="1" dirty="0">
                <a:solidFill>
                  <a:srgbClr val="C00000"/>
                </a:solidFill>
              </a:rPr>
              <a:t> try…catch…finally…</a:t>
            </a:r>
            <a:endParaRPr b="1" dirty="0">
              <a:solidFill>
                <a:srgbClr val="C0000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8016076" y="1985037"/>
            <a:ext cx="2492120" cy="3119439"/>
            <a:chOff x="7568743" y="1636381"/>
            <a:chExt cx="2492120" cy="3119439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7568743" y="1636381"/>
              <a:ext cx="1911350" cy="3119439"/>
              <a:chOff x="3624" y="1872"/>
              <a:chExt cx="1204" cy="1965"/>
            </a:xfrm>
          </p:grpSpPr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3624" y="1872"/>
                <a:ext cx="1200" cy="2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en-US" dirty="0"/>
                  <a:t>try block</a:t>
                </a:r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3624" y="3018"/>
                <a:ext cx="1200" cy="2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en-US" dirty="0"/>
                  <a:t>catch block</a:t>
                </a: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3628" y="3604"/>
                <a:ext cx="1200" cy="233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en-US" dirty="0"/>
                  <a:t>finally block</a:t>
                </a: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AutoShape 14"/>
              <p:cNvSpPr>
                <a:spLocks noChangeArrowheads="1"/>
              </p:cNvSpPr>
              <p:nvPr/>
            </p:nvSpPr>
            <p:spPr bwMode="auto">
              <a:xfrm>
                <a:off x="3673" y="2400"/>
                <a:ext cx="1101" cy="336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Exception?</a:t>
                </a:r>
              </a:p>
            </p:txBody>
          </p:sp>
        </p:grpSp>
        <p:cxnSp>
          <p:nvCxnSpPr>
            <p:cNvPr id="5" name="Straight Arrow Connector 4"/>
            <p:cNvCxnSpPr>
              <a:stCxn id="8" idx="2"/>
              <a:endCxn id="14" idx="0"/>
            </p:cNvCxnSpPr>
            <p:nvPr/>
          </p:nvCxnSpPr>
          <p:spPr>
            <a:xfrm flipH="1">
              <a:off x="8520450" y="2006269"/>
              <a:ext cx="793" cy="46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9" idx="0"/>
            </p:cNvCxnSpPr>
            <p:nvPr/>
          </p:nvCxnSpPr>
          <p:spPr>
            <a:xfrm>
              <a:off x="8520450" y="3007981"/>
              <a:ext cx="793" cy="4476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  <a:endCxn id="10" idx="0"/>
            </p:cNvCxnSpPr>
            <p:nvPr/>
          </p:nvCxnSpPr>
          <p:spPr>
            <a:xfrm>
              <a:off x="8521243" y="3825545"/>
              <a:ext cx="6350" cy="5603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4" idx="3"/>
              <a:endCxn id="10" idx="0"/>
            </p:cNvCxnSpPr>
            <p:nvPr/>
          </p:nvCxnSpPr>
          <p:spPr>
            <a:xfrm flipH="1">
              <a:off x="8527593" y="2741281"/>
              <a:ext cx="866776" cy="1644651"/>
            </a:xfrm>
            <a:prstGeom prst="bentConnector4">
              <a:avLst>
                <a:gd name="adj1" fmla="val -26374"/>
                <a:gd name="adj2" fmla="val 79307"/>
              </a:avLst>
            </a:prstGeom>
            <a:ln>
              <a:solidFill>
                <a:schemeClr val="bg2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068117" y="3037907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32541" y="274128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77593" y="1636381"/>
            <a:ext cx="5418407" cy="230832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1452" y="4660959"/>
            <a:ext cx="5424548" cy="101566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en-US" sz="2000" b="1" dirty="0" err="1"/>
              <a:t>Thực</a:t>
            </a:r>
            <a:r>
              <a:rPr lang="en-US" altLang="en-US" sz="2000" b="1" dirty="0"/>
              <a:t> thi 1 </a:t>
            </a:r>
            <a:r>
              <a:rPr lang="en-US" altLang="en-US" sz="2000" b="1" dirty="0" err="1"/>
              <a:t>khối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lệnh</a:t>
            </a:r>
            <a:r>
              <a:rPr lang="en-US" altLang="en-US" sz="2000" b="1" dirty="0"/>
              <a:t> (try), </a:t>
            </a:r>
            <a:r>
              <a:rPr lang="en-US" altLang="en-US" sz="2000" b="1" dirty="0" err="1"/>
              <a:t>nếu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xuất</a:t>
            </a:r>
            <a:r>
              <a:rPr lang="en-US" altLang="en-US" sz="2000" b="1" dirty="0"/>
              <a:t> 1 </a:t>
            </a:r>
            <a:r>
              <a:rPr lang="en-US" altLang="en-US" sz="2000" b="1" dirty="0" err="1"/>
              <a:t>lỗi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thì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bẫy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lỗi</a:t>
            </a:r>
            <a:r>
              <a:rPr lang="en-US" altLang="en-US" sz="2000" b="1" dirty="0"/>
              <a:t> (catch) </a:t>
            </a:r>
            <a:r>
              <a:rPr lang="en-US" altLang="en-US" sz="2000" b="1" dirty="0" err="1"/>
              <a:t>để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xử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lý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tình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huống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lỗi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và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cuối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cùng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thực</a:t>
            </a:r>
            <a:r>
              <a:rPr lang="en-US" altLang="en-US" sz="2000" b="1" dirty="0"/>
              <a:t> thi </a:t>
            </a:r>
            <a:r>
              <a:rPr lang="en-US" altLang="en-US" sz="2000" b="1" dirty="0" err="1"/>
              <a:t>tiếp</a:t>
            </a:r>
            <a:r>
              <a:rPr lang="en-US" altLang="en-US" sz="2000" b="1" dirty="0"/>
              <a:t> (finally).</a:t>
            </a:r>
          </a:p>
        </p:txBody>
      </p:sp>
    </p:spTree>
    <p:extLst>
      <p:ext uri="{BB962C8B-B14F-4D97-AF65-F5344CB8AC3E}">
        <p14:creationId xmlns:p14="http://schemas.microsoft.com/office/powerpoint/2010/main" val="466716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rgbClr val="C00000"/>
            </a:gs>
            <a:gs pos="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2800"/>
            </a:pPr>
            <a:r>
              <a:rPr lang="en-US" b="1" dirty="0" err="1">
                <a:solidFill>
                  <a:srgbClr val="C00000"/>
                </a:solidFill>
              </a:rPr>
              <a:t>Mô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hình</a:t>
            </a:r>
            <a:r>
              <a:rPr lang="en-US" b="1" dirty="0">
                <a:solidFill>
                  <a:srgbClr val="C00000"/>
                </a:solidFill>
              </a:rPr>
              <a:t> try…catch…finally…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674" y="1209994"/>
            <a:ext cx="1111896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try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nhất 1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catch </a:t>
            </a:r>
            <a:r>
              <a:rPr lang="en-US" sz="2400" dirty="0" err="1"/>
              <a:t>hoặc</a:t>
            </a:r>
            <a:r>
              <a:rPr lang="en-US" sz="2400" dirty="0"/>
              <a:t> finally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2460" y="2033911"/>
            <a:ext cx="1817079" cy="156966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38018" y="2033911"/>
            <a:ext cx="2618550" cy="156966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Exception e)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5405" y="2757980"/>
            <a:ext cx="1328840" cy="3289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3751352" y="2231973"/>
            <a:ext cx="2578739" cy="347277"/>
          </a:xfrm>
          <a:prstGeom prst="wedgeEllipseCallout">
            <a:avLst>
              <a:gd name="adj1" fmla="val -47619"/>
              <a:gd name="adj2" fmla="val 9659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674" y="3815930"/>
            <a:ext cx="60479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finally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2924" y="4376385"/>
            <a:ext cx="5418407" cy="230832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TryFinallyDemo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finallyTest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finallyTest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"inside try"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"inside finally"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0663" y="4404027"/>
            <a:ext cx="496997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/>
              <a:t>inside try</a:t>
            </a:r>
          </a:p>
          <a:p>
            <a:r>
              <a:rPr lang="en-US" dirty="0"/>
              <a:t>inside finally</a:t>
            </a:r>
          </a:p>
        </p:txBody>
      </p:sp>
    </p:spTree>
    <p:extLst>
      <p:ext uri="{BB962C8B-B14F-4D97-AF65-F5344CB8AC3E}">
        <p14:creationId xmlns:p14="http://schemas.microsoft.com/office/powerpoint/2010/main" val="396003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6339</TotalTime>
  <Words>2258</Words>
  <Application>Microsoft Macintosh PowerPoint</Application>
  <PresentationFormat>Widescreen</PresentationFormat>
  <Paragraphs>423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Khái niệm</vt:lpstr>
      <vt:lpstr>Khái niệm</vt:lpstr>
      <vt:lpstr>Khái niệm</vt:lpstr>
      <vt:lpstr>Cấu trúc các lớp quản lý lỗi trong Java</vt:lpstr>
      <vt:lpstr>Mô hình try…catch…finally…</vt:lpstr>
      <vt:lpstr>Mô hình try…catch…finally…</vt:lpstr>
      <vt:lpstr>Mô hình try…catch…finally…</vt:lpstr>
      <vt:lpstr>Mô hình try…catch…finally…</vt:lpstr>
      <vt:lpstr>Bài tập</vt:lpstr>
      <vt:lpstr>Sử dụng throw/throws</vt:lpstr>
      <vt:lpstr>Check và uncheck exception</vt:lpstr>
      <vt:lpstr>throws</vt:lpstr>
      <vt:lpstr>Tự định nghĩa lỗi</vt:lpstr>
      <vt:lpstr>Nguyên tắc khi xử lý lỗi</vt:lpstr>
      <vt:lpstr>PowerPoint Presentation</vt:lpstr>
      <vt:lpstr>Giới thiệu</vt:lpstr>
      <vt:lpstr>Vùng nhớ stack</vt:lpstr>
      <vt:lpstr>Vùng nhớ stack</vt:lpstr>
      <vt:lpstr>Vùng nhớ heap</vt:lpstr>
      <vt:lpstr>Vùng nhớ heap</vt:lpstr>
      <vt:lpstr>Thu gom rác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Thuy Ngan</dc:creator>
  <cp:lastModifiedBy>Microsoft Office User</cp:lastModifiedBy>
  <cp:revision>290</cp:revision>
  <dcterms:modified xsi:type="dcterms:W3CDTF">2021-04-17T01:51:51Z</dcterms:modified>
</cp:coreProperties>
</file>