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38"/>
  </p:notesMasterIdLst>
  <p:sldIdLst>
    <p:sldId id="256" r:id="rId2"/>
    <p:sldId id="278" r:id="rId3"/>
    <p:sldId id="413" r:id="rId4"/>
    <p:sldId id="370" r:id="rId5"/>
    <p:sldId id="371" r:id="rId6"/>
    <p:sldId id="372" r:id="rId7"/>
    <p:sldId id="414" r:id="rId8"/>
    <p:sldId id="415" r:id="rId9"/>
    <p:sldId id="416" r:id="rId10"/>
    <p:sldId id="379" r:id="rId11"/>
    <p:sldId id="417" r:id="rId12"/>
    <p:sldId id="418" r:id="rId13"/>
    <p:sldId id="375" r:id="rId14"/>
    <p:sldId id="437" r:id="rId15"/>
    <p:sldId id="438" r:id="rId16"/>
    <p:sldId id="424" r:id="rId17"/>
    <p:sldId id="374" r:id="rId18"/>
    <p:sldId id="436" r:id="rId19"/>
    <p:sldId id="419" r:id="rId20"/>
    <p:sldId id="384" r:id="rId21"/>
    <p:sldId id="420" r:id="rId22"/>
    <p:sldId id="421" r:id="rId23"/>
    <p:sldId id="422" r:id="rId24"/>
    <p:sldId id="423" r:id="rId25"/>
    <p:sldId id="425" r:id="rId26"/>
    <p:sldId id="426" r:id="rId27"/>
    <p:sldId id="398" r:id="rId28"/>
    <p:sldId id="430" r:id="rId29"/>
    <p:sldId id="429" r:id="rId30"/>
    <p:sldId id="431" r:id="rId31"/>
    <p:sldId id="404" r:id="rId32"/>
    <p:sldId id="432" r:id="rId33"/>
    <p:sldId id="433" r:id="rId34"/>
    <p:sldId id="434" r:id="rId35"/>
    <p:sldId id="435" r:id="rId36"/>
    <p:sldId id="427" r:id="rId37"/>
  </p:sldIdLst>
  <p:sldSz cx="12192000" cy="6858000"/>
  <p:notesSz cx="7086600" cy="93599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9">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ong Bui" initials="CB" lastIdx="1" clrIdx="0">
    <p:extLst>
      <p:ext uri="{19B8F6BF-5375-455C-9EA6-DF929625EA0E}">
        <p15:presenceInfo xmlns:p15="http://schemas.microsoft.com/office/powerpoint/2012/main" userId="a7ec0132f8f7a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C168E-BC46-4BE7-8A3F-B7A86C65BCE0}">
  <a:tblStyle styleId="{FEEC168E-BC46-4BE7-8A3F-B7A86C65BCE0}" styleName="Table_0">
    <a:wholeTbl>
      <a:tcTxStyle b="off" i="off">
        <a:font>
          <a:latin typeface="Arial"/>
          <a:ea typeface="Arial"/>
          <a:cs typeface="Arial"/>
        </a:font>
        <a:schemeClr val="dk1"/>
      </a:tcTxStyle>
      <a:tcStyle>
        <a:tcBdr>
          <a:left>
            <a:ln w="9525" cap="flat" cmpd="sng">
              <a:solidFill>
                <a:schemeClr val="lt1"/>
              </a:solidFill>
              <a:prstDash val="solid"/>
              <a:round/>
              <a:headEnd type="none" w="sm" len="sm"/>
              <a:tailEnd type="none" w="sm" len="sm"/>
            </a:ln>
          </a:left>
          <a:right>
            <a:ln w="9525" cap="flat" cmpd="sng">
              <a:solidFill>
                <a:schemeClr val="lt1"/>
              </a:solidFill>
              <a:prstDash val="solid"/>
              <a:round/>
              <a:headEnd type="none" w="sm" len="sm"/>
              <a:tailEnd type="none" w="sm" len="sm"/>
            </a:ln>
          </a:right>
          <a:top>
            <a:ln w="9525" cap="flat" cmpd="sng">
              <a:solidFill>
                <a:schemeClr val="l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chemeClr val="lt1"/>
              </a:solidFill>
              <a:prstDash val="solid"/>
              <a:round/>
              <a:headEnd type="none" w="sm" len="sm"/>
              <a:tailEnd type="none" w="sm" len="sm"/>
            </a:ln>
          </a:insideH>
          <a:insideV>
            <a:ln w="9525"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fill>
          <a:solidFill>
            <a:srgbClr val="D8D8D9"/>
          </a:solidFill>
        </a:fill>
      </a:tcStyle>
    </a:band1H>
    <a:band2H>
      <a:tcTxStyle/>
      <a:tcStyle>
        <a:tcBdr/>
      </a:tcStyle>
    </a:band2H>
    <a:band1V>
      <a:tcTxStyle/>
      <a:tcStyle>
        <a:tcBdr/>
        <a:fill>
          <a:solidFill>
            <a:srgbClr val="D8D8D9"/>
          </a:solidFill>
        </a:fill>
      </a:tcStyle>
    </a:band1V>
    <a:band2V>
      <a:tcTxStyle/>
      <a:tcStyle>
        <a:tcBdr/>
      </a:tcStyle>
    </a:band2V>
    <a:lastCol>
      <a:tcTxStyle b="on" i="off">
        <a:schemeClr val="dk1"/>
      </a:tcTxStyle>
      <a:tcStyle>
        <a:tcBdr/>
        <a:fill>
          <a:solidFill>
            <a:schemeClr val="lt2">
              <a:alpha val="49803"/>
            </a:schemeClr>
          </a:solidFill>
        </a:fill>
      </a:tcStyle>
    </a:lastCol>
    <a:firstCol>
      <a:tcTxStyle b="on" i="off">
        <a:schemeClr val="dk1"/>
      </a:tcTxStyle>
      <a:tcStyle>
        <a:tcBdr/>
        <a:fill>
          <a:solidFill>
            <a:schemeClr val="accent5">
              <a:alpha val="49803"/>
            </a:schemeClr>
          </a:solidFill>
        </a:fill>
      </a:tcStyle>
    </a:firstCol>
    <a:lastRow>
      <a:tcTxStyle b="on" i="off">
        <a:schemeClr val="lt1"/>
      </a:tcTxStyle>
      <a:tcStyle>
        <a:tcBdr/>
        <a:fill>
          <a:solidFill>
            <a:schemeClr val="lt2"/>
          </a:solidFill>
        </a:fill>
      </a:tcStyle>
    </a:lastRow>
    <a:seCell>
      <a:tcTxStyle/>
      <a:tcStyle>
        <a:tcBdr/>
      </a:tcStyle>
    </a:seCell>
    <a:swCell>
      <a:tcTxStyle/>
      <a:tcStyle>
        <a:tcBdr/>
      </a:tcStyle>
    </a:swCell>
    <a:firstRow>
      <a:tcTxStyle b="on" i="off">
        <a:schemeClr val="lt1"/>
      </a:tcTxStyle>
      <a:tcStyle>
        <a:tcBdr/>
        <a:fill>
          <a:solidFill>
            <a:srgbClr val="CC092F"/>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6" autoAdjust="0"/>
    <p:restoredTop sz="88555" autoAdjust="0"/>
  </p:normalViewPr>
  <p:slideViewPr>
    <p:cSldViewPr snapToGrid="0">
      <p:cViewPr varScale="1">
        <p:scale>
          <a:sx n="147" d="100"/>
          <a:sy n="147" d="100"/>
        </p:scale>
        <p:origin x="408" y="20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49"/>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0860" cy="467995"/>
          </a:xfrm>
          <a:prstGeom prst="rect">
            <a:avLst/>
          </a:prstGeom>
          <a:noFill/>
          <a:ln>
            <a:noFill/>
          </a:ln>
        </p:spPr>
        <p:txBody>
          <a:bodyPr spcFirstLastPara="1" wrap="square" lIns="95050" tIns="47525" rIns="95050" bIns="47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14101" y="1"/>
            <a:ext cx="3070860" cy="467995"/>
          </a:xfrm>
          <a:prstGeom prst="rect">
            <a:avLst/>
          </a:prstGeom>
          <a:noFill/>
          <a:ln>
            <a:noFill/>
          </a:ln>
        </p:spPr>
        <p:txBody>
          <a:bodyPr spcFirstLastPara="1" wrap="square" lIns="95050" tIns="47525" rIns="95050" bIns="47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90282"/>
            <a:ext cx="3070860" cy="467995"/>
          </a:xfrm>
          <a:prstGeom prst="rect">
            <a:avLst/>
          </a:prstGeom>
          <a:noFill/>
          <a:ln>
            <a:noFill/>
          </a:ln>
        </p:spPr>
        <p:txBody>
          <a:bodyPr spcFirstLastPara="1" wrap="square" lIns="95050" tIns="47525" rIns="95050" bIns="47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91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93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56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14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669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15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985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7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98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480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3F53-63B0-2B44-AF2D-55FE79AEFB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vi-VN"/>
          </a:p>
        </p:txBody>
      </p:sp>
      <p:sp>
        <p:nvSpPr>
          <p:cNvPr id="3" name="Subtitle 2">
            <a:extLst>
              <a:ext uri="{FF2B5EF4-FFF2-40B4-BE49-F238E27FC236}">
                <a16:creationId xmlns:a16="http://schemas.microsoft.com/office/drawing/2014/main" id="{7C2BCACF-3FAE-F947-AB89-5E44DF314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vi-VN"/>
          </a:p>
        </p:txBody>
      </p:sp>
      <p:sp>
        <p:nvSpPr>
          <p:cNvPr id="4" name="Date Placeholder 3">
            <a:extLst>
              <a:ext uri="{FF2B5EF4-FFF2-40B4-BE49-F238E27FC236}">
                <a16:creationId xmlns:a16="http://schemas.microsoft.com/office/drawing/2014/main" id="{F4281F5B-F2E1-1844-AB09-D4D941727CAD}"/>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56B1A303-621A-1E4B-84A5-3A63A59BD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526D-EE69-1245-92DE-1E7FB295023B}"/>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7931986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53E6-C548-7444-AAC3-F4293B24E764}"/>
              </a:ext>
            </a:extLst>
          </p:cNvPr>
          <p:cNvSpPr>
            <a:spLocks noGrp="1"/>
          </p:cNvSpPr>
          <p:nvPr>
            <p:ph type="title"/>
          </p:nvPr>
        </p:nvSpPr>
        <p:spPr/>
        <p:txBody>
          <a:bodyPr/>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2854ED2E-7240-EE4A-B6F4-7C95960E04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5CB2CAD8-867F-7446-BED0-D61263CEC26B}"/>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887DC555-8A49-3A42-97D9-AD4C83E3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54246-AE56-A543-81B8-A3CA4C996D95}"/>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2467864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72025-C8C4-3A46-958B-EFA761AFDB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63805BCD-990B-E94A-A9F1-E5F8B8DC4FB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4BDEB1AC-724E-B144-9808-B4A64B3500DE}"/>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2DD441E5-A024-BE44-A97F-3D6DF2CFF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B1C32-4E2C-434B-9BAC-DC243C101C18}"/>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6517419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Red ">
  <p:cSld name="Title Red ">
    <p:spTree>
      <p:nvGrpSpPr>
        <p:cNvPr id="1" name="Shape 19"/>
        <p:cNvGrpSpPr/>
        <p:nvPr/>
      </p:nvGrpSpPr>
      <p:grpSpPr>
        <a:xfrm>
          <a:off x="0" y="0"/>
          <a:ext cx="0" cy="0"/>
          <a:chOff x="0" y="0"/>
          <a:chExt cx="0" cy="0"/>
        </a:xfrm>
      </p:grpSpPr>
      <p:sp>
        <p:nvSpPr>
          <p:cNvPr id="22" name="Google Shape;22;p2"/>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noAutofit/>
          </a:bodyPr>
          <a:lstStyle>
            <a:lvl1pPr marL="457200" lvl="0" indent="-228600" algn="l">
              <a:lnSpc>
                <a:spcPct val="85000"/>
              </a:lnSpc>
              <a:spcBef>
                <a:spcPts val="1200"/>
              </a:spcBef>
              <a:spcAft>
                <a:spcPts val="0"/>
              </a:spcAft>
              <a:buSzPts val="4000"/>
              <a:buNone/>
              <a:defRPr sz="4000" b="1" cap="none">
                <a:solidFill>
                  <a:schemeClr val="lt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
          <p:cNvSpPr txBox="1">
            <a:spLocks noGrp="1"/>
          </p:cNvSpPr>
          <p:nvPr>
            <p:ph type="body" idx="2"/>
          </p:nvPr>
        </p:nvSpPr>
        <p:spPr>
          <a:xfrm>
            <a:off x="411480" y="5628417"/>
            <a:ext cx="745236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b="0"/>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SzPts val="2400"/>
              <a:buNone/>
              <a:defRPr sz="2400" b="1">
                <a:solidFill>
                  <a:schemeClr val="dk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187204541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6924255-CA77-443E-9B18-1FDC6516A446}" type="slidenum">
              <a:rPr lang="en-US" altLang="en-US"/>
              <a:pPr/>
              <a:t>‹#›</a:t>
            </a:fld>
            <a:endParaRPr lang="en-US" altLang="en-US"/>
          </a:p>
        </p:txBody>
      </p:sp>
    </p:spTree>
    <p:extLst>
      <p:ext uri="{BB962C8B-B14F-4D97-AF65-F5344CB8AC3E}">
        <p14:creationId xmlns:p14="http://schemas.microsoft.com/office/powerpoint/2010/main" val="199411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ntent">
  <p:cSld name="Content">
    <p:spTree>
      <p:nvGrpSpPr>
        <p:cNvPr id="1" name="Shape 37"/>
        <p:cNvGrpSpPr/>
        <p:nvPr/>
      </p:nvGrpSpPr>
      <p:grpSpPr>
        <a:xfrm>
          <a:off x="0" y="0"/>
          <a:ext cx="0" cy="0"/>
          <a:chOff x="0" y="0"/>
          <a:chExt cx="0" cy="0"/>
        </a:xfrm>
      </p:grpSpPr>
      <p:sp>
        <p:nvSpPr>
          <p:cNvPr id="38" name="Google Shape;38;p3"/>
          <p:cNvSpPr txBox="1">
            <a:spLocks noGrp="1"/>
          </p:cNvSpPr>
          <p:nvPr>
            <p:ph type="body" idx="1"/>
          </p:nvPr>
        </p:nvSpPr>
        <p:spPr>
          <a:xfrm>
            <a:off x="413004" y="1371600"/>
            <a:ext cx="11365992" cy="1479379"/>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6200740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146E-167F-BF44-A949-124788F98854}"/>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27AC3055-ED86-474A-9949-BCF173DF64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0558D633-6066-194A-84AA-3C7AA4075F46}"/>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BFAAF9E3-1871-F840-8B61-4E65CEFA9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9FE3A-35E8-3248-89FC-3736CBF48D99}"/>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23325697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5415-3C4C-7647-A90C-D150FCAB6B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vi-VN"/>
          </a:p>
        </p:txBody>
      </p:sp>
      <p:sp>
        <p:nvSpPr>
          <p:cNvPr id="3" name="Text Placeholder 2">
            <a:extLst>
              <a:ext uri="{FF2B5EF4-FFF2-40B4-BE49-F238E27FC236}">
                <a16:creationId xmlns:a16="http://schemas.microsoft.com/office/drawing/2014/main" id="{B9B67012-50FB-F643-8849-ACAD57715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D993A3-62DA-474C-8091-7C4959471BF1}"/>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E7F24D33-E595-D643-AE30-0631C66C4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1C8AF-4829-544E-9040-14025E1A45DD}"/>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2187240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BAD3-BE88-134F-852C-881995D939B4}"/>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7FD1BCA0-7528-3342-8B57-FA5ADEAA2E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Content Placeholder 3">
            <a:extLst>
              <a:ext uri="{FF2B5EF4-FFF2-40B4-BE49-F238E27FC236}">
                <a16:creationId xmlns:a16="http://schemas.microsoft.com/office/drawing/2014/main" id="{FCB81F3B-AB3D-924F-B8EB-BA8501C6AA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Date Placeholder 4">
            <a:extLst>
              <a:ext uri="{FF2B5EF4-FFF2-40B4-BE49-F238E27FC236}">
                <a16:creationId xmlns:a16="http://schemas.microsoft.com/office/drawing/2014/main" id="{0DCFC39B-FDBF-A24E-B144-D4B8D882808A}"/>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6" name="Footer Placeholder 5">
            <a:extLst>
              <a:ext uri="{FF2B5EF4-FFF2-40B4-BE49-F238E27FC236}">
                <a16:creationId xmlns:a16="http://schemas.microsoft.com/office/drawing/2014/main" id="{3BA819F0-D333-DB4C-9EB1-CA7240B3D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9596C-80F7-CD44-8CFE-EECF075DC5F5}"/>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9543338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700B-605A-DD4F-8D42-E1EBBE988331}"/>
              </a:ext>
            </a:extLst>
          </p:cNvPr>
          <p:cNvSpPr>
            <a:spLocks noGrp="1"/>
          </p:cNvSpPr>
          <p:nvPr>
            <p:ph type="title"/>
          </p:nvPr>
        </p:nvSpPr>
        <p:spPr>
          <a:xfrm>
            <a:off x="839788" y="365125"/>
            <a:ext cx="10515600" cy="1325563"/>
          </a:xfrm>
        </p:spPr>
        <p:txBody>
          <a:bodyPr/>
          <a:lstStyle/>
          <a:p>
            <a:r>
              <a:rPr lang="en-GB"/>
              <a:t>Click to edit Master title style</a:t>
            </a:r>
            <a:endParaRPr lang="vi-VN"/>
          </a:p>
        </p:txBody>
      </p:sp>
      <p:sp>
        <p:nvSpPr>
          <p:cNvPr id="3" name="Text Placeholder 2">
            <a:extLst>
              <a:ext uri="{FF2B5EF4-FFF2-40B4-BE49-F238E27FC236}">
                <a16:creationId xmlns:a16="http://schemas.microsoft.com/office/drawing/2014/main" id="{8620B504-3306-404F-9D58-17DE2ADB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B5231C-3419-4740-90E9-542204D037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Text Placeholder 4">
            <a:extLst>
              <a:ext uri="{FF2B5EF4-FFF2-40B4-BE49-F238E27FC236}">
                <a16:creationId xmlns:a16="http://schemas.microsoft.com/office/drawing/2014/main" id="{8AB0B994-B8F7-8945-8327-C4444790F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E6C73-CAE5-B44F-9A15-0F77A045E3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7" name="Date Placeholder 6">
            <a:extLst>
              <a:ext uri="{FF2B5EF4-FFF2-40B4-BE49-F238E27FC236}">
                <a16:creationId xmlns:a16="http://schemas.microsoft.com/office/drawing/2014/main" id="{5B6B6223-20D6-BA48-99E6-3634202160C4}"/>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8" name="Footer Placeholder 7">
            <a:extLst>
              <a:ext uri="{FF2B5EF4-FFF2-40B4-BE49-F238E27FC236}">
                <a16:creationId xmlns:a16="http://schemas.microsoft.com/office/drawing/2014/main" id="{5F9A4137-6DB3-954D-BA4F-C9371E71A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09EB8-3DA8-854E-A25F-41739CFFE336}"/>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5138353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D247-0193-CF4C-91F3-78D8A0CAE648}"/>
              </a:ext>
            </a:extLst>
          </p:cNvPr>
          <p:cNvSpPr>
            <a:spLocks noGrp="1"/>
          </p:cNvSpPr>
          <p:nvPr>
            <p:ph type="title"/>
          </p:nvPr>
        </p:nvSpPr>
        <p:spPr/>
        <p:txBody>
          <a:bodyPr/>
          <a:lstStyle/>
          <a:p>
            <a:r>
              <a:rPr lang="en-GB"/>
              <a:t>Click to edit Master title style</a:t>
            </a:r>
            <a:endParaRPr lang="vi-VN"/>
          </a:p>
        </p:txBody>
      </p:sp>
      <p:sp>
        <p:nvSpPr>
          <p:cNvPr id="3" name="Date Placeholder 2">
            <a:extLst>
              <a:ext uri="{FF2B5EF4-FFF2-40B4-BE49-F238E27FC236}">
                <a16:creationId xmlns:a16="http://schemas.microsoft.com/office/drawing/2014/main" id="{1D1DB238-00CD-A248-8825-0D115DBDEEAB}"/>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4" name="Footer Placeholder 3">
            <a:extLst>
              <a:ext uri="{FF2B5EF4-FFF2-40B4-BE49-F238E27FC236}">
                <a16:creationId xmlns:a16="http://schemas.microsoft.com/office/drawing/2014/main" id="{72B223A0-527A-5A4D-9477-F0860A3E5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CCCF5-6278-C847-A1FB-64B340853754}"/>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216576477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48888-F260-5E4A-919B-3270B08B5B35}"/>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3" name="Footer Placeholder 2">
            <a:extLst>
              <a:ext uri="{FF2B5EF4-FFF2-40B4-BE49-F238E27FC236}">
                <a16:creationId xmlns:a16="http://schemas.microsoft.com/office/drawing/2014/main" id="{71DA6580-146C-A54F-A0A4-5F68E5FBD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6E12F-B787-4B44-A0E5-64F5BE1E83F4}"/>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414741340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5518-20CB-284E-A97B-884CEE59E7E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Content Placeholder 2">
            <a:extLst>
              <a:ext uri="{FF2B5EF4-FFF2-40B4-BE49-F238E27FC236}">
                <a16:creationId xmlns:a16="http://schemas.microsoft.com/office/drawing/2014/main" id="{D91F5350-E1E5-7440-8B02-4A21D6B3F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Text Placeholder 3">
            <a:extLst>
              <a:ext uri="{FF2B5EF4-FFF2-40B4-BE49-F238E27FC236}">
                <a16:creationId xmlns:a16="http://schemas.microsoft.com/office/drawing/2014/main" id="{5768CE67-72E8-0148-96BD-71BCFD948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74E135-0F10-E842-A89C-F1D82E5E9F92}"/>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6" name="Footer Placeholder 5">
            <a:extLst>
              <a:ext uri="{FF2B5EF4-FFF2-40B4-BE49-F238E27FC236}">
                <a16:creationId xmlns:a16="http://schemas.microsoft.com/office/drawing/2014/main" id="{616F2597-10F0-A644-B4F3-14A144BDB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C2FA1-90E0-B244-BCAC-A9AC16C2F654}"/>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4946366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802A-5C81-3641-8115-D1964EA445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Picture Placeholder 2">
            <a:extLst>
              <a:ext uri="{FF2B5EF4-FFF2-40B4-BE49-F238E27FC236}">
                <a16:creationId xmlns:a16="http://schemas.microsoft.com/office/drawing/2014/main" id="{BB15C92E-9CD9-0544-BB5A-1F5C5ABF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2DBDDC3-70D2-FE4D-8D52-037BB37D1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F89569-30BD-7447-AF3D-698E9AF8640E}"/>
              </a:ext>
            </a:extLst>
          </p:cNvPr>
          <p:cNvSpPr>
            <a:spLocks noGrp="1"/>
          </p:cNvSpPr>
          <p:nvPr>
            <p:ph type="dt" sz="half" idx="10"/>
          </p:nvPr>
        </p:nvSpPr>
        <p:spPr/>
        <p:txBody>
          <a:bodyPr/>
          <a:lstStyle/>
          <a:p>
            <a:fld id="{EB59DE11-8446-48C5-902C-36578B88AC45}" type="datetimeFigureOut">
              <a:rPr lang="en-US" smtClean="0"/>
              <a:t>4/17/21</a:t>
            </a:fld>
            <a:endParaRPr lang="en-US"/>
          </a:p>
        </p:txBody>
      </p:sp>
      <p:sp>
        <p:nvSpPr>
          <p:cNvPr id="6" name="Footer Placeholder 5">
            <a:extLst>
              <a:ext uri="{FF2B5EF4-FFF2-40B4-BE49-F238E27FC236}">
                <a16:creationId xmlns:a16="http://schemas.microsoft.com/office/drawing/2014/main" id="{F82BD760-B5CD-8349-A053-519708B15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2AE3A-B1B3-FF4E-800F-B10791827457}"/>
              </a:ext>
            </a:extLst>
          </p:cNvPr>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421343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6094A-CA31-AB49-8E03-8B2B95E33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vi-VN"/>
          </a:p>
        </p:txBody>
      </p:sp>
      <p:sp>
        <p:nvSpPr>
          <p:cNvPr id="3" name="Text Placeholder 2">
            <a:extLst>
              <a:ext uri="{FF2B5EF4-FFF2-40B4-BE49-F238E27FC236}">
                <a16:creationId xmlns:a16="http://schemas.microsoft.com/office/drawing/2014/main" id="{21C34DBF-E543-D64D-9EC6-CF2AA959E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DD68B451-32CB-2C4B-B7D7-70DC66EE0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9DE11-8446-48C5-902C-36578B88AC45}" type="datetimeFigureOut">
              <a:rPr lang="en-US" smtClean="0"/>
              <a:t>4/17/21</a:t>
            </a:fld>
            <a:endParaRPr lang="en-US"/>
          </a:p>
        </p:txBody>
      </p:sp>
      <p:sp>
        <p:nvSpPr>
          <p:cNvPr id="5" name="Footer Placeholder 4">
            <a:extLst>
              <a:ext uri="{FF2B5EF4-FFF2-40B4-BE49-F238E27FC236}">
                <a16:creationId xmlns:a16="http://schemas.microsoft.com/office/drawing/2014/main" id="{7F56EE32-646A-FC4A-B288-9F1E6ED97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9A7CE-5CE4-4D47-A91F-BEF88B395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8BFCE-3FF2-47B2-8487-9375AAB580A4}" type="slidenum">
              <a:rPr lang="en-US" smtClean="0"/>
              <a:t>‹#›</a:t>
            </a:fld>
            <a:endParaRPr lang="en-US"/>
          </a:p>
        </p:txBody>
      </p:sp>
    </p:spTree>
    <p:extLst>
      <p:ext uri="{BB962C8B-B14F-4D97-AF65-F5344CB8AC3E}">
        <p14:creationId xmlns:p14="http://schemas.microsoft.com/office/powerpoint/2010/main" val="234585376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synchronization-in-java"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hyperlink" Target="https://www.javatpoint.com/creating-thre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BÀI GIẢNG JAVA</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141" y="1443841"/>
            <a:ext cx="5167543" cy="397031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package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create_thread_demo</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extends</a:t>
            </a:r>
            <a:r>
              <a:rPr lang="en-US" sz="1200" dirty="0">
                <a:solidFill>
                  <a:srgbClr val="000000"/>
                </a:solidFill>
                <a:latin typeface="Consolas" panose="020B0609020204030204" pitchFamily="49" charset="0"/>
              </a:rPr>
              <a:t> Thread{</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run() {</a:t>
            </a:r>
          </a:p>
          <a:p>
            <a:pPr lvl="2"/>
            <a:r>
              <a:rPr lang="en-US" sz="1200" dirty="0">
                <a:solidFill>
                  <a:srgbClr val="7F0055"/>
                </a:solidFill>
                <a:latin typeface="Consolas" panose="020B0609020204030204" pitchFamily="49" charset="0"/>
              </a:rPr>
              <a:t>try</a:t>
            </a:r>
            <a:r>
              <a:rPr lang="en-US" sz="1200" dirty="0">
                <a:solidFill>
                  <a:srgbClr val="000000"/>
                </a:solidFill>
                <a:latin typeface="Consolas" panose="020B0609020204030204" pitchFamily="49" charset="0"/>
              </a:rPr>
              <a:t> {</a:t>
            </a:r>
          </a:p>
          <a:p>
            <a:pPr lvl="3"/>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"Inside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3"/>
            <a:r>
              <a:rPr lang="en-US" sz="1200" dirty="0" err="1">
                <a:solidFill>
                  <a:srgbClr val="000000"/>
                </a:solidFill>
                <a:latin typeface="Consolas" panose="020B0609020204030204" pitchFamily="49" charset="0"/>
              </a:rPr>
              <a:t>Thread.sleep</a:t>
            </a:r>
            <a:r>
              <a:rPr lang="en-US" sz="1200" dirty="0">
                <a:solidFill>
                  <a:srgbClr val="000000"/>
                </a:solidFill>
                <a:latin typeface="Consolas" panose="020B0609020204030204" pitchFamily="49" charset="0"/>
              </a:rPr>
              <a:t>(2000);</a:t>
            </a:r>
          </a:p>
          <a:p>
            <a:pPr lvl="2"/>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catch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e</a:t>
            </a:r>
            <a:r>
              <a:rPr lang="en-US" sz="1200"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6A3E3E"/>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throws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"Start"</a:t>
            </a:r>
            <a:r>
              <a:rPr lang="en-US" sz="1200"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.start();</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
        <p:nvSpPr>
          <p:cNvPr id="6" name="TextBox 5"/>
          <p:cNvSpPr txBox="1"/>
          <p:nvPr/>
        </p:nvSpPr>
        <p:spPr>
          <a:xfrm>
            <a:off x="6239646" y="1401082"/>
            <a:ext cx="4969978" cy="1077218"/>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000000"/>
                </a:solidFill>
                <a:latin typeface="Consolas" panose="020B0609020204030204" pitchFamily="49" charset="0"/>
              </a:rPr>
              <a:t>Start</a:t>
            </a:r>
          </a:p>
          <a:p>
            <a:r>
              <a:rPr lang="en-US" sz="1600" dirty="0">
                <a:solidFill>
                  <a:srgbClr val="000000"/>
                </a:solidFill>
                <a:latin typeface="Consolas" panose="020B0609020204030204" pitchFamily="49" charset="0"/>
              </a:rPr>
              <a:t>Finish</a:t>
            </a:r>
          </a:p>
          <a:p>
            <a:r>
              <a:rPr lang="en-US" sz="1600" dirty="0">
                <a:solidFill>
                  <a:srgbClr val="000000"/>
                </a:solidFill>
                <a:latin typeface="Consolas" panose="020B0609020204030204" pitchFamily="49" charset="0"/>
              </a:rPr>
              <a:t>Inside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Finish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p:txBody>
      </p:sp>
      <p:sp>
        <p:nvSpPr>
          <p:cNvPr id="7"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Tạo</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
        <p:nvSpPr>
          <p:cNvPr id="5" name="Rectangle 4"/>
          <p:cNvSpPr/>
          <p:nvPr/>
        </p:nvSpPr>
        <p:spPr>
          <a:xfrm>
            <a:off x="7091534" y="4210188"/>
            <a:ext cx="4374647" cy="85520"/>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683672" y="4900921"/>
            <a:ext cx="49403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1624063" y="4900921"/>
            <a:ext cx="261610" cy="369332"/>
          </a:xfrm>
          <a:prstGeom prst="rect">
            <a:avLst/>
          </a:prstGeom>
          <a:noFill/>
        </p:spPr>
        <p:txBody>
          <a:bodyPr wrap="none" rtlCol="0">
            <a:spAutoFit/>
          </a:bodyPr>
          <a:lstStyle/>
          <a:p>
            <a:r>
              <a:rPr lang="en-US" dirty="0"/>
              <a:t>t</a:t>
            </a:r>
          </a:p>
        </p:txBody>
      </p:sp>
      <p:sp>
        <p:nvSpPr>
          <p:cNvPr id="13" name="TextBox 12"/>
          <p:cNvSpPr txBox="1"/>
          <p:nvPr/>
        </p:nvSpPr>
        <p:spPr>
          <a:xfrm>
            <a:off x="6364825" y="4068282"/>
            <a:ext cx="654346" cy="369332"/>
          </a:xfrm>
          <a:prstGeom prst="rect">
            <a:avLst/>
          </a:prstGeom>
          <a:noFill/>
        </p:spPr>
        <p:txBody>
          <a:bodyPr wrap="none" rtlCol="0">
            <a:spAutoFit/>
          </a:bodyPr>
          <a:lstStyle/>
          <a:p>
            <a:r>
              <a:rPr lang="en-US" dirty="0"/>
              <a:t>main</a:t>
            </a:r>
          </a:p>
        </p:txBody>
      </p:sp>
      <p:sp>
        <p:nvSpPr>
          <p:cNvPr id="15" name="Rectangle 14"/>
          <p:cNvSpPr/>
          <p:nvPr/>
        </p:nvSpPr>
        <p:spPr>
          <a:xfrm>
            <a:off x="7834896" y="3660395"/>
            <a:ext cx="2611631" cy="98823"/>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08226" y="3531792"/>
            <a:ext cx="1110945" cy="369332"/>
          </a:xfrm>
          <a:prstGeom prst="rect">
            <a:avLst/>
          </a:prstGeom>
          <a:noFill/>
        </p:spPr>
        <p:txBody>
          <a:bodyPr wrap="none" rtlCol="0">
            <a:spAutoFit/>
          </a:bodyPr>
          <a:lstStyle/>
          <a:p>
            <a:r>
              <a:rPr lang="en-US" dirty="0" err="1"/>
              <a:t>Mythread</a:t>
            </a:r>
            <a:endParaRPr lang="en-US" dirty="0"/>
          </a:p>
        </p:txBody>
      </p:sp>
      <p:cxnSp>
        <p:nvCxnSpPr>
          <p:cNvPr id="12" name="Straight Connector 11"/>
          <p:cNvCxnSpPr/>
          <p:nvPr/>
        </p:nvCxnSpPr>
        <p:spPr>
          <a:xfrm>
            <a:off x="8019090" y="4144904"/>
            <a:ext cx="0" cy="216087"/>
          </a:xfrm>
          <a:prstGeom prst="line">
            <a:avLst/>
          </a:prstGeom>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7691917" y="4346924"/>
            <a:ext cx="546945" cy="276999"/>
          </a:xfrm>
          <a:prstGeom prst="rect">
            <a:avLst/>
          </a:prstGeom>
          <a:noFill/>
        </p:spPr>
        <p:txBody>
          <a:bodyPr wrap="none" rtlCol="0">
            <a:spAutoFit/>
          </a:bodyPr>
          <a:lstStyle/>
          <a:p>
            <a:r>
              <a:rPr lang="en-US" sz="1200" dirty="0"/>
              <a:t>Finish</a:t>
            </a:r>
          </a:p>
        </p:txBody>
      </p:sp>
      <p:cxnSp>
        <p:nvCxnSpPr>
          <p:cNvPr id="20" name="Straight Connector 19"/>
          <p:cNvCxnSpPr/>
          <p:nvPr/>
        </p:nvCxnSpPr>
        <p:spPr>
          <a:xfrm>
            <a:off x="8171490" y="3586136"/>
            <a:ext cx="0" cy="216087"/>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379491" y="3759218"/>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Inside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cxnSp>
        <p:nvCxnSpPr>
          <p:cNvPr id="22" name="Straight Connector 21"/>
          <p:cNvCxnSpPr/>
          <p:nvPr/>
        </p:nvCxnSpPr>
        <p:spPr>
          <a:xfrm>
            <a:off x="10115809" y="3596000"/>
            <a:ext cx="0" cy="216087"/>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323810" y="3769082"/>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Finish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cxnSp>
        <p:nvCxnSpPr>
          <p:cNvPr id="18" name="Straight Connector 17"/>
          <p:cNvCxnSpPr/>
          <p:nvPr/>
        </p:nvCxnSpPr>
        <p:spPr>
          <a:xfrm>
            <a:off x="7363355" y="4158972"/>
            <a:ext cx="0" cy="216087"/>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7122071" y="4341874"/>
            <a:ext cx="482568" cy="276999"/>
          </a:xfrm>
          <a:prstGeom prst="rect">
            <a:avLst/>
          </a:prstGeom>
          <a:noFill/>
        </p:spPr>
        <p:txBody>
          <a:bodyPr wrap="none" rtlCol="0">
            <a:spAutoFit/>
          </a:bodyPr>
          <a:lstStyle/>
          <a:p>
            <a:r>
              <a:rPr lang="en-US" sz="1200" dirty="0"/>
              <a:t>Start</a:t>
            </a:r>
          </a:p>
        </p:txBody>
      </p:sp>
    </p:spTree>
    <p:extLst>
      <p:ext uri="{BB962C8B-B14F-4D97-AF65-F5344CB8AC3E}">
        <p14:creationId xmlns:p14="http://schemas.microsoft.com/office/powerpoint/2010/main" val="263538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0" grpId="0"/>
      <p:bldP spid="13" grpId="0"/>
      <p:bldP spid="15" grpId="0" animBg="1"/>
      <p:bldP spid="16" grpId="0"/>
      <p:bldP spid="19" grpId="0"/>
      <p:bldP spid="21"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298" y="1401082"/>
            <a:ext cx="5167543" cy="397031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package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create_thread_demo</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extends</a:t>
            </a:r>
            <a:r>
              <a:rPr lang="en-US" sz="1200" dirty="0">
                <a:solidFill>
                  <a:srgbClr val="000000"/>
                </a:solidFill>
                <a:latin typeface="Consolas" panose="020B0609020204030204" pitchFamily="49" charset="0"/>
              </a:rPr>
              <a:t> Thread{</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run() {</a:t>
            </a:r>
          </a:p>
          <a:p>
            <a:pPr lvl="2"/>
            <a:r>
              <a:rPr lang="en-US" sz="1200" dirty="0">
                <a:solidFill>
                  <a:srgbClr val="7F0055"/>
                </a:solidFill>
                <a:latin typeface="Consolas" panose="020B0609020204030204" pitchFamily="49" charset="0"/>
              </a:rPr>
              <a:t>try</a:t>
            </a:r>
            <a:r>
              <a:rPr lang="en-US" sz="1200" dirty="0">
                <a:solidFill>
                  <a:srgbClr val="000000"/>
                </a:solidFill>
                <a:latin typeface="Consolas" panose="020B0609020204030204" pitchFamily="49" charset="0"/>
              </a:rPr>
              <a:t> {</a:t>
            </a:r>
          </a:p>
          <a:p>
            <a:pPr lvl="3"/>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"Inside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3"/>
            <a:r>
              <a:rPr lang="en-US" sz="1200" dirty="0" err="1">
                <a:solidFill>
                  <a:srgbClr val="000000"/>
                </a:solidFill>
                <a:latin typeface="Consolas" panose="020B0609020204030204" pitchFamily="49" charset="0"/>
              </a:rPr>
              <a:t>Thread.sleep</a:t>
            </a:r>
            <a:r>
              <a:rPr lang="en-US" sz="1200" dirty="0">
                <a:solidFill>
                  <a:srgbClr val="000000"/>
                </a:solidFill>
                <a:latin typeface="Consolas" panose="020B0609020204030204" pitchFamily="49" charset="0"/>
              </a:rPr>
              <a:t>(2000);</a:t>
            </a:r>
          </a:p>
          <a:p>
            <a:pPr lvl="2"/>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catch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e</a:t>
            </a:r>
            <a:r>
              <a:rPr lang="en-US" sz="1200"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endParaRPr lang="en-US" sz="1200" dirty="0">
              <a:solidFill>
                <a:srgbClr val="000000"/>
              </a:solidFill>
              <a:latin typeface="Consolas" panose="020B0609020204030204" pitchFamily="49" charset="0"/>
            </a:endParaRP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6A3E3E"/>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throws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p>
          <a:p>
            <a:pPr lvl="2"/>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.start();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.join();</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
        <p:nvSpPr>
          <p:cNvPr id="6" name="TextBox 5"/>
          <p:cNvSpPr txBox="1"/>
          <p:nvPr/>
        </p:nvSpPr>
        <p:spPr>
          <a:xfrm>
            <a:off x="6239646" y="1401082"/>
            <a:ext cx="4969978" cy="830997"/>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000000"/>
                </a:solidFill>
                <a:latin typeface="Consolas" panose="020B0609020204030204" pitchFamily="49" charset="0"/>
              </a:rPr>
              <a:t>Inside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Finish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Finish</a:t>
            </a:r>
          </a:p>
        </p:txBody>
      </p:sp>
      <p:sp>
        <p:nvSpPr>
          <p:cNvPr id="7"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Tạo</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grpSp>
        <p:nvGrpSpPr>
          <p:cNvPr id="17" name="Group 16"/>
          <p:cNvGrpSpPr/>
          <p:nvPr/>
        </p:nvGrpSpPr>
        <p:grpSpPr>
          <a:xfrm>
            <a:off x="5908226" y="3531792"/>
            <a:ext cx="5977447" cy="1738461"/>
            <a:chOff x="5908226" y="3531792"/>
            <a:chExt cx="5977447" cy="1738461"/>
          </a:xfrm>
        </p:grpSpPr>
        <p:sp>
          <p:nvSpPr>
            <p:cNvPr id="5" name="Rectangle 4"/>
            <p:cNvSpPr/>
            <p:nvPr/>
          </p:nvSpPr>
          <p:spPr>
            <a:xfrm>
              <a:off x="7091534" y="4210188"/>
              <a:ext cx="4374647" cy="85520"/>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683672" y="4900921"/>
              <a:ext cx="49403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1624063" y="4900921"/>
              <a:ext cx="261610" cy="369332"/>
            </a:xfrm>
            <a:prstGeom prst="rect">
              <a:avLst/>
            </a:prstGeom>
            <a:noFill/>
          </p:spPr>
          <p:txBody>
            <a:bodyPr wrap="none" rtlCol="0">
              <a:spAutoFit/>
            </a:bodyPr>
            <a:lstStyle/>
            <a:p>
              <a:r>
                <a:rPr lang="en-US" dirty="0"/>
                <a:t>t</a:t>
              </a:r>
            </a:p>
          </p:txBody>
        </p:sp>
        <p:sp>
          <p:nvSpPr>
            <p:cNvPr id="13" name="TextBox 12"/>
            <p:cNvSpPr txBox="1"/>
            <p:nvPr/>
          </p:nvSpPr>
          <p:spPr>
            <a:xfrm>
              <a:off x="6364825" y="4068282"/>
              <a:ext cx="654346" cy="369332"/>
            </a:xfrm>
            <a:prstGeom prst="rect">
              <a:avLst/>
            </a:prstGeom>
            <a:noFill/>
          </p:spPr>
          <p:txBody>
            <a:bodyPr wrap="none" rtlCol="0">
              <a:spAutoFit/>
            </a:bodyPr>
            <a:lstStyle/>
            <a:p>
              <a:r>
                <a:rPr lang="en-US" dirty="0"/>
                <a:t>main</a:t>
              </a:r>
            </a:p>
          </p:txBody>
        </p:sp>
        <p:sp>
          <p:nvSpPr>
            <p:cNvPr id="15" name="Rectangle 14"/>
            <p:cNvSpPr/>
            <p:nvPr/>
          </p:nvSpPr>
          <p:spPr>
            <a:xfrm>
              <a:off x="7834895" y="3664886"/>
              <a:ext cx="2604353" cy="94331"/>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08226" y="3531792"/>
              <a:ext cx="1110945" cy="369332"/>
            </a:xfrm>
            <a:prstGeom prst="rect">
              <a:avLst/>
            </a:prstGeom>
            <a:noFill/>
          </p:spPr>
          <p:txBody>
            <a:bodyPr wrap="none" rtlCol="0">
              <a:spAutoFit/>
            </a:bodyPr>
            <a:lstStyle/>
            <a:p>
              <a:r>
                <a:rPr lang="en-US" dirty="0" err="1"/>
                <a:t>Mythread</a:t>
              </a:r>
              <a:endParaRPr lang="en-US" dirty="0"/>
            </a:p>
          </p:txBody>
        </p:sp>
        <p:cxnSp>
          <p:nvCxnSpPr>
            <p:cNvPr id="12" name="Straight Connector 11"/>
            <p:cNvCxnSpPr/>
            <p:nvPr/>
          </p:nvCxnSpPr>
          <p:spPr>
            <a:xfrm>
              <a:off x="11163573" y="4154479"/>
              <a:ext cx="0" cy="216087"/>
            </a:xfrm>
            <a:prstGeom prst="line">
              <a:avLst/>
            </a:prstGeom>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0836400" y="4356499"/>
              <a:ext cx="546945" cy="276999"/>
            </a:xfrm>
            <a:prstGeom prst="rect">
              <a:avLst/>
            </a:prstGeom>
            <a:noFill/>
          </p:spPr>
          <p:txBody>
            <a:bodyPr wrap="none" rtlCol="0">
              <a:spAutoFit/>
            </a:bodyPr>
            <a:lstStyle/>
            <a:p>
              <a:r>
                <a:rPr lang="en-US" sz="1200" dirty="0"/>
                <a:t>Finish</a:t>
              </a:r>
            </a:p>
          </p:txBody>
        </p:sp>
        <p:cxnSp>
          <p:nvCxnSpPr>
            <p:cNvPr id="20" name="Straight Connector 19"/>
            <p:cNvCxnSpPr/>
            <p:nvPr/>
          </p:nvCxnSpPr>
          <p:spPr>
            <a:xfrm>
              <a:off x="8171490" y="3586136"/>
              <a:ext cx="0" cy="216087"/>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379491" y="3759218"/>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Inside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cxnSp>
          <p:nvCxnSpPr>
            <p:cNvPr id="22" name="Straight Connector 21"/>
            <p:cNvCxnSpPr/>
            <p:nvPr/>
          </p:nvCxnSpPr>
          <p:spPr>
            <a:xfrm>
              <a:off x="10115809" y="3596000"/>
              <a:ext cx="0" cy="216087"/>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323810" y="3769082"/>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Finish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grpSp>
      <p:cxnSp>
        <p:nvCxnSpPr>
          <p:cNvPr id="18" name="Straight Connector 17"/>
          <p:cNvCxnSpPr/>
          <p:nvPr/>
        </p:nvCxnSpPr>
        <p:spPr>
          <a:xfrm>
            <a:off x="10439248" y="3659073"/>
            <a:ext cx="0" cy="644447"/>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8672078" y="4281962"/>
            <a:ext cx="928459" cy="369332"/>
          </a:xfrm>
          <a:prstGeom prst="rect">
            <a:avLst/>
          </a:prstGeom>
          <a:noFill/>
        </p:spPr>
        <p:txBody>
          <a:bodyPr wrap="none" rtlCol="0">
            <a:spAutoFit/>
          </a:bodyPr>
          <a:lstStyle/>
          <a:p>
            <a:r>
              <a:rPr lang="en-US" dirty="0"/>
              <a:t>t1.join()</a:t>
            </a:r>
          </a:p>
        </p:txBody>
      </p:sp>
    </p:spTree>
    <p:extLst>
      <p:ext uri="{BB962C8B-B14F-4D97-AF65-F5344CB8AC3E}">
        <p14:creationId xmlns:p14="http://schemas.microsoft.com/office/powerpoint/2010/main" val="6484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298" y="1401082"/>
            <a:ext cx="5167543" cy="415498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package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create_thread_demo</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implements</a:t>
            </a:r>
            <a:r>
              <a:rPr lang="en-US" sz="1200" dirty="0">
                <a:solidFill>
                  <a:srgbClr val="000000"/>
                </a:solidFill>
                <a:latin typeface="Consolas" panose="020B0609020204030204" pitchFamily="49" charset="0"/>
              </a:rPr>
              <a:t> Runnable{</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run() {</a:t>
            </a:r>
          </a:p>
          <a:p>
            <a:pPr lvl="2"/>
            <a:r>
              <a:rPr lang="en-US" sz="1200" dirty="0">
                <a:solidFill>
                  <a:srgbClr val="7F0055"/>
                </a:solidFill>
                <a:latin typeface="Consolas" panose="020B0609020204030204" pitchFamily="49" charset="0"/>
              </a:rPr>
              <a:t>try</a:t>
            </a:r>
            <a:r>
              <a:rPr lang="en-US" sz="1200" dirty="0">
                <a:solidFill>
                  <a:srgbClr val="000000"/>
                </a:solidFill>
                <a:latin typeface="Consolas" panose="020B0609020204030204" pitchFamily="49" charset="0"/>
              </a:rPr>
              <a:t> {</a:t>
            </a:r>
          </a:p>
          <a:p>
            <a:pPr lvl="3"/>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"Inside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3"/>
            <a:r>
              <a:rPr lang="en-US" sz="1200" dirty="0" err="1">
                <a:solidFill>
                  <a:srgbClr val="000000"/>
                </a:solidFill>
                <a:latin typeface="Consolas" panose="020B0609020204030204" pitchFamily="49" charset="0"/>
              </a:rPr>
              <a:t>Thread.sleep</a:t>
            </a:r>
            <a:r>
              <a:rPr lang="en-US" sz="1200" dirty="0">
                <a:solidFill>
                  <a:srgbClr val="000000"/>
                </a:solidFill>
                <a:latin typeface="Consolas" panose="020B0609020204030204" pitchFamily="49" charset="0"/>
              </a:rPr>
              <a:t>(2000);</a:t>
            </a:r>
          </a:p>
          <a:p>
            <a:pPr lvl="3"/>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 </a:t>
            </a:r>
            <a:r>
              <a:rPr lang="en-US" sz="1200" dirty="0" err="1">
                <a:solidFill>
                  <a:srgbClr val="2A00FF"/>
                </a:solidFill>
                <a:latin typeface="Consolas" panose="020B0609020204030204" pitchFamily="49" charset="0"/>
              </a:rPr>
              <a:t>Mythread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catch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e</a:t>
            </a:r>
            <a:r>
              <a:rPr lang="en-US" sz="1200"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6A3E3E"/>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throws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p>
          <a:p>
            <a:pPr lvl="2"/>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mt1 = new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Thread </a:t>
            </a:r>
            <a:r>
              <a:rPr lang="en-US" sz="1200" dirty="0" err="1">
                <a:solidFill>
                  <a:srgbClr val="000000"/>
                </a:solidFill>
                <a:latin typeface="Consolas" panose="020B0609020204030204" pitchFamily="49" charset="0"/>
              </a:rPr>
              <a:t>thread</a:t>
            </a:r>
            <a:r>
              <a:rPr lang="en-US" sz="1200" dirty="0">
                <a:solidFill>
                  <a:srgbClr val="000000"/>
                </a:solidFill>
                <a:latin typeface="Consolas" panose="020B0609020204030204" pitchFamily="49" charset="0"/>
              </a:rPr>
              <a:t> = new Thread(mt1);</a:t>
            </a:r>
          </a:p>
          <a:p>
            <a:pPr lvl="2"/>
            <a:r>
              <a:rPr lang="en-US" sz="1200" dirty="0" err="1">
                <a:solidFill>
                  <a:srgbClr val="000000"/>
                </a:solidFill>
                <a:latin typeface="Consolas" panose="020B0609020204030204" pitchFamily="49" charset="0"/>
              </a:rPr>
              <a:t>thread.start</a:t>
            </a:r>
            <a:r>
              <a:rPr lang="en-US" sz="1200"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Thread.join</a:t>
            </a:r>
            <a:r>
              <a:rPr lang="en-US" sz="1200"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
        <p:nvSpPr>
          <p:cNvPr id="6" name="TextBox 5"/>
          <p:cNvSpPr txBox="1"/>
          <p:nvPr/>
        </p:nvSpPr>
        <p:spPr>
          <a:xfrm>
            <a:off x="6239646" y="1401082"/>
            <a:ext cx="4969978" cy="830997"/>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000000"/>
                </a:solidFill>
                <a:latin typeface="Consolas" panose="020B0609020204030204" pitchFamily="49" charset="0"/>
              </a:rPr>
              <a:t>Inside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Finish </a:t>
            </a:r>
            <a:r>
              <a:rPr lang="en-US" sz="1600" dirty="0" err="1">
                <a:solidFill>
                  <a:srgbClr val="000000"/>
                </a:solidFill>
                <a:latin typeface="Consolas" panose="020B0609020204030204" pitchFamily="49" charset="0"/>
              </a:rPr>
              <a:t>Mythread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Finish</a:t>
            </a:r>
          </a:p>
        </p:txBody>
      </p:sp>
      <p:sp>
        <p:nvSpPr>
          <p:cNvPr id="7"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Tạo</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grpSp>
        <p:nvGrpSpPr>
          <p:cNvPr id="17" name="Group 16"/>
          <p:cNvGrpSpPr/>
          <p:nvPr/>
        </p:nvGrpSpPr>
        <p:grpSpPr>
          <a:xfrm>
            <a:off x="5908226" y="3531792"/>
            <a:ext cx="5977447" cy="1738461"/>
            <a:chOff x="5908226" y="3531792"/>
            <a:chExt cx="5977447" cy="1738461"/>
          </a:xfrm>
        </p:grpSpPr>
        <p:sp>
          <p:nvSpPr>
            <p:cNvPr id="5" name="Rectangle 4"/>
            <p:cNvSpPr/>
            <p:nvPr/>
          </p:nvSpPr>
          <p:spPr>
            <a:xfrm>
              <a:off x="7091534" y="4210188"/>
              <a:ext cx="4374647" cy="85520"/>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6683672" y="4900921"/>
              <a:ext cx="49403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1624063" y="4900921"/>
              <a:ext cx="261610" cy="369332"/>
            </a:xfrm>
            <a:prstGeom prst="rect">
              <a:avLst/>
            </a:prstGeom>
            <a:noFill/>
          </p:spPr>
          <p:txBody>
            <a:bodyPr wrap="none" rtlCol="0">
              <a:spAutoFit/>
            </a:bodyPr>
            <a:lstStyle/>
            <a:p>
              <a:r>
                <a:rPr lang="en-US" dirty="0"/>
                <a:t>t</a:t>
              </a:r>
            </a:p>
          </p:txBody>
        </p:sp>
        <p:sp>
          <p:nvSpPr>
            <p:cNvPr id="13" name="TextBox 12"/>
            <p:cNvSpPr txBox="1"/>
            <p:nvPr/>
          </p:nvSpPr>
          <p:spPr>
            <a:xfrm>
              <a:off x="6364825" y="4068282"/>
              <a:ext cx="654346" cy="369332"/>
            </a:xfrm>
            <a:prstGeom prst="rect">
              <a:avLst/>
            </a:prstGeom>
            <a:noFill/>
          </p:spPr>
          <p:txBody>
            <a:bodyPr wrap="none" rtlCol="0">
              <a:spAutoFit/>
            </a:bodyPr>
            <a:lstStyle/>
            <a:p>
              <a:r>
                <a:rPr lang="en-US" dirty="0"/>
                <a:t>main</a:t>
              </a:r>
            </a:p>
          </p:txBody>
        </p:sp>
        <p:sp>
          <p:nvSpPr>
            <p:cNvPr id="15" name="Rectangle 14"/>
            <p:cNvSpPr/>
            <p:nvPr/>
          </p:nvSpPr>
          <p:spPr>
            <a:xfrm>
              <a:off x="7834895" y="3664886"/>
              <a:ext cx="2604353" cy="94331"/>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908226" y="3531792"/>
              <a:ext cx="1110945" cy="369332"/>
            </a:xfrm>
            <a:prstGeom prst="rect">
              <a:avLst/>
            </a:prstGeom>
            <a:noFill/>
          </p:spPr>
          <p:txBody>
            <a:bodyPr wrap="none" rtlCol="0">
              <a:spAutoFit/>
            </a:bodyPr>
            <a:lstStyle/>
            <a:p>
              <a:r>
                <a:rPr lang="en-US" dirty="0" err="1"/>
                <a:t>Mythread</a:t>
              </a:r>
              <a:endParaRPr lang="en-US" dirty="0"/>
            </a:p>
          </p:txBody>
        </p:sp>
        <p:cxnSp>
          <p:nvCxnSpPr>
            <p:cNvPr id="12" name="Straight Connector 11"/>
            <p:cNvCxnSpPr/>
            <p:nvPr/>
          </p:nvCxnSpPr>
          <p:spPr>
            <a:xfrm>
              <a:off x="11163573" y="4154479"/>
              <a:ext cx="0" cy="216087"/>
            </a:xfrm>
            <a:prstGeom prst="line">
              <a:avLst/>
            </a:prstGeom>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10836400" y="4356499"/>
              <a:ext cx="546945" cy="276999"/>
            </a:xfrm>
            <a:prstGeom prst="rect">
              <a:avLst/>
            </a:prstGeom>
            <a:noFill/>
          </p:spPr>
          <p:txBody>
            <a:bodyPr wrap="none" rtlCol="0">
              <a:spAutoFit/>
            </a:bodyPr>
            <a:lstStyle/>
            <a:p>
              <a:r>
                <a:rPr lang="en-US" sz="1200" dirty="0"/>
                <a:t>Finish</a:t>
              </a:r>
            </a:p>
          </p:txBody>
        </p:sp>
        <p:cxnSp>
          <p:nvCxnSpPr>
            <p:cNvPr id="20" name="Straight Connector 19"/>
            <p:cNvCxnSpPr/>
            <p:nvPr/>
          </p:nvCxnSpPr>
          <p:spPr>
            <a:xfrm>
              <a:off x="8171490" y="3586136"/>
              <a:ext cx="0" cy="216087"/>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379491" y="3759218"/>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Inside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cxnSp>
          <p:nvCxnSpPr>
            <p:cNvPr id="22" name="Straight Connector 21"/>
            <p:cNvCxnSpPr/>
            <p:nvPr/>
          </p:nvCxnSpPr>
          <p:spPr>
            <a:xfrm>
              <a:off x="10115809" y="3596000"/>
              <a:ext cx="0" cy="216087"/>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323810" y="3769082"/>
              <a:ext cx="1459054" cy="276999"/>
            </a:xfrm>
            <a:prstGeom prst="rect">
              <a:avLst/>
            </a:prstGeom>
            <a:noFill/>
          </p:spPr>
          <p:txBody>
            <a:bodyPr wrap="none" rtlCol="0">
              <a:spAutoFit/>
            </a:bodyPr>
            <a:lstStyle/>
            <a:p>
              <a:r>
                <a:rPr lang="en-US" sz="1200" dirty="0">
                  <a:solidFill>
                    <a:srgbClr val="000000"/>
                  </a:solidFill>
                  <a:latin typeface="Consolas" panose="020B0609020204030204" pitchFamily="49" charset="0"/>
                </a:rPr>
                <a:t>Finish </a:t>
              </a:r>
              <a:r>
                <a:rPr lang="en-US" sz="1200" dirty="0" err="1">
                  <a:solidFill>
                    <a:srgbClr val="000000"/>
                  </a:solidFill>
                  <a:latin typeface="Consolas" panose="020B0609020204030204" pitchFamily="49" charset="0"/>
                </a:rPr>
                <a:t>Mythread</a:t>
              </a:r>
              <a:endParaRPr lang="en-US" sz="1200" dirty="0">
                <a:solidFill>
                  <a:srgbClr val="000000"/>
                </a:solidFill>
                <a:latin typeface="Consolas" panose="020B0609020204030204" pitchFamily="49" charset="0"/>
              </a:endParaRPr>
            </a:p>
          </p:txBody>
        </p:sp>
      </p:grpSp>
      <p:cxnSp>
        <p:nvCxnSpPr>
          <p:cNvPr id="18" name="Straight Connector 17"/>
          <p:cNvCxnSpPr/>
          <p:nvPr/>
        </p:nvCxnSpPr>
        <p:spPr>
          <a:xfrm>
            <a:off x="10439248" y="3659073"/>
            <a:ext cx="0" cy="644447"/>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8672078" y="4281962"/>
            <a:ext cx="928459" cy="369332"/>
          </a:xfrm>
          <a:prstGeom prst="rect">
            <a:avLst/>
          </a:prstGeom>
          <a:noFill/>
        </p:spPr>
        <p:txBody>
          <a:bodyPr wrap="none" rtlCol="0">
            <a:spAutoFit/>
          </a:bodyPr>
          <a:lstStyle/>
          <a:p>
            <a:r>
              <a:rPr lang="en-US" dirty="0"/>
              <a:t>t1.join()</a:t>
            </a:r>
          </a:p>
        </p:txBody>
      </p:sp>
    </p:spTree>
    <p:extLst>
      <p:ext uri="{BB962C8B-B14F-4D97-AF65-F5344CB8AC3E}">
        <p14:creationId xmlns:p14="http://schemas.microsoft.com/office/powerpoint/2010/main" val="279829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a:bodyPr>
          <a:lstStyle/>
          <a:p>
            <a:pPr>
              <a:lnSpc>
                <a:spcPct val="150000"/>
              </a:lnSpc>
            </a:pPr>
            <a:r>
              <a:rPr lang="en-US" altLang="en-US" sz="2400" dirty="0" err="1"/>
              <a:t>Hãy</a:t>
            </a:r>
            <a:r>
              <a:rPr lang="en-US" altLang="en-US" sz="2400" dirty="0"/>
              <a:t> </a:t>
            </a:r>
            <a:r>
              <a:rPr lang="en-US" altLang="en-US" sz="2400" dirty="0" err="1"/>
              <a:t>chạy</a:t>
            </a:r>
            <a:r>
              <a:rPr lang="en-US" altLang="en-US" sz="2400" dirty="0"/>
              <a:t> </a:t>
            </a:r>
            <a:r>
              <a:rPr lang="en-US" altLang="en-US" sz="2400" dirty="0" err="1"/>
              <a:t>đoạn</a:t>
            </a:r>
            <a:r>
              <a:rPr lang="en-US" altLang="en-US" sz="2400" dirty="0"/>
              <a:t> </a:t>
            </a:r>
            <a:r>
              <a:rPr lang="en-US" altLang="en-US" sz="2400" dirty="0" err="1"/>
              <a:t>chương</a:t>
            </a:r>
            <a:r>
              <a:rPr lang="en-US" altLang="en-US" sz="2400" dirty="0"/>
              <a:t> </a:t>
            </a:r>
            <a:r>
              <a:rPr lang="en-US" altLang="en-US" sz="2400" dirty="0" err="1"/>
              <a:t>trình</a:t>
            </a:r>
            <a:r>
              <a:rPr lang="en-US" altLang="en-US" sz="2400" dirty="0"/>
              <a:t> </a:t>
            </a:r>
            <a:r>
              <a:rPr lang="en-US" altLang="en-US" sz="2400" dirty="0" err="1"/>
              <a:t>tính</a:t>
            </a:r>
            <a:r>
              <a:rPr lang="en-US" altLang="en-US" sz="2400" dirty="0"/>
              <a:t> </a:t>
            </a:r>
            <a:r>
              <a:rPr lang="en-US" altLang="en-US" sz="2400" dirty="0" err="1"/>
              <a:t>tổng</a:t>
            </a:r>
            <a:r>
              <a:rPr lang="en-US" altLang="en-US" sz="2400" dirty="0"/>
              <a:t> </a:t>
            </a:r>
            <a:r>
              <a:rPr lang="en-US" altLang="en-US" sz="2400" dirty="0" err="1"/>
              <a:t>các</a:t>
            </a:r>
            <a:r>
              <a:rPr lang="en-US" altLang="en-US" sz="2400" dirty="0"/>
              <a:t> </a:t>
            </a:r>
            <a:r>
              <a:rPr lang="en-US" altLang="en-US" sz="2400" dirty="0" err="1"/>
              <a:t>số</a:t>
            </a:r>
            <a:r>
              <a:rPr lang="en-US" altLang="en-US" sz="2400" dirty="0"/>
              <a:t> </a:t>
            </a:r>
            <a:r>
              <a:rPr lang="en-US" altLang="en-US" sz="2400" dirty="0" err="1"/>
              <a:t>từ</a:t>
            </a:r>
            <a:r>
              <a:rPr lang="en-US" altLang="en-US" sz="2400" dirty="0"/>
              <a:t> 1 - 1.000.000.000 </a:t>
            </a:r>
            <a:r>
              <a:rPr lang="en-US" altLang="en-US" sz="2400" dirty="0" err="1"/>
              <a:t>và</a:t>
            </a:r>
            <a:r>
              <a:rPr lang="en-US" altLang="en-US" sz="2400" dirty="0"/>
              <a:t> </a:t>
            </a:r>
            <a:r>
              <a:rPr lang="en-US" altLang="en-US" sz="2400" dirty="0" err="1"/>
              <a:t>ghi</a:t>
            </a:r>
            <a:r>
              <a:rPr lang="en-US" altLang="en-US" sz="2400" dirty="0"/>
              <a:t> </a:t>
            </a:r>
            <a:r>
              <a:rPr lang="en-US" altLang="en-US" sz="2400" dirty="0" err="1"/>
              <a:t>nhận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hoàn</a:t>
            </a:r>
            <a:r>
              <a:rPr lang="en-US" altLang="en-US" sz="2400" dirty="0"/>
              <a:t> </a:t>
            </a:r>
            <a:r>
              <a:rPr lang="en-US" altLang="en-US" sz="2400" dirty="0" err="1"/>
              <a:t>thành</a:t>
            </a:r>
            <a:endParaRPr lang="en-US" altLang="en-US" sz="2400" dirty="0"/>
          </a:p>
          <a:p>
            <a:pPr>
              <a:lnSpc>
                <a:spcPct val="150000"/>
              </a:lnSpc>
            </a:pPr>
            <a:r>
              <a:rPr lang="en-US" altLang="en-US" sz="2400" dirty="0" err="1"/>
              <a:t>Hãy</a:t>
            </a:r>
            <a:r>
              <a:rPr lang="en-US" altLang="en-US" sz="2400" dirty="0"/>
              <a:t> </a:t>
            </a:r>
            <a:r>
              <a:rPr lang="en-US" altLang="en-US" sz="2400" dirty="0" err="1"/>
              <a:t>dùng</a:t>
            </a:r>
            <a:r>
              <a:rPr lang="en-US" altLang="en-US" sz="2400" dirty="0"/>
              <a:t>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đa</a:t>
            </a:r>
            <a:r>
              <a:rPr lang="en-US" altLang="en-US" sz="2400" dirty="0"/>
              <a:t> </a:t>
            </a:r>
            <a:r>
              <a:rPr lang="en-US" altLang="en-US" sz="2400" dirty="0" err="1"/>
              <a:t>luồng</a:t>
            </a:r>
            <a:r>
              <a:rPr lang="en-US" altLang="en-US" sz="2400" dirty="0"/>
              <a:t> </a:t>
            </a:r>
            <a:r>
              <a:rPr lang="en-US" altLang="en-US" sz="2400" dirty="0" err="1"/>
              <a:t>để</a:t>
            </a:r>
            <a:r>
              <a:rPr lang="en-US" altLang="en-US" sz="2400" dirty="0"/>
              <a:t> </a:t>
            </a:r>
            <a:r>
              <a:rPr lang="en-US" altLang="en-US" sz="2400" dirty="0" err="1"/>
              <a:t>tăng</a:t>
            </a:r>
            <a:r>
              <a:rPr lang="en-US" altLang="en-US" sz="2400" dirty="0"/>
              <a:t> </a:t>
            </a:r>
            <a:r>
              <a:rPr lang="en-US" altLang="en-US" sz="2400" dirty="0" err="1"/>
              <a:t>tốc</a:t>
            </a:r>
            <a:r>
              <a:rPr lang="en-US" altLang="en-US" sz="2400" dirty="0"/>
              <a:t> </a:t>
            </a:r>
            <a:r>
              <a:rPr lang="en-US" altLang="en-US" sz="2400" dirty="0" err="1"/>
              <a:t>độ</a:t>
            </a:r>
            <a:r>
              <a:rPr lang="en-US" altLang="en-US" sz="2400" dirty="0"/>
              <a:t> </a:t>
            </a:r>
            <a:r>
              <a:rPr lang="en-US" altLang="en-US" sz="2400" dirty="0" err="1"/>
              <a:t>tính</a:t>
            </a:r>
            <a:r>
              <a:rPr lang="en-US" altLang="en-US" sz="2400" dirty="0"/>
              <a:t> </a:t>
            </a:r>
            <a:r>
              <a:rPr lang="en-US" altLang="en-US" sz="2400" dirty="0" err="1"/>
              <a:t>toán</a:t>
            </a:r>
            <a:r>
              <a:rPr lang="en-US" altLang="en-US" sz="2400" dirty="0"/>
              <a:t> (10 </a:t>
            </a:r>
            <a:r>
              <a:rPr lang="en-US" altLang="en-US" sz="2400" dirty="0" err="1"/>
              <a:t>luồng</a:t>
            </a:r>
            <a:r>
              <a:rPr lang="en-US" altLang="en-US" sz="2400" dirty="0"/>
              <a:t>)</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Bài</a:t>
            </a:r>
            <a:r>
              <a:rPr lang="en-US" altLang="en-US" dirty="0">
                <a:solidFill>
                  <a:srgbClr val="C00000"/>
                </a:solidFill>
              </a:rPr>
              <a:t> </a:t>
            </a:r>
            <a:r>
              <a:rPr lang="en-US" altLang="en-US" dirty="0" err="1">
                <a:solidFill>
                  <a:srgbClr val="C00000"/>
                </a:solidFill>
              </a:rPr>
              <a:t>tập</a:t>
            </a:r>
            <a:endParaRPr lang="en-US" altLang="en-US" dirty="0">
              <a:solidFill>
                <a:srgbClr val="C00000"/>
              </a:solidFill>
            </a:endParaRPr>
          </a:p>
        </p:txBody>
      </p:sp>
      <p:sp>
        <p:nvSpPr>
          <p:cNvPr id="6" name="TextBox 5"/>
          <p:cNvSpPr txBox="1"/>
          <p:nvPr/>
        </p:nvSpPr>
        <p:spPr>
          <a:xfrm>
            <a:off x="2765842" y="3061306"/>
            <a:ext cx="6303981" cy="3600986"/>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Calculator{</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long</a:t>
            </a:r>
            <a:r>
              <a:rPr lang="en-US" sz="1200" dirty="0">
                <a:solidFill>
                  <a:srgbClr val="000000"/>
                </a:solidFill>
                <a:latin typeface="Consolas" panose="020B0609020204030204" pitchFamily="49" charset="0"/>
              </a:rPr>
              <a:t> sum() {</a:t>
            </a:r>
          </a:p>
          <a:p>
            <a:pPr lvl="2"/>
            <a:r>
              <a:rPr lang="en-US" sz="1200" dirty="0">
                <a:solidFill>
                  <a:srgbClr val="7F0055"/>
                </a:solidFill>
                <a:latin typeface="Consolas" panose="020B0609020204030204" pitchFamily="49" charset="0"/>
              </a:rPr>
              <a:t>long</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sum</a:t>
            </a:r>
            <a:r>
              <a:rPr lang="en-US" sz="1200" dirty="0">
                <a:solidFill>
                  <a:srgbClr val="000000"/>
                </a:solidFill>
                <a:latin typeface="Consolas" panose="020B0609020204030204" pitchFamily="49" charset="0"/>
              </a:rPr>
              <a:t> = 0;</a:t>
            </a:r>
          </a:p>
          <a:p>
            <a:pPr lvl="2"/>
            <a:r>
              <a:rPr lang="nn-NO" sz="1200" dirty="0">
                <a:solidFill>
                  <a:srgbClr val="7F0055"/>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7F0055"/>
                </a:solidFill>
                <a:latin typeface="Consolas" panose="020B0609020204030204" pitchFamily="49" charset="0"/>
              </a:rPr>
              <a:t>int</a:t>
            </a:r>
            <a:r>
              <a:rPr lang="nn-NO" sz="1200" dirty="0">
                <a:solidFill>
                  <a:srgbClr val="000000"/>
                </a:solidFill>
                <a:latin typeface="Consolas" panose="020B0609020204030204" pitchFamily="49" charset="0"/>
              </a:rPr>
              <a:t> </a:t>
            </a:r>
            <a:r>
              <a:rPr lang="nn-NO" sz="1200" dirty="0">
                <a:solidFill>
                  <a:srgbClr val="6A3E3E"/>
                </a:solidFill>
                <a:latin typeface="Consolas" panose="020B0609020204030204" pitchFamily="49" charset="0"/>
              </a:rPr>
              <a:t>i</a:t>
            </a:r>
            <a:r>
              <a:rPr lang="nn-NO" sz="1200" dirty="0">
                <a:solidFill>
                  <a:srgbClr val="000000"/>
                </a:solidFill>
                <a:latin typeface="Consolas" panose="020B0609020204030204" pitchFamily="49" charset="0"/>
              </a:rPr>
              <a:t> = 0; </a:t>
            </a:r>
            <a:r>
              <a:rPr lang="nn-NO" sz="1200" dirty="0">
                <a:solidFill>
                  <a:srgbClr val="6A3E3E"/>
                </a:solidFill>
                <a:latin typeface="Consolas" panose="020B0609020204030204" pitchFamily="49" charset="0"/>
              </a:rPr>
              <a:t>i</a:t>
            </a:r>
            <a:r>
              <a:rPr lang="nn-NO" sz="1200" dirty="0">
                <a:solidFill>
                  <a:srgbClr val="000000"/>
                </a:solidFill>
                <a:latin typeface="Consolas" panose="020B0609020204030204" pitchFamily="49" charset="0"/>
              </a:rPr>
              <a:t> &lt; 1000000000; </a:t>
            </a:r>
            <a:r>
              <a:rPr lang="nn-NO" sz="1200" dirty="0">
                <a:solidFill>
                  <a:srgbClr val="6A3E3E"/>
                </a:solidFill>
                <a:latin typeface="Consolas" panose="020B0609020204030204" pitchFamily="49" charset="0"/>
              </a:rPr>
              <a:t>i</a:t>
            </a:r>
            <a:r>
              <a:rPr lang="nn-NO" sz="1200"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	sum</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i</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a:solidFill>
                  <a:srgbClr val="7F0055"/>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sum</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6A3E3E"/>
                </a:solidFill>
                <a:latin typeface="Consolas" panose="020B0609020204030204" pitchFamily="49" charset="0"/>
              </a:rPr>
              <a:t>args</a:t>
            </a:r>
            <a:r>
              <a:rPr lang="en-US" sz="1200" dirty="0">
                <a:solidFill>
                  <a:srgbClr val="000000"/>
                </a:solidFill>
                <a:latin typeface="Consolas" panose="020B0609020204030204" pitchFamily="49" charset="0"/>
              </a:rPr>
              <a:t>) {</a:t>
            </a:r>
          </a:p>
          <a:p>
            <a:pPr lvl="2"/>
            <a:r>
              <a:rPr lang="en-US" sz="1200" dirty="0">
                <a:solidFill>
                  <a:srgbClr val="000000"/>
                </a:solidFill>
                <a:latin typeface="Consolas" panose="020B0609020204030204" pitchFamily="49" charset="0"/>
              </a:rPr>
              <a:t>Calculator </a:t>
            </a:r>
            <a:r>
              <a:rPr lang="en-US" sz="1200" dirty="0" err="1">
                <a:solidFill>
                  <a:srgbClr val="6A3E3E"/>
                </a:solidFill>
                <a:latin typeface="Consolas" panose="020B0609020204030204" pitchFamily="49" charset="0"/>
              </a:rPr>
              <a:t>cal</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Calculator();</a:t>
            </a:r>
          </a:p>
          <a:p>
            <a:pPr lvl="2"/>
            <a:r>
              <a:rPr lang="en-US" sz="1200" dirty="0">
                <a:solidFill>
                  <a:srgbClr val="7F0055"/>
                </a:solidFill>
                <a:latin typeface="Consolas" panose="020B0609020204030204" pitchFamily="49" charset="0"/>
              </a:rPr>
              <a:t>long</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start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System.</a:t>
            </a:r>
            <a:r>
              <a:rPr lang="en-US" sz="1200" i="1" dirty="0" err="1">
                <a:solidFill>
                  <a:srgbClr val="000000"/>
                </a:solidFill>
                <a:latin typeface="Consolas" panose="020B0609020204030204" pitchFamily="49" charset="0"/>
              </a:rPr>
              <a:t>currentTimeMillis</a:t>
            </a:r>
            <a:r>
              <a:rPr lang="en-US" sz="1200" i="1" dirty="0">
                <a:solidFill>
                  <a:srgbClr val="000000"/>
                </a:solidFill>
                <a:latin typeface="Consolas" panose="020B0609020204030204" pitchFamily="49" charset="0"/>
              </a:rPr>
              <a:t>();</a:t>
            </a:r>
          </a:p>
          <a:p>
            <a:pPr lvl="2"/>
            <a:r>
              <a:rPr lang="en-US" sz="1200" b="1" dirty="0">
                <a:solidFill>
                  <a:srgbClr val="7F0055"/>
                </a:solidFill>
                <a:latin typeface="Consolas" panose="020B0609020204030204" pitchFamily="49" charset="0"/>
              </a:rPr>
              <a:t>long</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sum</a:t>
            </a:r>
            <a:r>
              <a:rPr lang="en-US" sz="1200" b="1"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cal</a:t>
            </a:r>
            <a:r>
              <a:rPr lang="en-US" sz="1200" b="1" dirty="0" err="1">
                <a:solidFill>
                  <a:srgbClr val="000000"/>
                </a:solidFill>
                <a:latin typeface="Consolas" panose="020B0609020204030204" pitchFamily="49" charset="0"/>
              </a:rPr>
              <a:t>.sum</a:t>
            </a:r>
            <a:r>
              <a:rPr lang="en-US" sz="1200" b="1" dirty="0">
                <a:solidFill>
                  <a:srgbClr val="000000"/>
                </a:solidFill>
                <a:latin typeface="Consolas" panose="020B0609020204030204" pitchFamily="49" charset="0"/>
              </a:rPr>
              <a:t>();</a:t>
            </a:r>
          </a:p>
          <a:p>
            <a:pPr lvl="2"/>
            <a:r>
              <a:rPr lang="en-US" sz="1200" dirty="0">
                <a:solidFill>
                  <a:srgbClr val="7F0055"/>
                </a:solidFill>
                <a:latin typeface="Consolas" panose="020B0609020204030204" pitchFamily="49" charset="0"/>
              </a:rPr>
              <a:t>long</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end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System.</a:t>
            </a:r>
            <a:r>
              <a:rPr lang="en-US" sz="1200" i="1" dirty="0" err="1">
                <a:solidFill>
                  <a:srgbClr val="000000"/>
                </a:solidFill>
                <a:latin typeface="Consolas" panose="020B0609020204030204" pitchFamily="49" charset="0"/>
              </a:rPr>
              <a:t>currentTimeMillis</a:t>
            </a:r>
            <a:r>
              <a:rPr lang="en-US" sz="1200" i="1"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System.</a:t>
            </a:r>
            <a:r>
              <a:rPr lang="en-US" sz="1200" i="1" dirty="0" err="1">
                <a:solidFill>
                  <a:srgbClr val="0000C0"/>
                </a:solidFill>
                <a:latin typeface="Consolas" panose="020B0609020204030204" pitchFamily="49" charset="0"/>
              </a:rPr>
              <a:t>out</a:t>
            </a:r>
            <a:r>
              <a:rPr lang="en-US" sz="1200" i="1" dirty="0" err="1">
                <a:solidFill>
                  <a:srgbClr val="000000"/>
                </a:solidFill>
                <a:latin typeface="Consolas" panose="020B0609020204030204" pitchFamily="49" charset="0"/>
              </a:rPr>
              <a:t>.println</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"sum: "</a:t>
            </a:r>
            <a:r>
              <a:rPr lang="en-US" sz="1200" i="1" dirty="0">
                <a:solidFill>
                  <a:srgbClr val="000000"/>
                </a:solidFill>
                <a:latin typeface="Consolas" panose="020B0609020204030204" pitchFamily="49" charset="0"/>
              </a:rPr>
              <a:t> + </a:t>
            </a:r>
            <a:r>
              <a:rPr lang="en-US" sz="1200" i="1" dirty="0">
                <a:solidFill>
                  <a:srgbClr val="6A3E3E"/>
                </a:solidFill>
                <a:latin typeface="Consolas" panose="020B0609020204030204" pitchFamily="49" charset="0"/>
              </a:rPr>
              <a:t>sum</a:t>
            </a:r>
            <a:r>
              <a:rPr lang="en-US" sz="1200" i="1" dirty="0">
                <a:solidFill>
                  <a:srgbClr val="000000"/>
                </a:solidFill>
                <a:latin typeface="Consolas" panose="020B0609020204030204" pitchFamily="49" charset="0"/>
              </a:rPr>
              <a:t>);</a:t>
            </a:r>
          </a:p>
          <a:p>
            <a:pPr lvl="2"/>
            <a:r>
              <a:rPr lang="en-US" sz="1200" dirty="0" err="1">
                <a:solidFill>
                  <a:srgbClr val="000000"/>
                </a:solidFill>
                <a:latin typeface="Consolas" panose="020B0609020204030204" pitchFamily="49" charset="0"/>
              </a:rPr>
              <a:t>System.</a:t>
            </a:r>
            <a:r>
              <a:rPr lang="en-US" sz="1200" i="1" dirty="0" err="1">
                <a:solidFill>
                  <a:srgbClr val="0000C0"/>
                </a:solidFill>
                <a:latin typeface="Consolas" panose="020B0609020204030204" pitchFamily="49" charset="0"/>
              </a:rPr>
              <a:t>out</a:t>
            </a:r>
            <a:r>
              <a:rPr lang="en-US" sz="1200" i="1" dirty="0" err="1">
                <a:solidFill>
                  <a:srgbClr val="000000"/>
                </a:solidFill>
                <a:latin typeface="Consolas" panose="020B0609020204030204" pitchFamily="49" charset="0"/>
              </a:rPr>
              <a:t>.println</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"Time in </a:t>
            </a:r>
            <a:r>
              <a:rPr lang="en-US" sz="1200" i="1" dirty="0" err="1">
                <a:solidFill>
                  <a:srgbClr val="2A00FF"/>
                </a:solidFill>
                <a:latin typeface="Consolas" panose="020B0609020204030204" pitchFamily="49" charset="0"/>
              </a:rPr>
              <a:t>ms</a:t>
            </a:r>
            <a:r>
              <a:rPr lang="en-US" sz="1200" i="1" dirty="0">
                <a:solidFill>
                  <a:srgbClr val="2A00FF"/>
                </a:solidFill>
                <a:latin typeface="Consolas" panose="020B0609020204030204" pitchFamily="49" charset="0"/>
              </a:rPr>
              <a:t>: "</a:t>
            </a:r>
            <a:r>
              <a:rPr lang="en-US" sz="1200" i="1" dirty="0">
                <a:solidFill>
                  <a:srgbClr val="000000"/>
                </a:solidFill>
                <a:latin typeface="Consolas" panose="020B0609020204030204" pitchFamily="49" charset="0"/>
              </a:rPr>
              <a:t> + (</a:t>
            </a:r>
            <a:r>
              <a:rPr lang="en-US" sz="1200" i="1" dirty="0">
                <a:solidFill>
                  <a:srgbClr val="6A3E3E"/>
                </a:solidFill>
                <a:latin typeface="Consolas" panose="020B0609020204030204" pitchFamily="49" charset="0"/>
              </a:rPr>
              <a:t>end</a:t>
            </a:r>
            <a:r>
              <a:rPr lang="en-US" sz="1200" i="1" dirty="0">
                <a:solidFill>
                  <a:srgbClr val="000000"/>
                </a:solidFill>
                <a:latin typeface="Consolas" panose="020B0609020204030204" pitchFamily="49" charset="0"/>
              </a:rPr>
              <a:t> - </a:t>
            </a:r>
            <a:r>
              <a:rPr lang="en-US" sz="1200" i="1" dirty="0">
                <a:solidFill>
                  <a:srgbClr val="6A3E3E"/>
                </a:solidFill>
                <a:latin typeface="Consolas" panose="020B0609020204030204" pitchFamily="49" charset="0"/>
              </a:rPr>
              <a:t>start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9986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848890"/>
          </a:xfrm>
        </p:spPr>
        <p:txBody>
          <a:bodyPr vert="horz" lIns="91440" tIns="45720" rIns="91440" bIns="45720" rtlCol="0">
            <a:normAutofit/>
          </a:bodyPr>
          <a:lstStyle/>
          <a:p>
            <a:pPr>
              <a:lnSpc>
                <a:spcPct val="150000"/>
              </a:lnSpc>
            </a:pPr>
            <a:r>
              <a:rPr lang="en-US" altLang="en-US" sz="2400" dirty="0" err="1"/>
              <a:t>Gợi</a:t>
            </a:r>
            <a:r>
              <a:rPr lang="en-US" altLang="en-US" sz="2400" dirty="0"/>
              <a:t> ý:</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Bài</a:t>
            </a:r>
            <a:r>
              <a:rPr lang="en-US" altLang="en-US" dirty="0">
                <a:solidFill>
                  <a:srgbClr val="C00000"/>
                </a:solidFill>
              </a:rPr>
              <a:t> </a:t>
            </a:r>
            <a:r>
              <a:rPr lang="en-US" altLang="en-US" dirty="0" err="1">
                <a:solidFill>
                  <a:srgbClr val="C00000"/>
                </a:solidFill>
              </a:rPr>
              <a:t>tập</a:t>
            </a:r>
            <a:endParaRPr lang="en-US" altLang="en-US" dirty="0">
              <a:solidFill>
                <a:srgbClr val="C00000"/>
              </a:solidFill>
            </a:endParaRPr>
          </a:p>
        </p:txBody>
      </p:sp>
      <p:sp>
        <p:nvSpPr>
          <p:cNvPr id="2" name="Rectangle 1"/>
          <p:cNvSpPr/>
          <p:nvPr/>
        </p:nvSpPr>
        <p:spPr>
          <a:xfrm>
            <a:off x="2098513" y="1886165"/>
            <a:ext cx="546009" cy="44751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TextBox 2"/>
          <p:cNvSpPr txBox="1"/>
          <p:nvPr/>
        </p:nvSpPr>
        <p:spPr>
          <a:xfrm>
            <a:off x="2704823" y="1566093"/>
            <a:ext cx="301686" cy="369332"/>
          </a:xfrm>
          <a:prstGeom prst="rect">
            <a:avLst/>
          </a:prstGeom>
          <a:noFill/>
        </p:spPr>
        <p:txBody>
          <a:bodyPr wrap="none" rtlCol="0">
            <a:spAutoFit/>
          </a:bodyPr>
          <a:lstStyle/>
          <a:p>
            <a:r>
              <a:rPr lang="en-US" dirty="0"/>
              <a:t>0</a:t>
            </a:r>
          </a:p>
        </p:txBody>
      </p:sp>
      <p:sp>
        <p:nvSpPr>
          <p:cNvPr id="7" name="TextBox 6"/>
          <p:cNvSpPr txBox="1"/>
          <p:nvPr/>
        </p:nvSpPr>
        <p:spPr>
          <a:xfrm>
            <a:off x="2704823" y="5991997"/>
            <a:ext cx="1544834" cy="369332"/>
          </a:xfrm>
          <a:prstGeom prst="rect">
            <a:avLst/>
          </a:prstGeom>
          <a:noFill/>
        </p:spPr>
        <p:txBody>
          <a:bodyPr wrap="square" rtlCol="0">
            <a:spAutoFit/>
          </a:bodyPr>
          <a:lstStyle/>
          <a:p>
            <a:r>
              <a:rPr lang="en-US" dirty="0"/>
              <a:t>1.000.000.000</a:t>
            </a:r>
          </a:p>
        </p:txBody>
      </p:sp>
      <p:sp>
        <p:nvSpPr>
          <p:cNvPr id="9" name="Rectangle 8"/>
          <p:cNvSpPr/>
          <p:nvPr/>
        </p:nvSpPr>
        <p:spPr>
          <a:xfrm>
            <a:off x="5000694" y="1886165"/>
            <a:ext cx="546009" cy="44751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Connector 9"/>
          <p:cNvCxnSpPr>
            <a:stCxn id="9" idx="1"/>
            <a:endCxn id="9" idx="3"/>
          </p:cNvCxnSpPr>
          <p:nvPr/>
        </p:nvCxnSpPr>
        <p:spPr>
          <a:xfrm>
            <a:off x="5000694" y="4123747"/>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000694" y="3677509"/>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000693" y="3204960"/>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5000693" y="2765302"/>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000693" y="2325645"/>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000693" y="6361505"/>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5000693" y="5915267"/>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000692" y="5442718"/>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000692" y="5003060"/>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000692" y="4563403"/>
            <a:ext cx="546009"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579878" y="1566093"/>
            <a:ext cx="301686" cy="369332"/>
          </a:xfrm>
          <a:prstGeom prst="rect">
            <a:avLst/>
          </a:prstGeom>
          <a:noFill/>
        </p:spPr>
        <p:txBody>
          <a:bodyPr wrap="none" rtlCol="0">
            <a:spAutoFit/>
          </a:bodyPr>
          <a:lstStyle/>
          <a:p>
            <a:r>
              <a:rPr lang="en-US" dirty="0"/>
              <a:t>0</a:t>
            </a:r>
          </a:p>
        </p:txBody>
      </p:sp>
      <p:sp>
        <p:nvSpPr>
          <p:cNvPr id="22" name="TextBox 21"/>
          <p:cNvSpPr txBox="1"/>
          <p:nvPr/>
        </p:nvSpPr>
        <p:spPr>
          <a:xfrm>
            <a:off x="5579878" y="5991997"/>
            <a:ext cx="1544834" cy="369332"/>
          </a:xfrm>
          <a:prstGeom prst="rect">
            <a:avLst/>
          </a:prstGeom>
          <a:noFill/>
        </p:spPr>
        <p:txBody>
          <a:bodyPr wrap="square" rtlCol="0">
            <a:spAutoFit/>
          </a:bodyPr>
          <a:lstStyle/>
          <a:p>
            <a:r>
              <a:rPr lang="en-US" dirty="0"/>
              <a:t>1.000.000.000</a:t>
            </a:r>
          </a:p>
        </p:txBody>
      </p:sp>
      <p:cxnSp>
        <p:nvCxnSpPr>
          <p:cNvPr id="23" name="Straight Arrow Connector 22"/>
          <p:cNvCxnSpPr/>
          <p:nvPr/>
        </p:nvCxnSpPr>
        <p:spPr>
          <a:xfrm>
            <a:off x="5546701" y="2091937"/>
            <a:ext cx="21960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422728" y="1761203"/>
            <a:ext cx="580608" cy="369332"/>
          </a:xfrm>
          <a:prstGeom prst="rect">
            <a:avLst/>
          </a:prstGeom>
          <a:noFill/>
        </p:spPr>
        <p:txBody>
          <a:bodyPr wrap="none" rtlCol="0">
            <a:spAutoFit/>
          </a:bodyPr>
          <a:lstStyle/>
          <a:p>
            <a:r>
              <a:rPr lang="en-US" dirty="0"/>
              <a:t>sum</a:t>
            </a:r>
          </a:p>
        </p:txBody>
      </p:sp>
      <p:cxnSp>
        <p:nvCxnSpPr>
          <p:cNvPr id="27" name="Straight Arrow Connector 26"/>
          <p:cNvCxnSpPr/>
          <p:nvPr/>
        </p:nvCxnSpPr>
        <p:spPr>
          <a:xfrm>
            <a:off x="5546700" y="2621801"/>
            <a:ext cx="21960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422727" y="2291067"/>
            <a:ext cx="580608" cy="369332"/>
          </a:xfrm>
          <a:prstGeom prst="rect">
            <a:avLst/>
          </a:prstGeom>
          <a:noFill/>
        </p:spPr>
        <p:txBody>
          <a:bodyPr wrap="none" rtlCol="0">
            <a:spAutoFit/>
          </a:bodyPr>
          <a:lstStyle/>
          <a:p>
            <a:r>
              <a:rPr lang="en-US" dirty="0"/>
              <a:t>sum</a:t>
            </a:r>
          </a:p>
        </p:txBody>
      </p:sp>
      <p:sp>
        <p:nvSpPr>
          <p:cNvPr id="29" name="Rectangle 28"/>
          <p:cNvSpPr/>
          <p:nvPr/>
        </p:nvSpPr>
        <p:spPr>
          <a:xfrm>
            <a:off x="7777065" y="1886165"/>
            <a:ext cx="546009" cy="4475164"/>
          </a:xfrm>
          <a:prstGeom prst="rect">
            <a:avLst/>
          </a:prstGeom>
          <a:solidFill>
            <a:schemeClr val="bg2"/>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0" name="Straight Connector 29"/>
          <p:cNvCxnSpPr>
            <a:stCxn id="29" idx="1"/>
            <a:endCxn id="29" idx="3"/>
          </p:cNvCxnSpPr>
          <p:nvPr/>
        </p:nvCxnSpPr>
        <p:spPr>
          <a:xfrm>
            <a:off x="7777065" y="4123747"/>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7777065" y="3677509"/>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7777064" y="3204960"/>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7777064" y="2765302"/>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7777064" y="2325645"/>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7777064" y="6361505"/>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7777064" y="5915267"/>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7777063" y="5442718"/>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7777063" y="5003060"/>
            <a:ext cx="546009"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7777063" y="4563403"/>
            <a:ext cx="546009"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6447604" y="2838271"/>
            <a:ext cx="677108" cy="376065"/>
          </a:xfrm>
          <a:prstGeom prst="rect">
            <a:avLst/>
          </a:prstGeom>
          <a:noFill/>
        </p:spPr>
        <p:txBody>
          <a:bodyPr vert="vert" wrap="none" rtlCol="0">
            <a:spAutoFit/>
          </a:bodyPr>
          <a:lstStyle/>
          <a:p>
            <a:r>
              <a:rPr lang="en-US" sz="3200" dirty="0"/>
              <a:t>…</a:t>
            </a:r>
          </a:p>
        </p:txBody>
      </p:sp>
      <p:sp>
        <p:nvSpPr>
          <p:cNvPr id="41" name="TextBox 40"/>
          <p:cNvSpPr txBox="1"/>
          <p:nvPr/>
        </p:nvSpPr>
        <p:spPr>
          <a:xfrm>
            <a:off x="8579921" y="1510980"/>
            <a:ext cx="301686" cy="369332"/>
          </a:xfrm>
          <a:prstGeom prst="rect">
            <a:avLst/>
          </a:prstGeom>
          <a:noFill/>
        </p:spPr>
        <p:txBody>
          <a:bodyPr wrap="none" rtlCol="0">
            <a:spAutoFit/>
          </a:bodyPr>
          <a:lstStyle/>
          <a:p>
            <a:r>
              <a:rPr lang="en-US" dirty="0"/>
              <a:t>1</a:t>
            </a:r>
          </a:p>
        </p:txBody>
      </p:sp>
      <p:sp>
        <p:nvSpPr>
          <p:cNvPr id="42" name="TextBox 41"/>
          <p:cNvSpPr txBox="1"/>
          <p:nvPr/>
        </p:nvSpPr>
        <p:spPr>
          <a:xfrm>
            <a:off x="8579920" y="5991997"/>
            <a:ext cx="516881" cy="369332"/>
          </a:xfrm>
          <a:prstGeom prst="rect">
            <a:avLst/>
          </a:prstGeom>
          <a:noFill/>
        </p:spPr>
        <p:txBody>
          <a:bodyPr wrap="square" rtlCol="0">
            <a:spAutoFit/>
          </a:bodyPr>
          <a:lstStyle/>
          <a:p>
            <a:r>
              <a:rPr lang="en-US" dirty="0"/>
              <a:t>10</a:t>
            </a:r>
          </a:p>
        </p:txBody>
      </p:sp>
      <p:sp>
        <p:nvSpPr>
          <p:cNvPr id="43" name="TextBox 42"/>
          <p:cNvSpPr txBox="1"/>
          <p:nvPr/>
        </p:nvSpPr>
        <p:spPr>
          <a:xfrm>
            <a:off x="7849531" y="1935425"/>
            <a:ext cx="391454" cy="369332"/>
          </a:xfrm>
          <a:prstGeom prst="rect">
            <a:avLst/>
          </a:prstGeom>
          <a:noFill/>
        </p:spPr>
        <p:txBody>
          <a:bodyPr wrap="none" rtlCol="0">
            <a:spAutoFit/>
          </a:bodyPr>
          <a:lstStyle/>
          <a:p>
            <a:r>
              <a:rPr lang="en-US" dirty="0"/>
              <a:t>s1</a:t>
            </a:r>
          </a:p>
        </p:txBody>
      </p:sp>
      <p:sp>
        <p:nvSpPr>
          <p:cNvPr id="44" name="TextBox 43"/>
          <p:cNvSpPr txBox="1"/>
          <p:nvPr/>
        </p:nvSpPr>
        <p:spPr>
          <a:xfrm>
            <a:off x="7849531" y="2363080"/>
            <a:ext cx="391454" cy="369332"/>
          </a:xfrm>
          <a:prstGeom prst="rect">
            <a:avLst/>
          </a:prstGeom>
          <a:noFill/>
        </p:spPr>
        <p:txBody>
          <a:bodyPr wrap="none" rtlCol="0">
            <a:spAutoFit/>
          </a:bodyPr>
          <a:lstStyle/>
          <a:p>
            <a:r>
              <a:rPr lang="en-US" dirty="0"/>
              <a:t>s2</a:t>
            </a:r>
          </a:p>
        </p:txBody>
      </p:sp>
      <p:sp>
        <p:nvSpPr>
          <p:cNvPr id="45" name="TextBox 44"/>
          <p:cNvSpPr txBox="1"/>
          <p:nvPr/>
        </p:nvSpPr>
        <p:spPr>
          <a:xfrm>
            <a:off x="7778128" y="2787606"/>
            <a:ext cx="677108" cy="376065"/>
          </a:xfrm>
          <a:prstGeom prst="rect">
            <a:avLst/>
          </a:prstGeom>
          <a:noFill/>
        </p:spPr>
        <p:txBody>
          <a:bodyPr vert="vert" wrap="none" rtlCol="0">
            <a:spAutoFit/>
          </a:bodyPr>
          <a:lstStyle/>
          <a:p>
            <a:r>
              <a:rPr lang="en-US" sz="3200" dirty="0"/>
              <a:t>…</a:t>
            </a:r>
          </a:p>
        </p:txBody>
      </p:sp>
      <p:sp>
        <p:nvSpPr>
          <p:cNvPr id="46" name="TextBox 45"/>
          <p:cNvSpPr txBox="1"/>
          <p:nvPr/>
        </p:nvSpPr>
        <p:spPr>
          <a:xfrm>
            <a:off x="7791021" y="5948324"/>
            <a:ext cx="508473" cy="369332"/>
          </a:xfrm>
          <a:prstGeom prst="rect">
            <a:avLst/>
          </a:prstGeom>
          <a:noFill/>
        </p:spPr>
        <p:txBody>
          <a:bodyPr wrap="none" rtlCol="0">
            <a:spAutoFit/>
          </a:bodyPr>
          <a:lstStyle/>
          <a:p>
            <a:r>
              <a:rPr lang="en-US" dirty="0"/>
              <a:t>s10</a:t>
            </a:r>
          </a:p>
        </p:txBody>
      </p:sp>
      <p:cxnSp>
        <p:nvCxnSpPr>
          <p:cNvPr id="9216" name="Straight Arrow Connector 9215"/>
          <p:cNvCxnSpPr/>
          <p:nvPr/>
        </p:nvCxnSpPr>
        <p:spPr>
          <a:xfrm>
            <a:off x="8323072" y="2130535"/>
            <a:ext cx="1761642" cy="17112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6" idx="3"/>
          </p:cNvCxnSpPr>
          <p:nvPr/>
        </p:nvCxnSpPr>
        <p:spPr>
          <a:xfrm flipV="1">
            <a:off x="8299494" y="4030514"/>
            <a:ext cx="1785220" cy="21024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a:off x="8323069" y="2547746"/>
            <a:ext cx="1761645" cy="13582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10080601" y="3754415"/>
            <a:ext cx="580608" cy="369332"/>
          </a:xfrm>
          <a:prstGeom prst="rect">
            <a:avLst/>
          </a:prstGeom>
          <a:noFill/>
        </p:spPr>
        <p:txBody>
          <a:bodyPr wrap="none" rtlCol="0">
            <a:spAutoFit/>
          </a:bodyPr>
          <a:lstStyle/>
          <a:p>
            <a:r>
              <a:rPr lang="en-US" dirty="0"/>
              <a:t>sum</a:t>
            </a:r>
          </a:p>
        </p:txBody>
      </p:sp>
      <p:sp>
        <p:nvSpPr>
          <p:cNvPr id="57" name="TextBox 56"/>
          <p:cNvSpPr txBox="1"/>
          <p:nvPr/>
        </p:nvSpPr>
        <p:spPr>
          <a:xfrm>
            <a:off x="4160119" y="1093341"/>
            <a:ext cx="2227153" cy="369332"/>
          </a:xfrm>
          <a:prstGeom prst="rect">
            <a:avLst/>
          </a:prstGeom>
          <a:noFill/>
        </p:spPr>
        <p:txBody>
          <a:bodyPr wrap="square" rtlCol="0">
            <a:spAutoFit/>
          </a:bodyPr>
          <a:lstStyle/>
          <a:p>
            <a:r>
              <a:rPr lang="en-US" dirty="0"/>
              <a:t>Chia </a:t>
            </a:r>
            <a:r>
              <a:rPr lang="en-US" dirty="0" err="1"/>
              <a:t>thành</a:t>
            </a:r>
            <a:r>
              <a:rPr lang="en-US" dirty="0"/>
              <a:t> 10 thread</a:t>
            </a:r>
          </a:p>
        </p:txBody>
      </p:sp>
      <p:sp>
        <p:nvSpPr>
          <p:cNvPr id="58" name="TextBox 57"/>
          <p:cNvSpPr txBox="1"/>
          <p:nvPr/>
        </p:nvSpPr>
        <p:spPr>
          <a:xfrm>
            <a:off x="7003105" y="1074962"/>
            <a:ext cx="2227153" cy="369332"/>
          </a:xfrm>
          <a:prstGeom prst="rect">
            <a:avLst/>
          </a:prstGeom>
          <a:noFill/>
        </p:spPr>
        <p:txBody>
          <a:bodyPr wrap="square" rtlCol="0">
            <a:spAutoFit/>
          </a:bodyPr>
          <a:lstStyle/>
          <a:p>
            <a:r>
              <a:rPr lang="en-US" dirty="0" err="1"/>
              <a:t>Đưa</a:t>
            </a:r>
            <a:r>
              <a:rPr lang="en-US" dirty="0"/>
              <a:t> </a:t>
            </a:r>
            <a:r>
              <a:rPr lang="en-US" dirty="0" err="1"/>
              <a:t>vào</a:t>
            </a:r>
            <a:r>
              <a:rPr lang="en-US" dirty="0"/>
              <a:t> </a:t>
            </a:r>
            <a:r>
              <a:rPr lang="en-US" dirty="0" err="1"/>
              <a:t>d.sách</a:t>
            </a:r>
            <a:r>
              <a:rPr lang="en-US" dirty="0"/>
              <a:t> </a:t>
            </a:r>
            <a:r>
              <a:rPr lang="en-US" dirty="0" err="1"/>
              <a:t>tổng</a:t>
            </a:r>
            <a:endParaRPr lang="en-US" dirty="0"/>
          </a:p>
        </p:txBody>
      </p:sp>
    </p:spTree>
    <p:extLst>
      <p:ext uri="{BB962C8B-B14F-4D97-AF65-F5344CB8AC3E}">
        <p14:creationId xmlns:p14="http://schemas.microsoft.com/office/powerpoint/2010/main" val="82592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Bài</a:t>
            </a:r>
            <a:r>
              <a:rPr lang="en-US" altLang="en-US" dirty="0">
                <a:solidFill>
                  <a:srgbClr val="C00000"/>
                </a:solidFill>
              </a:rPr>
              <a:t> </a:t>
            </a:r>
            <a:r>
              <a:rPr lang="en-US" altLang="en-US" dirty="0" err="1">
                <a:solidFill>
                  <a:srgbClr val="C00000"/>
                </a:solidFill>
              </a:rPr>
              <a:t>tập</a:t>
            </a:r>
            <a:endParaRPr lang="en-US" altLang="en-US" dirty="0">
              <a:solidFill>
                <a:srgbClr val="C00000"/>
              </a:solidFill>
            </a:endParaRPr>
          </a:p>
        </p:txBody>
      </p:sp>
      <p:sp>
        <p:nvSpPr>
          <p:cNvPr id="51" name="Rectangle 50"/>
          <p:cNvSpPr/>
          <p:nvPr/>
        </p:nvSpPr>
        <p:spPr>
          <a:xfrm>
            <a:off x="3335258" y="3229183"/>
            <a:ext cx="6749456" cy="73184"/>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2927396" y="3907580"/>
            <a:ext cx="7249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10275940" y="3907580"/>
            <a:ext cx="261610" cy="369332"/>
          </a:xfrm>
          <a:prstGeom prst="rect">
            <a:avLst/>
          </a:prstGeom>
          <a:noFill/>
        </p:spPr>
        <p:txBody>
          <a:bodyPr wrap="none" rtlCol="0">
            <a:spAutoFit/>
          </a:bodyPr>
          <a:lstStyle/>
          <a:p>
            <a:r>
              <a:rPr lang="en-US" dirty="0"/>
              <a:t>t</a:t>
            </a:r>
          </a:p>
        </p:txBody>
      </p:sp>
      <p:sp>
        <p:nvSpPr>
          <p:cNvPr id="55" name="TextBox 54"/>
          <p:cNvSpPr txBox="1"/>
          <p:nvPr/>
        </p:nvSpPr>
        <p:spPr>
          <a:xfrm>
            <a:off x="2608549" y="3074941"/>
            <a:ext cx="654346" cy="369332"/>
          </a:xfrm>
          <a:prstGeom prst="rect">
            <a:avLst/>
          </a:prstGeom>
          <a:noFill/>
        </p:spPr>
        <p:txBody>
          <a:bodyPr wrap="none" rtlCol="0">
            <a:spAutoFit/>
          </a:bodyPr>
          <a:lstStyle/>
          <a:p>
            <a:r>
              <a:rPr lang="en-US" dirty="0"/>
              <a:t>main</a:t>
            </a:r>
          </a:p>
        </p:txBody>
      </p:sp>
      <p:sp>
        <p:nvSpPr>
          <p:cNvPr id="59" name="Rectangle 58"/>
          <p:cNvSpPr/>
          <p:nvPr/>
        </p:nvSpPr>
        <p:spPr>
          <a:xfrm>
            <a:off x="4078619" y="2671545"/>
            <a:ext cx="2604353" cy="94331"/>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151950" y="2538451"/>
            <a:ext cx="1110945" cy="369332"/>
          </a:xfrm>
          <a:prstGeom prst="rect">
            <a:avLst/>
          </a:prstGeom>
          <a:noFill/>
        </p:spPr>
        <p:txBody>
          <a:bodyPr wrap="none" rtlCol="0">
            <a:spAutoFit/>
          </a:bodyPr>
          <a:lstStyle/>
          <a:p>
            <a:r>
              <a:rPr lang="en-US" dirty="0" err="1"/>
              <a:t>Mythread</a:t>
            </a:r>
            <a:endParaRPr lang="en-US" dirty="0"/>
          </a:p>
        </p:txBody>
      </p:sp>
      <p:cxnSp>
        <p:nvCxnSpPr>
          <p:cNvPr id="67" name="Straight Connector 66"/>
          <p:cNvCxnSpPr/>
          <p:nvPr/>
        </p:nvCxnSpPr>
        <p:spPr>
          <a:xfrm>
            <a:off x="6682972" y="2665732"/>
            <a:ext cx="0" cy="644447"/>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68" name="TextBox 67"/>
          <p:cNvSpPr txBox="1"/>
          <p:nvPr/>
        </p:nvSpPr>
        <p:spPr>
          <a:xfrm>
            <a:off x="3874646" y="1291434"/>
            <a:ext cx="1006429" cy="369332"/>
          </a:xfrm>
          <a:prstGeom prst="rect">
            <a:avLst/>
          </a:prstGeom>
          <a:noFill/>
        </p:spPr>
        <p:txBody>
          <a:bodyPr wrap="none" rtlCol="0">
            <a:spAutoFit/>
          </a:bodyPr>
          <a:lstStyle/>
          <a:p>
            <a:r>
              <a:rPr lang="en-US" dirty="0"/>
              <a:t>t1.start()</a:t>
            </a:r>
          </a:p>
        </p:txBody>
      </p:sp>
      <p:sp>
        <p:nvSpPr>
          <p:cNvPr id="69" name="TextBox 68"/>
          <p:cNvSpPr txBox="1"/>
          <p:nvPr/>
        </p:nvSpPr>
        <p:spPr>
          <a:xfrm>
            <a:off x="6179757" y="2081313"/>
            <a:ext cx="928459" cy="369332"/>
          </a:xfrm>
          <a:prstGeom prst="rect">
            <a:avLst/>
          </a:prstGeom>
          <a:noFill/>
        </p:spPr>
        <p:txBody>
          <a:bodyPr wrap="none" rtlCol="0">
            <a:spAutoFit/>
          </a:bodyPr>
          <a:lstStyle/>
          <a:p>
            <a:r>
              <a:rPr lang="en-US" dirty="0"/>
              <a:t>t1.join()</a:t>
            </a:r>
          </a:p>
        </p:txBody>
      </p:sp>
      <p:cxnSp>
        <p:nvCxnSpPr>
          <p:cNvPr id="70" name="Straight Connector 69"/>
          <p:cNvCxnSpPr/>
          <p:nvPr/>
        </p:nvCxnSpPr>
        <p:spPr>
          <a:xfrm>
            <a:off x="4078619" y="2665731"/>
            <a:ext cx="0" cy="644447"/>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71" name="Rectangle 70"/>
          <p:cNvSpPr/>
          <p:nvPr/>
        </p:nvSpPr>
        <p:spPr>
          <a:xfrm>
            <a:off x="4223856" y="1688281"/>
            <a:ext cx="2604353" cy="94331"/>
          </a:xfrm>
          <a:prstGeom prst="rect">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6847562" y="1688281"/>
            <a:ext cx="0" cy="1621897"/>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7019171" y="2081313"/>
            <a:ext cx="1006429" cy="369332"/>
          </a:xfrm>
          <a:prstGeom prst="rect">
            <a:avLst/>
          </a:prstGeom>
          <a:noFill/>
        </p:spPr>
        <p:txBody>
          <a:bodyPr wrap="none" rtlCol="0">
            <a:spAutoFit/>
          </a:bodyPr>
          <a:lstStyle/>
          <a:p>
            <a:r>
              <a:rPr lang="en-US" dirty="0"/>
              <a:t>t2.start()</a:t>
            </a:r>
          </a:p>
        </p:txBody>
      </p:sp>
      <p:sp>
        <p:nvSpPr>
          <p:cNvPr id="74" name="TextBox 73"/>
          <p:cNvSpPr txBox="1"/>
          <p:nvPr/>
        </p:nvSpPr>
        <p:spPr>
          <a:xfrm>
            <a:off x="6363979" y="1291434"/>
            <a:ext cx="928459" cy="369332"/>
          </a:xfrm>
          <a:prstGeom prst="rect">
            <a:avLst/>
          </a:prstGeom>
          <a:noFill/>
        </p:spPr>
        <p:txBody>
          <a:bodyPr wrap="none" rtlCol="0">
            <a:spAutoFit/>
          </a:bodyPr>
          <a:lstStyle/>
          <a:p>
            <a:r>
              <a:rPr lang="en-US" dirty="0"/>
              <a:t>t2.join()</a:t>
            </a:r>
          </a:p>
        </p:txBody>
      </p:sp>
      <p:cxnSp>
        <p:nvCxnSpPr>
          <p:cNvPr id="75" name="Straight Connector 74"/>
          <p:cNvCxnSpPr/>
          <p:nvPr/>
        </p:nvCxnSpPr>
        <p:spPr>
          <a:xfrm>
            <a:off x="4223856" y="1688281"/>
            <a:ext cx="0" cy="161408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132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TRẠNG THÁI CỦA LUỒNG</a:t>
            </a:r>
          </a:p>
        </p:txBody>
      </p:sp>
    </p:spTree>
    <p:extLst>
      <p:ext uri="{BB962C8B-B14F-4D97-AF65-F5344CB8AC3E}">
        <p14:creationId xmlns:p14="http://schemas.microsoft.com/office/powerpoint/2010/main" val="90751094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val 4"/>
          <p:cNvSpPr>
            <a:spLocks noChangeArrowheads="1"/>
          </p:cNvSpPr>
          <p:nvPr/>
        </p:nvSpPr>
        <p:spPr bwMode="auto">
          <a:xfrm>
            <a:off x="4800600" y="990601"/>
            <a:ext cx="2247900" cy="708025"/>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a:t>Sinh ra (Born)</a:t>
            </a:r>
          </a:p>
          <a:p>
            <a:pPr algn="ctr" eaLnBrk="1" hangingPunct="1"/>
            <a:r>
              <a:rPr lang="en-US" altLang="en-US" sz="1100"/>
              <a:t>new Thread()</a:t>
            </a:r>
          </a:p>
        </p:txBody>
      </p:sp>
      <p:sp>
        <p:nvSpPr>
          <p:cNvPr id="8196" name="Oval 30"/>
          <p:cNvSpPr>
            <a:spLocks noChangeArrowheads="1"/>
          </p:cNvSpPr>
          <p:nvPr/>
        </p:nvSpPr>
        <p:spPr bwMode="auto">
          <a:xfrm>
            <a:off x="5264858" y="1994695"/>
            <a:ext cx="1371600" cy="6858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t>Sẵn</a:t>
            </a:r>
            <a:r>
              <a:rPr lang="en-US" altLang="en-US" sz="1100" dirty="0"/>
              <a:t> </a:t>
            </a:r>
            <a:r>
              <a:rPr lang="en-US" altLang="en-US" sz="1100" dirty="0" err="1"/>
              <a:t>sàng</a:t>
            </a:r>
            <a:r>
              <a:rPr lang="en-US" altLang="en-US" sz="1100" dirty="0"/>
              <a:t> </a:t>
            </a:r>
          </a:p>
          <a:p>
            <a:pPr algn="ctr" eaLnBrk="1" hangingPunct="1"/>
            <a:r>
              <a:rPr lang="en-US" altLang="en-US" sz="1100" dirty="0"/>
              <a:t>(Ready)</a:t>
            </a:r>
          </a:p>
        </p:txBody>
      </p:sp>
      <p:sp>
        <p:nvSpPr>
          <p:cNvPr id="8197" name="Oval 33"/>
          <p:cNvSpPr>
            <a:spLocks noChangeArrowheads="1"/>
          </p:cNvSpPr>
          <p:nvPr/>
        </p:nvSpPr>
        <p:spPr bwMode="auto">
          <a:xfrm>
            <a:off x="5257800" y="4191000"/>
            <a:ext cx="1447800" cy="7239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cs typeface="Arial" panose="020B0604020202020204" pitchFamily="34" charset="0"/>
              </a:rPr>
              <a:t>Đang</a:t>
            </a:r>
            <a:r>
              <a:rPr lang="en-US" altLang="en-US" sz="1100" dirty="0">
                <a:cs typeface="Arial" panose="020B0604020202020204" pitchFamily="34" charset="0"/>
              </a:rPr>
              <a:t> </a:t>
            </a:r>
            <a:r>
              <a:rPr lang="en-US" altLang="en-US" sz="1100" dirty="0" err="1">
                <a:cs typeface="Arial" panose="020B0604020202020204" pitchFamily="34" charset="0"/>
              </a:rPr>
              <a:t>chạy</a:t>
            </a:r>
            <a:endParaRPr lang="en-US" altLang="en-US" sz="1100" dirty="0">
              <a:cs typeface="Arial" panose="020B0604020202020204" pitchFamily="34" charset="0"/>
            </a:endParaRPr>
          </a:p>
          <a:p>
            <a:pPr algn="ctr" eaLnBrk="1" hangingPunct="1"/>
            <a:r>
              <a:rPr lang="en-US" altLang="en-US" sz="1100" dirty="0">
                <a:cs typeface="Arial" panose="020B0604020202020204" pitchFamily="34" charset="0"/>
              </a:rPr>
              <a:t>(Running)</a:t>
            </a:r>
          </a:p>
        </p:txBody>
      </p:sp>
      <p:sp>
        <p:nvSpPr>
          <p:cNvPr id="8198" name="Oval 34"/>
          <p:cNvSpPr>
            <a:spLocks noChangeArrowheads="1"/>
          </p:cNvSpPr>
          <p:nvPr/>
        </p:nvSpPr>
        <p:spPr bwMode="auto">
          <a:xfrm>
            <a:off x="3733800" y="3048000"/>
            <a:ext cx="1447800" cy="6858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t>Ngủ</a:t>
            </a:r>
            <a:endParaRPr lang="en-US" altLang="en-US" sz="1100" dirty="0"/>
          </a:p>
          <a:p>
            <a:pPr algn="ctr" eaLnBrk="1" hangingPunct="1"/>
            <a:r>
              <a:rPr lang="en-US" altLang="en-US" sz="1100" dirty="0"/>
              <a:t>(Sleeping)</a:t>
            </a:r>
          </a:p>
        </p:txBody>
      </p:sp>
      <p:sp>
        <p:nvSpPr>
          <p:cNvPr id="8199" name="Oval 35"/>
          <p:cNvSpPr>
            <a:spLocks noChangeArrowheads="1"/>
          </p:cNvSpPr>
          <p:nvPr/>
        </p:nvSpPr>
        <p:spPr bwMode="auto">
          <a:xfrm>
            <a:off x="6553200" y="3048000"/>
            <a:ext cx="1752600" cy="6858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t>Bị</a:t>
            </a:r>
            <a:r>
              <a:rPr lang="en-US" altLang="en-US" sz="1100" dirty="0"/>
              <a:t> </a:t>
            </a:r>
            <a:r>
              <a:rPr lang="en-US" altLang="en-US" sz="1100" dirty="0" err="1"/>
              <a:t>tạm</a:t>
            </a:r>
            <a:r>
              <a:rPr lang="en-US" altLang="en-US" sz="1100" dirty="0"/>
              <a:t> </a:t>
            </a:r>
            <a:r>
              <a:rPr lang="en-US" altLang="en-US" sz="1100" dirty="0" err="1"/>
              <a:t>hoãn</a:t>
            </a:r>
            <a:endParaRPr lang="en-US" altLang="en-US" sz="1100" dirty="0"/>
          </a:p>
          <a:p>
            <a:pPr algn="ctr" eaLnBrk="1" hangingPunct="1"/>
            <a:r>
              <a:rPr lang="en-US" altLang="en-US" sz="1100" dirty="0"/>
              <a:t>(Suspended)</a:t>
            </a:r>
          </a:p>
        </p:txBody>
      </p:sp>
      <p:sp>
        <p:nvSpPr>
          <p:cNvPr id="8200" name="Oval 36"/>
          <p:cNvSpPr>
            <a:spLocks noChangeArrowheads="1"/>
          </p:cNvSpPr>
          <p:nvPr/>
        </p:nvSpPr>
        <p:spPr bwMode="auto">
          <a:xfrm>
            <a:off x="8534400" y="3048001"/>
            <a:ext cx="1600200" cy="663575"/>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t>Bị</a:t>
            </a:r>
            <a:r>
              <a:rPr lang="en-US" altLang="en-US" sz="1100" dirty="0"/>
              <a:t> </a:t>
            </a:r>
            <a:r>
              <a:rPr lang="en-US" altLang="en-US" sz="1100" dirty="0" err="1"/>
              <a:t>khóa</a:t>
            </a:r>
            <a:r>
              <a:rPr lang="en-US" altLang="en-US" sz="1100" dirty="0"/>
              <a:t> </a:t>
            </a:r>
          </a:p>
          <a:p>
            <a:pPr algn="ctr" eaLnBrk="1" hangingPunct="1"/>
            <a:r>
              <a:rPr lang="en-US" altLang="en-US" sz="1100" dirty="0"/>
              <a:t>(Blocked)</a:t>
            </a:r>
          </a:p>
        </p:txBody>
      </p:sp>
      <p:sp>
        <p:nvSpPr>
          <p:cNvPr id="8201" name="Oval 37"/>
          <p:cNvSpPr>
            <a:spLocks noChangeArrowheads="1"/>
          </p:cNvSpPr>
          <p:nvPr/>
        </p:nvSpPr>
        <p:spPr bwMode="auto">
          <a:xfrm>
            <a:off x="5219700" y="5734050"/>
            <a:ext cx="1447800" cy="7239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cs typeface="Arial" panose="020B0604020202020204" pitchFamily="34" charset="0"/>
              </a:rPr>
              <a:t>Đã</a:t>
            </a:r>
            <a:r>
              <a:rPr lang="en-US" altLang="en-US" sz="1100" dirty="0">
                <a:cs typeface="Arial" panose="020B0604020202020204" pitchFamily="34" charset="0"/>
              </a:rPr>
              <a:t> </a:t>
            </a:r>
            <a:r>
              <a:rPr lang="en-US" altLang="en-US" sz="1100" dirty="0" err="1">
                <a:cs typeface="Arial" panose="020B0604020202020204" pitchFamily="34" charset="0"/>
              </a:rPr>
              <a:t>chết</a:t>
            </a:r>
            <a:r>
              <a:rPr lang="en-US" altLang="en-US" sz="1100" dirty="0">
                <a:cs typeface="Arial" panose="020B0604020202020204" pitchFamily="34" charset="0"/>
              </a:rPr>
              <a:t> </a:t>
            </a:r>
          </a:p>
          <a:p>
            <a:pPr algn="ctr" eaLnBrk="1" hangingPunct="1"/>
            <a:r>
              <a:rPr lang="en-US" altLang="en-US" sz="1100" dirty="0">
                <a:cs typeface="Arial" panose="020B0604020202020204" pitchFamily="34" charset="0"/>
              </a:rPr>
              <a:t>(Dead)</a:t>
            </a:r>
          </a:p>
        </p:txBody>
      </p:sp>
      <p:sp>
        <p:nvSpPr>
          <p:cNvPr id="8202" name="Oval 38"/>
          <p:cNvSpPr>
            <a:spLocks noChangeArrowheads="1"/>
          </p:cNvSpPr>
          <p:nvPr/>
        </p:nvSpPr>
        <p:spPr bwMode="auto">
          <a:xfrm>
            <a:off x="1905000" y="3048000"/>
            <a:ext cx="1676400" cy="685800"/>
          </a:xfrm>
          <a:prstGeom prst="ellipse">
            <a:avLst/>
          </a:prstGeom>
          <a:solidFill>
            <a:schemeClr val="bg2"/>
          </a:solidFill>
          <a:ln w="9525">
            <a:solidFill>
              <a:srgbClr val="920000"/>
            </a:solidFill>
            <a:round/>
            <a:headEnd/>
            <a:tailEnd/>
          </a:ln>
        </p:spPr>
        <p:txBody>
          <a:bodyPr lIns="36000" tIns="36000" rIns="36000" bIns="3600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100" dirty="0" err="1">
                <a:cs typeface="Arial" panose="020B0604020202020204" pitchFamily="34" charset="0"/>
              </a:rPr>
              <a:t>Đang</a:t>
            </a:r>
            <a:r>
              <a:rPr lang="en-US" altLang="en-US" sz="1100" dirty="0">
                <a:cs typeface="Arial" panose="020B0604020202020204" pitchFamily="34" charset="0"/>
              </a:rPr>
              <a:t> </a:t>
            </a:r>
            <a:r>
              <a:rPr lang="en-US" altLang="en-US" sz="1100" dirty="0" err="1">
                <a:cs typeface="Arial" panose="020B0604020202020204" pitchFamily="34" charset="0"/>
              </a:rPr>
              <a:t>chờ</a:t>
            </a:r>
            <a:endParaRPr lang="en-US" altLang="en-US" sz="1100" dirty="0">
              <a:cs typeface="Arial" panose="020B0604020202020204" pitchFamily="34" charset="0"/>
            </a:endParaRPr>
          </a:p>
          <a:p>
            <a:pPr algn="ctr" eaLnBrk="1" hangingPunct="1"/>
            <a:r>
              <a:rPr lang="en-US" altLang="en-US" sz="1100" dirty="0">
                <a:cs typeface="Arial" panose="020B0604020202020204" pitchFamily="34" charset="0"/>
              </a:rPr>
              <a:t>(Waiting)</a:t>
            </a:r>
          </a:p>
        </p:txBody>
      </p:sp>
      <p:sp>
        <p:nvSpPr>
          <p:cNvPr id="8203" name="AutoShape 39"/>
          <p:cNvSpPr>
            <a:spLocks noChangeArrowheads="1"/>
          </p:cNvSpPr>
          <p:nvPr/>
        </p:nvSpPr>
        <p:spPr bwMode="auto">
          <a:xfrm>
            <a:off x="8636914" y="4846637"/>
            <a:ext cx="1714500" cy="593725"/>
          </a:xfrm>
          <a:prstGeom prst="wedgeRectCallout">
            <a:avLst>
              <a:gd name="adj1" fmla="val 16944"/>
              <a:gd name="adj2" fmla="val -251338"/>
            </a:avLst>
          </a:prstGeom>
          <a:solidFill>
            <a:schemeClr val="bg2"/>
          </a:solidFill>
          <a:ln w="12700">
            <a:solidFill>
              <a:schemeClr val="bg1">
                <a:lumMod val="50000"/>
              </a:schemeClr>
            </a:solidFill>
            <a:prstDash val="dash"/>
            <a:miter lim="800000"/>
            <a:headEnd/>
            <a:tailEnd/>
          </a:ln>
        </p:spPr>
        <p:txBody>
          <a:bodyPr/>
          <a:lstStyle/>
          <a:p>
            <a:pPr algn="ctr"/>
            <a:r>
              <a:rPr lang="en-US" altLang="en-US" sz="1400" dirty="0" err="1">
                <a:latin typeface="Arial" panose="020B0604020202020204" pitchFamily="34" charset="0"/>
              </a:rPr>
              <a:t>khi</a:t>
            </a:r>
            <a:r>
              <a:rPr lang="en-US" altLang="en-US" sz="1400" dirty="0">
                <a:latin typeface="Arial" panose="020B0604020202020204" pitchFamily="34" charset="0"/>
              </a:rPr>
              <a:t> </a:t>
            </a:r>
            <a:r>
              <a:rPr lang="en-US" altLang="en-US" sz="1400" dirty="0" err="1">
                <a:latin typeface="Arial" panose="020B0604020202020204" pitchFamily="34" charset="0"/>
              </a:rPr>
              <a:t>chờ</a:t>
            </a:r>
            <a:r>
              <a:rPr lang="en-US" altLang="en-US" sz="1400" dirty="0">
                <a:latin typeface="Arial" panose="020B0604020202020204" pitchFamily="34" charset="0"/>
              </a:rPr>
              <a:t> </a:t>
            </a:r>
            <a:r>
              <a:rPr lang="en-US" altLang="en-US" sz="1400" dirty="0" err="1">
                <a:latin typeface="Arial" panose="020B0604020202020204" pitchFamily="34" charset="0"/>
              </a:rPr>
              <a:t>các</a:t>
            </a:r>
            <a:r>
              <a:rPr lang="en-US" altLang="en-US" sz="1400" dirty="0">
                <a:latin typeface="Arial" panose="020B0604020202020204" pitchFamily="34" charset="0"/>
              </a:rPr>
              <a:t> </a:t>
            </a:r>
            <a:r>
              <a:rPr lang="en-US" altLang="en-US" sz="1400" dirty="0" err="1">
                <a:latin typeface="Arial" panose="020B0604020202020204" pitchFamily="34" charset="0"/>
              </a:rPr>
              <a:t>biến</a:t>
            </a:r>
            <a:r>
              <a:rPr lang="en-US" altLang="en-US" sz="1400" dirty="0">
                <a:latin typeface="Arial" panose="020B0604020202020204" pitchFamily="34" charset="0"/>
              </a:rPr>
              <a:t> </a:t>
            </a:r>
            <a:r>
              <a:rPr lang="en-US" altLang="en-US" sz="1400" dirty="0" err="1">
                <a:latin typeface="Arial" panose="020B0604020202020204" pitchFamily="34" charset="0"/>
              </a:rPr>
              <a:t>cố</a:t>
            </a:r>
            <a:r>
              <a:rPr lang="en-US" altLang="en-US" sz="1400" dirty="0">
                <a:latin typeface="Arial" panose="020B0604020202020204" pitchFamily="34" charset="0"/>
              </a:rPr>
              <a:t> </a:t>
            </a:r>
            <a:r>
              <a:rPr lang="en-US" altLang="en-US" sz="1400" dirty="0" err="1">
                <a:latin typeface="Arial" panose="020B0604020202020204" pitchFamily="34" charset="0"/>
              </a:rPr>
              <a:t>như</a:t>
            </a:r>
            <a:r>
              <a:rPr lang="en-US" altLang="en-US" sz="1400" dirty="0">
                <a:latin typeface="Arial" panose="020B0604020202020204" pitchFamily="34" charset="0"/>
              </a:rPr>
              <a:t> </a:t>
            </a:r>
            <a:r>
              <a:rPr lang="en-US" altLang="en-US" sz="1400" dirty="0" err="1">
                <a:latin typeface="Arial" panose="020B0604020202020204" pitchFamily="34" charset="0"/>
              </a:rPr>
              <a:t>xuất</a:t>
            </a:r>
            <a:r>
              <a:rPr lang="en-US" altLang="en-US" sz="1400" dirty="0">
                <a:latin typeface="Arial" panose="020B0604020202020204" pitchFamily="34" charset="0"/>
              </a:rPr>
              <a:t>/</a:t>
            </a:r>
            <a:r>
              <a:rPr lang="en-US" altLang="en-US" sz="1400" dirty="0" err="1">
                <a:latin typeface="Arial" panose="020B0604020202020204" pitchFamily="34" charset="0"/>
              </a:rPr>
              <a:t>nhập</a:t>
            </a:r>
            <a:endParaRPr lang="en-US" altLang="en-US" sz="1400" dirty="0">
              <a:latin typeface="Arial" panose="020B0604020202020204" pitchFamily="34" charset="0"/>
            </a:endParaRPr>
          </a:p>
        </p:txBody>
      </p:sp>
      <p:sp>
        <p:nvSpPr>
          <p:cNvPr id="8209" name="Line 45"/>
          <p:cNvSpPr>
            <a:spLocks noChangeShapeType="1"/>
          </p:cNvSpPr>
          <p:nvPr/>
        </p:nvSpPr>
        <p:spPr bwMode="auto">
          <a:xfrm flipV="1">
            <a:off x="2743200" y="2362200"/>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0" name="Line 46"/>
          <p:cNvSpPr>
            <a:spLocks noChangeShapeType="1"/>
          </p:cNvSpPr>
          <p:nvPr/>
        </p:nvSpPr>
        <p:spPr bwMode="auto">
          <a:xfrm>
            <a:off x="2743200" y="2362200"/>
            <a:ext cx="2514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1" name="Line 47"/>
          <p:cNvSpPr>
            <a:spLocks noChangeShapeType="1"/>
          </p:cNvSpPr>
          <p:nvPr/>
        </p:nvSpPr>
        <p:spPr bwMode="auto">
          <a:xfrm flipV="1">
            <a:off x="4419600" y="2362200"/>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2" name="Line 48"/>
          <p:cNvSpPr>
            <a:spLocks noChangeShapeType="1"/>
          </p:cNvSpPr>
          <p:nvPr/>
        </p:nvSpPr>
        <p:spPr bwMode="auto">
          <a:xfrm flipH="1">
            <a:off x="2743200" y="4572000"/>
            <a:ext cx="2514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3" name="Line 49"/>
          <p:cNvSpPr>
            <a:spLocks noChangeShapeType="1"/>
          </p:cNvSpPr>
          <p:nvPr/>
        </p:nvSpPr>
        <p:spPr bwMode="auto">
          <a:xfrm flipV="1">
            <a:off x="2743200" y="3733800"/>
            <a:ext cx="0" cy="838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4" name="Line 50"/>
          <p:cNvSpPr>
            <a:spLocks noChangeShapeType="1"/>
          </p:cNvSpPr>
          <p:nvPr/>
        </p:nvSpPr>
        <p:spPr bwMode="auto">
          <a:xfrm flipV="1">
            <a:off x="4419600" y="3733800"/>
            <a:ext cx="0" cy="838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5" name="Line 51"/>
          <p:cNvSpPr>
            <a:spLocks noChangeShapeType="1"/>
          </p:cNvSpPr>
          <p:nvPr/>
        </p:nvSpPr>
        <p:spPr bwMode="auto">
          <a:xfrm>
            <a:off x="6705600" y="4572000"/>
            <a:ext cx="2590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6" name="Line 52"/>
          <p:cNvSpPr>
            <a:spLocks noChangeShapeType="1"/>
          </p:cNvSpPr>
          <p:nvPr/>
        </p:nvSpPr>
        <p:spPr bwMode="auto">
          <a:xfrm flipV="1">
            <a:off x="7391400" y="3733800"/>
            <a:ext cx="0" cy="838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7" name="Line 53"/>
          <p:cNvSpPr>
            <a:spLocks noChangeShapeType="1"/>
          </p:cNvSpPr>
          <p:nvPr/>
        </p:nvSpPr>
        <p:spPr bwMode="auto">
          <a:xfrm flipV="1">
            <a:off x="9296400" y="3711576"/>
            <a:ext cx="0" cy="860424"/>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8" name="Line 54"/>
          <p:cNvSpPr>
            <a:spLocks noChangeShapeType="1"/>
          </p:cNvSpPr>
          <p:nvPr/>
        </p:nvSpPr>
        <p:spPr bwMode="auto">
          <a:xfrm flipH="1">
            <a:off x="6705600" y="2286000"/>
            <a:ext cx="25908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19" name="Line 55"/>
          <p:cNvSpPr>
            <a:spLocks noChangeShapeType="1"/>
          </p:cNvSpPr>
          <p:nvPr/>
        </p:nvSpPr>
        <p:spPr bwMode="auto">
          <a:xfrm flipV="1">
            <a:off x="7391400" y="2286000"/>
            <a:ext cx="0" cy="7620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20" name="Line 56"/>
          <p:cNvSpPr>
            <a:spLocks noChangeShapeType="1"/>
          </p:cNvSpPr>
          <p:nvPr/>
        </p:nvSpPr>
        <p:spPr bwMode="auto">
          <a:xfrm flipV="1">
            <a:off x="9296400" y="2286000"/>
            <a:ext cx="0" cy="7620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21" name="Line 57"/>
          <p:cNvSpPr>
            <a:spLocks noChangeShapeType="1"/>
          </p:cNvSpPr>
          <p:nvPr/>
        </p:nvSpPr>
        <p:spPr bwMode="auto">
          <a:xfrm>
            <a:off x="5943600" y="167640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22" name="Line 58"/>
          <p:cNvSpPr>
            <a:spLocks noChangeShapeType="1"/>
          </p:cNvSpPr>
          <p:nvPr/>
        </p:nvSpPr>
        <p:spPr bwMode="auto">
          <a:xfrm>
            <a:off x="5943600" y="2667000"/>
            <a:ext cx="0" cy="1524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23" name="Line 59"/>
          <p:cNvSpPr>
            <a:spLocks noChangeShapeType="1"/>
          </p:cNvSpPr>
          <p:nvPr/>
        </p:nvSpPr>
        <p:spPr bwMode="auto">
          <a:xfrm>
            <a:off x="5943600" y="4953000"/>
            <a:ext cx="0" cy="78105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sz="1400"/>
          </a:p>
        </p:txBody>
      </p:sp>
      <p:sp>
        <p:nvSpPr>
          <p:cNvPr id="8224" name="Text Box 60"/>
          <p:cNvSpPr txBox="1">
            <a:spLocks noChangeArrowheads="1"/>
          </p:cNvSpPr>
          <p:nvPr/>
        </p:nvSpPr>
        <p:spPr bwMode="auto">
          <a:xfrm>
            <a:off x="5257800" y="5158581"/>
            <a:ext cx="1561278" cy="304799"/>
          </a:xfrm>
          <a:prstGeom prst="rect">
            <a:avLst/>
          </a:prstGeom>
          <a:solidFill>
            <a:schemeClr val="accent6">
              <a:lumMod val="20000"/>
              <a:lumOff val="80000"/>
            </a:schemeClr>
          </a:solidFill>
          <a:ln>
            <a:solidFill>
              <a:srgbClr val="920000"/>
            </a:solidFill>
          </a:ln>
        </p:spPr>
        <p:txBody>
          <a:bodyPr/>
          <a:lstStyle>
            <a:defPPr>
              <a:defRPr lang="en-US"/>
            </a:defPPr>
            <a:lvl1pPr>
              <a:defRPr sz="1100">
                <a:latin typeface="Arial" panose="020B0604020202020204" pitchFamily="34" charset="0"/>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altLang="en-US" dirty="0"/>
              <a:t>stop() hay </a:t>
            </a:r>
            <a:r>
              <a:rPr lang="en-US" altLang="en-US" dirty="0" err="1"/>
              <a:t>chạy</a:t>
            </a:r>
            <a:r>
              <a:rPr lang="en-US" altLang="en-US" dirty="0"/>
              <a:t> </a:t>
            </a:r>
            <a:r>
              <a:rPr lang="en-US" altLang="en-US" dirty="0" err="1"/>
              <a:t>xong</a:t>
            </a:r>
            <a:endParaRPr lang="en-US" altLang="en-US" dirty="0"/>
          </a:p>
        </p:txBody>
      </p:sp>
      <p:sp>
        <p:nvSpPr>
          <p:cNvPr id="8225" name="AutoShape 61"/>
          <p:cNvSpPr>
            <a:spLocks noChangeArrowheads="1"/>
          </p:cNvSpPr>
          <p:nvPr/>
        </p:nvSpPr>
        <p:spPr bwMode="auto">
          <a:xfrm>
            <a:off x="2171700" y="5333999"/>
            <a:ext cx="2286000" cy="609600"/>
          </a:xfrm>
          <a:prstGeom prst="wedgeRoundRectCallout">
            <a:avLst>
              <a:gd name="adj1" fmla="val -25102"/>
              <a:gd name="adj2" fmla="val -217501"/>
              <a:gd name="adj3" fmla="val 16667"/>
            </a:avLst>
          </a:prstGeom>
          <a:solidFill>
            <a:schemeClr val="bg2"/>
          </a:solidFill>
          <a:ln w="12700">
            <a:solidFill>
              <a:schemeClr val="bg1">
                <a:lumMod val="50000"/>
              </a:schemeClr>
            </a:solidFill>
            <a:prstDash val="dash"/>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t>Hành vi để buộc luồng chuyển trạng thái</a:t>
            </a:r>
          </a:p>
        </p:txBody>
      </p:sp>
      <p:sp>
        <p:nvSpPr>
          <p:cNvPr id="8226" name="Text Box 62"/>
          <p:cNvSpPr txBox="1">
            <a:spLocks noChangeArrowheads="1"/>
          </p:cNvSpPr>
          <p:nvPr/>
        </p:nvSpPr>
        <p:spPr bwMode="auto">
          <a:xfrm>
            <a:off x="5448300" y="3604419"/>
            <a:ext cx="9525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run()</a:t>
            </a:r>
          </a:p>
        </p:txBody>
      </p:sp>
      <p:sp>
        <p:nvSpPr>
          <p:cNvPr id="8227" name="AutoShape 63"/>
          <p:cNvSpPr>
            <a:spLocks noChangeArrowheads="1"/>
          </p:cNvSpPr>
          <p:nvPr/>
        </p:nvSpPr>
        <p:spPr bwMode="auto">
          <a:xfrm>
            <a:off x="2286000" y="1219200"/>
            <a:ext cx="2133600" cy="381000"/>
          </a:xfrm>
          <a:prstGeom prst="wedgeRectCallout">
            <a:avLst>
              <a:gd name="adj1" fmla="val 46653"/>
              <a:gd name="adj2" fmla="val 330000"/>
            </a:avLst>
          </a:prstGeom>
          <a:solidFill>
            <a:schemeClr val="bg2"/>
          </a:solidFill>
          <a:ln w="12700">
            <a:solidFill>
              <a:schemeClr val="bg1">
                <a:lumMod val="50000"/>
              </a:schemeClr>
            </a:solidFill>
            <a:prstDash val="dash"/>
            <a:miter lim="800000"/>
            <a:headEnd/>
            <a:tailEnd/>
          </a:ln>
        </p:spPr>
        <p:txBody>
          <a:bodyPr/>
          <a:lstStyle/>
          <a:p>
            <a:pPr algn="ctr"/>
            <a:r>
              <a:rPr lang="en-US" altLang="en-US" sz="1400">
                <a:latin typeface="Arial" panose="020B0604020202020204" pitchFamily="34" charset="0"/>
              </a:rPr>
              <a:t>Hết thời gian ngủ</a:t>
            </a:r>
          </a:p>
        </p:txBody>
      </p:sp>
      <p:sp>
        <p:nvSpPr>
          <p:cNvPr id="8228" name="Text Box 64"/>
          <p:cNvSpPr txBox="1">
            <a:spLocks noChangeArrowheads="1"/>
          </p:cNvSpPr>
          <p:nvPr/>
        </p:nvSpPr>
        <p:spPr bwMode="auto">
          <a:xfrm>
            <a:off x="7044252" y="2476501"/>
            <a:ext cx="8763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notify()</a:t>
            </a:r>
          </a:p>
        </p:txBody>
      </p:sp>
      <p:sp>
        <p:nvSpPr>
          <p:cNvPr id="8204" name="Text Box 40"/>
          <p:cNvSpPr txBox="1">
            <a:spLocks noChangeArrowheads="1"/>
          </p:cNvSpPr>
          <p:nvPr/>
        </p:nvSpPr>
        <p:spPr bwMode="auto">
          <a:xfrm>
            <a:off x="5448300" y="2823369"/>
            <a:ext cx="9525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start()</a:t>
            </a:r>
          </a:p>
        </p:txBody>
      </p:sp>
      <p:sp>
        <p:nvSpPr>
          <p:cNvPr id="8208" name="Text Box 44"/>
          <p:cNvSpPr txBox="1">
            <a:spLocks noChangeArrowheads="1"/>
          </p:cNvSpPr>
          <p:nvPr/>
        </p:nvSpPr>
        <p:spPr bwMode="auto">
          <a:xfrm>
            <a:off x="7086599" y="4038600"/>
            <a:ext cx="6858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wait()</a:t>
            </a:r>
          </a:p>
        </p:txBody>
      </p:sp>
      <p:sp>
        <p:nvSpPr>
          <p:cNvPr id="8205" name="Text Box 41"/>
          <p:cNvSpPr txBox="1">
            <a:spLocks noChangeArrowheads="1"/>
          </p:cNvSpPr>
          <p:nvPr/>
        </p:nvSpPr>
        <p:spPr bwMode="auto">
          <a:xfrm>
            <a:off x="8777118" y="2430464"/>
            <a:ext cx="8763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notify()</a:t>
            </a:r>
          </a:p>
        </p:txBody>
      </p:sp>
      <p:sp>
        <p:nvSpPr>
          <p:cNvPr id="8206" name="Text Box 42"/>
          <p:cNvSpPr txBox="1">
            <a:spLocks noChangeArrowheads="1"/>
          </p:cNvSpPr>
          <p:nvPr/>
        </p:nvSpPr>
        <p:spPr bwMode="auto">
          <a:xfrm>
            <a:off x="2400301" y="3962400"/>
            <a:ext cx="952500" cy="3429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wait()</a:t>
            </a:r>
          </a:p>
        </p:txBody>
      </p:sp>
      <p:sp>
        <p:nvSpPr>
          <p:cNvPr id="8207" name="Text Box 43"/>
          <p:cNvSpPr txBox="1">
            <a:spLocks noChangeArrowheads="1"/>
          </p:cNvSpPr>
          <p:nvPr/>
        </p:nvSpPr>
        <p:spPr bwMode="auto">
          <a:xfrm>
            <a:off x="4076700" y="4000500"/>
            <a:ext cx="800100" cy="304800"/>
          </a:xfrm>
          <a:prstGeom prst="rect">
            <a:avLst/>
          </a:prstGeom>
          <a:solidFill>
            <a:schemeClr val="accent6">
              <a:lumMod val="20000"/>
              <a:lumOff val="80000"/>
            </a:schemeClr>
          </a:solidFill>
          <a:ln>
            <a:solidFill>
              <a:srgbClr val="920000"/>
            </a:solid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sleep()</a:t>
            </a:r>
          </a:p>
        </p:txBody>
      </p:sp>
      <p:sp>
        <p:nvSpPr>
          <p:cNvPr id="37"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Trạng</a:t>
            </a:r>
            <a:r>
              <a:rPr lang="en-US" altLang="en-US" dirty="0">
                <a:solidFill>
                  <a:srgbClr val="C00000"/>
                </a:solidFill>
              </a:rPr>
              <a:t> </a:t>
            </a:r>
            <a:r>
              <a:rPr lang="en-US" altLang="en-US" dirty="0" err="1">
                <a:solidFill>
                  <a:srgbClr val="C00000"/>
                </a:solidFill>
              </a:rPr>
              <a:t>thái</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Tree>
    <p:extLst>
      <p:ext uri="{BB962C8B-B14F-4D97-AF65-F5344CB8AC3E}">
        <p14:creationId xmlns:p14="http://schemas.microsoft.com/office/powerpoint/2010/main" val="116607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fontScale="92500"/>
          </a:bodyPr>
          <a:lstStyle/>
          <a:p>
            <a:pPr>
              <a:lnSpc>
                <a:spcPct val="150000"/>
              </a:lnSpc>
            </a:pPr>
            <a:r>
              <a:rPr lang="en-US" altLang="en-US" sz="2400" dirty="0" err="1"/>
              <a:t>Luồng</a:t>
            </a:r>
            <a:r>
              <a:rPr lang="en-US" altLang="en-US" sz="2400" dirty="0"/>
              <a:t> </a:t>
            </a:r>
            <a:r>
              <a:rPr lang="en-US" altLang="en-US" sz="2400" dirty="0" err="1"/>
              <a:t>sau</a:t>
            </a:r>
            <a:r>
              <a:rPr lang="en-US" altLang="en-US" sz="2400" dirty="0"/>
              <a:t> </a:t>
            </a:r>
            <a:r>
              <a:rPr lang="en-US" altLang="en-US" sz="2400" dirty="0" err="1"/>
              <a:t>khi</a:t>
            </a:r>
            <a:r>
              <a:rPr lang="en-US" altLang="en-US" sz="2400" dirty="0"/>
              <a:t> </a:t>
            </a:r>
            <a:r>
              <a:rPr lang="en-US" altLang="en-US" sz="2400" dirty="0" err="1"/>
              <a:t>sinh</a:t>
            </a:r>
            <a:r>
              <a:rPr lang="en-US" altLang="en-US" sz="2400" dirty="0"/>
              <a:t> </a:t>
            </a:r>
            <a:r>
              <a:rPr lang="en-US" altLang="en-US" sz="2400" dirty="0" err="1"/>
              <a:t>ra</a:t>
            </a:r>
            <a:r>
              <a:rPr lang="en-US" altLang="en-US" sz="2400" dirty="0"/>
              <a:t> (born) </a:t>
            </a: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chạy</a:t>
            </a:r>
            <a:r>
              <a:rPr lang="en-US" altLang="en-US" sz="2400" dirty="0"/>
              <a:t> </a:t>
            </a:r>
            <a:r>
              <a:rPr lang="en-US" altLang="en-US" sz="2400" dirty="0" err="1"/>
              <a:t>ngay</a:t>
            </a:r>
            <a:r>
              <a:rPr lang="en-US" altLang="en-US" sz="2400" dirty="0"/>
              <a:t> </a:t>
            </a:r>
            <a:r>
              <a:rPr lang="en-US" altLang="en-US" sz="2400" dirty="0" err="1"/>
              <a:t>mà</a:t>
            </a:r>
            <a:r>
              <a:rPr lang="en-US" altLang="en-US" sz="2400" dirty="0"/>
              <a:t> </a:t>
            </a:r>
            <a:r>
              <a:rPr lang="en-US" altLang="en-US" sz="2400" dirty="0" err="1"/>
              <a:t>chỉ</a:t>
            </a:r>
            <a:r>
              <a:rPr lang="en-US" altLang="en-US" sz="2400" dirty="0"/>
              <a:t> </a:t>
            </a:r>
            <a:r>
              <a:rPr lang="en-US" altLang="en-US" sz="2400" dirty="0" err="1"/>
              <a:t>là</a:t>
            </a:r>
            <a:r>
              <a:rPr lang="en-US" altLang="en-US" sz="2400" dirty="0"/>
              <a:t> </a:t>
            </a:r>
            <a:r>
              <a:rPr lang="en-US" altLang="en-US" sz="2400" dirty="0" err="1"/>
              <a:t>sẵn</a:t>
            </a:r>
            <a:r>
              <a:rPr lang="en-US" altLang="en-US" sz="2400" dirty="0"/>
              <a:t> </a:t>
            </a:r>
            <a:r>
              <a:rPr lang="en-US" altLang="en-US" sz="2400" dirty="0" err="1"/>
              <a:t>sàng</a:t>
            </a:r>
            <a:r>
              <a:rPr lang="en-US" altLang="en-US" sz="2400" dirty="0"/>
              <a:t> (</a:t>
            </a:r>
            <a:r>
              <a:rPr lang="en-US" altLang="en-US" sz="2400" b="1" dirty="0"/>
              <a:t>ready</a:t>
            </a:r>
            <a:r>
              <a:rPr lang="en-US" altLang="en-US" sz="2400" dirty="0"/>
              <a:t>) </a:t>
            </a:r>
            <a:r>
              <a:rPr lang="en-US" altLang="en-US" sz="2400" dirty="0" err="1"/>
              <a:t>chạy</a:t>
            </a:r>
            <a:r>
              <a:rPr lang="en-US" altLang="en-US" sz="2400" dirty="0"/>
              <a:t>. </a:t>
            </a:r>
            <a:r>
              <a:rPr lang="en-US" altLang="en-US" sz="2400" dirty="0" err="1"/>
              <a:t>Chỉ</a:t>
            </a:r>
            <a:r>
              <a:rPr lang="en-US" altLang="en-US" sz="2400" dirty="0"/>
              <a:t> </a:t>
            </a:r>
            <a:r>
              <a:rPr lang="en-US" altLang="en-US" sz="2400" dirty="0" err="1"/>
              <a:t>khi</a:t>
            </a:r>
            <a:r>
              <a:rPr lang="en-US" altLang="en-US" sz="2400" dirty="0"/>
              <a:t> </a:t>
            </a:r>
            <a:r>
              <a:rPr lang="en-US" altLang="en-US" sz="2400" dirty="0" err="1"/>
              <a:t>nào</a:t>
            </a:r>
            <a:r>
              <a:rPr lang="en-US" altLang="en-US" sz="2400" dirty="0"/>
              <a:t> </a:t>
            </a:r>
            <a:r>
              <a:rPr lang="en-US" altLang="en-US" sz="2400" dirty="0" err="1"/>
              <a:t>phương</a:t>
            </a:r>
            <a:r>
              <a:rPr lang="en-US" altLang="en-US" sz="2400" dirty="0"/>
              <a:t> </a:t>
            </a:r>
            <a:r>
              <a:rPr lang="en-US" altLang="en-US" sz="2400" dirty="0" err="1"/>
              <a:t>thức</a:t>
            </a:r>
            <a:r>
              <a:rPr lang="en-US" altLang="en-US" sz="2400" dirty="0"/>
              <a:t> </a:t>
            </a:r>
            <a:r>
              <a:rPr lang="en-US" altLang="en-US" sz="2400" b="1" dirty="0"/>
              <a:t>start</a:t>
            </a:r>
            <a:r>
              <a:rPr lang="en-US" altLang="en-US" sz="2400" dirty="0"/>
              <a:t>() </a:t>
            </a:r>
            <a:r>
              <a:rPr lang="en-US" altLang="en-US" sz="2400" dirty="0" err="1"/>
              <a:t>được</a:t>
            </a:r>
            <a:r>
              <a:rPr lang="en-US" altLang="en-US" sz="2400" dirty="0"/>
              <a:t> </a:t>
            </a:r>
            <a:r>
              <a:rPr lang="en-US" altLang="en-US" sz="2400" dirty="0" err="1"/>
              <a:t>gọi</a:t>
            </a:r>
            <a:r>
              <a:rPr lang="en-US" altLang="en-US" sz="2400" dirty="0"/>
              <a:t> </a:t>
            </a:r>
            <a:r>
              <a:rPr lang="en-US" altLang="en-US" sz="2400" dirty="0" err="1"/>
              <a:t>thì</a:t>
            </a:r>
            <a:r>
              <a:rPr lang="en-US" altLang="en-US" sz="2400" dirty="0"/>
              <a:t> </a:t>
            </a:r>
            <a:r>
              <a:rPr lang="en-US" altLang="en-US" sz="2400" dirty="0" err="1"/>
              <a:t>luồng</a:t>
            </a:r>
            <a:r>
              <a:rPr lang="en-US" altLang="en-US" sz="2400" dirty="0"/>
              <a:t> </a:t>
            </a:r>
            <a:r>
              <a:rPr lang="en-US" altLang="en-US" sz="2400" dirty="0" err="1"/>
              <a:t>mới</a:t>
            </a:r>
            <a:r>
              <a:rPr lang="en-US" altLang="en-US" sz="2400" dirty="0"/>
              <a:t> </a:t>
            </a:r>
            <a:r>
              <a:rPr lang="en-US" altLang="en-US" sz="2400" dirty="0" err="1"/>
              <a:t>thực</a:t>
            </a:r>
            <a:r>
              <a:rPr lang="en-US" altLang="en-US" sz="2400" dirty="0"/>
              <a:t> thi (</a:t>
            </a:r>
            <a:r>
              <a:rPr lang="en-US" altLang="en-US" sz="2400" dirty="0" err="1"/>
              <a:t>chạy</a:t>
            </a:r>
            <a:r>
              <a:rPr lang="en-US" altLang="en-US" sz="2400" dirty="0"/>
              <a:t> code </a:t>
            </a:r>
            <a:r>
              <a:rPr lang="en-US" altLang="en-US" sz="2400" dirty="0" err="1"/>
              <a:t>phương</a:t>
            </a:r>
            <a:r>
              <a:rPr lang="en-US" altLang="en-US" sz="2400" dirty="0"/>
              <a:t> </a:t>
            </a:r>
            <a:r>
              <a:rPr lang="en-US" altLang="en-US" sz="2400" dirty="0" err="1"/>
              <a:t>thức</a:t>
            </a:r>
            <a:r>
              <a:rPr lang="en-US" altLang="en-US" sz="2400" dirty="0"/>
              <a:t> </a:t>
            </a:r>
            <a:r>
              <a:rPr lang="en-US" altLang="en-US" sz="2400" b="1" dirty="0"/>
              <a:t>run</a:t>
            </a:r>
            <a:r>
              <a:rPr lang="en-US" altLang="en-US" sz="2400" dirty="0"/>
              <a:t>()). </a:t>
            </a:r>
          </a:p>
          <a:p>
            <a:pPr>
              <a:lnSpc>
                <a:spcPct val="150000"/>
              </a:lnSpc>
            </a:pPr>
            <a:r>
              <a:rPr lang="en-US" altLang="en-US" sz="2400" dirty="0" err="1"/>
              <a:t>Luồng</a:t>
            </a:r>
            <a:r>
              <a:rPr lang="en-US" altLang="en-US" sz="2400" dirty="0"/>
              <a:t> </a:t>
            </a:r>
            <a:r>
              <a:rPr lang="en-US" altLang="en-US" sz="2400" dirty="0" err="1"/>
              <a:t>đang</a:t>
            </a:r>
            <a:r>
              <a:rPr lang="en-US" altLang="en-US" sz="2400" dirty="0"/>
              <a:t> </a:t>
            </a:r>
            <a:r>
              <a:rPr lang="en-US" altLang="en-US" sz="2400" dirty="0" err="1"/>
              <a:t>thực</a:t>
            </a:r>
            <a:r>
              <a:rPr lang="en-US" altLang="en-US" sz="2400" dirty="0"/>
              <a:t> thi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bị</a:t>
            </a:r>
            <a:r>
              <a:rPr lang="en-US" altLang="en-US" sz="2400" dirty="0"/>
              <a:t> </a:t>
            </a:r>
            <a:r>
              <a:rPr lang="en-US" altLang="en-US" sz="2400" dirty="0" err="1"/>
              <a:t>tạm</a:t>
            </a:r>
            <a:r>
              <a:rPr lang="en-US" altLang="en-US" sz="2400" dirty="0"/>
              <a:t> </a:t>
            </a:r>
            <a:r>
              <a:rPr lang="en-US" altLang="en-US" sz="2400" dirty="0" err="1"/>
              <a:t>ngưng</a:t>
            </a:r>
            <a:r>
              <a:rPr lang="en-US" altLang="en-US" sz="2400" dirty="0"/>
              <a:t> </a:t>
            </a:r>
            <a:r>
              <a:rPr lang="en-US" altLang="en-US" sz="2400" dirty="0" err="1"/>
              <a:t>bằng</a:t>
            </a:r>
            <a:r>
              <a:rPr lang="en-US" altLang="en-US" sz="2400" dirty="0"/>
              <a:t> </a:t>
            </a:r>
            <a:r>
              <a:rPr lang="en-US" altLang="en-US" sz="2400" dirty="0" err="1"/>
              <a:t>phương</a:t>
            </a:r>
            <a:r>
              <a:rPr lang="en-US" altLang="en-US" sz="2400" dirty="0"/>
              <a:t> </a:t>
            </a:r>
            <a:r>
              <a:rPr lang="en-US" altLang="en-US" sz="2400" dirty="0" err="1"/>
              <a:t>thức</a:t>
            </a:r>
            <a:r>
              <a:rPr lang="en-US" altLang="en-US" sz="2400" dirty="0"/>
              <a:t> </a:t>
            </a:r>
            <a:r>
              <a:rPr lang="en-US" altLang="en-US" sz="2400" b="1" dirty="0"/>
              <a:t>sleep</a:t>
            </a:r>
            <a:r>
              <a:rPr lang="en-US" altLang="en-US" sz="2400" dirty="0"/>
              <a:t>() </a:t>
            </a:r>
            <a:r>
              <a:rPr lang="en-US" altLang="en-US" sz="2400" dirty="0" err="1"/>
              <a:t>một</a:t>
            </a:r>
            <a:r>
              <a:rPr lang="en-US" altLang="en-US" sz="2400" dirty="0"/>
              <a:t> </a:t>
            </a:r>
            <a:r>
              <a:rPr lang="en-US" altLang="en-US" sz="2400" dirty="0" err="1"/>
              <a:t>thời</a:t>
            </a:r>
            <a:r>
              <a:rPr lang="en-US" altLang="en-US" sz="2400" dirty="0"/>
              <a:t> </a:t>
            </a:r>
            <a:r>
              <a:rPr lang="en-US" altLang="en-US" sz="2400" dirty="0" err="1"/>
              <a:t>khoảng</a:t>
            </a:r>
            <a:r>
              <a:rPr lang="en-US" altLang="en-US" sz="2400" dirty="0"/>
              <a:t> </a:t>
            </a:r>
            <a:r>
              <a:rPr lang="en-US" altLang="en-US" sz="2400" dirty="0" err="1"/>
              <a:t>và</a:t>
            </a:r>
            <a:r>
              <a:rPr lang="en-US" altLang="en-US" sz="2400" dirty="0"/>
              <a:t> </a:t>
            </a:r>
            <a:r>
              <a:rPr lang="en-US" altLang="en-US" sz="2400" dirty="0" err="1"/>
              <a:t>sẽ</a:t>
            </a:r>
            <a:r>
              <a:rPr lang="en-US" altLang="en-US" sz="2400" dirty="0"/>
              <a:t> </a:t>
            </a:r>
            <a:r>
              <a:rPr lang="en-US" altLang="en-US" sz="2400" dirty="0" err="1"/>
              <a:t>lại</a:t>
            </a:r>
            <a:r>
              <a:rPr lang="en-US" altLang="en-US" sz="2400" dirty="0"/>
              <a:t> ready </a:t>
            </a:r>
            <a:r>
              <a:rPr lang="en-US" altLang="en-US" sz="2400" dirty="0" err="1"/>
              <a:t>sau</a:t>
            </a:r>
            <a:r>
              <a:rPr lang="en-US" altLang="en-US" sz="2400" dirty="0"/>
              <a:t> </a:t>
            </a:r>
            <a:r>
              <a:rPr lang="en-US" altLang="en-US" sz="2400" dirty="0" err="1"/>
              <a:t>khi</a:t>
            </a:r>
            <a:r>
              <a:rPr lang="en-US" altLang="en-US" sz="2400" dirty="0"/>
              <a:t> </a:t>
            </a:r>
            <a:r>
              <a:rPr lang="en-US" altLang="en-US" sz="2400" dirty="0" err="1"/>
              <a:t>đáo</a:t>
            </a:r>
            <a:r>
              <a:rPr lang="en-US" altLang="en-US" sz="2400" dirty="0"/>
              <a:t> </a:t>
            </a:r>
            <a:r>
              <a:rPr lang="en-US" altLang="en-US" sz="2400" dirty="0" err="1"/>
              <a:t>hạn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Luồng</a:t>
            </a:r>
            <a:r>
              <a:rPr lang="en-US" altLang="en-US" sz="2400" dirty="0"/>
              <a:t> </a:t>
            </a:r>
            <a:r>
              <a:rPr lang="en-US" altLang="en-US" sz="2400" dirty="0" err="1"/>
              <a:t>đang</a:t>
            </a:r>
            <a:r>
              <a:rPr lang="en-US" altLang="en-US" sz="2400" dirty="0"/>
              <a:t> </a:t>
            </a:r>
            <a:r>
              <a:rPr lang="en-US" altLang="en-US" sz="2400" dirty="0" err="1"/>
              <a:t>ngủ</a:t>
            </a:r>
            <a:r>
              <a:rPr lang="en-US" altLang="en-US" sz="2400" dirty="0"/>
              <a:t> </a:t>
            </a:r>
            <a:r>
              <a:rPr lang="en-US" altLang="en-US" sz="2400" dirty="0" err="1"/>
              <a:t>không</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tài</a:t>
            </a:r>
            <a:r>
              <a:rPr lang="en-US" altLang="en-US" sz="2400" dirty="0"/>
              <a:t> </a:t>
            </a:r>
            <a:r>
              <a:rPr lang="en-US" altLang="en-US" sz="2400" dirty="0" err="1"/>
              <a:t>nguyên</a:t>
            </a:r>
            <a:r>
              <a:rPr lang="en-US" altLang="en-US" sz="2400" dirty="0"/>
              <a:t> CPU.</a:t>
            </a:r>
          </a:p>
          <a:p>
            <a:pPr>
              <a:lnSpc>
                <a:spcPct val="150000"/>
              </a:lnSpc>
            </a:pPr>
            <a:r>
              <a:rPr lang="en-US" altLang="en-US" sz="2400" dirty="0" err="1"/>
              <a:t>Khi</a:t>
            </a:r>
            <a:r>
              <a:rPr lang="en-US" altLang="en-US" sz="2400" dirty="0"/>
              <a:t> </a:t>
            </a:r>
            <a:r>
              <a:rPr lang="en-US" altLang="en-US" sz="2400" dirty="0" err="1"/>
              <a:t>nhiều</a:t>
            </a:r>
            <a:r>
              <a:rPr lang="en-US" altLang="en-US" sz="2400" dirty="0"/>
              <a:t> </a:t>
            </a:r>
            <a:r>
              <a:rPr lang="en-US" altLang="en-US" sz="2400" dirty="0" err="1"/>
              <a:t>luồng</a:t>
            </a:r>
            <a:r>
              <a:rPr lang="en-US" altLang="en-US" sz="2400" dirty="0"/>
              <a:t> </a:t>
            </a:r>
            <a:r>
              <a:rPr lang="en-US" altLang="en-US" sz="2400" dirty="0" err="1"/>
              <a:t>cùng</a:t>
            </a:r>
            <a:r>
              <a:rPr lang="en-US" altLang="en-US" sz="2400" dirty="0"/>
              <a:t> </a:t>
            </a:r>
            <a:r>
              <a:rPr lang="en-US" altLang="en-US" sz="2400" dirty="0" err="1"/>
              <a:t>được</a:t>
            </a:r>
            <a:r>
              <a:rPr lang="en-US" altLang="en-US" sz="2400" dirty="0"/>
              <a:t> </a:t>
            </a:r>
            <a:r>
              <a:rPr lang="en-US" altLang="en-US" sz="2400" dirty="0" err="1"/>
              <a:t>thực</a:t>
            </a:r>
            <a:r>
              <a:rPr lang="en-US" altLang="en-US" sz="2400" dirty="0"/>
              <a:t> thi, </a:t>
            </a:r>
            <a:r>
              <a:rPr lang="en-US" altLang="en-US" sz="2400" dirty="0" err="1"/>
              <a:t>nếu</a:t>
            </a:r>
            <a:r>
              <a:rPr lang="en-US" altLang="en-US" sz="2400" dirty="0"/>
              <a:t> </a:t>
            </a:r>
            <a:r>
              <a:rPr lang="en-US" altLang="en-US" sz="2400" dirty="0" err="1"/>
              <a:t>có</a:t>
            </a:r>
            <a:r>
              <a:rPr lang="en-US" altLang="en-US" sz="2400" dirty="0"/>
              <a:t> 1 </a:t>
            </a:r>
            <a:r>
              <a:rPr lang="en-US" altLang="en-US" sz="2400" dirty="0" err="1"/>
              <a:t>luồng</a:t>
            </a:r>
            <a:r>
              <a:rPr lang="en-US" altLang="en-US" sz="2400" dirty="0"/>
              <a:t> </a:t>
            </a:r>
            <a:r>
              <a:rPr lang="en-US" altLang="en-US" sz="2400" dirty="0" err="1"/>
              <a:t>giữ</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mà</a:t>
            </a:r>
            <a:r>
              <a:rPr lang="en-US" altLang="en-US" sz="2400" dirty="0"/>
              <a:t> </a:t>
            </a:r>
            <a:r>
              <a:rPr lang="en-US" altLang="en-US" sz="2400" dirty="0" err="1"/>
              <a:t>không</a:t>
            </a:r>
            <a:r>
              <a:rPr lang="en-US" altLang="en-US" sz="2400" dirty="0"/>
              <a:t> </a:t>
            </a:r>
            <a:r>
              <a:rPr lang="en-US" altLang="en-US" sz="2400" dirty="0" err="1"/>
              <a:t>nhả</a:t>
            </a:r>
            <a:r>
              <a:rPr lang="en-US" altLang="en-US" sz="2400" dirty="0"/>
              <a:t> </a:t>
            </a:r>
            <a:r>
              <a:rPr lang="en-US" altLang="en-US" sz="2400" dirty="0" err="1"/>
              <a:t>ra</a:t>
            </a:r>
            <a:r>
              <a:rPr lang="en-US" altLang="en-US" sz="2400" dirty="0"/>
              <a:t> </a:t>
            </a:r>
            <a:r>
              <a:rPr lang="en-US" altLang="en-US" sz="2400" dirty="0" err="1"/>
              <a:t>sẽ</a:t>
            </a:r>
            <a:r>
              <a:rPr lang="en-US" altLang="en-US" sz="2400" dirty="0"/>
              <a:t> </a:t>
            </a:r>
            <a:r>
              <a:rPr lang="en-US" altLang="en-US" sz="2400" dirty="0" err="1"/>
              <a:t>làm</a:t>
            </a:r>
            <a:r>
              <a:rPr lang="en-US" altLang="en-US" sz="2400" dirty="0"/>
              <a:t> </a:t>
            </a:r>
            <a:r>
              <a:rPr lang="en-US" altLang="en-US" sz="2400" dirty="0" err="1"/>
              <a:t>cho</a:t>
            </a:r>
            <a:r>
              <a:rPr lang="en-US" altLang="en-US" sz="2400" dirty="0"/>
              <a:t> </a:t>
            </a:r>
            <a:r>
              <a:rPr lang="en-US" altLang="en-US" sz="2400" dirty="0" err="1"/>
              <a:t>các</a:t>
            </a:r>
            <a:r>
              <a:rPr lang="en-US" altLang="en-US" sz="2400" dirty="0"/>
              <a:t> </a:t>
            </a:r>
            <a:r>
              <a:rPr lang="en-US" altLang="en-US" sz="2400" dirty="0" err="1"/>
              <a:t>luồng</a:t>
            </a:r>
            <a:r>
              <a:rPr lang="en-US" altLang="en-US" sz="2400" dirty="0"/>
              <a:t> </a:t>
            </a:r>
            <a:r>
              <a:rPr lang="en-US" altLang="en-US" sz="2400" dirty="0" err="1"/>
              <a:t>khác</a:t>
            </a:r>
            <a:r>
              <a:rPr lang="en-US" altLang="en-US" sz="2400" dirty="0"/>
              <a:t> </a:t>
            </a:r>
            <a:r>
              <a:rPr lang="en-US" altLang="en-US" sz="2400" dirty="0" err="1"/>
              <a:t>không</a:t>
            </a:r>
            <a:r>
              <a:rPr lang="en-US" altLang="en-US" sz="2400" dirty="0"/>
              <a:t> </a:t>
            </a:r>
            <a:r>
              <a:rPr lang="en-US" altLang="en-US" sz="2400" dirty="0" err="1"/>
              <a:t>dùng</a:t>
            </a:r>
            <a:r>
              <a:rPr lang="en-US" altLang="en-US" sz="2400" dirty="0"/>
              <a:t> </a:t>
            </a:r>
            <a:r>
              <a:rPr lang="en-US" altLang="en-US" sz="2400" dirty="0" err="1"/>
              <a:t>được</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này</a:t>
            </a:r>
            <a:r>
              <a:rPr lang="en-US" altLang="en-US" sz="2400" dirty="0"/>
              <a:t> (</a:t>
            </a:r>
            <a:r>
              <a:rPr lang="en-US" altLang="en-US" sz="2400" dirty="0" err="1"/>
              <a:t>đói</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Để</a:t>
            </a:r>
            <a:r>
              <a:rPr lang="en-US" altLang="en-US" sz="2400" dirty="0"/>
              <a:t> </a:t>
            </a:r>
            <a:r>
              <a:rPr lang="en-US" altLang="en-US" sz="2400" dirty="0" err="1"/>
              <a:t>tránh</a:t>
            </a:r>
            <a:r>
              <a:rPr lang="en-US" altLang="en-US" sz="2400" dirty="0"/>
              <a:t> </a:t>
            </a:r>
            <a:r>
              <a:rPr lang="en-US" altLang="en-US" sz="2400" dirty="0" err="1"/>
              <a:t>tình</a:t>
            </a:r>
            <a:r>
              <a:rPr lang="en-US" altLang="en-US" sz="2400" dirty="0"/>
              <a:t> </a:t>
            </a:r>
            <a:r>
              <a:rPr lang="en-US" altLang="en-US" sz="2400" dirty="0" err="1"/>
              <a:t>huống</a:t>
            </a:r>
            <a:r>
              <a:rPr lang="en-US" altLang="en-US" sz="2400" dirty="0"/>
              <a:t> </a:t>
            </a:r>
            <a:r>
              <a:rPr lang="en-US" altLang="en-US" sz="2400" dirty="0" err="1"/>
              <a:t>này</a:t>
            </a:r>
            <a:r>
              <a:rPr lang="en-US" altLang="en-US" sz="2400" dirty="0"/>
              <a:t>,  Java </a:t>
            </a:r>
            <a:r>
              <a:rPr lang="en-US" altLang="en-US" sz="2400" dirty="0" err="1"/>
              <a:t>cung</a:t>
            </a:r>
            <a:r>
              <a:rPr lang="en-US" altLang="en-US" sz="2400" dirty="0"/>
              <a:t> </a:t>
            </a:r>
            <a:r>
              <a:rPr lang="en-US" altLang="en-US" sz="2400" dirty="0" err="1"/>
              <a:t>cấp</a:t>
            </a:r>
            <a:r>
              <a:rPr lang="en-US" altLang="en-US" sz="2400" dirty="0"/>
              <a:t> </a:t>
            </a:r>
            <a:r>
              <a:rPr lang="en-US" altLang="en-US" sz="2400" dirty="0" err="1"/>
              <a:t>cơ</a:t>
            </a:r>
            <a:r>
              <a:rPr lang="en-US" altLang="en-US" sz="2400" dirty="0"/>
              <a:t> </a:t>
            </a:r>
            <a:r>
              <a:rPr lang="en-US" altLang="en-US" sz="2400" dirty="0" err="1"/>
              <a:t>chế</a:t>
            </a:r>
            <a:r>
              <a:rPr lang="en-US" altLang="en-US" sz="2400" dirty="0"/>
              <a:t> Wait-Notify(</a:t>
            </a:r>
            <a:r>
              <a:rPr lang="en-US" altLang="en-US" sz="2400" dirty="0" err="1"/>
              <a:t>đợi-nhận</a:t>
            </a:r>
            <a:r>
              <a:rPr lang="en-US" altLang="en-US" sz="2400" dirty="0"/>
              <a:t> </a:t>
            </a:r>
            <a:r>
              <a:rPr lang="en-US" altLang="en-US" sz="2400" dirty="0" err="1"/>
              <a:t>biết</a:t>
            </a:r>
            <a:r>
              <a:rPr lang="en-US" altLang="en-US" sz="2400" dirty="0"/>
              <a:t>). </a:t>
            </a:r>
            <a:r>
              <a:rPr lang="en-US" altLang="en-US" sz="2400" dirty="0" err="1"/>
              <a:t>Phương</a:t>
            </a:r>
            <a:r>
              <a:rPr lang="en-US" altLang="en-US" sz="2400" dirty="0"/>
              <a:t> </a:t>
            </a:r>
            <a:r>
              <a:rPr lang="en-US" altLang="en-US" sz="2400" dirty="0" err="1"/>
              <a:t>thức</a:t>
            </a:r>
            <a:r>
              <a:rPr lang="en-US" altLang="en-US" sz="2400" dirty="0"/>
              <a:t> wait() </a:t>
            </a:r>
            <a:r>
              <a:rPr lang="en-US" altLang="en-US" sz="2400" dirty="0" err="1"/>
              <a:t>giúp</a:t>
            </a:r>
            <a:r>
              <a:rPr lang="en-US" altLang="en-US" sz="2400" dirty="0"/>
              <a:t> </a:t>
            </a:r>
            <a:r>
              <a:rPr lang="en-US" altLang="en-US" sz="2400" dirty="0" err="1"/>
              <a:t>đưa</a:t>
            </a:r>
            <a:r>
              <a:rPr lang="en-US" altLang="en-US" sz="2400" dirty="0"/>
              <a:t> 1 </a:t>
            </a:r>
            <a:r>
              <a:rPr lang="en-US" altLang="en-US" sz="2400" dirty="0" err="1"/>
              <a:t>luồng</a:t>
            </a:r>
            <a:r>
              <a:rPr lang="en-US" altLang="en-US" sz="2400" dirty="0"/>
              <a:t> </a:t>
            </a:r>
            <a:r>
              <a:rPr lang="en-US" altLang="en-US" sz="2400" dirty="0" err="1"/>
              <a:t>vào</a:t>
            </a:r>
            <a:r>
              <a:rPr lang="en-US" altLang="en-US" sz="2400" dirty="0"/>
              <a:t> </a:t>
            </a:r>
            <a:r>
              <a:rPr lang="en-US" altLang="en-US" sz="2400" dirty="0" err="1"/>
              <a:t>trạng</a:t>
            </a:r>
            <a:r>
              <a:rPr lang="en-US" altLang="en-US" sz="2400" dirty="0"/>
              <a:t> </a:t>
            </a:r>
            <a:r>
              <a:rPr lang="en-US" altLang="en-US" sz="2400" dirty="0" err="1"/>
              <a:t>thái</a:t>
            </a:r>
            <a:r>
              <a:rPr lang="en-US" altLang="en-US" sz="2400" dirty="0"/>
              <a:t> </a:t>
            </a:r>
            <a:r>
              <a:rPr lang="en-US" altLang="en-US" sz="2400" dirty="0" err="1"/>
              <a:t>chờ</a:t>
            </a:r>
            <a:r>
              <a:rPr lang="en-US" altLang="en-US" sz="2400" dirty="0"/>
              <a:t>.</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Trạng</a:t>
            </a:r>
            <a:r>
              <a:rPr lang="en-US" altLang="en-US" dirty="0">
                <a:solidFill>
                  <a:srgbClr val="C00000"/>
                </a:solidFill>
              </a:rPr>
              <a:t> </a:t>
            </a:r>
            <a:r>
              <a:rPr lang="en-US" altLang="en-US" dirty="0" err="1">
                <a:solidFill>
                  <a:srgbClr val="C00000"/>
                </a:solidFill>
              </a:rPr>
              <a:t>thái</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Tree>
    <p:extLst>
      <p:ext uri="{BB962C8B-B14F-4D97-AF65-F5344CB8AC3E}">
        <p14:creationId xmlns:p14="http://schemas.microsoft.com/office/powerpoint/2010/main" val="92915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a:bodyPr>
          <a:lstStyle/>
          <a:p>
            <a:pPr>
              <a:lnSpc>
                <a:spcPct val="150000"/>
              </a:lnSpc>
            </a:pPr>
            <a:r>
              <a:rPr lang="vi-VN" altLang="en-US" sz="2400" dirty="0"/>
              <a:t>Khi một luồng bị tạm ngưng hay bị treo, luồng rơi vào trạng thái tạm hoãn (</a:t>
            </a:r>
            <a:r>
              <a:rPr lang="vi-VN" altLang="en-US" sz="2400" b="1" dirty="0"/>
              <a:t>suspended</a:t>
            </a:r>
            <a:r>
              <a:rPr lang="vi-VN" altLang="en-US" sz="2400" dirty="0"/>
              <a:t>). Phương thức </a:t>
            </a:r>
            <a:r>
              <a:rPr lang="vi-VN" altLang="en-US" sz="2400" b="1" dirty="0"/>
              <a:t>wait</a:t>
            </a:r>
            <a:r>
              <a:rPr lang="vi-VN" altLang="en-US" sz="2400" dirty="0"/>
              <a:t>() dùng cho mục đích này.</a:t>
            </a:r>
          </a:p>
          <a:p>
            <a:pPr>
              <a:lnSpc>
                <a:spcPct val="150000"/>
              </a:lnSpc>
            </a:pPr>
            <a:r>
              <a:rPr lang="vi-VN" altLang="en-US" sz="2400" dirty="0"/>
              <a:t>Khi 1 </a:t>
            </a:r>
            <a:r>
              <a:rPr lang="vi-VN" altLang="en-US" sz="2400" b="1" dirty="0"/>
              <a:t>suspended</a:t>
            </a:r>
            <a:r>
              <a:rPr lang="vi-VN" altLang="en-US" sz="2400" dirty="0"/>
              <a:t> thread được mang ra thực thi tiếp, trạng thái của luồng là </a:t>
            </a:r>
            <a:r>
              <a:rPr lang="vi-VN" altLang="en-US" sz="2400" b="1" dirty="0"/>
              <a:t>resumed</a:t>
            </a:r>
            <a:r>
              <a:rPr lang="vi-VN" altLang="en-US" sz="2400" dirty="0"/>
              <a:t>. Phương thức </a:t>
            </a:r>
            <a:r>
              <a:rPr lang="vi-VN" altLang="en-US" sz="2400" b="1" dirty="0"/>
              <a:t>notify</a:t>
            </a:r>
            <a:r>
              <a:rPr lang="vi-VN" altLang="en-US" sz="2400" dirty="0"/>
              <a:t>() được dùng cho mục đích này.</a:t>
            </a:r>
          </a:p>
          <a:p>
            <a:pPr>
              <a:lnSpc>
                <a:spcPct val="150000"/>
              </a:lnSpc>
            </a:pPr>
            <a:r>
              <a:rPr lang="vi-VN" altLang="en-US" sz="2400" dirty="0"/>
              <a:t>Khi 1 luồng chờ biến cố như xuất/nhập dữ liệu. Luồng rơi vào trạng thái </a:t>
            </a:r>
            <a:r>
              <a:rPr lang="vi-VN" altLang="en-US" sz="2400" b="1" dirty="0"/>
              <a:t>blocked</a:t>
            </a:r>
            <a:r>
              <a:rPr lang="vi-VN" altLang="en-US" sz="2400" dirty="0"/>
              <a:t>.</a:t>
            </a:r>
          </a:p>
          <a:p>
            <a:pPr>
              <a:lnSpc>
                <a:spcPct val="150000"/>
              </a:lnSpc>
            </a:pPr>
            <a:r>
              <a:rPr lang="vi-VN" altLang="en-US" sz="2400" dirty="0"/>
              <a:t>Khi 1 luồng thực thi xong phương thức </a:t>
            </a:r>
            <a:r>
              <a:rPr lang="vi-VN" altLang="en-US" sz="2400" b="1" dirty="0"/>
              <a:t>run</a:t>
            </a:r>
            <a:r>
              <a:rPr lang="vi-VN" altLang="en-US" sz="2400" dirty="0"/>
              <a:t>() hay gặp phương thức </a:t>
            </a:r>
            <a:r>
              <a:rPr lang="vi-VN" altLang="en-US" sz="2400" b="1" dirty="0"/>
              <a:t>stop</a:t>
            </a:r>
            <a:r>
              <a:rPr lang="vi-VN" altLang="en-US" sz="2400" dirty="0"/>
              <a:t>(), ta nói luồng đã chết (</a:t>
            </a:r>
            <a:r>
              <a:rPr lang="vi-VN" altLang="en-US" sz="2400" b="1" dirty="0"/>
              <a:t>dead</a:t>
            </a:r>
            <a:r>
              <a:rPr lang="vi-VN" altLang="en-US" sz="2400" dirty="0"/>
              <a:t>).</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Trạng</a:t>
            </a:r>
            <a:r>
              <a:rPr lang="en-US" altLang="en-US" dirty="0">
                <a:solidFill>
                  <a:srgbClr val="C00000"/>
                </a:solidFill>
              </a:rPr>
              <a:t> </a:t>
            </a:r>
            <a:r>
              <a:rPr lang="en-US" altLang="en-US" dirty="0" err="1">
                <a:solidFill>
                  <a:srgbClr val="C00000"/>
                </a:solidFill>
              </a:rPr>
              <a:t>thái</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Tree>
    <p:extLst>
      <p:ext uri="{BB962C8B-B14F-4D97-AF65-F5344CB8AC3E}">
        <p14:creationId xmlns:p14="http://schemas.microsoft.com/office/powerpoint/2010/main" val="39497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20000"/>
        </a:solidFill>
        <a:effectLst/>
      </p:bgPr>
    </p:bg>
    <p:spTree>
      <p:nvGrpSpPr>
        <p:cNvPr id="1" name="Shape 112"/>
        <p:cNvGrpSpPr/>
        <p:nvPr/>
      </p:nvGrpSpPr>
      <p:grpSpPr>
        <a:xfrm>
          <a:off x="0" y="0"/>
          <a:ext cx="0" cy="0"/>
          <a:chOff x="0" y="0"/>
          <a:chExt cx="0" cy="0"/>
        </a:xfrm>
      </p:grpSpPr>
      <p:sp>
        <p:nvSpPr>
          <p:cNvPr id="6" name="Google Shape;122;p13"/>
          <p:cNvSpPr txBox="1">
            <a:spLocks/>
          </p:cNvSpPr>
          <p:nvPr/>
        </p:nvSpPr>
        <p:spPr>
          <a:xfrm>
            <a:off x="3153014" y="2170882"/>
            <a:ext cx="6088346" cy="2210968"/>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85000"/>
              </a:lnSpc>
              <a:spcBef>
                <a:spcPts val="0"/>
              </a:spcBef>
              <a:buClr>
                <a:schemeClr val="dk2"/>
              </a:buClr>
              <a:buSzPts val="2800"/>
              <a:buFont typeface="Arial"/>
              <a:buNone/>
            </a:pPr>
            <a:r>
              <a:rPr lang="en-US" sz="4800" b="1" dirty="0">
                <a:solidFill>
                  <a:schemeClr val="bg1"/>
                </a:solidFill>
              </a:rPr>
              <a:t>LUỒNG VÀ ĐA LUỒNG</a:t>
            </a:r>
          </a:p>
        </p:txBody>
      </p:sp>
    </p:spTree>
    <p:extLst>
      <p:ext uri="{BB962C8B-B14F-4D97-AF65-F5344CB8AC3E}">
        <p14:creationId xmlns:p14="http://schemas.microsoft.com/office/powerpoint/2010/main" val="222716021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006" name="Group 182"/>
          <p:cNvGraphicFramePr>
            <a:graphicFrameLocks noGrp="1"/>
          </p:cNvGraphicFramePr>
          <p:nvPr>
            <p:ph type="tbl" idx="1"/>
            <p:extLst>
              <p:ext uri="{D42A27DB-BD31-4B8C-83A1-F6EECF244321}">
                <p14:modId xmlns:p14="http://schemas.microsoft.com/office/powerpoint/2010/main" val="2555787243"/>
              </p:ext>
            </p:extLst>
          </p:nvPr>
        </p:nvGraphicFramePr>
        <p:xfrm>
          <a:off x="1672014" y="1394624"/>
          <a:ext cx="8305800" cy="4253539"/>
        </p:xfrm>
        <a:graphic>
          <a:graphicData uri="http://schemas.openxmlformats.org/drawingml/2006/table">
            <a:tbl>
              <a:tblPr>
                <a:tableStyleId>{5940675A-B579-460E-94D1-54222C63F5DA}</a:tableStyleId>
              </a:tblPr>
              <a:tblGrid>
                <a:gridCol w="4149885">
                  <a:extLst>
                    <a:ext uri="{9D8B030D-6E8A-4147-A177-3AD203B41FA5}">
                      <a16:colId xmlns:a16="http://schemas.microsoft.com/office/drawing/2014/main" val="20000"/>
                    </a:ext>
                  </a:extLst>
                </a:gridCol>
                <a:gridCol w="4155915">
                  <a:extLst>
                    <a:ext uri="{9D8B030D-6E8A-4147-A177-3AD203B41FA5}">
                      <a16:colId xmlns:a16="http://schemas.microsoft.com/office/drawing/2014/main" val="20001"/>
                    </a:ext>
                  </a:extLst>
                </a:gridCol>
              </a:tblGrid>
              <a:tr h="3522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b="1" u="none" strike="noStrike" cap="none" normalizeH="0" baseline="0" dirty="0">
                          <a:ln>
                            <a:noFill/>
                          </a:ln>
                          <a:effectLst/>
                        </a:rPr>
                        <a:t>Method</a:t>
                      </a:r>
                      <a:endParaRPr kumimoji="0" lang="en-US" sz="2200" b="1" i="0" u="none" strike="noStrike" cap="none" normalizeH="0" baseline="0" dirty="0">
                        <a:ln>
                          <a:noFill/>
                        </a:ln>
                        <a:solidFill>
                          <a:srgbClr val="000066"/>
                        </a:solidFill>
                        <a:effectLst/>
                        <a:latin typeface="Arial" pitchFamily="34" charset="0"/>
                      </a:endParaRPr>
                    </a:p>
                  </a:txBody>
                  <a:tcPr marT="45718" marB="45718"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2200" b="1" u="none" strike="noStrike" cap="none" normalizeH="0" baseline="0" dirty="0" err="1">
                          <a:ln>
                            <a:noFill/>
                          </a:ln>
                          <a:effectLst/>
                        </a:rPr>
                        <a:t>Mục</a:t>
                      </a:r>
                      <a:r>
                        <a:rPr kumimoji="0" lang="en-US" sz="2200" b="1" u="none" strike="noStrike" cap="none" normalizeH="0" baseline="0" dirty="0">
                          <a:ln>
                            <a:noFill/>
                          </a:ln>
                          <a:effectLst/>
                        </a:rPr>
                        <a:t> </a:t>
                      </a:r>
                      <a:r>
                        <a:rPr kumimoji="0" lang="en-US" sz="2200" b="1" u="none" strike="noStrike" cap="none" normalizeH="0" baseline="0" dirty="0" err="1">
                          <a:ln>
                            <a:noFill/>
                          </a:ln>
                          <a:effectLst/>
                        </a:rPr>
                        <a:t>đích</a:t>
                      </a:r>
                      <a:endParaRPr kumimoji="0" lang="en-US" sz="2200" b="1"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0"/>
                  </a:ext>
                </a:extLst>
              </a:tr>
              <a:tr h="32971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latin typeface="Courier New" panose="02070309020205020404" pitchFamily="49" charset="0"/>
                          <a:cs typeface="Courier New" panose="02070309020205020404" pitchFamily="49" charset="0"/>
                        </a:rPr>
                        <a:t>final String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getName</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txBody>
                  <a:tcPr marT="45718" marB="45718"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Lấy</a:t>
                      </a:r>
                      <a:r>
                        <a:rPr kumimoji="0" lang="en-US" sz="1600" u="none" strike="noStrike" cap="none" normalizeH="0" baseline="0" dirty="0">
                          <a:ln>
                            <a:noFill/>
                          </a:ln>
                          <a:effectLst/>
                        </a:rPr>
                        <a:t> </a:t>
                      </a:r>
                      <a:r>
                        <a:rPr kumimoji="0" lang="en-US" sz="1600" u="none" strike="noStrike" cap="none" normalizeH="0" baseline="0" dirty="0" err="1">
                          <a:ln>
                            <a:noFill/>
                          </a:ln>
                          <a:effectLst/>
                        </a:rPr>
                        <a:t>tên</a:t>
                      </a:r>
                      <a:r>
                        <a:rPr kumimoji="0" lang="en-US" sz="1600" u="none" strike="noStrike" cap="none" normalizeH="0" baseline="0" dirty="0">
                          <a:ln>
                            <a:noFill/>
                          </a:ln>
                          <a:effectLst/>
                        </a:rPr>
                        <a:t> </a:t>
                      </a:r>
                      <a:r>
                        <a:rPr kumimoji="0" lang="en-US" sz="1600" u="none" strike="noStrike" cap="none" normalizeH="0" baseline="0" dirty="0" err="1">
                          <a:ln>
                            <a:noFill/>
                          </a:ln>
                          <a:effectLst/>
                        </a:rPr>
                        <a:t>của</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endParaRPr kumimoji="0" lang="en-US" sz="1600" b="0"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2"/>
                  </a:ext>
                </a:extLst>
              </a:tr>
              <a:tr h="32863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latin typeface="Courier New" panose="02070309020205020404" pitchFamily="49" charset="0"/>
                          <a:cs typeface="Courier New" panose="02070309020205020404" pitchFamily="49" charset="0"/>
                        </a:rPr>
                        <a:t>final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boolean</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isAlive</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txBody>
                  <a:tcPr marT="45718" marB="45718"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Kiểm</a:t>
                      </a:r>
                      <a:r>
                        <a:rPr kumimoji="0" lang="en-US" sz="1600" u="none" strike="noStrike" cap="none" normalizeH="0" baseline="0" dirty="0">
                          <a:ln>
                            <a:noFill/>
                          </a:ln>
                          <a:effectLst/>
                        </a:rPr>
                        <a:t> </a:t>
                      </a:r>
                      <a:r>
                        <a:rPr kumimoji="0" lang="en-US" sz="1600" u="none" strike="noStrike" cap="none" normalizeH="0" baseline="0" dirty="0" err="1">
                          <a:ln>
                            <a:noFill/>
                          </a:ln>
                          <a:effectLst/>
                        </a:rPr>
                        <a:t>tra</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r>
                        <a:rPr kumimoji="0" lang="en-US" sz="1600" u="none" strike="noStrike" cap="none" normalizeH="0" baseline="0" dirty="0">
                          <a:ln>
                            <a:noFill/>
                          </a:ln>
                          <a:effectLst/>
                        </a:rPr>
                        <a:t> </a:t>
                      </a:r>
                      <a:r>
                        <a:rPr kumimoji="0" lang="en-US" sz="1600" u="none" strike="noStrike" cap="none" normalizeH="0" baseline="0" dirty="0" err="1">
                          <a:ln>
                            <a:noFill/>
                          </a:ln>
                          <a:effectLst/>
                        </a:rPr>
                        <a:t>còn</a:t>
                      </a:r>
                      <a:r>
                        <a:rPr kumimoji="0" lang="en-US" sz="1600" u="none" strike="noStrike" cap="none" normalizeH="0" baseline="0" dirty="0">
                          <a:ln>
                            <a:noFill/>
                          </a:ln>
                          <a:effectLst/>
                        </a:rPr>
                        <a:t> </a:t>
                      </a:r>
                      <a:r>
                        <a:rPr kumimoji="0" lang="en-US" sz="1600" u="none" strike="noStrike" cap="none" normalizeH="0" baseline="0" dirty="0" err="1">
                          <a:ln>
                            <a:noFill/>
                          </a:ln>
                          <a:effectLst/>
                        </a:rPr>
                        <a:t>sống</a:t>
                      </a:r>
                      <a:r>
                        <a:rPr kumimoji="0" lang="en-US" sz="1600" u="none" strike="noStrike" cap="none" normalizeH="0" baseline="0" dirty="0">
                          <a:ln>
                            <a:noFill/>
                          </a:ln>
                          <a:effectLst/>
                        </a:rPr>
                        <a:t> hay </a:t>
                      </a:r>
                      <a:r>
                        <a:rPr kumimoji="0" lang="en-US" sz="1600" u="none" strike="noStrike" cap="none" normalizeH="0" baseline="0" dirty="0" err="1">
                          <a:ln>
                            <a:noFill/>
                          </a:ln>
                          <a:effectLst/>
                        </a:rPr>
                        <a:t>không</a:t>
                      </a:r>
                      <a:r>
                        <a:rPr kumimoji="0" lang="en-US" sz="1600" u="none" strike="noStrike" cap="none" normalizeH="0" baseline="0" dirty="0">
                          <a:ln>
                            <a:noFill/>
                          </a:ln>
                          <a:effectLst/>
                        </a:rPr>
                        <a:t>?</a:t>
                      </a:r>
                      <a:endParaRPr kumimoji="0" lang="en-US" sz="1600" b="0"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3"/>
                  </a:ext>
                </a:extLst>
              </a:tr>
              <a:tr h="40261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latin typeface="Courier New" panose="02070309020205020404" pitchFamily="49" charset="0"/>
                          <a:cs typeface="Courier New" panose="02070309020205020404" pitchFamily="49" charset="0"/>
                        </a:rPr>
                        <a:t>final void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setName</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 String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NewName</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txBody>
                  <a:tcPr marT="45718" marB="45718"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Đặt</a:t>
                      </a:r>
                      <a:r>
                        <a:rPr kumimoji="0" lang="en-US" sz="1600" u="none" strike="noStrike" cap="none" normalizeH="0" baseline="0" dirty="0">
                          <a:ln>
                            <a:noFill/>
                          </a:ln>
                          <a:effectLst/>
                        </a:rPr>
                        <a:t> </a:t>
                      </a:r>
                      <a:r>
                        <a:rPr kumimoji="0" lang="en-US" sz="1600" u="none" strike="noStrike" cap="none" normalizeH="0" baseline="0" dirty="0" err="1">
                          <a:ln>
                            <a:noFill/>
                          </a:ln>
                          <a:effectLst/>
                        </a:rPr>
                        <a:t>tên</a:t>
                      </a:r>
                      <a:r>
                        <a:rPr kumimoji="0" lang="en-US" sz="1600" u="none" strike="noStrike" cap="none" normalizeH="0" baseline="0" dirty="0">
                          <a:ln>
                            <a:noFill/>
                          </a:ln>
                          <a:effectLst/>
                        </a:rPr>
                        <a:t> </a:t>
                      </a:r>
                      <a:r>
                        <a:rPr kumimoji="0" lang="en-US" sz="1600" u="none" strike="noStrike" cap="none" normalizeH="0" baseline="0" dirty="0" err="1">
                          <a:ln>
                            <a:noFill/>
                          </a:ln>
                          <a:effectLst/>
                        </a:rPr>
                        <a:t>mới</a:t>
                      </a:r>
                      <a:r>
                        <a:rPr kumimoji="0" lang="en-US" sz="1600" u="none" strike="noStrike" cap="none" normalizeH="0" baseline="0" dirty="0">
                          <a:ln>
                            <a:noFill/>
                          </a:ln>
                          <a:effectLst/>
                        </a:rPr>
                        <a:t> </a:t>
                      </a:r>
                      <a:r>
                        <a:rPr kumimoji="0" lang="en-US" sz="1600" u="none" strike="noStrike" cap="none" normalizeH="0" baseline="0" dirty="0" err="1">
                          <a:ln>
                            <a:noFill/>
                          </a:ln>
                          <a:effectLst/>
                        </a:rPr>
                        <a:t>cho</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endParaRPr kumimoji="0" lang="en-US" sz="1600" b="0"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4"/>
                  </a:ext>
                </a:extLst>
              </a:tr>
              <a:tr h="39821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latin typeface="Courier New" panose="02070309020205020404" pitchFamily="49" charset="0"/>
                          <a:cs typeface="Courier New" panose="02070309020205020404" pitchFamily="49" charset="0"/>
                        </a:rPr>
                        <a:t>final void join () throws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interruptedException</a:t>
                      </a:r>
                      <a:endParaRPr kumimoji="0" lang="en-US"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txBody>
                  <a:tcPr marT="45718" marB="45718"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Chờ</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r>
                        <a:rPr kumimoji="0" lang="en-US" sz="1600" u="none" strike="noStrike" cap="none" normalizeH="0" baseline="0" dirty="0">
                          <a:ln>
                            <a:noFill/>
                          </a:ln>
                          <a:effectLst/>
                        </a:rPr>
                        <a:t> </a:t>
                      </a:r>
                      <a:r>
                        <a:rPr kumimoji="0" lang="en-US" sz="1600" u="none" strike="noStrike" cap="none" normalizeH="0" baseline="0" dirty="0" err="1">
                          <a:ln>
                            <a:noFill/>
                          </a:ln>
                          <a:effectLst/>
                        </a:rPr>
                        <a:t>này</a:t>
                      </a:r>
                      <a:r>
                        <a:rPr kumimoji="0" lang="en-US" sz="1600" u="none" strike="noStrike" cap="none" normalizeH="0" baseline="0" dirty="0">
                          <a:ln>
                            <a:noFill/>
                          </a:ln>
                          <a:effectLst/>
                        </a:rPr>
                        <a:t> </a:t>
                      </a:r>
                      <a:r>
                        <a:rPr kumimoji="0" lang="en-US" sz="1600" u="none" strike="noStrike" cap="none" normalizeH="0" baseline="0" dirty="0" err="1">
                          <a:ln>
                            <a:noFill/>
                          </a:ln>
                          <a:effectLst/>
                        </a:rPr>
                        <a:t>chết</a:t>
                      </a:r>
                      <a:endParaRPr kumimoji="0" lang="en-US" sz="1600" b="0"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5"/>
                  </a:ext>
                </a:extLst>
              </a:tr>
              <a:tr h="51550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a:ln>
                            <a:noFill/>
                          </a:ln>
                          <a:effectLst/>
                          <a:latin typeface="Courier New" panose="02070309020205020404" pitchFamily="49" charset="0"/>
                          <a:cs typeface="Courier New" panose="02070309020205020404" pitchFamily="49" charset="0"/>
                        </a:rPr>
                        <a:t>public final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boolean</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 </a:t>
                      </a:r>
                      <a:r>
                        <a:rPr kumimoji="0" lang="en-US" sz="1100" u="none" strike="noStrike" cap="none" normalizeH="0" baseline="0" dirty="0" err="1">
                          <a:ln>
                            <a:noFill/>
                          </a:ln>
                          <a:effectLst/>
                          <a:latin typeface="Courier New" panose="02070309020205020404" pitchFamily="49" charset="0"/>
                          <a:cs typeface="Courier New" panose="02070309020205020404" pitchFamily="49" charset="0"/>
                        </a:rPr>
                        <a:t>isDaemon</a:t>
                      </a:r>
                      <a:r>
                        <a:rPr kumimoji="0" lang="en-US" sz="110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Kiểm</a:t>
                      </a:r>
                      <a:r>
                        <a:rPr kumimoji="0" lang="en-US" sz="1600" u="none" strike="noStrike" cap="none" normalizeH="0" baseline="0" dirty="0">
                          <a:ln>
                            <a:noFill/>
                          </a:ln>
                          <a:effectLst/>
                        </a:rPr>
                        <a:t> </a:t>
                      </a:r>
                      <a:r>
                        <a:rPr kumimoji="0" lang="en-US" sz="1600" u="none" strike="noStrike" cap="none" normalizeH="0" baseline="0" dirty="0" err="1">
                          <a:ln>
                            <a:noFill/>
                          </a:ln>
                          <a:effectLst/>
                        </a:rPr>
                        <a:t>tra</a:t>
                      </a:r>
                      <a:r>
                        <a:rPr kumimoji="0" lang="en-US" sz="1600" u="none" strike="noStrike" cap="none" normalizeH="0" baseline="0" dirty="0">
                          <a:ln>
                            <a:noFill/>
                          </a:ln>
                          <a:effectLst/>
                        </a:rPr>
                        <a:t> </a:t>
                      </a:r>
                      <a:r>
                        <a:rPr kumimoji="0" lang="en-US" sz="1600" u="none" strike="noStrike" cap="none" normalizeH="0" baseline="0" dirty="0" err="1">
                          <a:ln>
                            <a:noFill/>
                          </a:ln>
                          <a:effectLst/>
                        </a:rPr>
                        <a:t>xem</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r>
                        <a:rPr kumimoji="0" lang="en-US" sz="1600" u="none" strike="noStrike" cap="none" normalizeH="0" baseline="0" dirty="0">
                          <a:ln>
                            <a:noFill/>
                          </a:ln>
                          <a:effectLst/>
                        </a:rPr>
                        <a:t> </a:t>
                      </a:r>
                      <a:r>
                        <a:rPr kumimoji="0" lang="en-US" sz="1600" u="none" strike="noStrike" cap="none" normalizeH="0" baseline="0" dirty="0" err="1">
                          <a:ln>
                            <a:noFill/>
                          </a:ln>
                          <a:effectLst/>
                        </a:rPr>
                        <a:t>này</a:t>
                      </a:r>
                      <a:r>
                        <a:rPr kumimoji="0" lang="en-US" sz="1600" u="none" strike="noStrike" cap="none" normalizeH="0" baseline="0" dirty="0">
                          <a:ln>
                            <a:noFill/>
                          </a:ln>
                          <a:effectLst/>
                        </a:rPr>
                        <a:t> </a:t>
                      </a:r>
                      <a:r>
                        <a:rPr kumimoji="0" lang="en-US" sz="1600" u="none" strike="noStrike" cap="none" normalizeH="0" baseline="0" dirty="0" err="1">
                          <a:ln>
                            <a:noFill/>
                          </a:ln>
                          <a:effectLst/>
                        </a:rPr>
                        <a:t>có</a:t>
                      </a:r>
                      <a:r>
                        <a:rPr kumimoji="0" lang="en-US" sz="1600" u="none" strike="noStrike" cap="none" normalizeH="0" baseline="0" dirty="0">
                          <a:ln>
                            <a:noFill/>
                          </a:ln>
                          <a:effectLst/>
                        </a:rPr>
                        <a:t> </a:t>
                      </a:r>
                      <a:r>
                        <a:rPr kumimoji="0" lang="en-US" sz="1600" u="none" strike="noStrike" cap="none" normalizeH="0" baseline="0" dirty="0" err="1">
                          <a:ln>
                            <a:noFill/>
                          </a:ln>
                          <a:effectLst/>
                        </a:rPr>
                        <a:t>phải</a:t>
                      </a:r>
                      <a:r>
                        <a:rPr kumimoji="0" lang="en-US" sz="1600" u="none" strike="noStrike" cap="none" normalizeH="0" baseline="0" dirty="0">
                          <a:ln>
                            <a:noFill/>
                          </a:ln>
                          <a:effectLst/>
                        </a:rPr>
                        <a:t> </a:t>
                      </a:r>
                      <a:r>
                        <a:rPr kumimoji="0" lang="en-US" sz="1600" u="none" strike="noStrike" cap="none" normalizeH="0" baseline="0" dirty="0" err="1">
                          <a:ln>
                            <a:noFill/>
                          </a:ln>
                          <a:effectLst/>
                        </a:rPr>
                        <a:t>là</a:t>
                      </a:r>
                      <a:r>
                        <a:rPr kumimoji="0" lang="en-US" sz="1600" u="none" strike="noStrike" cap="none" normalizeH="0" baseline="0" dirty="0">
                          <a:ln>
                            <a:noFill/>
                          </a:ln>
                          <a:effectLst/>
                        </a:rPr>
                        <a:t> </a:t>
                      </a:r>
                      <a:r>
                        <a:rPr kumimoji="0" lang="en-US" sz="1600" u="none" strike="noStrike" cap="none" normalizeH="0" baseline="0" dirty="0" err="1">
                          <a:ln>
                            <a:noFill/>
                          </a:ln>
                          <a:effectLst/>
                        </a:rPr>
                        <a:t>luồng</a:t>
                      </a:r>
                      <a:r>
                        <a:rPr kumimoji="0" lang="en-US" sz="1600" u="none" strike="noStrike" cap="none" normalizeH="0" baseline="0" dirty="0">
                          <a:ln>
                            <a:noFill/>
                          </a:ln>
                          <a:effectLst/>
                        </a:rPr>
                        <a:t> daemon</a:t>
                      </a:r>
                      <a:endParaRPr kumimoji="0" lang="en-US" sz="1600" b="0" i="0" u="none" strike="noStrike" cap="none" normalizeH="0" baseline="0" dirty="0">
                        <a:ln>
                          <a:noFill/>
                        </a:ln>
                        <a:solidFill>
                          <a:srgbClr val="000066"/>
                        </a:solidFill>
                        <a:effectLst/>
                        <a:latin typeface="Arial" pitchFamily="34" charset="0"/>
                      </a:endParaRPr>
                    </a:p>
                  </a:txBody>
                  <a:tcPr marT="45718" marB="45718" horzOverflow="overflow"/>
                </a:tc>
                <a:extLst>
                  <a:ext uri="{0D108BD9-81ED-4DB2-BD59-A6C34878D82A}">
                    <a16:rowId xmlns:a16="http://schemas.microsoft.com/office/drawing/2014/main" val="10006"/>
                  </a:ext>
                </a:extLst>
              </a:tr>
              <a:tr h="3870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static void sleep (long </a:t>
                      </a:r>
                      <a:r>
                        <a:rPr kumimoji="0" lang="en-US" sz="1100" u="none" strike="noStrike" kern="1200" cap="none" normalizeH="0" baseline="0" dirty="0" err="1">
                          <a:ln>
                            <a:noFill/>
                          </a:ln>
                          <a:solidFill>
                            <a:schemeClr val="tx1"/>
                          </a:solidFill>
                          <a:effectLst/>
                          <a:latin typeface="Courier New" panose="02070309020205020404" pitchFamily="49" charset="0"/>
                          <a:ea typeface="+mn-ea"/>
                          <a:cs typeface="Courier New" panose="02070309020205020404" pitchFamily="49" charset="0"/>
                        </a:rPr>
                        <a:t>milisec</a:t>
                      </a: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a:t>
                      </a:r>
                    </a:p>
                  </a:txBody>
                  <a:tcPr marT="45714" marB="4571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err="1">
                          <a:ln>
                            <a:noFill/>
                          </a:ln>
                          <a:solidFill>
                            <a:schemeClr val="tx1"/>
                          </a:solidFill>
                          <a:effectLst/>
                          <a:latin typeface="+mn-lt"/>
                          <a:ea typeface="+mn-ea"/>
                          <a:cs typeface="+mn-cs"/>
                        </a:rPr>
                        <a:t>Trì</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hoãn</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luồng</a:t>
                      </a:r>
                      <a:r>
                        <a:rPr kumimoji="0" lang="en-US" sz="1600" u="none" strike="noStrike" kern="1200" cap="none" normalizeH="0" baseline="0" dirty="0">
                          <a:ln>
                            <a:noFill/>
                          </a:ln>
                          <a:solidFill>
                            <a:schemeClr val="tx1"/>
                          </a:solidFill>
                          <a:effectLst/>
                          <a:latin typeface="+mn-lt"/>
                          <a:ea typeface="+mn-ea"/>
                          <a:cs typeface="+mn-cs"/>
                        </a:rPr>
                        <a:t> 1 </a:t>
                      </a:r>
                      <a:r>
                        <a:rPr kumimoji="0" lang="en-US" sz="1600" u="none" strike="noStrike" kern="1200" cap="none" normalizeH="0" baseline="0" dirty="0" err="1">
                          <a:ln>
                            <a:noFill/>
                          </a:ln>
                          <a:solidFill>
                            <a:schemeClr val="tx1"/>
                          </a:solidFill>
                          <a:effectLst/>
                          <a:latin typeface="+mn-lt"/>
                          <a:ea typeface="+mn-ea"/>
                          <a:cs typeface="+mn-cs"/>
                        </a:rPr>
                        <a:t>thời</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gian</a:t>
                      </a:r>
                      <a:endParaRPr kumimoji="0" lang="en-US" sz="1600" u="none" strike="noStrike" kern="1200" cap="none" normalizeH="0" baseline="0" dirty="0">
                        <a:ln>
                          <a:noFill/>
                        </a:ln>
                        <a:solidFill>
                          <a:schemeClr val="tx1"/>
                        </a:solidFill>
                        <a:effectLst/>
                        <a:latin typeface="+mn-lt"/>
                        <a:ea typeface="+mn-ea"/>
                        <a:cs typeface="+mn-cs"/>
                      </a:endParaRPr>
                    </a:p>
                  </a:txBody>
                  <a:tcPr marT="45714" marB="45714" horzOverflow="overflow"/>
                </a:tc>
                <a:extLst>
                  <a:ext uri="{0D108BD9-81ED-4DB2-BD59-A6C34878D82A}">
                    <a16:rowId xmlns:a16="http://schemas.microsoft.com/office/drawing/2014/main" val="10007"/>
                  </a:ext>
                </a:extLst>
              </a:tr>
              <a:tr h="4023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void start()</a:t>
                      </a:r>
                    </a:p>
                  </a:txBody>
                  <a:tcPr marT="45714" marB="4571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err="1">
                          <a:ln>
                            <a:noFill/>
                          </a:ln>
                          <a:solidFill>
                            <a:schemeClr val="tx1"/>
                          </a:solidFill>
                          <a:effectLst/>
                          <a:latin typeface="+mn-lt"/>
                          <a:ea typeface="+mn-ea"/>
                          <a:cs typeface="+mn-cs"/>
                        </a:rPr>
                        <a:t>thực</a:t>
                      </a:r>
                      <a:r>
                        <a:rPr kumimoji="0" lang="en-US" sz="1600" u="none" strike="noStrike" kern="1200" cap="none" normalizeH="0" baseline="0" dirty="0">
                          <a:ln>
                            <a:noFill/>
                          </a:ln>
                          <a:solidFill>
                            <a:schemeClr val="tx1"/>
                          </a:solidFill>
                          <a:effectLst/>
                          <a:latin typeface="+mn-lt"/>
                          <a:ea typeface="+mn-ea"/>
                          <a:cs typeface="+mn-cs"/>
                        </a:rPr>
                        <a:t> thi </a:t>
                      </a:r>
                      <a:r>
                        <a:rPr kumimoji="0" lang="en-US" sz="1600" u="none" strike="noStrike" kern="1200" cap="none" normalizeH="0" baseline="0" dirty="0" err="1">
                          <a:ln>
                            <a:noFill/>
                          </a:ln>
                          <a:solidFill>
                            <a:schemeClr val="tx1"/>
                          </a:solidFill>
                          <a:effectLst/>
                          <a:latin typeface="+mn-lt"/>
                          <a:ea typeface="+mn-ea"/>
                          <a:cs typeface="+mn-cs"/>
                        </a:rPr>
                        <a:t>luồng</a:t>
                      </a:r>
                      <a:endParaRPr kumimoji="0" lang="en-US" sz="1600" u="none" strike="noStrike" kern="1200" cap="none" normalizeH="0" baseline="0" dirty="0">
                        <a:ln>
                          <a:noFill/>
                        </a:ln>
                        <a:solidFill>
                          <a:schemeClr val="tx1"/>
                        </a:solidFill>
                        <a:effectLst/>
                        <a:latin typeface="+mn-lt"/>
                        <a:ea typeface="+mn-ea"/>
                        <a:cs typeface="+mn-cs"/>
                      </a:endParaRPr>
                    </a:p>
                  </a:txBody>
                  <a:tcPr marT="45714" marB="45714" horzOverflow="overflow"/>
                </a:tc>
                <a:extLst>
                  <a:ext uri="{0D108BD9-81ED-4DB2-BD59-A6C34878D82A}">
                    <a16:rowId xmlns:a16="http://schemas.microsoft.com/office/drawing/2014/main" val="494299884"/>
                  </a:ext>
                </a:extLst>
              </a:tr>
              <a:tr h="4078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static </a:t>
                      </a:r>
                      <a:r>
                        <a:rPr kumimoji="0" lang="en-US" sz="1100" u="none" strike="noStrike" kern="1200" cap="none" normalizeH="0" baseline="0" dirty="0" err="1">
                          <a:ln>
                            <a:noFill/>
                          </a:ln>
                          <a:solidFill>
                            <a:schemeClr val="tx1"/>
                          </a:solidFill>
                          <a:effectLst/>
                          <a:latin typeface="Courier New" panose="02070309020205020404" pitchFamily="49" charset="0"/>
                          <a:ea typeface="+mn-ea"/>
                          <a:cs typeface="Courier New" panose="02070309020205020404" pitchFamily="49" charset="0"/>
                        </a:rPr>
                        <a:t>int</a:t>
                      </a: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 </a:t>
                      </a:r>
                      <a:r>
                        <a:rPr kumimoji="0" lang="en-US" sz="1100" u="none" strike="noStrike" kern="1200" cap="none" normalizeH="0" baseline="0" dirty="0" err="1">
                          <a:ln>
                            <a:noFill/>
                          </a:ln>
                          <a:solidFill>
                            <a:schemeClr val="tx1"/>
                          </a:solidFill>
                          <a:effectLst/>
                          <a:latin typeface="Courier New" panose="02070309020205020404" pitchFamily="49" charset="0"/>
                          <a:ea typeface="+mn-ea"/>
                          <a:cs typeface="Courier New" panose="02070309020205020404" pitchFamily="49" charset="0"/>
                        </a:rPr>
                        <a:t>activeCount</a:t>
                      </a: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a:t>
                      </a:r>
                    </a:p>
                  </a:txBody>
                  <a:tcPr marT="45714" marB="4571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err="1">
                          <a:ln>
                            <a:noFill/>
                          </a:ln>
                          <a:solidFill>
                            <a:schemeClr val="tx1"/>
                          </a:solidFill>
                          <a:effectLst/>
                          <a:latin typeface="+mn-lt"/>
                          <a:ea typeface="+mn-ea"/>
                          <a:cs typeface="+mn-cs"/>
                        </a:rPr>
                        <a:t>Đếm</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số</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luồng</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đang</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tích</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cực</a:t>
                      </a:r>
                      <a:endParaRPr kumimoji="0" lang="en-US" sz="1600" u="none" strike="noStrike" kern="1200" cap="none" normalizeH="0" baseline="0" dirty="0">
                        <a:ln>
                          <a:noFill/>
                        </a:ln>
                        <a:solidFill>
                          <a:schemeClr val="tx1"/>
                        </a:solidFill>
                        <a:effectLst/>
                        <a:latin typeface="+mn-lt"/>
                        <a:ea typeface="+mn-ea"/>
                        <a:cs typeface="+mn-cs"/>
                      </a:endParaRPr>
                    </a:p>
                  </a:txBody>
                  <a:tcPr marT="45714" marB="45714" horzOverflow="overflow"/>
                </a:tc>
                <a:extLst>
                  <a:ext uri="{0D108BD9-81ED-4DB2-BD59-A6C34878D82A}">
                    <a16:rowId xmlns:a16="http://schemas.microsoft.com/office/drawing/2014/main" val="3954008491"/>
                  </a:ext>
                </a:extLst>
              </a:tr>
              <a:tr h="5767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kern="1200" cap="none" normalizeH="0" baseline="0" dirty="0">
                          <a:ln>
                            <a:noFill/>
                          </a:ln>
                          <a:solidFill>
                            <a:schemeClr val="tx1"/>
                          </a:solidFill>
                          <a:effectLst/>
                          <a:latin typeface="Courier New" panose="02070309020205020404" pitchFamily="49" charset="0"/>
                          <a:ea typeface="+mn-ea"/>
                          <a:cs typeface="Courier New" panose="02070309020205020404" pitchFamily="49" charset="0"/>
                        </a:rPr>
                        <a:t>static void yield()</a:t>
                      </a:r>
                    </a:p>
                  </a:txBody>
                  <a:tcPr marT="45714" marB="4571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kern="1200" cap="none" normalizeH="0" baseline="0" dirty="0" err="1">
                          <a:ln>
                            <a:noFill/>
                          </a:ln>
                          <a:solidFill>
                            <a:schemeClr val="tx1"/>
                          </a:solidFill>
                          <a:effectLst/>
                          <a:latin typeface="+mn-lt"/>
                          <a:ea typeface="+mn-ea"/>
                          <a:cs typeface="+mn-cs"/>
                        </a:rPr>
                        <a:t>Tạm</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dừng</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luồng</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hiện</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hành</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để</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các</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luồng</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khác</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tiếp</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tục</a:t>
                      </a:r>
                      <a:r>
                        <a:rPr kumimoji="0" lang="en-US" sz="1600" u="none" strike="noStrike" kern="1200" cap="none" normalizeH="0" baseline="0" dirty="0">
                          <a:ln>
                            <a:noFill/>
                          </a:ln>
                          <a:solidFill>
                            <a:schemeClr val="tx1"/>
                          </a:solidFill>
                          <a:effectLst/>
                          <a:latin typeface="+mn-lt"/>
                          <a:ea typeface="+mn-ea"/>
                          <a:cs typeface="+mn-cs"/>
                        </a:rPr>
                        <a:t> </a:t>
                      </a:r>
                      <a:r>
                        <a:rPr kumimoji="0" lang="en-US" sz="1600" u="none" strike="noStrike" kern="1200" cap="none" normalizeH="0" baseline="0" dirty="0" err="1">
                          <a:ln>
                            <a:noFill/>
                          </a:ln>
                          <a:solidFill>
                            <a:schemeClr val="tx1"/>
                          </a:solidFill>
                          <a:effectLst/>
                          <a:latin typeface="+mn-lt"/>
                          <a:ea typeface="+mn-ea"/>
                          <a:cs typeface="+mn-cs"/>
                        </a:rPr>
                        <a:t>thực</a:t>
                      </a:r>
                      <a:r>
                        <a:rPr kumimoji="0" lang="en-US" sz="1600" u="none" strike="noStrike" kern="1200" cap="none" normalizeH="0" baseline="0" dirty="0">
                          <a:ln>
                            <a:noFill/>
                          </a:ln>
                          <a:solidFill>
                            <a:schemeClr val="tx1"/>
                          </a:solidFill>
                          <a:effectLst/>
                          <a:latin typeface="+mn-lt"/>
                          <a:ea typeface="+mn-ea"/>
                          <a:cs typeface="+mn-cs"/>
                        </a:rPr>
                        <a:t> thi</a:t>
                      </a:r>
                    </a:p>
                  </a:txBody>
                  <a:tcPr marT="45714" marB="45714" horzOverflow="overflow"/>
                </a:tc>
                <a:extLst>
                  <a:ext uri="{0D108BD9-81ED-4DB2-BD59-A6C34878D82A}">
                    <a16:rowId xmlns:a16="http://schemas.microsoft.com/office/drawing/2014/main" val="4269373234"/>
                  </a:ext>
                </a:extLst>
              </a:tr>
            </a:tbl>
          </a:graphicData>
        </a:graphic>
      </p:graphicFrame>
      <p:sp>
        <p:nvSpPr>
          <p:cNvPr id="4" name="Rectangle 2"/>
          <p:cNvSpPr txBox="1">
            <a:spLocks noChangeArrowheads="1"/>
          </p:cNvSpPr>
          <p:nvPr/>
        </p:nvSpPr>
        <p:spPr>
          <a:xfrm>
            <a:off x="422114" y="373314"/>
            <a:ext cx="9919158"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a:solidFill>
                  <a:srgbClr val="C00000"/>
                </a:solidFill>
              </a:rPr>
              <a:t>Methods </a:t>
            </a:r>
            <a:r>
              <a:rPr lang="en-US" altLang="en-US" dirty="0" err="1">
                <a:solidFill>
                  <a:srgbClr val="C00000"/>
                </a:solidFill>
              </a:rPr>
              <a:t>thông</a:t>
            </a:r>
            <a:r>
              <a:rPr lang="en-US" altLang="en-US" dirty="0">
                <a:solidFill>
                  <a:srgbClr val="C00000"/>
                </a:solidFill>
              </a:rPr>
              <a:t> </a:t>
            </a:r>
            <a:r>
              <a:rPr lang="en-US" altLang="en-US" dirty="0" err="1">
                <a:solidFill>
                  <a:srgbClr val="C00000"/>
                </a:solidFill>
              </a:rPr>
              <a:t>dụng</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a:t>
            </a:r>
            <a:r>
              <a:rPr lang="en-US" altLang="en-US" dirty="0" err="1">
                <a:solidFill>
                  <a:srgbClr val="C00000"/>
                </a:solidFill>
              </a:rPr>
              <a:t>lớp</a:t>
            </a:r>
            <a:r>
              <a:rPr lang="en-US" altLang="en-US" dirty="0">
                <a:solidFill>
                  <a:srgbClr val="C00000"/>
                </a:solidFill>
              </a:rPr>
              <a:t> Thread</a:t>
            </a:r>
          </a:p>
        </p:txBody>
      </p:sp>
    </p:spTree>
    <p:extLst>
      <p:ext uri="{BB962C8B-B14F-4D97-AF65-F5344CB8AC3E}">
        <p14:creationId xmlns:p14="http://schemas.microsoft.com/office/powerpoint/2010/main" val="429052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a:bodyPr>
          <a:lstStyle/>
          <a:p>
            <a:pPr>
              <a:lnSpc>
                <a:spcPct val="150000"/>
              </a:lnSpc>
            </a:pPr>
            <a:r>
              <a:rPr lang="vi-VN" altLang="en-US" sz="2400" dirty="0"/>
              <a:t>Luồng </a:t>
            </a:r>
            <a:r>
              <a:rPr lang="vi-VN" altLang="en-US" sz="2400" b="1" dirty="0"/>
              <a:t>Daemon</a:t>
            </a:r>
            <a:r>
              <a:rPr lang="vi-VN" altLang="en-US" sz="2400" dirty="0"/>
              <a:t>: luồng hệ thống, chạy ở mức nền (background</a:t>
            </a:r>
            <a:r>
              <a:rPr lang="en-US" altLang="en-US" sz="2400" dirty="0"/>
              <a:t> </a:t>
            </a:r>
            <a:r>
              <a:rPr lang="vi-VN" altLang="en-US" sz="2400" dirty="0"/>
              <a:t>- chạy ngầm), là những luồng cung cấp các dịch vụ cho các luồng khác. Các quá trình trong JVM chỉ tồn tại khi các luồng daemon tồn tại. JVM có ít nhất 1 luồng daemon là luồng “garbage collection”</a:t>
            </a:r>
          </a:p>
          <a:p>
            <a:pPr>
              <a:lnSpc>
                <a:spcPct val="150000"/>
              </a:lnSpc>
            </a:pPr>
            <a:r>
              <a:rPr lang="vi-VN" altLang="en-US" sz="2400" dirty="0"/>
              <a:t>Luồng do user tạo ra</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a:solidFill>
                  <a:srgbClr val="C00000"/>
                </a:solidFill>
              </a:rPr>
              <a:t>Hai </a:t>
            </a:r>
            <a:r>
              <a:rPr lang="en-US" altLang="en-US" dirty="0" err="1">
                <a:solidFill>
                  <a:srgbClr val="C00000"/>
                </a:solidFill>
              </a:rPr>
              <a:t>loại</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Tree>
    <p:extLst>
      <p:ext uri="{BB962C8B-B14F-4D97-AF65-F5344CB8AC3E}">
        <p14:creationId xmlns:p14="http://schemas.microsoft.com/office/powerpoint/2010/main" val="73204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298" y="1401082"/>
            <a:ext cx="7468361" cy="489364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package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create_thread_demo</a:t>
            </a:r>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extends</a:t>
            </a:r>
            <a:r>
              <a:rPr lang="en-US" sz="1200" dirty="0">
                <a:solidFill>
                  <a:srgbClr val="000000"/>
                </a:solidFill>
                <a:latin typeface="Consolas" panose="020B0609020204030204" pitchFamily="49" charset="0"/>
              </a:rPr>
              <a:t> Thread{</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run() {</a:t>
            </a:r>
          </a:p>
          <a:p>
            <a:pPr lvl="2"/>
            <a:r>
              <a:rPr lang="en-US" sz="1200" dirty="0">
                <a:solidFill>
                  <a:srgbClr val="7F0055"/>
                </a:solidFill>
                <a:latin typeface="Consolas" panose="020B0609020204030204" pitchFamily="49" charset="0"/>
              </a:rPr>
              <a:t>try</a:t>
            </a:r>
            <a:r>
              <a:rPr lang="en-US" sz="1200" dirty="0">
                <a:solidFill>
                  <a:srgbClr val="000000"/>
                </a:solidFill>
                <a:latin typeface="Consolas" panose="020B0609020204030204" pitchFamily="49" charset="0"/>
              </a:rPr>
              <a:t> {</a:t>
            </a:r>
          </a:p>
          <a:p>
            <a:pPr lvl="3"/>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"Inside "</a:t>
            </a:r>
            <a:r>
              <a:rPr lang="en-US" sz="1200" dirty="0">
                <a:solidFill>
                  <a:srgbClr val="000000"/>
                </a:solidFill>
                <a:latin typeface="Consolas" panose="020B0609020204030204" pitchFamily="49" charset="0"/>
              </a:rPr>
              <a:t> + </a:t>
            </a:r>
            <a:r>
              <a:rPr lang="en-US" sz="1200" dirty="0" err="1">
                <a:solidFill>
                  <a:srgbClr val="7F0055"/>
                </a:solidFill>
                <a:latin typeface="Consolas" panose="020B0609020204030204" pitchFamily="49" charset="0"/>
              </a:rPr>
              <a:t>this</a:t>
            </a:r>
            <a:r>
              <a:rPr lang="en-US" sz="1200" dirty="0" err="1">
                <a:solidFill>
                  <a:srgbClr val="000000"/>
                </a:solidFill>
                <a:latin typeface="Consolas" panose="020B0609020204030204" pitchFamily="49" charset="0"/>
              </a:rPr>
              <a:t>.getName</a:t>
            </a:r>
            <a:r>
              <a:rPr lang="en-US" sz="1200" dirty="0">
                <a:solidFill>
                  <a:srgbClr val="000000"/>
                </a:solidFill>
                <a:latin typeface="Consolas" panose="020B0609020204030204" pitchFamily="49" charset="0"/>
              </a:rPr>
              <a:t>());</a:t>
            </a:r>
          </a:p>
          <a:p>
            <a:pPr lvl="3"/>
            <a:r>
              <a:rPr lang="en-US" sz="1200" dirty="0" err="1">
                <a:solidFill>
                  <a:srgbClr val="000000"/>
                </a:solidFill>
                <a:latin typeface="Consolas" panose="020B0609020204030204" pitchFamily="49" charset="0"/>
              </a:rPr>
              <a:t>Thread.sleep</a:t>
            </a:r>
            <a:r>
              <a:rPr lang="en-US" sz="1200" dirty="0">
                <a:solidFill>
                  <a:srgbClr val="000000"/>
                </a:solidFill>
                <a:latin typeface="Consolas" panose="020B0609020204030204" pitchFamily="49" charset="0"/>
              </a:rPr>
              <a:t>(2000);</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 "</a:t>
            </a:r>
            <a:r>
              <a:rPr lang="en-US" sz="1200" dirty="0">
                <a:solidFill>
                  <a:srgbClr val="000000"/>
                </a:solidFill>
                <a:latin typeface="Consolas" panose="020B0609020204030204" pitchFamily="49" charset="0"/>
              </a:rPr>
              <a:t> + </a:t>
            </a:r>
            <a:r>
              <a:rPr lang="en-US" sz="1200" dirty="0" err="1">
                <a:solidFill>
                  <a:srgbClr val="7F0055"/>
                </a:solidFill>
                <a:latin typeface="Consolas" panose="020B0609020204030204" pitchFamily="49" charset="0"/>
              </a:rPr>
              <a:t>this</a:t>
            </a:r>
            <a:r>
              <a:rPr lang="en-US" sz="1200" dirty="0" err="1">
                <a:solidFill>
                  <a:srgbClr val="000000"/>
                </a:solidFill>
                <a:latin typeface="Consolas" panose="020B0609020204030204" pitchFamily="49" charset="0"/>
              </a:rPr>
              <a:t>.getName</a:t>
            </a:r>
            <a:r>
              <a:rPr lang="en-US" sz="1200" dirty="0">
                <a:solidFill>
                  <a:srgbClr val="000000"/>
                </a:solidFill>
                <a:latin typeface="Consolas" panose="020B0609020204030204" pitchFamily="49" charset="0"/>
              </a:rPr>
              <a:t>());</a:t>
            </a:r>
          </a:p>
          <a:p>
            <a:pPr lvl="2"/>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catch</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e</a:t>
            </a:r>
            <a:r>
              <a:rPr lang="en-US" sz="1200"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6A3E3E"/>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throws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InterruptedException</a:t>
            </a:r>
            <a:r>
              <a:rPr lang="en-US" sz="1200" dirty="0">
                <a:solidFill>
                  <a:srgbClr val="000000"/>
                </a:solidFill>
                <a:latin typeface="Consolas" panose="020B0609020204030204" pitchFamily="49" charset="0"/>
              </a:rPr>
              <a:t> {</a:t>
            </a:r>
          </a:p>
          <a:p>
            <a:pPr lvl="2"/>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.setName(</a:t>
            </a:r>
            <a:r>
              <a:rPr lang="en-US" sz="1200" dirty="0">
                <a:solidFill>
                  <a:srgbClr val="2A00FF"/>
                </a:solidFill>
                <a:latin typeface="Consolas" panose="020B0609020204030204" pitchFamily="49" charset="0"/>
              </a:rPr>
              <a:t>"test thread 1"</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.start();</a:t>
            </a:r>
          </a:p>
          <a:p>
            <a:pPr lvl="2"/>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t2</a:t>
            </a:r>
            <a:r>
              <a:rPr lang="en-US" sz="1200" dirty="0">
                <a:solidFill>
                  <a:srgbClr val="000000"/>
                </a:solidFill>
                <a:latin typeface="Consolas" panose="020B0609020204030204" pitchFamily="49" charset="0"/>
              </a:rPr>
              <a:t> = </a:t>
            </a:r>
            <a:r>
              <a:rPr lang="en-US" sz="1200" dirty="0">
                <a:solidFill>
                  <a:srgbClr val="7F0055"/>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Mythread</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t2</a:t>
            </a:r>
            <a:r>
              <a:rPr lang="en-US" sz="1200" dirty="0">
                <a:solidFill>
                  <a:srgbClr val="000000"/>
                </a:solidFill>
                <a:latin typeface="Consolas" panose="020B0609020204030204" pitchFamily="49" charset="0"/>
              </a:rPr>
              <a:t>.setName(</a:t>
            </a:r>
            <a:r>
              <a:rPr lang="en-US" sz="1200" dirty="0">
                <a:solidFill>
                  <a:srgbClr val="2A00FF"/>
                </a:solidFill>
                <a:latin typeface="Consolas" panose="020B0609020204030204" pitchFamily="49" charset="0"/>
              </a:rPr>
              <a:t>"test thread 2"</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t2</a:t>
            </a:r>
            <a:r>
              <a:rPr lang="en-US" sz="1200" dirty="0">
                <a:solidFill>
                  <a:srgbClr val="000000"/>
                </a:solidFill>
                <a:latin typeface="Consolas" panose="020B0609020204030204" pitchFamily="49" charset="0"/>
              </a:rPr>
              <a:t>.start();</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"Thread count: "</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Thread.activeCount</a:t>
            </a:r>
            <a:r>
              <a:rPr lang="en-US" sz="1200" dirty="0">
                <a:solidFill>
                  <a:srgbClr val="000000"/>
                </a:solidFill>
                <a:latin typeface="Consolas" panose="020B0609020204030204" pitchFamily="49" charset="0"/>
              </a:rPr>
              <a:t>());</a:t>
            </a:r>
          </a:p>
          <a:p>
            <a:pPr lvl="2"/>
            <a:r>
              <a:rPr lang="en-US" sz="1200" dirty="0">
                <a:solidFill>
                  <a:srgbClr val="6A3E3E"/>
                </a:solidFill>
                <a:latin typeface="Consolas" panose="020B0609020204030204" pitchFamily="49" charset="0"/>
              </a:rPr>
              <a:t>t1</a:t>
            </a:r>
            <a:r>
              <a:rPr lang="en-US" sz="1200" dirty="0">
                <a:solidFill>
                  <a:srgbClr val="000000"/>
                </a:solidFill>
                <a:latin typeface="Consolas" panose="020B0609020204030204" pitchFamily="49" charset="0"/>
              </a:rPr>
              <a:t>.join();</a:t>
            </a:r>
          </a:p>
          <a:p>
            <a:pPr lvl="2"/>
            <a:r>
              <a:rPr lang="en-US" sz="1200" dirty="0">
                <a:solidFill>
                  <a:srgbClr val="6A3E3E"/>
                </a:solidFill>
                <a:latin typeface="Consolas" panose="020B0609020204030204" pitchFamily="49" charset="0"/>
              </a:rPr>
              <a:t>t2</a:t>
            </a:r>
            <a:r>
              <a:rPr lang="en-US" sz="1200" dirty="0">
                <a:solidFill>
                  <a:srgbClr val="000000"/>
                </a:solidFill>
                <a:latin typeface="Consolas" panose="020B0609020204030204" pitchFamily="49" charset="0"/>
              </a:rPr>
              <a:t>.join();</a:t>
            </a:r>
          </a:p>
          <a:p>
            <a:pPr lvl="2"/>
            <a:r>
              <a:rPr lang="en-US" sz="1200" dirty="0" err="1">
                <a:solidFill>
                  <a:srgbClr val="000000"/>
                </a:solidFill>
                <a:latin typeface="Consolas" panose="020B0609020204030204" pitchFamily="49" charset="0"/>
              </a:rPr>
              <a:t>System.</a:t>
            </a:r>
            <a:r>
              <a:rPr lang="en-US" sz="1200" dirty="0" err="1">
                <a:solidFill>
                  <a:srgbClr val="0000C0"/>
                </a:solidFill>
                <a:latin typeface="Consolas" panose="020B0609020204030204" pitchFamily="49" charset="0"/>
              </a:rPr>
              <a:t>out</a:t>
            </a:r>
            <a:r>
              <a:rPr lang="en-US" sz="1200" dirty="0" err="1">
                <a:solidFill>
                  <a:srgbClr val="000000"/>
                </a:solidFill>
                <a:latin typeface="Consolas" panose="020B0609020204030204" pitchFamily="49" charset="0"/>
              </a:rPr>
              <a:t>.println</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"Finish"</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sp>
        <p:nvSpPr>
          <p:cNvPr id="6" name="TextBox 5"/>
          <p:cNvSpPr txBox="1"/>
          <p:nvPr/>
        </p:nvSpPr>
        <p:spPr>
          <a:xfrm>
            <a:off x="8298691" y="1401082"/>
            <a:ext cx="3154334" cy="1754326"/>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dirty="0"/>
              <a:t>Thread count: 3</a:t>
            </a:r>
          </a:p>
          <a:p>
            <a:r>
              <a:rPr lang="en-US" dirty="0"/>
              <a:t>Inside test thread 2</a:t>
            </a:r>
          </a:p>
          <a:p>
            <a:r>
              <a:rPr lang="en-US" dirty="0"/>
              <a:t>Inside test thread 1</a:t>
            </a:r>
          </a:p>
          <a:p>
            <a:r>
              <a:rPr lang="en-US" dirty="0"/>
              <a:t>Finish test thread 2</a:t>
            </a:r>
          </a:p>
          <a:p>
            <a:r>
              <a:rPr lang="en-US" dirty="0"/>
              <a:t>Finish test thread 1</a:t>
            </a:r>
          </a:p>
          <a:p>
            <a:r>
              <a:rPr lang="en-US" dirty="0"/>
              <a:t>Finish</a:t>
            </a:r>
          </a:p>
        </p:txBody>
      </p:sp>
      <p:sp>
        <p:nvSpPr>
          <p:cNvPr id="7" name="Rectangle 2"/>
          <p:cNvSpPr txBox="1">
            <a:spLocks noChangeArrowheads="1"/>
          </p:cNvSpPr>
          <p:nvPr/>
        </p:nvSpPr>
        <p:spPr>
          <a:xfrm>
            <a:off x="422114" y="373314"/>
            <a:ext cx="8004839" cy="639762"/>
          </a:xfrm>
          <a:prstGeom prst="rect">
            <a:avLst/>
          </a:prstGeom>
          <a:noFill/>
          <a:ln>
            <a:noFill/>
          </a:ln>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pPr>
            <a:r>
              <a:rPr lang="en-US" altLang="en-US" dirty="0" err="1">
                <a:solidFill>
                  <a:srgbClr val="C00000"/>
                </a:solidFill>
              </a:rPr>
              <a:t>Ví</a:t>
            </a:r>
            <a:r>
              <a:rPr lang="en-US" altLang="en-US" dirty="0">
                <a:solidFill>
                  <a:srgbClr val="C00000"/>
                </a:solidFill>
              </a:rPr>
              <a:t> </a:t>
            </a:r>
            <a:r>
              <a:rPr lang="en-US" altLang="en-US" dirty="0" err="1">
                <a:solidFill>
                  <a:srgbClr val="C00000"/>
                </a:solidFill>
              </a:rPr>
              <a:t>dụ</a:t>
            </a:r>
            <a:r>
              <a:rPr lang="en-US" altLang="en-US" dirty="0">
                <a:solidFill>
                  <a:srgbClr val="C00000"/>
                </a:solidFill>
              </a:rPr>
              <a:t> 1 </a:t>
            </a:r>
            <a:r>
              <a:rPr lang="en-US" altLang="en-US" dirty="0" err="1">
                <a:solidFill>
                  <a:srgbClr val="C00000"/>
                </a:solidFill>
              </a:rPr>
              <a:t>số</a:t>
            </a:r>
            <a:r>
              <a:rPr lang="en-US" altLang="en-US" dirty="0">
                <a:solidFill>
                  <a:srgbClr val="C00000"/>
                </a:solidFill>
              </a:rPr>
              <a:t> </a:t>
            </a:r>
            <a:r>
              <a:rPr lang="en-US" altLang="en-US" dirty="0" err="1">
                <a:solidFill>
                  <a:srgbClr val="C00000"/>
                </a:solidFill>
              </a:rPr>
              <a:t>phương</a:t>
            </a:r>
            <a:r>
              <a:rPr lang="en-US" altLang="en-US" dirty="0">
                <a:solidFill>
                  <a:srgbClr val="C00000"/>
                </a:solidFill>
              </a:rPr>
              <a:t> </a:t>
            </a:r>
            <a:r>
              <a:rPr lang="en-US" altLang="en-US" dirty="0" err="1">
                <a:solidFill>
                  <a:srgbClr val="C00000"/>
                </a:solidFill>
              </a:rPr>
              <a:t>thức</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Thread</a:t>
            </a:r>
          </a:p>
        </p:txBody>
      </p:sp>
    </p:spTree>
    <p:extLst>
      <p:ext uri="{BB962C8B-B14F-4D97-AF65-F5344CB8AC3E}">
        <p14:creationId xmlns:p14="http://schemas.microsoft.com/office/powerpoint/2010/main" val="51157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fontScale="92500" lnSpcReduction="10000"/>
          </a:bodyPr>
          <a:lstStyle/>
          <a:p>
            <a:pPr>
              <a:lnSpc>
                <a:spcPct val="150000"/>
              </a:lnSpc>
            </a:pPr>
            <a:r>
              <a:rPr lang="vi-VN" altLang="en-US" sz="2400" dirty="0"/>
              <a:t>Các luồng cùng chia sẻ thời gian của CPU</a:t>
            </a:r>
            <a:r>
              <a:rPr lang="en-US" altLang="en-US" sz="2400" dirty="0"/>
              <a:t>. </a:t>
            </a:r>
          </a:p>
          <a:p>
            <a:pPr lvl="1">
              <a:lnSpc>
                <a:spcPct val="150000"/>
              </a:lnSpc>
            </a:pPr>
            <a:r>
              <a:rPr lang="vi-VN" altLang="en-US" sz="2000" dirty="0"/>
              <a:t>Luồng ở cuối hàng đợi sẽ lâu được CPU thực thi </a:t>
            </a:r>
            <a:endParaRPr lang="en-US" altLang="en-US" sz="2000" dirty="0"/>
          </a:p>
          <a:p>
            <a:pPr lvl="1">
              <a:lnSpc>
                <a:spcPct val="150000"/>
              </a:lnSpc>
            </a:pPr>
            <a:r>
              <a:rPr lang="vi-VN" altLang="en-US" sz="2000" dirty="0"/>
              <a:t>Có nhu cầu thay đổi độ ưu tiên của luồng. </a:t>
            </a:r>
            <a:endParaRPr lang="en-US" altLang="en-US" sz="2000" dirty="0"/>
          </a:p>
          <a:p>
            <a:pPr lvl="1">
              <a:lnSpc>
                <a:spcPct val="150000"/>
              </a:lnSpc>
            </a:pPr>
            <a:r>
              <a:rPr lang="vi-VN" altLang="en-US" sz="2000" dirty="0"/>
              <a:t>Java cung cấp 3 hằng mô tả độ ưu tiên của 1 luồng (các độ ưu tiên khác dùng 1 số nguyên từ 1.. 10).</a:t>
            </a:r>
          </a:p>
          <a:p>
            <a:pPr>
              <a:lnSpc>
                <a:spcPct val="150000"/>
              </a:lnSpc>
            </a:pPr>
            <a:r>
              <a:rPr lang="vi-VN" altLang="en-US" sz="2400" b="1" dirty="0"/>
              <a:t>NORM_PRIORITY</a:t>
            </a:r>
            <a:r>
              <a:rPr lang="vi-VN" altLang="en-US" sz="2400" dirty="0"/>
              <a:t> 	: mang trị   5</a:t>
            </a:r>
          </a:p>
          <a:p>
            <a:pPr>
              <a:lnSpc>
                <a:spcPct val="150000"/>
              </a:lnSpc>
            </a:pPr>
            <a:r>
              <a:rPr lang="vi-VN" altLang="en-US" sz="2400" b="1" dirty="0"/>
              <a:t>MAX_PRIORITY</a:t>
            </a:r>
            <a:r>
              <a:rPr lang="vi-VN" altLang="en-US" sz="2400" dirty="0"/>
              <a:t>	: mang trị 10</a:t>
            </a:r>
          </a:p>
          <a:p>
            <a:pPr>
              <a:lnSpc>
                <a:spcPct val="150000"/>
              </a:lnSpc>
            </a:pPr>
            <a:r>
              <a:rPr lang="vi-VN" altLang="en-US" sz="2400" b="1" dirty="0"/>
              <a:t>MIN_PRIORITY</a:t>
            </a:r>
            <a:r>
              <a:rPr lang="vi-VN" altLang="en-US" sz="2400" dirty="0"/>
              <a:t>	: mang trị   1</a:t>
            </a:r>
          </a:p>
          <a:p>
            <a:pPr>
              <a:lnSpc>
                <a:spcPct val="150000"/>
              </a:lnSpc>
            </a:pPr>
            <a:r>
              <a:rPr lang="vi-VN" altLang="en-US" sz="2400" dirty="0"/>
              <a:t>Độ ưu tiên mặc định của 1 luồng là </a:t>
            </a:r>
            <a:r>
              <a:rPr lang="vi-VN" altLang="en-US" sz="2400" b="1" dirty="0"/>
              <a:t>NORMAL_PRIORITY</a:t>
            </a:r>
            <a:r>
              <a:rPr lang="vi-VN" altLang="en-US" sz="2400" dirty="0"/>
              <a:t>. Luồng con có cùng độ ưu tiên với luồng cha (do đặc điểm thừa kế). </a:t>
            </a: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vi-VN" altLang="en-US" dirty="0">
                <a:latin typeface="Calibri Light" panose="020F0302020204030204" pitchFamily="34" charset="0"/>
                <a:cs typeface="Calibri Light" panose="020F0302020204030204" pitchFamily="34" charset="0"/>
              </a:rPr>
              <a:t>Độ ưu tiên của luồng</a:t>
            </a:r>
            <a:endParaRPr lang="en-US"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169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a:bodyPr>
          <a:lstStyle/>
          <a:p>
            <a:pPr>
              <a:lnSpc>
                <a:spcPct val="150000"/>
              </a:lnSpc>
            </a:pPr>
            <a:r>
              <a:rPr lang="vi-VN" altLang="en-US" sz="2400" b="1" dirty="0">
                <a:latin typeface="Calibri" panose="020F0502020204030204" pitchFamily="34" charset="0"/>
                <a:cs typeface="Calibri" panose="020F0502020204030204" pitchFamily="34" charset="0"/>
              </a:rPr>
              <a:t>final void  setPriority( int newPriority)</a:t>
            </a:r>
          </a:p>
          <a:p>
            <a:pPr>
              <a:lnSpc>
                <a:spcPct val="150000"/>
              </a:lnSpc>
            </a:pPr>
            <a:r>
              <a:rPr lang="vi-VN" altLang="en-US" sz="2400" b="1" dirty="0">
                <a:latin typeface="Calibri" panose="020F0502020204030204" pitchFamily="34" charset="0"/>
                <a:cs typeface="Calibri" panose="020F0502020204030204" pitchFamily="34" charset="0"/>
              </a:rPr>
              <a:t>final  int   getPriority()</a:t>
            </a:r>
          </a:p>
          <a:p>
            <a:pPr>
              <a:lnSpc>
                <a:spcPct val="150000"/>
              </a:lnSpc>
            </a:pPr>
            <a:endParaRPr lang="vi-VN" altLang="en-US" sz="2400" dirty="0">
              <a:latin typeface="Calibri" panose="020F0502020204030204" pitchFamily="34" charset="0"/>
              <a:cs typeface="Calibri" panose="020F0502020204030204" pitchFamily="34" charset="0"/>
            </a:endParaRPr>
          </a:p>
          <a:p>
            <a:pPr>
              <a:lnSpc>
                <a:spcPct val="150000"/>
              </a:lnSpc>
            </a:pPr>
            <a:r>
              <a:rPr lang="vi-VN" altLang="en-US" sz="2400" dirty="0">
                <a:latin typeface="Calibri" panose="020F0502020204030204" pitchFamily="34" charset="0"/>
                <a:cs typeface="Calibri" panose="020F0502020204030204" pitchFamily="34" charset="0"/>
              </a:rPr>
              <a:t>Như vậy, luồng không được thực thi</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khi</a:t>
            </a:r>
            <a:r>
              <a:rPr lang="vi-VN" altLang="en-US" sz="2400" dirty="0">
                <a:latin typeface="Calibri" panose="020F0502020204030204" pitchFamily="34" charset="0"/>
                <a:cs typeface="Calibri" panose="020F0502020204030204" pitchFamily="34" charset="0"/>
              </a:rPr>
              <a:t>:</a:t>
            </a:r>
          </a:p>
          <a:p>
            <a:pPr lvl="1">
              <a:lnSpc>
                <a:spcPct val="150000"/>
              </a:lnSpc>
            </a:pPr>
            <a:r>
              <a:rPr lang="vi-VN" altLang="en-US" sz="2000" dirty="0">
                <a:latin typeface="Calibri" panose="020F0502020204030204" pitchFamily="34" charset="0"/>
                <a:cs typeface="Calibri" panose="020F0502020204030204" pitchFamily="34" charset="0"/>
              </a:rPr>
              <a:t>Luồng không có được độ ưu tiên cao nhất để dành lấy thời gian của CPU</a:t>
            </a:r>
          </a:p>
          <a:p>
            <a:pPr lvl="1">
              <a:lnSpc>
                <a:spcPct val="150000"/>
              </a:lnSpc>
            </a:pPr>
            <a:r>
              <a:rPr lang="vi-VN" altLang="en-US" sz="2000" dirty="0">
                <a:latin typeface="Calibri" panose="020F0502020204030204" pitchFamily="34" charset="0"/>
                <a:cs typeface="Calibri" panose="020F0502020204030204" pitchFamily="34" charset="0"/>
              </a:rPr>
              <a:t>Luồng bị cưỡng bức ngủ bằng hành vi </a:t>
            </a:r>
            <a:r>
              <a:rPr lang="vi-VN" altLang="en-US" sz="2000" b="1" dirty="0">
                <a:latin typeface="Calibri" panose="020F0502020204030204" pitchFamily="34" charset="0"/>
                <a:cs typeface="Calibri" panose="020F0502020204030204" pitchFamily="34" charset="0"/>
              </a:rPr>
              <a:t>sleep</a:t>
            </a:r>
            <a:r>
              <a:rPr lang="vi-VN" altLang="en-US" sz="2000" dirty="0">
                <a:latin typeface="Calibri" panose="020F0502020204030204" pitchFamily="34" charset="0"/>
                <a:cs typeface="Calibri" panose="020F0502020204030204" pitchFamily="34" charset="0"/>
              </a:rPr>
              <a:t>()</a:t>
            </a:r>
          </a:p>
          <a:p>
            <a:pPr lvl="1">
              <a:lnSpc>
                <a:spcPct val="150000"/>
              </a:lnSpc>
            </a:pPr>
            <a:r>
              <a:rPr lang="vi-VN" altLang="en-US" sz="2000" dirty="0">
                <a:latin typeface="Calibri" panose="020F0502020204030204" pitchFamily="34" charset="0"/>
                <a:cs typeface="Calibri" panose="020F0502020204030204" pitchFamily="34" charset="0"/>
              </a:rPr>
              <a:t>Luồng bị chờ do hành vi wait()</a:t>
            </a:r>
          </a:p>
          <a:p>
            <a:pPr lvl="1">
              <a:lnSpc>
                <a:spcPct val="150000"/>
              </a:lnSpc>
            </a:pPr>
            <a:r>
              <a:rPr lang="vi-VN" altLang="en-US" sz="2000" dirty="0">
                <a:latin typeface="Calibri" panose="020F0502020204030204" pitchFamily="34" charset="0"/>
                <a:cs typeface="Calibri" panose="020F0502020204030204" pitchFamily="34" charset="0"/>
              </a:rPr>
              <a:t>Luồng bị khóa vì đang chờ I/O</a:t>
            </a:r>
            <a:endParaRPr lang="vi-VN" altLang="en-US" sz="2400" dirty="0">
              <a:latin typeface="Calibri" panose="020F0502020204030204" pitchFamily="34" charset="0"/>
              <a:cs typeface="Calibri" panose="020F0502020204030204" pitchFamily="34" charset="0"/>
            </a:endParaRPr>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vi-VN" altLang="en-US" dirty="0">
                <a:latin typeface="Calibri Light" panose="020F0302020204030204" pitchFamily="34" charset="0"/>
                <a:cs typeface="Calibri Light" panose="020F0302020204030204" pitchFamily="34" charset="0"/>
              </a:rPr>
              <a:t>Độ ưu tiên của luồng</a:t>
            </a:r>
            <a:endParaRPr lang="en-US" alt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2592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ĐỒNG BỘ GIỮA CÁC LUỒNG</a:t>
            </a:r>
          </a:p>
        </p:txBody>
      </p:sp>
    </p:spTree>
    <p:extLst>
      <p:ext uri="{BB962C8B-B14F-4D97-AF65-F5344CB8AC3E}">
        <p14:creationId xmlns:p14="http://schemas.microsoft.com/office/powerpoint/2010/main" val="233396644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85251" y="1086535"/>
            <a:ext cx="10465165" cy="5410200"/>
          </a:xfrm>
        </p:spPr>
        <p:txBody>
          <a:bodyPr vert="horz" lIns="91440" tIns="45720" rIns="91440" bIns="45720" rtlCol="0">
            <a:normAutofit/>
          </a:bodyPr>
          <a:lstStyle/>
          <a:p>
            <a:pPr>
              <a:lnSpc>
                <a:spcPct val="150000"/>
              </a:lnSpc>
            </a:pPr>
            <a:r>
              <a:rPr lang="en-US" altLang="en-US" sz="2400" dirty="0" err="1"/>
              <a:t>Đồng</a:t>
            </a:r>
            <a:r>
              <a:rPr lang="en-US" altLang="en-US" sz="2400" dirty="0"/>
              <a:t> </a:t>
            </a:r>
            <a:r>
              <a:rPr lang="en-US" altLang="en-US" sz="2400" dirty="0" err="1"/>
              <a:t>bộ</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luồng</a:t>
            </a:r>
            <a:r>
              <a:rPr lang="en-US" altLang="en-US" sz="2400" dirty="0"/>
              <a:t> </a:t>
            </a:r>
            <a:r>
              <a:rPr lang="en-US" altLang="en-US" sz="2400" dirty="0" err="1"/>
              <a:t>nhằm</a:t>
            </a:r>
            <a:r>
              <a:rPr lang="en-US" altLang="en-US" sz="2400" dirty="0"/>
              <a:t> </a:t>
            </a:r>
            <a:r>
              <a:rPr lang="en-US" altLang="en-US" sz="2400" dirty="0" err="1"/>
              <a:t>kiểm</a:t>
            </a:r>
            <a:r>
              <a:rPr lang="en-US" altLang="en-US" sz="2400" dirty="0"/>
              <a:t> </a:t>
            </a:r>
            <a:r>
              <a:rPr lang="en-US" altLang="en-US" sz="2400" dirty="0" err="1"/>
              <a:t>soát</a:t>
            </a:r>
            <a:r>
              <a:rPr lang="en-US" altLang="en-US" sz="2400" dirty="0"/>
              <a:t> </a:t>
            </a:r>
            <a:r>
              <a:rPr lang="en-US" altLang="en-US" sz="2400" dirty="0" err="1"/>
              <a:t>truy</a:t>
            </a:r>
            <a:r>
              <a:rPr lang="en-US" altLang="en-US" sz="2400" dirty="0"/>
              <a:t> </a:t>
            </a:r>
            <a:r>
              <a:rPr lang="en-US" altLang="en-US" sz="2400" dirty="0" err="1"/>
              <a:t>suất</a:t>
            </a:r>
            <a:r>
              <a:rPr lang="en-US" altLang="en-US" sz="2400" dirty="0"/>
              <a:t> </a:t>
            </a:r>
            <a:r>
              <a:rPr lang="en-US" altLang="en-US" sz="2400" dirty="0" err="1"/>
              <a:t>vào</a:t>
            </a:r>
            <a:r>
              <a:rPr lang="en-US" altLang="en-US" sz="2400" dirty="0"/>
              <a:t> </a:t>
            </a:r>
            <a:r>
              <a:rPr lang="en-US" altLang="en-US" sz="2400" dirty="0" err="1"/>
              <a:t>tài</a:t>
            </a:r>
            <a:r>
              <a:rPr lang="en-US" altLang="en-US" sz="2400" dirty="0"/>
              <a:t> </a:t>
            </a:r>
            <a:r>
              <a:rPr lang="en-US" altLang="en-US" sz="2400" dirty="0" err="1"/>
              <a:t>nguyên</a:t>
            </a:r>
            <a:r>
              <a:rPr lang="en-US" altLang="en-US" sz="2400" dirty="0"/>
              <a:t> </a:t>
            </a:r>
            <a:r>
              <a:rPr lang="en-US" altLang="en-US" sz="2400" dirty="0" err="1"/>
              <a:t>chung</a:t>
            </a:r>
            <a:endParaRPr lang="en-US" altLang="en-US" sz="2400" dirty="0"/>
          </a:p>
          <a:p>
            <a:pPr lvl="1">
              <a:lnSpc>
                <a:spcPct val="150000"/>
              </a:lnSpc>
            </a:pPr>
            <a:r>
              <a:rPr lang="en-US" altLang="en-US" sz="2000" dirty="0" err="1"/>
              <a:t>Điều</a:t>
            </a:r>
            <a:r>
              <a:rPr lang="en-US" altLang="en-US" sz="2000" dirty="0"/>
              <a:t> </a:t>
            </a:r>
            <a:r>
              <a:rPr lang="en-US" altLang="en-US" sz="2000" dirty="0" err="1"/>
              <a:t>khiển</a:t>
            </a:r>
            <a:r>
              <a:rPr lang="en-US" altLang="en-US" sz="2000" dirty="0"/>
              <a:t> </a:t>
            </a:r>
            <a:r>
              <a:rPr lang="en-US" altLang="en-US" sz="2000" dirty="0" err="1"/>
              <a:t>thứ</a:t>
            </a:r>
            <a:r>
              <a:rPr lang="en-US" altLang="en-US" sz="2000" dirty="0"/>
              <a:t> </a:t>
            </a:r>
            <a:r>
              <a:rPr lang="en-US" altLang="en-US" sz="2000" dirty="0" err="1"/>
              <a:t>tự</a:t>
            </a:r>
            <a:r>
              <a:rPr lang="en-US" altLang="en-US" sz="2000" dirty="0"/>
              <a:t> </a:t>
            </a:r>
            <a:r>
              <a:rPr lang="en-US" altLang="en-US" sz="2000" dirty="0" err="1"/>
              <a:t>truy</a:t>
            </a:r>
            <a:r>
              <a:rPr lang="en-US" altLang="en-US" sz="2000" dirty="0"/>
              <a:t> </a:t>
            </a:r>
            <a:r>
              <a:rPr lang="en-US" altLang="en-US" sz="2000" dirty="0" err="1"/>
              <a:t>xuất</a:t>
            </a:r>
            <a:endParaRPr lang="en-US" altLang="en-US" sz="2000" dirty="0"/>
          </a:p>
          <a:p>
            <a:pPr lvl="1">
              <a:lnSpc>
                <a:spcPct val="150000"/>
              </a:lnSpc>
            </a:pPr>
            <a:r>
              <a:rPr lang="en-US" altLang="en-US" sz="2000" dirty="0" err="1"/>
              <a:t>Điều</a:t>
            </a:r>
            <a:r>
              <a:rPr lang="en-US" altLang="en-US" sz="2000" dirty="0"/>
              <a:t> </a:t>
            </a:r>
            <a:r>
              <a:rPr lang="en-US" altLang="en-US" sz="2000" dirty="0" err="1"/>
              <a:t>khiển</a:t>
            </a:r>
            <a:r>
              <a:rPr lang="en-US" altLang="en-US" sz="2000" dirty="0"/>
              <a:t> </a:t>
            </a:r>
            <a:r>
              <a:rPr lang="en-US" altLang="en-US" sz="2000" dirty="0" err="1"/>
              <a:t>truy</a:t>
            </a:r>
            <a:r>
              <a:rPr lang="en-US" altLang="en-US" sz="2000" dirty="0"/>
              <a:t> </a:t>
            </a:r>
            <a:r>
              <a:rPr lang="en-US" altLang="en-US" sz="2000" dirty="0" err="1"/>
              <a:t>suất</a:t>
            </a:r>
            <a:r>
              <a:rPr lang="en-US" altLang="en-US" sz="2000" dirty="0"/>
              <a:t> </a:t>
            </a:r>
            <a:r>
              <a:rPr lang="en-US" altLang="en-US" sz="2000" dirty="0" err="1"/>
              <a:t>đồng</a:t>
            </a:r>
            <a:r>
              <a:rPr lang="en-US" altLang="en-US" sz="2000" dirty="0"/>
              <a:t> </a:t>
            </a:r>
            <a:r>
              <a:rPr lang="en-US" altLang="en-US" sz="2000" dirty="0" err="1"/>
              <a:t>thời</a:t>
            </a:r>
            <a:r>
              <a:rPr lang="en-US" altLang="en-US" sz="2000" dirty="0"/>
              <a:t>: </a:t>
            </a:r>
            <a:r>
              <a:rPr lang="en-US" altLang="en-US" sz="2000" dirty="0" err="1"/>
              <a:t>Chỉ</a:t>
            </a:r>
            <a:r>
              <a:rPr lang="en-US" altLang="en-US" sz="2000" dirty="0"/>
              <a:t> </a:t>
            </a:r>
            <a:r>
              <a:rPr lang="en-US" altLang="en-US" sz="2000" dirty="0" err="1"/>
              <a:t>cho</a:t>
            </a:r>
            <a:r>
              <a:rPr lang="en-US" altLang="en-US" sz="2000" dirty="0"/>
              <a:t> 1 </a:t>
            </a:r>
            <a:r>
              <a:rPr lang="en-US" altLang="en-US" sz="2000" dirty="0" err="1"/>
              <a:t>luồng</a:t>
            </a:r>
            <a:r>
              <a:rPr lang="en-US" altLang="en-US" sz="2000" dirty="0"/>
              <a:t> </a:t>
            </a:r>
            <a:r>
              <a:rPr lang="en-US" altLang="en-US" sz="2000" dirty="0" err="1"/>
              <a:t>truy</a:t>
            </a:r>
            <a:r>
              <a:rPr lang="en-US" altLang="en-US" sz="2000" dirty="0"/>
              <a:t> </a:t>
            </a:r>
            <a:r>
              <a:rPr lang="en-US" altLang="en-US" sz="2000" dirty="0" err="1"/>
              <a:t>suất</a:t>
            </a:r>
            <a:r>
              <a:rPr lang="en-US" altLang="en-US" sz="2000" dirty="0"/>
              <a:t> </a:t>
            </a:r>
            <a:r>
              <a:rPr lang="en-US" altLang="en-US" sz="2000" dirty="0" err="1"/>
              <a:t>vào</a:t>
            </a:r>
            <a:r>
              <a:rPr lang="en-US" altLang="en-US" sz="2000" dirty="0"/>
              <a:t> 1 </a:t>
            </a:r>
            <a:r>
              <a:rPr lang="en-US" altLang="en-US" sz="2000" dirty="0" err="1"/>
              <a:t>thời</a:t>
            </a:r>
            <a:r>
              <a:rPr lang="en-US" altLang="en-US" sz="2000" dirty="0"/>
              <a:t> </a:t>
            </a:r>
            <a:r>
              <a:rPr lang="en-US" altLang="en-US" sz="2000" dirty="0" err="1"/>
              <a:t>điểm</a:t>
            </a:r>
            <a:endParaRPr lang="en-US" altLang="en-US" sz="2000" dirty="0"/>
          </a:p>
          <a:p>
            <a:pPr>
              <a:lnSpc>
                <a:spcPct val="150000"/>
              </a:lnSpc>
            </a:pPr>
            <a:r>
              <a:rPr lang="en-US" altLang="en-US" sz="2400" dirty="0" err="1"/>
              <a:t>Các</a:t>
            </a:r>
            <a:r>
              <a:rPr lang="en-US" altLang="en-US" sz="2400" dirty="0"/>
              <a:t> </a:t>
            </a:r>
            <a:r>
              <a:rPr lang="en-US" altLang="en-US" sz="2400" dirty="0" err="1"/>
              <a:t>phương</a:t>
            </a:r>
            <a:r>
              <a:rPr lang="en-US" altLang="en-US" sz="2400" dirty="0"/>
              <a:t> </a:t>
            </a:r>
            <a:r>
              <a:rPr lang="en-US" altLang="en-US" sz="2400" dirty="0" err="1"/>
              <a:t>pháp</a:t>
            </a:r>
            <a:r>
              <a:rPr lang="en-US" altLang="en-US" sz="2400" dirty="0"/>
              <a:t> </a:t>
            </a:r>
            <a:r>
              <a:rPr lang="en-US" altLang="en-US" sz="2400" dirty="0" err="1"/>
              <a:t>đồng</a:t>
            </a:r>
            <a:r>
              <a:rPr lang="en-US" altLang="en-US" sz="2400" dirty="0"/>
              <a:t> </a:t>
            </a:r>
            <a:r>
              <a:rPr lang="en-US" altLang="en-US" sz="2400" dirty="0" err="1"/>
              <a:t>bộ</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luồng</a:t>
            </a:r>
            <a:r>
              <a:rPr lang="en-US" altLang="en-US" sz="2400" dirty="0"/>
              <a:t>:</a:t>
            </a:r>
          </a:p>
          <a:p>
            <a:pPr lvl="1">
              <a:lnSpc>
                <a:spcPct val="150000"/>
              </a:lnSpc>
            </a:pPr>
            <a:r>
              <a:rPr lang="en-US" altLang="en-US" sz="2000" dirty="0" err="1"/>
              <a:t>Đồng</a:t>
            </a:r>
            <a:r>
              <a:rPr lang="en-US" altLang="en-US" sz="2000" dirty="0"/>
              <a:t> </a:t>
            </a:r>
            <a:r>
              <a:rPr lang="en-US" altLang="en-US" sz="2000" dirty="0" err="1"/>
              <a:t>bộ</a:t>
            </a:r>
            <a:r>
              <a:rPr lang="en-US" altLang="en-US" sz="2000" dirty="0"/>
              <a:t> </a:t>
            </a:r>
            <a:r>
              <a:rPr lang="en-US" altLang="en-US" sz="2000" dirty="0" err="1"/>
              <a:t>phương</a:t>
            </a:r>
            <a:r>
              <a:rPr lang="en-US" altLang="en-US" sz="2000" dirty="0"/>
              <a:t> </a:t>
            </a:r>
            <a:r>
              <a:rPr lang="en-US" altLang="en-US" sz="2000" dirty="0" err="1"/>
              <a:t>thức</a:t>
            </a:r>
            <a:endParaRPr lang="en-US" altLang="en-US" sz="2000" dirty="0"/>
          </a:p>
          <a:p>
            <a:pPr lvl="1">
              <a:lnSpc>
                <a:spcPct val="150000"/>
              </a:lnSpc>
            </a:pPr>
            <a:r>
              <a:rPr lang="en-US" altLang="en-US" sz="2000" dirty="0" err="1"/>
              <a:t>Đồng</a:t>
            </a:r>
            <a:r>
              <a:rPr lang="en-US" altLang="en-US" sz="2000" dirty="0"/>
              <a:t> </a:t>
            </a:r>
            <a:r>
              <a:rPr lang="en-US" altLang="en-US" sz="2000" dirty="0" err="1"/>
              <a:t>bộ</a:t>
            </a:r>
            <a:r>
              <a:rPr lang="en-US" altLang="en-US" sz="2000" dirty="0"/>
              <a:t> </a:t>
            </a:r>
            <a:r>
              <a:rPr lang="en-US" altLang="en-US" sz="2000" dirty="0" err="1"/>
              <a:t>khối</a:t>
            </a:r>
            <a:endParaRPr lang="en-US" altLang="en-US" sz="2000" dirty="0"/>
          </a:p>
        </p:txBody>
      </p:sp>
      <p:sp>
        <p:nvSpPr>
          <p:cNvPr id="4" name="Rectangle 2"/>
          <p:cNvSpPr txBox="1">
            <a:spLocks noChangeArrowheads="1"/>
          </p:cNvSpPr>
          <p:nvPr/>
        </p:nvSpPr>
        <p:spPr>
          <a:xfrm>
            <a:off x="422114" y="373314"/>
            <a:ext cx="6597057"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Khái</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niệm</a:t>
            </a:r>
            <a:endParaRPr lang="en-US" altLang="en-US" dirty="0">
              <a:latin typeface="Calibri Light" panose="020F0302020204030204" pitchFamily="34" charset="0"/>
              <a:cs typeface="Calibri Light" panose="020F0302020204030204" pitchFamily="34" charset="0"/>
            </a:endParaRPr>
          </a:p>
        </p:txBody>
      </p:sp>
      <p:sp>
        <p:nvSpPr>
          <p:cNvPr id="2" name="Rectangle 1"/>
          <p:cNvSpPr/>
          <p:nvPr/>
        </p:nvSpPr>
        <p:spPr>
          <a:xfrm>
            <a:off x="7065220" y="3328679"/>
            <a:ext cx="1618291" cy="559166"/>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Thread 1</a:t>
            </a:r>
          </a:p>
        </p:txBody>
      </p:sp>
      <p:sp>
        <p:nvSpPr>
          <p:cNvPr id="5" name="Rectangle 4"/>
          <p:cNvSpPr/>
          <p:nvPr/>
        </p:nvSpPr>
        <p:spPr>
          <a:xfrm>
            <a:off x="7065220" y="4225533"/>
            <a:ext cx="1618291" cy="559166"/>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Thread 2</a:t>
            </a:r>
          </a:p>
        </p:txBody>
      </p:sp>
      <p:sp>
        <p:nvSpPr>
          <p:cNvPr id="6" name="Rectangle 5"/>
          <p:cNvSpPr/>
          <p:nvPr/>
        </p:nvSpPr>
        <p:spPr>
          <a:xfrm>
            <a:off x="7065220" y="5100739"/>
            <a:ext cx="1618291" cy="559166"/>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Thread 3</a:t>
            </a:r>
          </a:p>
        </p:txBody>
      </p:sp>
      <p:sp>
        <p:nvSpPr>
          <p:cNvPr id="3" name="Oval 2"/>
          <p:cNvSpPr/>
          <p:nvPr/>
        </p:nvSpPr>
        <p:spPr>
          <a:xfrm>
            <a:off x="10124184" y="4118089"/>
            <a:ext cx="1473566" cy="59205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resource</a:t>
            </a:r>
          </a:p>
        </p:txBody>
      </p:sp>
      <p:cxnSp>
        <p:nvCxnSpPr>
          <p:cNvPr id="8" name="Straight Arrow Connector 7"/>
          <p:cNvCxnSpPr>
            <a:stCxn id="2" idx="3"/>
            <a:endCxn id="3" idx="2"/>
          </p:cNvCxnSpPr>
          <p:nvPr/>
        </p:nvCxnSpPr>
        <p:spPr>
          <a:xfrm>
            <a:off x="8683511" y="3608262"/>
            <a:ext cx="1440673" cy="8058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6" idx="3"/>
            <a:endCxn id="3" idx="2"/>
          </p:cNvCxnSpPr>
          <p:nvPr/>
        </p:nvCxnSpPr>
        <p:spPr>
          <a:xfrm flipV="1">
            <a:off x="8683511" y="4414118"/>
            <a:ext cx="1440673" cy="9662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5" idx="3"/>
            <a:endCxn id="3" idx="2"/>
          </p:cNvCxnSpPr>
          <p:nvPr/>
        </p:nvCxnSpPr>
        <p:spPr>
          <a:xfrm flipV="1">
            <a:off x="8683511" y="4414118"/>
            <a:ext cx="1440673" cy="909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1472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Đồng</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bộ</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theo</a:t>
            </a:r>
            <a:r>
              <a:rPr lang="en-US" altLang="en-US" dirty="0">
                <a:latin typeface="Calibri Light" panose="020F0302020204030204" pitchFamily="34" charset="0"/>
                <a:cs typeface="Calibri Light" panose="020F0302020204030204" pitchFamily="34" charset="0"/>
              </a:rPr>
              <a:t> synchronize method</a:t>
            </a:r>
          </a:p>
        </p:txBody>
      </p:sp>
      <p:sp>
        <p:nvSpPr>
          <p:cNvPr id="9" name="TextBox 8"/>
          <p:cNvSpPr txBox="1"/>
          <p:nvPr/>
        </p:nvSpPr>
        <p:spPr>
          <a:xfrm>
            <a:off x="529882" y="1013076"/>
            <a:ext cx="5244856" cy="5632311"/>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Table.java</a:t>
            </a:r>
          </a:p>
          <a:p>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Table {</a:t>
            </a:r>
          </a:p>
          <a:p>
            <a:pPr lvl="1"/>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n</a:t>
            </a:r>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method not synchronized</a:t>
            </a:r>
          </a:p>
          <a:p>
            <a:pPr lvl="2"/>
            <a:r>
              <a:rPr lang="nn-NO" sz="1000" dirty="0">
                <a:solidFill>
                  <a:srgbClr val="7F0055"/>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7F0055"/>
                </a:solidFill>
                <a:latin typeface="Consolas" panose="020B0609020204030204" pitchFamily="49" charset="0"/>
              </a:rPr>
              <a:t>int</a:t>
            </a:r>
            <a:r>
              <a:rPr lang="nn-NO" sz="1000" dirty="0">
                <a:solidFill>
                  <a:srgbClr val="000000"/>
                </a:solidFill>
                <a:latin typeface="Consolas" panose="020B0609020204030204" pitchFamily="49" charset="0"/>
              </a:rPr>
              <a:t>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 1;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&lt;= 5;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a:t>
            </a:r>
          </a:p>
          <a:p>
            <a:pPr lvl="2"/>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n</a:t>
            </a:r>
            <a:r>
              <a:rPr lang="en-US" sz="1000" i="1" dirty="0">
                <a:solidFill>
                  <a:srgbClr val="000000"/>
                </a:solidFill>
                <a:latin typeface="Consolas" panose="020B0609020204030204" pitchFamily="49" charset="0"/>
              </a:rPr>
              <a:t> * </a:t>
            </a:r>
            <a:r>
              <a:rPr lang="en-US" sz="1000" i="1" dirty="0" err="1">
                <a:solidFill>
                  <a:srgbClr val="6A3E3E"/>
                </a:solidFill>
                <a:latin typeface="Consolas" panose="020B0609020204030204" pitchFamily="49" charset="0"/>
              </a:rPr>
              <a:t>i</a:t>
            </a:r>
            <a:r>
              <a:rPr lang="en-US" sz="1000" i="1" dirty="0">
                <a:solidFill>
                  <a:srgbClr val="000000"/>
                </a:solidFill>
                <a:latin typeface="Consolas" panose="020B0609020204030204" pitchFamily="49" charset="0"/>
              </a:rPr>
              <a:t>);</a:t>
            </a:r>
          </a:p>
          <a:p>
            <a:pPr lvl="3"/>
            <a:r>
              <a:rPr lang="en-US" sz="1000" dirty="0">
                <a:solidFill>
                  <a:srgbClr val="7F0055"/>
                </a:solidFill>
                <a:latin typeface="Consolas" panose="020B0609020204030204" pitchFamily="49" charset="0"/>
              </a:rPr>
              <a:t>try</a:t>
            </a:r>
            <a:r>
              <a:rPr lang="en-US" sz="1000" dirty="0">
                <a:solidFill>
                  <a:srgbClr val="000000"/>
                </a:solidFill>
                <a:latin typeface="Consolas" panose="020B0609020204030204" pitchFamily="49" charset="0"/>
              </a:rPr>
              <a:t> {</a:t>
            </a:r>
          </a:p>
          <a:p>
            <a:pPr lvl="3"/>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Thread.</a:t>
            </a:r>
            <a:r>
              <a:rPr lang="en-US" sz="1000" i="1" dirty="0" err="1">
                <a:solidFill>
                  <a:srgbClr val="000000"/>
                </a:solidFill>
                <a:latin typeface="Consolas" panose="020B0609020204030204" pitchFamily="49" charset="0"/>
              </a:rPr>
              <a:t>sleep</a:t>
            </a:r>
            <a:r>
              <a:rPr lang="en-US" sz="1000" i="1" dirty="0">
                <a:solidFill>
                  <a:srgbClr val="000000"/>
                </a:solidFill>
                <a:latin typeface="Consolas" panose="020B0609020204030204" pitchFamily="49" charset="0"/>
              </a:rPr>
              <a:t>(400);</a:t>
            </a:r>
          </a:p>
          <a:p>
            <a:pPr lvl="3"/>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catch</a:t>
            </a:r>
            <a:r>
              <a:rPr lang="en-US" sz="1000" dirty="0">
                <a:solidFill>
                  <a:srgbClr val="000000"/>
                </a:solidFill>
                <a:latin typeface="Consolas" panose="020B0609020204030204" pitchFamily="49" charset="0"/>
              </a:rPr>
              <a:t> (Exception </a:t>
            </a:r>
            <a:r>
              <a:rPr lang="en-US" sz="1000" dirty="0">
                <a:solidFill>
                  <a:srgbClr val="6A3E3E"/>
                </a:solidFill>
                <a:latin typeface="Consolas" panose="020B0609020204030204" pitchFamily="49" charset="0"/>
              </a:rPr>
              <a:t>e</a:t>
            </a:r>
            <a:r>
              <a:rPr lang="en-US" sz="1000" dirty="0">
                <a:solidFill>
                  <a:srgbClr val="000000"/>
                </a:solidFill>
                <a:latin typeface="Consolas" panose="020B0609020204030204" pitchFamily="49" charset="0"/>
              </a:rPr>
              <a:t>) {</a:t>
            </a:r>
          </a:p>
          <a:p>
            <a:pPr lvl="3"/>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e</a:t>
            </a:r>
            <a:r>
              <a:rPr lang="en-US" sz="1000" i="1" dirty="0">
                <a:solidFill>
                  <a:srgbClr val="000000"/>
                </a:solidFill>
                <a:latin typeface="Consolas" panose="020B0609020204030204" pitchFamily="49" charset="0"/>
              </a:rPr>
              <a:t>);</a:t>
            </a:r>
          </a:p>
          <a:p>
            <a:pPr lvl="3"/>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endParaRPr lang="en-US" sz="1000" dirty="0">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MyThread1.java</a:t>
            </a:r>
            <a:endParaRPr lang="en-US" sz="1000" i="1" dirty="0">
              <a:latin typeface="Consolas" panose="020B0609020204030204" pitchFamily="49" charset="0"/>
            </a:endParaRPr>
          </a:p>
          <a:p>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MyThread1 </a:t>
            </a:r>
            <a:r>
              <a:rPr lang="en-US" sz="1000" dirty="0">
                <a:solidFill>
                  <a:srgbClr val="7F0055"/>
                </a:solidFill>
                <a:latin typeface="Consolas" panose="020B0609020204030204" pitchFamily="49" charset="0"/>
              </a:rPr>
              <a:t>extends</a:t>
            </a:r>
            <a:r>
              <a:rPr lang="en-US" sz="1000" dirty="0">
                <a:solidFill>
                  <a:srgbClr val="000000"/>
                </a:solidFill>
                <a:latin typeface="Consolas" panose="020B0609020204030204" pitchFamily="49" charset="0"/>
              </a:rPr>
              <a:t> Thread {</a:t>
            </a:r>
          </a:p>
          <a:p>
            <a:pPr lvl="1"/>
            <a:r>
              <a:rPr lang="en-US" sz="1000" dirty="0">
                <a:solidFill>
                  <a:srgbClr val="000000"/>
                </a:solidFill>
                <a:latin typeface="Consolas" panose="020B0609020204030204" pitchFamily="49" charset="0"/>
              </a:rPr>
              <a:t>Table </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a:t>
            </a:r>
          </a:p>
          <a:p>
            <a:pPr lvl="1"/>
            <a:r>
              <a:rPr lang="en-US" sz="1000" dirty="0">
                <a:solidFill>
                  <a:srgbClr val="7F0055"/>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000000"/>
                </a:solidFill>
                <a:latin typeface="Consolas" panose="020B0609020204030204" pitchFamily="49" charset="0"/>
              </a:rPr>
              <a:t>MyThread1(Table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 {</a:t>
            </a:r>
          </a:p>
          <a:p>
            <a:pPr lvl="2"/>
            <a:r>
              <a:rPr lang="en-US" sz="1000" dirty="0">
                <a:solidFill>
                  <a:srgbClr val="7F0055"/>
                </a:solidFill>
                <a:latin typeface="Consolas" panose="020B0609020204030204" pitchFamily="49" charset="0"/>
              </a:rPr>
              <a:t>this</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a:t>
            </a:r>
          </a:p>
          <a:p>
            <a:pPr lvl="2"/>
            <a:r>
              <a:rPr lang="en-US" sz="1000" dirty="0" err="1">
                <a:solidFill>
                  <a:srgbClr val="7F0055"/>
                </a:solidFill>
                <a:latin typeface="Consolas" panose="020B0609020204030204" pitchFamily="49" charset="0"/>
              </a:rPr>
              <a:t>this</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run() {</a:t>
            </a:r>
          </a:p>
          <a:p>
            <a:pPr lvl="1"/>
            <a:r>
              <a:rPr lang="en-US" sz="1000" dirty="0">
                <a:solidFill>
                  <a:srgbClr val="0000C0"/>
                </a:solidFill>
                <a:latin typeface="Consolas" panose="020B0609020204030204" pitchFamily="49" charset="0"/>
              </a:rPr>
              <a:t>	</a:t>
            </a:r>
            <a:r>
              <a:rPr lang="en-US" sz="1000" dirty="0" err="1">
                <a:solidFill>
                  <a:srgbClr val="0000C0"/>
                </a:solidFill>
                <a:latin typeface="Consolas" panose="020B0609020204030204" pitchFamily="49" charset="0"/>
              </a:rPr>
              <a:t>t</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static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main(String </a:t>
            </a:r>
            <a:r>
              <a:rPr lang="en-US" sz="1000" dirty="0" err="1">
                <a:solidFill>
                  <a:srgbClr val="6A3E3E"/>
                </a:solidFill>
                <a:latin typeface="Consolas" panose="020B0609020204030204" pitchFamily="49" charset="0"/>
              </a:rPr>
              <a:t>args</a:t>
            </a:r>
            <a:r>
              <a:rPr lang="en-US" sz="1000" dirty="0">
                <a:solidFill>
                  <a:srgbClr val="000000"/>
                </a:solidFill>
                <a:latin typeface="Consolas" panose="020B0609020204030204" pitchFamily="49" charset="0"/>
              </a:rPr>
              <a:t>[]) {</a:t>
            </a:r>
          </a:p>
          <a:p>
            <a:pPr lvl="2"/>
            <a:r>
              <a:rPr lang="en-US" sz="1000" dirty="0">
                <a:solidFill>
                  <a:srgbClr val="000000"/>
                </a:solidFill>
                <a:latin typeface="Consolas" panose="020B0609020204030204" pitchFamily="49" charset="0"/>
              </a:rPr>
              <a:t>Table </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Table();</a:t>
            </a:r>
            <a:r>
              <a:rPr lang="en-US" sz="1000" dirty="0">
                <a:solidFill>
                  <a:srgbClr val="3F7F5F"/>
                </a:solidFill>
                <a:latin typeface="Consolas" panose="020B0609020204030204" pitchFamily="49" charset="0"/>
              </a:rPr>
              <a:t>// only one object</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5);</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20);</a:t>
            </a:r>
          </a:p>
          <a:p>
            <a:pPr lvl="2"/>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.start();</a:t>
            </a:r>
          </a:p>
          <a:p>
            <a:pPr lvl="2"/>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.start();</a:t>
            </a: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10" name="TextBox 9"/>
          <p:cNvSpPr txBox="1"/>
          <p:nvPr/>
        </p:nvSpPr>
        <p:spPr>
          <a:xfrm>
            <a:off x="6417263" y="1013076"/>
            <a:ext cx="3154334" cy="2862322"/>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dirty="0">
                <a:solidFill>
                  <a:srgbClr val="000000"/>
                </a:solidFill>
                <a:latin typeface="Consolas" panose="020B0609020204030204" pitchFamily="49" charset="0"/>
              </a:rPr>
              <a:t>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40</a:t>
            </a:r>
          </a:p>
          <a:p>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60</a:t>
            </a:r>
          </a:p>
          <a:p>
            <a:r>
              <a:rPr lang="en-US" dirty="0">
                <a:solidFill>
                  <a:srgbClr val="000000"/>
                </a:solidFill>
                <a:latin typeface="Consolas" panose="020B0609020204030204" pitchFamily="49" charset="0"/>
              </a:rPr>
              <a:t>15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80</a:t>
            </a:r>
          </a:p>
          <a:p>
            <a:r>
              <a:rPr lang="en-US" dirty="0">
                <a:solidFill>
                  <a:srgbClr val="000000"/>
                </a:solidFill>
                <a:latin typeface="Consolas" panose="020B0609020204030204" pitchFamily="49" charset="0"/>
              </a:rPr>
              <a:t>25</a:t>
            </a:r>
          </a:p>
          <a:p>
            <a:r>
              <a:rPr lang="en-US" dirty="0">
                <a:solidFill>
                  <a:srgbClr val="000000"/>
                </a:solidFill>
                <a:latin typeface="Consolas" panose="020B0609020204030204" pitchFamily="49" charset="0"/>
              </a:rPr>
              <a:t>100</a:t>
            </a:r>
          </a:p>
        </p:txBody>
      </p:sp>
    </p:spTree>
    <p:extLst>
      <p:ext uri="{BB962C8B-B14F-4D97-AF65-F5344CB8AC3E}">
        <p14:creationId xmlns:p14="http://schemas.microsoft.com/office/powerpoint/2010/main" val="401791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Đồng</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bộ</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theo</a:t>
            </a:r>
            <a:r>
              <a:rPr lang="en-US" altLang="en-US" dirty="0">
                <a:latin typeface="Calibri Light" panose="020F0302020204030204" pitchFamily="34" charset="0"/>
                <a:cs typeface="Calibri Light" panose="020F0302020204030204" pitchFamily="34" charset="0"/>
              </a:rPr>
              <a:t> synchronize method</a:t>
            </a:r>
          </a:p>
        </p:txBody>
      </p:sp>
      <p:sp>
        <p:nvSpPr>
          <p:cNvPr id="9" name="TextBox 8"/>
          <p:cNvSpPr txBox="1"/>
          <p:nvPr/>
        </p:nvSpPr>
        <p:spPr>
          <a:xfrm>
            <a:off x="537574" y="1013076"/>
            <a:ext cx="5244856" cy="5632311"/>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Table.java</a:t>
            </a:r>
          </a:p>
          <a:p>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Table {</a:t>
            </a:r>
          </a:p>
          <a:p>
            <a:pPr lvl="1"/>
            <a:r>
              <a:rPr lang="en-US" sz="1000" b="1" dirty="0">
                <a:solidFill>
                  <a:srgbClr val="7F0055"/>
                </a:solidFill>
                <a:latin typeface="Consolas" panose="020B0609020204030204" pitchFamily="49" charset="0"/>
              </a:rPr>
              <a:t>synchronized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n</a:t>
            </a:r>
            <a:r>
              <a:rPr lang="en-US" sz="1000" dirty="0">
                <a:solidFill>
                  <a:srgbClr val="000000"/>
                </a:solidFill>
                <a:latin typeface="Consolas" panose="020B0609020204030204" pitchFamily="49" charset="0"/>
              </a:rPr>
              <a:t>) {</a:t>
            </a:r>
            <a:endParaRPr lang="en-US" sz="1000" dirty="0">
              <a:solidFill>
                <a:srgbClr val="3F7F5F"/>
              </a:solidFill>
              <a:latin typeface="Consolas" panose="020B0609020204030204" pitchFamily="49" charset="0"/>
            </a:endParaRPr>
          </a:p>
          <a:p>
            <a:pPr lvl="2"/>
            <a:r>
              <a:rPr lang="nn-NO" sz="1000" dirty="0">
                <a:solidFill>
                  <a:srgbClr val="7F0055"/>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7F0055"/>
                </a:solidFill>
                <a:latin typeface="Consolas" panose="020B0609020204030204" pitchFamily="49" charset="0"/>
              </a:rPr>
              <a:t>int</a:t>
            </a:r>
            <a:r>
              <a:rPr lang="nn-NO" sz="1000" dirty="0">
                <a:solidFill>
                  <a:srgbClr val="000000"/>
                </a:solidFill>
                <a:latin typeface="Consolas" panose="020B0609020204030204" pitchFamily="49" charset="0"/>
              </a:rPr>
              <a:t>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 1;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&lt;= 5;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a:t>
            </a:r>
          </a:p>
          <a:p>
            <a:pPr lvl="2"/>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n</a:t>
            </a:r>
            <a:r>
              <a:rPr lang="en-US" sz="1000" i="1" dirty="0">
                <a:solidFill>
                  <a:srgbClr val="000000"/>
                </a:solidFill>
                <a:latin typeface="Consolas" panose="020B0609020204030204" pitchFamily="49" charset="0"/>
              </a:rPr>
              <a:t> * </a:t>
            </a:r>
            <a:r>
              <a:rPr lang="en-US" sz="1000" i="1" dirty="0" err="1">
                <a:solidFill>
                  <a:srgbClr val="6A3E3E"/>
                </a:solidFill>
                <a:latin typeface="Consolas" panose="020B0609020204030204" pitchFamily="49" charset="0"/>
              </a:rPr>
              <a:t>i</a:t>
            </a:r>
            <a:r>
              <a:rPr lang="en-US" sz="1000" i="1" dirty="0">
                <a:solidFill>
                  <a:srgbClr val="000000"/>
                </a:solidFill>
                <a:latin typeface="Consolas" panose="020B0609020204030204" pitchFamily="49" charset="0"/>
              </a:rPr>
              <a:t>);</a:t>
            </a:r>
          </a:p>
          <a:p>
            <a:pPr lvl="3"/>
            <a:r>
              <a:rPr lang="en-US" sz="1000" dirty="0">
                <a:solidFill>
                  <a:srgbClr val="7F0055"/>
                </a:solidFill>
                <a:latin typeface="Consolas" panose="020B0609020204030204" pitchFamily="49" charset="0"/>
              </a:rPr>
              <a:t>try</a:t>
            </a:r>
            <a:r>
              <a:rPr lang="en-US" sz="1000" dirty="0">
                <a:solidFill>
                  <a:srgbClr val="000000"/>
                </a:solidFill>
                <a:latin typeface="Consolas" panose="020B0609020204030204" pitchFamily="49" charset="0"/>
              </a:rPr>
              <a:t> {</a:t>
            </a:r>
          </a:p>
          <a:p>
            <a:pPr lvl="3"/>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Thread.</a:t>
            </a:r>
            <a:r>
              <a:rPr lang="en-US" sz="1000" i="1" dirty="0" err="1">
                <a:solidFill>
                  <a:srgbClr val="000000"/>
                </a:solidFill>
                <a:latin typeface="Consolas" panose="020B0609020204030204" pitchFamily="49" charset="0"/>
              </a:rPr>
              <a:t>sleep</a:t>
            </a:r>
            <a:r>
              <a:rPr lang="en-US" sz="1000" i="1" dirty="0">
                <a:solidFill>
                  <a:srgbClr val="000000"/>
                </a:solidFill>
                <a:latin typeface="Consolas" panose="020B0609020204030204" pitchFamily="49" charset="0"/>
              </a:rPr>
              <a:t>(400);</a:t>
            </a:r>
          </a:p>
          <a:p>
            <a:pPr lvl="3"/>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catch</a:t>
            </a:r>
            <a:r>
              <a:rPr lang="en-US" sz="1000" dirty="0">
                <a:solidFill>
                  <a:srgbClr val="000000"/>
                </a:solidFill>
                <a:latin typeface="Consolas" panose="020B0609020204030204" pitchFamily="49" charset="0"/>
              </a:rPr>
              <a:t> (Exception </a:t>
            </a:r>
            <a:r>
              <a:rPr lang="en-US" sz="1000" dirty="0">
                <a:solidFill>
                  <a:srgbClr val="6A3E3E"/>
                </a:solidFill>
                <a:latin typeface="Consolas" panose="020B0609020204030204" pitchFamily="49" charset="0"/>
              </a:rPr>
              <a:t>e</a:t>
            </a:r>
            <a:r>
              <a:rPr lang="en-US" sz="1000" dirty="0">
                <a:solidFill>
                  <a:srgbClr val="000000"/>
                </a:solidFill>
                <a:latin typeface="Consolas" panose="020B0609020204030204" pitchFamily="49" charset="0"/>
              </a:rPr>
              <a:t>) {</a:t>
            </a:r>
          </a:p>
          <a:p>
            <a:pPr lvl="3"/>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e</a:t>
            </a:r>
            <a:r>
              <a:rPr lang="en-US" sz="1000" i="1" dirty="0">
                <a:solidFill>
                  <a:srgbClr val="000000"/>
                </a:solidFill>
                <a:latin typeface="Consolas" panose="020B0609020204030204" pitchFamily="49" charset="0"/>
              </a:rPr>
              <a:t>);</a:t>
            </a:r>
          </a:p>
          <a:p>
            <a:pPr lvl="3"/>
            <a:r>
              <a:rPr lang="en-US" sz="1000" dirty="0">
                <a:solidFill>
                  <a:srgbClr val="000000"/>
                </a:solidFill>
                <a:latin typeface="Consolas" panose="020B0609020204030204" pitchFamily="49" charset="0"/>
              </a:rPr>
              <a:t>}</a:t>
            </a:r>
          </a:p>
          <a:p>
            <a:pPr lvl="2"/>
            <a:r>
              <a:rPr lang="en-US" sz="1000" dirty="0">
                <a:solidFill>
                  <a:srgbClr val="000000"/>
                </a:solidFill>
                <a:latin typeface="Consolas" panose="020B0609020204030204" pitchFamily="49" charset="0"/>
              </a:rPr>
              <a:t>}</a:t>
            </a:r>
            <a:endParaRPr lang="en-US" sz="1000" dirty="0">
              <a:latin typeface="Consolas" panose="020B0609020204030204" pitchFamily="49" charset="0"/>
            </a:endParaRP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MyThread1.java</a:t>
            </a:r>
            <a:endParaRPr lang="en-US" sz="1000" i="1" dirty="0">
              <a:latin typeface="Consolas" panose="020B0609020204030204" pitchFamily="49" charset="0"/>
            </a:endParaRPr>
          </a:p>
          <a:p>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MyThread1 </a:t>
            </a:r>
            <a:r>
              <a:rPr lang="en-US" sz="1000" dirty="0">
                <a:solidFill>
                  <a:srgbClr val="7F0055"/>
                </a:solidFill>
                <a:latin typeface="Consolas" panose="020B0609020204030204" pitchFamily="49" charset="0"/>
              </a:rPr>
              <a:t>extends</a:t>
            </a:r>
            <a:r>
              <a:rPr lang="en-US" sz="1000" dirty="0">
                <a:solidFill>
                  <a:srgbClr val="000000"/>
                </a:solidFill>
                <a:latin typeface="Consolas" panose="020B0609020204030204" pitchFamily="49" charset="0"/>
              </a:rPr>
              <a:t> Thread {</a:t>
            </a:r>
          </a:p>
          <a:p>
            <a:pPr lvl="1"/>
            <a:r>
              <a:rPr lang="en-US" sz="1000" dirty="0">
                <a:solidFill>
                  <a:srgbClr val="000000"/>
                </a:solidFill>
                <a:latin typeface="Consolas" panose="020B0609020204030204" pitchFamily="49" charset="0"/>
              </a:rPr>
              <a:t>Table </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a:t>
            </a:r>
          </a:p>
          <a:p>
            <a:pPr lvl="1"/>
            <a:r>
              <a:rPr lang="en-US" sz="1000" dirty="0">
                <a:solidFill>
                  <a:srgbClr val="7F0055"/>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000000"/>
                </a:solidFill>
                <a:latin typeface="Consolas" panose="020B0609020204030204" pitchFamily="49" charset="0"/>
              </a:rPr>
              <a:t>MyThread1(Table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 {</a:t>
            </a:r>
          </a:p>
          <a:p>
            <a:pPr lvl="2"/>
            <a:r>
              <a:rPr lang="en-US" sz="1000" dirty="0">
                <a:solidFill>
                  <a:srgbClr val="7F0055"/>
                </a:solidFill>
                <a:latin typeface="Consolas" panose="020B0609020204030204" pitchFamily="49" charset="0"/>
              </a:rPr>
              <a:t>this</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a:t>
            </a:r>
          </a:p>
          <a:p>
            <a:pPr lvl="2"/>
            <a:r>
              <a:rPr lang="en-US" sz="1000" dirty="0" err="1">
                <a:solidFill>
                  <a:srgbClr val="7F0055"/>
                </a:solidFill>
                <a:latin typeface="Consolas" panose="020B0609020204030204" pitchFamily="49" charset="0"/>
              </a:rPr>
              <a:t>this</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run() {</a:t>
            </a:r>
          </a:p>
          <a:p>
            <a:pPr lvl="1"/>
            <a:r>
              <a:rPr lang="en-US" sz="1000" dirty="0">
                <a:solidFill>
                  <a:srgbClr val="0000C0"/>
                </a:solidFill>
                <a:latin typeface="Consolas" panose="020B0609020204030204" pitchFamily="49" charset="0"/>
              </a:rPr>
              <a:t>	</a:t>
            </a:r>
            <a:r>
              <a:rPr lang="en-US" sz="1000" dirty="0" err="1">
                <a:solidFill>
                  <a:srgbClr val="0000C0"/>
                </a:solidFill>
                <a:latin typeface="Consolas" panose="020B0609020204030204" pitchFamily="49" charset="0"/>
              </a:rPr>
              <a:t>t</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static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main(String </a:t>
            </a:r>
            <a:r>
              <a:rPr lang="en-US" sz="1000" dirty="0" err="1">
                <a:solidFill>
                  <a:srgbClr val="6A3E3E"/>
                </a:solidFill>
                <a:latin typeface="Consolas" panose="020B0609020204030204" pitchFamily="49" charset="0"/>
              </a:rPr>
              <a:t>args</a:t>
            </a:r>
            <a:r>
              <a:rPr lang="en-US" sz="1000" dirty="0">
                <a:solidFill>
                  <a:srgbClr val="000000"/>
                </a:solidFill>
                <a:latin typeface="Consolas" panose="020B0609020204030204" pitchFamily="49" charset="0"/>
              </a:rPr>
              <a:t>[]) {</a:t>
            </a:r>
          </a:p>
          <a:p>
            <a:pPr lvl="2"/>
            <a:r>
              <a:rPr lang="en-US" sz="1000" dirty="0">
                <a:solidFill>
                  <a:srgbClr val="000000"/>
                </a:solidFill>
                <a:latin typeface="Consolas" panose="020B0609020204030204" pitchFamily="49" charset="0"/>
              </a:rPr>
              <a:t>Table </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Table();</a:t>
            </a:r>
            <a:r>
              <a:rPr lang="en-US" sz="1000" dirty="0">
                <a:solidFill>
                  <a:srgbClr val="3F7F5F"/>
                </a:solidFill>
                <a:latin typeface="Consolas" panose="020B0609020204030204" pitchFamily="49" charset="0"/>
              </a:rPr>
              <a:t>// only one object</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5);</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20);</a:t>
            </a:r>
          </a:p>
          <a:p>
            <a:pPr lvl="2"/>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.start();</a:t>
            </a:r>
          </a:p>
          <a:p>
            <a:pPr lvl="2"/>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.start();</a:t>
            </a: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10" name="TextBox 9"/>
          <p:cNvSpPr txBox="1"/>
          <p:nvPr/>
        </p:nvSpPr>
        <p:spPr>
          <a:xfrm>
            <a:off x="6417263" y="1013076"/>
            <a:ext cx="3154334" cy="2862322"/>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dirty="0">
                <a:solidFill>
                  <a:srgbClr val="000000"/>
                </a:solidFill>
                <a:latin typeface="Consolas" panose="020B0609020204030204" pitchFamily="49" charset="0"/>
              </a:rPr>
              <a:t>5</a:t>
            </a:r>
          </a:p>
          <a:p>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15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25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40</a:t>
            </a:r>
          </a:p>
          <a:p>
            <a:r>
              <a:rPr lang="en-US" dirty="0">
                <a:solidFill>
                  <a:srgbClr val="000000"/>
                </a:solidFill>
                <a:latin typeface="Consolas" panose="020B0609020204030204" pitchFamily="49" charset="0"/>
              </a:rPr>
              <a:t>60</a:t>
            </a:r>
          </a:p>
          <a:p>
            <a:r>
              <a:rPr lang="en-US" dirty="0">
                <a:solidFill>
                  <a:srgbClr val="000000"/>
                </a:solidFill>
                <a:latin typeface="Consolas" panose="020B0609020204030204" pitchFamily="49" charset="0"/>
              </a:rPr>
              <a:t>80</a:t>
            </a:r>
          </a:p>
          <a:p>
            <a:r>
              <a:rPr lang="en-US" dirty="0">
                <a:solidFill>
                  <a:srgbClr val="000000"/>
                </a:solidFill>
                <a:latin typeface="Consolas" panose="020B0609020204030204" pitchFamily="49" charset="0"/>
              </a:rPr>
              <a:t>100</a:t>
            </a:r>
          </a:p>
        </p:txBody>
      </p:sp>
    </p:spTree>
    <p:extLst>
      <p:ext uri="{BB962C8B-B14F-4D97-AF65-F5344CB8AC3E}">
        <p14:creationId xmlns:p14="http://schemas.microsoft.com/office/powerpoint/2010/main" val="142120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Đồng</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bộ</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theo</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khối</a:t>
            </a:r>
            <a:endParaRPr lang="en-US" altLang="en-US" dirty="0">
              <a:latin typeface="Calibri Light" panose="020F0302020204030204" pitchFamily="34" charset="0"/>
              <a:cs typeface="Calibri Light" panose="020F0302020204030204" pitchFamily="34" charset="0"/>
            </a:endParaRPr>
          </a:p>
        </p:txBody>
      </p:sp>
      <p:sp>
        <p:nvSpPr>
          <p:cNvPr id="5" name="Rectangle 3"/>
          <p:cNvSpPr txBox="1">
            <a:spLocks noChangeArrowheads="1"/>
          </p:cNvSpPr>
          <p:nvPr/>
        </p:nvSpPr>
        <p:spPr>
          <a:xfrm>
            <a:off x="685251" y="1086535"/>
            <a:ext cx="10465165" cy="541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vi-VN" altLang="en-US" sz="2400" dirty="0">
                <a:latin typeface="Calibri" panose="020F0502020204030204" pitchFamily="34" charset="0"/>
                <a:cs typeface="Calibri" panose="020F0502020204030204" pitchFamily="34" charset="0"/>
              </a:rPr>
              <a:t>Đồng bộ một khối tác vụ.</a:t>
            </a:r>
          </a:p>
          <a:p>
            <a:pPr>
              <a:lnSpc>
                <a:spcPct val="150000"/>
              </a:lnSpc>
            </a:pPr>
            <a:r>
              <a:rPr lang="vi-VN" altLang="en-US" sz="2400" dirty="0">
                <a:latin typeface="Calibri" panose="020F0502020204030204" pitchFamily="34" charset="0"/>
                <a:cs typeface="Calibri" panose="020F0502020204030204" pitchFamily="34" charset="0"/>
              </a:rPr>
              <a:t>Người lập trình có thể không muốn dùng các </a:t>
            </a:r>
            <a:r>
              <a:rPr lang="vi-VN" altLang="en-US" sz="2400" b="1" dirty="0">
                <a:latin typeface="Calibri" panose="020F0502020204030204" pitchFamily="34" charset="0"/>
                <a:cs typeface="Calibri" panose="020F0502020204030204" pitchFamily="34" charset="0"/>
              </a:rPr>
              <a:t>synchronized</a:t>
            </a:r>
            <a:r>
              <a:rPr lang="vi-VN" altLang="en-US" sz="2400" dirty="0">
                <a:latin typeface="Calibri" panose="020F0502020204030204" pitchFamily="34" charset="0"/>
                <a:cs typeface="Calibri" panose="020F0502020204030204" pitchFamily="34" charset="0"/>
              </a:rPr>
              <a:t> method để đồng bộ truy xuất đến đối tượng.</a:t>
            </a:r>
          </a:p>
        </p:txBody>
      </p:sp>
    </p:spTree>
    <p:extLst>
      <p:ext uri="{BB962C8B-B14F-4D97-AF65-F5344CB8AC3E}">
        <p14:creationId xmlns:p14="http://schemas.microsoft.com/office/powerpoint/2010/main" val="372882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LUỒNG</a:t>
            </a:r>
          </a:p>
        </p:txBody>
      </p:sp>
    </p:spTree>
    <p:extLst>
      <p:ext uri="{BB962C8B-B14F-4D97-AF65-F5344CB8AC3E}">
        <p14:creationId xmlns:p14="http://schemas.microsoft.com/office/powerpoint/2010/main" val="2277011399"/>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Đồng</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bộ</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theo</a:t>
            </a:r>
            <a:r>
              <a:rPr lang="en-US" altLang="en-US" dirty="0">
                <a:latin typeface="Calibri Light" panose="020F0302020204030204" pitchFamily="34" charset="0"/>
                <a:cs typeface="Calibri Light" panose="020F0302020204030204" pitchFamily="34" charset="0"/>
              </a:rPr>
              <a:t> synchronize method</a:t>
            </a:r>
          </a:p>
        </p:txBody>
      </p:sp>
      <p:sp>
        <p:nvSpPr>
          <p:cNvPr id="9" name="TextBox 8"/>
          <p:cNvSpPr txBox="1"/>
          <p:nvPr/>
        </p:nvSpPr>
        <p:spPr>
          <a:xfrm>
            <a:off x="537574" y="914400"/>
            <a:ext cx="5244856" cy="6093976"/>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Table.java</a:t>
            </a:r>
          </a:p>
          <a:p>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Table {</a:t>
            </a:r>
          </a:p>
          <a:p>
            <a:pPr lvl="1"/>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n</a:t>
            </a:r>
            <a:r>
              <a:rPr lang="en-US" sz="1000" dirty="0">
                <a:solidFill>
                  <a:srgbClr val="000000"/>
                </a:solidFill>
                <a:latin typeface="Consolas" panose="020B0609020204030204" pitchFamily="49" charset="0"/>
              </a:rPr>
              <a:t>) {</a:t>
            </a:r>
          </a:p>
          <a:p>
            <a:pPr lvl="1"/>
            <a:r>
              <a:rPr lang="en-US" sz="1000" b="1" dirty="0">
                <a:solidFill>
                  <a:srgbClr val="7F0055"/>
                </a:solidFill>
                <a:latin typeface="Consolas" panose="020B0609020204030204" pitchFamily="49" charset="0"/>
              </a:rPr>
              <a:t>	synchronized</a:t>
            </a:r>
            <a:r>
              <a:rPr lang="en-US" sz="1000" dirty="0">
                <a:latin typeface="Consolas" panose="020B0609020204030204" pitchFamily="49" charset="0"/>
              </a:rPr>
              <a:t>(</a:t>
            </a:r>
            <a:r>
              <a:rPr lang="en-US" sz="1000" b="1" dirty="0">
                <a:solidFill>
                  <a:srgbClr val="7F0055"/>
                </a:solidFill>
                <a:latin typeface="Consolas" panose="020B0609020204030204" pitchFamily="49" charset="0"/>
              </a:rPr>
              <a:t>this</a:t>
            </a:r>
            <a:r>
              <a:rPr lang="en-US" sz="1000" dirty="0">
                <a:latin typeface="Consolas" panose="020B0609020204030204" pitchFamily="49" charset="0"/>
              </a:rPr>
              <a:t>){</a:t>
            </a:r>
          </a:p>
          <a:p>
            <a:pPr lvl="3"/>
            <a:r>
              <a:rPr lang="nn-NO" sz="1000" dirty="0">
                <a:solidFill>
                  <a:srgbClr val="7F0055"/>
                </a:solidFill>
                <a:latin typeface="Consolas" panose="020B0609020204030204" pitchFamily="49" charset="0"/>
              </a:rPr>
              <a:t>for</a:t>
            </a:r>
            <a:r>
              <a:rPr lang="nn-NO" sz="1000" dirty="0">
                <a:solidFill>
                  <a:srgbClr val="000000"/>
                </a:solidFill>
                <a:latin typeface="Consolas" panose="020B0609020204030204" pitchFamily="49" charset="0"/>
              </a:rPr>
              <a:t> (</a:t>
            </a:r>
            <a:r>
              <a:rPr lang="nn-NO" sz="1000" dirty="0">
                <a:solidFill>
                  <a:srgbClr val="7F0055"/>
                </a:solidFill>
                <a:latin typeface="Consolas" panose="020B0609020204030204" pitchFamily="49" charset="0"/>
              </a:rPr>
              <a:t>int</a:t>
            </a:r>
            <a:r>
              <a:rPr lang="nn-NO" sz="1000" dirty="0">
                <a:solidFill>
                  <a:srgbClr val="000000"/>
                </a:solidFill>
                <a:latin typeface="Consolas" panose="020B0609020204030204" pitchFamily="49" charset="0"/>
              </a:rPr>
              <a:t>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 1;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&lt;= 5; </a:t>
            </a:r>
            <a:r>
              <a:rPr lang="nn-NO" sz="1000" dirty="0">
                <a:solidFill>
                  <a:srgbClr val="6A3E3E"/>
                </a:solidFill>
                <a:latin typeface="Consolas" panose="020B0609020204030204" pitchFamily="49" charset="0"/>
              </a:rPr>
              <a:t>i</a:t>
            </a:r>
            <a:r>
              <a:rPr lang="nn-NO" sz="1000" dirty="0">
                <a:solidFill>
                  <a:srgbClr val="000000"/>
                </a:solidFill>
                <a:latin typeface="Consolas" panose="020B0609020204030204" pitchFamily="49" charset="0"/>
              </a:rPr>
              <a:t>++) {</a:t>
            </a:r>
          </a:p>
          <a:p>
            <a:pPr lvl="3"/>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n</a:t>
            </a:r>
            <a:r>
              <a:rPr lang="en-US" sz="1000" i="1" dirty="0">
                <a:solidFill>
                  <a:srgbClr val="000000"/>
                </a:solidFill>
                <a:latin typeface="Consolas" panose="020B0609020204030204" pitchFamily="49" charset="0"/>
              </a:rPr>
              <a:t> * </a:t>
            </a:r>
            <a:r>
              <a:rPr lang="en-US" sz="1000" i="1" dirty="0" err="1">
                <a:solidFill>
                  <a:srgbClr val="6A3E3E"/>
                </a:solidFill>
                <a:latin typeface="Consolas" panose="020B0609020204030204" pitchFamily="49" charset="0"/>
              </a:rPr>
              <a:t>i</a:t>
            </a:r>
            <a:r>
              <a:rPr lang="en-US" sz="1000" i="1" dirty="0">
                <a:solidFill>
                  <a:srgbClr val="000000"/>
                </a:solidFill>
                <a:latin typeface="Consolas" panose="020B0609020204030204" pitchFamily="49" charset="0"/>
              </a:rPr>
              <a:t>);</a:t>
            </a:r>
          </a:p>
          <a:p>
            <a:pPr lvl="4"/>
            <a:r>
              <a:rPr lang="en-US" sz="1000" dirty="0">
                <a:solidFill>
                  <a:srgbClr val="7F0055"/>
                </a:solidFill>
                <a:latin typeface="Consolas" panose="020B0609020204030204" pitchFamily="49" charset="0"/>
              </a:rPr>
              <a:t>try</a:t>
            </a:r>
            <a:r>
              <a:rPr lang="en-US" sz="1000" dirty="0">
                <a:solidFill>
                  <a:srgbClr val="000000"/>
                </a:solidFill>
                <a:latin typeface="Consolas" panose="020B0609020204030204" pitchFamily="49" charset="0"/>
              </a:rPr>
              <a:t> {</a:t>
            </a:r>
          </a:p>
          <a:p>
            <a:pPr lvl="4"/>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Thread.</a:t>
            </a:r>
            <a:r>
              <a:rPr lang="en-US" sz="1000" i="1" dirty="0" err="1">
                <a:solidFill>
                  <a:srgbClr val="000000"/>
                </a:solidFill>
                <a:latin typeface="Consolas" panose="020B0609020204030204" pitchFamily="49" charset="0"/>
              </a:rPr>
              <a:t>sleep</a:t>
            </a:r>
            <a:r>
              <a:rPr lang="en-US" sz="1000" i="1" dirty="0">
                <a:solidFill>
                  <a:srgbClr val="000000"/>
                </a:solidFill>
                <a:latin typeface="Consolas" panose="020B0609020204030204" pitchFamily="49" charset="0"/>
              </a:rPr>
              <a:t>(400);</a:t>
            </a:r>
          </a:p>
          <a:p>
            <a:pPr lvl="4"/>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catch</a:t>
            </a:r>
            <a:r>
              <a:rPr lang="en-US" sz="1000" dirty="0">
                <a:solidFill>
                  <a:srgbClr val="000000"/>
                </a:solidFill>
                <a:latin typeface="Consolas" panose="020B0609020204030204" pitchFamily="49" charset="0"/>
              </a:rPr>
              <a:t> (Exception </a:t>
            </a:r>
            <a:r>
              <a:rPr lang="en-US" sz="1000" dirty="0">
                <a:solidFill>
                  <a:srgbClr val="6A3E3E"/>
                </a:solidFill>
                <a:latin typeface="Consolas" panose="020B0609020204030204" pitchFamily="49" charset="0"/>
              </a:rPr>
              <a:t>e</a:t>
            </a:r>
            <a:r>
              <a:rPr lang="en-US" sz="1000" dirty="0">
                <a:solidFill>
                  <a:srgbClr val="000000"/>
                </a:solidFill>
                <a:latin typeface="Consolas" panose="020B0609020204030204" pitchFamily="49" charset="0"/>
              </a:rPr>
              <a:t>) {</a:t>
            </a:r>
          </a:p>
          <a:p>
            <a:pPr lvl="4"/>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i="1" dirty="0" err="1">
                <a:solidFill>
                  <a:srgbClr val="0000C0"/>
                </a:solidFill>
                <a:latin typeface="Consolas" panose="020B0609020204030204" pitchFamily="49" charset="0"/>
              </a:rPr>
              <a:t>out</a:t>
            </a:r>
            <a:r>
              <a:rPr lang="en-US" sz="1000" i="1" dirty="0" err="1">
                <a:solidFill>
                  <a:srgbClr val="000000"/>
                </a:solidFill>
                <a:latin typeface="Consolas" panose="020B0609020204030204" pitchFamily="49" charset="0"/>
              </a:rPr>
              <a:t>.println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e</a:t>
            </a:r>
            <a:r>
              <a:rPr lang="en-US" sz="1000" i="1" dirty="0">
                <a:solidFill>
                  <a:srgbClr val="000000"/>
                </a:solidFill>
                <a:latin typeface="Consolas" panose="020B0609020204030204" pitchFamily="49" charset="0"/>
              </a:rPr>
              <a:t>);</a:t>
            </a:r>
          </a:p>
          <a:p>
            <a:pPr lvl="4"/>
            <a:r>
              <a:rPr lang="en-US" sz="1000" dirty="0">
                <a:solidFill>
                  <a:srgbClr val="000000"/>
                </a:solidFill>
                <a:latin typeface="Consolas" panose="020B0609020204030204" pitchFamily="49" charset="0"/>
              </a:rPr>
              <a:t>}</a:t>
            </a:r>
          </a:p>
          <a:p>
            <a:pPr lvl="3"/>
            <a:r>
              <a:rPr lang="en-US" sz="1000" dirty="0">
                <a:solidFill>
                  <a:srgbClr val="000000"/>
                </a:solidFill>
                <a:latin typeface="Consolas" panose="020B0609020204030204" pitchFamily="49" charset="0"/>
              </a:rPr>
              <a:t>}</a:t>
            </a:r>
            <a:endParaRPr lang="en-US" sz="1000" dirty="0">
              <a:latin typeface="Consolas" panose="020B0609020204030204" pitchFamily="49" charset="0"/>
            </a:endParaRPr>
          </a:p>
          <a:p>
            <a:pPr lvl="1"/>
            <a:r>
              <a:rPr lang="en-US" sz="1000" dirty="0">
                <a:latin typeface="Consolas" panose="020B0609020204030204" pitchFamily="49" charset="0"/>
              </a:rPr>
              <a:t>	}</a:t>
            </a: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i="1" dirty="0">
                <a:latin typeface="Consolas" panose="020B0609020204030204" pitchFamily="49" charset="0"/>
              </a:rPr>
              <a:t>//</a:t>
            </a:r>
            <a:r>
              <a:rPr lang="en-US" sz="1000" i="1" dirty="0">
                <a:solidFill>
                  <a:srgbClr val="000000"/>
                </a:solidFill>
                <a:latin typeface="Consolas" panose="020B0609020204030204" pitchFamily="49" charset="0"/>
              </a:rPr>
              <a:t> MyThread1.java</a:t>
            </a:r>
            <a:endParaRPr lang="en-US" sz="1000" i="1" dirty="0">
              <a:latin typeface="Consolas" panose="020B0609020204030204" pitchFamily="49" charset="0"/>
            </a:endParaRPr>
          </a:p>
          <a:p>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class</a:t>
            </a:r>
            <a:r>
              <a:rPr lang="en-US" sz="1000" dirty="0">
                <a:solidFill>
                  <a:srgbClr val="000000"/>
                </a:solidFill>
                <a:latin typeface="Consolas" panose="020B0609020204030204" pitchFamily="49" charset="0"/>
              </a:rPr>
              <a:t> MyThread1 </a:t>
            </a:r>
            <a:r>
              <a:rPr lang="en-US" sz="1000" dirty="0">
                <a:solidFill>
                  <a:srgbClr val="7F0055"/>
                </a:solidFill>
                <a:latin typeface="Consolas" panose="020B0609020204030204" pitchFamily="49" charset="0"/>
              </a:rPr>
              <a:t>extends</a:t>
            </a:r>
            <a:r>
              <a:rPr lang="en-US" sz="1000" dirty="0">
                <a:solidFill>
                  <a:srgbClr val="000000"/>
                </a:solidFill>
                <a:latin typeface="Consolas" panose="020B0609020204030204" pitchFamily="49" charset="0"/>
              </a:rPr>
              <a:t> Thread {</a:t>
            </a:r>
          </a:p>
          <a:p>
            <a:pPr lvl="1"/>
            <a:r>
              <a:rPr lang="en-US" sz="1000" dirty="0">
                <a:solidFill>
                  <a:srgbClr val="000000"/>
                </a:solidFill>
                <a:latin typeface="Consolas" panose="020B0609020204030204" pitchFamily="49" charset="0"/>
              </a:rPr>
              <a:t>Table </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a:t>
            </a:r>
          </a:p>
          <a:p>
            <a:pPr lvl="1"/>
            <a:r>
              <a:rPr lang="en-US" sz="1000" dirty="0">
                <a:solidFill>
                  <a:srgbClr val="7F0055"/>
                </a:solidFill>
                <a:latin typeface="Consolas" panose="020B0609020204030204" pitchFamily="49" charset="0"/>
              </a:rPr>
              <a:t>private</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000000"/>
                </a:solidFill>
                <a:latin typeface="Consolas" panose="020B0609020204030204" pitchFamily="49" charset="0"/>
              </a:rPr>
              <a:t>MyThread1(Table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 </a:t>
            </a:r>
            <a:r>
              <a:rPr lang="en-US" sz="1000" dirty="0" err="1">
                <a:solidFill>
                  <a:srgbClr val="7F0055"/>
                </a:solidFill>
                <a:latin typeface="Consolas" panose="020B0609020204030204" pitchFamily="49" charset="0"/>
              </a:rPr>
              <a:t>int</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 {</a:t>
            </a:r>
          </a:p>
          <a:p>
            <a:pPr lvl="2"/>
            <a:r>
              <a:rPr lang="en-US" sz="1000" dirty="0">
                <a:solidFill>
                  <a:srgbClr val="7F0055"/>
                </a:solidFill>
                <a:latin typeface="Consolas" panose="020B0609020204030204" pitchFamily="49" charset="0"/>
              </a:rPr>
              <a:t>this</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t</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t</a:t>
            </a:r>
            <a:r>
              <a:rPr lang="en-US" sz="1000" dirty="0">
                <a:solidFill>
                  <a:srgbClr val="000000"/>
                </a:solidFill>
                <a:latin typeface="Consolas" panose="020B0609020204030204" pitchFamily="49" charset="0"/>
              </a:rPr>
              <a:t>;</a:t>
            </a:r>
          </a:p>
          <a:p>
            <a:pPr lvl="2"/>
            <a:r>
              <a:rPr lang="en-US" sz="1000" dirty="0" err="1">
                <a:solidFill>
                  <a:srgbClr val="7F0055"/>
                </a:solidFill>
                <a:latin typeface="Consolas" panose="020B0609020204030204" pitchFamily="49" charset="0"/>
              </a:rPr>
              <a:t>this</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run() {</a:t>
            </a:r>
          </a:p>
          <a:p>
            <a:pPr lvl="1"/>
            <a:r>
              <a:rPr lang="en-US" sz="1000" dirty="0">
                <a:solidFill>
                  <a:srgbClr val="0000C0"/>
                </a:solidFill>
                <a:latin typeface="Consolas" panose="020B0609020204030204" pitchFamily="49" charset="0"/>
              </a:rPr>
              <a:t>	</a:t>
            </a:r>
            <a:r>
              <a:rPr lang="en-US" sz="1000" dirty="0" err="1">
                <a:solidFill>
                  <a:srgbClr val="0000C0"/>
                </a:solidFill>
                <a:latin typeface="Consolas" panose="020B0609020204030204" pitchFamily="49" charset="0"/>
              </a:rPr>
              <a:t>t</a:t>
            </a:r>
            <a:r>
              <a:rPr lang="en-US" sz="1000" dirty="0" err="1">
                <a:solidFill>
                  <a:srgbClr val="000000"/>
                </a:solidFill>
                <a:latin typeface="Consolas" panose="020B0609020204030204" pitchFamily="49" charset="0"/>
              </a:rPr>
              <a:t>.printTable</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multiplier</a:t>
            </a:r>
            <a:r>
              <a:rPr lang="en-US" sz="1000" dirty="0">
                <a:solidFill>
                  <a:srgbClr val="000000"/>
                </a:solidFill>
                <a:latin typeface="Consolas" panose="020B0609020204030204" pitchFamily="49" charset="0"/>
              </a:rPr>
              <a:t>);</a:t>
            </a:r>
          </a:p>
          <a:p>
            <a:pPr lvl="1"/>
            <a:r>
              <a:rPr lang="en-US" sz="1000" dirty="0">
                <a:solidFill>
                  <a:srgbClr val="000000"/>
                </a:solidFill>
                <a:latin typeface="Consolas" panose="020B0609020204030204" pitchFamily="49" charset="0"/>
              </a:rPr>
              <a:t>}</a:t>
            </a:r>
          </a:p>
          <a:p>
            <a:pPr lvl="1"/>
            <a:endParaRPr lang="en-US" sz="1000" dirty="0">
              <a:latin typeface="Consolas" panose="020B0609020204030204" pitchFamily="49" charset="0"/>
            </a:endParaRPr>
          </a:p>
          <a:p>
            <a:pPr lvl="1"/>
            <a:r>
              <a:rPr lang="en-US" sz="1000" dirty="0">
                <a:solidFill>
                  <a:srgbClr val="7F0055"/>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static</a:t>
            </a:r>
            <a:r>
              <a:rPr lang="en-US" sz="1000" dirty="0">
                <a:solidFill>
                  <a:srgbClr val="000000"/>
                </a:solidFill>
                <a:latin typeface="Consolas" panose="020B0609020204030204" pitchFamily="49" charset="0"/>
              </a:rPr>
              <a:t> </a:t>
            </a:r>
            <a:r>
              <a:rPr lang="en-US" sz="1000" dirty="0">
                <a:solidFill>
                  <a:srgbClr val="7F0055"/>
                </a:solidFill>
                <a:latin typeface="Consolas" panose="020B0609020204030204" pitchFamily="49" charset="0"/>
              </a:rPr>
              <a:t>void</a:t>
            </a:r>
            <a:r>
              <a:rPr lang="en-US" sz="1000" dirty="0">
                <a:solidFill>
                  <a:srgbClr val="000000"/>
                </a:solidFill>
                <a:latin typeface="Consolas" panose="020B0609020204030204" pitchFamily="49" charset="0"/>
              </a:rPr>
              <a:t> main(String </a:t>
            </a:r>
            <a:r>
              <a:rPr lang="en-US" sz="1000" dirty="0" err="1">
                <a:solidFill>
                  <a:srgbClr val="6A3E3E"/>
                </a:solidFill>
                <a:latin typeface="Consolas" panose="020B0609020204030204" pitchFamily="49" charset="0"/>
              </a:rPr>
              <a:t>args</a:t>
            </a:r>
            <a:r>
              <a:rPr lang="en-US" sz="1000" dirty="0">
                <a:solidFill>
                  <a:srgbClr val="000000"/>
                </a:solidFill>
                <a:latin typeface="Consolas" panose="020B0609020204030204" pitchFamily="49" charset="0"/>
              </a:rPr>
              <a:t>[]) {</a:t>
            </a:r>
          </a:p>
          <a:p>
            <a:pPr lvl="2"/>
            <a:r>
              <a:rPr lang="en-US" sz="1000" dirty="0">
                <a:solidFill>
                  <a:srgbClr val="000000"/>
                </a:solidFill>
                <a:latin typeface="Consolas" panose="020B0609020204030204" pitchFamily="49" charset="0"/>
              </a:rPr>
              <a:t>Table </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Table();</a:t>
            </a:r>
            <a:r>
              <a:rPr lang="en-US" sz="1000" dirty="0">
                <a:solidFill>
                  <a:srgbClr val="3F7F5F"/>
                </a:solidFill>
                <a:latin typeface="Consolas" panose="020B0609020204030204" pitchFamily="49" charset="0"/>
              </a:rPr>
              <a:t>// only one object</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5);</a:t>
            </a:r>
          </a:p>
          <a:p>
            <a:pPr lvl="2"/>
            <a:r>
              <a:rPr lang="en-US" sz="1000" dirty="0">
                <a:solidFill>
                  <a:srgbClr val="000000"/>
                </a:solidFill>
                <a:latin typeface="Consolas" panose="020B0609020204030204" pitchFamily="49" charset="0"/>
              </a:rPr>
              <a:t>MyThread1 </a:t>
            </a:r>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 = </a:t>
            </a:r>
            <a:r>
              <a:rPr lang="en-US" sz="1000" dirty="0">
                <a:solidFill>
                  <a:srgbClr val="7F0055"/>
                </a:solidFill>
                <a:latin typeface="Consolas" panose="020B0609020204030204" pitchFamily="49" charset="0"/>
              </a:rPr>
              <a:t>new</a:t>
            </a:r>
            <a:r>
              <a:rPr lang="en-US" sz="1000" dirty="0">
                <a:solidFill>
                  <a:srgbClr val="000000"/>
                </a:solidFill>
                <a:latin typeface="Consolas" panose="020B0609020204030204" pitchFamily="49" charset="0"/>
              </a:rPr>
              <a:t> MyThread1(</a:t>
            </a:r>
            <a:r>
              <a:rPr lang="en-US" sz="1000" dirty="0" err="1">
                <a:solidFill>
                  <a:srgbClr val="6A3E3E"/>
                </a:solidFill>
                <a:latin typeface="Consolas" panose="020B0609020204030204" pitchFamily="49" charset="0"/>
              </a:rPr>
              <a:t>obj</a:t>
            </a:r>
            <a:r>
              <a:rPr lang="en-US" sz="1000" dirty="0">
                <a:solidFill>
                  <a:srgbClr val="000000"/>
                </a:solidFill>
                <a:latin typeface="Consolas" panose="020B0609020204030204" pitchFamily="49" charset="0"/>
              </a:rPr>
              <a:t>, 20);</a:t>
            </a:r>
          </a:p>
          <a:p>
            <a:pPr lvl="2"/>
            <a:r>
              <a:rPr lang="en-US" sz="1000" dirty="0">
                <a:solidFill>
                  <a:srgbClr val="6A3E3E"/>
                </a:solidFill>
                <a:latin typeface="Consolas" panose="020B0609020204030204" pitchFamily="49" charset="0"/>
              </a:rPr>
              <a:t>t1</a:t>
            </a:r>
            <a:r>
              <a:rPr lang="en-US" sz="1000" dirty="0">
                <a:solidFill>
                  <a:srgbClr val="000000"/>
                </a:solidFill>
                <a:latin typeface="Consolas" panose="020B0609020204030204" pitchFamily="49" charset="0"/>
              </a:rPr>
              <a:t>.start();</a:t>
            </a:r>
          </a:p>
          <a:p>
            <a:pPr lvl="2"/>
            <a:r>
              <a:rPr lang="en-US" sz="1000" dirty="0">
                <a:solidFill>
                  <a:srgbClr val="6A3E3E"/>
                </a:solidFill>
                <a:latin typeface="Consolas" panose="020B0609020204030204" pitchFamily="49" charset="0"/>
              </a:rPr>
              <a:t>t2</a:t>
            </a:r>
            <a:r>
              <a:rPr lang="en-US" sz="1000" dirty="0">
                <a:solidFill>
                  <a:srgbClr val="000000"/>
                </a:solidFill>
                <a:latin typeface="Consolas" panose="020B0609020204030204" pitchFamily="49" charset="0"/>
              </a:rPr>
              <a:t>.start();</a:t>
            </a:r>
          </a:p>
          <a:p>
            <a:pPr lvl="1"/>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10" name="TextBox 9"/>
          <p:cNvSpPr txBox="1"/>
          <p:nvPr/>
        </p:nvSpPr>
        <p:spPr>
          <a:xfrm>
            <a:off x="6417263" y="1013076"/>
            <a:ext cx="3154334" cy="2862322"/>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dirty="0">
                <a:solidFill>
                  <a:srgbClr val="000000"/>
                </a:solidFill>
                <a:latin typeface="Consolas" panose="020B0609020204030204" pitchFamily="49" charset="0"/>
              </a:rPr>
              <a:t>5</a:t>
            </a:r>
          </a:p>
          <a:p>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15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25</a:t>
            </a:r>
          </a:p>
          <a:p>
            <a:r>
              <a:rPr lang="en-US" dirty="0">
                <a:solidFill>
                  <a:srgbClr val="000000"/>
                </a:solidFill>
                <a:latin typeface="Consolas" panose="020B0609020204030204" pitchFamily="49" charset="0"/>
              </a:rPr>
              <a:t>20</a:t>
            </a:r>
          </a:p>
          <a:p>
            <a:r>
              <a:rPr lang="en-US" dirty="0">
                <a:solidFill>
                  <a:srgbClr val="000000"/>
                </a:solidFill>
                <a:latin typeface="Consolas" panose="020B0609020204030204" pitchFamily="49" charset="0"/>
              </a:rPr>
              <a:t>40</a:t>
            </a:r>
          </a:p>
          <a:p>
            <a:r>
              <a:rPr lang="en-US" dirty="0">
                <a:solidFill>
                  <a:srgbClr val="000000"/>
                </a:solidFill>
                <a:latin typeface="Consolas" panose="020B0609020204030204" pitchFamily="49" charset="0"/>
              </a:rPr>
              <a:t>60</a:t>
            </a:r>
          </a:p>
          <a:p>
            <a:r>
              <a:rPr lang="en-US" dirty="0">
                <a:solidFill>
                  <a:srgbClr val="000000"/>
                </a:solidFill>
                <a:latin typeface="Consolas" panose="020B0609020204030204" pitchFamily="49" charset="0"/>
              </a:rPr>
              <a:t>80</a:t>
            </a:r>
          </a:p>
          <a:p>
            <a:r>
              <a:rPr lang="en-US" dirty="0">
                <a:solidFill>
                  <a:srgbClr val="000000"/>
                </a:solidFill>
                <a:latin typeface="Consolas" panose="020B0609020204030204" pitchFamily="49" charset="0"/>
              </a:rPr>
              <a:t>100</a:t>
            </a:r>
          </a:p>
        </p:txBody>
      </p:sp>
    </p:spTree>
    <p:extLst>
      <p:ext uri="{BB962C8B-B14F-4D97-AF65-F5344CB8AC3E}">
        <p14:creationId xmlns:p14="http://schemas.microsoft.com/office/powerpoint/2010/main" val="421238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35271" y="350838"/>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a:latin typeface="Calibri Light" panose="020F0302020204030204" pitchFamily="34" charset="0"/>
                <a:cs typeface="Calibri Light" panose="020F0302020204030204" pitchFamily="34" charset="0"/>
              </a:rPr>
              <a:t>Deadlock</a:t>
            </a:r>
          </a:p>
        </p:txBody>
      </p:sp>
      <p:sp>
        <p:nvSpPr>
          <p:cNvPr id="6" name="Rectangle 3"/>
          <p:cNvSpPr txBox="1">
            <a:spLocks noChangeArrowheads="1"/>
          </p:cNvSpPr>
          <p:nvPr/>
        </p:nvSpPr>
        <p:spPr>
          <a:xfrm>
            <a:off x="685251" y="1086535"/>
            <a:ext cx="10465165" cy="541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vi-VN" altLang="en-US" sz="2400" b="1" dirty="0"/>
              <a:t>Deadlock</a:t>
            </a:r>
            <a:r>
              <a:rPr lang="vi-VN" altLang="en-US" sz="2400" dirty="0"/>
              <a:t> – tình huống bế tắc, đóng băng- xẩy ra khi các luồng chờ tài nguyên của nhau hình thành một chu trình.</a:t>
            </a:r>
            <a:endParaRPr lang="en-US" altLang="en-US" sz="2400" dirty="0"/>
          </a:p>
          <a:p>
            <a:pPr lvl="1">
              <a:lnSpc>
                <a:spcPct val="150000"/>
              </a:lnSpc>
            </a:pPr>
            <a:r>
              <a:rPr lang="en-US" altLang="en-US" sz="2000" dirty="0" err="1"/>
              <a:t>Ví</a:t>
            </a:r>
            <a:r>
              <a:rPr lang="en-US" altLang="en-US" sz="2000" dirty="0"/>
              <a:t> </a:t>
            </a:r>
            <a:r>
              <a:rPr lang="en-US" altLang="en-US" sz="2000" dirty="0" err="1"/>
              <a:t>dụ</a:t>
            </a:r>
            <a:r>
              <a:rPr lang="en-US" altLang="en-US" sz="2000" dirty="0"/>
              <a:t>: Thread 1 </a:t>
            </a:r>
            <a:r>
              <a:rPr lang="en-US" altLang="en-US" sz="2000" dirty="0" err="1"/>
              <a:t>đang</a:t>
            </a:r>
            <a:r>
              <a:rPr lang="en-US" altLang="en-US" sz="2000" dirty="0"/>
              <a:t> </a:t>
            </a:r>
            <a:r>
              <a:rPr lang="en-US" altLang="en-US" sz="2000" dirty="0" err="1"/>
              <a:t>đợi</a:t>
            </a:r>
            <a:r>
              <a:rPr lang="en-US" altLang="en-US" sz="2000" dirty="0"/>
              <a:t> </a:t>
            </a:r>
            <a:r>
              <a:rPr lang="en-US" altLang="en-US" sz="2000" dirty="0" err="1"/>
              <a:t>tài</a:t>
            </a:r>
            <a:r>
              <a:rPr lang="en-US" altLang="en-US" sz="2000" dirty="0"/>
              <a:t> </a:t>
            </a:r>
            <a:r>
              <a:rPr lang="en-US" altLang="en-US" sz="2000" dirty="0" err="1"/>
              <a:t>nguyên</a:t>
            </a:r>
            <a:r>
              <a:rPr lang="en-US" altLang="en-US" sz="2000" dirty="0"/>
              <a:t> </a:t>
            </a:r>
            <a:r>
              <a:rPr lang="en-US" altLang="en-US" sz="2000" dirty="0" err="1"/>
              <a:t>của</a:t>
            </a:r>
            <a:r>
              <a:rPr lang="en-US" altLang="en-US" sz="2000" dirty="0"/>
              <a:t> thread 2, </a:t>
            </a:r>
            <a:r>
              <a:rPr lang="en-US" altLang="en-US" sz="2000" dirty="0" err="1"/>
              <a:t>trong</a:t>
            </a:r>
            <a:r>
              <a:rPr lang="en-US" altLang="en-US" sz="2000" dirty="0"/>
              <a:t> </a:t>
            </a:r>
            <a:r>
              <a:rPr lang="en-US" altLang="en-US" sz="2000" dirty="0" err="1"/>
              <a:t>khi</a:t>
            </a:r>
            <a:r>
              <a:rPr lang="en-US" altLang="en-US" sz="2000" dirty="0"/>
              <a:t> thread 2 </a:t>
            </a:r>
            <a:r>
              <a:rPr lang="en-US" altLang="en-US" sz="2000" dirty="0" err="1"/>
              <a:t>đợi</a:t>
            </a:r>
            <a:r>
              <a:rPr lang="en-US" altLang="en-US" sz="2000" dirty="0"/>
              <a:t> </a:t>
            </a:r>
            <a:r>
              <a:rPr lang="en-US" altLang="en-US" sz="2000" dirty="0" err="1"/>
              <a:t>tài</a:t>
            </a:r>
            <a:r>
              <a:rPr lang="en-US" altLang="en-US" sz="2000" dirty="0"/>
              <a:t> </a:t>
            </a:r>
            <a:r>
              <a:rPr lang="en-US" altLang="en-US" sz="2000" dirty="0" err="1"/>
              <a:t>nguyên</a:t>
            </a:r>
            <a:r>
              <a:rPr lang="en-US" altLang="en-US" sz="2000" dirty="0"/>
              <a:t> </a:t>
            </a:r>
            <a:r>
              <a:rPr lang="en-US" altLang="en-US" sz="2000" dirty="0" err="1"/>
              <a:t>của</a:t>
            </a:r>
            <a:r>
              <a:rPr lang="en-US" altLang="en-US" sz="2000" dirty="0"/>
              <a:t> thread 1</a:t>
            </a:r>
            <a:endParaRPr lang="vi-VN" altLang="en-US" sz="2000" dirty="0"/>
          </a:p>
        </p:txBody>
      </p:sp>
      <p:sp>
        <p:nvSpPr>
          <p:cNvPr id="3" name="Oval 2"/>
          <p:cNvSpPr/>
          <p:nvPr/>
        </p:nvSpPr>
        <p:spPr>
          <a:xfrm>
            <a:off x="2683995" y="4433853"/>
            <a:ext cx="1881427" cy="848616"/>
          </a:xfrm>
          <a:prstGeom prst="ellipse">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1</a:t>
            </a:r>
          </a:p>
        </p:txBody>
      </p:sp>
      <p:sp>
        <p:nvSpPr>
          <p:cNvPr id="8" name="Oval 7"/>
          <p:cNvSpPr/>
          <p:nvPr/>
        </p:nvSpPr>
        <p:spPr>
          <a:xfrm>
            <a:off x="6197967" y="4433853"/>
            <a:ext cx="1881427" cy="848616"/>
          </a:xfrm>
          <a:prstGeom prst="ellipse">
            <a:avLst/>
          </a:prstGeom>
          <a:solidFill>
            <a:srgbClr val="C0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 2</a:t>
            </a:r>
          </a:p>
        </p:txBody>
      </p:sp>
      <p:cxnSp>
        <p:nvCxnSpPr>
          <p:cNvPr id="7" name="Curved Connector 6"/>
          <p:cNvCxnSpPr>
            <a:stCxn id="3" idx="0"/>
            <a:endCxn id="8" idx="0"/>
          </p:cNvCxnSpPr>
          <p:nvPr/>
        </p:nvCxnSpPr>
        <p:spPr>
          <a:xfrm rot="5400000" flipH="1" flipV="1">
            <a:off x="5381695" y="2676867"/>
            <a:ext cx="12700" cy="3513972"/>
          </a:xfrm>
          <a:prstGeom prst="curvedConnector3">
            <a:avLst>
              <a:gd name="adj1" fmla="val 5322307"/>
            </a:avLst>
          </a:prstGeom>
          <a:ln>
            <a:tailEnd type="triangle"/>
          </a:ln>
        </p:spPr>
        <p:style>
          <a:lnRef idx="2">
            <a:schemeClr val="dk1"/>
          </a:lnRef>
          <a:fillRef idx="0">
            <a:schemeClr val="dk1"/>
          </a:fillRef>
          <a:effectRef idx="1">
            <a:schemeClr val="dk1"/>
          </a:effectRef>
          <a:fontRef idx="minor">
            <a:schemeClr val="tx1"/>
          </a:fontRef>
        </p:style>
      </p:cxnSp>
      <p:cxnSp>
        <p:nvCxnSpPr>
          <p:cNvPr id="16" name="Curved Connector 15"/>
          <p:cNvCxnSpPr>
            <a:stCxn id="8" idx="4"/>
            <a:endCxn id="3" idx="4"/>
          </p:cNvCxnSpPr>
          <p:nvPr/>
        </p:nvCxnSpPr>
        <p:spPr>
          <a:xfrm rot="5400000">
            <a:off x="5381695" y="3525483"/>
            <a:ext cx="12700" cy="3513972"/>
          </a:xfrm>
          <a:prstGeom prst="curvedConnector3">
            <a:avLst>
              <a:gd name="adj1" fmla="val 5166906"/>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42877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2114" y="373314"/>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a:latin typeface="Calibri Light" panose="020F0302020204030204" pitchFamily="34" charset="0"/>
                <a:cs typeface="Calibri Light" panose="020F0302020204030204" pitchFamily="34" charset="0"/>
              </a:rPr>
              <a:t>Deadlock</a:t>
            </a:r>
          </a:p>
        </p:txBody>
      </p:sp>
      <p:sp>
        <p:nvSpPr>
          <p:cNvPr id="9" name="TextBox 8"/>
          <p:cNvSpPr txBox="1"/>
          <p:nvPr/>
        </p:nvSpPr>
        <p:spPr>
          <a:xfrm>
            <a:off x="537573" y="914400"/>
            <a:ext cx="6080315" cy="571695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850" dirty="0">
                <a:solidFill>
                  <a:srgbClr val="7F0055"/>
                </a:solidFill>
                <a:latin typeface="Consolas" panose="020B0609020204030204" pitchFamily="49" charset="0"/>
              </a:rPr>
              <a:t>public</a:t>
            </a:r>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class</a:t>
            </a:r>
            <a:r>
              <a:rPr lang="en-US" sz="850" dirty="0">
                <a:solidFill>
                  <a:srgbClr val="000000"/>
                </a:solidFill>
                <a:latin typeface="Consolas" panose="020B0609020204030204" pitchFamily="49" charset="0"/>
              </a:rPr>
              <a:t> TestDeadlockExample1 {</a:t>
            </a:r>
          </a:p>
          <a:p>
            <a:pPr lvl="1"/>
            <a:r>
              <a:rPr lang="en-US" sz="850" dirty="0">
                <a:solidFill>
                  <a:srgbClr val="7F0055"/>
                </a:solidFill>
                <a:latin typeface="Consolas" panose="020B0609020204030204" pitchFamily="49" charset="0"/>
              </a:rPr>
              <a:t>public</a:t>
            </a:r>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static</a:t>
            </a:r>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void</a:t>
            </a:r>
            <a:r>
              <a:rPr lang="en-US" sz="850" dirty="0">
                <a:solidFill>
                  <a:srgbClr val="000000"/>
                </a:solidFill>
                <a:latin typeface="Consolas" panose="020B0609020204030204" pitchFamily="49" charset="0"/>
              </a:rPr>
              <a:t> main(String[] </a:t>
            </a:r>
            <a:r>
              <a:rPr lang="en-US" sz="850" dirty="0" err="1">
                <a:solidFill>
                  <a:srgbClr val="6A3E3E"/>
                </a:solidFill>
                <a:latin typeface="Consolas" panose="020B0609020204030204" pitchFamily="49" charset="0"/>
              </a:rPr>
              <a:t>args</a:t>
            </a:r>
            <a:r>
              <a:rPr lang="en-US" sz="850" dirty="0">
                <a:solidFill>
                  <a:srgbClr val="000000"/>
                </a:solidFill>
                <a:latin typeface="Consolas" panose="020B0609020204030204" pitchFamily="49" charset="0"/>
              </a:rPr>
              <a:t>) {</a:t>
            </a:r>
          </a:p>
          <a:p>
            <a:pPr lvl="2"/>
            <a:r>
              <a:rPr lang="en-US" sz="850" dirty="0">
                <a:solidFill>
                  <a:srgbClr val="7F0055"/>
                </a:solidFill>
                <a:latin typeface="Consolas" panose="020B0609020204030204" pitchFamily="49" charset="0"/>
              </a:rPr>
              <a:t>final</a:t>
            </a:r>
            <a:r>
              <a:rPr lang="en-US" sz="850" dirty="0">
                <a:solidFill>
                  <a:srgbClr val="000000"/>
                </a:solidFill>
                <a:latin typeface="Consolas" panose="020B0609020204030204" pitchFamily="49" charset="0"/>
              </a:rPr>
              <a:t> String </a:t>
            </a:r>
            <a:r>
              <a:rPr lang="en-US" sz="850" dirty="0">
                <a:solidFill>
                  <a:srgbClr val="6A3E3E"/>
                </a:solidFill>
                <a:latin typeface="Consolas" panose="020B0609020204030204" pitchFamily="49" charset="0"/>
              </a:rPr>
              <a:t>resource1</a:t>
            </a:r>
            <a:r>
              <a:rPr lang="en-US" sz="850" dirty="0">
                <a:solidFill>
                  <a:srgbClr val="000000"/>
                </a:solidFill>
                <a:latin typeface="Consolas" panose="020B0609020204030204" pitchFamily="49" charset="0"/>
              </a:rPr>
              <a:t> = </a:t>
            </a:r>
            <a:r>
              <a:rPr lang="en-US" sz="850" dirty="0">
                <a:solidFill>
                  <a:srgbClr val="2A00FF"/>
                </a:solidFill>
                <a:latin typeface="Consolas" panose="020B0609020204030204" pitchFamily="49" charset="0"/>
              </a:rPr>
              <a:t>"test1"</a:t>
            </a:r>
            <a:r>
              <a:rPr lang="en-US" sz="850" dirty="0">
                <a:solidFill>
                  <a:srgbClr val="000000"/>
                </a:solidFill>
                <a:latin typeface="Consolas" panose="020B0609020204030204" pitchFamily="49" charset="0"/>
              </a:rPr>
              <a:t>;</a:t>
            </a:r>
          </a:p>
          <a:p>
            <a:pPr lvl="2"/>
            <a:r>
              <a:rPr lang="en-US" sz="850" dirty="0">
                <a:solidFill>
                  <a:srgbClr val="7F0055"/>
                </a:solidFill>
                <a:latin typeface="Consolas" panose="020B0609020204030204" pitchFamily="49" charset="0"/>
              </a:rPr>
              <a:t>final</a:t>
            </a:r>
            <a:r>
              <a:rPr lang="en-US" sz="850" dirty="0">
                <a:solidFill>
                  <a:srgbClr val="000000"/>
                </a:solidFill>
                <a:latin typeface="Consolas" panose="020B0609020204030204" pitchFamily="49" charset="0"/>
              </a:rPr>
              <a:t> String </a:t>
            </a:r>
            <a:r>
              <a:rPr lang="en-US" sz="850" dirty="0">
                <a:solidFill>
                  <a:srgbClr val="6A3E3E"/>
                </a:solidFill>
                <a:latin typeface="Consolas" panose="020B0609020204030204" pitchFamily="49" charset="0"/>
              </a:rPr>
              <a:t>resource2</a:t>
            </a:r>
            <a:r>
              <a:rPr lang="en-US" sz="850" dirty="0">
                <a:solidFill>
                  <a:srgbClr val="000000"/>
                </a:solidFill>
                <a:latin typeface="Consolas" panose="020B0609020204030204" pitchFamily="49" charset="0"/>
              </a:rPr>
              <a:t> = </a:t>
            </a:r>
            <a:r>
              <a:rPr lang="en-US" sz="850" dirty="0">
                <a:solidFill>
                  <a:srgbClr val="2A00FF"/>
                </a:solidFill>
                <a:latin typeface="Consolas" panose="020B0609020204030204" pitchFamily="49" charset="0"/>
              </a:rPr>
              <a:t>"test2"</a:t>
            </a:r>
            <a:r>
              <a:rPr lang="en-US" sz="850" dirty="0">
                <a:solidFill>
                  <a:srgbClr val="000000"/>
                </a:solidFill>
                <a:latin typeface="Consolas" panose="020B0609020204030204" pitchFamily="49" charset="0"/>
              </a:rPr>
              <a:t>;</a:t>
            </a:r>
          </a:p>
          <a:p>
            <a:pPr lvl="2"/>
            <a:r>
              <a:rPr lang="en-US" sz="850" dirty="0">
                <a:solidFill>
                  <a:srgbClr val="3F7F5F"/>
                </a:solidFill>
                <a:latin typeface="Consolas" panose="020B0609020204030204" pitchFamily="49" charset="0"/>
              </a:rPr>
              <a:t>// t1 tries to lock resource1 then resource2</a:t>
            </a:r>
          </a:p>
          <a:p>
            <a:pPr lvl="2"/>
            <a:r>
              <a:rPr lang="en-US" sz="850" dirty="0">
                <a:solidFill>
                  <a:srgbClr val="000000"/>
                </a:solidFill>
                <a:latin typeface="Consolas" panose="020B0609020204030204" pitchFamily="49" charset="0"/>
              </a:rPr>
              <a:t>Thread </a:t>
            </a:r>
            <a:r>
              <a:rPr lang="en-US" sz="850" dirty="0">
                <a:solidFill>
                  <a:srgbClr val="6A3E3E"/>
                </a:solidFill>
                <a:latin typeface="Consolas" panose="020B0609020204030204" pitchFamily="49" charset="0"/>
              </a:rPr>
              <a:t>t1</a:t>
            </a:r>
            <a:r>
              <a:rPr lang="en-US" sz="850" dirty="0">
                <a:solidFill>
                  <a:srgbClr val="000000"/>
                </a:solidFill>
                <a:latin typeface="Consolas" panose="020B0609020204030204" pitchFamily="49" charset="0"/>
              </a:rPr>
              <a:t> = </a:t>
            </a:r>
            <a:r>
              <a:rPr lang="en-US" sz="850" dirty="0">
                <a:solidFill>
                  <a:srgbClr val="7F0055"/>
                </a:solidFill>
                <a:latin typeface="Consolas" panose="020B0609020204030204" pitchFamily="49" charset="0"/>
              </a:rPr>
              <a:t>new</a:t>
            </a:r>
            <a:r>
              <a:rPr lang="en-US" sz="850" dirty="0">
                <a:solidFill>
                  <a:srgbClr val="000000"/>
                </a:solidFill>
                <a:latin typeface="Consolas" panose="020B0609020204030204" pitchFamily="49" charset="0"/>
              </a:rPr>
              <a:t> Thread() {</a:t>
            </a:r>
          </a:p>
          <a:p>
            <a:pPr lvl="3"/>
            <a:r>
              <a:rPr lang="en-US" sz="850" dirty="0">
                <a:solidFill>
                  <a:srgbClr val="7F0055"/>
                </a:solidFill>
                <a:latin typeface="Consolas" panose="020B0609020204030204" pitchFamily="49" charset="0"/>
              </a:rPr>
              <a:t>public</a:t>
            </a:r>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void</a:t>
            </a:r>
            <a:r>
              <a:rPr lang="en-US" sz="850" dirty="0">
                <a:solidFill>
                  <a:srgbClr val="000000"/>
                </a:solidFill>
                <a:latin typeface="Consolas" panose="020B0609020204030204" pitchFamily="49" charset="0"/>
              </a:rPr>
              <a:t> run() {</a:t>
            </a:r>
          </a:p>
          <a:p>
            <a:pPr lvl="4"/>
            <a:r>
              <a:rPr lang="en-US" sz="850" dirty="0">
                <a:solidFill>
                  <a:srgbClr val="7F0055"/>
                </a:solidFill>
                <a:latin typeface="Consolas" panose="020B0609020204030204" pitchFamily="49" charset="0"/>
              </a:rPr>
              <a:t>synchronized</a:t>
            </a:r>
            <a:r>
              <a:rPr lang="en-US" sz="850" dirty="0">
                <a:solidFill>
                  <a:srgbClr val="000000"/>
                </a:solidFill>
                <a:latin typeface="Consolas" panose="020B0609020204030204" pitchFamily="49" charset="0"/>
              </a:rPr>
              <a:t> (</a:t>
            </a:r>
            <a:r>
              <a:rPr lang="en-US" sz="850" dirty="0">
                <a:solidFill>
                  <a:srgbClr val="6A3E3E"/>
                </a:solidFill>
                <a:latin typeface="Consolas" panose="020B0609020204030204" pitchFamily="49" charset="0"/>
              </a:rPr>
              <a:t>resource1</a:t>
            </a:r>
            <a:r>
              <a:rPr lang="en-US" sz="850" dirty="0">
                <a:solidFill>
                  <a:srgbClr val="000000"/>
                </a:solidFill>
                <a:latin typeface="Consolas" panose="020B0609020204030204" pitchFamily="49" charset="0"/>
              </a:rPr>
              <a:t>) {</a:t>
            </a:r>
          </a:p>
          <a:p>
            <a:pPr lvl="5"/>
            <a:r>
              <a:rPr lang="en-US" sz="850" dirty="0" err="1">
                <a:solidFill>
                  <a:srgbClr val="000000"/>
                </a:solidFill>
                <a:latin typeface="Consolas" panose="020B0609020204030204" pitchFamily="49" charset="0"/>
              </a:rPr>
              <a:t>System.</a:t>
            </a:r>
            <a:r>
              <a:rPr lang="en-US" sz="850" i="1" dirty="0" err="1">
                <a:solidFill>
                  <a:srgbClr val="0000C0"/>
                </a:solidFill>
                <a:latin typeface="Consolas" panose="020B0609020204030204" pitchFamily="49" charset="0"/>
              </a:rPr>
              <a:t>out</a:t>
            </a:r>
            <a:r>
              <a:rPr lang="en-US" sz="850" i="1" dirty="0" err="1">
                <a:solidFill>
                  <a:srgbClr val="000000"/>
                </a:solidFill>
                <a:latin typeface="Consolas" panose="020B0609020204030204" pitchFamily="49" charset="0"/>
              </a:rPr>
              <a:t>.println</a:t>
            </a:r>
            <a:r>
              <a:rPr lang="en-US" sz="850" i="1" dirty="0">
                <a:solidFill>
                  <a:srgbClr val="000000"/>
                </a:solidFill>
                <a:latin typeface="Consolas" panose="020B0609020204030204" pitchFamily="49" charset="0"/>
              </a:rPr>
              <a:t>(</a:t>
            </a:r>
            <a:r>
              <a:rPr lang="en-US" sz="850" i="1" dirty="0">
                <a:solidFill>
                  <a:srgbClr val="2A00FF"/>
                </a:solidFill>
                <a:latin typeface="Consolas" panose="020B0609020204030204" pitchFamily="49" charset="0"/>
              </a:rPr>
              <a:t>"Thread 1: locked resource 1"</a:t>
            </a:r>
            <a:r>
              <a:rPr lang="en-US" sz="850" i="1" dirty="0">
                <a:solidFill>
                  <a:srgbClr val="000000"/>
                </a:solidFill>
                <a:latin typeface="Consolas" panose="020B0609020204030204" pitchFamily="49" charset="0"/>
              </a:rPr>
              <a:t>);</a:t>
            </a:r>
          </a:p>
          <a:p>
            <a:pPr lvl="5"/>
            <a:endParaRPr lang="en-US" sz="850" dirty="0">
              <a:latin typeface="Consolas" panose="020B0609020204030204" pitchFamily="49" charset="0"/>
            </a:endParaRPr>
          </a:p>
          <a:p>
            <a:pPr lvl="5"/>
            <a:r>
              <a:rPr lang="en-US" sz="850" dirty="0">
                <a:solidFill>
                  <a:srgbClr val="7F0055"/>
                </a:solidFill>
                <a:latin typeface="Consolas" panose="020B0609020204030204" pitchFamily="49" charset="0"/>
              </a:rPr>
              <a:t>try</a:t>
            </a:r>
            <a:r>
              <a:rPr lang="en-US" sz="850" dirty="0">
                <a:solidFill>
                  <a:srgbClr val="000000"/>
                </a:solidFill>
                <a:latin typeface="Consolas" panose="020B0609020204030204" pitchFamily="49" charset="0"/>
              </a:rPr>
              <a:t> {</a:t>
            </a:r>
          </a:p>
          <a:p>
            <a:pPr lvl="5"/>
            <a:r>
              <a:rPr lang="en-US" sz="850" dirty="0">
                <a:solidFill>
                  <a:srgbClr val="000000"/>
                </a:solidFill>
                <a:latin typeface="Consolas" panose="020B0609020204030204" pitchFamily="49" charset="0"/>
              </a:rPr>
              <a:t>	</a:t>
            </a:r>
            <a:r>
              <a:rPr lang="en-US" sz="850" dirty="0" err="1">
                <a:solidFill>
                  <a:srgbClr val="000000"/>
                </a:solidFill>
                <a:latin typeface="Consolas" panose="020B0609020204030204" pitchFamily="49" charset="0"/>
              </a:rPr>
              <a:t>Thread.</a:t>
            </a:r>
            <a:r>
              <a:rPr lang="en-US" sz="850" i="1" dirty="0" err="1">
                <a:solidFill>
                  <a:srgbClr val="000000"/>
                </a:solidFill>
                <a:latin typeface="Consolas" panose="020B0609020204030204" pitchFamily="49" charset="0"/>
              </a:rPr>
              <a:t>sleep</a:t>
            </a:r>
            <a:r>
              <a:rPr lang="en-US" sz="850" i="1" dirty="0">
                <a:solidFill>
                  <a:srgbClr val="000000"/>
                </a:solidFill>
                <a:latin typeface="Consolas" panose="020B0609020204030204" pitchFamily="49" charset="0"/>
              </a:rPr>
              <a:t>(100);</a:t>
            </a:r>
          </a:p>
          <a:p>
            <a:pPr lvl="5"/>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catch</a:t>
            </a:r>
            <a:r>
              <a:rPr lang="en-US" sz="850" dirty="0">
                <a:solidFill>
                  <a:srgbClr val="000000"/>
                </a:solidFill>
                <a:latin typeface="Consolas" panose="020B0609020204030204" pitchFamily="49" charset="0"/>
              </a:rPr>
              <a:t> (Exception </a:t>
            </a:r>
            <a:r>
              <a:rPr lang="en-US" sz="850" dirty="0">
                <a:solidFill>
                  <a:srgbClr val="6A3E3E"/>
                </a:solidFill>
                <a:latin typeface="Consolas" panose="020B0609020204030204" pitchFamily="49" charset="0"/>
              </a:rPr>
              <a:t>e</a:t>
            </a:r>
            <a:r>
              <a:rPr lang="en-US" sz="850" dirty="0">
                <a:solidFill>
                  <a:srgbClr val="000000"/>
                </a:solidFill>
                <a:latin typeface="Consolas" panose="020B0609020204030204" pitchFamily="49" charset="0"/>
              </a:rPr>
              <a:t>) {</a:t>
            </a:r>
          </a:p>
          <a:p>
            <a:pPr lvl="5"/>
            <a:r>
              <a:rPr lang="en-US" sz="850" dirty="0">
                <a:solidFill>
                  <a:srgbClr val="000000"/>
                </a:solidFill>
                <a:latin typeface="Consolas" panose="020B0609020204030204" pitchFamily="49" charset="0"/>
              </a:rPr>
              <a:t>}</a:t>
            </a:r>
          </a:p>
          <a:p>
            <a:pPr lvl="5"/>
            <a:endParaRPr lang="en-US" sz="850" dirty="0">
              <a:latin typeface="Consolas" panose="020B0609020204030204" pitchFamily="49" charset="0"/>
            </a:endParaRPr>
          </a:p>
          <a:p>
            <a:pPr lvl="5"/>
            <a:r>
              <a:rPr lang="en-US" sz="850" dirty="0">
                <a:solidFill>
                  <a:srgbClr val="7F0055"/>
                </a:solidFill>
                <a:latin typeface="Consolas" panose="020B0609020204030204" pitchFamily="49" charset="0"/>
              </a:rPr>
              <a:t>synchronized</a:t>
            </a:r>
            <a:r>
              <a:rPr lang="en-US" sz="850" dirty="0">
                <a:solidFill>
                  <a:srgbClr val="000000"/>
                </a:solidFill>
                <a:latin typeface="Consolas" panose="020B0609020204030204" pitchFamily="49" charset="0"/>
              </a:rPr>
              <a:t> (</a:t>
            </a:r>
            <a:r>
              <a:rPr lang="en-US" sz="850" dirty="0">
                <a:solidFill>
                  <a:srgbClr val="6A3E3E"/>
                </a:solidFill>
                <a:latin typeface="Consolas" panose="020B0609020204030204" pitchFamily="49" charset="0"/>
              </a:rPr>
              <a:t>resource2</a:t>
            </a:r>
            <a:r>
              <a:rPr lang="en-US" sz="850" dirty="0">
                <a:solidFill>
                  <a:srgbClr val="000000"/>
                </a:solidFill>
                <a:latin typeface="Consolas" panose="020B0609020204030204" pitchFamily="49" charset="0"/>
              </a:rPr>
              <a:t>) {</a:t>
            </a:r>
          </a:p>
          <a:p>
            <a:pPr lvl="5"/>
            <a:r>
              <a:rPr lang="en-US" sz="850" dirty="0">
                <a:solidFill>
                  <a:srgbClr val="000000"/>
                </a:solidFill>
                <a:latin typeface="Consolas" panose="020B0609020204030204" pitchFamily="49" charset="0"/>
              </a:rPr>
              <a:t>	</a:t>
            </a:r>
            <a:r>
              <a:rPr lang="en-US" sz="850" dirty="0" err="1">
                <a:solidFill>
                  <a:srgbClr val="000000"/>
                </a:solidFill>
                <a:latin typeface="Consolas" panose="020B0609020204030204" pitchFamily="49" charset="0"/>
              </a:rPr>
              <a:t>System.</a:t>
            </a:r>
            <a:r>
              <a:rPr lang="en-US" sz="850" i="1" dirty="0" err="1">
                <a:solidFill>
                  <a:srgbClr val="0000C0"/>
                </a:solidFill>
                <a:latin typeface="Consolas" panose="020B0609020204030204" pitchFamily="49" charset="0"/>
              </a:rPr>
              <a:t>out</a:t>
            </a:r>
            <a:r>
              <a:rPr lang="en-US" sz="850" i="1" dirty="0" err="1">
                <a:solidFill>
                  <a:srgbClr val="000000"/>
                </a:solidFill>
                <a:latin typeface="Consolas" panose="020B0609020204030204" pitchFamily="49" charset="0"/>
              </a:rPr>
              <a:t>.println</a:t>
            </a:r>
            <a:r>
              <a:rPr lang="en-US" sz="850" i="1" dirty="0">
                <a:solidFill>
                  <a:srgbClr val="000000"/>
                </a:solidFill>
                <a:latin typeface="Consolas" panose="020B0609020204030204" pitchFamily="49" charset="0"/>
              </a:rPr>
              <a:t>(</a:t>
            </a:r>
            <a:r>
              <a:rPr lang="en-US" sz="850" i="1" dirty="0">
                <a:solidFill>
                  <a:srgbClr val="2A00FF"/>
                </a:solidFill>
                <a:latin typeface="Consolas" panose="020B0609020204030204" pitchFamily="49" charset="0"/>
              </a:rPr>
              <a:t>"Thread 1: locked resource 2"</a:t>
            </a:r>
            <a:r>
              <a:rPr lang="en-US" sz="850" i="1" dirty="0">
                <a:solidFill>
                  <a:srgbClr val="000000"/>
                </a:solidFill>
                <a:latin typeface="Consolas" panose="020B0609020204030204" pitchFamily="49" charset="0"/>
              </a:rPr>
              <a:t>);</a:t>
            </a:r>
          </a:p>
          <a:p>
            <a:pPr lvl="5"/>
            <a:r>
              <a:rPr lang="en-US" sz="850" dirty="0">
                <a:solidFill>
                  <a:srgbClr val="000000"/>
                </a:solidFill>
                <a:latin typeface="Consolas" panose="020B0609020204030204" pitchFamily="49" charset="0"/>
              </a:rPr>
              <a:t>}</a:t>
            </a:r>
          </a:p>
          <a:p>
            <a:pPr lvl="4"/>
            <a:r>
              <a:rPr lang="en-US" sz="850" dirty="0">
                <a:solidFill>
                  <a:srgbClr val="000000"/>
                </a:solidFill>
                <a:latin typeface="Consolas" panose="020B0609020204030204" pitchFamily="49" charset="0"/>
              </a:rPr>
              <a:t>}</a:t>
            </a:r>
          </a:p>
          <a:p>
            <a:pPr lvl="3"/>
            <a:r>
              <a:rPr lang="en-US" sz="850" dirty="0">
                <a:solidFill>
                  <a:srgbClr val="000000"/>
                </a:solidFill>
                <a:latin typeface="Consolas" panose="020B0609020204030204" pitchFamily="49" charset="0"/>
              </a:rPr>
              <a:t>}</a:t>
            </a:r>
          </a:p>
          <a:p>
            <a:pPr lvl="2"/>
            <a:r>
              <a:rPr lang="en-US" sz="850" dirty="0">
                <a:solidFill>
                  <a:srgbClr val="000000"/>
                </a:solidFill>
                <a:latin typeface="Consolas" panose="020B0609020204030204" pitchFamily="49" charset="0"/>
              </a:rPr>
              <a:t>};</a:t>
            </a:r>
          </a:p>
          <a:p>
            <a:pPr lvl="2"/>
            <a:r>
              <a:rPr lang="en-US" sz="850" dirty="0">
                <a:solidFill>
                  <a:srgbClr val="3F7F5F"/>
                </a:solidFill>
                <a:latin typeface="Consolas" panose="020B0609020204030204" pitchFamily="49" charset="0"/>
              </a:rPr>
              <a:t>// t2 tries to lock resource2 then resource1</a:t>
            </a:r>
          </a:p>
          <a:p>
            <a:pPr lvl="2"/>
            <a:r>
              <a:rPr lang="en-US" sz="850" dirty="0">
                <a:solidFill>
                  <a:srgbClr val="000000"/>
                </a:solidFill>
                <a:latin typeface="Consolas" panose="020B0609020204030204" pitchFamily="49" charset="0"/>
              </a:rPr>
              <a:t>Thread </a:t>
            </a:r>
            <a:r>
              <a:rPr lang="en-US" sz="850" dirty="0">
                <a:solidFill>
                  <a:srgbClr val="6A3E3E"/>
                </a:solidFill>
                <a:latin typeface="Consolas" panose="020B0609020204030204" pitchFamily="49" charset="0"/>
              </a:rPr>
              <a:t>t2</a:t>
            </a:r>
            <a:r>
              <a:rPr lang="en-US" sz="850" dirty="0">
                <a:solidFill>
                  <a:srgbClr val="000000"/>
                </a:solidFill>
                <a:latin typeface="Consolas" panose="020B0609020204030204" pitchFamily="49" charset="0"/>
              </a:rPr>
              <a:t> = </a:t>
            </a:r>
            <a:r>
              <a:rPr lang="en-US" sz="850" dirty="0">
                <a:solidFill>
                  <a:srgbClr val="7F0055"/>
                </a:solidFill>
                <a:latin typeface="Consolas" panose="020B0609020204030204" pitchFamily="49" charset="0"/>
              </a:rPr>
              <a:t>new</a:t>
            </a:r>
            <a:r>
              <a:rPr lang="en-US" sz="850" dirty="0">
                <a:solidFill>
                  <a:srgbClr val="000000"/>
                </a:solidFill>
                <a:latin typeface="Consolas" panose="020B0609020204030204" pitchFamily="49" charset="0"/>
              </a:rPr>
              <a:t> Thread() {</a:t>
            </a:r>
          </a:p>
          <a:p>
            <a:pPr lvl="3"/>
            <a:r>
              <a:rPr lang="en-US" sz="850" dirty="0">
                <a:solidFill>
                  <a:srgbClr val="7F0055"/>
                </a:solidFill>
                <a:latin typeface="Consolas" panose="020B0609020204030204" pitchFamily="49" charset="0"/>
              </a:rPr>
              <a:t>public</a:t>
            </a:r>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void</a:t>
            </a:r>
            <a:r>
              <a:rPr lang="en-US" sz="850" dirty="0">
                <a:solidFill>
                  <a:srgbClr val="000000"/>
                </a:solidFill>
                <a:latin typeface="Consolas" panose="020B0609020204030204" pitchFamily="49" charset="0"/>
              </a:rPr>
              <a:t> run() {</a:t>
            </a:r>
          </a:p>
          <a:p>
            <a:pPr lvl="4"/>
            <a:r>
              <a:rPr lang="en-US" sz="850" dirty="0">
                <a:solidFill>
                  <a:srgbClr val="7F0055"/>
                </a:solidFill>
                <a:latin typeface="Consolas" panose="020B0609020204030204" pitchFamily="49" charset="0"/>
              </a:rPr>
              <a:t>synchronized</a:t>
            </a:r>
            <a:r>
              <a:rPr lang="en-US" sz="850" dirty="0">
                <a:solidFill>
                  <a:srgbClr val="000000"/>
                </a:solidFill>
                <a:latin typeface="Consolas" panose="020B0609020204030204" pitchFamily="49" charset="0"/>
              </a:rPr>
              <a:t> (</a:t>
            </a:r>
            <a:r>
              <a:rPr lang="en-US" sz="850" dirty="0">
                <a:solidFill>
                  <a:srgbClr val="6A3E3E"/>
                </a:solidFill>
                <a:latin typeface="Consolas" panose="020B0609020204030204" pitchFamily="49" charset="0"/>
              </a:rPr>
              <a:t>resource2</a:t>
            </a:r>
            <a:r>
              <a:rPr lang="en-US" sz="850" dirty="0">
                <a:solidFill>
                  <a:srgbClr val="000000"/>
                </a:solidFill>
                <a:latin typeface="Consolas" panose="020B0609020204030204" pitchFamily="49" charset="0"/>
              </a:rPr>
              <a:t>) {</a:t>
            </a:r>
          </a:p>
          <a:p>
            <a:pPr lvl="5"/>
            <a:r>
              <a:rPr lang="en-US" sz="850" dirty="0" err="1">
                <a:solidFill>
                  <a:srgbClr val="000000"/>
                </a:solidFill>
                <a:latin typeface="Consolas" panose="020B0609020204030204" pitchFamily="49" charset="0"/>
              </a:rPr>
              <a:t>System.</a:t>
            </a:r>
            <a:r>
              <a:rPr lang="en-US" sz="850" i="1" dirty="0" err="1">
                <a:solidFill>
                  <a:srgbClr val="0000C0"/>
                </a:solidFill>
                <a:latin typeface="Consolas" panose="020B0609020204030204" pitchFamily="49" charset="0"/>
              </a:rPr>
              <a:t>out</a:t>
            </a:r>
            <a:r>
              <a:rPr lang="en-US" sz="850" i="1" dirty="0" err="1">
                <a:solidFill>
                  <a:srgbClr val="000000"/>
                </a:solidFill>
                <a:latin typeface="Consolas" panose="020B0609020204030204" pitchFamily="49" charset="0"/>
              </a:rPr>
              <a:t>.println</a:t>
            </a:r>
            <a:r>
              <a:rPr lang="en-US" sz="850" i="1" dirty="0">
                <a:solidFill>
                  <a:srgbClr val="000000"/>
                </a:solidFill>
                <a:latin typeface="Consolas" panose="020B0609020204030204" pitchFamily="49" charset="0"/>
              </a:rPr>
              <a:t>(</a:t>
            </a:r>
            <a:r>
              <a:rPr lang="en-US" sz="850" i="1" dirty="0">
                <a:solidFill>
                  <a:srgbClr val="2A00FF"/>
                </a:solidFill>
                <a:latin typeface="Consolas" panose="020B0609020204030204" pitchFamily="49" charset="0"/>
              </a:rPr>
              <a:t>"Thread 2: locked resource 2"</a:t>
            </a:r>
            <a:r>
              <a:rPr lang="en-US" sz="850" i="1" dirty="0">
                <a:solidFill>
                  <a:srgbClr val="000000"/>
                </a:solidFill>
                <a:latin typeface="Consolas" panose="020B0609020204030204" pitchFamily="49" charset="0"/>
              </a:rPr>
              <a:t>);</a:t>
            </a:r>
          </a:p>
          <a:p>
            <a:pPr lvl="5"/>
            <a:endParaRPr lang="en-US" sz="850" dirty="0">
              <a:latin typeface="Consolas" panose="020B0609020204030204" pitchFamily="49" charset="0"/>
            </a:endParaRPr>
          </a:p>
          <a:p>
            <a:pPr lvl="5"/>
            <a:r>
              <a:rPr lang="en-US" sz="850" dirty="0">
                <a:solidFill>
                  <a:srgbClr val="7F0055"/>
                </a:solidFill>
                <a:latin typeface="Consolas" panose="020B0609020204030204" pitchFamily="49" charset="0"/>
              </a:rPr>
              <a:t>try</a:t>
            </a:r>
            <a:r>
              <a:rPr lang="en-US" sz="850" dirty="0">
                <a:solidFill>
                  <a:srgbClr val="000000"/>
                </a:solidFill>
                <a:latin typeface="Consolas" panose="020B0609020204030204" pitchFamily="49" charset="0"/>
              </a:rPr>
              <a:t> {</a:t>
            </a:r>
          </a:p>
          <a:p>
            <a:pPr lvl="5"/>
            <a:r>
              <a:rPr lang="en-US" sz="850" dirty="0" err="1">
                <a:solidFill>
                  <a:srgbClr val="000000"/>
                </a:solidFill>
                <a:latin typeface="Consolas" panose="020B0609020204030204" pitchFamily="49" charset="0"/>
              </a:rPr>
              <a:t>Thread.</a:t>
            </a:r>
            <a:r>
              <a:rPr lang="en-US" sz="850" i="1" dirty="0" err="1">
                <a:solidFill>
                  <a:srgbClr val="000000"/>
                </a:solidFill>
                <a:latin typeface="Consolas" panose="020B0609020204030204" pitchFamily="49" charset="0"/>
              </a:rPr>
              <a:t>sleep</a:t>
            </a:r>
            <a:r>
              <a:rPr lang="en-US" sz="850" i="1" dirty="0">
                <a:solidFill>
                  <a:srgbClr val="000000"/>
                </a:solidFill>
                <a:latin typeface="Consolas" panose="020B0609020204030204" pitchFamily="49" charset="0"/>
              </a:rPr>
              <a:t>(100);</a:t>
            </a:r>
          </a:p>
          <a:p>
            <a:pPr lvl="5"/>
            <a:r>
              <a:rPr lang="en-US" sz="850" dirty="0">
                <a:solidFill>
                  <a:srgbClr val="000000"/>
                </a:solidFill>
                <a:latin typeface="Consolas" panose="020B0609020204030204" pitchFamily="49" charset="0"/>
              </a:rPr>
              <a:t>} </a:t>
            </a:r>
            <a:r>
              <a:rPr lang="en-US" sz="850" dirty="0">
                <a:solidFill>
                  <a:srgbClr val="7F0055"/>
                </a:solidFill>
                <a:latin typeface="Consolas" panose="020B0609020204030204" pitchFamily="49" charset="0"/>
              </a:rPr>
              <a:t>catch</a:t>
            </a:r>
            <a:r>
              <a:rPr lang="en-US" sz="850" dirty="0">
                <a:solidFill>
                  <a:srgbClr val="000000"/>
                </a:solidFill>
                <a:latin typeface="Consolas" panose="020B0609020204030204" pitchFamily="49" charset="0"/>
              </a:rPr>
              <a:t> (Exception </a:t>
            </a:r>
            <a:r>
              <a:rPr lang="en-US" sz="850" dirty="0">
                <a:solidFill>
                  <a:srgbClr val="6A3E3E"/>
                </a:solidFill>
                <a:latin typeface="Consolas" panose="020B0609020204030204" pitchFamily="49" charset="0"/>
              </a:rPr>
              <a:t>e</a:t>
            </a:r>
            <a:r>
              <a:rPr lang="en-US" sz="850" dirty="0">
                <a:solidFill>
                  <a:srgbClr val="000000"/>
                </a:solidFill>
                <a:latin typeface="Consolas" panose="020B0609020204030204" pitchFamily="49" charset="0"/>
              </a:rPr>
              <a:t>) {</a:t>
            </a:r>
          </a:p>
          <a:p>
            <a:pPr lvl="5"/>
            <a:r>
              <a:rPr lang="en-US" sz="850" dirty="0">
                <a:solidFill>
                  <a:srgbClr val="000000"/>
                </a:solidFill>
                <a:latin typeface="Consolas" panose="020B0609020204030204" pitchFamily="49" charset="0"/>
              </a:rPr>
              <a:t>}</a:t>
            </a:r>
          </a:p>
          <a:p>
            <a:pPr lvl="5"/>
            <a:endParaRPr lang="en-US" sz="850" dirty="0">
              <a:latin typeface="Consolas" panose="020B0609020204030204" pitchFamily="49" charset="0"/>
            </a:endParaRPr>
          </a:p>
          <a:p>
            <a:pPr lvl="5"/>
            <a:r>
              <a:rPr lang="en-US" sz="850" dirty="0">
                <a:solidFill>
                  <a:srgbClr val="7F0055"/>
                </a:solidFill>
                <a:latin typeface="Consolas" panose="020B0609020204030204" pitchFamily="49" charset="0"/>
              </a:rPr>
              <a:t>synchronized</a:t>
            </a:r>
            <a:r>
              <a:rPr lang="en-US" sz="850" dirty="0">
                <a:solidFill>
                  <a:srgbClr val="000000"/>
                </a:solidFill>
                <a:latin typeface="Consolas" panose="020B0609020204030204" pitchFamily="49" charset="0"/>
              </a:rPr>
              <a:t> (</a:t>
            </a:r>
            <a:r>
              <a:rPr lang="en-US" sz="850" dirty="0">
                <a:solidFill>
                  <a:srgbClr val="6A3E3E"/>
                </a:solidFill>
                <a:latin typeface="Consolas" panose="020B0609020204030204" pitchFamily="49" charset="0"/>
              </a:rPr>
              <a:t>resource1</a:t>
            </a:r>
            <a:r>
              <a:rPr lang="en-US" sz="850" dirty="0">
                <a:solidFill>
                  <a:srgbClr val="000000"/>
                </a:solidFill>
                <a:latin typeface="Consolas" panose="020B0609020204030204" pitchFamily="49" charset="0"/>
              </a:rPr>
              <a:t>) {</a:t>
            </a:r>
          </a:p>
          <a:p>
            <a:pPr lvl="5"/>
            <a:r>
              <a:rPr lang="en-US" sz="850" dirty="0">
                <a:solidFill>
                  <a:srgbClr val="000000"/>
                </a:solidFill>
                <a:latin typeface="Consolas" panose="020B0609020204030204" pitchFamily="49" charset="0"/>
              </a:rPr>
              <a:t>	</a:t>
            </a:r>
            <a:r>
              <a:rPr lang="en-US" sz="850" dirty="0" err="1">
                <a:solidFill>
                  <a:srgbClr val="000000"/>
                </a:solidFill>
                <a:latin typeface="Consolas" panose="020B0609020204030204" pitchFamily="49" charset="0"/>
              </a:rPr>
              <a:t>System.</a:t>
            </a:r>
            <a:r>
              <a:rPr lang="en-US" sz="850" i="1" dirty="0" err="1">
                <a:solidFill>
                  <a:srgbClr val="0000C0"/>
                </a:solidFill>
                <a:latin typeface="Consolas" panose="020B0609020204030204" pitchFamily="49" charset="0"/>
              </a:rPr>
              <a:t>out</a:t>
            </a:r>
            <a:r>
              <a:rPr lang="en-US" sz="850" i="1" dirty="0" err="1">
                <a:solidFill>
                  <a:srgbClr val="000000"/>
                </a:solidFill>
                <a:latin typeface="Consolas" panose="020B0609020204030204" pitchFamily="49" charset="0"/>
              </a:rPr>
              <a:t>.println</a:t>
            </a:r>
            <a:r>
              <a:rPr lang="en-US" sz="850" i="1" dirty="0">
                <a:solidFill>
                  <a:srgbClr val="000000"/>
                </a:solidFill>
                <a:latin typeface="Consolas" panose="020B0609020204030204" pitchFamily="49" charset="0"/>
              </a:rPr>
              <a:t>(</a:t>
            </a:r>
            <a:r>
              <a:rPr lang="en-US" sz="850" i="1" dirty="0">
                <a:solidFill>
                  <a:srgbClr val="2A00FF"/>
                </a:solidFill>
                <a:latin typeface="Consolas" panose="020B0609020204030204" pitchFamily="49" charset="0"/>
              </a:rPr>
              <a:t>"Thread 2: locked resource 1"</a:t>
            </a:r>
            <a:r>
              <a:rPr lang="en-US" sz="850" i="1" dirty="0">
                <a:solidFill>
                  <a:srgbClr val="000000"/>
                </a:solidFill>
                <a:latin typeface="Consolas" panose="020B0609020204030204" pitchFamily="49" charset="0"/>
              </a:rPr>
              <a:t>);</a:t>
            </a:r>
          </a:p>
          <a:p>
            <a:pPr lvl="5"/>
            <a:r>
              <a:rPr lang="en-US" sz="850" dirty="0">
                <a:solidFill>
                  <a:srgbClr val="000000"/>
                </a:solidFill>
                <a:latin typeface="Consolas" panose="020B0609020204030204" pitchFamily="49" charset="0"/>
              </a:rPr>
              <a:t>}</a:t>
            </a:r>
          </a:p>
          <a:p>
            <a:pPr lvl="4"/>
            <a:r>
              <a:rPr lang="en-US" sz="850" dirty="0">
                <a:solidFill>
                  <a:srgbClr val="000000"/>
                </a:solidFill>
                <a:latin typeface="Consolas" panose="020B0609020204030204" pitchFamily="49" charset="0"/>
              </a:rPr>
              <a:t>}</a:t>
            </a:r>
          </a:p>
          <a:p>
            <a:pPr lvl="3"/>
            <a:r>
              <a:rPr lang="en-US" sz="850" dirty="0">
                <a:solidFill>
                  <a:srgbClr val="000000"/>
                </a:solidFill>
                <a:latin typeface="Consolas" panose="020B0609020204030204" pitchFamily="49" charset="0"/>
              </a:rPr>
              <a:t>}</a:t>
            </a:r>
          </a:p>
          <a:p>
            <a:pPr lvl="2"/>
            <a:r>
              <a:rPr lang="en-US" sz="850" dirty="0">
                <a:solidFill>
                  <a:srgbClr val="000000"/>
                </a:solidFill>
                <a:latin typeface="Consolas" panose="020B0609020204030204" pitchFamily="49" charset="0"/>
              </a:rPr>
              <a:t>};</a:t>
            </a:r>
          </a:p>
          <a:p>
            <a:pPr lvl="2"/>
            <a:endParaRPr lang="en-US" sz="850" dirty="0">
              <a:latin typeface="Consolas" panose="020B0609020204030204" pitchFamily="49" charset="0"/>
            </a:endParaRPr>
          </a:p>
          <a:p>
            <a:pPr lvl="2"/>
            <a:r>
              <a:rPr lang="en-US" sz="850" dirty="0">
                <a:solidFill>
                  <a:srgbClr val="6A3E3E"/>
                </a:solidFill>
                <a:latin typeface="Consolas" panose="020B0609020204030204" pitchFamily="49" charset="0"/>
              </a:rPr>
              <a:t>t1</a:t>
            </a:r>
            <a:r>
              <a:rPr lang="en-US" sz="850" dirty="0">
                <a:solidFill>
                  <a:srgbClr val="000000"/>
                </a:solidFill>
                <a:latin typeface="Consolas" panose="020B0609020204030204" pitchFamily="49" charset="0"/>
              </a:rPr>
              <a:t>.start();</a:t>
            </a:r>
          </a:p>
          <a:p>
            <a:pPr lvl="2"/>
            <a:r>
              <a:rPr lang="en-US" sz="850" dirty="0">
                <a:solidFill>
                  <a:srgbClr val="6A3E3E"/>
                </a:solidFill>
                <a:latin typeface="Consolas" panose="020B0609020204030204" pitchFamily="49" charset="0"/>
              </a:rPr>
              <a:t>t2</a:t>
            </a:r>
            <a:r>
              <a:rPr lang="en-US" sz="850" dirty="0">
                <a:solidFill>
                  <a:srgbClr val="000000"/>
                </a:solidFill>
                <a:latin typeface="Consolas" panose="020B0609020204030204" pitchFamily="49" charset="0"/>
              </a:rPr>
              <a:t>.start();</a:t>
            </a:r>
          </a:p>
          <a:p>
            <a:pPr lvl="1"/>
            <a:r>
              <a:rPr lang="en-US" sz="850" dirty="0">
                <a:solidFill>
                  <a:srgbClr val="000000"/>
                </a:solidFill>
                <a:latin typeface="Consolas" panose="020B0609020204030204" pitchFamily="49" charset="0"/>
              </a:rPr>
              <a:t>}</a:t>
            </a:r>
          </a:p>
          <a:p>
            <a:r>
              <a:rPr lang="en-US" sz="850" dirty="0">
                <a:solidFill>
                  <a:srgbClr val="000000"/>
                </a:solidFill>
                <a:latin typeface="Consolas" panose="020B0609020204030204" pitchFamily="49" charset="0"/>
              </a:rPr>
              <a:t>}</a:t>
            </a:r>
          </a:p>
        </p:txBody>
      </p:sp>
      <p:sp>
        <p:nvSpPr>
          <p:cNvPr id="6" name="TextBox 5"/>
          <p:cNvSpPr txBox="1"/>
          <p:nvPr/>
        </p:nvSpPr>
        <p:spPr>
          <a:xfrm>
            <a:off x="6877751" y="929789"/>
            <a:ext cx="4114783" cy="646331"/>
          </a:xfrm>
          <a:prstGeom prst="rect">
            <a:avLst/>
          </a:prstGeom>
          <a:solidFill>
            <a:schemeClr val="bg1"/>
          </a:solidFill>
          <a:ln>
            <a:solidFill>
              <a:schemeClr val="bg1">
                <a:lumMod val="75000"/>
              </a:schemeClr>
            </a:solidFill>
          </a:ln>
        </p:spPr>
        <p:style>
          <a:lnRef idx="0">
            <a:scrgbClr r="0" g="0" b="0"/>
          </a:lnRef>
          <a:fillRef idx="1001">
            <a:schemeClr val="lt2"/>
          </a:fillRef>
          <a:effectRef idx="0">
            <a:scrgbClr r="0" g="0" b="0"/>
          </a:effectRef>
          <a:fontRef idx="major"/>
        </p:style>
        <p:txBody>
          <a:bodyPr wrap="square" rtlCol="0">
            <a:spAutoFit/>
          </a:bodyPr>
          <a:lstStyle/>
          <a:p>
            <a:r>
              <a:rPr lang="en-US" dirty="0">
                <a:solidFill>
                  <a:srgbClr val="000000"/>
                </a:solidFill>
                <a:latin typeface="Consolas" panose="020B0609020204030204" pitchFamily="49" charset="0"/>
              </a:rPr>
              <a:t>Thread 1: locked resource 1</a:t>
            </a:r>
          </a:p>
          <a:p>
            <a:r>
              <a:rPr lang="en-US" dirty="0">
                <a:solidFill>
                  <a:srgbClr val="000000"/>
                </a:solidFill>
                <a:latin typeface="Consolas" panose="020B0609020204030204" pitchFamily="49" charset="0"/>
              </a:rPr>
              <a:t>Thread 2: locked resource 2</a:t>
            </a:r>
          </a:p>
        </p:txBody>
      </p:sp>
    </p:spTree>
    <p:extLst>
      <p:ext uri="{BB962C8B-B14F-4D97-AF65-F5344CB8AC3E}">
        <p14:creationId xmlns:p14="http://schemas.microsoft.com/office/powerpoint/2010/main" val="22586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35271" y="350838"/>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Tóm</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tắt</a:t>
            </a:r>
            <a:endParaRPr lang="en-US" altLang="en-US" dirty="0">
              <a:latin typeface="Calibri Light" panose="020F0302020204030204" pitchFamily="34" charset="0"/>
              <a:cs typeface="Calibri Light" panose="020F0302020204030204" pitchFamily="34" charset="0"/>
            </a:endParaRPr>
          </a:p>
        </p:txBody>
      </p:sp>
      <p:sp>
        <p:nvSpPr>
          <p:cNvPr id="9" name="Rectangle 3"/>
          <p:cNvSpPr txBox="1">
            <a:spLocks noChangeArrowheads="1"/>
          </p:cNvSpPr>
          <p:nvPr/>
        </p:nvSpPr>
        <p:spPr>
          <a:xfrm>
            <a:off x="685251" y="1086535"/>
            <a:ext cx="10465165" cy="5410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vi-VN" altLang="en-US" sz="2400" dirty="0">
                <a:latin typeface="Calibri" panose="020F0502020204030204" pitchFamily="34" charset="0"/>
                <a:cs typeface="Calibri" panose="020F0502020204030204" pitchFamily="34" charset="0"/>
              </a:rPr>
              <a:t>Luồng là biện pháp chia công việc thành các đơn vị cụ thể nên có thể được dùng để thay thế vòng lặp.</a:t>
            </a:r>
            <a:endParaRPr lang="en-US" altLang="en-US" sz="2400" dirty="0">
              <a:latin typeface="Calibri" panose="020F0502020204030204" pitchFamily="34" charset="0"/>
              <a:cs typeface="Calibri" panose="020F0502020204030204" pitchFamily="34" charset="0"/>
            </a:endParaRPr>
          </a:p>
          <a:p>
            <a:pPr>
              <a:lnSpc>
                <a:spcPct val="150000"/>
              </a:lnSpc>
            </a:pPr>
            <a:r>
              <a:rPr lang="vi-VN" altLang="en-US" sz="2400" dirty="0">
                <a:latin typeface="Calibri" panose="020F0502020204030204" pitchFamily="34" charset="0"/>
                <a:cs typeface="Calibri" panose="020F0502020204030204" pitchFamily="34" charset="0"/>
              </a:rPr>
              <a:t>Java cung cấp kỹ thuật lập trình đa luồng bằng lớp Thread và interface Runnable.</a:t>
            </a:r>
          </a:p>
          <a:p>
            <a:pPr>
              <a:lnSpc>
                <a:spcPct val="150000"/>
              </a:lnSpc>
            </a:pPr>
            <a:r>
              <a:rPr lang="vi-VN" altLang="en-US" sz="2400" dirty="0">
                <a:latin typeface="Calibri" panose="020F0502020204030204" pitchFamily="34" charset="0"/>
                <a:cs typeface="Calibri" panose="020F0502020204030204" pitchFamily="34" charset="0"/>
              </a:rPr>
              <a:t>Lập trình đa luồng làm tăng hiệu suất </a:t>
            </a:r>
            <a:r>
              <a:rPr lang="en-US" altLang="en-US" sz="2400" dirty="0" err="1">
                <a:latin typeface="Calibri" panose="020F0502020204030204" pitchFamily="34" charset="0"/>
                <a:cs typeface="Calibri" panose="020F0502020204030204" pitchFamily="34" charset="0"/>
              </a:rPr>
              <a:t>sử</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dụng</a:t>
            </a:r>
            <a:r>
              <a:rPr lang="en-US" altLang="en-US" sz="2400" dirty="0">
                <a:latin typeface="Calibri" panose="020F0502020204030204" pitchFamily="34" charset="0"/>
                <a:cs typeface="Calibri" panose="020F0502020204030204" pitchFamily="34" charset="0"/>
              </a:rPr>
              <a:t> </a:t>
            </a:r>
            <a:r>
              <a:rPr lang="vi-VN" altLang="en-US" sz="2400" dirty="0">
                <a:latin typeface="Calibri" panose="020F0502020204030204" pitchFamily="34" charset="0"/>
                <a:cs typeface="Calibri" panose="020F0502020204030204" pitchFamily="34" charset="0"/>
              </a:rPr>
              <a:t>CPU trên những hệ thống “bận rộn”.</a:t>
            </a:r>
            <a:endParaRPr lang="en-US" altLang="en-US" sz="2400" dirty="0">
              <a:latin typeface="Calibri" panose="020F0502020204030204" pitchFamily="34" charset="0"/>
              <a:cs typeface="Calibri" panose="020F0502020204030204" pitchFamily="34" charset="0"/>
            </a:endParaRPr>
          </a:p>
          <a:p>
            <a:pPr>
              <a:lnSpc>
                <a:spcPct val="150000"/>
              </a:lnSpc>
            </a:pPr>
            <a:r>
              <a:rPr lang="en-US" altLang="en-US" sz="2400" dirty="0" err="1">
                <a:latin typeface="Calibri" panose="020F0502020204030204" pitchFamily="34" charset="0"/>
                <a:cs typeface="Calibri" panose="020F0502020204030204" pitchFamily="34" charset="0"/>
              </a:rPr>
              <a:t>Chương</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trình</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đa</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luồng</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thường</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phức</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tạp</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và</a:t>
            </a:r>
            <a:r>
              <a:rPr lang="en-US" altLang="en-US" sz="2400" dirty="0">
                <a:latin typeface="Calibri" panose="020F0502020204030204" pitchFamily="34" charset="0"/>
                <a:cs typeface="Calibri" panose="020F0502020204030204" pitchFamily="34" charset="0"/>
              </a:rPr>
              <a:t> </a:t>
            </a:r>
            <a:r>
              <a:rPr lang="en-US" altLang="en-US" sz="2400" dirty="0" err="1">
                <a:latin typeface="Calibri" panose="020F0502020204030204" pitchFamily="34" charset="0"/>
                <a:cs typeface="Calibri" panose="020F0502020204030204" pitchFamily="34" charset="0"/>
              </a:rPr>
              <a:t>khó</a:t>
            </a:r>
            <a:r>
              <a:rPr lang="en-US" altLang="en-US" sz="2400" dirty="0">
                <a:latin typeface="Calibri" panose="020F0502020204030204" pitchFamily="34" charset="0"/>
                <a:cs typeface="Calibri" panose="020F0502020204030204" pitchFamily="34" charset="0"/>
              </a:rPr>
              <a:t> debug</a:t>
            </a:r>
            <a:endParaRPr lang="vi-VN" altLang="en-US" sz="2400" dirty="0">
              <a:latin typeface="Calibri" panose="020F0502020204030204" pitchFamily="34" charset="0"/>
              <a:cs typeface="Calibri" panose="020F0502020204030204" pitchFamily="34" charset="0"/>
            </a:endParaRPr>
          </a:p>
          <a:p>
            <a:pPr>
              <a:lnSpc>
                <a:spcPct val="150000"/>
              </a:lnSpc>
            </a:pPr>
            <a:r>
              <a:rPr lang="vi-VN" altLang="en-US" sz="2400" dirty="0">
                <a:latin typeface="Calibri" panose="020F0502020204030204" pitchFamily="34" charset="0"/>
                <a:cs typeface="Calibri" panose="020F0502020204030204" pitchFamily="34" charset="0"/>
              </a:rPr>
              <a:t>Khi 1 ứng dụng Java thực thi, có 1 luồng đang chạy đó là luồng chính (main thread). Luồng chính rất quan trọng vì (1) Đây là luồng có thể sinh ra các luồng con, (2) Quản lý việc kết thúc ứng dụng vì luồng main chỉ kết thúc khi tất cả các luồng con của nó đã kết thúc.</a:t>
            </a:r>
          </a:p>
        </p:txBody>
      </p:sp>
    </p:spTree>
    <p:extLst>
      <p:ext uri="{BB962C8B-B14F-4D97-AF65-F5344CB8AC3E}">
        <p14:creationId xmlns:p14="http://schemas.microsoft.com/office/powerpoint/2010/main" val="3117156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35271" y="350838"/>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Tóm</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tắt</a:t>
            </a:r>
            <a:endParaRPr lang="en-US" altLang="en-US" dirty="0">
              <a:latin typeface="Calibri Light" panose="020F0302020204030204" pitchFamily="34" charset="0"/>
              <a:cs typeface="Calibri Light" panose="020F0302020204030204" pitchFamily="34" charset="0"/>
            </a:endParaRPr>
          </a:p>
        </p:txBody>
      </p:sp>
      <p:sp>
        <p:nvSpPr>
          <p:cNvPr id="9" name="Rectangle 3"/>
          <p:cNvSpPr txBox="1">
            <a:spLocks noChangeArrowheads="1"/>
          </p:cNvSpPr>
          <p:nvPr/>
        </p:nvSpPr>
        <p:spPr>
          <a:xfrm>
            <a:off x="685251" y="1086535"/>
            <a:ext cx="10465165" cy="5410200"/>
          </a:xfrm>
          <a:prstGeom prst="rect">
            <a:avLst/>
          </a:prstGeom>
        </p:spPr>
        <p:txBody>
          <a:bodyPr vert="horz" lIns="91440" tIns="45720" rIns="91440" bIns="45720" rtlCol="0">
            <a:normAutofit/>
          </a:bodyPr>
          <a:lstStyle>
            <a:defPPr>
              <a:defRPr lang="en-US"/>
            </a:defPPr>
            <a:lvl1pPr marL="228600" indent="-228600" defTabSz="914400">
              <a:lnSpc>
                <a:spcPct val="150000"/>
              </a:lnSpc>
              <a:spcBef>
                <a:spcPts val="1000"/>
              </a:spcBef>
              <a:buFont typeface="Arial" panose="020B0604020202020204" pitchFamily="34" charset="0"/>
              <a:buChar char="•"/>
              <a:defRPr sz="2400">
                <a:latin typeface="Calibri" panose="020F0502020204030204" pitchFamily="34" charset="0"/>
                <a:cs typeface="Calibri" panose="020F050202020403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vi-VN" altLang="en-US" dirty="0"/>
              <a:t>Hiện thực 1 luồng bằng 1 trong 2 cách:</a:t>
            </a:r>
          </a:p>
          <a:p>
            <a:pPr lvl="1"/>
            <a:r>
              <a:rPr lang="vi-VN" altLang="en-US" sz="1900" dirty="0">
                <a:latin typeface="Calibri" panose="020F0502020204030204" pitchFamily="34" charset="0"/>
                <a:cs typeface="Calibri" panose="020F0502020204030204" pitchFamily="34" charset="0"/>
              </a:rPr>
              <a:t>Hiện thực 1 lớp con của lớp Thread, override phương thức run() của lớp này.</a:t>
            </a:r>
          </a:p>
          <a:p>
            <a:pPr lvl="1"/>
            <a:r>
              <a:rPr lang="vi-VN" altLang="en-US" sz="1900" dirty="0">
                <a:latin typeface="Calibri" panose="020F0502020204030204" pitchFamily="34" charset="0"/>
                <a:cs typeface="Calibri" panose="020F0502020204030204" pitchFamily="34" charset="0"/>
              </a:rPr>
              <a:t>Khai báo lớp mà ta xây dựng là implement của interface Runnable và định nghĩa phương thức run().</a:t>
            </a:r>
          </a:p>
          <a:p>
            <a:r>
              <a:rPr lang="vi-VN" altLang="en-US" dirty="0"/>
              <a:t>Mỗi java thread có 1 độ ưu tiên từ 1 (MIN) đến 10 (MAX) với 5 là trị mặc định. JVM không bao giờ thay đổi độ ưu tiên của luồng.</a:t>
            </a:r>
          </a:p>
          <a:p>
            <a:r>
              <a:rPr lang="vi-VN" altLang="en-US" dirty="0"/>
              <a:t>Luồng daemon là luồng chạy ngầm nhằm cung cấp dịch vụ cho các luồng khác. </a:t>
            </a:r>
          </a:p>
        </p:txBody>
      </p:sp>
    </p:spTree>
    <p:extLst>
      <p:ext uri="{BB962C8B-B14F-4D97-AF65-F5344CB8AC3E}">
        <p14:creationId xmlns:p14="http://schemas.microsoft.com/office/powerpoint/2010/main" val="376823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35271" y="350838"/>
            <a:ext cx="8287710" cy="639762"/>
          </a:xfrm>
          <a:prstGeom prst="rect">
            <a:avLst/>
          </a:prstGeom>
          <a:noFill/>
          <a:ln>
            <a:noFill/>
          </a:ln>
        </p:spPr>
        <p:txBody>
          <a:bodyPr spcFirstLastPara="1" vert="horz" wrap="square" lIns="0" tIns="0" rIns="0" bIns="0" rtlCol="0" anchor="ctr" anchorCtr="0">
            <a:noAutofit/>
          </a:bodyPr>
          <a:lstStyle>
            <a:defPPr>
              <a:defRPr lang="en-US"/>
            </a:defPPr>
            <a:lvl1pPr defTabSz="914400">
              <a:lnSpc>
                <a:spcPct val="85000"/>
              </a:lnSpc>
              <a:spcBef>
                <a:spcPts val="0"/>
              </a:spcBef>
              <a:buClr>
                <a:schemeClr val="dk2"/>
              </a:buClr>
              <a:buSzPts val="2800"/>
              <a:buNone/>
              <a:defRPr sz="4400">
                <a:solidFill>
                  <a:srgbClr val="C00000"/>
                </a:solidFill>
                <a:latin typeface="+mj-lt"/>
                <a:ea typeface="+mj-ea"/>
                <a:cs typeface="+mj-cs"/>
              </a:defRPr>
            </a:lvl1pPr>
          </a:lstStyle>
          <a:p>
            <a:r>
              <a:rPr lang="en-US" altLang="en-US" dirty="0" err="1">
                <a:latin typeface="Calibri Light" panose="020F0302020204030204" pitchFamily="34" charset="0"/>
                <a:cs typeface="Calibri Light" panose="020F0302020204030204" pitchFamily="34" charset="0"/>
              </a:rPr>
              <a:t>Tóm</a:t>
            </a:r>
            <a:r>
              <a:rPr lang="en-US" altLang="en-US" dirty="0">
                <a:latin typeface="Calibri Light" panose="020F0302020204030204" pitchFamily="34" charset="0"/>
                <a:cs typeface="Calibri Light" panose="020F0302020204030204" pitchFamily="34" charset="0"/>
              </a:rPr>
              <a:t> </a:t>
            </a:r>
            <a:r>
              <a:rPr lang="en-US" altLang="en-US" dirty="0" err="1">
                <a:latin typeface="Calibri Light" panose="020F0302020204030204" pitchFamily="34" charset="0"/>
                <a:cs typeface="Calibri Light" panose="020F0302020204030204" pitchFamily="34" charset="0"/>
              </a:rPr>
              <a:t>tắt</a:t>
            </a:r>
            <a:endParaRPr lang="en-US" altLang="en-US" dirty="0">
              <a:latin typeface="Calibri Light" panose="020F0302020204030204" pitchFamily="34" charset="0"/>
              <a:cs typeface="Calibri Light" panose="020F0302020204030204" pitchFamily="34" charset="0"/>
            </a:endParaRPr>
          </a:p>
        </p:txBody>
      </p:sp>
      <p:sp>
        <p:nvSpPr>
          <p:cNvPr id="9" name="Rectangle 3"/>
          <p:cNvSpPr txBox="1">
            <a:spLocks noChangeArrowheads="1"/>
          </p:cNvSpPr>
          <p:nvPr/>
        </p:nvSpPr>
        <p:spPr>
          <a:xfrm>
            <a:off x="685251" y="1086535"/>
            <a:ext cx="10465165" cy="5410200"/>
          </a:xfrm>
          <a:prstGeom prst="rect">
            <a:avLst/>
          </a:prstGeom>
        </p:spPr>
        <p:txBody>
          <a:bodyPr vert="horz" lIns="91440" tIns="45720" rIns="91440" bIns="45720" rtlCol="0">
            <a:normAutofit/>
          </a:bodyPr>
          <a:lstStyle>
            <a:defPPr>
              <a:defRPr lang="en-US"/>
            </a:defPPr>
            <a:lvl1pPr marL="228600" indent="-228600" defTabSz="914400">
              <a:lnSpc>
                <a:spcPct val="150000"/>
              </a:lnSpc>
              <a:spcBef>
                <a:spcPts val="1000"/>
              </a:spcBef>
              <a:buFont typeface="Arial" panose="020B0604020202020204" pitchFamily="34" charset="0"/>
              <a:buChar char="•"/>
              <a:defRPr sz="2400">
                <a:latin typeface="Calibri" panose="020F0502020204030204" pitchFamily="34" charset="0"/>
                <a:cs typeface="Calibri" panose="020F050202020403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vi-VN" altLang="en-US" dirty="0"/>
              <a:t>Dữ liệu có thể bị mất nhất quán(hư hỏng) khi có 2 luồng cùng truy xuất dữ liệu tại cùng 1 thời điểm.</a:t>
            </a:r>
          </a:p>
          <a:p>
            <a:r>
              <a:rPr lang="vi-VN" altLang="en-US" dirty="0"/>
              <a:t>Đồng bộ là 1</a:t>
            </a:r>
            <a:r>
              <a:rPr lang="en-US" altLang="en-US" dirty="0"/>
              <a:t> </a:t>
            </a:r>
            <a:r>
              <a:rPr lang="vi-VN" altLang="en-US" dirty="0"/>
              <a:t>quá trình bảo đảm tài nguyên (dữ liệu, file,…) chỉ được 1 luồng sử dụng tại 1 thời điểm.</a:t>
            </a:r>
          </a:p>
          <a:p>
            <a:r>
              <a:rPr lang="vi-VN" altLang="en-US" dirty="0"/>
              <a:t>Deadlock xẩy ra khi 2 luồng có sự phụ thuộc vòng trên một cặp đối tượng quản lý việc đồng bộ (synchronized object).</a:t>
            </a:r>
          </a:p>
        </p:txBody>
      </p:sp>
    </p:spTree>
    <p:extLst>
      <p:ext uri="{BB962C8B-B14F-4D97-AF65-F5344CB8AC3E}">
        <p14:creationId xmlns:p14="http://schemas.microsoft.com/office/powerpoint/2010/main" val="500864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Tài</a:t>
            </a:r>
            <a:r>
              <a:rPr lang="en-US" b="1" dirty="0">
                <a:solidFill>
                  <a:srgbClr val="C00000"/>
                </a:solidFill>
              </a:rPr>
              <a:t> </a:t>
            </a:r>
            <a:r>
              <a:rPr lang="en-US" b="1" dirty="0" err="1">
                <a:solidFill>
                  <a:srgbClr val="C00000"/>
                </a:solidFill>
              </a:rPr>
              <a:t>liệu</a:t>
            </a:r>
            <a:r>
              <a:rPr lang="en-US" b="1" dirty="0">
                <a:solidFill>
                  <a:srgbClr val="C00000"/>
                </a:solidFill>
              </a:rPr>
              <a:t> </a:t>
            </a:r>
            <a:r>
              <a:rPr lang="en-US" b="1" dirty="0" err="1">
                <a:solidFill>
                  <a:srgbClr val="C00000"/>
                </a:solidFill>
              </a:rPr>
              <a:t>tham</a:t>
            </a:r>
            <a:r>
              <a:rPr lang="en-US" b="1" dirty="0">
                <a:solidFill>
                  <a:srgbClr val="C00000"/>
                </a:solidFill>
              </a:rPr>
              <a:t> </a:t>
            </a:r>
            <a:r>
              <a:rPr lang="en-US" b="1" dirty="0" err="1">
                <a:solidFill>
                  <a:srgbClr val="C00000"/>
                </a:solidFill>
              </a:rPr>
              <a:t>khảo</a:t>
            </a:r>
            <a:endParaRPr b="1" dirty="0">
              <a:solidFill>
                <a:srgbClr val="C00000"/>
              </a:solidFill>
            </a:endParaRPr>
          </a:p>
        </p:txBody>
      </p:sp>
      <p:sp>
        <p:nvSpPr>
          <p:cNvPr id="8" name="TextBox 7"/>
          <p:cNvSpPr txBox="1"/>
          <p:nvPr/>
        </p:nvSpPr>
        <p:spPr>
          <a:xfrm>
            <a:off x="511674" y="1209994"/>
            <a:ext cx="11118967" cy="8771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hlinkClick r:id="rId3"/>
              </a:rPr>
              <a:t>https://www.javatpoint.com/synchronization-in-java</a:t>
            </a:r>
            <a:endParaRPr lang="en-US" dirty="0"/>
          </a:p>
          <a:p>
            <a:pPr marL="285750" indent="-285750">
              <a:lnSpc>
                <a:spcPct val="150000"/>
              </a:lnSpc>
              <a:buFont typeface="Arial" panose="020B0604020202020204" pitchFamily="34" charset="0"/>
              <a:buChar char="•"/>
            </a:pPr>
            <a:r>
              <a:rPr lang="en-US" sz="1600" dirty="0">
                <a:hlinkClick r:id="rId4"/>
              </a:rPr>
              <a:t>https://www.javatpoint.com/creating-thread</a:t>
            </a:r>
            <a:endParaRPr lang="en-US" sz="1600" b="1" dirty="0"/>
          </a:p>
        </p:txBody>
      </p:sp>
    </p:spTree>
    <p:extLst>
      <p:ext uri="{BB962C8B-B14F-4D97-AF65-F5344CB8AC3E}">
        <p14:creationId xmlns:p14="http://schemas.microsoft.com/office/powerpoint/2010/main" val="356254763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68485" y="404596"/>
            <a:ext cx="10331953" cy="726892"/>
          </a:xfrm>
          <a:noFill/>
          <a:ln>
            <a:noFill/>
          </a:ln>
        </p:spPr>
        <p:txBody>
          <a:bodyPr spcFirstLastPara="1" vert="horz" wrap="square" lIns="0" tIns="0" rIns="0" bIns="0" rtlCol="0" anchor="ctr" anchorCtr="0">
            <a:noAutofit/>
          </a:bodyPr>
          <a:lstStyle/>
          <a:p>
            <a:pPr>
              <a:lnSpc>
                <a:spcPct val="85000"/>
              </a:lnSpc>
              <a:spcBef>
                <a:spcPts val="0"/>
              </a:spcBef>
              <a:buClr>
                <a:schemeClr val="dk2"/>
              </a:buClr>
              <a:buSzPts val="2800"/>
            </a:pPr>
            <a:r>
              <a:rPr lang="en-US" altLang="en-US" b="1" dirty="0" err="1">
                <a:solidFill>
                  <a:srgbClr val="C00000"/>
                </a:solidFill>
              </a:rPr>
              <a:t>Luồng</a:t>
            </a:r>
            <a:r>
              <a:rPr lang="en-US" altLang="en-US" b="1" dirty="0">
                <a:solidFill>
                  <a:srgbClr val="C00000"/>
                </a:solidFill>
              </a:rPr>
              <a:t> </a:t>
            </a:r>
            <a:r>
              <a:rPr lang="en-US" altLang="en-US" b="1" dirty="0" err="1">
                <a:solidFill>
                  <a:srgbClr val="C00000"/>
                </a:solidFill>
              </a:rPr>
              <a:t>và</a:t>
            </a:r>
            <a:r>
              <a:rPr lang="en-US" altLang="en-US" b="1" dirty="0">
                <a:solidFill>
                  <a:srgbClr val="C00000"/>
                </a:solidFill>
              </a:rPr>
              <a:t> </a:t>
            </a:r>
            <a:r>
              <a:rPr lang="en-US" altLang="en-US" b="1" dirty="0" err="1">
                <a:solidFill>
                  <a:srgbClr val="C00000"/>
                </a:solidFill>
              </a:rPr>
              <a:t>đa</a:t>
            </a:r>
            <a:r>
              <a:rPr lang="en-US" altLang="en-US" b="1" dirty="0">
                <a:solidFill>
                  <a:srgbClr val="C00000"/>
                </a:solidFill>
              </a:rPr>
              <a:t> </a:t>
            </a:r>
            <a:r>
              <a:rPr lang="en-US" altLang="en-US" b="1" dirty="0" err="1">
                <a:solidFill>
                  <a:srgbClr val="C00000"/>
                </a:solidFill>
              </a:rPr>
              <a:t>luồng</a:t>
            </a:r>
            <a:endParaRPr lang="en-US" altLang="en-US" b="1" dirty="0">
              <a:solidFill>
                <a:srgbClr val="C00000"/>
              </a:solidFill>
            </a:endParaRPr>
          </a:p>
        </p:txBody>
      </p:sp>
      <p:sp>
        <p:nvSpPr>
          <p:cNvPr id="4099" name="Rectangle 3"/>
          <p:cNvSpPr>
            <a:spLocks noGrp="1" noChangeArrowheads="1"/>
          </p:cNvSpPr>
          <p:nvPr>
            <p:ph idx="1"/>
          </p:nvPr>
        </p:nvSpPr>
        <p:spPr>
          <a:xfrm>
            <a:off x="838200" y="1295400"/>
            <a:ext cx="9372600" cy="5098822"/>
          </a:xfrm>
        </p:spPr>
        <p:txBody>
          <a:bodyPr>
            <a:normAutofit/>
          </a:bodyPr>
          <a:lstStyle/>
          <a:p>
            <a:pPr eaLnBrk="1" hangingPunct="1">
              <a:lnSpc>
                <a:spcPct val="150000"/>
              </a:lnSpc>
            </a:pPr>
            <a:r>
              <a:rPr lang="en-US" altLang="en-US" sz="2000" b="1" u="sng" dirty="0" err="1"/>
              <a:t>Luồng</a:t>
            </a:r>
            <a:r>
              <a:rPr lang="en-US" altLang="en-US" sz="2000" b="1" u="sng" dirty="0"/>
              <a:t> - thread</a:t>
            </a:r>
            <a:r>
              <a:rPr lang="en-US" altLang="en-US" sz="2000" dirty="0"/>
              <a:t>: </a:t>
            </a:r>
            <a:r>
              <a:rPr lang="en-US" altLang="en-US" sz="2000" b="1" dirty="0" err="1"/>
              <a:t>Một</a:t>
            </a:r>
            <a:r>
              <a:rPr lang="en-US" altLang="en-US" sz="2000" b="1" dirty="0"/>
              <a:t> </a:t>
            </a:r>
            <a:r>
              <a:rPr lang="en-US" altLang="en-US" sz="2000" b="1" dirty="0" err="1"/>
              <a:t>dòng</a:t>
            </a:r>
            <a:r>
              <a:rPr lang="en-US" altLang="en-US" sz="2000" b="1" dirty="0"/>
              <a:t> </a:t>
            </a:r>
            <a:r>
              <a:rPr lang="en-US" altLang="en-US" sz="2000" b="1" dirty="0" err="1"/>
              <a:t>các</a:t>
            </a:r>
            <a:r>
              <a:rPr lang="en-US" altLang="en-US" sz="2000" b="1" dirty="0"/>
              <a:t> </a:t>
            </a:r>
            <a:r>
              <a:rPr lang="en-US" altLang="en-US" sz="2000" b="1" dirty="0" err="1"/>
              <a:t>lệnh</a:t>
            </a:r>
            <a:r>
              <a:rPr lang="en-US" altLang="en-US" sz="2000" b="1" dirty="0"/>
              <a:t> </a:t>
            </a:r>
            <a:r>
              <a:rPr lang="en-US" altLang="en-US" sz="2000" b="1" dirty="0" err="1"/>
              <a:t>mà</a:t>
            </a:r>
            <a:r>
              <a:rPr lang="en-US" altLang="en-US" sz="2000" b="1" dirty="0"/>
              <a:t> CPU </a:t>
            </a:r>
            <a:r>
              <a:rPr lang="en-US" altLang="en-US" sz="2000" b="1" dirty="0" err="1"/>
              <a:t>phải</a:t>
            </a:r>
            <a:r>
              <a:rPr lang="en-US" altLang="en-US" sz="2000" b="1" dirty="0"/>
              <a:t> </a:t>
            </a:r>
            <a:r>
              <a:rPr lang="en-US" altLang="en-US" sz="2000" b="1" dirty="0" err="1"/>
              <a:t>thực</a:t>
            </a:r>
            <a:r>
              <a:rPr lang="en-US" altLang="en-US" sz="2000" b="1" dirty="0"/>
              <a:t> thi.</a:t>
            </a:r>
            <a:r>
              <a:rPr lang="en-US" altLang="en-US" sz="2000" dirty="0"/>
              <a:t> </a:t>
            </a:r>
          </a:p>
          <a:p>
            <a:pPr eaLnBrk="1" hangingPunct="1">
              <a:lnSpc>
                <a:spcPct val="150000"/>
              </a:lnSpc>
            </a:pPr>
            <a:r>
              <a:rPr lang="en-US" altLang="en-US" sz="2000" dirty="0" err="1"/>
              <a:t>Các</a:t>
            </a:r>
            <a:r>
              <a:rPr lang="en-US" altLang="en-US" sz="2000" dirty="0"/>
              <a:t> </a:t>
            </a:r>
            <a:r>
              <a:rPr lang="en-US" altLang="en-US" sz="2000" dirty="0" err="1"/>
              <a:t>hệ</a:t>
            </a:r>
            <a:r>
              <a:rPr lang="en-US" altLang="en-US" sz="2000" dirty="0"/>
              <a:t> </a:t>
            </a:r>
            <a:r>
              <a:rPr lang="en-US" altLang="en-US" sz="2000" dirty="0" err="1"/>
              <a:t>điều</a:t>
            </a:r>
            <a:r>
              <a:rPr lang="en-US" altLang="en-US" sz="2000" dirty="0"/>
              <a:t> </a:t>
            </a:r>
            <a:r>
              <a:rPr lang="en-US" altLang="en-US" sz="2000" dirty="0" err="1"/>
              <a:t>hành</a:t>
            </a:r>
            <a:r>
              <a:rPr lang="en-US" altLang="en-US" sz="2000" dirty="0"/>
              <a:t> </a:t>
            </a:r>
            <a:r>
              <a:rPr lang="en-US" altLang="en-US" sz="2000" dirty="0" err="1"/>
              <a:t>mới</a:t>
            </a:r>
            <a:r>
              <a:rPr lang="en-US" altLang="en-US" sz="2000" dirty="0"/>
              <a:t> </a:t>
            </a:r>
            <a:r>
              <a:rPr lang="en-US" altLang="en-US" sz="2000" dirty="0" err="1"/>
              <a:t>cho</a:t>
            </a:r>
            <a:r>
              <a:rPr lang="en-US" altLang="en-US" sz="2000" dirty="0"/>
              <a:t> </a:t>
            </a:r>
            <a:r>
              <a:rPr lang="en-US" altLang="en-US" sz="2000" dirty="0" err="1"/>
              <a:t>phép</a:t>
            </a:r>
            <a:r>
              <a:rPr lang="en-US" altLang="en-US" sz="2000" dirty="0"/>
              <a:t> </a:t>
            </a:r>
            <a:r>
              <a:rPr lang="en-US" altLang="en-US" sz="2000" dirty="0" err="1"/>
              <a:t>nhiều</a:t>
            </a:r>
            <a:r>
              <a:rPr lang="en-US" altLang="en-US" sz="2000" dirty="0"/>
              <a:t> </a:t>
            </a:r>
            <a:r>
              <a:rPr lang="en-US" altLang="en-US" sz="2000" dirty="0" err="1"/>
              <a:t>luồng</a:t>
            </a:r>
            <a:r>
              <a:rPr lang="en-US" altLang="en-US" sz="2000" dirty="0"/>
              <a:t> </a:t>
            </a:r>
            <a:r>
              <a:rPr lang="en-US" altLang="en-US" sz="2000" dirty="0" err="1"/>
              <a:t>được</a:t>
            </a:r>
            <a:r>
              <a:rPr lang="en-US" altLang="en-US" sz="2000" dirty="0"/>
              <a:t> </a:t>
            </a:r>
            <a:r>
              <a:rPr lang="en-US" altLang="en-US" sz="2000" dirty="0" err="1"/>
              <a:t>thực</a:t>
            </a:r>
            <a:r>
              <a:rPr lang="en-US" altLang="en-US" sz="2000" dirty="0"/>
              <a:t> thi </a:t>
            </a:r>
            <a:r>
              <a:rPr lang="en-US" altLang="en-US" sz="2000" dirty="0" err="1"/>
              <a:t>đồng</a:t>
            </a:r>
            <a:r>
              <a:rPr lang="en-US" altLang="en-US" sz="2000" dirty="0"/>
              <a:t> </a:t>
            </a:r>
            <a:r>
              <a:rPr lang="en-US" altLang="en-US" sz="2000" dirty="0" err="1"/>
              <a:t>thời</a:t>
            </a:r>
            <a:r>
              <a:rPr lang="en-US" altLang="en-US" sz="2000" dirty="0"/>
              <a:t> </a:t>
            </a:r>
            <a:r>
              <a:rPr lang="en-US" altLang="en-US" sz="2000" dirty="0">
                <a:sym typeface="Wingdings" panose="05000000000000000000" pitchFamily="2" charset="2"/>
              </a:rPr>
              <a:t></a:t>
            </a:r>
            <a:r>
              <a:rPr lang="en-US" altLang="en-US" sz="2000" dirty="0"/>
              <a:t> </a:t>
            </a:r>
            <a:r>
              <a:rPr lang="en-US" altLang="en-US" sz="2000" dirty="0" err="1"/>
              <a:t>Nhiều</a:t>
            </a:r>
            <a:r>
              <a:rPr lang="en-US" altLang="en-US" sz="2000" dirty="0"/>
              <a:t> </a:t>
            </a:r>
            <a:r>
              <a:rPr lang="en-US" altLang="en-US" sz="2000" dirty="0" err="1"/>
              <a:t>ứng</a:t>
            </a:r>
            <a:r>
              <a:rPr lang="en-US" altLang="en-US" sz="2000" dirty="0"/>
              <a:t> </a:t>
            </a:r>
            <a:r>
              <a:rPr lang="en-US" altLang="en-US" sz="2000" dirty="0" err="1"/>
              <a:t>dụng</a:t>
            </a:r>
            <a:r>
              <a:rPr lang="en-US" altLang="en-US" sz="2000" dirty="0"/>
              <a:t> </a:t>
            </a:r>
            <a:r>
              <a:rPr lang="en-US" altLang="en-US" sz="2000" dirty="0" err="1"/>
              <a:t>chạy</a:t>
            </a:r>
            <a:r>
              <a:rPr lang="en-US" altLang="en-US" sz="2000" dirty="0"/>
              <a:t> song </a:t>
            </a:r>
            <a:r>
              <a:rPr lang="en-US" altLang="en-US" sz="2000" dirty="0" err="1"/>
              <a:t>song</a:t>
            </a:r>
            <a:endParaRPr lang="en-US" altLang="en-US" sz="2000" b="1" dirty="0"/>
          </a:p>
          <a:p>
            <a:pPr eaLnBrk="1" hangingPunct="1">
              <a:lnSpc>
                <a:spcPct val="150000"/>
              </a:lnSpc>
            </a:pPr>
            <a:r>
              <a:rPr lang="en-US" altLang="en-US" sz="2000" dirty="0" err="1"/>
              <a:t>Như</a:t>
            </a:r>
            <a:r>
              <a:rPr lang="en-US" altLang="en-US" sz="2000" dirty="0"/>
              <a:t> </a:t>
            </a:r>
            <a:r>
              <a:rPr lang="en-US" altLang="en-US" sz="2000" dirty="0" err="1"/>
              <a:t>vậy</a:t>
            </a:r>
            <a:r>
              <a:rPr lang="en-US" altLang="en-US" sz="2000" dirty="0"/>
              <a:t> </a:t>
            </a:r>
          </a:p>
          <a:p>
            <a:pPr lvl="1" eaLnBrk="1" hangingPunct="1">
              <a:lnSpc>
                <a:spcPct val="150000"/>
              </a:lnSpc>
            </a:pPr>
            <a:r>
              <a:rPr lang="en-US" altLang="en-US" sz="1800" b="1" dirty="0" err="1"/>
              <a:t>Một</a:t>
            </a:r>
            <a:r>
              <a:rPr lang="en-US" altLang="en-US" sz="1800" b="1" dirty="0"/>
              <a:t> </a:t>
            </a:r>
            <a:r>
              <a:rPr lang="en-US" altLang="en-US" sz="1800" b="1" dirty="0" err="1"/>
              <a:t>luồng</a:t>
            </a:r>
            <a:r>
              <a:rPr lang="en-US" altLang="en-US" sz="1800" b="1" dirty="0"/>
              <a:t> </a:t>
            </a:r>
            <a:r>
              <a:rPr lang="en-US" altLang="en-US" sz="1800" b="1" dirty="0" err="1"/>
              <a:t>là</a:t>
            </a:r>
            <a:r>
              <a:rPr lang="en-US" altLang="en-US" sz="1800" b="1" dirty="0"/>
              <a:t> </a:t>
            </a:r>
            <a:r>
              <a:rPr lang="en-US" altLang="en-US" sz="1800" b="1" dirty="0" err="1"/>
              <a:t>một</a:t>
            </a:r>
            <a:r>
              <a:rPr lang="en-US" altLang="en-US" sz="1800" b="1" dirty="0"/>
              <a:t> </a:t>
            </a:r>
            <a:r>
              <a:rPr lang="en-US" altLang="en-US" sz="1800" b="1" dirty="0" err="1"/>
              <a:t>chuỗi</a:t>
            </a:r>
            <a:r>
              <a:rPr lang="en-US" altLang="en-US" sz="1800" b="1" dirty="0"/>
              <a:t> </a:t>
            </a:r>
            <a:r>
              <a:rPr lang="en-US" altLang="en-US" sz="1800" b="1" dirty="0" err="1"/>
              <a:t>các</a:t>
            </a:r>
            <a:r>
              <a:rPr lang="en-US" altLang="en-US" sz="1800" b="1" dirty="0"/>
              <a:t> </a:t>
            </a:r>
            <a:r>
              <a:rPr lang="en-US" altLang="en-US" sz="1800" b="1" dirty="0" err="1"/>
              <a:t>lệnh</a:t>
            </a:r>
            <a:r>
              <a:rPr lang="en-US" altLang="en-US" sz="1800" b="1" dirty="0"/>
              <a:t> </a:t>
            </a:r>
            <a:r>
              <a:rPr lang="en-US" altLang="en-US" sz="1800" b="1" dirty="0" err="1"/>
              <a:t>nằm</a:t>
            </a:r>
            <a:r>
              <a:rPr lang="en-US" altLang="en-US" sz="1800" b="1" dirty="0"/>
              <a:t> </a:t>
            </a:r>
            <a:r>
              <a:rPr lang="en-US" altLang="en-US" sz="1800" b="1" dirty="0" err="1"/>
              <a:t>trong</a:t>
            </a:r>
            <a:r>
              <a:rPr lang="en-US" altLang="en-US" sz="1800" b="1" dirty="0"/>
              <a:t> </a:t>
            </a:r>
            <a:r>
              <a:rPr lang="en-US" altLang="en-US" sz="1800" b="1" dirty="0" err="1"/>
              <a:t>bộ</a:t>
            </a:r>
            <a:r>
              <a:rPr lang="en-US" altLang="en-US" sz="1800" b="1" dirty="0"/>
              <a:t> </a:t>
            </a:r>
            <a:r>
              <a:rPr lang="en-US" altLang="en-US" sz="1800" b="1" dirty="0" err="1"/>
              <a:t>nhớ</a:t>
            </a:r>
            <a:r>
              <a:rPr lang="en-US" altLang="en-US" sz="1800" dirty="0"/>
              <a:t>.</a:t>
            </a:r>
          </a:p>
          <a:p>
            <a:pPr lvl="1" eaLnBrk="1" hangingPunct="1">
              <a:lnSpc>
                <a:spcPct val="150000"/>
              </a:lnSpc>
            </a:pPr>
            <a:r>
              <a:rPr lang="en-US" altLang="en-US" sz="1800" dirty="0"/>
              <a:t>1 application </a:t>
            </a:r>
            <a:r>
              <a:rPr lang="en-US" altLang="en-US" sz="1800" dirty="0" err="1"/>
              <a:t>thông</a:t>
            </a:r>
            <a:r>
              <a:rPr lang="en-US" altLang="en-US" sz="1800" dirty="0"/>
              <a:t> </a:t>
            </a:r>
            <a:r>
              <a:rPr lang="en-US" altLang="en-US" sz="1800" dirty="0" err="1"/>
              <a:t>thường</a:t>
            </a:r>
            <a:r>
              <a:rPr lang="en-US" altLang="en-US" sz="1800" dirty="0"/>
              <a:t> </a:t>
            </a:r>
            <a:r>
              <a:rPr lang="en-US" altLang="en-US" sz="1800" dirty="0" err="1"/>
              <a:t>tương</a:t>
            </a:r>
            <a:r>
              <a:rPr lang="en-US" altLang="en-US" sz="1800" dirty="0"/>
              <a:t> </a:t>
            </a:r>
            <a:r>
              <a:rPr lang="en-US" altLang="en-US" sz="1800" dirty="0" err="1"/>
              <a:t>ứng</a:t>
            </a:r>
            <a:r>
              <a:rPr lang="en-US" altLang="en-US" sz="1800" dirty="0"/>
              <a:t> 1 </a:t>
            </a:r>
            <a:r>
              <a:rPr lang="en-US" altLang="en-US" sz="1800" dirty="0" err="1"/>
              <a:t>tiến</a:t>
            </a:r>
            <a:r>
              <a:rPr lang="en-US" altLang="en-US" sz="1800" dirty="0"/>
              <a:t> </a:t>
            </a:r>
            <a:r>
              <a:rPr lang="en-US" altLang="en-US" sz="1800" dirty="0" err="1"/>
              <a:t>trình</a:t>
            </a:r>
            <a:r>
              <a:rPr lang="en-US" altLang="en-US" sz="1800" dirty="0"/>
              <a:t> (process)</a:t>
            </a:r>
          </a:p>
          <a:p>
            <a:pPr lvl="1" eaLnBrk="1" hangingPunct="1">
              <a:lnSpc>
                <a:spcPct val="150000"/>
              </a:lnSpc>
            </a:pPr>
            <a:r>
              <a:rPr lang="en-US" altLang="en-US" sz="1800" dirty="0"/>
              <a:t>1 process </a:t>
            </a:r>
            <a:r>
              <a:rPr lang="en-US" altLang="en-US" sz="1800" dirty="0" err="1"/>
              <a:t>có</a:t>
            </a:r>
            <a:r>
              <a:rPr lang="en-US" altLang="en-US" sz="1800" dirty="0"/>
              <a:t> </a:t>
            </a:r>
            <a:r>
              <a:rPr lang="en-US" altLang="en-US" sz="1800" dirty="0" err="1"/>
              <a:t>thể</a:t>
            </a:r>
            <a:r>
              <a:rPr lang="en-US" altLang="en-US" sz="1800" dirty="0"/>
              <a:t> </a:t>
            </a:r>
            <a:r>
              <a:rPr lang="en-US" altLang="en-US" sz="1800" dirty="0" err="1"/>
              <a:t>có</a:t>
            </a:r>
            <a:r>
              <a:rPr lang="en-US" altLang="en-US" sz="1800" dirty="0"/>
              <a:t> </a:t>
            </a:r>
            <a:r>
              <a:rPr lang="en-US" altLang="en-US" sz="1800" dirty="0" err="1"/>
              <a:t>nhiều</a:t>
            </a:r>
            <a:r>
              <a:rPr lang="en-US" altLang="en-US" sz="1800" dirty="0"/>
              <a:t> </a:t>
            </a:r>
            <a:r>
              <a:rPr lang="en-US" altLang="en-US" sz="1800" dirty="0" err="1"/>
              <a:t>luồng</a:t>
            </a:r>
            <a:endParaRPr lang="en-US" altLang="en-US" sz="1800" dirty="0"/>
          </a:p>
        </p:txBody>
      </p:sp>
      <p:sp>
        <p:nvSpPr>
          <p:cNvPr id="2" name="Oval 1"/>
          <p:cNvSpPr/>
          <p:nvPr/>
        </p:nvSpPr>
        <p:spPr>
          <a:xfrm>
            <a:off x="7723062" y="2559005"/>
            <a:ext cx="3756276" cy="3756276"/>
          </a:xfrm>
          <a:prstGeom prst="ellipse">
            <a:avLst/>
          </a:prstGeom>
          <a:solidFill>
            <a:schemeClr val="bg1"/>
          </a:solidFill>
          <a:ln w="28575">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374409" y="6488668"/>
            <a:ext cx="453581" cy="369332"/>
          </a:xfrm>
          <a:prstGeom prst="rect">
            <a:avLst/>
          </a:prstGeom>
          <a:noFill/>
        </p:spPr>
        <p:txBody>
          <a:bodyPr wrap="square" rtlCol="0">
            <a:spAutoFit/>
          </a:bodyPr>
          <a:lstStyle/>
          <a:p>
            <a:r>
              <a:rPr lang="en-US" dirty="0"/>
              <a:t>OS</a:t>
            </a:r>
          </a:p>
        </p:txBody>
      </p:sp>
      <p:sp>
        <p:nvSpPr>
          <p:cNvPr id="6" name="Oval 5"/>
          <p:cNvSpPr/>
          <p:nvPr/>
        </p:nvSpPr>
        <p:spPr>
          <a:xfrm>
            <a:off x="7960982" y="3428453"/>
            <a:ext cx="1413427" cy="1413427"/>
          </a:xfrm>
          <a:prstGeom prst="ellipse">
            <a:avLst/>
          </a:prstGeom>
          <a:solidFill>
            <a:schemeClr val="bg1">
              <a:lumMod val="8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222485" y="4399872"/>
            <a:ext cx="1005703" cy="276999"/>
          </a:xfrm>
          <a:prstGeom prst="rect">
            <a:avLst/>
          </a:prstGeom>
          <a:noFill/>
        </p:spPr>
        <p:txBody>
          <a:bodyPr wrap="square" rtlCol="0">
            <a:spAutoFit/>
          </a:bodyPr>
          <a:lstStyle/>
          <a:p>
            <a:r>
              <a:rPr lang="en-US" sz="1200" dirty="0"/>
              <a:t>thread</a:t>
            </a:r>
          </a:p>
        </p:txBody>
      </p:sp>
      <p:sp>
        <p:nvSpPr>
          <p:cNvPr id="8" name="Oval 7"/>
          <p:cNvSpPr/>
          <p:nvPr/>
        </p:nvSpPr>
        <p:spPr>
          <a:xfrm>
            <a:off x="8415487" y="3775439"/>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896691" y="3918433"/>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15488" y="4277389"/>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271194" y="4901822"/>
            <a:ext cx="1005703" cy="369332"/>
          </a:xfrm>
          <a:prstGeom prst="rect">
            <a:avLst/>
          </a:prstGeom>
          <a:noFill/>
        </p:spPr>
        <p:txBody>
          <a:bodyPr wrap="square" rtlCol="0">
            <a:spAutoFit/>
          </a:bodyPr>
          <a:lstStyle/>
          <a:p>
            <a:r>
              <a:rPr lang="en-US" dirty="0"/>
              <a:t>Process</a:t>
            </a:r>
          </a:p>
        </p:txBody>
      </p:sp>
      <p:grpSp>
        <p:nvGrpSpPr>
          <p:cNvPr id="4" name="Group 3"/>
          <p:cNvGrpSpPr/>
          <p:nvPr/>
        </p:nvGrpSpPr>
        <p:grpSpPr>
          <a:xfrm>
            <a:off x="9799784" y="3337453"/>
            <a:ext cx="969086" cy="969086"/>
            <a:chOff x="9799783" y="3337452"/>
            <a:chExt cx="1413427" cy="1413427"/>
          </a:xfrm>
          <a:solidFill>
            <a:schemeClr val="bg1">
              <a:lumMod val="95000"/>
            </a:schemeClr>
          </a:solidFill>
        </p:grpSpPr>
        <p:sp>
          <p:nvSpPr>
            <p:cNvPr id="12" name="Oval 11"/>
            <p:cNvSpPr/>
            <p:nvPr/>
          </p:nvSpPr>
          <p:spPr>
            <a:xfrm>
              <a:off x="9799783" y="3337452"/>
              <a:ext cx="1413427" cy="1413427"/>
            </a:xfrm>
            <a:prstGeom prst="ellipse">
              <a:avLst/>
            </a:prstGeom>
            <a:grp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624630" y="3776191"/>
              <a:ext cx="195160" cy="195160"/>
            </a:xfrm>
            <a:prstGeom prst="ellipse">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254289" y="4186388"/>
              <a:ext cx="195159" cy="195159"/>
            </a:xfrm>
            <a:prstGeom prst="ellipse">
              <a:avLst/>
            </a:prstGeom>
            <a:grp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520745" y="4552734"/>
            <a:ext cx="1181322" cy="1181322"/>
            <a:chOff x="9520745" y="4552734"/>
            <a:chExt cx="1181322" cy="1181322"/>
          </a:xfrm>
          <a:solidFill>
            <a:schemeClr val="bg1">
              <a:lumMod val="75000"/>
            </a:schemeClr>
          </a:solidFill>
        </p:grpSpPr>
        <p:grpSp>
          <p:nvGrpSpPr>
            <p:cNvPr id="18" name="Group 17"/>
            <p:cNvGrpSpPr/>
            <p:nvPr/>
          </p:nvGrpSpPr>
          <p:grpSpPr>
            <a:xfrm>
              <a:off x="9520745" y="4552734"/>
              <a:ext cx="1181322" cy="1181322"/>
              <a:chOff x="9799783" y="3337452"/>
              <a:chExt cx="1413427" cy="1413427"/>
            </a:xfrm>
            <a:grpFill/>
          </p:grpSpPr>
          <p:sp>
            <p:nvSpPr>
              <p:cNvPr id="19" name="Oval 18"/>
              <p:cNvSpPr/>
              <p:nvPr/>
            </p:nvSpPr>
            <p:spPr>
              <a:xfrm>
                <a:off x="9799783" y="3337452"/>
                <a:ext cx="1413427" cy="1413427"/>
              </a:xfrm>
              <a:prstGeom prst="ellipse">
                <a:avLst/>
              </a:prstGeom>
              <a:grp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182943" y="3683409"/>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722019" y="3706161"/>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182943" y="4194486"/>
                <a:ext cx="195159" cy="195159"/>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p:cNvSpPr/>
            <p:nvPr/>
          </p:nvSpPr>
          <p:spPr>
            <a:xfrm>
              <a:off x="10294429" y="5269031"/>
              <a:ext cx="163111" cy="163111"/>
            </a:xfrm>
            <a:prstGeom prst="ellipse">
              <a:avLst/>
            </a:prstGeom>
            <a:solidFill>
              <a:schemeClr val="tx2">
                <a:lumMod val="20000"/>
                <a:lumOff val="80000"/>
              </a:schemeClr>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281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81642" y="398073"/>
            <a:ext cx="10515600" cy="828915"/>
          </a:xfrm>
          <a:noFill/>
          <a:ln>
            <a:noFill/>
          </a:ln>
        </p:spPr>
        <p:txBody>
          <a:bodyPr spcFirstLastPara="1" vert="horz" wrap="square" lIns="0" tIns="0" rIns="0" bIns="0" rtlCol="0" anchor="ctr" anchorCtr="0">
            <a:noAutofit/>
          </a:bodyPr>
          <a:lstStyle/>
          <a:p>
            <a:pPr>
              <a:lnSpc>
                <a:spcPct val="85000"/>
              </a:lnSpc>
              <a:spcBef>
                <a:spcPts val="0"/>
              </a:spcBef>
              <a:buClr>
                <a:schemeClr val="dk2"/>
              </a:buClr>
              <a:buSzPts val="2800"/>
            </a:pPr>
            <a:r>
              <a:rPr lang="en-US" altLang="en-US" b="1" dirty="0" err="1">
                <a:solidFill>
                  <a:srgbClr val="C00000"/>
                </a:solidFill>
              </a:rPr>
              <a:t>Kỹ</a:t>
            </a:r>
            <a:r>
              <a:rPr lang="en-US" altLang="en-US" b="1" dirty="0">
                <a:solidFill>
                  <a:srgbClr val="C00000"/>
                </a:solidFill>
              </a:rPr>
              <a:t> </a:t>
            </a:r>
            <a:r>
              <a:rPr lang="en-US" altLang="en-US" b="1" dirty="0" err="1">
                <a:solidFill>
                  <a:srgbClr val="C00000"/>
                </a:solidFill>
              </a:rPr>
              <a:t>thuật</a:t>
            </a:r>
            <a:r>
              <a:rPr lang="en-US" altLang="en-US" b="1" dirty="0">
                <a:solidFill>
                  <a:srgbClr val="C00000"/>
                </a:solidFill>
              </a:rPr>
              <a:t> </a:t>
            </a:r>
            <a:r>
              <a:rPr lang="en-US" altLang="en-US" b="1" dirty="0" err="1">
                <a:solidFill>
                  <a:srgbClr val="C00000"/>
                </a:solidFill>
              </a:rPr>
              <a:t>đa</a:t>
            </a:r>
            <a:r>
              <a:rPr lang="en-US" altLang="en-US" b="1" dirty="0">
                <a:solidFill>
                  <a:srgbClr val="C00000"/>
                </a:solidFill>
              </a:rPr>
              <a:t> </a:t>
            </a:r>
            <a:r>
              <a:rPr lang="en-US" altLang="en-US" b="1" dirty="0" err="1">
                <a:solidFill>
                  <a:srgbClr val="C00000"/>
                </a:solidFill>
              </a:rPr>
              <a:t>luồng</a:t>
            </a:r>
            <a:endParaRPr lang="en-US" altLang="en-US" b="1" dirty="0">
              <a:solidFill>
                <a:srgbClr val="C00000"/>
              </a:solidFill>
            </a:endParaRPr>
          </a:p>
        </p:txBody>
      </p:sp>
      <p:sp>
        <p:nvSpPr>
          <p:cNvPr id="5123" name="Rectangle 3"/>
          <p:cNvSpPr>
            <a:spLocks noGrp="1" noChangeArrowheads="1"/>
          </p:cNvSpPr>
          <p:nvPr>
            <p:ph idx="1"/>
          </p:nvPr>
        </p:nvSpPr>
        <p:spPr>
          <a:xfrm>
            <a:off x="838200" y="1444076"/>
            <a:ext cx="7542704" cy="4351338"/>
          </a:xfrm>
        </p:spPr>
        <p:txBody>
          <a:bodyPr>
            <a:normAutofit fontScale="92500" lnSpcReduction="20000"/>
          </a:bodyPr>
          <a:lstStyle/>
          <a:p>
            <a:pPr eaLnBrk="1" hangingPunct="1">
              <a:lnSpc>
                <a:spcPct val="150000"/>
              </a:lnSpc>
            </a:pPr>
            <a:r>
              <a:rPr lang="en-US" altLang="en-US" sz="2400" dirty="0" err="1"/>
              <a:t>Các</a:t>
            </a:r>
            <a:r>
              <a:rPr lang="en-US" altLang="en-US" sz="2400" dirty="0"/>
              <a:t> </a:t>
            </a:r>
            <a:r>
              <a:rPr lang="en-US" altLang="en-US" sz="2400" dirty="0" err="1"/>
              <a:t>máy</a:t>
            </a:r>
            <a:r>
              <a:rPr lang="en-US" altLang="en-US" sz="2400" dirty="0"/>
              <a:t> </a:t>
            </a:r>
            <a:r>
              <a:rPr lang="en-US" altLang="en-US" sz="2400" dirty="0" err="1"/>
              <a:t>tính</a:t>
            </a:r>
            <a:r>
              <a:rPr lang="en-US" altLang="en-US" sz="2400" dirty="0"/>
              <a:t> </a:t>
            </a:r>
            <a:r>
              <a:rPr lang="en-US" altLang="en-US" sz="2400" dirty="0" err="1"/>
              <a:t>hiện</a:t>
            </a:r>
            <a:r>
              <a:rPr lang="en-US" altLang="en-US" sz="2400" dirty="0"/>
              <a:t> </a:t>
            </a:r>
            <a:r>
              <a:rPr lang="en-US" altLang="en-US" sz="2400" dirty="0" err="1"/>
              <a:t>đại</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chạy</a:t>
            </a:r>
            <a:r>
              <a:rPr lang="en-US" altLang="en-US" sz="2400" dirty="0"/>
              <a:t> 1 </a:t>
            </a:r>
            <a:r>
              <a:rPr lang="en-US" altLang="en-US" sz="2400" dirty="0" err="1"/>
              <a:t>lúc</a:t>
            </a:r>
            <a:r>
              <a:rPr lang="en-US" altLang="en-US" sz="2400" dirty="0"/>
              <a:t> </a:t>
            </a:r>
            <a:r>
              <a:rPr lang="en-US" altLang="en-US" sz="2400" dirty="0" err="1"/>
              <a:t>nhiều</a:t>
            </a:r>
            <a:r>
              <a:rPr lang="en-US" altLang="en-US" sz="2400" dirty="0"/>
              <a:t> </a:t>
            </a:r>
            <a:r>
              <a:rPr lang="en-US" altLang="en-US" sz="2400" dirty="0" err="1"/>
              <a:t>luồng</a:t>
            </a:r>
            <a:endParaRPr lang="en-US" altLang="en-US" sz="2400" dirty="0"/>
          </a:p>
          <a:p>
            <a:pPr eaLnBrk="1" hangingPunct="1">
              <a:lnSpc>
                <a:spcPct val="150000"/>
              </a:lnSpc>
            </a:pPr>
            <a:r>
              <a:rPr lang="en-US" altLang="en-US" sz="2400" dirty="0" err="1"/>
              <a:t>Số</a:t>
            </a:r>
            <a:r>
              <a:rPr lang="en-US" altLang="en-US" sz="2400" dirty="0"/>
              <a:t> </a:t>
            </a:r>
            <a:r>
              <a:rPr lang="en-US" altLang="en-US" sz="2400" dirty="0" err="1"/>
              <a:t>luồng</a:t>
            </a:r>
            <a:r>
              <a:rPr lang="en-US" altLang="en-US" sz="2400" dirty="0"/>
              <a:t> </a:t>
            </a:r>
            <a:r>
              <a:rPr lang="en-US" altLang="en-US" sz="2400" dirty="0" err="1"/>
              <a:t>vật</a:t>
            </a:r>
            <a:r>
              <a:rPr lang="en-US" altLang="en-US" sz="2400" dirty="0"/>
              <a:t> </a:t>
            </a:r>
            <a:r>
              <a:rPr lang="en-US" altLang="en-US" sz="2400" dirty="0" err="1"/>
              <a:t>lý</a:t>
            </a:r>
            <a:r>
              <a:rPr lang="en-US" altLang="en-US" sz="2400" dirty="0"/>
              <a:t> </a:t>
            </a:r>
            <a:r>
              <a:rPr lang="en-US" altLang="en-US" sz="2400" dirty="0" err="1"/>
              <a:t>thường</a:t>
            </a:r>
            <a:r>
              <a:rPr lang="en-US" altLang="en-US" sz="2400" dirty="0"/>
              <a:t> </a:t>
            </a:r>
            <a:r>
              <a:rPr lang="en-US" altLang="en-US" sz="2400" dirty="0" err="1"/>
              <a:t>nhỏ</a:t>
            </a:r>
            <a:r>
              <a:rPr lang="en-US" altLang="en-US" sz="2400" dirty="0"/>
              <a:t> </a:t>
            </a:r>
            <a:r>
              <a:rPr lang="en-US" altLang="en-US" sz="2400" dirty="0" err="1"/>
              <a:t>hơn</a:t>
            </a:r>
            <a:r>
              <a:rPr lang="en-US" altLang="en-US" sz="2400" dirty="0"/>
              <a:t> </a:t>
            </a:r>
            <a:r>
              <a:rPr lang="en-US" altLang="en-US" sz="2400" dirty="0" err="1"/>
              <a:t>nhiều</a:t>
            </a:r>
            <a:r>
              <a:rPr lang="en-US" altLang="en-US" sz="2400" dirty="0"/>
              <a:t> </a:t>
            </a:r>
            <a:r>
              <a:rPr lang="en-US" altLang="en-US" sz="2400" dirty="0" err="1"/>
              <a:t>số</a:t>
            </a:r>
            <a:r>
              <a:rPr lang="en-US" altLang="en-US" sz="2400" dirty="0"/>
              <a:t> </a:t>
            </a:r>
            <a:r>
              <a:rPr lang="en-US" altLang="en-US" sz="2400" dirty="0" err="1"/>
              <a:t>luồng</a:t>
            </a:r>
            <a:r>
              <a:rPr lang="en-US" altLang="en-US" sz="2400" dirty="0"/>
              <a:t> </a:t>
            </a:r>
            <a:r>
              <a:rPr lang="en-US" altLang="en-US" sz="2400" dirty="0" err="1"/>
              <a:t>của</a:t>
            </a:r>
            <a:r>
              <a:rPr lang="en-US" altLang="en-US" sz="2400" dirty="0"/>
              <a:t> </a:t>
            </a:r>
            <a:r>
              <a:rPr lang="en-US" altLang="en-US" sz="2400" dirty="0" err="1"/>
              <a:t>hệ</a:t>
            </a:r>
            <a:r>
              <a:rPr lang="en-US" altLang="en-US" sz="2400" dirty="0"/>
              <a:t> </a:t>
            </a:r>
            <a:r>
              <a:rPr lang="en-US" altLang="en-US" sz="2400" dirty="0" err="1"/>
              <a:t>điều</a:t>
            </a:r>
            <a:r>
              <a:rPr lang="en-US" altLang="en-US" sz="2400" dirty="0"/>
              <a:t> </a:t>
            </a:r>
            <a:r>
              <a:rPr lang="en-US" altLang="en-US" sz="2400" dirty="0" err="1"/>
              <a:t>hành</a:t>
            </a:r>
            <a:endParaRPr lang="en-US" altLang="en-US" sz="2400" dirty="0"/>
          </a:p>
          <a:p>
            <a:pPr eaLnBrk="1" hangingPunct="1">
              <a:lnSpc>
                <a:spcPct val="150000"/>
              </a:lnSpc>
            </a:pPr>
            <a:r>
              <a:rPr lang="en-US" altLang="en-US" sz="2400" dirty="0" err="1"/>
              <a:t>Các</a:t>
            </a:r>
            <a:r>
              <a:rPr lang="en-US" altLang="en-US" sz="2400" dirty="0"/>
              <a:t> </a:t>
            </a:r>
            <a:r>
              <a:rPr lang="en-US" altLang="en-US" sz="2400" dirty="0" err="1"/>
              <a:t>luồng</a:t>
            </a:r>
            <a:r>
              <a:rPr lang="en-US" altLang="en-US" sz="2400" dirty="0"/>
              <a:t> </a:t>
            </a:r>
            <a:r>
              <a:rPr lang="en-US" altLang="en-US" sz="2400" dirty="0" err="1"/>
              <a:t>được</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bằng</a:t>
            </a:r>
            <a:r>
              <a:rPr lang="en-US" altLang="en-US" sz="2400" dirty="0"/>
              <a:t> 1 </a:t>
            </a:r>
            <a:r>
              <a:rPr lang="en-US" altLang="en-US" sz="2400" dirty="0" err="1"/>
              <a:t>hàng</a:t>
            </a:r>
            <a:r>
              <a:rPr lang="en-US" altLang="en-US" sz="2400" dirty="0"/>
              <a:t> </a:t>
            </a:r>
            <a:r>
              <a:rPr lang="en-US" altLang="en-US" sz="2400" dirty="0" err="1"/>
              <a:t>đợi</a:t>
            </a:r>
            <a:r>
              <a:rPr lang="en-US" altLang="en-US" sz="2400" dirty="0"/>
              <a:t>: </a:t>
            </a:r>
          </a:p>
          <a:p>
            <a:pPr lvl="1">
              <a:lnSpc>
                <a:spcPct val="150000"/>
              </a:lnSpc>
            </a:pPr>
            <a:r>
              <a:rPr lang="en-US" altLang="en-US" sz="2000" dirty="0" err="1"/>
              <a:t>Mỗi</a:t>
            </a:r>
            <a:r>
              <a:rPr lang="en-US" altLang="en-US" sz="2000" dirty="0"/>
              <a:t> </a:t>
            </a:r>
            <a:r>
              <a:rPr lang="en-US" altLang="en-US" sz="2000" dirty="0" err="1"/>
              <a:t>luồng</a:t>
            </a:r>
            <a:r>
              <a:rPr lang="en-US" altLang="en-US" sz="2000" dirty="0"/>
              <a:t> </a:t>
            </a:r>
            <a:r>
              <a:rPr lang="en-US" altLang="en-US" sz="2000" dirty="0" err="1"/>
              <a:t>được</a:t>
            </a:r>
            <a:r>
              <a:rPr lang="en-US" altLang="en-US" sz="2000" dirty="0"/>
              <a:t> </a:t>
            </a:r>
            <a:r>
              <a:rPr lang="en-US" altLang="en-US" sz="2000" dirty="0" err="1"/>
              <a:t>cấp</a:t>
            </a:r>
            <a:r>
              <a:rPr lang="en-US" altLang="en-US" sz="2000" dirty="0"/>
              <a:t> </a:t>
            </a:r>
            <a:r>
              <a:rPr lang="en-US" altLang="en-US" sz="2000" dirty="0" err="1"/>
              <a:t>phát</a:t>
            </a:r>
            <a:r>
              <a:rPr lang="en-US" altLang="en-US" sz="2000" dirty="0"/>
              <a:t> </a:t>
            </a:r>
            <a:r>
              <a:rPr lang="en-US" altLang="en-US" sz="2000" dirty="0" err="1"/>
              <a:t>thời</a:t>
            </a:r>
            <a:r>
              <a:rPr lang="en-US" altLang="en-US" sz="2000" dirty="0"/>
              <a:t> </a:t>
            </a:r>
            <a:r>
              <a:rPr lang="en-US" altLang="en-US" sz="2000" dirty="0" err="1"/>
              <a:t>gian</a:t>
            </a:r>
            <a:r>
              <a:rPr lang="en-US" altLang="en-US" sz="2000" dirty="0"/>
              <a:t> </a:t>
            </a:r>
            <a:r>
              <a:rPr lang="en-US" altLang="en-US" sz="2000" dirty="0" err="1"/>
              <a:t>mà</a:t>
            </a:r>
            <a:r>
              <a:rPr lang="en-US" altLang="en-US" sz="2000" dirty="0"/>
              <a:t> CPU </a:t>
            </a:r>
            <a:r>
              <a:rPr lang="en-US" altLang="en-US" sz="2000" dirty="0" err="1"/>
              <a:t>thực</a:t>
            </a:r>
            <a:r>
              <a:rPr lang="en-US" altLang="en-US" sz="2000" dirty="0"/>
              <a:t> thi </a:t>
            </a:r>
            <a:r>
              <a:rPr lang="en-US" altLang="en-US" sz="2000" dirty="0" err="1"/>
              <a:t>là</a:t>
            </a:r>
            <a:r>
              <a:rPr lang="en-US" altLang="en-US" sz="2000" dirty="0"/>
              <a:t> t (</a:t>
            </a:r>
            <a:r>
              <a:rPr lang="en-US" altLang="en-US" sz="2000" dirty="0" err="1"/>
              <a:t>cơ</a:t>
            </a:r>
            <a:r>
              <a:rPr lang="en-US" altLang="en-US" sz="2000" dirty="0"/>
              <a:t> </a:t>
            </a:r>
            <a:r>
              <a:rPr lang="en-US" altLang="en-US" sz="2000" dirty="0" err="1"/>
              <a:t>chế</a:t>
            </a:r>
            <a:r>
              <a:rPr lang="en-US" altLang="en-US" sz="2000" dirty="0"/>
              <a:t> time-slicing – </a:t>
            </a:r>
            <a:r>
              <a:rPr lang="en-US" altLang="en-US" sz="2000" dirty="0" err="1"/>
              <a:t>phân</a:t>
            </a:r>
            <a:r>
              <a:rPr lang="en-US" altLang="en-US" sz="2000" dirty="0"/>
              <a:t> chia </a:t>
            </a:r>
            <a:r>
              <a:rPr lang="en-US" altLang="en-US" sz="2000" dirty="0" err="1"/>
              <a:t>tài</a:t>
            </a:r>
            <a:r>
              <a:rPr lang="en-US" altLang="en-US" sz="2000" dirty="0"/>
              <a:t> </a:t>
            </a:r>
            <a:r>
              <a:rPr lang="en-US" altLang="en-US" sz="2000" dirty="0" err="1"/>
              <a:t>nguyên</a:t>
            </a:r>
            <a:r>
              <a:rPr lang="en-US" altLang="en-US" sz="2000" dirty="0"/>
              <a:t> </a:t>
            </a:r>
            <a:r>
              <a:rPr lang="en-US" altLang="en-US" sz="2000" dirty="0" err="1"/>
              <a:t>thời</a:t>
            </a:r>
            <a:r>
              <a:rPr lang="en-US" altLang="en-US" sz="2000" dirty="0"/>
              <a:t> </a:t>
            </a:r>
            <a:r>
              <a:rPr lang="en-US" altLang="en-US" sz="2000" dirty="0" err="1"/>
              <a:t>gian</a:t>
            </a:r>
            <a:r>
              <a:rPr lang="en-US" altLang="en-US" sz="2000" dirty="0"/>
              <a:t>). </a:t>
            </a:r>
          </a:p>
          <a:p>
            <a:pPr lvl="1">
              <a:lnSpc>
                <a:spcPct val="150000"/>
              </a:lnSpc>
            </a:pPr>
            <a:r>
              <a:rPr lang="en-US" altLang="en-US" sz="2000" dirty="0" err="1"/>
              <a:t>Luồng</a:t>
            </a:r>
            <a:r>
              <a:rPr lang="en-US" altLang="en-US" sz="2000" dirty="0"/>
              <a:t> ở </a:t>
            </a:r>
            <a:r>
              <a:rPr lang="en-US" altLang="en-US" sz="2000" dirty="0" err="1"/>
              <a:t>đỉnh</a:t>
            </a:r>
            <a:r>
              <a:rPr lang="en-US" altLang="en-US" sz="2000" dirty="0"/>
              <a:t> </a:t>
            </a:r>
            <a:r>
              <a:rPr lang="en-US" altLang="en-US" sz="2000" dirty="0" err="1"/>
              <a:t>hàng</a:t>
            </a:r>
            <a:r>
              <a:rPr lang="en-US" altLang="en-US" sz="2000" dirty="0"/>
              <a:t> </a:t>
            </a:r>
            <a:r>
              <a:rPr lang="en-US" altLang="en-US" sz="2000" dirty="0" err="1"/>
              <a:t>đợi</a:t>
            </a:r>
            <a:r>
              <a:rPr lang="en-US" altLang="en-US" sz="2000" dirty="0"/>
              <a:t> </a:t>
            </a:r>
            <a:r>
              <a:rPr lang="en-US" altLang="en-US" sz="2000" dirty="0" err="1"/>
              <a:t>được</a:t>
            </a:r>
            <a:r>
              <a:rPr lang="en-US" altLang="en-US" sz="2000" dirty="0"/>
              <a:t> </a:t>
            </a:r>
            <a:r>
              <a:rPr lang="en-US" altLang="en-US" sz="2000" dirty="0" err="1"/>
              <a:t>lấy</a:t>
            </a:r>
            <a:r>
              <a:rPr lang="en-US" altLang="en-US" sz="2000" dirty="0"/>
              <a:t> </a:t>
            </a:r>
            <a:r>
              <a:rPr lang="en-US" altLang="en-US" sz="2000" dirty="0" err="1"/>
              <a:t>ra</a:t>
            </a:r>
            <a:r>
              <a:rPr lang="en-US" altLang="en-US" sz="2000" dirty="0"/>
              <a:t> </a:t>
            </a:r>
            <a:r>
              <a:rPr lang="en-US" altLang="en-US" sz="2000" dirty="0" err="1"/>
              <a:t>để</a:t>
            </a:r>
            <a:r>
              <a:rPr lang="en-US" altLang="en-US" sz="2000" dirty="0"/>
              <a:t> </a:t>
            </a:r>
            <a:r>
              <a:rPr lang="en-US" altLang="en-US" sz="2000" dirty="0" err="1"/>
              <a:t>thực</a:t>
            </a:r>
            <a:r>
              <a:rPr lang="en-US" altLang="en-US" sz="2000" dirty="0"/>
              <a:t> thi </a:t>
            </a:r>
            <a:r>
              <a:rPr lang="en-US" altLang="en-US" sz="2000" dirty="0" err="1"/>
              <a:t>trước</a:t>
            </a:r>
            <a:endParaRPr lang="en-US" altLang="en-US" sz="2000" dirty="0"/>
          </a:p>
          <a:p>
            <a:pPr lvl="1">
              <a:lnSpc>
                <a:spcPct val="150000"/>
              </a:lnSpc>
            </a:pPr>
            <a:r>
              <a:rPr lang="en-US" altLang="en-US" sz="2000" dirty="0" err="1"/>
              <a:t>Sau</a:t>
            </a:r>
            <a:r>
              <a:rPr lang="en-US" altLang="en-US" sz="2000" dirty="0"/>
              <a:t> t </a:t>
            </a:r>
            <a:r>
              <a:rPr lang="en-US" altLang="en-US" sz="2000" dirty="0" err="1"/>
              <a:t>thời</a:t>
            </a:r>
            <a:r>
              <a:rPr lang="en-US" altLang="en-US" sz="2000" dirty="0"/>
              <a:t> </a:t>
            </a:r>
            <a:r>
              <a:rPr lang="en-US" altLang="en-US" sz="2000" dirty="0" err="1"/>
              <a:t>gian</a:t>
            </a:r>
            <a:r>
              <a:rPr lang="en-US" altLang="en-US" sz="2000" dirty="0"/>
              <a:t> </a:t>
            </a:r>
            <a:r>
              <a:rPr lang="en-US" altLang="en-US" sz="2000" dirty="0" err="1"/>
              <a:t>của</a:t>
            </a:r>
            <a:r>
              <a:rPr lang="en-US" altLang="en-US" sz="2000" dirty="0"/>
              <a:t> </a:t>
            </a:r>
            <a:r>
              <a:rPr lang="en-US" altLang="en-US" sz="2000" dirty="0" err="1"/>
              <a:t>mình</a:t>
            </a:r>
            <a:r>
              <a:rPr lang="en-US" altLang="en-US" sz="2000" dirty="0"/>
              <a:t>, </a:t>
            </a:r>
            <a:r>
              <a:rPr lang="en-US" altLang="en-US" sz="2000" dirty="0" err="1"/>
              <a:t>luồng</a:t>
            </a:r>
            <a:r>
              <a:rPr lang="en-US" altLang="en-US" sz="2000" dirty="0"/>
              <a:t> </a:t>
            </a:r>
            <a:r>
              <a:rPr lang="en-US" altLang="en-US" sz="2000" dirty="0" err="1"/>
              <a:t>này</a:t>
            </a:r>
            <a:r>
              <a:rPr lang="en-US" altLang="en-US" sz="2000" dirty="0"/>
              <a:t> </a:t>
            </a:r>
            <a:r>
              <a:rPr lang="en-US" altLang="en-US" sz="2000" dirty="0" err="1"/>
              <a:t>được</a:t>
            </a:r>
            <a:r>
              <a:rPr lang="en-US" altLang="en-US" sz="2000" dirty="0"/>
              <a:t> </a:t>
            </a:r>
            <a:r>
              <a:rPr lang="en-US" altLang="en-US" sz="2000" dirty="0" err="1"/>
              <a:t>đưa</a:t>
            </a:r>
            <a:r>
              <a:rPr lang="en-US" altLang="en-US" sz="2000" dirty="0"/>
              <a:t> </a:t>
            </a:r>
            <a:r>
              <a:rPr lang="en-US" altLang="en-US" sz="2000" dirty="0" err="1"/>
              <a:t>vào</a:t>
            </a:r>
            <a:r>
              <a:rPr lang="en-US" altLang="en-US" sz="2000" dirty="0"/>
              <a:t> </a:t>
            </a:r>
            <a:r>
              <a:rPr lang="en-US" altLang="en-US" sz="2000" dirty="0" err="1"/>
              <a:t>cuối</a:t>
            </a:r>
            <a:r>
              <a:rPr lang="en-US" altLang="en-US" sz="2000" dirty="0"/>
              <a:t> </a:t>
            </a:r>
            <a:r>
              <a:rPr lang="en-US" altLang="en-US" sz="2000" dirty="0" err="1"/>
              <a:t>hàng</a:t>
            </a:r>
            <a:r>
              <a:rPr lang="en-US" altLang="en-US" sz="2000" dirty="0"/>
              <a:t> </a:t>
            </a:r>
            <a:r>
              <a:rPr lang="en-US" altLang="en-US" sz="2000" dirty="0" err="1"/>
              <a:t>đợi</a:t>
            </a:r>
            <a:r>
              <a:rPr lang="en-US" altLang="en-US" sz="2000" dirty="0"/>
              <a:t> </a:t>
            </a:r>
            <a:r>
              <a:rPr lang="en-US" altLang="en-US" sz="2000" dirty="0" err="1"/>
              <a:t>và</a:t>
            </a:r>
            <a:r>
              <a:rPr lang="en-US" altLang="en-US" sz="2000" dirty="0"/>
              <a:t> CPU </a:t>
            </a:r>
            <a:r>
              <a:rPr lang="en-US" altLang="en-US" sz="2000" dirty="0" err="1"/>
              <a:t>lấy</a:t>
            </a:r>
            <a:r>
              <a:rPr lang="en-US" altLang="en-US" sz="2000" dirty="0"/>
              <a:t> </a:t>
            </a:r>
            <a:r>
              <a:rPr lang="en-US" altLang="en-US" sz="2000" dirty="0" err="1"/>
              <a:t>ra</a:t>
            </a:r>
            <a:r>
              <a:rPr lang="en-US" altLang="en-US" sz="2000" dirty="0"/>
              <a:t> </a:t>
            </a:r>
            <a:r>
              <a:rPr lang="en-US" altLang="en-US" sz="2000" dirty="0" err="1"/>
              <a:t>luồng</a:t>
            </a:r>
            <a:r>
              <a:rPr lang="en-US" altLang="en-US" sz="2000" dirty="0"/>
              <a:t> </a:t>
            </a:r>
            <a:r>
              <a:rPr lang="en-US" altLang="en-US" sz="2000" dirty="0" err="1"/>
              <a:t>kế</a:t>
            </a:r>
            <a:r>
              <a:rPr lang="en-US" altLang="en-US" sz="2000" dirty="0"/>
              <a:t> </a:t>
            </a:r>
            <a:r>
              <a:rPr lang="en-US" altLang="en-US" sz="2000" dirty="0" err="1"/>
              <a:t>tiếp</a:t>
            </a:r>
            <a:r>
              <a:rPr lang="en-US" altLang="en-US" sz="2000" dirty="0"/>
              <a:t>.</a:t>
            </a:r>
          </a:p>
        </p:txBody>
      </p:sp>
      <p:pic>
        <p:nvPicPr>
          <p:cNvPr id="3" name="Picture 2"/>
          <p:cNvPicPr>
            <a:picLocks noChangeAspect="1"/>
          </p:cNvPicPr>
          <p:nvPr/>
        </p:nvPicPr>
        <p:blipFill>
          <a:blip r:embed="rId2"/>
          <a:stretch>
            <a:fillRect/>
          </a:stretch>
        </p:blipFill>
        <p:spPr>
          <a:xfrm>
            <a:off x="8045403" y="1299351"/>
            <a:ext cx="3506298" cy="3437670"/>
          </a:xfrm>
          <a:prstGeom prst="rect">
            <a:avLst/>
          </a:prstGeom>
        </p:spPr>
      </p:pic>
    </p:spTree>
    <p:extLst>
      <p:ext uri="{BB962C8B-B14F-4D97-AF65-F5344CB8AC3E}">
        <p14:creationId xmlns:p14="http://schemas.microsoft.com/office/powerpoint/2010/main" val="38146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114" y="373314"/>
            <a:ext cx="8229600" cy="639762"/>
          </a:xfrm>
          <a:noFill/>
          <a:ln>
            <a:noFill/>
          </a:ln>
        </p:spPr>
        <p:txBody>
          <a:bodyPr spcFirstLastPara="1" vert="horz" wrap="square" lIns="0" tIns="0" rIns="0" bIns="0" rtlCol="0" anchor="ctr" anchorCtr="0">
            <a:noAutofit/>
          </a:bodyPr>
          <a:lstStyle/>
          <a:p>
            <a:pPr>
              <a:lnSpc>
                <a:spcPct val="85000"/>
              </a:lnSpc>
              <a:spcBef>
                <a:spcPts val="0"/>
              </a:spcBef>
              <a:buClr>
                <a:schemeClr val="dk2"/>
              </a:buClr>
              <a:buSzPts val="2800"/>
            </a:pPr>
            <a:r>
              <a:rPr lang="en-US" altLang="en-US" dirty="0">
                <a:solidFill>
                  <a:srgbClr val="C00000"/>
                </a:solidFill>
              </a:rPr>
              <a:t>Lợi </a:t>
            </a:r>
            <a:r>
              <a:rPr lang="en-US" altLang="en-US" dirty="0" err="1">
                <a:solidFill>
                  <a:srgbClr val="C00000"/>
                </a:solidFill>
              </a:rPr>
              <a:t>ích</a:t>
            </a:r>
            <a:r>
              <a:rPr lang="en-US" altLang="en-US" dirty="0">
                <a:solidFill>
                  <a:srgbClr val="C00000"/>
                </a:solidFill>
              </a:rPr>
              <a:t> </a:t>
            </a:r>
            <a:r>
              <a:rPr lang="en-US" altLang="en-US" dirty="0" err="1">
                <a:solidFill>
                  <a:srgbClr val="C00000"/>
                </a:solidFill>
              </a:rPr>
              <a:t>của</a:t>
            </a:r>
            <a:r>
              <a:rPr lang="en-US" altLang="en-US" dirty="0">
                <a:solidFill>
                  <a:srgbClr val="C00000"/>
                </a:solidFill>
              </a:rPr>
              <a:t> </a:t>
            </a:r>
            <a:r>
              <a:rPr lang="en-US" altLang="en-US" dirty="0" err="1">
                <a:solidFill>
                  <a:srgbClr val="C00000"/>
                </a:solidFill>
              </a:rPr>
              <a:t>đa</a:t>
            </a:r>
            <a:r>
              <a:rPr lang="en-US" altLang="en-US" dirty="0">
                <a:solidFill>
                  <a:srgbClr val="C00000"/>
                </a:solidFill>
              </a:rPr>
              <a:t> </a:t>
            </a:r>
            <a:r>
              <a:rPr lang="en-US" altLang="en-US" dirty="0" err="1">
                <a:solidFill>
                  <a:srgbClr val="C00000"/>
                </a:solidFill>
              </a:rPr>
              <a:t>luồng</a:t>
            </a:r>
            <a:endParaRPr lang="en-US" altLang="en-US" dirty="0">
              <a:solidFill>
                <a:srgbClr val="C00000"/>
              </a:solidFill>
            </a:endParaRPr>
          </a:p>
        </p:txBody>
      </p:sp>
      <p:sp>
        <p:nvSpPr>
          <p:cNvPr id="6147" name="Rectangle 3"/>
          <p:cNvSpPr>
            <a:spLocks noGrp="1" noChangeArrowheads="1"/>
          </p:cNvSpPr>
          <p:nvPr>
            <p:ph idx="1"/>
          </p:nvPr>
        </p:nvSpPr>
        <p:spPr>
          <a:xfrm>
            <a:off x="724721" y="1271828"/>
            <a:ext cx="10175715" cy="4906963"/>
          </a:xfrm>
        </p:spPr>
        <p:txBody>
          <a:bodyPr>
            <a:normAutofit/>
          </a:bodyPr>
          <a:lstStyle/>
          <a:p>
            <a:pPr eaLnBrk="1" hangingPunct="1">
              <a:lnSpc>
                <a:spcPct val="150000"/>
              </a:lnSpc>
            </a:pPr>
            <a:r>
              <a:rPr lang="en-US" altLang="en-US" sz="2400" dirty="0" err="1"/>
              <a:t>Tăng</a:t>
            </a:r>
            <a:r>
              <a:rPr lang="en-US" altLang="en-US" sz="2400" dirty="0"/>
              <a:t> </a:t>
            </a:r>
            <a:r>
              <a:rPr lang="en-US" altLang="en-US" sz="2400" dirty="0" err="1"/>
              <a:t>hiệu</a:t>
            </a:r>
            <a:r>
              <a:rPr lang="en-US" altLang="en-US" sz="2400" dirty="0"/>
              <a:t> </a:t>
            </a:r>
            <a:r>
              <a:rPr lang="en-US" altLang="en-US" sz="2400" dirty="0" err="1"/>
              <a:t>suất</a:t>
            </a:r>
            <a:r>
              <a:rPr lang="en-US" altLang="en-US" sz="2400" dirty="0"/>
              <a:t> </a:t>
            </a:r>
            <a:r>
              <a:rPr lang="en-US" altLang="en-US" sz="2400" dirty="0" err="1"/>
              <a:t>sử</a:t>
            </a:r>
            <a:r>
              <a:rPr lang="en-US" altLang="en-US" sz="2400" dirty="0"/>
              <a:t> </a:t>
            </a:r>
            <a:r>
              <a:rPr lang="en-US" altLang="en-US" sz="2400" dirty="0" err="1"/>
              <a:t>dụng</a:t>
            </a:r>
            <a:r>
              <a:rPr lang="en-US" altLang="en-US" sz="2400" dirty="0"/>
              <a:t> CPU: </a:t>
            </a:r>
            <a:r>
              <a:rPr lang="en-US" altLang="en-US" sz="2400" dirty="0" err="1"/>
              <a:t>Phần</a:t>
            </a:r>
            <a:r>
              <a:rPr lang="en-US" altLang="en-US" sz="2400" dirty="0"/>
              <a:t> </a:t>
            </a:r>
            <a:r>
              <a:rPr lang="en-US" altLang="en-US" sz="2400" dirty="0" err="1"/>
              <a:t>lớn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thực</a:t>
            </a:r>
            <a:r>
              <a:rPr lang="en-US" altLang="en-US" sz="2400" dirty="0"/>
              <a:t> thi </a:t>
            </a:r>
            <a:r>
              <a:rPr lang="en-US" altLang="en-US" sz="2400" dirty="0" err="1"/>
              <a:t>của</a:t>
            </a:r>
            <a:r>
              <a:rPr lang="en-US" altLang="en-US" sz="2400" dirty="0"/>
              <a:t> 1 </a:t>
            </a:r>
            <a:r>
              <a:rPr lang="en-US" altLang="en-US" sz="2400" dirty="0" err="1"/>
              <a:t>ứng</a:t>
            </a:r>
            <a:r>
              <a:rPr lang="en-US" altLang="en-US" sz="2400" dirty="0"/>
              <a:t> </a:t>
            </a:r>
            <a:r>
              <a:rPr lang="en-US" altLang="en-US" sz="2400" dirty="0" err="1"/>
              <a:t>dụng</a:t>
            </a:r>
            <a:r>
              <a:rPr lang="en-US" altLang="en-US" sz="2400" dirty="0"/>
              <a:t> </a:t>
            </a:r>
            <a:r>
              <a:rPr lang="en-US" altLang="en-US" sz="2400" dirty="0" err="1"/>
              <a:t>là</a:t>
            </a:r>
            <a:r>
              <a:rPr lang="en-US" altLang="en-US" sz="2400" dirty="0"/>
              <a:t> </a:t>
            </a:r>
            <a:r>
              <a:rPr lang="en-US" altLang="en-US" sz="2400" dirty="0" err="1"/>
              <a:t>chờ</a:t>
            </a:r>
            <a:r>
              <a:rPr lang="en-US" altLang="en-US" sz="2400" dirty="0"/>
              <a:t> </a:t>
            </a:r>
            <a:r>
              <a:rPr lang="en-US" altLang="en-US" sz="2400" dirty="0" err="1"/>
              <a:t>đợi</a:t>
            </a:r>
            <a:r>
              <a:rPr lang="en-US" altLang="en-US" sz="2400" dirty="0"/>
              <a:t> </a:t>
            </a:r>
            <a:r>
              <a:rPr lang="en-US" altLang="en-US" sz="2400" dirty="0" err="1"/>
              <a:t>nhập</a:t>
            </a:r>
            <a:r>
              <a:rPr lang="en-US" altLang="en-US" sz="2400" dirty="0"/>
              <a:t> </a:t>
            </a:r>
            <a:r>
              <a:rPr lang="en-US" altLang="en-US" sz="2400" dirty="0" err="1"/>
              <a:t>liệu</a:t>
            </a:r>
            <a:r>
              <a:rPr lang="en-US" altLang="en-US" sz="2400" dirty="0"/>
              <a:t> </a:t>
            </a:r>
            <a:r>
              <a:rPr lang="en-US" altLang="en-US" sz="2400" dirty="0" err="1"/>
              <a:t>từ</a:t>
            </a:r>
            <a:r>
              <a:rPr lang="en-US" altLang="en-US" sz="2400" dirty="0"/>
              <a:t> user </a:t>
            </a:r>
            <a:r>
              <a:rPr lang="en-US" altLang="en-US" sz="2400" dirty="0">
                <a:sym typeface="Wingdings" panose="05000000000000000000" pitchFamily="2" charset="2"/>
              </a:rPr>
              <a:t></a:t>
            </a:r>
            <a:r>
              <a:rPr lang="en-US" altLang="en-US" sz="2400" dirty="0"/>
              <a:t> </a:t>
            </a:r>
            <a:r>
              <a:rPr lang="en-US" altLang="en-US" sz="2400" dirty="0" err="1"/>
              <a:t>hiệu</a:t>
            </a:r>
            <a:r>
              <a:rPr lang="en-US" altLang="en-US" sz="2400" dirty="0"/>
              <a:t> </a:t>
            </a:r>
            <a:r>
              <a:rPr lang="en-US" altLang="en-US" sz="2400" dirty="0" err="1"/>
              <a:t>suất</a:t>
            </a:r>
            <a:r>
              <a:rPr lang="en-US" altLang="en-US" sz="2400" dirty="0"/>
              <a:t> </a:t>
            </a:r>
            <a:r>
              <a:rPr lang="en-US" altLang="en-US" sz="2400" dirty="0" err="1"/>
              <a:t>sử</a:t>
            </a:r>
            <a:r>
              <a:rPr lang="en-US" altLang="en-US" sz="2400" dirty="0"/>
              <a:t> </a:t>
            </a:r>
            <a:r>
              <a:rPr lang="en-US" altLang="en-US" sz="2400" dirty="0" err="1"/>
              <a:t>dụng</a:t>
            </a:r>
            <a:r>
              <a:rPr lang="en-US" altLang="en-US" sz="2400" dirty="0"/>
              <a:t> CPU </a:t>
            </a:r>
            <a:r>
              <a:rPr lang="en-US" altLang="en-US" sz="2400" dirty="0" err="1"/>
              <a:t>chưa</a:t>
            </a:r>
            <a:r>
              <a:rPr lang="en-US" altLang="en-US" sz="2400" dirty="0"/>
              <a:t> </a:t>
            </a:r>
            <a:r>
              <a:rPr lang="en-US" altLang="en-US" sz="2400" dirty="0" err="1"/>
              <a:t>hiệu</a:t>
            </a:r>
            <a:r>
              <a:rPr lang="en-US" altLang="en-US" sz="2400" dirty="0"/>
              <a:t> </a:t>
            </a:r>
            <a:r>
              <a:rPr lang="en-US" altLang="en-US" sz="2400" dirty="0" err="1"/>
              <a:t>quả</a:t>
            </a:r>
            <a:r>
              <a:rPr lang="en-US" altLang="en-US" sz="2400" dirty="0"/>
              <a:t>.</a:t>
            </a:r>
          </a:p>
          <a:p>
            <a:pPr eaLnBrk="1" hangingPunct="1">
              <a:lnSpc>
                <a:spcPct val="160000"/>
              </a:lnSpc>
            </a:pPr>
            <a:r>
              <a:rPr lang="en-US" altLang="en-US" sz="2400" dirty="0" err="1"/>
              <a:t>Tạo</a:t>
            </a:r>
            <a:r>
              <a:rPr lang="en-US" altLang="en-US" sz="2400" dirty="0"/>
              <a:t> </a:t>
            </a:r>
            <a:r>
              <a:rPr lang="en-US" altLang="en-US" sz="2400" dirty="0" err="1"/>
              <a:t>được</a:t>
            </a:r>
            <a:r>
              <a:rPr lang="en-US" altLang="en-US" sz="2400" dirty="0"/>
              <a:t> </a:t>
            </a:r>
            <a:r>
              <a:rPr lang="en-US" altLang="en-US" sz="2400" dirty="0" err="1"/>
              <a:t>sự</a:t>
            </a:r>
            <a:r>
              <a:rPr lang="en-US" altLang="en-US" sz="2400" dirty="0"/>
              <a:t> </a:t>
            </a:r>
            <a:r>
              <a:rPr lang="en-US" altLang="en-US" sz="2400" dirty="0" err="1"/>
              <a:t>đồng</a:t>
            </a:r>
            <a:r>
              <a:rPr lang="en-US" altLang="en-US" sz="2400" dirty="0"/>
              <a:t> </a:t>
            </a:r>
            <a:r>
              <a:rPr lang="en-US" altLang="en-US" sz="2400" dirty="0" err="1"/>
              <a:t>bộ</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đối</a:t>
            </a:r>
            <a:r>
              <a:rPr lang="en-US" altLang="en-US" sz="2400" dirty="0"/>
              <a:t> </a:t>
            </a:r>
            <a:r>
              <a:rPr lang="en-US" altLang="en-US" sz="2400" dirty="0" err="1"/>
              <a:t>tượng</a:t>
            </a:r>
            <a:r>
              <a:rPr lang="en-US" altLang="en-US" sz="2400" dirty="0"/>
              <a:t> </a:t>
            </a:r>
          </a:p>
          <a:p>
            <a:pPr marL="0" indent="0" eaLnBrk="1" hangingPunct="1">
              <a:lnSpc>
                <a:spcPct val="160000"/>
              </a:lnSpc>
              <a:buNone/>
            </a:pPr>
            <a:r>
              <a:rPr lang="en-US" altLang="en-US" sz="2400" dirty="0"/>
              <a:t>	</a:t>
            </a:r>
            <a:r>
              <a:rPr lang="en-US" altLang="en-US" sz="2000" dirty="0" err="1"/>
              <a:t>Ví</a:t>
            </a:r>
            <a:r>
              <a:rPr lang="en-US" altLang="en-US" sz="2000" dirty="0"/>
              <a:t> </a:t>
            </a:r>
            <a:r>
              <a:rPr lang="en-US" altLang="en-US" sz="2000" dirty="0" err="1"/>
              <a:t>dụ</a:t>
            </a:r>
            <a:r>
              <a:rPr lang="en-US" altLang="en-US" sz="2000" dirty="0"/>
              <a:t>: </a:t>
            </a:r>
            <a:r>
              <a:rPr lang="en-US" altLang="en-US" sz="2000" dirty="0" err="1"/>
              <a:t>Trong</a:t>
            </a:r>
            <a:r>
              <a:rPr lang="en-US" altLang="en-US" sz="2000" dirty="0"/>
              <a:t> 1 game </a:t>
            </a:r>
            <a:r>
              <a:rPr lang="en-US" altLang="en-US" sz="2000" dirty="0" err="1"/>
              <a:t>thường</a:t>
            </a:r>
            <a:r>
              <a:rPr lang="en-US" altLang="en-US" sz="2000" dirty="0"/>
              <a:t> </a:t>
            </a:r>
            <a:r>
              <a:rPr lang="en-US" altLang="en-US" sz="2000" dirty="0" err="1"/>
              <a:t>có</a:t>
            </a:r>
            <a:r>
              <a:rPr lang="en-US" altLang="en-US" sz="2000" dirty="0"/>
              <a:t> </a:t>
            </a:r>
            <a:r>
              <a:rPr lang="en-US" altLang="en-US" sz="2000" dirty="0" err="1"/>
              <a:t>nhiều</a:t>
            </a:r>
            <a:r>
              <a:rPr lang="en-US" altLang="en-US" sz="2000" dirty="0"/>
              <a:t> </a:t>
            </a:r>
            <a:r>
              <a:rPr lang="en-US" altLang="en-US" sz="2000" dirty="0" err="1"/>
              <a:t>luồng</a:t>
            </a:r>
            <a:r>
              <a:rPr lang="en-US" altLang="en-US" sz="2000" dirty="0"/>
              <a:t> </a:t>
            </a:r>
            <a:r>
              <a:rPr lang="en-US" altLang="en-US" sz="2000" dirty="0" err="1"/>
              <a:t>xử</a:t>
            </a:r>
            <a:r>
              <a:rPr lang="en-US" altLang="en-US" sz="2000" dirty="0"/>
              <a:t> </a:t>
            </a:r>
            <a:r>
              <a:rPr lang="en-US" altLang="en-US" sz="2000" dirty="0" err="1"/>
              <a:t>lý</a:t>
            </a:r>
            <a:r>
              <a:rPr lang="en-US" altLang="en-US" sz="2000" dirty="0"/>
              <a:t> </a:t>
            </a:r>
            <a:r>
              <a:rPr lang="en-US" altLang="en-US" sz="2000" dirty="0" err="1"/>
              <a:t>hình</a:t>
            </a:r>
            <a:r>
              <a:rPr lang="en-US" altLang="en-US" sz="2000" dirty="0"/>
              <a:t> </a:t>
            </a:r>
            <a:r>
              <a:rPr lang="en-US" altLang="en-US" sz="2000" dirty="0" err="1"/>
              <a:t>ảnh</a:t>
            </a:r>
            <a:r>
              <a:rPr lang="en-US" altLang="en-US" sz="2000" dirty="0"/>
              <a:t>, </a:t>
            </a:r>
            <a:r>
              <a:rPr lang="en-US" altLang="en-US" sz="2000" dirty="0" err="1"/>
              <a:t>âm</a:t>
            </a:r>
            <a:r>
              <a:rPr lang="en-US" altLang="en-US" sz="2000" dirty="0"/>
              <a:t> </a:t>
            </a:r>
            <a:r>
              <a:rPr lang="en-US" altLang="en-US" sz="2000" dirty="0" err="1"/>
              <a:t>thanh</a:t>
            </a:r>
            <a:r>
              <a:rPr lang="en-US" altLang="en-US" sz="2000" dirty="0"/>
              <a:t> </a:t>
            </a:r>
            <a:r>
              <a:rPr lang="en-US" altLang="en-US" sz="2000" dirty="0" err="1"/>
              <a:t>và</a:t>
            </a:r>
            <a:r>
              <a:rPr lang="en-US" altLang="en-US" sz="2000" dirty="0"/>
              <a:t> logic</a:t>
            </a:r>
            <a:endParaRPr lang="en-US" altLang="en-US" sz="2400" dirty="0"/>
          </a:p>
          <a:p>
            <a:pPr eaLnBrk="1" hangingPunct="1">
              <a:lnSpc>
                <a:spcPct val="150000"/>
              </a:lnSpc>
            </a:pPr>
            <a:r>
              <a:rPr lang="en-US" altLang="en-US" sz="2400" dirty="0" err="1"/>
              <a:t>Quản</a:t>
            </a:r>
            <a:r>
              <a:rPr lang="en-US" altLang="en-US" sz="2400" dirty="0"/>
              <a:t> </a:t>
            </a:r>
            <a:r>
              <a:rPr lang="en-US" altLang="en-US" sz="2400" dirty="0" err="1"/>
              <a:t>lý</a:t>
            </a:r>
            <a:r>
              <a:rPr lang="en-US" altLang="en-US" sz="2400" dirty="0"/>
              <a:t> </a:t>
            </a:r>
            <a:r>
              <a:rPr lang="en-US" altLang="en-US" sz="2400" dirty="0" err="1"/>
              <a:t>được</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trong</a:t>
            </a:r>
            <a:r>
              <a:rPr lang="en-US" altLang="en-US" sz="2400" dirty="0"/>
              <a:t> </a:t>
            </a:r>
            <a:r>
              <a:rPr lang="en-US" altLang="en-US" sz="2400" dirty="0" err="1"/>
              <a:t>các</a:t>
            </a:r>
            <a:r>
              <a:rPr lang="en-US" altLang="en-US" sz="2400" dirty="0"/>
              <a:t> </a:t>
            </a:r>
            <a:r>
              <a:rPr lang="en-US" altLang="en-US" sz="2400" dirty="0" err="1"/>
              <a:t>ứng</a:t>
            </a:r>
            <a:r>
              <a:rPr lang="en-US" altLang="en-US" sz="2400" dirty="0"/>
              <a:t> </a:t>
            </a:r>
            <a:r>
              <a:rPr lang="en-US" altLang="en-US" sz="2400" dirty="0" err="1"/>
              <a:t>dụng</a:t>
            </a:r>
            <a:r>
              <a:rPr lang="en-US" altLang="en-US" sz="2400" dirty="0"/>
              <a:t> </a:t>
            </a:r>
            <a:r>
              <a:rPr lang="en-US" altLang="en-US" sz="2400" dirty="0" err="1"/>
              <a:t>như</a:t>
            </a:r>
            <a:r>
              <a:rPr lang="en-US" altLang="en-US" sz="2400" dirty="0"/>
              <a:t> thi online,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chơi</a:t>
            </a:r>
            <a:r>
              <a:rPr lang="en-US" altLang="en-US" sz="2400" dirty="0"/>
              <a:t> </a:t>
            </a:r>
            <a:r>
              <a:rPr lang="en-US" altLang="en-US" sz="2400" dirty="0" err="1"/>
              <a:t>một</a:t>
            </a:r>
            <a:r>
              <a:rPr lang="en-US" altLang="en-US" sz="2400" dirty="0"/>
              <a:t> </a:t>
            </a:r>
            <a:r>
              <a:rPr lang="en-US" altLang="en-US" sz="2400" dirty="0" err="1"/>
              <a:t>trò</a:t>
            </a:r>
            <a:r>
              <a:rPr lang="en-US" altLang="en-US" sz="2400" dirty="0"/>
              <a:t> </a:t>
            </a:r>
            <a:r>
              <a:rPr lang="en-US" altLang="en-US" sz="2400" dirty="0" err="1"/>
              <a:t>chơi</a:t>
            </a:r>
            <a:r>
              <a:rPr lang="en-US" altLang="en-US" sz="2400" dirty="0"/>
              <a:t>.</a:t>
            </a:r>
          </a:p>
        </p:txBody>
      </p:sp>
    </p:spTree>
    <p:extLst>
      <p:ext uri="{BB962C8B-B14F-4D97-AF65-F5344CB8AC3E}">
        <p14:creationId xmlns:p14="http://schemas.microsoft.com/office/powerpoint/2010/main" val="288307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LUỒNG TRONG JAVA</a:t>
            </a:r>
          </a:p>
        </p:txBody>
      </p:sp>
    </p:spTree>
    <p:extLst>
      <p:ext uri="{BB962C8B-B14F-4D97-AF65-F5344CB8AC3E}">
        <p14:creationId xmlns:p14="http://schemas.microsoft.com/office/powerpoint/2010/main" val="189575028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114" y="373314"/>
            <a:ext cx="8229600" cy="639762"/>
          </a:xfrm>
          <a:noFill/>
          <a:ln>
            <a:noFill/>
          </a:ln>
        </p:spPr>
        <p:txBody>
          <a:bodyPr spcFirstLastPara="1" vert="horz" wrap="square" lIns="0" tIns="0" rIns="0" bIns="0" rtlCol="0" anchor="ctr" anchorCtr="0">
            <a:noAutofit/>
          </a:bodyPr>
          <a:lstStyle/>
          <a:p>
            <a:pPr>
              <a:lnSpc>
                <a:spcPct val="85000"/>
              </a:lnSpc>
              <a:spcBef>
                <a:spcPts val="0"/>
              </a:spcBef>
              <a:buClr>
                <a:schemeClr val="dk2"/>
              </a:buClr>
              <a:buSzPts val="2800"/>
            </a:pPr>
            <a:r>
              <a:rPr lang="en-US" altLang="en-US" dirty="0" err="1">
                <a:solidFill>
                  <a:srgbClr val="C00000"/>
                </a:solidFill>
              </a:rPr>
              <a:t>Luồng</a:t>
            </a:r>
            <a:r>
              <a:rPr lang="en-US" altLang="en-US" dirty="0">
                <a:solidFill>
                  <a:srgbClr val="C00000"/>
                </a:solidFill>
              </a:rPr>
              <a:t> </a:t>
            </a:r>
            <a:r>
              <a:rPr lang="en-US" altLang="en-US" dirty="0" err="1">
                <a:solidFill>
                  <a:srgbClr val="C00000"/>
                </a:solidFill>
              </a:rPr>
              <a:t>trong</a:t>
            </a:r>
            <a:r>
              <a:rPr lang="en-US" altLang="en-US" dirty="0">
                <a:solidFill>
                  <a:srgbClr val="C00000"/>
                </a:solidFill>
              </a:rPr>
              <a:t> Java</a:t>
            </a:r>
          </a:p>
        </p:txBody>
      </p:sp>
      <p:sp>
        <p:nvSpPr>
          <p:cNvPr id="6147" name="Rectangle 3"/>
          <p:cNvSpPr>
            <a:spLocks noGrp="1" noChangeArrowheads="1"/>
          </p:cNvSpPr>
          <p:nvPr>
            <p:ph idx="1"/>
          </p:nvPr>
        </p:nvSpPr>
        <p:spPr>
          <a:xfrm>
            <a:off x="724721" y="1271828"/>
            <a:ext cx="10175715" cy="4906963"/>
          </a:xfrm>
        </p:spPr>
        <p:txBody>
          <a:bodyPr>
            <a:normAutofit/>
          </a:bodyPr>
          <a:lstStyle/>
          <a:p>
            <a:pPr>
              <a:lnSpc>
                <a:spcPct val="150000"/>
              </a:lnSpc>
            </a:pPr>
            <a:r>
              <a:rPr lang="vi-VN" altLang="en-US" sz="2400" b="1" dirty="0"/>
              <a:t>Main thread - luồng chính </a:t>
            </a:r>
            <a:r>
              <a:rPr lang="vi-VN" altLang="en-US" sz="2400" dirty="0"/>
              <a:t>: là luồng chứa các luồng khác. Đây chính là luồng cho  Java. Application hiện hành (mức toàn application).</a:t>
            </a:r>
          </a:p>
          <a:p>
            <a:pPr>
              <a:lnSpc>
                <a:spcPct val="150000"/>
              </a:lnSpc>
            </a:pPr>
            <a:r>
              <a:rPr lang="vi-VN" altLang="en-US" sz="2400" b="1" dirty="0"/>
              <a:t>Child thread - luồng con </a:t>
            </a:r>
            <a:r>
              <a:rPr lang="vi-VN" altLang="en-US" sz="2400" dirty="0"/>
              <a:t>: là luồng được tạo ra từ luồng khác.</a:t>
            </a:r>
          </a:p>
          <a:p>
            <a:pPr>
              <a:lnSpc>
                <a:spcPct val="150000"/>
              </a:lnSpc>
            </a:pPr>
            <a:r>
              <a:rPr lang="vi-VN" altLang="en-US" sz="2400" dirty="0"/>
              <a:t>Khi 1 application thực thi, main thread được chạy, khi gặp các phát biểu phát sinh luồng con, các luồng con được khởi tạo. Vào thời điểm luồng chính kết thúc, application kết thúc.</a:t>
            </a:r>
          </a:p>
          <a:p>
            <a:pPr>
              <a:lnSpc>
                <a:spcPct val="150000"/>
              </a:lnSpc>
            </a:pPr>
            <a:endParaRPr lang="vi-VN" altLang="en-US" sz="2400" dirty="0"/>
          </a:p>
        </p:txBody>
      </p:sp>
    </p:spTree>
    <p:extLst>
      <p:ext uri="{BB962C8B-B14F-4D97-AF65-F5344CB8AC3E}">
        <p14:creationId xmlns:p14="http://schemas.microsoft.com/office/powerpoint/2010/main" val="140912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114" y="373314"/>
            <a:ext cx="8229600" cy="639762"/>
          </a:xfrm>
          <a:noFill/>
          <a:ln>
            <a:noFill/>
          </a:ln>
        </p:spPr>
        <p:txBody>
          <a:bodyPr spcFirstLastPara="1" vert="horz" wrap="square" lIns="0" tIns="0" rIns="0" bIns="0" rtlCol="0" anchor="ctr" anchorCtr="0">
            <a:noAutofit/>
          </a:bodyPr>
          <a:lstStyle/>
          <a:p>
            <a:pPr>
              <a:lnSpc>
                <a:spcPct val="85000"/>
              </a:lnSpc>
              <a:spcBef>
                <a:spcPts val="0"/>
              </a:spcBef>
              <a:buClr>
                <a:schemeClr val="dk2"/>
              </a:buClr>
              <a:buSzPts val="2800"/>
            </a:pPr>
            <a:r>
              <a:rPr lang="en-US" altLang="en-US" dirty="0" err="1">
                <a:solidFill>
                  <a:srgbClr val="C00000"/>
                </a:solidFill>
              </a:rPr>
              <a:t>Lập</a:t>
            </a:r>
            <a:r>
              <a:rPr lang="en-US" altLang="en-US" dirty="0">
                <a:solidFill>
                  <a:srgbClr val="C00000"/>
                </a:solidFill>
              </a:rPr>
              <a:t> </a:t>
            </a:r>
            <a:r>
              <a:rPr lang="en-US" altLang="en-US" dirty="0" err="1">
                <a:solidFill>
                  <a:srgbClr val="C00000"/>
                </a:solidFill>
              </a:rPr>
              <a:t>trình</a:t>
            </a:r>
            <a:r>
              <a:rPr lang="en-US" altLang="en-US" dirty="0">
                <a:solidFill>
                  <a:srgbClr val="C00000"/>
                </a:solidFill>
              </a:rPr>
              <a:t> </a:t>
            </a:r>
            <a:r>
              <a:rPr lang="en-US" altLang="en-US" dirty="0" err="1">
                <a:solidFill>
                  <a:srgbClr val="C00000"/>
                </a:solidFill>
              </a:rPr>
              <a:t>luồng</a:t>
            </a:r>
            <a:r>
              <a:rPr lang="en-US" altLang="en-US" dirty="0">
                <a:solidFill>
                  <a:srgbClr val="C00000"/>
                </a:solidFill>
              </a:rPr>
              <a:t> </a:t>
            </a:r>
            <a:r>
              <a:rPr lang="en-US" altLang="en-US" dirty="0" err="1">
                <a:solidFill>
                  <a:srgbClr val="C00000"/>
                </a:solidFill>
              </a:rPr>
              <a:t>trong</a:t>
            </a:r>
            <a:r>
              <a:rPr lang="en-US" altLang="en-US" dirty="0">
                <a:solidFill>
                  <a:srgbClr val="C00000"/>
                </a:solidFill>
              </a:rPr>
              <a:t> Java</a:t>
            </a:r>
          </a:p>
        </p:txBody>
      </p:sp>
      <p:sp>
        <p:nvSpPr>
          <p:cNvPr id="6147" name="Rectangle 3"/>
          <p:cNvSpPr>
            <a:spLocks noGrp="1" noChangeArrowheads="1"/>
          </p:cNvSpPr>
          <p:nvPr>
            <p:ph idx="1"/>
          </p:nvPr>
        </p:nvSpPr>
        <p:spPr>
          <a:xfrm>
            <a:off x="724721" y="1271828"/>
            <a:ext cx="10175715" cy="4906963"/>
          </a:xfrm>
        </p:spPr>
        <p:txBody>
          <a:bodyPr>
            <a:normAutofit/>
          </a:bodyPr>
          <a:lstStyle/>
          <a:p>
            <a:pPr>
              <a:lnSpc>
                <a:spcPct val="150000"/>
              </a:lnSpc>
            </a:pPr>
            <a:r>
              <a:rPr lang="vi-VN" altLang="en-US" sz="2400" dirty="0"/>
              <a:t>Cách 1: Xây dựng 1 lớp con của lớp </a:t>
            </a:r>
            <a:r>
              <a:rPr lang="vi-VN" altLang="en-US" sz="2400" b="1" dirty="0"/>
              <a:t>java.lang.Thread</a:t>
            </a:r>
            <a:r>
              <a:rPr lang="vi-VN" altLang="en-US" sz="2400" dirty="0"/>
              <a:t>, override hành vi run() để phù hợp với mục đích bài toán.</a:t>
            </a:r>
          </a:p>
          <a:p>
            <a:pPr>
              <a:lnSpc>
                <a:spcPct val="150000"/>
              </a:lnSpc>
            </a:pPr>
            <a:r>
              <a:rPr lang="vi-VN" altLang="en-US" sz="2400" dirty="0"/>
              <a:t>Cách 2: Xây dựng 1 lớp có hiện thực interface </a:t>
            </a:r>
            <a:r>
              <a:rPr lang="vi-VN" altLang="en-US" sz="2400" b="1" dirty="0"/>
              <a:t>Runnable</a:t>
            </a:r>
            <a:r>
              <a:rPr lang="en-US" altLang="en-US" sz="2400" dirty="0"/>
              <a:t> </a:t>
            </a:r>
            <a:r>
              <a:rPr lang="en-US" altLang="en-US" sz="2400" dirty="0" err="1"/>
              <a:t>và</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cùng</a:t>
            </a:r>
            <a:r>
              <a:rPr lang="en-US" altLang="en-US" sz="2400" dirty="0"/>
              <a:t> </a:t>
            </a:r>
            <a:r>
              <a:rPr lang="en-US" altLang="en-US" sz="2400" dirty="0" err="1"/>
              <a:t>với</a:t>
            </a:r>
            <a:r>
              <a:rPr lang="en-US" altLang="en-US" sz="2400" dirty="0"/>
              <a:t> </a:t>
            </a:r>
            <a:r>
              <a:rPr lang="en-US" altLang="en-US" sz="2400" dirty="0" err="1"/>
              <a:t>lớp</a:t>
            </a:r>
            <a:r>
              <a:rPr lang="en-US" altLang="en-US" sz="2400" dirty="0"/>
              <a:t> Thread.</a:t>
            </a:r>
            <a:endParaRPr lang="vi-VN" altLang="en-US" sz="2400" dirty="0"/>
          </a:p>
          <a:p>
            <a:pPr>
              <a:lnSpc>
                <a:spcPct val="150000"/>
              </a:lnSpc>
            </a:pPr>
            <a:r>
              <a:rPr lang="en-US" altLang="en-US" sz="2400" dirty="0" err="1"/>
              <a:t>Chú</a:t>
            </a:r>
            <a:r>
              <a:rPr lang="en-US" altLang="en-US" sz="2400" dirty="0"/>
              <a:t> ý:</a:t>
            </a:r>
            <a:endParaRPr lang="vi-VN" altLang="en-US" sz="2400" dirty="0"/>
          </a:p>
          <a:p>
            <a:pPr lvl="1">
              <a:lnSpc>
                <a:spcPct val="150000"/>
              </a:lnSpc>
            </a:pPr>
            <a:r>
              <a:rPr lang="vi-VN" altLang="en-US" sz="2000" dirty="0"/>
              <a:t>Không cần import java.lang vì là gói cơ bản</a:t>
            </a:r>
          </a:p>
          <a:p>
            <a:pPr lvl="1">
              <a:lnSpc>
                <a:spcPct val="150000"/>
              </a:lnSpc>
            </a:pPr>
            <a:r>
              <a:rPr lang="vi-VN" altLang="en-US" sz="2000" dirty="0"/>
              <a:t>java.lang.Thread là lớp Java xây dựng sẵn đã hiện thực interface Runnable</a:t>
            </a:r>
          </a:p>
          <a:p>
            <a:pPr lvl="1">
              <a:lnSpc>
                <a:spcPct val="150000"/>
              </a:lnSpc>
            </a:pPr>
            <a:r>
              <a:rPr lang="vi-VN" altLang="en-US" sz="2000" dirty="0"/>
              <a:t>Interface java.lang.Runnable chỉ có 1 method run()</a:t>
            </a:r>
          </a:p>
        </p:txBody>
      </p:sp>
    </p:spTree>
    <p:extLst>
      <p:ext uri="{BB962C8B-B14F-4D97-AF65-F5344CB8AC3E}">
        <p14:creationId xmlns:p14="http://schemas.microsoft.com/office/powerpoint/2010/main" val="32297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6653</TotalTime>
  <Words>3157</Words>
  <Application>Microsoft Macintosh PowerPoint</Application>
  <PresentationFormat>Widescreen</PresentationFormat>
  <Paragraphs>523</Paragraphs>
  <Slides>36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Consolas</vt:lpstr>
      <vt:lpstr>Courier New</vt:lpstr>
      <vt:lpstr>Times New Roman</vt:lpstr>
      <vt:lpstr>Office Theme</vt:lpstr>
      <vt:lpstr>PowerPoint Presentation</vt:lpstr>
      <vt:lpstr>PowerPoint Presentation</vt:lpstr>
      <vt:lpstr>PowerPoint Presentation</vt:lpstr>
      <vt:lpstr>Luồng và đa luồng</vt:lpstr>
      <vt:lpstr>Kỹ thuật đa luồng</vt:lpstr>
      <vt:lpstr>Lợi ích của đa luồng</vt:lpstr>
      <vt:lpstr>PowerPoint Presentation</vt:lpstr>
      <vt:lpstr>Luồng trong Java</vt:lpstr>
      <vt:lpstr>Lập trình luồng trong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Thuy Ngan</dc:creator>
  <cp:lastModifiedBy>Microsoft Office User</cp:lastModifiedBy>
  <cp:revision>332</cp:revision>
  <dcterms:modified xsi:type="dcterms:W3CDTF">2021-04-17T01:52:00Z</dcterms:modified>
</cp:coreProperties>
</file>