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38"/>
  </p:notesMasterIdLst>
  <p:sldIdLst>
    <p:sldId id="256" r:id="rId2"/>
    <p:sldId id="278" r:id="rId3"/>
    <p:sldId id="413" r:id="rId4"/>
    <p:sldId id="437" r:id="rId5"/>
    <p:sldId id="370" r:id="rId6"/>
    <p:sldId id="438" r:id="rId7"/>
    <p:sldId id="440" r:id="rId8"/>
    <p:sldId id="439" r:id="rId9"/>
    <p:sldId id="371" r:id="rId10"/>
    <p:sldId id="441" r:id="rId11"/>
    <p:sldId id="463" r:id="rId12"/>
    <p:sldId id="414" r:id="rId13"/>
    <p:sldId id="442" r:id="rId14"/>
    <p:sldId id="444" r:id="rId15"/>
    <p:sldId id="445" r:id="rId16"/>
    <p:sldId id="447" r:id="rId17"/>
    <p:sldId id="448" r:id="rId18"/>
    <p:sldId id="443" r:id="rId19"/>
    <p:sldId id="465" r:id="rId20"/>
    <p:sldId id="466" r:id="rId21"/>
    <p:sldId id="449" r:id="rId22"/>
    <p:sldId id="450" r:id="rId23"/>
    <p:sldId id="451" r:id="rId24"/>
    <p:sldId id="458" r:id="rId25"/>
    <p:sldId id="462" r:id="rId26"/>
    <p:sldId id="452" r:id="rId27"/>
    <p:sldId id="453" r:id="rId28"/>
    <p:sldId id="454" r:id="rId29"/>
    <p:sldId id="455" r:id="rId30"/>
    <p:sldId id="461" r:id="rId31"/>
    <p:sldId id="457" r:id="rId32"/>
    <p:sldId id="456" r:id="rId33"/>
    <p:sldId id="459" r:id="rId34"/>
    <p:sldId id="460" r:id="rId35"/>
    <p:sldId id="464" r:id="rId36"/>
    <p:sldId id="427" r:id="rId37"/>
  </p:sldIdLst>
  <p:sldSz cx="12192000" cy="6858000"/>
  <p:notesSz cx="7086600" cy="93599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Bui" initials="CB" lastIdx="1" clrIdx="0">
    <p:extLst>
      <p:ext uri="{19B8F6BF-5375-455C-9EA6-DF929625EA0E}">
        <p15:presenceInfo xmlns:p15="http://schemas.microsoft.com/office/powerpoint/2012/main" userId="a7ec0132f8f7a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C168E-BC46-4BE7-8A3F-B7A86C65BCE0}">
  <a:tblStyle styleId="{FEEC168E-BC46-4BE7-8A3F-B7A86C65B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95340" autoAdjust="0"/>
  </p:normalViewPr>
  <p:slideViewPr>
    <p:cSldViewPr snapToGrid="0">
      <p:cViewPr varScale="1">
        <p:scale>
          <a:sx n="110" d="100"/>
          <a:sy n="110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033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41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459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8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345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87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44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87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23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55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1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57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811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325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07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730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745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226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19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451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07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931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70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877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780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80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00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56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9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01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64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5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A150-E174-3343-A09F-4CF73EF2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A4D5-D02F-0441-AFD9-87862ABA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84A1-989D-4D4D-94DE-6327E56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2775-9FA2-2743-8C70-C0BC64FB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7559-2951-BC42-98A3-D1D5CAAD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E24-5EB2-8E49-92B5-EBEF9F29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02C1-4727-F746-9947-60327235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EAA7-3960-0B44-B3AB-451DEB4D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B529-3179-4244-8D62-A9C5298E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638B-047E-474E-A3C2-D3D19F4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6AB9E-D687-A34E-B9A8-3A32F9D1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B677-CA1D-BC41-8C98-9C88ED47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DDAF-E872-2448-9FE1-DE6F20A4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6E5B-2AA6-AD41-B56C-1B4648BC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FBFC-BB68-D54C-AF38-2B34A23A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8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 ">
  <p:cSld name="Title Re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20676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>
  <p:cSld name="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1056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9406-6DAD-544F-8000-DCA4116A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CCC9-9052-5C47-82B3-BC1B34E1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BCCB-F5EA-1144-A106-F8F48D2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F637-DD7A-E340-94D6-6F9B6496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7646-EC7D-8744-A7FF-76851947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6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FD3A-C098-944D-BDFD-D89010CD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45C4-0BEE-6044-8E4F-E62DA6EE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5C09-E58C-F647-BDE1-D55FC6D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8821-AA14-AB48-B25F-FB3DB67A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F694-5219-0C48-9289-E169052D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69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EC16-6EB3-3D47-9DDA-178834DD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9F8C-965E-AD48-B4D7-B81E75627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6E01-4E4B-714C-88F2-62809701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1FC4D-D0C7-F745-A41A-346F6201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737D6-7BF4-7B4B-91E2-2D9AC77A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A763-C6D4-144C-BB73-F563AD4E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8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19F3-C155-964B-BE63-1495380A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B9E1-5B31-FD44-A225-C5A875E3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4D813-2E2E-3045-B520-EB6CAA46E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284C2-26DC-1347-A765-2795906A9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B7DEB-A3DD-494D-B364-A43632CC4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E1C27-CE13-FE44-9EEA-C31CAF72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400C1-055A-9A4D-963B-893A1EA6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25CF8-19B1-F042-804F-2C11CB4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4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016-D704-2D43-907C-550214CD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738EE-28D7-F34C-B665-A697B06D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7C293-CCA3-0848-BE44-AEF60B56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C231-89BB-9440-93DC-757FDA4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106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07DE1-50B6-0F41-8FA4-29F27CB3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A841-647E-8A49-9EE1-E9EC306B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4055-DF1C-5D42-9384-6D9680F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90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5E84-6F72-4748-8B91-0E26B374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B2-ACF2-A146-8468-49389E10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48CE8-B831-8C43-A9D9-D8AFFFA3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CC964-FF4C-1144-A2DF-DB009D7E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713D-51AC-784E-991C-90FF9B58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768C-5795-4943-8E98-245C1EE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8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DF5-D41E-8A44-8F71-0C403057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B8EC8-5A32-DD47-8340-C19EBAE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2C5EC-1CDD-1045-9B3D-DBCC5314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76A2C-116F-6346-8065-F0D80C5F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98800-34B5-294A-B4FB-E01FA807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BDDB-F728-5048-949B-BE58950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64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77D53-3448-7D42-87BE-A661B9C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08EF-73B2-0045-9E5A-B1CE54D6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1456-5EB8-1246-B51F-6AAF430EC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DE11-8446-48C5-902C-36578B88AC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8D57-2AFB-EC4E-90B4-E719F8B1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CC6D-3C01-534C-AEEE-68646521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howtodoinjava.com/java/io/java-read-file-to-string-examples/" TargetMode="External"/><Relationship Id="rId3" Type="http://schemas.openxmlformats.org/officeDocument/2006/relationships/hyperlink" Target="https://viettuts.vn/java-collection" TargetMode="External"/><Relationship Id="rId7" Type="http://schemas.openxmlformats.org/officeDocument/2006/relationships/hyperlink" Target="https://viettuts.vn/java/phuong-thuc-equals-va-hashcode-trong-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avatpoint.com/collections-in-java" TargetMode="External"/><Relationship Id="rId5" Type="http://schemas.openxmlformats.org/officeDocument/2006/relationships/hyperlink" Target="https://medium.com/velacorpblog/l%C3%A0m-vi%E1%BB%87c-v%E1%BB%9Bi-collections-trong-java-efc6e4f72811" TargetMode="External"/><Relationship Id="rId4" Type="http://schemas.openxmlformats.org/officeDocument/2006/relationships/hyperlink" Target="https://gpcoder.com/2493-collection-trong-java/" TargetMode="External"/><Relationship Id="rId9" Type="http://schemas.openxmlformats.org/officeDocument/2006/relationships/hyperlink" Target="https://www.tutorialspoint.com/Character-Stream-vs-Byte-Stream-in-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BÀI GIẢNG JAVA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642" y="398073"/>
            <a:ext cx="10515600" cy="828915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Duyệt</a:t>
            </a:r>
            <a:r>
              <a:rPr lang="en-US" altLang="en-US" b="1" dirty="0">
                <a:solidFill>
                  <a:srgbClr val="C00000"/>
                </a:solidFill>
              </a:rPr>
              <a:t> collection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351413" y="1282790"/>
            <a:ext cx="3787233" cy="227171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err="1"/>
              <a:t>Có</a:t>
            </a:r>
            <a:r>
              <a:rPr lang="en-US" altLang="en-US" dirty="0"/>
              <a:t> 3 </a:t>
            </a:r>
            <a:r>
              <a:rPr lang="en-US" altLang="en-US" dirty="0" err="1"/>
              <a:t>cách</a:t>
            </a:r>
            <a:r>
              <a:rPr lang="en-US" alt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 err="1"/>
              <a:t>Thông</a:t>
            </a:r>
            <a:r>
              <a:rPr lang="en-US" altLang="en-US" sz="1800" dirty="0"/>
              <a:t> qua </a:t>
            </a:r>
            <a:r>
              <a:rPr lang="en-US" altLang="en-US" sz="1800" b="1" dirty="0"/>
              <a:t>iterator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/>
              <a:t>for</a:t>
            </a:r>
          </a:p>
          <a:p>
            <a:pPr lvl="1">
              <a:lnSpc>
                <a:spcPct val="150000"/>
              </a:lnSpc>
            </a:pPr>
            <a:r>
              <a:rPr lang="en-US" altLang="en-US" sz="1800" b="1" dirty="0"/>
              <a:t>for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biến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tạm</a:t>
            </a:r>
            <a:endParaRPr lang="en-US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81642" y="1282791"/>
            <a:ext cx="5754477" cy="526297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CreateListDemo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"collection"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"Using iterator"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Iterator&lt;String&gt;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.iterator();</a:t>
            </a:r>
          </a:p>
          <a:p>
            <a:pPr lvl="2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"Using for"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"Using for with index"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288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642" y="398073"/>
            <a:ext cx="10515600" cy="828915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81642" y="1296059"/>
            <a:ext cx="10515600" cy="18747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err="1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Hinh</a:t>
            </a:r>
            <a:r>
              <a:rPr lang="en-US" altLang="en-US" sz="2400" dirty="0"/>
              <a:t> ở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OOP: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bởi</a:t>
            </a:r>
            <a:r>
              <a:rPr lang="en-US" altLang="en-US" sz="2400" dirty="0"/>
              <a:t> List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849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equals() VÀ </a:t>
            </a:r>
            <a:r>
              <a:rPr lang="en-US" sz="4800" b="1" dirty="0" err="1">
                <a:solidFill>
                  <a:srgbClr val="C00000"/>
                </a:solidFill>
              </a:rPr>
              <a:t>hashCode</a:t>
            </a:r>
            <a:r>
              <a:rPr lang="en-US" sz="4800" b="1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75028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equals()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411" y="1073876"/>
            <a:ext cx="10815878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Khi sử dụng các collection,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ể nhận được các hành vi mong muốn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ghi đè các phương thức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equals()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hashCode()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trong các lớp của các phần tử được thêm vào collection.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324" y="2312987"/>
            <a:ext cx="4671636" cy="445506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list_demo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List&lt;Person&gt;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50" dirty="0">
              <a:latin typeface="Consolas" panose="020B0609020204030204" pitchFamily="49" charset="0"/>
            </a:endParaRPr>
          </a:p>
          <a:p>
            <a:pPr lvl="2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50" dirty="0">
              <a:latin typeface="Consolas" panose="020B0609020204030204" pitchFamily="49" charset="0"/>
            </a:endParaRP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0684" y="2434011"/>
            <a:ext cx="4114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9627" y="2956400"/>
            <a:ext cx="527417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contains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.equals()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equals()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equals()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485" y="1131488"/>
            <a:ext cx="5312362" cy="558614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50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Person) {</a:t>
            </a:r>
          </a:p>
          <a:p>
            <a:pPr lvl="3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(Person)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endParaRPr 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List&lt;Person&gt;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lvl="2"/>
            <a:endParaRPr lang="en-US" sz="1050" dirty="0">
              <a:latin typeface="Consolas" panose="020B0609020204030204" pitchFamily="49" charset="0"/>
            </a:endParaRP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50" dirty="0">
              <a:latin typeface="Consolas" panose="020B0609020204030204" pitchFamily="49" charset="0"/>
            </a:endParaRPr>
          </a:p>
          <a:p>
            <a:pPr lvl="2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810566"/>
            <a:ext cx="527417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.equals()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46004"/>
            <a:ext cx="4114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167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hashCode</a:t>
            </a:r>
            <a:r>
              <a:rPr lang="en-US" alt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3714" y="2483493"/>
            <a:ext cx="4671636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native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411" y="1073876"/>
            <a:ext cx="10815878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collection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485" y="2930086"/>
            <a:ext cx="1081587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băm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.equals()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2479206" y="5300283"/>
            <a:ext cx="1863132" cy="743361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3198" y="4647796"/>
            <a:ext cx="145369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7610" y="5487297"/>
            <a:ext cx="133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Hash bucket</a:t>
            </a:r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 rot="10800000">
            <a:off x="5093784" y="5300283"/>
            <a:ext cx="1863132" cy="743361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rot="10800000">
            <a:off x="7857815" y="5300282"/>
            <a:ext cx="1863132" cy="743361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4951" y="6066939"/>
            <a:ext cx="754943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3463" y="6066939"/>
            <a:ext cx="754943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4345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55310" y="6043644"/>
            <a:ext cx="754943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845698" y="5388650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95400" y="5487297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24958" y="5388650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31403" y="5324853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28180" y="5587902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17201" y="5481544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3" grpId="0"/>
      <p:bldP spid="12" grpId="0"/>
      <p:bldP spid="15" grpId="0" animBg="1"/>
      <p:bldP spid="16" grpId="0" animBg="1"/>
      <p:bldP spid="17" grpId="0"/>
      <p:bldP spid="18" grpId="0"/>
      <p:bldP spid="19" grpId="0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hashCode</a:t>
            </a:r>
            <a:r>
              <a:rPr lang="en-US" alt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810566"/>
            <a:ext cx="527417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hash code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46004"/>
            <a:ext cx="4114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Trapezoid 11"/>
          <p:cNvSpPr/>
          <p:nvPr/>
        </p:nvSpPr>
        <p:spPr>
          <a:xfrm rot="10800000">
            <a:off x="6515186" y="2636024"/>
            <a:ext cx="1863132" cy="743361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10800000">
            <a:off x="9279217" y="2636023"/>
            <a:ext cx="1863132" cy="743361"/>
          </a:xfrm>
          <a:prstGeom prst="trapezoi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8813" y="3383551"/>
            <a:ext cx="122844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366712642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81893" y="3397053"/>
            <a:ext cx="1560456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1829164700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49582" y="2923643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p1</a:t>
            </a:r>
          </a:p>
        </p:txBody>
      </p:sp>
      <p:sp>
        <p:nvSpPr>
          <p:cNvPr id="20" name="Oval 19"/>
          <p:cNvSpPr/>
          <p:nvPr/>
        </p:nvSpPr>
        <p:spPr>
          <a:xfrm>
            <a:off x="10011530" y="2808450"/>
            <a:ext cx="398505" cy="3985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9240" y="1014710"/>
            <a:ext cx="5313169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Person) {</a:t>
            </a:r>
          </a:p>
          <a:p>
            <a:pPr lvl="3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(Person)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Set&lt;Person&gt;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lvl="2"/>
            <a:endParaRPr 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1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hashCode</a:t>
            </a:r>
            <a:r>
              <a:rPr lang="en-US" alt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810566"/>
            <a:ext cx="5274171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equal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246004"/>
            <a:ext cx="41147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9240" y="1014710"/>
            <a:ext cx="5313169" cy="55092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Person) {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(Person)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another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Set&lt;Person&gt;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&lt;Person&gt;();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allPeople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777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Một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số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nguyên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tắc</a:t>
            </a:r>
            <a:r>
              <a:rPr lang="en-US" altLang="en-US" b="1" dirty="0">
                <a:solidFill>
                  <a:srgbClr val="C00000"/>
                </a:solidFill>
              </a:rPr>
              <a:t> equals </a:t>
            </a:r>
            <a:r>
              <a:rPr lang="en-US" altLang="en-US" b="1" dirty="0" err="1">
                <a:solidFill>
                  <a:srgbClr val="C00000"/>
                </a:solidFill>
              </a:rPr>
              <a:t>và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hashcode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10694315" cy="379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ollection dựa trên bảng băm xác định một phần tử bằng cách gọi phương thức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hashCode()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equals()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của nó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hi ghi đè các phương thức này chúng ta phải tuân theo các quy tắc sau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đè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đè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trùng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code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code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44816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nhằm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cặp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&lt;-&gt;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set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260" y="1661903"/>
            <a:ext cx="6870280" cy="418576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collection_demo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Integer&gt;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Integer&gt;();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"mystring1"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"mystring2"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2"/>
            <a:endParaRPr 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"key: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"; value: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7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3153014" y="2170882"/>
            <a:ext cx="6088346" cy="22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chemeClr val="bg1"/>
                </a:solidFill>
              </a:rPr>
              <a:t>Collections 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chemeClr val="bg1"/>
                </a:solidFill>
              </a:rPr>
              <a:t>Và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chemeClr val="bg1"/>
                </a:solidFill>
              </a:rPr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22271602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10214091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b="1" dirty="0"/>
              <a:t>Hello and welcome to Java collection. Hello and welcome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-&gt; In </a:t>
            </a:r>
            <a:r>
              <a:rPr lang="en-US" sz="1600" dirty="0" err="1"/>
              <a:t>ra</a:t>
            </a:r>
            <a:r>
              <a:rPr lang="en-US" sz="1600" dirty="0"/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              Hello: 2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    and: 2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    welcome: 2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    to: 1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    Java: 1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	    collection: 1</a:t>
            </a:r>
          </a:p>
          <a:p>
            <a:pPr fontAlgn="base">
              <a:lnSpc>
                <a:spcPct val="150000"/>
              </a:lnSpc>
            </a:pPr>
            <a:r>
              <a:rPr lang="en-US" sz="1600" dirty="0" err="1"/>
              <a:t>Chú</a:t>
            </a:r>
            <a:r>
              <a:rPr lang="en-US" sz="1600" dirty="0"/>
              <a:t> ý: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mảng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dung .split()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5838" y="5380873"/>
            <a:ext cx="9242855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 and welcome to Java collection. Hello and welcome"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06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FILE </a:t>
            </a:r>
            <a:r>
              <a:rPr lang="en-US" sz="4800" b="1">
                <a:solidFill>
                  <a:srgbClr val="C00000"/>
                </a:solidFill>
              </a:rPr>
              <a:t>VÀ IO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2291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Dòng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dữ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liệu</a:t>
            </a:r>
            <a:r>
              <a:rPr lang="en-US" altLang="en-US" b="1" dirty="0">
                <a:solidFill>
                  <a:srgbClr val="C00000"/>
                </a:solidFill>
              </a:rPr>
              <a:t> (Stream)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10694315" cy="263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/module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file, 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(file,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in, 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có thể được định nghĩa là một chuỗi dữ liệu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đích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6213" y="4243078"/>
            <a:ext cx="2210348" cy="1019655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7820" y="4243077"/>
            <a:ext cx="2210348" cy="1019655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427" y="4243077"/>
            <a:ext cx="2210348" cy="1019655"/>
          </a:xfrm>
          <a:prstGeom prst="roundRect">
            <a:avLst/>
          </a:prstGeom>
          <a:solidFill>
            <a:srgbClr val="C00000"/>
          </a:solidFill>
          <a:ln>
            <a:solidFill>
              <a:srgbClr val="92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112911" y="4585154"/>
            <a:ext cx="861773" cy="335499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71304" y="4585154"/>
            <a:ext cx="861773" cy="335499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4665" y="3978850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0512" y="3978228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5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0" grpId="0" animBg="1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Byte 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5768081" cy="260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Byte stream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/</a:t>
            </a:r>
            <a:r>
              <a:rPr lang="en-US" sz="2400" dirty="0" err="1"/>
              <a:t>ghi</a:t>
            </a:r>
            <a:r>
              <a:rPr lang="en-US" sz="2400" dirty="0"/>
              <a:t> byte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(8 bit)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</a:rPr>
              <a:t>FileInputStream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FileOutputStream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là</a:t>
            </a:r>
            <a:r>
              <a:rPr lang="en-US" sz="2400" dirty="0">
                <a:solidFill>
                  <a:srgbClr val="000000"/>
                </a:solidFill>
              </a:rPr>
              <a:t> 2 </a:t>
            </a:r>
            <a:r>
              <a:rPr lang="en-US" sz="2400" dirty="0" err="1">
                <a:solidFill>
                  <a:srgbClr val="000000"/>
                </a:solidFill>
              </a:rPr>
              <a:t>lớp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được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sử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dụng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thường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xuyên</a:t>
            </a:r>
            <a:r>
              <a:rPr lang="en-US" sz="2400" dirty="0">
                <a:solidFill>
                  <a:srgbClr val="000000"/>
                </a:solidFill>
              </a:rPr>
              <a:t> nhất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cs typeface="Calibri" panose="020F0502020204030204" pitchFamily="34" charset="0"/>
              </a:rPr>
              <a:t>Ví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 panose="020F0502020204030204" pitchFamily="34" charset="0"/>
              </a:rPr>
              <a:t>dụ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: Copy file</a:t>
            </a: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6849" y="586577"/>
            <a:ext cx="5313169" cy="60016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FileCopyDemo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"C:\\java\\file1.zip"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"C:\\java\\file2.zip"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!= -1)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10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Byte 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5732222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Copy file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BufferedInputStream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và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BufferedOutputStream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tăng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tốc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độ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đọc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ghi</a:t>
            </a: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3743" y="404596"/>
            <a:ext cx="5313169" cy="61863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stream_demo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java.io.BufferedInputStream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java.io.BufferedOutputStream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FileCopyDemo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"C:\\java\\file1.zip"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"C:\\java\\file2.zip"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!= -1)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98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Tự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đóng</a:t>
            </a:r>
            <a:r>
              <a:rPr lang="en-US" altLang="en-US" b="1" dirty="0">
                <a:solidFill>
                  <a:srgbClr val="C00000"/>
                </a:solidFill>
              </a:rPr>
              <a:t> stream </a:t>
            </a:r>
            <a:r>
              <a:rPr lang="en-US" altLang="en-US" b="1" dirty="0" err="1">
                <a:solidFill>
                  <a:srgbClr val="C00000"/>
                </a:solidFill>
              </a:rPr>
              <a:t>sử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dụng</a:t>
            </a:r>
            <a:r>
              <a:rPr lang="en-US" altLang="en-US" b="1" dirty="0">
                <a:solidFill>
                  <a:srgbClr val="C00000"/>
                </a:solidFill>
              </a:rPr>
              <a:t> try()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4477711" cy="312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implements interface </a:t>
            </a:r>
            <a:r>
              <a:rPr lang="en-US" b="1" dirty="0"/>
              <a:t>Closeable</a:t>
            </a:r>
            <a:r>
              <a:rPr lang="en-US" dirty="0"/>
              <a:t>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try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dirty="0"/>
              <a:t>close()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i="1" dirty="0"/>
              <a:t>try</a:t>
            </a:r>
            <a:r>
              <a:rPr lang="en-US" dirty="0"/>
              <a:t>)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cs typeface="Calibri" panose="020F0502020204030204" pitchFamily="34" charset="0"/>
              </a:rPr>
              <a:t>Tất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cả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các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b="1" dirty="0" err="1">
                <a:cs typeface="Calibri" panose="020F0502020204030204" pitchFamily="34" charset="0"/>
              </a:rPr>
              <a:t>InputStream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b="1" dirty="0" err="1">
                <a:cs typeface="Calibri" panose="020F0502020204030204" pitchFamily="34" charset="0"/>
              </a:rPr>
              <a:t>OutputStream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b="1" dirty="0">
                <a:cs typeface="Calibri" panose="020F0502020204030204" pitchFamily="34" charset="0"/>
              </a:rPr>
              <a:t>Reader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b="1" dirty="0">
                <a:cs typeface="Calibri" panose="020F0502020204030204" pitchFamily="34" charset="0"/>
              </a:rPr>
              <a:t>Writer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đều</a:t>
            </a:r>
            <a:r>
              <a:rPr lang="en-US" dirty="0">
                <a:cs typeface="Calibri" panose="020F0502020204030204" pitchFamily="34" charset="0"/>
              </a:rPr>
              <a:t> implements interface </a:t>
            </a:r>
            <a:r>
              <a:rPr lang="en-US" b="1" dirty="0">
                <a:cs typeface="Calibri" panose="020F0502020204030204" pitchFamily="34" charset="0"/>
              </a:rPr>
              <a:t>Closeable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có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thể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được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sử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dụng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với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i="1" dirty="0">
                <a:cs typeface="Calibri" panose="020F0502020204030204" pitchFamily="34" charset="0"/>
              </a:rPr>
              <a:t>try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cs typeface="Calibri" panose="020F0502020204030204" pitchFamily="34" charset="0"/>
              </a:rPr>
              <a:t>Ví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dụ</a:t>
            </a:r>
            <a:r>
              <a:rPr lang="en-US" dirty="0">
                <a:cs typeface="Calibri" panose="020F0502020204030204" pitchFamily="34" charset="0"/>
              </a:rPr>
              <a:t>: </a:t>
            </a:r>
            <a:r>
              <a:rPr lang="en-US" dirty="0" err="1">
                <a:cs typeface="Calibri" panose="020F0502020204030204" pitchFamily="34" charset="0"/>
              </a:rPr>
              <a:t>Viết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lại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phần</a:t>
            </a:r>
            <a:r>
              <a:rPr lang="en-US" dirty="0">
                <a:cs typeface="Calibri" panose="020F0502020204030204" pitchFamily="34" charset="0"/>
              </a:rPr>
              <a:t> copy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6196" y="1131488"/>
            <a:ext cx="6974252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stream_demo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FileCopyDemo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		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"C:\\java\\file1.zip"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		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"C:\\java\\file2.zip"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pPr lvl="3"/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bin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!= -1) {</a:t>
            </a:r>
          </a:p>
          <a:p>
            <a:pPr lvl="3"/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3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Character 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37" y="1131488"/>
            <a:ext cx="533290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Character stream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đọc</a:t>
            </a:r>
            <a:r>
              <a:rPr lang="en-US" sz="2000" dirty="0"/>
              <a:t>/</a:t>
            </a:r>
            <a:r>
              <a:rPr lang="en-US" sz="2000" dirty="0" err="1"/>
              <a:t>ghi</a:t>
            </a:r>
            <a:r>
              <a:rPr lang="en-US" sz="2000" dirty="0"/>
              <a:t> 16 bit </a:t>
            </a:r>
            <a:r>
              <a:rPr lang="en-US" sz="2000" dirty="0" err="1"/>
              <a:t>unicode</a:t>
            </a:r>
            <a:endParaRPr lang="en-US" sz="2000" dirty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FileReader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và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/>
              <a:t>FileWriter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là</a:t>
            </a:r>
            <a:r>
              <a:rPr lang="en-US" sz="2000" dirty="0">
                <a:solidFill>
                  <a:srgbClr val="000000"/>
                </a:solidFill>
              </a:rPr>
              <a:t> 2 </a:t>
            </a:r>
            <a:r>
              <a:rPr lang="en-US" sz="2000" dirty="0" err="1">
                <a:solidFill>
                  <a:srgbClr val="000000"/>
                </a:solidFill>
              </a:rPr>
              <a:t>lớp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được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sử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dụng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thường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xuyên</a:t>
            </a:r>
            <a:r>
              <a:rPr lang="en-US" sz="2000" dirty="0">
                <a:solidFill>
                  <a:srgbClr val="000000"/>
                </a:solidFill>
              </a:rPr>
              <a:t> nhất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cs typeface="Calibri" panose="020F0502020204030204" pitchFamily="34" charset="0"/>
              </a:rPr>
              <a:t>Nội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dirty="0" err="1">
                <a:cs typeface="Calibri" panose="020F0502020204030204" pitchFamily="34" charset="0"/>
              </a:rPr>
              <a:t>bộ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b="1" dirty="0" err="1">
                <a:cs typeface="Calibri" panose="020F0502020204030204" pitchFamily="34" charset="0"/>
              </a:rPr>
              <a:t>FileReader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dirty="0" err="1">
                <a:cs typeface="Calibri" panose="020F0502020204030204" pitchFamily="34" charset="0"/>
              </a:rPr>
              <a:t>sử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dirty="0" err="1">
                <a:cs typeface="Calibri" panose="020F0502020204030204" pitchFamily="34" charset="0"/>
              </a:rPr>
              <a:t>dụng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b="1" dirty="0" err="1">
                <a:cs typeface="Calibri" panose="020F0502020204030204" pitchFamily="34" charset="0"/>
              </a:rPr>
              <a:t>FileInputStream</a:t>
            </a:r>
            <a:r>
              <a:rPr lang="en-US" sz="2000" dirty="0"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cs typeface="Calibri" panose="020F0502020204030204" pitchFamily="34" charset="0"/>
              </a:rPr>
              <a:t>FileWriter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dirty="0" err="1">
                <a:cs typeface="Calibri" panose="020F0502020204030204" pitchFamily="34" charset="0"/>
              </a:rPr>
              <a:t>sử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dirty="0" err="1">
                <a:cs typeface="Calibri" panose="020F0502020204030204" pitchFamily="34" charset="0"/>
              </a:rPr>
              <a:t>dụng</a:t>
            </a:r>
            <a:r>
              <a:rPr lang="en-US" sz="2000" dirty="0">
                <a:cs typeface="Calibri" panose="020F0502020204030204" pitchFamily="34" charset="0"/>
              </a:rPr>
              <a:t> </a:t>
            </a:r>
            <a:r>
              <a:rPr lang="en-US" sz="2000" b="1" dirty="0" err="1">
                <a:cs typeface="Calibri" panose="020F0502020204030204" pitchFamily="34" charset="0"/>
              </a:rPr>
              <a:t>FileOutputStream</a:t>
            </a: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1390" y="1131488"/>
            <a:ext cx="5313169" cy="50013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FileCopyDemo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 != -1)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84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Khi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nào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sử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dụng</a:t>
            </a:r>
            <a:r>
              <a:rPr lang="en-US" altLang="en-US" b="1" dirty="0">
                <a:solidFill>
                  <a:srgbClr val="C00000"/>
                </a:solidFill>
              </a:rPr>
              <a:t> Byte </a:t>
            </a:r>
            <a:r>
              <a:rPr lang="en-US" altLang="en-US" b="1" dirty="0" err="1">
                <a:solidFill>
                  <a:srgbClr val="C00000"/>
                </a:solidFill>
              </a:rPr>
              <a:t>và</a:t>
            </a:r>
            <a:r>
              <a:rPr lang="en-US" altLang="en-US" b="1" dirty="0">
                <a:solidFill>
                  <a:srgbClr val="C00000"/>
                </a:solidFill>
              </a:rPr>
              <a:t> Character 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7448" y="1517530"/>
            <a:ext cx="8543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Byte Stream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Byte stream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byte,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binary (</a:t>
            </a:r>
            <a:r>
              <a:rPr lang="en-US" dirty="0" err="1"/>
              <a:t>như</a:t>
            </a:r>
            <a:r>
              <a:rPr lang="en-US" dirty="0"/>
              <a:t> file </a:t>
            </a:r>
            <a:r>
              <a:rPr lang="en-US" dirty="0" err="1"/>
              <a:t>ảnh</a:t>
            </a:r>
            <a:r>
              <a:rPr lang="en-US" dirty="0"/>
              <a:t>, video…)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Byte Stream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…</a:t>
            </a:r>
            <a:r>
              <a:rPr lang="en-US" dirty="0" err="1"/>
              <a:t>InputStream</a:t>
            </a:r>
            <a:r>
              <a:rPr lang="en-US" dirty="0"/>
              <a:t>/…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13314" name="Picture 2" descr="File Icon Image #40518 - Free Icons Library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74" y="1609463"/>
            <a:ext cx="1241877" cy="1506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7449" y="4260709"/>
            <a:ext cx="75629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Character Stream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Character stream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text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Character Stream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…Reader/…Writer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Việc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đọc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ghi</a:t>
            </a:r>
            <a:r>
              <a:rPr lang="en-US" dirty="0">
                <a:solidFill>
                  <a:srgbClr val="FF0000"/>
                </a:solidFill>
              </a:rPr>
              <a:t> file binary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Character Stream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hỏng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  <p:pic>
        <p:nvPicPr>
          <p:cNvPr id="13316" name="Picture 4" descr="Txt file Icon of Colored Outline style - Available in SVG, PNG ...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55" y="4260709"/>
            <a:ext cx="1380398" cy="13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Đọc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dữ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liệu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từ</a:t>
            </a:r>
            <a:r>
              <a:rPr lang="en-US" altLang="en-US" b="1" dirty="0">
                <a:solidFill>
                  <a:srgbClr val="C00000"/>
                </a:solidFill>
              </a:rPr>
              <a:t> file </a:t>
            </a:r>
            <a:r>
              <a:rPr lang="en-US" altLang="en-US" b="1" dirty="0" err="1">
                <a:solidFill>
                  <a:srgbClr val="C00000"/>
                </a:solidFill>
              </a:rPr>
              <a:t>vào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biến</a:t>
            </a:r>
            <a:r>
              <a:rPr lang="en-US" altLang="en-US" b="1" dirty="0">
                <a:solidFill>
                  <a:srgbClr val="C00000"/>
                </a:solidFill>
              </a:rPr>
              <a:t> 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74840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BufferedReader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86347" y="1734265"/>
            <a:ext cx="5834507" cy="398570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sCurrentLine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sCurrentLine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contentBuilder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sCurrentLine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contentBuilder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36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52" y="1661903"/>
            <a:ext cx="3386531" cy="30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239549" y="5027052"/>
            <a:ext cx="4377938" cy="923330"/>
          </a:xfrm>
          <a:prstGeom prst="rect">
            <a:avLst/>
          </a:prstGeom>
          <a:ln w="19050">
            <a:solidFill>
              <a:srgbClr val="92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err="1"/>
              <a:t>Chú</a:t>
            </a:r>
            <a:r>
              <a:rPr lang="en-US" b="1" dirty="0"/>
              <a:t> ý</a:t>
            </a:r>
            <a:r>
              <a:rPr lang="en-US" dirty="0"/>
              <a:t>: </a:t>
            </a:r>
            <a:r>
              <a:rPr lang="en-US" dirty="0" err="1"/>
              <a:t>Chỉnh</a:t>
            </a:r>
            <a:r>
              <a:rPr lang="en-US" dirty="0"/>
              <a:t> text file encoding sang utf-8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font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Đọc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dữ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liệu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từ</a:t>
            </a:r>
            <a:r>
              <a:rPr lang="en-US" altLang="en-US" b="1" dirty="0">
                <a:solidFill>
                  <a:srgbClr val="C00000"/>
                </a:solidFill>
              </a:rPr>
              <a:t> file </a:t>
            </a:r>
            <a:r>
              <a:rPr lang="en-US" altLang="en-US" b="1" dirty="0" err="1">
                <a:solidFill>
                  <a:srgbClr val="C00000"/>
                </a:solidFill>
              </a:rPr>
              <a:t>vào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biến</a:t>
            </a:r>
            <a:r>
              <a:rPr lang="en-US" altLang="en-US" b="1" dirty="0">
                <a:solidFill>
                  <a:srgbClr val="C00000"/>
                </a:solidFill>
              </a:rPr>
              <a:t> String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748404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Files.readAllBytes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86347" y="1752549"/>
            <a:ext cx="6339403" cy="38164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java.nio.file.Files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java.nio.file.Paths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ReadAllBytesDemo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Files.readAllBytes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"C:\\java\\file1.txt"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		content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/>
          </a:p>
          <a:p>
            <a:pPr lvl="2"/>
            <a:endParaRPr lang="en-US" sz="11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 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6657" y="1755141"/>
            <a:ext cx="4377938" cy="923330"/>
          </a:xfrm>
          <a:prstGeom prst="rect">
            <a:avLst/>
          </a:prstGeom>
          <a:ln w="19050">
            <a:solidFill>
              <a:srgbClr val="92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err="1"/>
              <a:t>Chú</a:t>
            </a:r>
            <a:r>
              <a:rPr lang="en-US" b="1" dirty="0"/>
              <a:t> ý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nhỏ</a:t>
            </a:r>
            <a:r>
              <a:rPr lang="en-US" dirty="0"/>
              <a:t>.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OutOfMemoryException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277011399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102140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 file text.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case insensitive (</a:t>
            </a:r>
            <a:r>
              <a:rPr lang="en-US" dirty="0" err="1"/>
              <a:t>vd</a:t>
            </a:r>
            <a:r>
              <a:rPr lang="en-US" dirty="0"/>
              <a:t>: Hello </a:t>
            </a:r>
            <a:r>
              <a:rPr lang="en-US" dirty="0" err="1"/>
              <a:t>và</a:t>
            </a:r>
            <a:r>
              <a:rPr lang="en-US" dirty="0"/>
              <a:t> hello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từ</a:t>
            </a:r>
            <a:r>
              <a:rPr lang="en-US" dirty="0"/>
              <a:t>).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file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 File “C:\\java\\word_count.txt”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dung: Hello this is the sample text file. This sample file contains 2 sentences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in </a:t>
            </a:r>
            <a:r>
              <a:rPr lang="en-US" sz="1600" dirty="0" err="1"/>
              <a:t>ra</a:t>
            </a:r>
            <a:r>
              <a:rPr lang="en-US" sz="1600" dirty="0"/>
              <a:t>: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hello: 1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this: 2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is: 1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the: 1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sample: 2</a:t>
            </a:r>
          </a:p>
          <a:p>
            <a:pPr lvl="2" fontAlgn="base">
              <a:lnSpc>
                <a:spcPct val="150000"/>
              </a:lnSpc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44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Ghi</a:t>
            </a:r>
            <a:r>
              <a:rPr lang="en-US" altLang="en-US" b="1" dirty="0">
                <a:solidFill>
                  <a:srgbClr val="C00000"/>
                </a:solidFill>
              </a:rPr>
              <a:t> String </a:t>
            </a:r>
            <a:r>
              <a:rPr lang="en-US" altLang="en-US" b="1" dirty="0" err="1">
                <a:solidFill>
                  <a:srgbClr val="C00000"/>
                </a:solidFill>
              </a:rPr>
              <a:t>ra</a:t>
            </a:r>
            <a:r>
              <a:rPr lang="en-US" altLang="en-US" b="1" dirty="0">
                <a:solidFill>
                  <a:srgbClr val="C00000"/>
                </a:solidFill>
              </a:rPr>
              <a:t>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748404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FileWriter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BufferedWriter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86347" y="1661903"/>
            <a:ext cx="8556329" cy="50013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StringToFile2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sz="11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 world \r\n java \r\n"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3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bw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709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Ghi</a:t>
            </a:r>
            <a:r>
              <a:rPr lang="en-US" altLang="en-US" b="1" dirty="0">
                <a:solidFill>
                  <a:srgbClr val="C00000"/>
                </a:solidFill>
              </a:rPr>
              <a:t> String </a:t>
            </a:r>
            <a:r>
              <a:rPr lang="en-US" altLang="en-US" b="1" dirty="0" err="1">
                <a:solidFill>
                  <a:srgbClr val="C00000"/>
                </a:solidFill>
              </a:rPr>
              <a:t>ra</a:t>
            </a:r>
            <a:r>
              <a:rPr lang="en-US" altLang="en-US" b="1" dirty="0">
                <a:solidFill>
                  <a:srgbClr val="C00000"/>
                </a:solidFill>
              </a:rPr>
              <a:t>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74840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Files.write</a:t>
            </a:r>
            <a:r>
              <a:rPr lang="en-US" dirty="0"/>
              <a:t> (Java 7)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347" y="1752549"/>
            <a:ext cx="8556329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java.nio.charset.StandardCharsets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java.nio.file.Files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java.nio.file.Paths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"Hello World \r\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nJava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!\r\n"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"c:\\java\\file2.txt"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Files.write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(StandardCharsets.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UTF_8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73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Ghi</a:t>
            </a:r>
            <a:r>
              <a:rPr lang="en-US" altLang="en-US" b="1" dirty="0">
                <a:solidFill>
                  <a:srgbClr val="C00000"/>
                </a:solidFill>
              </a:rPr>
              <a:t> Object </a:t>
            </a:r>
            <a:r>
              <a:rPr lang="en-US" altLang="en-US" b="1" dirty="0" err="1">
                <a:solidFill>
                  <a:srgbClr val="C00000"/>
                </a:solidFill>
              </a:rPr>
              <a:t>ra</a:t>
            </a:r>
            <a:r>
              <a:rPr lang="en-US" altLang="en-US" b="1" dirty="0">
                <a:solidFill>
                  <a:srgbClr val="C00000"/>
                </a:solidFill>
              </a:rPr>
              <a:t>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74840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ObjectOutputStream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30477" y="1661811"/>
            <a:ext cx="5003984" cy="455509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StudentDemo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 [id="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", name="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9343" y="404596"/>
            <a:ext cx="5292338" cy="632480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java.io.ObjectOutputStream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StudentDemo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"Binh"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serialize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	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"C:\\java\\students.dat"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inputStudents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9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deserialize</a:t>
            </a:r>
            <a:endParaRPr lang="en-US" sz="9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// detect end of file using the </a:t>
            </a:r>
            <a:r>
              <a:rPr lang="en-US" sz="900" dirty="0" err="1">
                <a:solidFill>
                  <a:srgbClr val="3F7F5F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900" dirty="0">
                <a:solidFill>
                  <a:srgbClr val="3F7F5F"/>
                </a:solidFill>
                <a:latin typeface="Consolas" panose="020B0609020204030204" pitchFamily="49" charset="0"/>
              </a:rPr>
              <a:t> object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Consolas" panose="020B0609020204030204" pitchFamily="49" charset="0"/>
              </a:rPr>
              <a:t>"C:\\java\\students.dat"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sz="900" dirty="0">
              <a:latin typeface="Consolas" panose="020B0609020204030204" pitchFamily="49" charset="0"/>
            </a:endParaRPr>
          </a:p>
          <a:p>
            <a:pPr lvl="3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fi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.available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pPr lvl="3"/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inputStudents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((Student)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US" sz="900" dirty="0"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inputStudents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77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Ghi</a:t>
            </a:r>
            <a:r>
              <a:rPr lang="en-US" altLang="en-US" b="1" dirty="0">
                <a:solidFill>
                  <a:srgbClr val="C00000"/>
                </a:solidFill>
              </a:rPr>
              <a:t> Object </a:t>
            </a:r>
            <a:r>
              <a:rPr lang="en-US" altLang="en-US" b="1" dirty="0" err="1">
                <a:solidFill>
                  <a:srgbClr val="C00000"/>
                </a:solidFill>
              </a:rPr>
              <a:t>ra</a:t>
            </a:r>
            <a:r>
              <a:rPr lang="en-US" altLang="en-US" b="1" dirty="0">
                <a:solidFill>
                  <a:srgbClr val="C00000"/>
                </a:solidFill>
              </a:rPr>
              <a:t>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10214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Chú</a:t>
            </a:r>
            <a:r>
              <a:rPr lang="en-US" sz="2000" dirty="0"/>
              <a:t> ý: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b="1" dirty="0" err="1"/>
              <a:t>ObjectInputStream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 err="1"/>
              <a:t>ObjectOutputStream</a:t>
            </a:r>
            <a:r>
              <a:rPr lang="en-US" sz="2000" dirty="0"/>
              <a:t>, file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(not human readable)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file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dạnh</a:t>
            </a:r>
            <a:r>
              <a:rPr lang="en-US" sz="2000" dirty="0"/>
              <a:t> text (csv, xml…)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serialize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deserialize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51" y="2884620"/>
            <a:ext cx="5150320" cy="33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Bài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-495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347" y="1131488"/>
            <a:ext cx="10214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serialize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deserialize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Student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csv (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,). </a:t>
            </a:r>
            <a:r>
              <a:rPr lang="en-US" sz="2000" dirty="0" err="1"/>
              <a:t>Mỗi</a:t>
            </a:r>
            <a:r>
              <a:rPr lang="en-US" sz="2000" dirty="0"/>
              <a:t> Student 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endParaRPr lang="en-US" sz="2000" dirty="0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Chú</a:t>
            </a:r>
            <a:r>
              <a:rPr lang="en-US" sz="2000" dirty="0"/>
              <a:t> ý: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670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https://viettuts.vn/java-collection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https://gpcoder.com/2493-collection-trong-java/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https://medium.com/velacorpblog/l%C3%A0m-vi%E1%BB%87c-v%E1%BB%9Bi-collections-trong-java-efc6e4f72811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https://www.javatpoint.com/collections-in-java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https://viettuts.vn/java/phuong-thuc-equals-va-hashcode-trong-java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https://howtodoinjava.com/java/io/java-read-file-to-string-examples/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https://www.tutorialspoint.com/Character-Stream-vs-Byte-Stream-in-Java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254763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Tập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hợp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và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mảng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9372600" cy="50988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altLang="en-US" sz="1600" dirty="0" err="1"/>
              <a:t>Ví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dụ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Lưu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dách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nhân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viên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danh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sách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hóa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đơn</a:t>
            </a:r>
            <a:r>
              <a:rPr lang="en-US" altLang="en-US" sz="1600" dirty="0"/>
              <a:t>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hợp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endParaRPr lang="en-US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/>
              <a:t>Khi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endParaRPr lang="en-US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 err="1"/>
              <a:t>Việc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nằm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ngoài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kích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thước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hoặc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xóa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khăn</a:t>
            </a:r>
            <a:endParaRPr lang="en-US" altLang="en-US" sz="2000" dirty="0"/>
          </a:p>
        </p:txBody>
      </p:sp>
      <p:pic>
        <p:nvPicPr>
          <p:cNvPr id="1026" name="Picture 2" descr="https://gpcoder.com/wp-content/uploads/2017/11/img_5a0700ae987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34" y="4459903"/>
            <a:ext cx="3554653" cy="13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Collection </a:t>
            </a:r>
            <a:r>
              <a:rPr lang="en-US" altLang="en-US" b="1" dirty="0" err="1">
                <a:solidFill>
                  <a:srgbClr val="C00000"/>
                </a:solidFill>
              </a:rPr>
              <a:t>trong</a:t>
            </a:r>
            <a:r>
              <a:rPr lang="en-US" altLang="en-US" b="1" dirty="0">
                <a:solidFill>
                  <a:srgbClr val="C00000"/>
                </a:solidFill>
              </a:rPr>
              <a:t> Java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11014710" cy="4838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trong java là một tập hợp các lớp (class) và các interface dùng để 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ỗ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trợ việc thao tác trên tập các đối tượng.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ìm kiếm, sắp xếp, phân loại, thêm, sửa, xóa,… có thể được thực hiện bởi Java Collections.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trong java là một root interface trong hệ thống cấp bậc Collection. Java Collection cung cấp nhiều interface (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..) và các lớp (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LinkedList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PriorityQueue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HashS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LinkedHashSet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TreeSet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..).</a:t>
            </a:r>
          </a:p>
          <a:p>
            <a:pPr lvl="1">
              <a:lnSpc>
                <a:spcPct val="150000"/>
              </a:lnSpc>
            </a:pPr>
            <a:r>
              <a:rPr lang="vi-VN" sz="1600" dirty="0">
                <a:latin typeface="Calibri" panose="020F0502020204030204" pitchFamily="34" charset="0"/>
                <a:cs typeface="Calibri" panose="020F0502020204030204" pitchFamily="34" charset="0"/>
              </a:rPr>
              <a:t>Chú ý: Tất cả các interface và các lớp được định nghĩa trong java Collections Framework được nhóm lại trong package</a:t>
            </a:r>
            <a:r>
              <a:rPr lang="vi-VN" sz="1600" b="1" dirty="0">
                <a:latin typeface="Calibri" panose="020F0502020204030204" pitchFamily="34" charset="0"/>
                <a:cs typeface="Calibri" panose="020F0502020204030204" pitchFamily="34" charset="0"/>
              </a:rPr>
              <a:t> java.util</a:t>
            </a: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Phân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cấp</a:t>
            </a:r>
            <a:r>
              <a:rPr lang="en-US" altLang="en-US" b="1" dirty="0">
                <a:solidFill>
                  <a:srgbClr val="C00000"/>
                </a:solidFill>
              </a:rPr>
              <a:t> Java collections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09419"/>
              </p:ext>
            </p:extLst>
          </p:nvPr>
        </p:nvGraphicFramePr>
        <p:xfrm>
          <a:off x="1278340" y="1013077"/>
          <a:ext cx="9622098" cy="569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r:id="rId4" imgW="18298080" imgH="10831680" progId="">
                  <p:embed/>
                </p:oleObj>
              </mc:Choice>
              <mc:Fallback>
                <p:oleObj r:id="rId4" imgW="18298080" imgH="10831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8340" y="1013077"/>
                        <a:ext cx="9622098" cy="569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6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Các</a:t>
            </a:r>
            <a:r>
              <a:rPr lang="en-US" altLang="en-US" b="1" dirty="0">
                <a:solidFill>
                  <a:srgbClr val="C00000"/>
                </a:solidFill>
              </a:rPr>
              <a:t> interface </a:t>
            </a:r>
            <a:r>
              <a:rPr lang="en-US" altLang="en-US" b="1" dirty="0" err="1">
                <a:solidFill>
                  <a:srgbClr val="C00000"/>
                </a:solidFill>
              </a:rPr>
              <a:t>chính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68403"/>
              </p:ext>
            </p:extLst>
          </p:nvPr>
        </p:nvGraphicFramePr>
        <p:xfrm>
          <a:off x="617411" y="1804551"/>
          <a:ext cx="4395343" cy="1643229"/>
        </p:xfrm>
        <a:graphic>
          <a:graphicData uri="http://schemas.openxmlformats.org/drawingml/2006/table">
            <a:tbl>
              <a:tblPr/>
              <a:tblGrid>
                <a:gridCol w="1573178">
                  <a:extLst>
                    <a:ext uri="{9D8B030D-6E8A-4147-A177-3AD203B41FA5}">
                      <a16:colId xmlns:a16="http://schemas.microsoft.com/office/drawing/2014/main" val="159976065"/>
                    </a:ext>
                  </a:extLst>
                </a:gridCol>
                <a:gridCol w="2822165">
                  <a:extLst>
                    <a:ext uri="{9D8B030D-6E8A-4147-A177-3AD203B41FA5}">
                      <a16:colId xmlns:a16="http://schemas.microsoft.com/office/drawing/2014/main" val="3841001791"/>
                    </a:ext>
                  </a:extLst>
                </a:gridCol>
              </a:tblGrid>
              <a:tr h="252968">
                <a:tc>
                  <a:txBody>
                    <a:bodyPr/>
                    <a:lstStyle/>
                    <a:p>
                      <a:pPr algn="l"/>
                      <a:r>
                        <a:rPr lang="vi-VN" sz="105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Phương thức</a:t>
                      </a:r>
                      <a:endParaRPr lang="vi-VN" sz="105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105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7549"/>
                  </a:ext>
                </a:extLst>
              </a:tr>
              <a:tr h="45630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hasNext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true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nếu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iterator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còn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kế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tiếp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đang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duyệt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92177"/>
                  </a:ext>
                </a:extLst>
              </a:tr>
              <a:tr h="45630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object next()</a:t>
                      </a: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chuyển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trỏ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trỏ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tới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tiếp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theo.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1207"/>
                  </a:ext>
                </a:extLst>
              </a:tr>
              <a:tr h="45630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remove()</a:t>
                      </a: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 bỏ phần tử cuối được trả về bởi Iterator.</a:t>
                      </a:r>
                    </a:p>
                  </a:txBody>
                  <a:tcPr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8403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45455"/>
              </p:ext>
            </p:extLst>
          </p:nvPr>
        </p:nvGraphicFramePr>
        <p:xfrm>
          <a:off x="5374567" y="1804551"/>
          <a:ext cx="6249495" cy="4535648"/>
        </p:xfrm>
        <a:graphic>
          <a:graphicData uri="http://schemas.openxmlformats.org/drawingml/2006/table">
            <a:tbl>
              <a:tblPr/>
              <a:tblGrid>
                <a:gridCol w="2341970">
                  <a:extLst>
                    <a:ext uri="{9D8B030D-6E8A-4147-A177-3AD203B41FA5}">
                      <a16:colId xmlns:a16="http://schemas.microsoft.com/office/drawing/2014/main" val="4015814205"/>
                    </a:ext>
                  </a:extLst>
                </a:gridCol>
                <a:gridCol w="3907525">
                  <a:extLst>
                    <a:ext uri="{9D8B030D-6E8A-4147-A177-3AD203B41FA5}">
                      <a16:colId xmlns:a16="http://schemas.microsoft.com/office/drawing/2014/main" val="3768512128"/>
                    </a:ext>
                  </a:extLst>
                </a:gridCol>
              </a:tblGrid>
              <a:tr h="280807">
                <a:tc>
                  <a:txBody>
                    <a:bodyPr/>
                    <a:lstStyle/>
                    <a:p>
                      <a:pPr algn="l"/>
                      <a:r>
                        <a:rPr lang="vi-VN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Phương thức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948024"/>
                  </a:ext>
                </a:extLst>
              </a:tr>
              <a:tr h="24889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add(Object element)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Thêm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vào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590054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addAll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(Collection c)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Thêm các phần tử collection được chỉ định vào collection gọi phương thức này.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46859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remove(Object element)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Xóa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khỏi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61153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removeAll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(Collection c)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Xóa tất cả các phần tử từ collection được chỉ định ra khỏi collection gọi phương thức này.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250376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retainAll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(Collection c)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Xóa tất cả các thành phần từ collection gọi phương thức này ngoại trừ collection được chỉ định.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22318"/>
                  </a:ext>
                </a:extLst>
              </a:tr>
              <a:tr h="24889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size()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tổng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275767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void clear()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Xóa tất cả các phần tử trong Collection, sau khi thực hiện phương thức này, Collection sẽ rỗng (empty)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36600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boolean contains(Object element)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Kiểm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nằm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32843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boolean containsAll(Collection c)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Kiểm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chứa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tất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tử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054122"/>
                  </a:ext>
                </a:extLst>
              </a:tr>
              <a:tr h="24889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Iterator iterator()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iterator.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38084"/>
                  </a:ext>
                </a:extLst>
              </a:tr>
              <a:tr h="24889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Object[] toArray()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Chuyển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đổi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mảng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(array).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86381"/>
                  </a:ext>
                </a:extLst>
              </a:tr>
              <a:tr h="24889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boolean isEmpty()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Kiểm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rỗng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hay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28743"/>
                  </a:ext>
                </a:extLst>
              </a:tr>
              <a:tr h="35188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boolean equals(Object element)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sánh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collection.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63915"/>
                  </a:ext>
                </a:extLst>
              </a:tr>
              <a:tr h="14590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hashCode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Trả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hashcode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collection.</a:t>
                      </a:r>
                    </a:p>
                  </a:txBody>
                  <a:tcPr marL="34330" marR="34330" marT="21456" marB="21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1877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411" y="1317277"/>
            <a:ext cx="211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Interable</a:t>
            </a:r>
            <a:r>
              <a:rPr lang="en-US" dirty="0"/>
              <a:t> </a:t>
            </a:r>
            <a:r>
              <a:rPr lang="en-US" dirty="0" err="1"/>
              <a:t>inteface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74567" y="1317277"/>
            <a:ext cx="22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636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485" y="404596"/>
            <a:ext cx="10331953" cy="726892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 err="1">
                <a:solidFill>
                  <a:srgbClr val="C00000"/>
                </a:solidFill>
              </a:rPr>
              <a:t>Các</a:t>
            </a:r>
            <a:r>
              <a:rPr lang="en-US" altLang="en-US" b="1" dirty="0">
                <a:solidFill>
                  <a:srgbClr val="C00000"/>
                </a:solidFill>
              </a:rPr>
              <a:t> interface </a:t>
            </a:r>
            <a:r>
              <a:rPr lang="en-US" altLang="en-US" b="1" dirty="0" err="1">
                <a:solidFill>
                  <a:srgbClr val="C00000"/>
                </a:solidFill>
              </a:rPr>
              <a:t>chính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411" y="1317277"/>
            <a:ext cx="10815878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à một collection không thể chứa 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2 giá trị trùng lặp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equals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là một collection có thứ tự. List có thể chứa các phần tử trùng lặp. Thường có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kiểm soát chính xác vị trí các phần tử được chèn vào và có thể truy cập chúng bằng chỉ 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collection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cung cấp các thao tác bổ sung như chèn, lấy ra và kiểm tra. Queue có thể được sử dụng như là FIFO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queue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có thể được sử dụng như là FIFO và LIFO.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cả các phần tử mới có thể được chèn vào, lấy ra và lấy ra ở cả hai đầu.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ánh xạ mỗi key tương úng với một giá trị. Map không thể chứa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trùng lặp. Mỗi key có thể ánh xạ đến nhiều nhất một giá trị.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642" y="398073"/>
            <a:ext cx="10515600" cy="828915"/>
          </a:xfr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altLang="en-US" b="1" dirty="0">
                <a:solidFill>
                  <a:srgbClr val="C00000"/>
                </a:solidFill>
              </a:rPr>
              <a:t>Generic collection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4076"/>
            <a:ext cx="10739814" cy="14767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err="1"/>
              <a:t>Từ</a:t>
            </a:r>
            <a:r>
              <a:rPr lang="en-US" altLang="en-US" sz="2400" dirty="0"/>
              <a:t> Java 1.5 collection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Java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generic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Generic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endParaRPr lang="en-US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84428" y="3203689"/>
            <a:ext cx="7666831" cy="280076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CreateListDemo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"collection"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4965" y="4468906"/>
            <a:ext cx="1349188" cy="25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4795" y="4485868"/>
            <a:ext cx="2366263" cy="23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7015</TotalTime>
  <Words>2713</Words>
  <Application>Microsoft Office PowerPoint</Application>
  <PresentationFormat>Widescreen</PresentationFormat>
  <Paragraphs>729</Paragraphs>
  <Slides>36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Tập hợp và mảng</vt:lpstr>
      <vt:lpstr>Collection trong Java</vt:lpstr>
      <vt:lpstr>Phân cấp Java collections</vt:lpstr>
      <vt:lpstr>Các interface chính</vt:lpstr>
      <vt:lpstr>Các interface chính</vt:lpstr>
      <vt:lpstr>Generic collection</vt:lpstr>
      <vt:lpstr>Duyệt collection</vt:lpstr>
      <vt:lpstr>Bài tập</vt:lpstr>
      <vt:lpstr>PowerPoint Presentation</vt:lpstr>
      <vt:lpstr>equals()</vt:lpstr>
      <vt:lpstr>equals()</vt:lpstr>
      <vt:lpstr>hashCode()</vt:lpstr>
      <vt:lpstr>hashCode()</vt:lpstr>
      <vt:lpstr>hashCode()</vt:lpstr>
      <vt:lpstr>Một số nguyên tắc equals và hashcode</vt:lpstr>
      <vt:lpstr>Map</vt:lpstr>
      <vt:lpstr>Bài tập</vt:lpstr>
      <vt:lpstr>PowerPoint Presentation</vt:lpstr>
      <vt:lpstr>Dòng dữ liệu (Stream)</vt:lpstr>
      <vt:lpstr>Byte Stream</vt:lpstr>
      <vt:lpstr>Byte Stream</vt:lpstr>
      <vt:lpstr>Tự đóng stream sử dụng try()</vt:lpstr>
      <vt:lpstr>Character Stream</vt:lpstr>
      <vt:lpstr>Khi nào sử dụng Byte và Character Stream</vt:lpstr>
      <vt:lpstr>Đọc dữ liệu từ file vào biến String</vt:lpstr>
      <vt:lpstr>Đọc dữ liệu từ file vào biến String</vt:lpstr>
      <vt:lpstr>Bài tập</vt:lpstr>
      <vt:lpstr>Ghi String ra file</vt:lpstr>
      <vt:lpstr>Ghi String ra file</vt:lpstr>
      <vt:lpstr>Ghi Object ra file</vt:lpstr>
      <vt:lpstr>Ghi Object ra file</vt:lpstr>
      <vt:lpstr>Bài tập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 Ngan</dc:creator>
  <cp:lastModifiedBy>Admin</cp:lastModifiedBy>
  <cp:revision>398</cp:revision>
  <dcterms:modified xsi:type="dcterms:W3CDTF">2021-04-03T15:10:35Z</dcterms:modified>
</cp:coreProperties>
</file>