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25"/>
  </p:notesMasterIdLst>
  <p:sldIdLst>
    <p:sldId id="256" r:id="rId2"/>
    <p:sldId id="278" r:id="rId3"/>
    <p:sldId id="413" r:id="rId4"/>
    <p:sldId id="437" r:id="rId5"/>
    <p:sldId id="465" r:id="rId6"/>
    <p:sldId id="466" r:id="rId7"/>
    <p:sldId id="467" r:id="rId8"/>
    <p:sldId id="473" r:id="rId9"/>
    <p:sldId id="468" r:id="rId10"/>
    <p:sldId id="482" r:id="rId11"/>
    <p:sldId id="481" r:id="rId12"/>
    <p:sldId id="483" r:id="rId13"/>
    <p:sldId id="469" r:id="rId14"/>
    <p:sldId id="480" r:id="rId15"/>
    <p:sldId id="470" r:id="rId16"/>
    <p:sldId id="474" r:id="rId17"/>
    <p:sldId id="479" r:id="rId18"/>
    <p:sldId id="472" r:id="rId19"/>
    <p:sldId id="471" r:id="rId20"/>
    <p:sldId id="476" r:id="rId21"/>
    <p:sldId id="477" r:id="rId22"/>
    <p:sldId id="478" r:id="rId23"/>
    <p:sldId id="427" r:id="rId24"/>
  </p:sldIdLst>
  <p:sldSz cx="12192000" cy="6858000"/>
  <p:notesSz cx="7086600" cy="93599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ong Bui" initials="CB" lastIdx="1" clrIdx="0">
    <p:extLst>
      <p:ext uri="{19B8F6BF-5375-455C-9EA6-DF929625EA0E}">
        <p15:presenceInfo xmlns:p15="http://schemas.microsoft.com/office/powerpoint/2012/main" userId="a7ec0132f8f7a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C168E-BC46-4BE7-8A3F-B7A86C65BCE0}">
  <a:tblStyle styleId="{FEEC168E-BC46-4BE7-8A3F-B7A86C65BC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D8D8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8D8D9"/>
          </a:solidFill>
        </a:fill>
      </a:tcStyle>
    </a:band1V>
    <a:band2V>
      <a:tcTxStyle/>
      <a:tcStyle>
        <a:tcBdr/>
      </a:tcStyle>
    </a:band2V>
    <a:lastCol>
      <a:tcTxStyle b="on" i="off">
        <a:schemeClr val="dk1"/>
      </a:tcTxStyle>
      <a:tcStyle>
        <a:tcBdr/>
        <a:fill>
          <a:solidFill>
            <a:schemeClr val="lt2">
              <a:alpha val="49803"/>
            </a:schemeClr>
          </a:solidFill>
        </a:fill>
      </a:tcStyle>
    </a:lastCol>
    <a:firstCol>
      <a:tcTxStyle b="on" i="off">
        <a:schemeClr val="dk1"/>
      </a:tcTxStyle>
      <a:tcStyle>
        <a:tcBdr/>
        <a:fill>
          <a:solidFill>
            <a:schemeClr val="accent5">
              <a:alpha val="49803"/>
            </a:schemeClr>
          </a:solidFill>
        </a:fill>
      </a:tcStyle>
    </a:firstCol>
    <a:lastRow>
      <a:tcTxStyle b="on" i="off">
        <a:schemeClr val="lt1"/>
      </a:tcTxStyle>
      <a:tcStyle>
        <a:tcBdr/>
        <a:fill>
          <a:solidFill>
            <a:schemeClr val="l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/>
        <a:fill>
          <a:solidFill>
            <a:srgbClr val="CC092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88694" autoAdjust="0"/>
  </p:normalViewPr>
  <p:slideViewPr>
    <p:cSldViewPr snapToGrid="0">
      <p:cViewPr varScale="1">
        <p:scale>
          <a:sx n="95" d="100"/>
          <a:sy n="95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4101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37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72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59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613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72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763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981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141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566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06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91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25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346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693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80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93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00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94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87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68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84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13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5408-E1FD-E947-B723-56860038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7B40-9C37-6840-A307-51D8D4B2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6489-BDA5-7F41-ABA7-F07164FB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FBC4-394B-794D-8442-A8D52487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40D8-73FD-314D-A9EF-616AA492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69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FBD7-BFF2-DE48-A75C-F8E6AFEC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3B9F-460C-194C-8F97-08F723BC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BAAF-2C6D-0243-954C-8051AC89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45E7-0AA6-EC48-B210-78AB044D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5E4F-BCF3-BE4D-8824-F70437E1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0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3F6C7-8CA0-B94A-9483-BE88C9910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1F826-6155-A743-88DA-45C97499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686D-F4BC-A347-AED2-01F13110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A080-8B7F-1E46-96B6-04E814DC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89B8-49EB-0E4C-8645-FD67678B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06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 ">
  <p:cSld name="Title Red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177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>
  <p:cSld name="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61391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D2A6-DC57-9540-BB85-B495DDF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92F5-72AF-4842-B199-45AB5AC4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52C18-31B0-2A4A-9833-E5B39FD4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A629-EC89-6948-8B3E-0BCF1159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5290-389F-BF4A-A04E-E7AD809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4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0B56-7017-F247-8166-2481F0BF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2614-6E83-4345-B26F-0B09BD7D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08D-40CB-D74C-B4AE-DCA8BD41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8D05-BE91-B54B-B17C-B7EA2AE4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7C5D-817E-A641-AB0D-3E726283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96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9C72-A5E2-7040-B013-41831B2E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6FF3-3D52-B343-B953-A3CBECC3E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7128D-E367-F740-B377-8111849E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B190-ED06-164C-8A68-1C286E17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CEBA-B613-0543-AFF3-CFC483B8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33CDE-941F-DC44-802A-70C48B43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47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C0BB-7029-704B-95E5-68AFC2EF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7936C-6833-B747-A463-A5C8452E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46613-56C0-C143-8474-8C5C0620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DF315-E908-F14E-8535-CCCA22F4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2D33-0BD9-6748-8815-666CA4443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ED0B2-6908-7B4E-87E9-FA0FAEF5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51772-39FA-E446-B41D-053E4F0D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6079D-7F65-0E48-84A3-89885765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74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11DC-636C-4D40-935D-736E367A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E4948-6F65-4449-BBD1-68ADA9DF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4023D-1E88-3D4A-B145-DB063C9E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21926-AB26-B34B-9753-489114D0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31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AAFD6-0C16-714F-A7C4-22CD8B0F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A796C-7B88-0D41-834A-5D25652F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5A99-EB22-E349-8457-3AD284E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45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5B76-371B-D241-B19F-DDE90D66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88DB-A4EB-B240-A910-F6E7D9C9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93AA0-9A09-594F-858A-AE683BC62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5183-9C1F-0A4E-8847-88CC9C7D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545A-62EB-2F4B-B3B7-5F2D9E28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7B3A-B259-5342-A05E-6D439EC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80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17DF-25BE-6648-A848-6116E8F6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AACA4-8009-044D-82B9-0C1EF7C9F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FE0BB-2A5F-AF41-9302-64C5CEBC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6654-79D0-A74B-B48D-79570CA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A0897-2039-9D4F-851F-6DB6302B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6B28-B6CD-0D40-80CD-017CE473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91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BF269-3DC5-234D-A895-1665E6C9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2F9B-66A6-6D46-A186-C4F59138C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3A8A-CE4C-8545-BF68-9CEFDA030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E650-DA06-324A-9518-4D15DDC3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C7CB-5490-864B-8FB2-F06B8CF4E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dn.mysql.com/Downloads/Connector-J/mysql-connector-java-8.0.20.zi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dbc-driv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ckoverflow.com/questions/26515700/mysql-jdbc-driver-5-1-33-time-zone-issue" TargetMode="External"/><Relationship Id="rId5" Type="http://schemas.openxmlformats.org/officeDocument/2006/relationships/hyperlink" Target="https://www.vogella.com/tutorials/MySQLJava/article.html" TargetMode="External"/><Relationship Id="rId4" Type="http://schemas.openxmlformats.org/officeDocument/2006/relationships/hyperlink" Target="https://en.wikipedia.org/wiki/JDBC_driver#/media/File:Native_Protocol_driver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JDBC_driv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achefriends.org/downloa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phpmyadm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BÀI GIẢNG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21FE-F9A0-4A49-98ED-8BE8F676B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3746957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3473405" y="2677415"/>
            <a:ext cx="4427274" cy="1519614"/>
          </a:xfrm>
          <a:prstGeom prst="cloudCallout">
            <a:avLst>
              <a:gd name="adj1" fmla="val -45350"/>
              <a:gd name="adj2" fmla="val 1141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7965" y="3157639"/>
            <a:ext cx="980184" cy="559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8536" y="1700521"/>
            <a:ext cx="980184" cy="559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686720" y="2828719"/>
            <a:ext cx="980184" cy="559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536512" y="4183871"/>
            <a:ext cx="980184" cy="559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00153" y="1560846"/>
            <a:ext cx="218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Name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29771" y="218661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5.6.45.78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56281" y="1939199"/>
            <a:ext cx="980184" cy="559165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05150"/>
              </p:ext>
            </p:extLst>
          </p:nvPr>
        </p:nvGraphicFramePr>
        <p:xfrm>
          <a:off x="3384236" y="4506214"/>
          <a:ext cx="4700448" cy="1286754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2350224">
                  <a:extLst>
                    <a:ext uri="{9D8B030D-6E8A-4147-A177-3AD203B41FA5}">
                      <a16:colId xmlns:a16="http://schemas.microsoft.com/office/drawing/2014/main" val="3726024431"/>
                    </a:ext>
                  </a:extLst>
                </a:gridCol>
                <a:gridCol w="2350224">
                  <a:extLst>
                    <a:ext uri="{9D8B030D-6E8A-4147-A177-3AD203B41FA5}">
                      <a16:colId xmlns:a16="http://schemas.microsoft.com/office/drawing/2014/main" val="669778319"/>
                    </a:ext>
                  </a:extLst>
                </a:gridCol>
              </a:tblGrid>
              <a:tr h="214459">
                <a:tc>
                  <a:txBody>
                    <a:bodyPr/>
                    <a:lstStyle/>
                    <a:p>
                      <a:r>
                        <a:rPr lang="en-US" sz="1000" dirty="0"/>
                        <a:t>Domain name</a:t>
                      </a:r>
                    </a:p>
                  </a:txBody>
                  <a:tcPr marL="52880" marR="52880" marT="26440" marB="264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IP</a:t>
                      </a:r>
                    </a:p>
                  </a:txBody>
                  <a:tcPr marL="52880" marR="52880" marT="26440" marB="26440"/>
                </a:tc>
                <a:extLst>
                  <a:ext uri="{0D108BD9-81ED-4DB2-BD59-A6C34878D82A}">
                    <a16:rowId xmlns:a16="http://schemas.microsoft.com/office/drawing/2014/main" val="39068182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r>
                        <a:rPr lang="en-US" sz="1000" dirty="0"/>
                        <a:t>google.com</a:t>
                      </a:r>
                    </a:p>
                  </a:txBody>
                  <a:tcPr marL="52880" marR="52880" marT="26440" marB="264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17.30.155.150</a:t>
                      </a:r>
                    </a:p>
                  </a:txBody>
                  <a:tcPr marL="52880" marR="52880" marT="26440" marB="26440"/>
                </a:tc>
                <a:extLst>
                  <a:ext uri="{0D108BD9-81ED-4DB2-BD59-A6C34878D82A}">
                    <a16:rowId xmlns:a16="http://schemas.microsoft.com/office/drawing/2014/main" val="18383492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r>
                        <a:rPr lang="en-US" sz="1000" dirty="0"/>
                        <a:t>vnexpress.net</a:t>
                      </a:r>
                    </a:p>
                  </a:txBody>
                  <a:tcPr marL="52880" marR="52880" marT="26440" marB="26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8.13.45.79</a:t>
                      </a:r>
                    </a:p>
                  </a:txBody>
                  <a:tcPr marL="52880" marR="52880" marT="26440" marB="26440"/>
                </a:tc>
                <a:extLst>
                  <a:ext uri="{0D108BD9-81ED-4DB2-BD59-A6C34878D82A}">
                    <a16:rowId xmlns:a16="http://schemas.microsoft.com/office/drawing/2014/main" val="274810003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52880" marR="52880" marT="26440" marB="264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52880" marR="52880" marT="26440" marB="26440"/>
                </a:tc>
                <a:extLst>
                  <a:ext uri="{0D108BD9-81ED-4DB2-BD59-A6C34878D82A}">
                    <a16:rowId xmlns:a16="http://schemas.microsoft.com/office/drawing/2014/main" val="1925554316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880" marR="52880" marT="26440" marB="2644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880" marR="52880" marT="26440" marB="26440"/>
                </a:tc>
                <a:extLst>
                  <a:ext uri="{0D108BD9-81ED-4DB2-BD59-A6C34878D82A}">
                    <a16:rowId xmlns:a16="http://schemas.microsoft.com/office/drawing/2014/main" val="200411177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880" marR="52880" marT="26440" marB="2644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880" marR="52880" marT="26440" marB="26440"/>
                </a:tc>
                <a:extLst>
                  <a:ext uri="{0D108BD9-81ED-4DB2-BD59-A6C34878D82A}">
                    <a16:rowId xmlns:a16="http://schemas.microsoft.com/office/drawing/2014/main" val="3049377495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4" idx="3"/>
            <a:endCxn id="3" idx="0"/>
          </p:cNvCxnSpPr>
          <p:nvPr/>
        </p:nvCxnSpPr>
        <p:spPr>
          <a:xfrm>
            <a:off x="2058149" y="3437222"/>
            <a:ext cx="1428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9" idx="1"/>
          </p:cNvCxnSpPr>
          <p:nvPr/>
        </p:nvCxnSpPr>
        <p:spPr>
          <a:xfrm flipV="1">
            <a:off x="7896990" y="3108302"/>
            <a:ext cx="1789730" cy="32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05657" y="586067"/>
            <a:ext cx="456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/>
              <a:t>Giải</a:t>
            </a:r>
            <a:r>
              <a:rPr lang="en-US" altLang="en-US" b="1" dirty="0"/>
              <a:t> </a:t>
            </a:r>
            <a:r>
              <a:rPr lang="en-US" altLang="en-US" b="1" dirty="0" err="1"/>
              <a:t>thích</a:t>
            </a:r>
            <a:r>
              <a:rPr lang="en-US" altLang="en-US" b="1" dirty="0"/>
              <a:t> http://localhost:8080/phpmyadmin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68536" y="3355343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17.30.15.150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2613" y="470755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184.150.25.43</a:t>
            </a:r>
          </a:p>
        </p:txBody>
      </p:sp>
      <p:cxnSp>
        <p:nvCxnSpPr>
          <p:cNvPr id="4097" name="Straight Connector 4096"/>
          <p:cNvCxnSpPr/>
          <p:nvPr/>
        </p:nvCxnSpPr>
        <p:spPr>
          <a:xfrm>
            <a:off x="5565340" y="955399"/>
            <a:ext cx="88150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99" name="TextBox 4098"/>
          <p:cNvSpPr txBox="1"/>
          <p:nvPr/>
        </p:nvSpPr>
        <p:spPr>
          <a:xfrm>
            <a:off x="5474538" y="964088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Domain 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411" y="96408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Port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493474" y="957509"/>
            <a:ext cx="49280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01" name="TextBox 4100"/>
          <p:cNvSpPr txBox="1"/>
          <p:nvPr/>
        </p:nvSpPr>
        <p:spPr>
          <a:xfrm>
            <a:off x="2580423" y="6102153"/>
            <a:ext cx="630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Thông</a:t>
            </a:r>
            <a:r>
              <a:rPr lang="en-US" b="1" dirty="0"/>
              <a:t> qua DNS Server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domain name sang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IP</a:t>
            </a:r>
          </a:p>
        </p:txBody>
      </p:sp>
      <p:sp>
        <p:nvSpPr>
          <p:cNvPr id="4102" name="Rectangle 4101"/>
          <p:cNvSpPr/>
          <p:nvPr/>
        </p:nvSpPr>
        <p:spPr>
          <a:xfrm>
            <a:off x="464785" y="2398540"/>
            <a:ext cx="1945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http://google.com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401" y="6642556"/>
            <a:ext cx="3206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Địa</a:t>
            </a:r>
            <a:r>
              <a:rPr lang="en-US" sz="800" dirty="0"/>
              <a:t> </a:t>
            </a:r>
            <a:r>
              <a:rPr lang="en-US" sz="800" dirty="0" err="1"/>
              <a:t>chỉ</a:t>
            </a:r>
            <a:r>
              <a:rPr lang="en-US" sz="800" dirty="0"/>
              <a:t> IP v4 </a:t>
            </a:r>
            <a:r>
              <a:rPr lang="en-US" sz="800" dirty="0" err="1"/>
              <a:t>giả</a:t>
            </a:r>
            <a:r>
              <a:rPr lang="en-US" sz="800" dirty="0"/>
              <a:t> </a:t>
            </a:r>
            <a:r>
              <a:rPr lang="en-US" sz="800" dirty="0" err="1"/>
              <a:t>định</a:t>
            </a:r>
            <a:r>
              <a:rPr lang="en-US" sz="800" dirty="0"/>
              <a:t> (</a:t>
            </a:r>
            <a:r>
              <a:rPr lang="en-US" sz="800" dirty="0" err="1"/>
              <a:t>không</a:t>
            </a:r>
            <a:r>
              <a:rPr lang="en-US" sz="800" dirty="0"/>
              <a:t> nhất </a:t>
            </a:r>
            <a:r>
              <a:rPr lang="en-US" sz="800" dirty="0" err="1"/>
              <a:t>thiết</a:t>
            </a:r>
            <a:r>
              <a:rPr lang="en-US" sz="800" dirty="0"/>
              <a:t> </a:t>
            </a:r>
            <a:r>
              <a:rPr lang="en-US" sz="800" dirty="0" err="1"/>
              <a:t>trùng</a:t>
            </a:r>
            <a:r>
              <a:rPr lang="en-US" sz="800" dirty="0"/>
              <a:t> </a:t>
            </a:r>
            <a:r>
              <a:rPr lang="en-US" sz="800" dirty="0" err="1"/>
              <a:t>với</a:t>
            </a:r>
            <a:r>
              <a:rPr lang="en-US" sz="800" dirty="0"/>
              <a:t> </a:t>
            </a:r>
            <a:r>
              <a:rPr lang="en-US" sz="800" dirty="0" err="1"/>
              <a:t>địa</a:t>
            </a:r>
            <a:r>
              <a:rPr lang="en-US" sz="800" dirty="0"/>
              <a:t> </a:t>
            </a:r>
            <a:r>
              <a:rPr lang="en-US" sz="800" dirty="0" err="1"/>
              <a:t>chỉ</a:t>
            </a:r>
            <a:r>
              <a:rPr lang="en-US" sz="800" dirty="0"/>
              <a:t> IP </a:t>
            </a:r>
            <a:r>
              <a:rPr lang="en-US" sz="800" dirty="0" err="1"/>
              <a:t>của</a:t>
            </a:r>
            <a:r>
              <a:rPr lang="en-US" sz="800" dirty="0"/>
              <a:t> Google). </a:t>
            </a:r>
          </a:p>
        </p:txBody>
      </p:sp>
    </p:spTree>
    <p:extLst>
      <p:ext uri="{BB962C8B-B14F-4D97-AF65-F5344CB8AC3E}">
        <p14:creationId xmlns:p14="http://schemas.microsoft.com/office/powerpoint/2010/main" val="227400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77730" y="1700522"/>
            <a:ext cx="3431193" cy="3545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8840" y="1937344"/>
            <a:ext cx="2085359" cy="1138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7730" y="1911031"/>
            <a:ext cx="435271" cy="407862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77729" y="2506378"/>
            <a:ext cx="435272" cy="407862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7728" y="3068833"/>
            <a:ext cx="435273" cy="407862"/>
          </a:xfrm>
          <a:prstGeom prst="rect">
            <a:avLst/>
          </a:prstGeom>
          <a:solidFill>
            <a:srgbClr val="FF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8080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7727" y="4437144"/>
            <a:ext cx="435274" cy="407862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19500" y="3738097"/>
            <a:ext cx="738664" cy="4113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928" y="2470667"/>
            <a:ext cx="3845634" cy="1943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63038" y="2707488"/>
            <a:ext cx="2085359" cy="1138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1" name="Straight Arrow Connector 20"/>
          <p:cNvCxnSpPr>
            <a:stCxn id="15" idx="3"/>
            <a:endCxn id="11" idx="1"/>
          </p:cNvCxnSpPr>
          <p:nvPr/>
        </p:nvCxnSpPr>
        <p:spPr>
          <a:xfrm flipV="1">
            <a:off x="3448397" y="3272764"/>
            <a:ext cx="4729331" cy="3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28211" y="541403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18.20.15.130</a:t>
            </a:r>
          </a:p>
        </p:txBody>
      </p:sp>
      <p:sp>
        <p:nvSpPr>
          <p:cNvPr id="26" name="Cloud Callout 25"/>
          <p:cNvSpPr/>
          <p:nvPr/>
        </p:nvSpPr>
        <p:spPr>
          <a:xfrm>
            <a:off x="4994813" y="2807964"/>
            <a:ext cx="2427435" cy="833191"/>
          </a:xfrm>
          <a:prstGeom prst="cloudCallout">
            <a:avLst>
              <a:gd name="adj1" fmla="val -45350"/>
              <a:gd name="adj2" fmla="val 1141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44645" y="1901633"/>
            <a:ext cx="2933974" cy="417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08044" y="1915965"/>
            <a:ext cx="26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http://myserver.com:8080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05657" y="586067"/>
            <a:ext cx="456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/>
              <a:t>Giải</a:t>
            </a:r>
            <a:r>
              <a:rPr lang="en-US" altLang="en-US" b="1" dirty="0"/>
              <a:t> </a:t>
            </a:r>
            <a:r>
              <a:rPr lang="en-US" altLang="en-US" b="1" dirty="0" err="1"/>
              <a:t>thích</a:t>
            </a:r>
            <a:r>
              <a:rPr lang="en-US" altLang="en-US" b="1" dirty="0"/>
              <a:t> http://localhost:8080/phpmyadmin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565340" y="955399"/>
            <a:ext cx="88150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74538" y="964088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Domain 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7411" y="96408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Port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493474" y="957509"/>
            <a:ext cx="49280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0097" y="6091065"/>
            <a:ext cx="458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chiếm</a:t>
            </a:r>
            <a:r>
              <a:rPr lang="en-US" b="1" dirty="0"/>
              <a:t> 1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cổng</a:t>
            </a:r>
            <a:endParaRPr lang="en-US" b="1" dirty="0"/>
          </a:p>
        </p:txBody>
      </p:sp>
      <p:cxnSp>
        <p:nvCxnSpPr>
          <p:cNvPr id="41" name="Straight Arrow Connector 40"/>
          <p:cNvCxnSpPr>
            <a:stCxn id="11" idx="3"/>
            <a:endCxn id="5" idx="1"/>
          </p:cNvCxnSpPr>
          <p:nvPr/>
        </p:nvCxnSpPr>
        <p:spPr>
          <a:xfrm flipV="1">
            <a:off x="8613001" y="2506378"/>
            <a:ext cx="475839" cy="766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7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7632" y="1733413"/>
            <a:ext cx="5319199" cy="3545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8742" y="2083713"/>
            <a:ext cx="2085359" cy="1264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Apache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9403" y="3770988"/>
            <a:ext cx="738664" cy="4113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18742" y="3624707"/>
            <a:ext cx="2085359" cy="1138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8374" y="4279757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http://localhost:8080/phpmyadmin</a:t>
            </a:r>
          </a:p>
        </p:txBody>
      </p:sp>
      <p:cxnSp>
        <p:nvCxnSpPr>
          <p:cNvPr id="4" name="Elbow Connector 3"/>
          <p:cNvCxnSpPr>
            <a:stCxn id="15" idx="1"/>
          </p:cNvCxnSpPr>
          <p:nvPr/>
        </p:nvCxnSpPr>
        <p:spPr>
          <a:xfrm rot="10800000">
            <a:off x="4607632" y="3305655"/>
            <a:ext cx="911111" cy="888086"/>
          </a:xfrm>
          <a:prstGeom prst="bentConnector3">
            <a:avLst>
              <a:gd name="adj1" fmla="val 266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40699" y="2884898"/>
            <a:ext cx="1090612" cy="420757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PHPMyAdmin</a:t>
            </a:r>
            <a:endParaRPr lang="en-US" sz="12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8867903" y="2785960"/>
            <a:ext cx="894665" cy="63152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17" name="Straight Arrow Connector 16"/>
          <p:cNvCxnSpPr>
            <a:stCxn id="19" idx="3"/>
            <a:endCxn id="13" idx="2"/>
          </p:cNvCxnSpPr>
          <p:nvPr/>
        </p:nvCxnSpPr>
        <p:spPr>
          <a:xfrm>
            <a:off x="7531311" y="3095277"/>
            <a:ext cx="1336592" cy="6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05657" y="586067"/>
            <a:ext cx="456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/>
              <a:t>Giải</a:t>
            </a:r>
            <a:r>
              <a:rPr lang="en-US" altLang="en-US" b="1" dirty="0"/>
              <a:t> </a:t>
            </a:r>
            <a:r>
              <a:rPr lang="en-US" altLang="en-US" b="1" dirty="0" err="1"/>
              <a:t>thích</a:t>
            </a:r>
            <a:r>
              <a:rPr lang="en-US" altLang="en-US" b="1" dirty="0"/>
              <a:t> http://localhost:8080/phpmyadmin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565340" y="955399"/>
            <a:ext cx="88150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4538" y="964088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Domain name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27411" y="96408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Port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3474" y="957509"/>
            <a:ext cx="49280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3214" y="5930965"/>
            <a:ext cx="363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Localhost -&gt; 127.0.0.1 (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8327" y="1964153"/>
            <a:ext cx="435271" cy="407862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08326" y="2559500"/>
            <a:ext cx="435272" cy="407862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08325" y="3121955"/>
            <a:ext cx="435273" cy="407862"/>
          </a:xfrm>
          <a:prstGeom prst="rect">
            <a:avLst/>
          </a:prstGeom>
          <a:solidFill>
            <a:srgbClr val="FF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8080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08324" y="4490266"/>
            <a:ext cx="435274" cy="407862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3"/>
            <a:endCxn id="5" idx="1"/>
          </p:cNvCxnSpPr>
          <p:nvPr/>
        </p:nvCxnSpPr>
        <p:spPr>
          <a:xfrm flipV="1">
            <a:off x="5043598" y="2716063"/>
            <a:ext cx="475144" cy="609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6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6730" y="1382909"/>
            <a:ext cx="51414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Danh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CSDL, </a:t>
            </a:r>
            <a:r>
              <a:rPr lang="en-US" altLang="en-US" sz="2800" dirty="0" err="1"/>
              <a:t>bảng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cột</a:t>
            </a:r>
            <a:endParaRPr lang="en-US" alt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Thông</a:t>
            </a:r>
            <a:r>
              <a:rPr lang="en-US" altLang="en-US" sz="2800" dirty="0"/>
              <a:t> tin chi </a:t>
            </a:r>
            <a:r>
              <a:rPr lang="en-US" altLang="en-US" sz="2800" dirty="0" err="1"/>
              <a:t>tiết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đối</a:t>
            </a:r>
            <a:r>
              <a:rPr lang="en-US" altLang="en-US" sz="2800" dirty="0"/>
              <a:t> t</a:t>
            </a:r>
            <a:r>
              <a:rPr lang="vi-VN" altLang="en-US" sz="2800" dirty="0"/>
              <a:t>ư</a:t>
            </a:r>
            <a:r>
              <a:rPr lang="en-US" altLang="en-US" sz="2800" dirty="0" err="1"/>
              <a:t>ợng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endParaRPr lang="en-US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0" y="1269556"/>
            <a:ext cx="6466121" cy="41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743" y="5830100"/>
            <a:ext cx="10404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Chọn</a:t>
            </a:r>
            <a:r>
              <a:rPr lang="en-US" altLang="en-US" sz="2800" dirty="0"/>
              <a:t> Home &gt; SQL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lập</a:t>
            </a:r>
            <a:r>
              <a:rPr lang="en-US" altLang="en-US" sz="2800" dirty="0"/>
              <a:t> server </a:t>
            </a:r>
            <a:r>
              <a:rPr lang="en-US" altLang="en-US" sz="2800" dirty="0" err="1"/>
              <a:t>timezone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về</a:t>
            </a:r>
            <a:r>
              <a:rPr lang="en-US" altLang="en-US" sz="2800" dirty="0"/>
              <a:t> UTC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68" y="1252416"/>
            <a:ext cx="5932151" cy="42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495" y="1131488"/>
            <a:ext cx="73458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/>
              <a:t>Ví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CDSL demo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bảng</a:t>
            </a:r>
            <a:r>
              <a:rPr lang="en-US" altLang="en-US" sz="2000" dirty="0"/>
              <a:t> Student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endParaRPr lang="en-US" alt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561DFF-743B-46C9-A59D-AF35C8AA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59314"/>
              </p:ext>
            </p:extLst>
          </p:nvPr>
        </p:nvGraphicFramePr>
        <p:xfrm>
          <a:off x="6402706" y="662851"/>
          <a:ext cx="2557097" cy="125161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7036">
                  <a:extLst>
                    <a:ext uri="{9D8B030D-6E8A-4147-A177-3AD203B41FA5}">
                      <a16:colId xmlns:a16="http://schemas.microsoft.com/office/drawing/2014/main" val="1349061990"/>
                    </a:ext>
                  </a:extLst>
                </a:gridCol>
                <a:gridCol w="1510061">
                  <a:extLst>
                    <a:ext uri="{9D8B030D-6E8A-4147-A177-3AD203B41FA5}">
                      <a16:colId xmlns:a16="http://schemas.microsoft.com/office/drawing/2014/main" val="443669699"/>
                    </a:ext>
                  </a:extLst>
                </a:gridCol>
              </a:tblGrid>
              <a:tr h="260543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Person</a:t>
                      </a:r>
                    </a:p>
                  </a:txBody>
                  <a:tcPr marL="91464" marR="91464" marT="45756" marB="4575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73864"/>
                  </a:ext>
                </a:extLst>
              </a:tr>
              <a:tr h="26054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91464" marR="91464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(PK, A_I)</a:t>
                      </a:r>
                    </a:p>
                  </a:txBody>
                  <a:tcPr marL="91464" marR="91464" marT="45756" marB="45756"/>
                </a:tc>
                <a:extLst>
                  <a:ext uri="{0D108BD9-81ED-4DB2-BD59-A6C34878D82A}">
                    <a16:rowId xmlns:a16="http://schemas.microsoft.com/office/drawing/2014/main" val="402915706"/>
                  </a:ext>
                </a:extLst>
              </a:tr>
              <a:tr h="260543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91464" marR="91464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varchar(255)</a:t>
                      </a:r>
                    </a:p>
                  </a:txBody>
                  <a:tcPr marL="91464" marR="91464" marT="45756" marB="45756"/>
                </a:tc>
                <a:extLst>
                  <a:ext uri="{0D108BD9-81ED-4DB2-BD59-A6C34878D82A}">
                    <a16:rowId xmlns:a16="http://schemas.microsoft.com/office/drawing/2014/main" val="2261151349"/>
                  </a:ext>
                </a:extLst>
              </a:tr>
              <a:tr h="336995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 marL="91464" marR="91464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varchar(2000)</a:t>
                      </a:r>
                    </a:p>
                  </a:txBody>
                  <a:tcPr marL="91464" marR="91464" marT="45756" marB="45756"/>
                </a:tc>
                <a:extLst>
                  <a:ext uri="{0D108BD9-81ED-4DB2-BD59-A6C34878D82A}">
                    <a16:rowId xmlns:a16="http://schemas.microsoft.com/office/drawing/2014/main" val="429312342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932" b="37730"/>
          <a:stretch/>
        </p:blipFill>
        <p:spPr>
          <a:xfrm>
            <a:off x="6402706" y="2154122"/>
            <a:ext cx="4768456" cy="19475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356" y="2759842"/>
            <a:ext cx="7345899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/>
              <a:t>Bước</a:t>
            </a:r>
            <a:r>
              <a:rPr lang="en-US" altLang="en-US" sz="2000" dirty="0"/>
              <a:t> 1: new &gt; </a:t>
            </a:r>
            <a:r>
              <a:rPr lang="en-US" altLang="en-US" sz="2000" dirty="0" err="1"/>
              <a:t>điền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tên</a:t>
            </a:r>
            <a:r>
              <a:rPr lang="en-US" altLang="en-US" sz="2000" dirty="0"/>
              <a:t> CSDL </a:t>
            </a:r>
            <a:r>
              <a:rPr lang="en-US" altLang="en-US" sz="2000" b="1" dirty="0"/>
              <a:t>demo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ấn</a:t>
            </a:r>
            <a:r>
              <a:rPr lang="en-US" altLang="en-US" sz="2000" dirty="0"/>
              <a:t> Create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706" y="4343331"/>
            <a:ext cx="4768456" cy="2205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5356" y="4720872"/>
            <a:ext cx="5802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/>
              <a:t>Bước</a:t>
            </a:r>
            <a:r>
              <a:rPr lang="en-US" altLang="en-US" sz="2000" dirty="0"/>
              <a:t> 2: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CDSL demo &gt; Ở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điền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bảng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điền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cột</a:t>
            </a:r>
            <a:r>
              <a:rPr lang="en-US" altLang="en-US" sz="2000" dirty="0"/>
              <a:t> 3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ấn</a:t>
            </a:r>
            <a:r>
              <a:rPr lang="en-US" altLang="en-US" sz="2000" dirty="0"/>
              <a:t> Go</a:t>
            </a:r>
          </a:p>
        </p:txBody>
      </p:sp>
    </p:spTree>
    <p:extLst>
      <p:ext uri="{BB962C8B-B14F-4D97-AF65-F5344CB8AC3E}">
        <p14:creationId xmlns:p14="http://schemas.microsoft.com/office/powerpoint/2010/main" val="290772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091" y="1346468"/>
            <a:ext cx="108676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/>
              <a:t>Bước</a:t>
            </a:r>
            <a:r>
              <a:rPr lang="en-US" altLang="en-US" sz="2000" dirty="0"/>
              <a:t> 3: </a:t>
            </a:r>
            <a:r>
              <a:rPr lang="en-US" altLang="en-US" sz="2000" dirty="0" err="1"/>
              <a:t>Điền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thông</a:t>
            </a:r>
            <a:r>
              <a:rPr lang="en-US" altLang="en-US" sz="2000" dirty="0"/>
              <a:t> tin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cột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cột</a:t>
            </a:r>
            <a:r>
              <a:rPr lang="en-US" altLang="en-US" sz="2000" dirty="0"/>
              <a:t> Id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Primary, AI (</a:t>
            </a:r>
            <a:r>
              <a:rPr lang="en-US" altLang="en-US" sz="2000" dirty="0" err="1"/>
              <a:t>tự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động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tăng</a:t>
            </a:r>
            <a:r>
              <a:rPr lang="en-US" altLang="en-US" sz="2000" dirty="0"/>
              <a:t>). </a:t>
            </a:r>
            <a:r>
              <a:rPr lang="en-US" altLang="en-US" sz="2000" dirty="0" err="1"/>
              <a:t>Ấn</a:t>
            </a:r>
            <a:r>
              <a:rPr lang="en-US" altLang="en-US" sz="2000" dirty="0"/>
              <a:t> 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5" y="2279907"/>
            <a:ext cx="9983133" cy="3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2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091" y="1346468"/>
            <a:ext cx="10867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/>
              <a:t>Bước</a:t>
            </a:r>
            <a:r>
              <a:rPr lang="en-US" altLang="en-US" sz="2000" dirty="0"/>
              <a:t> 4: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mẫu</a:t>
            </a:r>
            <a:endParaRPr lang="en-US" altLang="en-US" sz="2000" dirty="0"/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solidFill>
                  <a:srgbClr val="FFC000"/>
                </a:solidFill>
              </a:rPr>
              <a:t>Chú</a:t>
            </a:r>
            <a:r>
              <a:rPr lang="en-US" altLang="en-US" dirty="0">
                <a:solidFill>
                  <a:srgbClr val="FFC000"/>
                </a:solidFill>
              </a:rPr>
              <a:t> ý: </a:t>
            </a:r>
            <a:r>
              <a:rPr lang="en-US" altLang="en-US" dirty="0" err="1">
                <a:solidFill>
                  <a:srgbClr val="FFC000"/>
                </a:solidFill>
              </a:rPr>
              <a:t>Trường</a:t>
            </a:r>
            <a:r>
              <a:rPr lang="en-US" altLang="en-US" dirty="0">
                <a:solidFill>
                  <a:srgbClr val="FFC000"/>
                </a:solidFill>
              </a:rPr>
              <a:t> Id </a:t>
            </a:r>
            <a:r>
              <a:rPr lang="en-US" altLang="en-US" dirty="0" err="1">
                <a:solidFill>
                  <a:srgbClr val="FFC000"/>
                </a:solidFill>
              </a:rPr>
              <a:t>tự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tăng</a:t>
            </a:r>
            <a:r>
              <a:rPr lang="en-US" altLang="en-US" dirty="0">
                <a:solidFill>
                  <a:srgbClr val="FFC000"/>
                </a:solidFill>
              </a:rPr>
              <a:t> do </a:t>
            </a:r>
            <a:r>
              <a:rPr lang="en-US" altLang="en-US" dirty="0" err="1">
                <a:solidFill>
                  <a:srgbClr val="FFC000"/>
                </a:solidFill>
              </a:rPr>
              <a:t>đó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không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cần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điền</a:t>
            </a:r>
            <a:endParaRPr lang="en-US" altLang="en-US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4" y="2889268"/>
            <a:ext cx="4695235" cy="2274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081" y="2889268"/>
            <a:ext cx="4191128" cy="22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rgbClr val="C00000"/>
                </a:solidFill>
              </a:rPr>
              <a:t>Kết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nối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tới</a:t>
            </a:r>
            <a:r>
              <a:rPr lang="en-US" sz="4800" b="1" dirty="0">
                <a:solidFill>
                  <a:srgbClr val="C00000"/>
                </a:solidFill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302358341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Download driver </a:t>
            </a:r>
            <a:r>
              <a:rPr lang="en-US" altLang="en-US" b="1" dirty="0" err="1">
                <a:solidFill>
                  <a:srgbClr val="C00000"/>
                </a:solidFill>
              </a:rPr>
              <a:t>và</a:t>
            </a:r>
            <a:r>
              <a:rPr lang="en-US" altLang="en-US" b="1" dirty="0">
                <a:solidFill>
                  <a:srgbClr val="C00000"/>
                </a:solidFill>
              </a:rPr>
              <a:t> setup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443495" y="1131488"/>
            <a:ext cx="11312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B1</a:t>
            </a:r>
            <a:r>
              <a:rPr lang="en-US" altLang="en-US" sz="2000" dirty="0"/>
              <a:t>: Download MySQL JDBC driver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</a:t>
            </a:r>
            <a:r>
              <a:rPr lang="en-US" sz="2000" dirty="0">
                <a:hlinkClick r:id="rId3"/>
              </a:rPr>
              <a:t>https://dev.mysql.com/downloads/connector/j/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B2</a:t>
            </a:r>
            <a:r>
              <a:rPr lang="en-US" altLang="en-US" sz="2000" dirty="0"/>
              <a:t>: Link down 8.0.20: </a:t>
            </a:r>
            <a:r>
              <a:rPr lang="en-US" altLang="en-US" sz="2000" dirty="0">
                <a:hlinkClick r:id="rId4"/>
              </a:rPr>
              <a:t>https://cdn.mysql.com//Downloads/Connector-J/mysql-connector-java-8.0.20.zip</a:t>
            </a:r>
            <a:endParaRPr lang="en-US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67504" y="5203690"/>
            <a:ext cx="22778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B3</a:t>
            </a:r>
            <a:r>
              <a:rPr lang="en-US" altLang="en-US" dirty="0"/>
              <a:t>: </a:t>
            </a:r>
            <a:r>
              <a:rPr lang="en-US" altLang="en-US" dirty="0" err="1"/>
              <a:t>Tạo</a:t>
            </a:r>
            <a:r>
              <a:rPr lang="en-US" altLang="en-US" dirty="0"/>
              <a:t> Eclipse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9206" y="5203690"/>
            <a:ext cx="32904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B4</a:t>
            </a:r>
            <a:r>
              <a:rPr lang="en-US" altLang="en-US" dirty="0"/>
              <a:t>: </a:t>
            </a:r>
            <a:r>
              <a:rPr lang="en-US" altLang="en-US" dirty="0" err="1"/>
              <a:t>Mở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b="1" dirty="0"/>
              <a:t>Eclipse</a:t>
            </a:r>
            <a:r>
              <a:rPr lang="en-US" altLang="en-US" dirty="0"/>
              <a:t> project </a:t>
            </a:r>
            <a:r>
              <a:rPr lang="en-US" altLang="en-US" dirty="0" err="1"/>
              <a:t>tạo</a:t>
            </a:r>
            <a:r>
              <a:rPr lang="en-US" altLang="en-US" dirty="0"/>
              <a:t> folder lib (</a:t>
            </a:r>
            <a:r>
              <a:rPr lang="en-US" altLang="en-US" dirty="0" err="1"/>
              <a:t>chú</a:t>
            </a:r>
            <a:r>
              <a:rPr lang="en-US" altLang="en-US" dirty="0"/>
              <a:t> ý </a:t>
            </a:r>
            <a:r>
              <a:rPr lang="en-US" altLang="en-US" dirty="0" err="1"/>
              <a:t>trường</a:t>
            </a:r>
            <a:r>
              <a:rPr lang="en-US" altLang="en-US" dirty="0"/>
              <a:t> location ở B3)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55" y="2616954"/>
            <a:ext cx="2773920" cy="2206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456" y="2616954"/>
            <a:ext cx="1600423" cy="1876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961" y="2678305"/>
            <a:ext cx="3445804" cy="15093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9961" y="5203690"/>
            <a:ext cx="3290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B5</a:t>
            </a:r>
            <a:r>
              <a:rPr lang="en-US" altLang="en-US" dirty="0"/>
              <a:t>: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nén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file .jar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lib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758768" y="3555297"/>
            <a:ext cx="580295" cy="2874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83315" y="3555297"/>
            <a:ext cx="580295" cy="2874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00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3153014" y="2170882"/>
            <a:ext cx="6088346" cy="22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chemeClr val="bg1"/>
                </a:solidFill>
              </a:rPr>
              <a:t>Làm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việc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với</a:t>
            </a:r>
            <a:r>
              <a:rPr lang="en-US" sz="4800" b="1" dirty="0">
                <a:solidFill>
                  <a:schemeClr val="bg1"/>
                </a:solidFill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222716021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Download driver </a:t>
            </a:r>
            <a:r>
              <a:rPr lang="en-US" altLang="en-US" b="1" dirty="0" err="1">
                <a:solidFill>
                  <a:srgbClr val="C00000"/>
                </a:solidFill>
              </a:rPr>
              <a:t>và</a:t>
            </a:r>
            <a:r>
              <a:rPr lang="en-US" altLang="en-US" b="1" dirty="0">
                <a:solidFill>
                  <a:srgbClr val="C00000"/>
                </a:solidFill>
              </a:rPr>
              <a:t> setup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515859" y="5341675"/>
            <a:ext cx="4490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B6: </a:t>
            </a:r>
            <a:r>
              <a:rPr lang="en-US" altLang="en-US" sz="2000" dirty="0" err="1"/>
              <a:t>Tùy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chỉnh</a:t>
            </a:r>
            <a:r>
              <a:rPr lang="en-US" altLang="en-US" sz="2000" dirty="0"/>
              <a:t> Java Build Path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Eclipse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4" y="1953753"/>
            <a:ext cx="3501381" cy="2281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08" y="1924771"/>
            <a:ext cx="4532530" cy="26236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60140" y="5348254"/>
            <a:ext cx="4490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B6: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Libraries &gt; Add External JARs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tìm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đến</a:t>
            </a:r>
            <a:r>
              <a:rPr lang="en-US" altLang="en-US" sz="2000" dirty="0"/>
              <a:t> file driver</a:t>
            </a:r>
            <a:endParaRPr lang="en-US" sz="2000" dirty="0"/>
          </a:p>
        </p:txBody>
      </p:sp>
      <p:sp>
        <p:nvSpPr>
          <p:cNvPr id="16" name="Right Arrow 15"/>
          <p:cNvSpPr/>
          <p:nvPr/>
        </p:nvSpPr>
        <p:spPr>
          <a:xfrm>
            <a:off x="4962859" y="3092863"/>
            <a:ext cx="580295" cy="2874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Làm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việc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với</a:t>
            </a:r>
            <a:r>
              <a:rPr lang="en-US" altLang="en-US" b="1" dirty="0">
                <a:solidFill>
                  <a:srgbClr val="C00000"/>
                </a:solidFill>
              </a:rPr>
              <a:t> CSDL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503" y="1131488"/>
            <a:ext cx="4490318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920000"/>
                </a:solidFill>
              </a:rPr>
              <a:t>B1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Đăng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ký</a:t>
            </a:r>
            <a:r>
              <a:rPr lang="en-US" altLang="en-US" sz="2800" dirty="0"/>
              <a:t> driver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(DRIVER_CLASS);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20000"/>
                </a:solidFill>
              </a:rPr>
              <a:t>B2</a:t>
            </a:r>
            <a:r>
              <a:rPr lang="en-US" sz="2800" dirty="0"/>
              <a:t>: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20000"/>
                </a:solidFill>
              </a:rPr>
              <a:t>B3</a:t>
            </a:r>
            <a:r>
              <a:rPr lang="en-US" sz="2800" dirty="0"/>
              <a:t>: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CDSL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("SELECT … FROM …");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20000"/>
                </a:solidFill>
              </a:rPr>
              <a:t>B4</a:t>
            </a:r>
            <a:r>
              <a:rPr lang="en-US" sz="2800" dirty="0"/>
              <a:t>: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20000"/>
                </a:solidFill>
              </a:rPr>
              <a:t>B5</a:t>
            </a:r>
            <a:r>
              <a:rPr lang="en-US" sz="2800" dirty="0"/>
              <a:t>: </a:t>
            </a: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5943" y="408214"/>
            <a:ext cx="5862321" cy="61093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en-US" sz="850" dirty="0">
              <a:latin typeface="Consolas" panose="020B0609020204030204" pitchFamily="49" charset="0"/>
            </a:endParaRPr>
          </a:p>
          <a:p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MySqlDemo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850" dirty="0">
              <a:latin typeface="Consolas" panose="020B0609020204030204" pitchFamily="49" charset="0"/>
            </a:endParaRPr>
          </a:p>
          <a:p>
            <a:pPr lvl="1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DRIVER_CLASS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5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5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://localhost/</a:t>
            </a:r>
            <a:r>
              <a:rPr lang="en-US" sz="85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demo?serverTimezone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=UTC"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850" dirty="0">
              <a:latin typeface="Consolas" panose="020B0609020204030204" pitchFamily="49" charset="0"/>
            </a:endParaRPr>
          </a:p>
          <a:p>
            <a:pPr lvl="1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"STEP 1: Register JDBC driver"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DRIVER_CLASS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en-US" sz="850" dirty="0">
              <a:latin typeface="Consolas" panose="020B0609020204030204" pitchFamily="49" charset="0"/>
            </a:endParaRP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"STEP 2: Open a connection"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50" i="1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en-US" sz="850" dirty="0">
              <a:latin typeface="Consolas" panose="020B0609020204030204" pitchFamily="49" charset="0"/>
            </a:endParaRP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"STEP 3: Execute a query"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dirty="0">
                <a:solidFill>
                  <a:srgbClr val="2A00FF"/>
                </a:solidFill>
                <a:latin typeface="Consolas" panose="020B0609020204030204" pitchFamily="49" charset="0"/>
              </a:rPr>
              <a:t>"SELECT id, name, address FROM Person"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en-US" sz="850" dirty="0">
              <a:latin typeface="Consolas" panose="020B0609020204030204" pitchFamily="49" charset="0"/>
            </a:endParaRP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"STEP 4: Extract data from result set"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3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dirty="0">
                <a:solidFill>
                  <a:srgbClr val="2A00FF"/>
                </a:solidFill>
                <a:latin typeface="Consolas" panose="020B0609020204030204" pitchFamily="49" charset="0"/>
              </a:rPr>
              <a:t>"address"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en-US" sz="850" dirty="0">
              <a:latin typeface="Consolas" panose="020B0609020204030204" pitchFamily="49" charset="0"/>
            </a:endParaRP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50" i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", name: 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5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", address: 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50" i="1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850" dirty="0">
              <a:latin typeface="Consolas" panose="020B0609020204030204" pitchFamily="49" charset="0"/>
            </a:endParaRPr>
          </a:p>
          <a:p>
            <a:pPr lvl="2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"STEP 5: Close connection"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5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85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2"/>
            <a:r>
              <a:rPr lang="en-US" sz="8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50" i="1" dirty="0">
                <a:solidFill>
                  <a:srgbClr val="2A00FF"/>
                </a:solidFill>
                <a:latin typeface="Consolas" panose="020B0609020204030204" pitchFamily="49" charset="0"/>
              </a:rPr>
              <a:t>"Done!"</a:t>
            </a:r>
            <a:r>
              <a:rPr lang="en-US" sz="8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317630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Bài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tập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485" y="1131488"/>
            <a:ext cx="1146769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/>
              <a:t>Bài</a:t>
            </a:r>
            <a:r>
              <a:rPr lang="en-US" altLang="en-US" dirty="0"/>
              <a:t> 1: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b="1" dirty="0"/>
              <a:t>Person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CDSL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Person (List&lt;Person&gt;)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/>
              <a:t>Bài</a:t>
            </a:r>
            <a:r>
              <a:rPr lang="en-US" altLang="en-US" dirty="0"/>
              <a:t> 2: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nối</a:t>
            </a:r>
            <a:r>
              <a:rPr lang="en-US" altLang="en-US" dirty="0"/>
              <a:t> CSDL </a:t>
            </a:r>
            <a:r>
              <a:rPr lang="en-US" altLang="en-US" dirty="0" err="1"/>
              <a:t>vào</a:t>
            </a:r>
            <a:r>
              <a:rPr lang="en-US" altLang="en-US" dirty="0"/>
              <a:t> 1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b="1" dirty="0" err="1"/>
              <a:t>PersonRepository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09335"/>
              </p:ext>
            </p:extLst>
          </p:nvPr>
        </p:nvGraphicFramePr>
        <p:xfrm>
          <a:off x="1436024" y="2885814"/>
          <a:ext cx="4533261" cy="2219960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4533261">
                  <a:extLst>
                    <a:ext uri="{9D8B030D-6E8A-4147-A177-3AD203B41FA5}">
                      <a16:colId xmlns:a16="http://schemas.microsoft.com/office/drawing/2014/main" val="4196572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en-US" b="1" dirty="0" err="1"/>
                        <a:t>PersonRepository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8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 List&lt;Person&gt; </a:t>
                      </a:r>
                      <a:r>
                        <a:rPr lang="en-US" altLang="en-US" sz="1600" dirty="0" err="1">
                          <a:latin typeface="Consolas" panose="020B0609020204030204" pitchFamily="49" charset="0"/>
                        </a:rPr>
                        <a:t>readAll</a:t>
                      </a:r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();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Public Boolean add(Person p);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Public Boolean add(Person p);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public Boolean update(Person p);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3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public Boolean delete(</a:t>
                      </a:r>
                      <a:r>
                        <a:rPr lang="en-US" altLang="en-US" sz="16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en-US" sz="1600" dirty="0" err="1">
                          <a:latin typeface="Consolas" panose="020B0609020204030204" pitchFamily="49" charset="0"/>
                        </a:rPr>
                        <a:t>personId</a:t>
                      </a:r>
                      <a:r>
                        <a:rPr lang="en-US" altLang="en-US" sz="1600" dirty="0">
                          <a:latin typeface="Consolas" panose="020B0609020204030204" pitchFamily="49" charset="0"/>
                        </a:rPr>
                        <a:t>);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59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Tài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liệu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khảo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https://www.javatpoint.com/jdbc-driver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https://en.wikipedia.org/wiki/JDBC_driver#/media/File:Native_Protocol_driver.png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https://www.vogella.com/tutorials/MySQLJava/article.html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https://stackoverflow.com/questions/26515700/mysql-jdbc-driver-5-1-33-time-zone-issue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254763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2770113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Khái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niệm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95400"/>
            <a:ext cx="10397737" cy="25200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JDBC (</a:t>
            </a:r>
            <a:r>
              <a:rPr lang="en-US" sz="2000" b="1" dirty="0"/>
              <a:t>J</a:t>
            </a:r>
            <a:r>
              <a:rPr lang="en-US" sz="2000" dirty="0"/>
              <a:t>ava </a:t>
            </a:r>
            <a:r>
              <a:rPr lang="en-US" sz="2000" b="1" dirty="0"/>
              <a:t>D</a:t>
            </a:r>
            <a:r>
              <a:rPr lang="en-US" sz="2000" dirty="0"/>
              <a:t>ata</a:t>
            </a:r>
            <a:r>
              <a:rPr lang="en-US" sz="2000" b="1" dirty="0"/>
              <a:t>b</a:t>
            </a:r>
            <a:r>
              <a:rPr lang="en-US" sz="2000" dirty="0"/>
              <a:t>ase </a:t>
            </a:r>
            <a:r>
              <a:rPr lang="en-US" sz="2000" b="1" dirty="0"/>
              <a:t>C</a:t>
            </a:r>
            <a:r>
              <a:rPr lang="en-US" sz="2000" dirty="0"/>
              <a:t>onnectivity) </a:t>
            </a:r>
            <a:r>
              <a:rPr lang="en-US" sz="2000" dirty="0" err="1"/>
              <a:t>là</a:t>
            </a:r>
            <a:r>
              <a:rPr lang="en-US" sz="2000" dirty="0"/>
              <a:t> API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Java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CSDL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CSDL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000" dirty="0" err="1"/>
              <a:t>Tất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ứng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bằng</a:t>
            </a:r>
            <a:r>
              <a:rPr lang="en-US" altLang="en-US" sz="2000" dirty="0"/>
              <a:t> Java (Console, GUI, Applet, Web) </a:t>
            </a:r>
            <a:r>
              <a:rPr lang="en-US" altLang="en-US" sz="2000" dirty="0" err="1"/>
              <a:t>đều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 JDBC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CDSL</a:t>
            </a:r>
          </a:p>
        </p:txBody>
      </p:sp>
      <p:sp>
        <p:nvSpPr>
          <p:cNvPr id="2" name="Rectangle 1"/>
          <p:cNvSpPr/>
          <p:nvPr/>
        </p:nvSpPr>
        <p:spPr>
          <a:xfrm>
            <a:off x="4471405" y="3256317"/>
            <a:ext cx="2526112" cy="447332"/>
          </a:xfrm>
          <a:prstGeom prst="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1405" y="3979394"/>
            <a:ext cx="2526112" cy="447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1405" y="4639978"/>
            <a:ext cx="2526112" cy="447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5655" y="5430484"/>
            <a:ext cx="2526112" cy="447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JDBC Driver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1405" y="5430484"/>
            <a:ext cx="2526111" cy="447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JDBC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6569" y="5430484"/>
            <a:ext cx="2526112" cy="447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MSSQL JDBC Driver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788505" y="6137664"/>
            <a:ext cx="1460409" cy="59205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5004256" y="6137664"/>
            <a:ext cx="1460409" cy="59205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Oracle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8139420" y="6137664"/>
            <a:ext cx="1460409" cy="59205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MSSQL</a:t>
            </a:r>
          </a:p>
        </p:txBody>
      </p:sp>
      <p:cxnSp>
        <p:nvCxnSpPr>
          <p:cNvPr id="5" name="Straight Arrow Connector 4"/>
          <p:cNvCxnSpPr>
            <a:stCxn id="2" idx="2"/>
            <a:endCxn id="6" idx="0"/>
          </p:cNvCxnSpPr>
          <p:nvPr/>
        </p:nvCxnSpPr>
        <p:spPr>
          <a:xfrm>
            <a:off x="5734461" y="3703649"/>
            <a:ext cx="0" cy="275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5734461" y="4426726"/>
            <a:ext cx="0" cy="213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>
            <a:off x="5734461" y="5087310"/>
            <a:ext cx="0" cy="343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1"/>
            <a:endCxn id="8" idx="0"/>
          </p:cNvCxnSpPr>
          <p:nvPr/>
        </p:nvCxnSpPr>
        <p:spPr>
          <a:xfrm rot="10800000" flipV="1">
            <a:off x="2518711" y="4863644"/>
            <a:ext cx="1952694" cy="5668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10" idx="0"/>
          </p:cNvCxnSpPr>
          <p:nvPr/>
        </p:nvCxnSpPr>
        <p:spPr>
          <a:xfrm>
            <a:off x="6997517" y="4863644"/>
            <a:ext cx="1872108" cy="5668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3" idx="1"/>
          </p:cNvCxnSpPr>
          <p:nvPr/>
        </p:nvCxnSpPr>
        <p:spPr>
          <a:xfrm flipH="1">
            <a:off x="2518710" y="5877816"/>
            <a:ext cx="1" cy="25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2" idx="1"/>
          </p:cNvCxnSpPr>
          <p:nvPr/>
        </p:nvCxnSpPr>
        <p:spPr>
          <a:xfrm>
            <a:off x="5734461" y="5877816"/>
            <a:ext cx="0" cy="25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3" idx="1"/>
          </p:cNvCxnSpPr>
          <p:nvPr/>
        </p:nvCxnSpPr>
        <p:spPr>
          <a:xfrm>
            <a:off x="8869625" y="5877816"/>
            <a:ext cx="0" cy="25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4435" y="1038843"/>
            <a:ext cx="10397737" cy="13688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JDBC driver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do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CDSL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Có</a:t>
            </a:r>
            <a:r>
              <a:rPr lang="en-US" sz="2000" dirty="0"/>
              <a:t> 4 </a:t>
            </a:r>
            <a:r>
              <a:rPr lang="en-US" sz="2000" dirty="0" err="1"/>
              <a:t>kiểu</a:t>
            </a:r>
            <a:r>
              <a:rPr lang="en-US" sz="2000" dirty="0"/>
              <a:t> JDBC driver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2381" y="2279420"/>
            <a:ext cx="2787622" cy="4289128"/>
            <a:chOff x="165829" y="2510027"/>
            <a:chExt cx="2952341" cy="4022341"/>
          </a:xfrm>
        </p:grpSpPr>
        <p:sp>
          <p:nvSpPr>
            <p:cNvPr id="4" name="Rectangle 3"/>
            <p:cNvSpPr/>
            <p:nvPr/>
          </p:nvSpPr>
          <p:spPr>
            <a:xfrm>
              <a:off x="165829" y="2510027"/>
              <a:ext cx="2952341" cy="40223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829" y="5960046"/>
              <a:ext cx="2952341" cy="5723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Kiểu</a:t>
              </a:r>
              <a:r>
                <a:rPr lang="en-US" sz="1600" dirty="0"/>
                <a:t> 1: JDBC-ODBC bridge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21810" y="2279420"/>
            <a:ext cx="2787622" cy="4289125"/>
            <a:chOff x="165829" y="2243243"/>
            <a:chExt cx="2952341" cy="4289125"/>
          </a:xfrm>
        </p:grpSpPr>
        <p:sp>
          <p:nvSpPr>
            <p:cNvPr id="53" name="Rectangle 52"/>
            <p:cNvSpPr/>
            <p:nvPr/>
          </p:nvSpPr>
          <p:spPr>
            <a:xfrm>
              <a:off x="165829" y="2243243"/>
              <a:ext cx="2952341" cy="42891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5829" y="5960046"/>
              <a:ext cx="2952341" cy="5723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Kiểu</a:t>
              </a:r>
              <a:r>
                <a:rPr lang="en-US" sz="1600" dirty="0"/>
                <a:t> 2: </a:t>
              </a:r>
              <a:r>
                <a:rPr lang="en-US" sz="1600" dirty="0" err="1"/>
                <a:t>Sử</a:t>
              </a:r>
              <a:r>
                <a:rPr lang="en-US" sz="1600" dirty="0"/>
                <a:t> </a:t>
              </a:r>
              <a:r>
                <a:rPr lang="en-US" sz="1600" dirty="0" err="1"/>
                <a:t>dụng</a:t>
              </a:r>
              <a:r>
                <a:rPr lang="en-US" sz="1600" dirty="0"/>
                <a:t> DB library API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01239" y="2279421"/>
            <a:ext cx="2787622" cy="4289124"/>
            <a:chOff x="165829" y="2243245"/>
            <a:chExt cx="2952341" cy="4289124"/>
          </a:xfrm>
        </p:grpSpPr>
        <p:sp>
          <p:nvSpPr>
            <p:cNvPr id="56" name="Rectangle 55"/>
            <p:cNvSpPr/>
            <p:nvPr/>
          </p:nvSpPr>
          <p:spPr>
            <a:xfrm>
              <a:off x="165829" y="2243245"/>
              <a:ext cx="2952341" cy="42891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5829" y="5960046"/>
              <a:ext cx="2952341" cy="5723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Kiểu</a:t>
              </a:r>
              <a:r>
                <a:rPr lang="en-US" sz="1600" dirty="0"/>
                <a:t> 3: </a:t>
              </a:r>
              <a:r>
                <a:rPr lang="en-US" sz="1600" dirty="0" err="1"/>
                <a:t>Thông</a:t>
              </a:r>
              <a:r>
                <a:rPr lang="en-US" sz="1600" dirty="0"/>
                <a:t> qua middleware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80954" y="2279420"/>
            <a:ext cx="2787622" cy="4289123"/>
            <a:chOff x="165829" y="2243245"/>
            <a:chExt cx="2952341" cy="4289123"/>
          </a:xfrm>
        </p:grpSpPr>
        <p:sp>
          <p:nvSpPr>
            <p:cNvPr id="59" name="Rectangle 58"/>
            <p:cNvSpPr/>
            <p:nvPr/>
          </p:nvSpPr>
          <p:spPr>
            <a:xfrm>
              <a:off x="165829" y="2243245"/>
              <a:ext cx="2952341" cy="42891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5829" y="5960046"/>
              <a:ext cx="2952341" cy="5723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Kiểu</a:t>
              </a:r>
              <a:r>
                <a:rPr lang="en-US" sz="1600" dirty="0"/>
                <a:t> 4: Thin driver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3798" y="5366100"/>
            <a:ext cx="262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Driver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lời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phương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JDBC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lời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hàm</a:t>
            </a:r>
            <a:r>
              <a:rPr lang="en-US" sz="1200" dirty="0"/>
              <a:t> ODBC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hỗ</a:t>
            </a:r>
            <a:r>
              <a:rPr lang="en-US" sz="1200" dirty="0"/>
              <a:t> trợ </a:t>
            </a:r>
            <a:r>
              <a:rPr lang="en-US" sz="1200" dirty="0" err="1"/>
              <a:t>từ</a:t>
            </a:r>
            <a:r>
              <a:rPr lang="en-US" sz="1200" dirty="0"/>
              <a:t> Java 8)</a:t>
            </a:r>
          </a:p>
        </p:txBody>
      </p:sp>
      <p:pic>
        <p:nvPicPr>
          <p:cNvPr id="3074" name="Picture 2" descr="https://upload.wikimedia.org/wikipedia/commons/thumb/3/38/JDBC_driver.png/300px-JDBC_driver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50" y="2443881"/>
            <a:ext cx="1743998" cy="24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8656" y="6642556"/>
            <a:ext cx="2278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Hình</a:t>
            </a:r>
            <a:r>
              <a:rPr lang="en-US" sz="800" dirty="0"/>
              <a:t>: </a:t>
            </a:r>
            <a:r>
              <a:rPr lang="en-US" sz="800" dirty="0">
                <a:hlinkClick r:id="rId4"/>
              </a:rPr>
              <a:t>https://en.wikipedia.org/wiki/JDBC_driver</a:t>
            </a:r>
            <a:endParaRPr lang="en-US" sz="800" dirty="0"/>
          </a:p>
        </p:txBody>
      </p:sp>
      <p:pic>
        <p:nvPicPr>
          <p:cNvPr id="3076" name="Picture 4" descr="https://upload.wikimedia.org/wikipedia/commons/thumb/c/cb/Native_API_driver.png/300px-Native_API_driver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90" y="2368044"/>
            <a:ext cx="2144975" cy="275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03084" y="5401782"/>
            <a:ext cx="262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Driver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thư</a:t>
            </a:r>
            <a:r>
              <a:rPr lang="en-US" sz="1200" dirty="0"/>
              <a:t> </a:t>
            </a:r>
            <a:r>
              <a:rPr lang="en-US" sz="1200" dirty="0" err="1"/>
              <a:t>viện</a:t>
            </a:r>
            <a:r>
              <a:rPr lang="en-US" sz="1200" dirty="0"/>
              <a:t> API </a:t>
            </a:r>
            <a:r>
              <a:rPr lang="en-US" sz="1200" dirty="0" err="1"/>
              <a:t>của</a:t>
            </a:r>
            <a:r>
              <a:rPr lang="en-US" sz="1200" dirty="0"/>
              <a:t> Database (</a:t>
            </a:r>
            <a:r>
              <a:rPr lang="en-US" sz="1200" dirty="0" err="1"/>
              <a:t>vd</a:t>
            </a:r>
            <a:r>
              <a:rPr lang="en-US" sz="1200" dirty="0"/>
              <a:t> Oracle OCI)</a:t>
            </a:r>
          </a:p>
        </p:txBody>
      </p:sp>
      <p:pic>
        <p:nvPicPr>
          <p:cNvPr id="3078" name="Picture 6" descr="https://upload.wikimedia.org/wikipedia/commons/e/e0/Network_Protocol_driver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31" y="2368044"/>
            <a:ext cx="1840723" cy="28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6282656" y="5366100"/>
            <a:ext cx="262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lời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JDBC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</a:t>
            </a:r>
            <a:r>
              <a:rPr lang="en-US" sz="1200" dirty="0" err="1"/>
              <a:t>cụ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DB </a:t>
            </a:r>
            <a:r>
              <a:rPr lang="en-US" sz="1200" dirty="0" err="1"/>
              <a:t>thông</a:t>
            </a:r>
            <a:r>
              <a:rPr lang="en-US" sz="1200" dirty="0"/>
              <a:t> qua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endParaRPr lang="en-US" sz="1200" dirty="0"/>
          </a:p>
        </p:txBody>
      </p:sp>
      <p:pic>
        <p:nvPicPr>
          <p:cNvPr id="3080" name="Picture 8" descr="https://upload.wikimedia.org/wikipedia/commons/9/9c/Native_Protocol_driver.pn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70" y="2368044"/>
            <a:ext cx="2274389" cy="27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9162370" y="5309448"/>
            <a:ext cx="262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lời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JDBC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</a:t>
            </a:r>
            <a:r>
              <a:rPr lang="en-US" sz="1200" dirty="0" err="1"/>
              <a:t>cụ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DB </a:t>
            </a:r>
            <a:r>
              <a:rPr lang="en-US" sz="1200" dirty="0" err="1"/>
              <a:t>trực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bằng</a:t>
            </a:r>
            <a:r>
              <a:rPr lang="en-US" sz="1200" dirty="0"/>
              <a:t> Java code</a:t>
            </a:r>
          </a:p>
        </p:txBody>
      </p:sp>
    </p:spTree>
    <p:extLst>
      <p:ext uri="{BB962C8B-B14F-4D97-AF65-F5344CB8AC3E}">
        <p14:creationId xmlns:p14="http://schemas.microsoft.com/office/powerpoint/2010/main" val="378155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rgbClr val="C00000"/>
                </a:solidFill>
              </a:rPr>
              <a:t>Cài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đặt</a:t>
            </a:r>
            <a:r>
              <a:rPr lang="en-US" sz="4800" b="1" dirty="0">
                <a:solidFill>
                  <a:srgbClr val="C00000"/>
                </a:solidFill>
              </a:rPr>
              <a:t> MySQL </a:t>
            </a:r>
            <a:r>
              <a:rPr lang="en-US" sz="4800" b="1" dirty="0" err="1">
                <a:solidFill>
                  <a:srgbClr val="C00000"/>
                </a:solidFill>
              </a:rPr>
              <a:t>và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tạo</a:t>
            </a:r>
            <a:r>
              <a:rPr lang="en-US" sz="4800" b="1" dirty="0">
                <a:solidFill>
                  <a:srgbClr val="C00000"/>
                </a:solidFill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275971779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Giới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thiệu</a:t>
            </a:r>
            <a:r>
              <a:rPr lang="en-US" altLang="en-US" b="1" dirty="0">
                <a:solidFill>
                  <a:srgbClr val="C00000"/>
                </a:solidFill>
              </a:rPr>
              <a:t> MySQL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10772706" cy="50988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Là hệ quản trị cơ sở dữ liệu mã nguồn mở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Mạnh mẽ và miễn phí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để xây dựng các ứng dụng.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qua installer: </a:t>
            </a:r>
            <a:r>
              <a:rPr lang="en-US" sz="2400" dirty="0">
                <a:hlinkClick r:id="rId3"/>
              </a:rPr>
              <a:t>https://dev.mysql.com/downloads/installer/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PHP </a:t>
            </a:r>
            <a:r>
              <a:rPr lang="en-US" sz="2400" dirty="0" err="1"/>
              <a:t>thông</a:t>
            </a:r>
            <a:r>
              <a:rPr lang="en-US" sz="2400" dirty="0"/>
              <a:t> qua XAMPP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b="1" dirty="0"/>
              <a:t>XAMPP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PHP </a:t>
            </a:r>
            <a:r>
              <a:rPr lang="en-US" sz="2400" dirty="0" err="1"/>
              <a:t>MyAdmin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https://www.apachefriends.org/download.html</a:t>
            </a:r>
            <a:r>
              <a:rPr lang="en-US" sz="2400" dirty="0"/>
              <a:t> (LAMPP)</a:t>
            </a:r>
          </a:p>
          <a:p>
            <a:pPr>
              <a:lnSpc>
                <a:spcPct val="150000"/>
              </a:lnSpc>
            </a:pP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Giới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thiệu</a:t>
            </a:r>
            <a:r>
              <a:rPr lang="en-US" altLang="en-US" b="1" dirty="0">
                <a:solidFill>
                  <a:srgbClr val="C00000"/>
                </a:solidFill>
              </a:rPr>
              <a:t> MySQL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73739" y="1131488"/>
            <a:ext cx="10772706" cy="25063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ý: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Skype,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80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443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chiếm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start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Apache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&gt; Apache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httpd.conf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Apache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httpd.conf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80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8080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443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8443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5592" b="7729"/>
          <a:stretch/>
        </p:blipFill>
        <p:spPr>
          <a:xfrm>
            <a:off x="1122812" y="4060322"/>
            <a:ext cx="4886283" cy="2591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762" b="15221"/>
          <a:stretch/>
        </p:blipFill>
        <p:spPr>
          <a:xfrm>
            <a:off x="6511251" y="4055106"/>
            <a:ext cx="4508190" cy="259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115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PHP </a:t>
            </a:r>
            <a:r>
              <a:rPr lang="en-US" altLang="en-US" b="1" dirty="0" err="1">
                <a:solidFill>
                  <a:srgbClr val="C00000"/>
                </a:solidFill>
              </a:rPr>
              <a:t>MyAdmin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10772706" cy="50988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Bộ công cụ quản lý MySQL dựa trên nền tảng Web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viết bằng PHP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tích hợp trực tiếp trong XAMPP để tiện quản lý CSDL MySQL.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Địa chỉ thực hành (khi cài XAMPP):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http://localhost/phpmyadmin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http://localhost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:8080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/phpmyadmin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ở slide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7144</TotalTime>
  <Words>1435</Words>
  <Application>Microsoft Macintosh PowerPoint</Application>
  <PresentationFormat>Widescreen</PresentationFormat>
  <Paragraphs>227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Khái niệm</vt:lpstr>
      <vt:lpstr>Driver</vt:lpstr>
      <vt:lpstr>PowerPoint Presentation</vt:lpstr>
      <vt:lpstr>Giới thiệu MySQL</vt:lpstr>
      <vt:lpstr>Giới thiệu MySQL</vt:lpstr>
      <vt:lpstr>PHP MyAdmin</vt:lpstr>
      <vt:lpstr>PHP MyAdmin</vt:lpstr>
      <vt:lpstr>PHP MyAdmin</vt:lpstr>
      <vt:lpstr>PHP MyAdmin</vt:lpstr>
      <vt:lpstr>PHP MyAdmin</vt:lpstr>
      <vt:lpstr>PHP MyAdmin</vt:lpstr>
      <vt:lpstr>PHP MyAdmin</vt:lpstr>
      <vt:lpstr>PHP MyAdmin</vt:lpstr>
      <vt:lpstr>PHP MyAdmin</vt:lpstr>
      <vt:lpstr>PowerPoint Presentation</vt:lpstr>
      <vt:lpstr>Download driver và setup project</vt:lpstr>
      <vt:lpstr>Download driver và setup project</vt:lpstr>
      <vt:lpstr>Làm việc với CSDL</vt:lpstr>
      <vt:lpstr>Bài tập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Thuy Ngan</dc:creator>
  <cp:lastModifiedBy>Microsoft Office User</cp:lastModifiedBy>
  <cp:revision>407</cp:revision>
  <dcterms:modified xsi:type="dcterms:W3CDTF">2021-04-17T01:52:13Z</dcterms:modified>
</cp:coreProperties>
</file>