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42"/>
  </p:notesMasterIdLst>
  <p:sldIdLst>
    <p:sldId id="256" r:id="rId2"/>
    <p:sldId id="278" r:id="rId3"/>
    <p:sldId id="413" r:id="rId4"/>
    <p:sldId id="437" r:id="rId5"/>
    <p:sldId id="484" r:id="rId6"/>
    <p:sldId id="485" r:id="rId7"/>
    <p:sldId id="486" r:id="rId8"/>
    <p:sldId id="487" r:id="rId9"/>
    <p:sldId id="488" r:id="rId10"/>
    <p:sldId id="465" r:id="rId11"/>
    <p:sldId id="489" r:id="rId12"/>
    <p:sldId id="490" r:id="rId13"/>
    <p:sldId id="491" r:id="rId14"/>
    <p:sldId id="466" r:id="rId15"/>
    <p:sldId id="492" r:id="rId16"/>
    <p:sldId id="493" r:id="rId17"/>
    <p:sldId id="494" r:id="rId18"/>
    <p:sldId id="467" r:id="rId19"/>
    <p:sldId id="495" r:id="rId20"/>
    <p:sldId id="496" r:id="rId21"/>
    <p:sldId id="497" r:id="rId22"/>
    <p:sldId id="498" r:id="rId23"/>
    <p:sldId id="499" r:id="rId24"/>
    <p:sldId id="500" r:id="rId25"/>
    <p:sldId id="501" r:id="rId26"/>
    <p:sldId id="472" r:id="rId27"/>
    <p:sldId id="503" r:id="rId28"/>
    <p:sldId id="505" r:id="rId29"/>
    <p:sldId id="506" r:id="rId30"/>
    <p:sldId id="507" r:id="rId31"/>
    <p:sldId id="508" r:id="rId32"/>
    <p:sldId id="509" r:id="rId33"/>
    <p:sldId id="510" r:id="rId34"/>
    <p:sldId id="511" r:id="rId35"/>
    <p:sldId id="516" r:id="rId36"/>
    <p:sldId id="515" r:id="rId37"/>
    <p:sldId id="514" r:id="rId38"/>
    <p:sldId id="512" r:id="rId39"/>
    <p:sldId id="513" r:id="rId40"/>
    <p:sldId id="427" r:id="rId41"/>
  </p:sldIdLst>
  <p:sldSz cx="12192000" cy="6858000"/>
  <p:notesSz cx="7086600" cy="93599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ong Bui" initials="CB" lastIdx="1" clrIdx="0">
    <p:extLst>
      <p:ext uri="{19B8F6BF-5375-455C-9EA6-DF929625EA0E}">
        <p15:presenceInfo xmlns:p15="http://schemas.microsoft.com/office/powerpoint/2012/main" userId="a7ec0132f8f7a5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EC168E-BC46-4BE7-8A3F-B7A86C65BCE0}">
  <a:tblStyle styleId="{FEEC168E-BC46-4BE7-8A3F-B7A86C65BCE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D8D8D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8D8D9"/>
          </a:solidFill>
        </a:fill>
      </a:tcStyle>
    </a:band1V>
    <a:band2V>
      <a:tcTxStyle/>
      <a:tcStyle>
        <a:tcBdr/>
      </a:tcStyle>
    </a:band2V>
    <a:lastCol>
      <a:tcTxStyle b="on" i="off">
        <a:schemeClr val="dk1"/>
      </a:tcTxStyle>
      <a:tcStyle>
        <a:tcBdr/>
        <a:fill>
          <a:solidFill>
            <a:schemeClr val="lt2">
              <a:alpha val="49803"/>
            </a:schemeClr>
          </a:solidFill>
        </a:fill>
      </a:tcStyle>
    </a:lastCol>
    <a:firstCol>
      <a:tcTxStyle b="on" i="off">
        <a:schemeClr val="dk1"/>
      </a:tcTxStyle>
      <a:tcStyle>
        <a:tcBdr/>
        <a:fill>
          <a:solidFill>
            <a:schemeClr val="accent5">
              <a:alpha val="49803"/>
            </a:schemeClr>
          </a:solidFill>
        </a:fill>
      </a:tcStyle>
    </a:firstCol>
    <a:lastRow>
      <a:tcTxStyle b="on" i="off">
        <a:schemeClr val="lt1"/>
      </a:tcTxStyle>
      <a:tcStyle>
        <a:tcBdr/>
        <a:fill>
          <a:solidFill>
            <a:schemeClr val="l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schemeClr val="lt1"/>
      </a:tcTxStyle>
      <a:tcStyle>
        <a:tcBdr/>
        <a:fill>
          <a:solidFill>
            <a:srgbClr val="CC092F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4" autoAdjust="0"/>
    <p:restoredTop sz="88694" autoAdjust="0"/>
  </p:normalViewPr>
  <p:slideViewPr>
    <p:cSldViewPr snapToGrid="0">
      <p:cViewPr varScale="1">
        <p:scale>
          <a:sx n="95" d="100"/>
          <a:sy n="95" d="100"/>
        </p:scale>
        <p:origin x="5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4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14101" y="1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90282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0947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866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0648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8845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3877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5298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1505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9910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685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286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914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318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024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2465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2804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0630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955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566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77429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793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410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9315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48307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43763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0279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38023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45813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18484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40330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64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11185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2738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40036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480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472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729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710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090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265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AF75-CECC-4F42-8D0C-69995CFC5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1ACF3-9B4E-2140-B806-33B18DFAF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EF497-9C75-534F-92A5-AB58D1E5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C922B-E8F4-6040-8A2C-17D65060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705B0-7086-7C4A-BBD1-8BCB9390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221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C7C7-ACC6-8143-A579-E2323FA9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6F0D5-DEB6-A14F-BEBB-8D8647FCB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A95D5-D799-014C-A62A-ED228C23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4169D-4B95-104F-801F-00C474C9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6D7F4-135D-F941-9305-8C30D1AC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787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1F50E-3DAA-9442-BA8E-DD2A88A34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668C2-9076-CF42-9556-886CA8086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417A0-B98B-4E43-8C44-86546F02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9265F-49A8-6948-A9F3-D5DDB354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61731-645A-8C4E-A414-358BF643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228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 ">
  <p:cSld name="Title Red 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body" idx="1"/>
          </p:nvPr>
        </p:nvSpPr>
        <p:spPr>
          <a:xfrm>
            <a:off x="411480" y="4143296"/>
            <a:ext cx="74523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4000"/>
              <a:buNone/>
              <a:defRPr sz="40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2"/>
          </p:nvPr>
        </p:nvSpPr>
        <p:spPr>
          <a:xfrm>
            <a:off x="411480" y="5628417"/>
            <a:ext cx="74523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3"/>
          </p:nvPr>
        </p:nvSpPr>
        <p:spPr>
          <a:xfrm>
            <a:off x="411480" y="5199599"/>
            <a:ext cx="745236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7068263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413004" y="1371600"/>
            <a:ext cx="11365992" cy="147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516266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5766-7110-5643-8E32-5365A90D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6F4D0-722E-644F-93E3-4AC2C0700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0E05A-F621-914D-B0D9-82BBF816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D558-B7F4-B24D-9882-4D9EEF28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9C9F2-69BE-7049-BBCF-99E79B3C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316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5305-5825-474B-A77A-ADBE4741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0EB08-32FA-9F4E-9C49-C8D591285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BACAF-47A4-D940-9794-4076742E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6EFB-1B5E-3943-8CAD-24164515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3F920-AB80-D847-9749-2BD56D34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671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960C-E005-A046-96F5-B4CEC286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80E3-5FF5-1C42-ADEC-F1168ED54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59746-A980-5A43-9DF1-8544C70D6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6183E-948F-9E44-8CAE-BF5BFD22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DD72-06E7-0849-9755-14DB0B01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700A5-8F10-8445-8682-24D099FA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300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E4AB-79A6-CA44-85DE-24DEF16C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F2BB6-9BEF-E14D-9242-02D0823B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09FEE-1326-2547-9F71-0FB450BBB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0F2D6-9041-7D48-83B0-DDB312D8F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E4AD5-1729-AD46-B8DC-E8FD95DF2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550BE-675F-EC4B-A0D8-6F0D8B0F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734CF-9192-A740-BD36-42D85D45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5957B-1B55-3642-AE0D-7B75AAAD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085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1289-C1FF-8347-B855-A0E144F3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CC182-3804-AF40-B8CC-5BE37062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81B5E-0788-6D49-8161-17A1C9B5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10F07-4C34-544D-AC1B-5F086B96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101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589E6-B17E-6240-A131-760C3AE0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5C3FB-CA21-F94D-97C2-B9EC7826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85ACD-4115-EA4E-8996-40B5F2FD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0759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745A-2587-B349-88A1-8CF9A2BA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D33D-5A58-7040-AA66-680D181F4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63663-39DE-9F41-BDEC-B2B431B83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0E559-F446-8E4E-AD0D-C070FAEA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41EFA-1386-2C45-98CB-D49C2E3B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65C3D-D830-AC41-BCC3-F3E4AD43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788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7C58-9E61-8548-94E2-8FCCEC44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58E70-C87D-0744-AC0E-517FC7D49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D50AA-6119-BF4F-B4C0-1E542B73E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098D7-E20C-9845-81F2-5B490C9C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E0CF2-2552-9641-BA02-258D06AC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3C4AC-F575-4C4C-83BC-10108F9B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333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2CA6D-F0CF-F242-9B52-14ACD5B9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5B5D3-1926-B845-A606-7F1A8DC7C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7C2D6-4F08-514D-B469-CBC5C014F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9DE11-8446-48C5-902C-36578B88AC4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9EA56-CAEE-684E-AB21-06B753A30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327E8-2B6D-D74D-A374-AA758CFF7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4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transition spd="med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tfoo.net/oreilly/java/javanut/figs/jn2_2001.gif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viettuts.vn/java-swing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netfoo.net/oreilly/java/javanut/figs/jn2_2001.gif" TargetMode="External"/><Relationship Id="rId4" Type="http://schemas.openxmlformats.org/officeDocument/2006/relationships/hyperlink" Target="https://viettuts.vn/java-awt/cac-lop-adapter-trong-java-aw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298704" y="2028180"/>
            <a:ext cx="11365992" cy="70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</a:rPr>
              <a:t>BÀI GIẢNG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E8E1D-A4F9-DC48-BD01-26EE1DDB6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Phân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cấp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thừa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kế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373" y="1563185"/>
            <a:ext cx="2857899" cy="1952898"/>
          </a:xfrm>
          <a:prstGeom prst="rect">
            <a:avLst/>
          </a:prstGeom>
        </p:spPr>
      </p:pic>
      <p:sp>
        <p:nvSpPr>
          <p:cNvPr id="26" name="Rounded Rectangular Callout 25"/>
          <p:cNvSpPr/>
          <p:nvPr/>
        </p:nvSpPr>
        <p:spPr>
          <a:xfrm>
            <a:off x="8506120" y="1502134"/>
            <a:ext cx="1941921" cy="659876"/>
          </a:xfrm>
          <a:prstGeom prst="wedgeRoundRectCallout">
            <a:avLst>
              <a:gd name="adj1" fmla="val -73746"/>
              <a:gd name="adj2" fmla="val 23929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frame</a:t>
            </a:r>
          </a:p>
        </p:txBody>
      </p:sp>
      <p:sp>
        <p:nvSpPr>
          <p:cNvPr id="3" name="Rectangle 2"/>
          <p:cNvSpPr/>
          <p:nvPr/>
        </p:nvSpPr>
        <p:spPr>
          <a:xfrm>
            <a:off x="8506120" y="2162010"/>
            <a:ext cx="3558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Frame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viền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cửa</a:t>
            </a:r>
            <a:r>
              <a:rPr lang="en-US" sz="2000" dirty="0"/>
              <a:t> </a:t>
            </a:r>
            <a:r>
              <a:rPr lang="en-US" sz="2000" dirty="0" err="1"/>
              <a:t>sổ</a:t>
            </a:r>
            <a:endParaRPr lang="en-US" sz="20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6708740" y="3909918"/>
            <a:ext cx="1941921" cy="659876"/>
          </a:xfrm>
          <a:prstGeom prst="wedgeRoundRectCallout">
            <a:avLst>
              <a:gd name="adj1" fmla="val -38794"/>
              <a:gd name="adj2" fmla="val -133214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Panel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55322" y="4569794"/>
            <a:ext cx="27750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Panel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viền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392130" y="1937872"/>
            <a:ext cx="2526384" cy="13951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711485" y="1753206"/>
            <a:ext cx="17526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sz="2000" dirty="0"/>
              <a:t>Component</a:t>
            </a: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1711485" y="2554226"/>
            <a:ext cx="17526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sz="2000" dirty="0"/>
              <a:t>Container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568485" y="3621026"/>
            <a:ext cx="1600200" cy="369332"/>
          </a:xfrm>
          <a:prstGeom prst="rect">
            <a:avLst/>
          </a:prstGeom>
          <a:solidFill>
            <a:srgbClr val="92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sz="2000"/>
              <a:t>Panel</a:t>
            </a: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2854485" y="3621026"/>
            <a:ext cx="16002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sz="2000"/>
              <a:t>Window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568485" y="4840226"/>
            <a:ext cx="16002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sz="2000"/>
              <a:t>Applet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2321085" y="4840226"/>
            <a:ext cx="1600200" cy="369332"/>
          </a:xfrm>
          <a:prstGeom prst="rect">
            <a:avLst/>
          </a:prstGeom>
          <a:solidFill>
            <a:srgbClr val="92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sz="2000"/>
              <a:t>Frame</a:t>
            </a: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4073685" y="4840226"/>
            <a:ext cx="16002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sz="2000"/>
              <a:t>Dialog</a:t>
            </a:r>
          </a:p>
        </p:txBody>
      </p:sp>
      <p:cxnSp>
        <p:nvCxnSpPr>
          <p:cNvPr id="7" name="Straight Arrow Connector 6"/>
          <p:cNvCxnSpPr>
            <a:stCxn id="37" idx="2"/>
            <a:endCxn id="38" idx="0"/>
          </p:cNvCxnSpPr>
          <p:nvPr/>
        </p:nvCxnSpPr>
        <p:spPr>
          <a:xfrm>
            <a:off x="2587785" y="2122538"/>
            <a:ext cx="0" cy="431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8" idx="2"/>
          </p:cNvCxnSpPr>
          <p:nvPr/>
        </p:nvCxnSpPr>
        <p:spPr>
          <a:xfrm flipH="1">
            <a:off x="1255071" y="2923558"/>
            <a:ext cx="1332714" cy="697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8" idx="2"/>
            <a:endCxn id="40" idx="0"/>
          </p:cNvCxnSpPr>
          <p:nvPr/>
        </p:nvCxnSpPr>
        <p:spPr>
          <a:xfrm>
            <a:off x="2587785" y="2923558"/>
            <a:ext cx="1066800" cy="697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9" idx="2"/>
            <a:endCxn id="41" idx="0"/>
          </p:cNvCxnSpPr>
          <p:nvPr/>
        </p:nvCxnSpPr>
        <p:spPr>
          <a:xfrm>
            <a:off x="1368585" y="3990358"/>
            <a:ext cx="0" cy="849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2"/>
            <a:endCxn id="43" idx="0"/>
          </p:cNvCxnSpPr>
          <p:nvPr/>
        </p:nvCxnSpPr>
        <p:spPr>
          <a:xfrm>
            <a:off x="3654585" y="3990358"/>
            <a:ext cx="1219200" cy="849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0" idx="2"/>
            <a:endCxn id="42" idx="0"/>
          </p:cNvCxnSpPr>
          <p:nvPr/>
        </p:nvCxnSpPr>
        <p:spPr>
          <a:xfrm flipH="1">
            <a:off x="3121185" y="3990358"/>
            <a:ext cx="533400" cy="849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5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28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Khái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niệm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68485" y="1131488"/>
            <a:ext cx="10772706" cy="50988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Container: Đối tượng chứa các element, cho phép vẽ, tô màu lên container.</a:t>
            </a:r>
          </a:p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và </a:t>
            </a: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Panel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là các class thường dùng.</a:t>
            </a:r>
          </a:p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Panel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thường dùng để chứa các element trong 1 GUI phức tạp, 1 </a:t>
            </a: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có thể chứa nhiều </a:t>
            </a: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Panel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Applet thường dùng để tạo 1 ứng dụng nhúng vào Browser.</a:t>
            </a:r>
          </a:p>
        </p:txBody>
      </p:sp>
    </p:spTree>
    <p:extLst>
      <p:ext uri="{BB962C8B-B14F-4D97-AF65-F5344CB8AC3E}">
        <p14:creationId xmlns:p14="http://schemas.microsoft.com/office/powerpoint/2010/main" val="402759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Ví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dụ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68485" y="1131488"/>
            <a:ext cx="2259556" cy="6690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frame: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109" y="2095611"/>
            <a:ext cx="7063478" cy="341632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container;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ContainerDemo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jframe1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jframe1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.setSize(300, 200);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jframe1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.setTitle(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"This is a frame"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jframe1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.setVisible(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430" y="2443102"/>
            <a:ext cx="280074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4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Ví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dụ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68485" y="1131488"/>
            <a:ext cx="3494468" cy="6690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frame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2918" y="1737593"/>
            <a:ext cx="7104846" cy="477053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container;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javax.swing.JFrame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jframe1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jbutton1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"Test"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jframe1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jbutton1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thêm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button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vào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JFrame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2"/>
            <a:endParaRPr 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jframe1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.setSize(300, 200);</a:t>
            </a:r>
          </a:p>
          <a:p>
            <a:pPr lvl="2"/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jframe1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.setTitle(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"This is a frame"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jframe1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.setDefaultCloseOperation(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EXIT_ON_CLOSE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jframe1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.setVisible(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985" y="2603081"/>
            <a:ext cx="2981741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9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298704" y="2028180"/>
            <a:ext cx="11365992" cy="70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2759717791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Khái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niệm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68485" y="1131488"/>
            <a:ext cx="10772706" cy="50988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Layout : Cách bố trí các components lên container.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Không dễ dàng gì để tự quản lý vị trí của các components trên GUI.</a:t>
            </a:r>
          </a:p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LayoutManager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là interface mô tả về các layout.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sẵn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một số layout, các lớp layout này đều implement </a:t>
            </a: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LayoutManager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interface.</a:t>
            </a:r>
          </a:p>
        </p:txBody>
      </p:sp>
    </p:spTree>
    <p:extLst>
      <p:ext uri="{BB962C8B-B14F-4D97-AF65-F5344CB8AC3E}">
        <p14:creationId xmlns:p14="http://schemas.microsoft.com/office/powerpoint/2010/main" val="103631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BorderLayout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55953" y="1019628"/>
            <a:ext cx="10772706" cy="50988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Bố trí các component theo dạng ra biên của khung tạo ra 5 vị trí: EAST, WEST, SOUTH,NORTH, CENTER.</a:t>
            </a:r>
          </a:p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Đây là layout MẶC ĐỊNH của Frame.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Nếu container chỉ có 1 component và đặt nó ở vị trí CENTER thì component này phủ kín container.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Cú pháp thêm 1 component vào container tại 1 vị trí: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Tương tự cho “West”, “South”, “North”, “Center”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5444" y="5470110"/>
            <a:ext cx="5387788" cy="52322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Container.add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("East", component);</a:t>
            </a:r>
          </a:p>
          <a:p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Container.add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BorderLayout.EAST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, component);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20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BorderLayout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8682" y="4933081"/>
            <a:ext cx="5387788" cy="52322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Container.add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("East", component);</a:t>
            </a:r>
          </a:p>
          <a:p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Container.add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BorderLayout.EAST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, component);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344" y="2123890"/>
            <a:ext cx="3781953" cy="29341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485" y="1236455"/>
            <a:ext cx="7104846" cy="4708981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container;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java.awt.BorderLayout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javax.swing.JButton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javax.swing.JFrame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BorderLayoutDemoFrame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BorderLayoutDemoFrame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BorderLayout.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NORTH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"NORTH"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BorderLayout.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SOUTH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"SOUTH"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BorderLayout.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"CENTER"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BorderLayout.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WEST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"WEST"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BorderLayout.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EAST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"EAST"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BorderLayoutDemoFrame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BorderLayoutDemoFrame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(400, 300);</a:t>
            </a:r>
          </a:p>
          <a:p>
            <a:pPr lvl="2"/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"Border layout demo"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.setDefaultCloseOperation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EXIT_ON_CLOSE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479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FlowLayout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49867"/>
            <a:ext cx="10772706" cy="53443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Bố trí các component theo dạng chảy xuôi theo thứ tự mà phần tử này được add vào container.</a:t>
            </a:r>
          </a:p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Đây là layout mặc định của Panel.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Nếu có nhiều component trên container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Các component có thể được đặt trên nhiều dòng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Vấn đề gióng hàng (Align)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Giữa các component, chúng hở nhau theo chiều dọc (vgap) bao nhiêu, theo chiều ngang (hgap) bao nhiêu? </a:t>
            </a:r>
          </a:p>
        </p:txBody>
      </p:sp>
    </p:spTree>
    <p:extLst>
      <p:ext uri="{BB962C8B-B14F-4D97-AF65-F5344CB8AC3E}">
        <p14:creationId xmlns:p14="http://schemas.microsoft.com/office/powerpoint/2010/main" val="3437164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FlowLayout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8682" y="4933081"/>
            <a:ext cx="5387788" cy="52322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Container.add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("East", component);</a:t>
            </a:r>
          </a:p>
          <a:p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Container.add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BorderLayout.EAST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, component);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485" y="1236455"/>
            <a:ext cx="7104846" cy="547842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container;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javax.swing.JPanel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javax.swing.JTextField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JPanel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panel1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JPanel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panel1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JTextField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(10));</a:t>
            </a:r>
          </a:p>
          <a:p>
            <a:pPr lvl="2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panel1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"Sample"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panel1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"Sample2"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getContentPane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panel1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(400, 300);</a:t>
            </a:r>
          </a:p>
          <a:p>
            <a:pPr lvl="2"/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"Flow layout demo"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.setDefaultCloseOperation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EXIT_ON_CLOSE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05" y="2081022"/>
            <a:ext cx="3886742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3153014" y="2170882"/>
            <a:ext cx="6088346" cy="2210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</a:rPr>
              <a:t>GUI</a:t>
            </a:r>
          </a:p>
          <a:p>
            <a:pPr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 err="1">
                <a:solidFill>
                  <a:srgbClr val="C00000"/>
                </a:solidFill>
              </a:rPr>
              <a:t>Và</a:t>
            </a:r>
            <a:endParaRPr lang="en-US" sz="4800" b="1" dirty="0">
              <a:solidFill>
                <a:srgbClr val="C00000"/>
              </a:solidFill>
            </a:endParaRPr>
          </a:p>
          <a:p>
            <a:pPr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</a:rPr>
              <a:t>Event</a:t>
            </a:r>
          </a:p>
          <a:p>
            <a:pPr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endParaRPr lang="en-US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60217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GridLayout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68485" y="1095476"/>
            <a:ext cx="10772706" cy="7820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Bố trí các component thành 1 lưới rows dòng, cols cột đều nhau.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85" y="1822368"/>
            <a:ext cx="7104846" cy="483209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container;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java.awt.GridLayout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javax.swing.JButton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javax.swing.JFrame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javax.swing.JPanel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GridLayoutDemo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GridLayoutDemo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JPanel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panel1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JPanel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panel1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.setLayout(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GridLayout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(3, 3));</a:t>
            </a:r>
          </a:p>
          <a:p>
            <a:pPr lvl="2"/>
            <a:endParaRPr lang="en-US" sz="1100" dirty="0">
              <a:latin typeface="Consolas" panose="020B0609020204030204" pitchFamily="49" charset="0"/>
            </a:endParaRPr>
          </a:p>
          <a:p>
            <a:pPr lvl="2"/>
            <a:r>
              <a:rPr lang="nn-NO" sz="11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1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1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1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 9; </a:t>
            </a:r>
            <a:r>
              <a:rPr lang="nn-NO" sz="11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panel1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String.valueOf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getContentPane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panel1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GridLayoutDemo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GridLayoutDemo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sz="1100" dirty="0">
              <a:latin typeface="Consolas" panose="020B0609020204030204" pitchFamily="49" charset="0"/>
            </a:endParaRPr>
          </a:p>
          <a:p>
            <a:pPr lvl="2"/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(400, 300);</a:t>
            </a:r>
          </a:p>
          <a:p>
            <a:pPr lvl="2"/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"Flow layout demo"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.setDefaultCloseOperation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EXIT_ON_CLOSE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016" y="2766596"/>
            <a:ext cx="3810532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31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GridBagLayout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68485" y="1095476"/>
            <a:ext cx="10772706" cy="41738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Layout dạng lưới cho phép 1 component chiếm 1 số ô kề nhau theo cả 2 chiều.</a:t>
            </a:r>
          </a:p>
          <a:p>
            <a:pPr>
              <a:lnSpc>
                <a:spcPct val="150000"/>
              </a:lnSpc>
            </a:pP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component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GridBagLayout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1 component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trí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nhưng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trải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dài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ô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kề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ràng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buộc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” 1 component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ô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GridBagConstraints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đảm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nhiệm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27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GridBagLayout</a:t>
            </a:r>
            <a:r>
              <a:rPr lang="en-US" altLang="en-US" b="1" dirty="0">
                <a:solidFill>
                  <a:srgbClr val="C00000"/>
                </a:solidFill>
              </a:rPr>
              <a:t> - </a:t>
            </a:r>
            <a:r>
              <a:rPr lang="en-US" altLang="en-US" b="1" dirty="0" err="1">
                <a:solidFill>
                  <a:srgbClr val="C00000"/>
                </a:solidFill>
              </a:rPr>
              <a:t>GridBagConstraints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68485" y="1095475"/>
            <a:ext cx="10772706" cy="565850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Properties – Đa số là static data</a:t>
            </a:r>
          </a:p>
          <a:p>
            <a:pPr>
              <a:lnSpc>
                <a:spcPct val="120000"/>
              </a:lnSpc>
            </a:pP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gridx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gridy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: ô sẽ đặt component vào</a:t>
            </a:r>
          </a:p>
          <a:p>
            <a:pPr>
              <a:lnSpc>
                <a:spcPct val="120000"/>
              </a:lnSpc>
            </a:pP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gridwidth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gridheight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: số ô sẽ phủ theo 2 chiều khi thêm 1 component vào ô &lt;gridx,gridy&gt;</a:t>
            </a:r>
          </a:p>
          <a:p>
            <a:pPr>
              <a:lnSpc>
                <a:spcPct val="120000"/>
              </a:lnSpc>
            </a:pP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weightx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weighty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: Khoảng hở của lưới, mặc định là 0.</a:t>
            </a:r>
          </a:p>
          <a:p>
            <a:pPr>
              <a:lnSpc>
                <a:spcPct val="120000"/>
              </a:lnSpc>
            </a:pP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: Vị trí đặt component, mặc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là CENTER,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hằng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sẵn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: GridBagConstraints.NORTH, EAST,WEST, SOUTH, NORTHEAST, SOUTHEAST, NORTHWEST, SOUTHWEST.</a:t>
            </a:r>
          </a:p>
          <a:p>
            <a:pPr>
              <a:lnSpc>
                <a:spcPct val="120000"/>
              </a:lnSpc>
            </a:pP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fill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: Xác định kiểu đặt khi component có kích thước lớn hơm ô sẽ được đặt vào. Các hằng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sẵn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: GridBagConstraints.NONE, HORIZONTAL, VERTICAL, BOTH.</a:t>
            </a:r>
          </a:p>
          <a:p>
            <a:pPr>
              <a:lnSpc>
                <a:spcPct val="120000"/>
              </a:lnSpc>
            </a:pP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insets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: Đặc tả khoảng hở &lt;top, bottom,left, right&gt; giữa các phần tử được đưa vào, mặc định là 0.</a:t>
            </a:r>
          </a:p>
          <a:p>
            <a:pPr>
              <a:lnSpc>
                <a:spcPct val="120000"/>
              </a:lnSpc>
            </a:pP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ipadx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ipady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: Khoảng độn (số pixel trống) bên trong của phần tử theo 2 chiều. Mặc định là 0. Khi vẽ phần tử, sẽ thêm 2*ipadx và 2*ipady vào chiều rộng tối thiểu và chiều cao tối thiểu của phần tử.</a:t>
            </a:r>
          </a:p>
        </p:txBody>
      </p:sp>
    </p:spTree>
    <p:extLst>
      <p:ext uri="{BB962C8B-B14F-4D97-AF65-F5344CB8AC3E}">
        <p14:creationId xmlns:p14="http://schemas.microsoft.com/office/powerpoint/2010/main" val="1248935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GridBagLayout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8743" y="151450"/>
            <a:ext cx="7104846" cy="652486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container;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java.awt.GridBagConstraints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java.awt.GridBagLayout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javax.swing.JButton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javax.swing.JFrame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GridBagLayoutDemo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GridBagLayoutDemo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setLayout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GridBagLayout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GridBagConstraints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GridBagConstraints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"b1"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"b2"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"b3"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lvl="2"/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gridwidth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lvl="2"/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fill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GridBagConstraints.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BOTH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"b4"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lvl="2"/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gridwidth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"b5"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(400, 300);</a:t>
            </a:r>
          </a:p>
          <a:p>
            <a:pPr lvl="2"/>
            <a:r>
              <a:rPr lang="de-DE" sz="1100" dirty="0">
                <a:solidFill>
                  <a:srgbClr val="3F7F5F"/>
                </a:solidFill>
                <a:latin typeface="Consolas" panose="020B0609020204030204" pitchFamily="49" charset="0"/>
              </a:rPr>
              <a:t>//hien thi giua man hinh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setLocationRelativeTo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setDefaultCloseOperation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EXIT_ON_CLOSE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GridBagLayoutDemo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frame1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GridBagLayoutDemo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frame1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.setVisible(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1" y="2047481"/>
            <a:ext cx="4337505" cy="338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GridBagLayout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568485" y="1095475"/>
            <a:ext cx="10772706" cy="551583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lưới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chiếm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container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set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weightx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weighty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&gt; 0</a:t>
            </a:r>
          </a:p>
          <a:p>
            <a:pPr>
              <a:lnSpc>
                <a:spcPct val="130000"/>
              </a:lnSpc>
            </a:pP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weightx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weighty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tỉ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lệ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giữa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cột</a:t>
            </a:r>
            <a:endParaRPr lang="vi-V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4605" y="2210103"/>
            <a:ext cx="5365951" cy="440120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GridBagConstraints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GridBagConstraints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weighty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0.3;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"b1"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"b2"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"b3"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weighty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0.7;</a:t>
            </a:r>
          </a:p>
          <a:p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fill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GridBagConstraints.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BOTH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"b4"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"b5"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556" y="2306333"/>
            <a:ext cx="5741425" cy="43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75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Bài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tập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68485" y="1095474"/>
            <a:ext cx="4257620" cy="5463207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layout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988" y="2073350"/>
            <a:ext cx="3556945" cy="271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78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298704" y="2028180"/>
            <a:ext cx="11365992" cy="70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 err="1">
                <a:solidFill>
                  <a:srgbClr val="C00000"/>
                </a:solidFill>
              </a:rPr>
              <a:t>Lập</a:t>
            </a:r>
            <a:r>
              <a:rPr lang="en-US" sz="4800" b="1" dirty="0">
                <a:solidFill>
                  <a:srgbClr val="C00000"/>
                </a:solidFill>
              </a:rPr>
              <a:t> </a:t>
            </a:r>
            <a:r>
              <a:rPr lang="en-US" sz="4800" b="1" dirty="0" err="1">
                <a:solidFill>
                  <a:srgbClr val="C00000"/>
                </a:solidFill>
              </a:rPr>
              <a:t>trình</a:t>
            </a:r>
            <a:r>
              <a:rPr lang="en-US" sz="4800" b="1" dirty="0">
                <a:solidFill>
                  <a:srgbClr val="C00000"/>
                </a:solidFill>
              </a:rPr>
              <a:t> </a:t>
            </a:r>
            <a:r>
              <a:rPr lang="en-US" sz="4800" b="1" dirty="0" err="1">
                <a:solidFill>
                  <a:srgbClr val="C00000"/>
                </a:solidFill>
              </a:rPr>
              <a:t>hướng</a:t>
            </a:r>
            <a:r>
              <a:rPr lang="en-US" sz="4800" b="1" dirty="0">
                <a:solidFill>
                  <a:srgbClr val="C00000"/>
                </a:solidFill>
              </a:rPr>
              <a:t> </a:t>
            </a:r>
            <a:r>
              <a:rPr lang="en-US" sz="4800" b="1" dirty="0" err="1">
                <a:solidFill>
                  <a:srgbClr val="C00000"/>
                </a:solidFill>
              </a:rPr>
              <a:t>sự</a:t>
            </a:r>
            <a:r>
              <a:rPr lang="en-US" sz="4800" b="1" dirty="0">
                <a:solidFill>
                  <a:srgbClr val="C00000"/>
                </a:solidFill>
              </a:rPr>
              <a:t> </a:t>
            </a:r>
            <a:r>
              <a:rPr lang="en-US" sz="4800" b="1" dirty="0" err="1">
                <a:solidFill>
                  <a:srgbClr val="C00000"/>
                </a:solidFill>
              </a:rPr>
              <a:t>kiện</a:t>
            </a:r>
            <a:endParaRPr lang="en-US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83412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Event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68485" y="1095475"/>
            <a:ext cx="10772706" cy="551583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: một tín hiệu mà ứng dụng nhận biết có sự thay đổi trạng thái của 1 đối tượng.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3 nguồn phát xuất event: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(1) User( gõ phím, kích chuột vào 1 phần tử,…)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(2) Do hệ thống (do định thời 1 tác vụ)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(3) Do 1 event khác ( các event kích hoạt nhau)</a:t>
            </a:r>
          </a:p>
          <a:p>
            <a:pPr>
              <a:lnSpc>
                <a:spcPct val="13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Hiện nay, đa số các ngôn ngữ đều cung cấp mô hình này, VC++ cung cấp MFC (Microsoft Foundation Classes), Java cung cấp JFC (Java Foundation Classes).</a:t>
            </a:r>
          </a:p>
        </p:txBody>
      </p:sp>
    </p:spTree>
    <p:extLst>
      <p:ext uri="{BB962C8B-B14F-4D97-AF65-F5344CB8AC3E}">
        <p14:creationId xmlns:p14="http://schemas.microsoft.com/office/powerpoint/2010/main" val="4089081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9441124" y="5545606"/>
            <a:ext cx="1900067" cy="6117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bệnh</a:t>
            </a:r>
            <a:endParaRPr lang="en-US" sz="1600" dirty="0"/>
          </a:p>
          <a:p>
            <a:pPr algn="ctr"/>
            <a:r>
              <a:rPr lang="en-US" sz="1600" dirty="0"/>
              <a:t>(event handler)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441124" y="4423986"/>
            <a:ext cx="1900067" cy="6117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bệnh</a:t>
            </a:r>
            <a:endParaRPr lang="en-US" sz="1600" dirty="0"/>
          </a:p>
          <a:p>
            <a:pPr algn="ctr"/>
            <a:r>
              <a:rPr lang="en-US" sz="1600" dirty="0"/>
              <a:t>(event handler)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u="sng" dirty="0" err="1">
                <a:solidFill>
                  <a:srgbClr val="C00000"/>
                </a:solidFill>
              </a:rPr>
              <a:t>Ủy</a:t>
            </a:r>
            <a:r>
              <a:rPr lang="en-US" altLang="en-US" b="1" u="sng" dirty="0">
                <a:solidFill>
                  <a:srgbClr val="C00000"/>
                </a:solidFill>
              </a:rPr>
              <a:t> </a:t>
            </a:r>
            <a:r>
              <a:rPr lang="en-US" altLang="en-US" b="1" u="sng" dirty="0" err="1">
                <a:solidFill>
                  <a:srgbClr val="C00000"/>
                </a:solidFill>
              </a:rPr>
              <a:t>thác</a:t>
            </a:r>
            <a:r>
              <a:rPr lang="en-US" altLang="en-US" b="1" u="sng" dirty="0">
                <a:solidFill>
                  <a:srgbClr val="C00000"/>
                </a:solidFill>
              </a:rPr>
              <a:t> </a:t>
            </a:r>
            <a:r>
              <a:rPr lang="en-US" altLang="en-US" b="1" u="sng" dirty="0" err="1">
                <a:solidFill>
                  <a:srgbClr val="C00000"/>
                </a:solidFill>
              </a:rPr>
              <a:t>xử</a:t>
            </a:r>
            <a:r>
              <a:rPr lang="en-US" altLang="en-US" b="1" u="sng" dirty="0">
                <a:solidFill>
                  <a:srgbClr val="C00000"/>
                </a:solidFill>
              </a:rPr>
              <a:t> </a:t>
            </a:r>
            <a:r>
              <a:rPr lang="en-US" altLang="en-US" b="1" u="sng" dirty="0" err="1">
                <a:solidFill>
                  <a:srgbClr val="C00000"/>
                </a:solidFill>
              </a:rPr>
              <a:t>lý</a:t>
            </a:r>
            <a:r>
              <a:rPr lang="en-US" altLang="en-US" b="1" u="sng" dirty="0">
                <a:solidFill>
                  <a:srgbClr val="C00000"/>
                </a:solidFill>
              </a:rPr>
              <a:t> </a:t>
            </a:r>
            <a:r>
              <a:rPr lang="en-US" altLang="en-US" b="1" u="sng" dirty="0" err="1">
                <a:solidFill>
                  <a:srgbClr val="C00000"/>
                </a:solidFill>
              </a:rPr>
              <a:t>sự</a:t>
            </a:r>
            <a:r>
              <a:rPr lang="en-US" altLang="en-US" b="1" u="sng" dirty="0">
                <a:solidFill>
                  <a:srgbClr val="C00000"/>
                </a:solidFill>
              </a:rPr>
              <a:t> </a:t>
            </a:r>
            <a:r>
              <a:rPr lang="en-US" altLang="en-US" b="1" u="sng" dirty="0" err="1">
                <a:solidFill>
                  <a:srgbClr val="C00000"/>
                </a:solidFill>
              </a:rPr>
              <a:t>kiện</a:t>
            </a:r>
            <a:endParaRPr lang="en-US" altLang="en-US" b="1" u="sng" dirty="0">
              <a:solidFill>
                <a:srgbClr val="C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68485" y="1095475"/>
            <a:ext cx="10772706" cy="2871311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kiện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xảy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tùy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ủy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kiện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Ví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dụ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3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ta (event source)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triệu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chứng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(event)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khám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sĩ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(listener)</a:t>
            </a:r>
          </a:p>
          <a:p>
            <a:pPr lvl="1">
              <a:lnSpc>
                <a:spcPct val="13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sĩ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(event handler)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dựa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triệu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chứng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(event data)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8555" y="4772640"/>
            <a:ext cx="1565664" cy="61179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Event source</a:t>
            </a:r>
            <a:br>
              <a:rPr lang="en-US" sz="1600" dirty="0"/>
            </a:br>
            <a:r>
              <a:rPr lang="en-US" sz="1600" dirty="0"/>
              <a:t>(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bệnh</a:t>
            </a:r>
            <a:r>
              <a:rPr lang="en-US" sz="1600" dirty="0"/>
              <a:t>)</a:t>
            </a:r>
          </a:p>
        </p:txBody>
      </p:sp>
      <p:sp>
        <p:nvSpPr>
          <p:cNvPr id="3" name="Oval 2"/>
          <p:cNvSpPr/>
          <p:nvPr/>
        </p:nvSpPr>
        <p:spPr>
          <a:xfrm>
            <a:off x="4517455" y="4657517"/>
            <a:ext cx="1848535" cy="8420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Event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Triệu</a:t>
            </a:r>
            <a:r>
              <a:rPr lang="en-US" sz="1600" dirty="0"/>
              <a:t> </a:t>
            </a:r>
            <a:r>
              <a:rPr lang="en-US" sz="1600" dirty="0" err="1"/>
              <a:t>chứng</a:t>
            </a:r>
            <a:r>
              <a:rPr lang="en-US" sz="1600" dirty="0"/>
              <a:t>)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730735" y="4118090"/>
            <a:ext cx="1900067" cy="611793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Event Listener 1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Bác</a:t>
            </a:r>
            <a:r>
              <a:rPr lang="en-US" sz="1600" dirty="0"/>
              <a:t> </a:t>
            </a:r>
            <a:r>
              <a:rPr lang="en-US" sz="1600" dirty="0" err="1"/>
              <a:t>sĩ</a:t>
            </a:r>
            <a:r>
              <a:rPr lang="en-US" sz="1600" dirty="0"/>
              <a:t> 1)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730734" y="5246288"/>
            <a:ext cx="1900067" cy="611793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Event Listener 2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Bác</a:t>
            </a:r>
            <a:r>
              <a:rPr lang="en-US" sz="1600" dirty="0"/>
              <a:t> </a:t>
            </a:r>
            <a:r>
              <a:rPr lang="en-US" sz="1600" dirty="0" err="1"/>
              <a:t>sĩ</a:t>
            </a:r>
            <a:r>
              <a:rPr lang="en-US" sz="1600" dirty="0"/>
              <a:t> 2)</a:t>
            </a:r>
          </a:p>
        </p:txBody>
      </p:sp>
      <p:cxnSp>
        <p:nvCxnSpPr>
          <p:cNvPr id="38" name="Straight Arrow Connector 37"/>
          <p:cNvCxnSpPr>
            <a:stCxn id="2" idx="3"/>
            <a:endCxn id="3" idx="2"/>
          </p:cNvCxnSpPr>
          <p:nvPr/>
        </p:nvCxnSpPr>
        <p:spPr>
          <a:xfrm flipV="1">
            <a:off x="3164219" y="5078536"/>
            <a:ext cx="135323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" idx="6"/>
            <a:endCxn id="39" idx="1"/>
          </p:cNvCxnSpPr>
          <p:nvPr/>
        </p:nvCxnSpPr>
        <p:spPr>
          <a:xfrm flipV="1">
            <a:off x="6365990" y="4423987"/>
            <a:ext cx="1364745" cy="654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" idx="6"/>
            <a:endCxn id="40" idx="1"/>
          </p:cNvCxnSpPr>
          <p:nvPr/>
        </p:nvCxnSpPr>
        <p:spPr>
          <a:xfrm>
            <a:off x="6365990" y="5078536"/>
            <a:ext cx="1364744" cy="473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2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Một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số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khái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niệm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68485" y="1095475"/>
            <a:ext cx="10772706" cy="551583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: Là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kiện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có 1 đối tượng đã thay đổi trạng thái.</a:t>
            </a:r>
          </a:p>
          <a:p>
            <a:pPr>
              <a:lnSpc>
                <a:spcPct val="130000"/>
              </a:lnSpc>
            </a:pP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 handler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: Là đoạn code đễn đạt phản ứng của ứng dụng khi gặp 1 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 source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: Đối tượng kích hoạt event (thí dụ: nút lệnh bị user kích chuột).</a:t>
            </a:r>
          </a:p>
          <a:p>
            <a:pPr>
              <a:lnSpc>
                <a:spcPct val="130000"/>
              </a:lnSpc>
            </a:pP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Listener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: Đối tượng nhận sự ủy nhiệm xử lý sự kiện cho đối tượng khác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Java định nghĩa sẵn các 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Listener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Interface cho các tình huống khác nhau (mỗi 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object có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istener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interface xử lý tương ứng).</a:t>
            </a:r>
          </a:p>
          <a:p>
            <a:pPr>
              <a:lnSpc>
                <a:spcPct val="13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Một lớp có khả năng 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listener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sẽ phải cụ thể hóa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viết code- một số hành vi xử lý một 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phù hợp.</a:t>
            </a:r>
          </a:p>
          <a:p>
            <a:pPr>
              <a:lnSpc>
                <a:spcPct val="130000"/>
              </a:lnSpc>
            </a:pP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42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298704" y="2028180"/>
            <a:ext cx="11365992" cy="70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 err="1">
                <a:solidFill>
                  <a:srgbClr val="C00000"/>
                </a:solidFill>
              </a:rPr>
              <a:t>Giới</a:t>
            </a:r>
            <a:r>
              <a:rPr lang="en-US" sz="4800" b="1" dirty="0">
                <a:solidFill>
                  <a:srgbClr val="C00000"/>
                </a:solidFill>
              </a:rPr>
              <a:t> </a:t>
            </a:r>
            <a:r>
              <a:rPr lang="en-US" sz="4800" b="1" dirty="0" err="1">
                <a:solidFill>
                  <a:srgbClr val="C00000"/>
                </a:solidFill>
              </a:rPr>
              <a:t>thiệu</a:t>
            </a:r>
            <a:endParaRPr lang="en-US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11399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Ví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dụ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1513" y="262891"/>
            <a:ext cx="5365951" cy="639405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EventDemoFrame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ActionListener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buttonGreen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"Green"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buttonBlue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"Blue"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buttonRed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"Red"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1050" dirty="0">
              <a:latin typeface="Consolas" panose="020B0609020204030204" pitchFamily="49" charset="0"/>
            </a:endParaRPr>
          </a:p>
          <a:p>
            <a:pPr lvl="1"/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EventDemoFrame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setLayout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105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buttonGreen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.addActionListener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buttonGreen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05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buttonRed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.addActionListener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buttonRed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05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buttonBlue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.addActionListener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buttonBlue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sz="1050" dirty="0">
              <a:latin typeface="Consolas" panose="020B0609020204030204" pitchFamily="49" charset="0"/>
            </a:endParaRPr>
          </a:p>
          <a:p>
            <a:pPr lvl="2"/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setSize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(400, 300);</a:t>
            </a:r>
          </a:p>
          <a:p>
            <a:pPr lvl="2"/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setTitle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"Change background demo"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setLocationRelativeTo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setDefaultCloseOperation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i="1" dirty="0">
                <a:solidFill>
                  <a:srgbClr val="0000C0"/>
                </a:solidFill>
                <a:latin typeface="Consolas" panose="020B0609020204030204" pitchFamily="49" charset="0"/>
              </a:rPr>
              <a:t>EXIT_ON_CLOSE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050" dirty="0">
              <a:latin typeface="Consolas" panose="020B0609020204030204" pitchFamily="49" charset="0"/>
            </a:endParaRPr>
          </a:p>
          <a:p>
            <a:pPr lvl="1"/>
            <a:r>
              <a:rPr lang="en-US" sz="1050" b="1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.getSource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().equals(</a:t>
            </a:r>
            <a:r>
              <a:rPr lang="en-US" sz="105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buttonGreen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lvl="2"/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getContentPane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setBackground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GREEN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.getSource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().equals(</a:t>
            </a:r>
            <a:r>
              <a:rPr lang="en-US" sz="105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buttonBlue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lvl="2"/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getContentPane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setBackground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BLUE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.getSource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().equals(</a:t>
            </a:r>
            <a:r>
              <a:rPr lang="en-US" sz="105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buttonRed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lvl="2"/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getContentPane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setBackground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RED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50" b="1" dirty="0">
              <a:latin typeface="Consolas" panose="020B0609020204030204" pitchFamily="49" charset="0"/>
            </a:endParaRPr>
          </a:p>
          <a:p>
            <a:pPr lvl="1"/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EventDemoFrame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EventDemoFrame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050" dirty="0">
              <a:latin typeface="Consolas" panose="020B0609020204030204" pitchFamily="49" charset="0"/>
            </a:endParaRPr>
          </a:p>
          <a:p>
            <a:pPr lvl="1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118919"/>
              </p:ext>
            </p:extLst>
          </p:nvPr>
        </p:nvGraphicFramePr>
        <p:xfrm>
          <a:off x="2291986" y="5400858"/>
          <a:ext cx="12430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Packager Shell Object" showAsIcon="1" r:id="rId4" imgW="1242360" imgH="453600" progId="Package">
                  <p:embed/>
                </p:oleObj>
              </mc:Choice>
              <mc:Fallback>
                <p:oleObj name="Packager Shell Object" showAsIcon="1" r:id="rId4" imgW="1242360" imgH="453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91986" y="5400858"/>
                        <a:ext cx="1243013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935" y="1954760"/>
            <a:ext cx="3915321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67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Các</a:t>
            </a:r>
            <a:r>
              <a:rPr lang="en-US" altLang="en-US" b="1" dirty="0">
                <a:solidFill>
                  <a:srgbClr val="C00000"/>
                </a:solidFill>
              </a:rPr>
              <a:t> event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568485" y="1095475"/>
            <a:ext cx="6161236" cy="551583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component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do 1 listener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Listener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interface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Adapter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cài đặt mặc định cho các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Listener.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ếu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extends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Adapter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sẽ không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buộc phải cung cấp cài đặt cho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tất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phương thức của các interface Listener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-&gt;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giúp tiết kiệm code</a:t>
            </a:r>
          </a:p>
        </p:txBody>
      </p:sp>
      <p:pic>
        <p:nvPicPr>
          <p:cNvPr id="2050" name="Picture 2" descr="http://www.netfoo.net/oreilly/java/javanut/figs/jn2_20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583" y="911279"/>
            <a:ext cx="5085116" cy="551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74141" y="6538744"/>
            <a:ext cx="27029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Image: </a:t>
            </a:r>
            <a:r>
              <a:rPr lang="en-US" sz="700" dirty="0">
                <a:hlinkClick r:id="rId4"/>
              </a:rPr>
              <a:t>http://www.netfoo.net/oreilly/java/javanut/figs/jn2_2001.gif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672663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Action Event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68485" y="1095475"/>
            <a:ext cx="10772706" cy="551583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Một ActionEvent object  được sinh ra khi: 1 nút lệnh bị kích, một mục chọn trong danh sách bị kích đôi, 1 mục menu bị kích.</a:t>
            </a:r>
          </a:p>
          <a:p>
            <a:pPr>
              <a:lnSpc>
                <a:spcPct val="130000"/>
              </a:lnSpc>
            </a:pP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Các hằng kiểm tra có 1 phím bị nhấn khi kích chuột hay không: ALT_MASK (phím Alt), CTRL_MASK (phím Ctrl), META_MASK (phím meta, ký tự mô tả về 1 ký tự khác -ký tự escape), SHIFT_MASK (phím Shift).</a:t>
            </a:r>
          </a:p>
        </p:txBody>
      </p:sp>
    </p:spTree>
    <p:extLst>
      <p:ext uri="{BB962C8B-B14F-4D97-AF65-F5344CB8AC3E}">
        <p14:creationId xmlns:p14="http://schemas.microsoft.com/office/powerpoint/2010/main" val="4014940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Adjustment Event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68485" y="1095475"/>
            <a:ext cx="10772706" cy="551583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Được sinh ra khi 1 thanh cuộn bị thao tác. </a:t>
            </a:r>
          </a:p>
          <a:p>
            <a:pPr>
              <a:lnSpc>
                <a:spcPct val="13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Các hằng BLOCK_DECREMENT, BLOCK_INCREMENT: Độ giảm/tăng theo khối khi user kích chuột vào vùng giữa con trượt và 1 biên của thanh cuộn, UNIT_DECREMENT, UNIT_INCREMENT: Đơn vị giảm/tăng khi user kích chuột vào mũi tên ở 2 đầu thanh cuộn. TRACK: Giá trị mô tả thanh cuộn khi bị user kéo</a:t>
            </a:r>
          </a:p>
        </p:txBody>
      </p:sp>
    </p:spTree>
    <p:extLst>
      <p:ext uri="{BB962C8B-B14F-4D97-AF65-F5344CB8AC3E}">
        <p14:creationId xmlns:p14="http://schemas.microsoft.com/office/powerpoint/2010/main" val="982993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Container Event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68485" y="1095475"/>
            <a:ext cx="10772706" cy="551583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Được sinh ra khi 1 component được thêm/xóa khỏi 1 container.</a:t>
            </a:r>
          </a:p>
          <a:p>
            <a:pPr>
              <a:lnSpc>
                <a:spcPct val="13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Các hằng mô tả sự kiện: COMPONENT_ADDED, COMPONENT_REMOVED.</a:t>
            </a:r>
          </a:p>
        </p:txBody>
      </p:sp>
    </p:spTree>
    <p:extLst>
      <p:ext uri="{BB962C8B-B14F-4D97-AF65-F5344CB8AC3E}">
        <p14:creationId xmlns:p14="http://schemas.microsoft.com/office/powerpoint/2010/main" val="3206518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Component Event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68485" y="1095475"/>
            <a:ext cx="10772706" cy="551583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Được sinh ra khi 1 componet bị ẩn đi, được hiển thị, bị di chuyển, bị thay đổi kích thước. </a:t>
            </a:r>
          </a:p>
          <a:p>
            <a:pPr>
              <a:lnSpc>
                <a:spcPct val="13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Các hằng mô tả trạng thái gồm: COMPONENT_HIDDEN, COMPONENT_MOVED, COMPONENT_RESIZED, COMPONENT_SHOWN</a:t>
            </a:r>
          </a:p>
        </p:txBody>
      </p:sp>
    </p:spTree>
    <p:extLst>
      <p:ext uri="{BB962C8B-B14F-4D97-AF65-F5344CB8AC3E}">
        <p14:creationId xmlns:p14="http://schemas.microsoft.com/office/powerpoint/2010/main" val="3115734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Input Event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68485" y="1095475"/>
            <a:ext cx="10772706" cy="551583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Là lớp cha của 2 lớp con: KeyEvent và MouseEvent. </a:t>
            </a:r>
          </a:p>
          <a:p>
            <a:pPr>
              <a:lnSpc>
                <a:spcPct val="13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Các hằng khai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áo trong lớp này mô tả các bit mặt nạ truy xuất phím đi kèm sự kiện hoặc nút chuột nào bị nhấn: ALT_MASK, CTRL__MASK, META_MASK, SHIFT_MASK, BUTTON1_MASK, BUTTON2_MASK, BUTTON3_MASK. </a:t>
            </a:r>
          </a:p>
        </p:txBody>
      </p:sp>
    </p:spTree>
    <p:extLst>
      <p:ext uri="{BB962C8B-B14F-4D97-AF65-F5344CB8AC3E}">
        <p14:creationId xmlns:p14="http://schemas.microsoft.com/office/powerpoint/2010/main" val="2064626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Key Event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68485" y="1095475"/>
            <a:ext cx="10772706" cy="551583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Được sinh ra khi user thao tác với bàn phím . </a:t>
            </a:r>
          </a:p>
          <a:p>
            <a:pPr>
              <a:lnSpc>
                <a:spcPct val="13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Các hằng kiển intKEY_PRESSED, KEY_RELEASED, KEY_TYPED. Nếu phím chữ, phím số được gõ, cả 3 loại sự kiện được sinh ra (pressed, released, typed). Nếu phím đặc biệt được thao tác (phím Home, End, PageUp, PageDown- modifier key), chỉ có 2 sự kiện được sinh ra: pressed, released. </a:t>
            </a:r>
          </a:p>
        </p:txBody>
      </p:sp>
    </p:spTree>
    <p:extLst>
      <p:ext uri="{BB962C8B-B14F-4D97-AF65-F5344CB8AC3E}">
        <p14:creationId xmlns:p14="http://schemas.microsoft.com/office/powerpoint/2010/main" val="42715146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Mouse Event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68485" y="1095475"/>
            <a:ext cx="10772706" cy="551583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Được sinh ra khi user thao tác chuột với 1 component. </a:t>
            </a:r>
          </a:p>
          <a:p>
            <a:pPr>
              <a:lnSpc>
                <a:spcPct val="13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Các hằng int:MOUSE_CLICKED, MOUSE_DRAGGED, MOUSE_ENTERED, MOUSE_EXITED, MOUSE_MOVED, MOUSE_PRESSED, MOUSE_RELEASED. </a:t>
            </a:r>
          </a:p>
        </p:txBody>
      </p:sp>
    </p:spTree>
    <p:extLst>
      <p:ext uri="{BB962C8B-B14F-4D97-AF65-F5344CB8AC3E}">
        <p14:creationId xmlns:p14="http://schemas.microsoft.com/office/powerpoint/2010/main" val="2607154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Text Event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68485" y="1095475"/>
            <a:ext cx="10772706" cy="551583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Được sinh ra khi các ký tự trong 1 TextField hay 1 textArea bị đổi. </a:t>
            </a:r>
          </a:p>
          <a:p>
            <a:pPr>
              <a:lnSpc>
                <a:spcPct val="130000"/>
              </a:lnSpc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Hằng int: TEXT_VALUE_CHANGED</a:t>
            </a:r>
          </a:p>
        </p:txBody>
      </p:sp>
    </p:spTree>
    <p:extLst>
      <p:ext uri="{BB962C8B-B14F-4D97-AF65-F5344CB8AC3E}">
        <p14:creationId xmlns:p14="http://schemas.microsoft.com/office/powerpoint/2010/main" val="356852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Khái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niệm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pic>
        <p:nvPicPr>
          <p:cNvPr id="1028" name="Picture 4" descr="Hướng dẫn lập trình Java Swing từ A - 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106" y="1811190"/>
            <a:ext cx="4762370" cy="272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8783189" y="1811189"/>
            <a:ext cx="2566982" cy="859439"/>
          </a:xfrm>
          <a:prstGeom prst="wedgeRoundRectCallout">
            <a:avLst>
              <a:gd name="adj1" fmla="val -73746"/>
              <a:gd name="adj2" fmla="val 23929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container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188685" y="2597675"/>
            <a:ext cx="2570899" cy="948647"/>
          </a:xfrm>
          <a:prstGeom prst="wedgeRoundRectCallout">
            <a:avLst>
              <a:gd name="adj1" fmla="val 93730"/>
              <a:gd name="adj2" fmla="val -4642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component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00520" y="4759934"/>
            <a:ext cx="4167744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GUI = Containers + Components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12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 err="1">
                <a:solidFill>
                  <a:srgbClr val="C00000"/>
                </a:solidFill>
              </a:rPr>
              <a:t>Tài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liệu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tham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khảo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674" y="1209994"/>
            <a:ext cx="111189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https://viettuts.vn/java-swing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https://viettuts.vn/java-awt/cac-lop-adapter-trong-java-awt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http://www.netfoo.net/oreilly/java/javanut/figs/jn2_2001.gif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6254763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Java Swing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68485" y="1083106"/>
            <a:ext cx="10772706" cy="55208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Java Swing là một phần của Java Foundation Classes (JFC) được sử dụng để tạo các ứng dụng window-based. Nó được xây dựng trên API AWT (Abstract Windowing Toolkit) và được viết hoàn toàn bằng Java.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Không giống như AWT, Java Swing cung cấp các thành phần không phụ thuộc vào nền tảng và nhẹ hơn.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Gói javax.swing cung cấp các lớp cho java swing API như JButton, JTextField, JTextArea, JRadioButton, JCheckbox, JMenu, JColorChooser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///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3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Java swing – </a:t>
            </a:r>
            <a:r>
              <a:rPr lang="en-US" altLang="en-US" b="1" dirty="0" err="1">
                <a:solidFill>
                  <a:srgbClr val="C00000"/>
                </a:solidFill>
              </a:rPr>
              <a:t>Phân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cấp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lớp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pic>
        <p:nvPicPr>
          <p:cNvPr id="2050" name="Picture 2" descr="Phân cấp các lớp Java S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517" y="1010535"/>
            <a:ext cx="7394997" cy="582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65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Đưa</a:t>
            </a:r>
            <a:r>
              <a:rPr lang="en-US" altLang="en-US" b="1" dirty="0">
                <a:solidFill>
                  <a:srgbClr val="C00000"/>
                </a:solidFill>
              </a:rPr>
              <a:t> component </a:t>
            </a:r>
            <a:r>
              <a:rPr lang="en-US" altLang="en-US" b="1" dirty="0" err="1">
                <a:solidFill>
                  <a:srgbClr val="C00000"/>
                </a:solidFill>
              </a:rPr>
              <a:t>vào</a:t>
            </a:r>
            <a:r>
              <a:rPr lang="en-US" altLang="en-US" b="1" dirty="0">
                <a:solidFill>
                  <a:srgbClr val="C00000"/>
                </a:solidFill>
              </a:rPr>
              <a:t> GUI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68485" y="1131488"/>
            <a:ext cx="10772706" cy="50988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Tạo 1 đối tượng component phù hợp.</a:t>
            </a:r>
          </a:p>
          <a:p>
            <a:pPr>
              <a:lnSpc>
                <a:spcPct val="150000"/>
              </a:lnSpc>
            </a:pP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Xác định hình thức bên ngoài lúc đầu của component.</a:t>
            </a:r>
          </a:p>
          <a:p>
            <a:pPr>
              <a:lnSpc>
                <a:spcPct val="150000"/>
              </a:lnSpc>
            </a:pP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Định vị component này trên GUI.</a:t>
            </a:r>
          </a:p>
          <a:p>
            <a:pPr>
              <a:lnSpc>
                <a:spcPct val="150000"/>
              </a:lnSpc>
            </a:pP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Thêm component này vào GUI.</a:t>
            </a:r>
          </a:p>
        </p:txBody>
      </p:sp>
    </p:spTree>
    <p:extLst>
      <p:ext uri="{BB962C8B-B14F-4D97-AF65-F5344CB8AC3E}">
        <p14:creationId xmlns:p14="http://schemas.microsoft.com/office/powerpoint/2010/main" val="276614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Đưa</a:t>
            </a:r>
            <a:r>
              <a:rPr lang="en-US" altLang="en-US" b="1" dirty="0">
                <a:solidFill>
                  <a:srgbClr val="C00000"/>
                </a:solidFill>
              </a:rPr>
              <a:t> component </a:t>
            </a:r>
            <a:r>
              <a:rPr lang="en-US" altLang="en-US" b="1" dirty="0" err="1">
                <a:solidFill>
                  <a:srgbClr val="C00000"/>
                </a:solidFill>
              </a:rPr>
              <a:t>vào</a:t>
            </a:r>
            <a:r>
              <a:rPr lang="en-US" altLang="en-US" b="1" dirty="0">
                <a:solidFill>
                  <a:srgbClr val="C00000"/>
                </a:solidFill>
              </a:rPr>
              <a:t> GUI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>
          <a:xfrm>
            <a:off x="568485" y="1131488"/>
            <a:ext cx="10772706" cy="9989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Ví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dụ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4" descr="Hướng dẫn lập trình Java Swing từ A - 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825" y="2465889"/>
            <a:ext cx="5023429" cy="28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8980403" y="3119225"/>
            <a:ext cx="2851529" cy="968966"/>
          </a:xfrm>
          <a:prstGeom prst="wedgeRoundRectCallout">
            <a:avLst>
              <a:gd name="adj1" fmla="val -73746"/>
              <a:gd name="adj2" fmla="val 23929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container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53144" y="2719425"/>
            <a:ext cx="2653246" cy="2570895"/>
          </a:xfrm>
          <a:prstGeom prst="wedgeRoundRectCallout">
            <a:avLst>
              <a:gd name="adj1" fmla="val 75678"/>
              <a:gd name="adj2" fmla="val -13299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 label</a:t>
            </a:r>
          </a:p>
          <a:p>
            <a:pPr algn="ctr"/>
            <a:r>
              <a:rPr lang="en-US" sz="3200" dirty="0"/>
              <a:t>2 text-field</a:t>
            </a:r>
          </a:p>
          <a:p>
            <a:pPr algn="ctr"/>
            <a:r>
              <a:rPr lang="en-US" sz="3200" dirty="0"/>
              <a:t>1 button</a:t>
            </a:r>
          </a:p>
        </p:txBody>
      </p:sp>
    </p:spTree>
    <p:extLst>
      <p:ext uri="{BB962C8B-B14F-4D97-AF65-F5344CB8AC3E}">
        <p14:creationId xmlns:p14="http://schemas.microsoft.com/office/powerpoint/2010/main" val="3619383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298704" y="2028180"/>
            <a:ext cx="11365992" cy="70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67437132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10106</TotalTime>
  <Words>3020</Words>
  <Application>Microsoft Macintosh PowerPoint</Application>
  <PresentationFormat>Widescreen</PresentationFormat>
  <Paragraphs>434</Paragraphs>
  <Slides>40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Times New Roman</vt:lpstr>
      <vt:lpstr>Office Theme</vt:lpstr>
      <vt:lpstr>Packager Shell Object</vt:lpstr>
      <vt:lpstr>PowerPoint Presentation</vt:lpstr>
      <vt:lpstr>PowerPoint Presentation</vt:lpstr>
      <vt:lpstr>PowerPoint Presentation</vt:lpstr>
      <vt:lpstr>Khái niệm</vt:lpstr>
      <vt:lpstr>Java Swing</vt:lpstr>
      <vt:lpstr>Java swing – Phân cấp lớp</vt:lpstr>
      <vt:lpstr>Đưa component vào GUI</vt:lpstr>
      <vt:lpstr>Đưa component vào GUI</vt:lpstr>
      <vt:lpstr>PowerPoint Presentation</vt:lpstr>
      <vt:lpstr>Phân cấp thừa kế</vt:lpstr>
      <vt:lpstr>Khái niệm</vt:lpstr>
      <vt:lpstr>Ví dụ</vt:lpstr>
      <vt:lpstr>Ví dụ</vt:lpstr>
      <vt:lpstr>PowerPoint Presentation</vt:lpstr>
      <vt:lpstr>Khái niệm</vt:lpstr>
      <vt:lpstr>BorderLayout</vt:lpstr>
      <vt:lpstr>BorderLayout</vt:lpstr>
      <vt:lpstr>FlowLayout</vt:lpstr>
      <vt:lpstr>FlowLayout</vt:lpstr>
      <vt:lpstr>GridLayout</vt:lpstr>
      <vt:lpstr>GridBagLayout</vt:lpstr>
      <vt:lpstr>GridBagLayout - GridBagConstraints</vt:lpstr>
      <vt:lpstr>GridBagLayout</vt:lpstr>
      <vt:lpstr>GridBagLayout</vt:lpstr>
      <vt:lpstr>Bài tập</vt:lpstr>
      <vt:lpstr>PowerPoint Presentation</vt:lpstr>
      <vt:lpstr>Event</vt:lpstr>
      <vt:lpstr>Ủy thác xử lý sự kiện</vt:lpstr>
      <vt:lpstr>Một số khái niệm</vt:lpstr>
      <vt:lpstr>Ví dụ</vt:lpstr>
      <vt:lpstr>Các event</vt:lpstr>
      <vt:lpstr>Action Event</vt:lpstr>
      <vt:lpstr>Adjustment Event</vt:lpstr>
      <vt:lpstr>Container Event</vt:lpstr>
      <vt:lpstr>Component Event</vt:lpstr>
      <vt:lpstr>Input Event</vt:lpstr>
      <vt:lpstr>Key Event</vt:lpstr>
      <vt:lpstr>Mouse Event</vt:lpstr>
      <vt:lpstr>Text Event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Thuy Ngan</dc:creator>
  <cp:lastModifiedBy>Microsoft Office User</cp:lastModifiedBy>
  <cp:revision>468</cp:revision>
  <dcterms:modified xsi:type="dcterms:W3CDTF">2021-04-17T01:50:52Z</dcterms:modified>
</cp:coreProperties>
</file>