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2" r:id="rId5"/>
    <p:sldId id="293" r:id="rId6"/>
    <p:sldId id="294" r:id="rId7"/>
    <p:sldId id="295" r:id="rId8"/>
    <p:sldId id="296" r:id="rId9"/>
    <p:sldId id="297" r:id="rId10"/>
    <p:sldId id="288"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283" r:id="rId42"/>
    <p:sldId id="284" r:id="rId43"/>
    <p:sldId id="285" r:id="rId44"/>
    <p:sldId id="286" r:id="rId45"/>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FFFF"/>
    <a:srgbClr val="009900"/>
    <a:srgbClr val="00FF00"/>
    <a:srgbClr val="0099FF"/>
    <a:srgbClr val="003399"/>
    <a:srgbClr val="0033CC"/>
    <a:srgbClr val="00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04" autoAdjust="0"/>
    <p:restoredTop sz="94660"/>
  </p:normalViewPr>
  <p:slideViewPr>
    <p:cSldViewPr snapToGrid="0">
      <p:cViewPr varScale="1">
        <p:scale>
          <a:sx n="78" d="100"/>
          <a:sy n="78" d="100"/>
        </p:scale>
        <p:origin x="935" y="55"/>
      </p:cViewPr>
      <p:guideLst>
        <p:guide orient="horz" pos="2160"/>
        <p:guide pos="3840"/>
      </p:guideLst>
    </p:cSldViewPr>
  </p:slideViewPr>
  <p:notesTextViewPr>
    <p:cViewPr>
      <p:scale>
        <a:sx n="1" d="1"/>
        <a:sy n="1" d="1"/>
      </p:scale>
      <p:origin x="0" y="0"/>
    </p:cViewPr>
  </p:notesTextViewPr>
  <p:sorterViewPr>
    <p:cViewPr>
      <p:scale>
        <a:sx n="100" d="100"/>
        <a:sy n="100" d="100"/>
      </p:scale>
      <p:origin x="0" y="-223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descr="http://www.alpha-scan.co.uk/images/operating-systems-pic.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8769" y="3223186"/>
            <a:ext cx="11436509" cy="278764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470647" y="3223186"/>
            <a:ext cx="11497235" cy="2774202"/>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p:cNvSpPr>
            <a:spLocks noGrp="1"/>
          </p:cNvSpPr>
          <p:nvPr>
            <p:ph type="ctrTitle"/>
          </p:nvPr>
        </p:nvSpPr>
        <p:spPr>
          <a:xfrm>
            <a:off x="1524000" y="1137048"/>
            <a:ext cx="9144000" cy="1740623"/>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71615676-1EDD-4580-9E2C-06A1F01485BF}" type="datetimeFigureOut">
              <a:rPr lang="vi-VN" smtClean="0"/>
              <a:t>30/01/2023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2143892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71615676-1EDD-4580-9E2C-06A1F01485BF}" type="datetimeFigureOut">
              <a:rPr lang="vi-VN" smtClean="0"/>
              <a:t>30/01/2023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477908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71615676-1EDD-4580-9E2C-06A1F01485BF}" type="datetimeFigureOut">
              <a:rPr lang="vi-VN" smtClean="0"/>
              <a:t>30/01/2023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29887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365124"/>
            <a:ext cx="11030138" cy="6356351"/>
          </a:xfrm>
          <a:prstGeom prst="rect">
            <a:avLst/>
          </a:prstGeom>
        </p:spPr>
      </p:pic>
      <p:sp>
        <p:nvSpPr>
          <p:cNvPr id="8" name="Rectangle 7"/>
          <p:cNvSpPr/>
          <p:nvPr userDrawn="1"/>
        </p:nvSpPr>
        <p:spPr>
          <a:xfrm>
            <a:off x="828769" y="509168"/>
            <a:ext cx="11049000" cy="634883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p:cNvSpPr>
            <a:spLocks noGrp="1"/>
          </p:cNvSpPr>
          <p:nvPr>
            <p:ph type="title"/>
          </p:nvPr>
        </p:nvSpPr>
        <p:spPr>
          <a:xfrm>
            <a:off x="838200" y="365125"/>
            <a:ext cx="10515600" cy="1010295"/>
          </a:xfrm>
        </p:spPr>
        <p:txBody>
          <a:bodyPr/>
          <a:lstStyle/>
          <a:p>
            <a:r>
              <a:rPr lang="en-US"/>
              <a:t>Click to edit Master title style</a:t>
            </a:r>
            <a:endParaRPr lang="vi-VN"/>
          </a:p>
        </p:txBody>
      </p:sp>
      <p:sp>
        <p:nvSpPr>
          <p:cNvPr id="3" name="Content Placeholder 2"/>
          <p:cNvSpPr>
            <a:spLocks noGrp="1"/>
          </p:cNvSpPr>
          <p:nvPr>
            <p:ph idx="1"/>
          </p:nvPr>
        </p:nvSpPr>
        <p:spPr>
          <a:xfrm>
            <a:off x="847165" y="1560402"/>
            <a:ext cx="10515600" cy="4610965"/>
          </a:xfrm>
          <a:ln>
            <a:no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71615676-1EDD-4580-9E2C-06A1F01485BF}" type="datetimeFigureOut">
              <a:rPr lang="vi-VN" smtClean="0"/>
              <a:t>30/01/2023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pic>
        <p:nvPicPr>
          <p:cNvPr id="2050" name="Picture 2" descr="http://www.blackboxtoolkit.com/images/os_issues.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673602" y="789"/>
            <a:ext cx="1360395" cy="1360395"/>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p:cNvGrpSpPr/>
          <p:nvPr userDrawn="1"/>
        </p:nvGrpSpPr>
        <p:grpSpPr>
          <a:xfrm>
            <a:off x="852830" y="1260493"/>
            <a:ext cx="9394404" cy="45719"/>
            <a:chOff x="-1707554" y="1208223"/>
            <a:chExt cx="9394404" cy="117808"/>
          </a:xfrm>
        </p:grpSpPr>
        <p:sp>
          <p:nvSpPr>
            <p:cNvPr id="11" name="Flowchart: Manual Input 10"/>
            <p:cNvSpPr/>
            <p:nvPr userDrawn="1"/>
          </p:nvSpPr>
          <p:spPr>
            <a:xfrm rot="5400000">
              <a:off x="6446743" y="78680"/>
              <a:ext cx="110564" cy="2369650"/>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Flowchart: Manual Input 13"/>
            <p:cNvSpPr/>
            <p:nvPr userDrawn="1"/>
          </p:nvSpPr>
          <p:spPr>
            <a:xfrm rot="5400000">
              <a:off x="5746771" y="78681"/>
              <a:ext cx="110564" cy="2369650"/>
            </a:xfrm>
            <a:prstGeom prst="flowChartManualInpu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Flowchart: Manual Input 14"/>
            <p:cNvSpPr/>
            <p:nvPr userDrawn="1"/>
          </p:nvSpPr>
          <p:spPr>
            <a:xfrm rot="5400000">
              <a:off x="5000064" y="80787"/>
              <a:ext cx="106352" cy="2369650"/>
            </a:xfrm>
            <a:prstGeom prst="flowChartManualInpu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Flowchart: Manual Input 15"/>
            <p:cNvSpPr/>
            <p:nvPr userDrawn="1"/>
          </p:nvSpPr>
          <p:spPr>
            <a:xfrm rot="5400000">
              <a:off x="4028545" y="78681"/>
              <a:ext cx="110564" cy="2369650"/>
            </a:xfrm>
            <a:prstGeom prst="flowChartManualInput">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Flowchart: Manual Input 16"/>
            <p:cNvSpPr/>
            <p:nvPr userDrawn="1"/>
          </p:nvSpPr>
          <p:spPr>
            <a:xfrm rot="5400000">
              <a:off x="3319141" y="78680"/>
              <a:ext cx="110564" cy="2369650"/>
            </a:xfrm>
            <a:prstGeom prst="flowChartManualInpu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Flowchart: Manual Input 17"/>
            <p:cNvSpPr/>
            <p:nvPr userDrawn="1"/>
          </p:nvSpPr>
          <p:spPr>
            <a:xfrm rot="5400000">
              <a:off x="2501144" y="78680"/>
              <a:ext cx="110564" cy="2369650"/>
            </a:xfrm>
            <a:prstGeom prst="flowChartManualInpu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Flowchart: Manual Input 18"/>
            <p:cNvSpPr/>
            <p:nvPr userDrawn="1"/>
          </p:nvSpPr>
          <p:spPr>
            <a:xfrm rot="5400000">
              <a:off x="1772762" y="273662"/>
              <a:ext cx="110564" cy="1979687"/>
            </a:xfrm>
            <a:prstGeom prst="flowChartManualInpu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Flowchart: Manual Input 20"/>
            <p:cNvSpPr/>
            <p:nvPr userDrawn="1"/>
          </p:nvSpPr>
          <p:spPr>
            <a:xfrm rot="5400000">
              <a:off x="870774" y="85923"/>
              <a:ext cx="110564" cy="2369650"/>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Flowchart: Manual Input 21"/>
            <p:cNvSpPr/>
            <p:nvPr userDrawn="1"/>
          </p:nvSpPr>
          <p:spPr>
            <a:xfrm rot="5400000">
              <a:off x="170802" y="85924"/>
              <a:ext cx="110564" cy="2369650"/>
            </a:xfrm>
            <a:prstGeom prst="flowChartManualInpu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Flowchart: Manual Input 22"/>
            <p:cNvSpPr/>
            <p:nvPr userDrawn="1"/>
          </p:nvSpPr>
          <p:spPr>
            <a:xfrm rot="5400000">
              <a:off x="-575905" y="88030"/>
              <a:ext cx="106352" cy="2369650"/>
            </a:xfrm>
            <a:prstGeom prst="flowChartManualInpu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9" name="Rectangle 8"/>
          <p:cNvSpPr/>
          <p:nvPr userDrawn="1"/>
        </p:nvSpPr>
        <p:spPr>
          <a:xfrm>
            <a:off x="10676965" y="-13447"/>
            <a:ext cx="1371600" cy="1361184"/>
          </a:xfrm>
          <a:prstGeom prst="rect">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66259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615676-1EDD-4580-9E2C-06A1F01485BF}" type="datetimeFigureOut">
              <a:rPr lang="vi-VN" smtClean="0"/>
              <a:t>30/01/2023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671557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71615676-1EDD-4580-9E2C-06A1F01485BF}" type="datetimeFigureOut">
              <a:rPr lang="vi-VN" smtClean="0"/>
              <a:t>30/01/2023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249198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71615676-1EDD-4580-9E2C-06A1F01485BF}" type="datetimeFigureOut">
              <a:rPr lang="vi-VN" smtClean="0"/>
              <a:t>30/01/2023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16515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71615676-1EDD-4580-9E2C-06A1F01485BF}" type="datetimeFigureOut">
              <a:rPr lang="vi-VN" smtClean="0"/>
              <a:t>30/01/2023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143522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615676-1EDD-4580-9E2C-06A1F01485BF}" type="datetimeFigureOut">
              <a:rPr lang="vi-VN" smtClean="0"/>
              <a:t>30/01/2023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2336376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615676-1EDD-4580-9E2C-06A1F01485BF}" type="datetimeFigureOut">
              <a:rPr lang="vi-VN" smtClean="0"/>
              <a:t>30/01/2023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375839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615676-1EDD-4580-9E2C-06A1F01485BF}" type="datetimeFigureOut">
              <a:rPr lang="vi-VN" smtClean="0"/>
              <a:t>30/01/2023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813654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615676-1EDD-4580-9E2C-06A1F01485BF}" type="datetimeFigureOut">
              <a:rPr lang="vi-VN" smtClean="0"/>
              <a:t>30/01/2023</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F60F1-D81D-4A0F-9A4C-4DEFF98A3653}" type="slidenum">
              <a:rPr lang="vi-VN" smtClean="0"/>
              <a:t>‹#›</a:t>
            </a:fld>
            <a:endParaRPr lang="vi-VN"/>
          </a:p>
        </p:txBody>
      </p:sp>
    </p:spTree>
    <p:extLst>
      <p:ext uri="{BB962C8B-B14F-4D97-AF65-F5344CB8AC3E}">
        <p14:creationId xmlns:p14="http://schemas.microsoft.com/office/powerpoint/2010/main" val="3055189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en.wikipedia.org/wiki/System_cal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b="1" dirty="0">
                <a:latin typeface="Arial" panose="020B0604020202020204" pitchFamily="34" charset="0"/>
                <a:cs typeface="Arial" panose="020B0604020202020204" pitchFamily="34" charset="0"/>
              </a:rPr>
              <a:t>CH</a:t>
            </a:r>
            <a:r>
              <a:rPr lang="vi-VN" sz="4000" b="1" dirty="0">
                <a:latin typeface="Arial" panose="020B0604020202020204" pitchFamily="34" charset="0"/>
                <a:cs typeface="Arial" panose="020B0604020202020204" pitchFamily="34" charset="0"/>
              </a:rPr>
              <a:t>Ư</a:t>
            </a:r>
            <a:r>
              <a:rPr lang="en-US" sz="4000" b="1" dirty="0">
                <a:latin typeface="Arial" panose="020B0604020202020204" pitchFamily="34" charset="0"/>
                <a:cs typeface="Arial" panose="020B0604020202020204" pitchFamily="34" charset="0"/>
              </a:rPr>
              <a:t>ƠNG 1</a:t>
            </a:r>
            <a:br>
              <a:rPr lang="en-US" b="1" dirty="0"/>
            </a:br>
            <a:r>
              <a:rPr lang="en-US" b="1" dirty="0"/>
              <a:t>TỔNG QUAN</a:t>
            </a:r>
            <a:endParaRPr lang="vi-VN" b="1" dirty="0"/>
          </a:p>
        </p:txBody>
      </p:sp>
      <p:sp>
        <p:nvSpPr>
          <p:cNvPr id="3" name="Subtitle 2"/>
          <p:cNvSpPr>
            <a:spLocks noGrp="1"/>
          </p:cNvSpPr>
          <p:nvPr>
            <p:ph type="subTitle" idx="1"/>
          </p:nvPr>
        </p:nvSpPr>
        <p:spPr/>
        <p:txBody>
          <a:bodyPr/>
          <a:lstStyle/>
          <a:p>
            <a:r>
              <a:rPr lang="en-US"/>
              <a:t> </a:t>
            </a:r>
            <a:endParaRPr lang="vi-VN"/>
          </a:p>
        </p:txBody>
      </p:sp>
    </p:spTree>
    <p:extLst>
      <p:ext uri="{BB962C8B-B14F-4D97-AF65-F5344CB8AC3E}">
        <p14:creationId xmlns:p14="http://schemas.microsoft.com/office/powerpoint/2010/main" val="2050468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49000" cy="1010295"/>
          </a:xfrm>
        </p:spPr>
        <p:txBody>
          <a:bodyPr>
            <a:normAutofit/>
          </a:bodyPr>
          <a:lstStyle/>
          <a:p>
            <a:pPr algn="just"/>
            <a:r>
              <a:rPr lang="vi-VN"/>
              <a:t>2.2.</a:t>
            </a:r>
            <a:r>
              <a:rPr lang="en-US">
                <a:latin typeface="Times New Roman" pitchFamily="18" charset="0"/>
                <a:cs typeface="Times New Roman" pitchFamily="18" charset="0"/>
              </a:rPr>
              <a:t>Các hệ thống xử lý theo lô đa chương trình</a:t>
            </a:r>
            <a:endParaRPr lang="vi-VN" kern="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vi-VN"/>
              <a:t> Vấn đề</a:t>
            </a:r>
            <a:endParaRPr lang="en-US"/>
          </a:p>
          <a:p>
            <a:pPr lvl="1" algn="just"/>
            <a:r>
              <a:rPr lang="vi-VN"/>
              <a:t>Làm sao để giữ CPU luôn bận rộn?</a:t>
            </a:r>
          </a:p>
          <a:p>
            <a:pPr algn="just"/>
            <a:r>
              <a:rPr lang="vi-VN"/>
              <a:t> Cơ sở</a:t>
            </a:r>
            <a:endParaRPr lang="en-US"/>
          </a:p>
          <a:p>
            <a:pPr lvl="1" algn="just"/>
            <a:r>
              <a:rPr lang="vi-VN"/>
              <a:t>Một chương trình người dùng không thể cùng một</a:t>
            </a:r>
            <a:r>
              <a:rPr lang="en-US"/>
              <a:t> </a:t>
            </a:r>
            <a:r>
              <a:rPr lang="vi-VN"/>
              <a:t>lúc sử dụng cả CPU và các thiết bị vào ra</a:t>
            </a:r>
          </a:p>
        </p:txBody>
      </p:sp>
    </p:spTree>
    <p:extLst>
      <p:ext uri="{BB962C8B-B14F-4D97-AF65-F5344CB8AC3E}">
        <p14:creationId xmlns:p14="http://schemas.microsoft.com/office/powerpoint/2010/main" val="665723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6" y="365125"/>
            <a:ext cx="11860306" cy="1010295"/>
          </a:xfrm>
        </p:spPr>
        <p:txBody>
          <a:bodyPr>
            <a:noAutofit/>
          </a:bodyPr>
          <a:lstStyle/>
          <a:p>
            <a:pPr algn="just"/>
            <a:r>
              <a:rPr lang="en-US" sz="3400">
                <a:latin typeface="Times New Roman" pitchFamily="18" charset="0"/>
                <a:cs typeface="Times New Roman" pitchFamily="18" charset="0"/>
              </a:rPr>
              <a:t>Phân phối bộ nhớ trong các hệ thống xử lý theo lô đa chương trình</a:t>
            </a:r>
            <a:endParaRPr lang="vi-VN" sz="3400" kern="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5445" y="1447800"/>
            <a:ext cx="4562475" cy="504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7979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306" y="365125"/>
            <a:ext cx="10927976" cy="1010295"/>
          </a:xfrm>
        </p:spPr>
        <p:txBody>
          <a:bodyPr>
            <a:noAutofit/>
          </a:bodyPr>
          <a:lstStyle/>
          <a:p>
            <a:pPr algn="just"/>
            <a:r>
              <a:rPr lang="en-US" sz="4000">
                <a:latin typeface="Times New Roman" pitchFamily="18" charset="0"/>
                <a:cs typeface="Times New Roman" pitchFamily="18" charset="0"/>
              </a:rPr>
              <a:t>Các hệ thống xử lý theo lô đa chương trình</a:t>
            </a:r>
            <a:endParaRPr lang="vi-VN" sz="4000" kern="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vi-VN" dirty="0"/>
              <a:t> Tư tưởng chính:</a:t>
            </a:r>
            <a:endParaRPr lang="en-US" dirty="0"/>
          </a:p>
          <a:p>
            <a:pPr lvl="1" algn="just">
              <a:buFont typeface="Wingdings" pitchFamily="2" charset="2"/>
              <a:buChar char="§"/>
            </a:pPr>
            <a:r>
              <a:rPr lang="vi-VN" sz="2800" dirty="0"/>
              <a:t>Lưu đồng thời nhiều công việc trong bộ nhớ trong</a:t>
            </a:r>
            <a:endParaRPr lang="en-US" sz="2800" dirty="0"/>
          </a:p>
          <a:p>
            <a:pPr lvl="1" algn="just">
              <a:buFont typeface="Wingdings" pitchFamily="2" charset="2"/>
              <a:buChar char="§"/>
            </a:pPr>
            <a:r>
              <a:rPr lang="vi-VN" sz="2800" dirty="0"/>
              <a:t>H</a:t>
            </a:r>
            <a:r>
              <a:rPr lang="en-US" sz="2800" dirty="0"/>
              <a:t>ệ </a:t>
            </a:r>
            <a:r>
              <a:rPr lang="en-US" sz="2800" dirty="0" err="1"/>
              <a:t>điều</a:t>
            </a:r>
            <a:r>
              <a:rPr lang="en-US" sz="2800" dirty="0"/>
              <a:t> </a:t>
            </a:r>
            <a:r>
              <a:rPr lang="en-US" sz="2800" dirty="0" err="1"/>
              <a:t>hành</a:t>
            </a:r>
            <a:r>
              <a:rPr lang="en-US" sz="2800" dirty="0"/>
              <a:t> </a:t>
            </a:r>
            <a:r>
              <a:rPr lang="vi-VN" sz="2800" dirty="0"/>
              <a:t>chọn công việc để thực hiện</a:t>
            </a:r>
            <a:endParaRPr lang="en-US" sz="2800" dirty="0"/>
          </a:p>
          <a:p>
            <a:pPr lvl="1" algn="just">
              <a:buFont typeface="Wingdings" pitchFamily="2" charset="2"/>
              <a:buChar char="§"/>
            </a:pPr>
            <a:r>
              <a:rPr lang="vi-VN" sz="2800" dirty="0"/>
              <a:t>Trong trường hợp công việc đang phải đợi thực</a:t>
            </a:r>
            <a:r>
              <a:rPr lang="en-US" sz="2800" dirty="0"/>
              <a:t> </a:t>
            </a:r>
            <a:r>
              <a:rPr lang="vi-VN" sz="2800" dirty="0"/>
              <a:t>hiện một thao tác nào đó (ví dụ thao tác vào/ra)</a:t>
            </a:r>
            <a:r>
              <a:rPr lang="en-US" sz="2800" dirty="0"/>
              <a:t> </a:t>
            </a:r>
            <a:r>
              <a:rPr lang="vi-VN" sz="2800" dirty="0"/>
              <a:t>H</a:t>
            </a:r>
            <a:r>
              <a:rPr lang="en-US" sz="2800" dirty="0"/>
              <a:t>ệ </a:t>
            </a:r>
            <a:r>
              <a:rPr lang="en-US" sz="2800" dirty="0" err="1"/>
              <a:t>điều</a:t>
            </a:r>
            <a:r>
              <a:rPr lang="en-US" sz="2800" dirty="0"/>
              <a:t> </a:t>
            </a:r>
            <a:r>
              <a:rPr lang="en-US" sz="2800" dirty="0" err="1"/>
              <a:t>hành</a:t>
            </a:r>
            <a:r>
              <a:rPr lang="en-US" sz="2800" dirty="0"/>
              <a:t> </a:t>
            </a:r>
            <a:r>
              <a:rPr lang="en-US" sz="2800" dirty="0" err="1"/>
              <a:t>sẽ</a:t>
            </a:r>
            <a:r>
              <a:rPr lang="en-US" sz="2800" dirty="0"/>
              <a:t> </a:t>
            </a:r>
            <a:r>
              <a:rPr lang="vi-VN" sz="2800" dirty="0"/>
              <a:t>chọn </a:t>
            </a:r>
            <a:r>
              <a:rPr lang="en-US" sz="2800" dirty="0" err="1"/>
              <a:t>việc</a:t>
            </a:r>
            <a:r>
              <a:rPr lang="en-US" sz="2800" dirty="0"/>
              <a:t> </a:t>
            </a:r>
            <a:r>
              <a:rPr lang="en-US" sz="2800" dirty="0" err="1"/>
              <a:t>khác</a:t>
            </a:r>
            <a:r>
              <a:rPr lang="en-US" sz="2800" dirty="0"/>
              <a:t> </a:t>
            </a:r>
            <a:r>
              <a:rPr lang="en-US" sz="2800" dirty="0" err="1"/>
              <a:t>để</a:t>
            </a:r>
            <a:r>
              <a:rPr lang="en-US" sz="2800" dirty="0"/>
              <a:t> </a:t>
            </a:r>
            <a:r>
              <a:rPr lang="en-US" sz="2800" dirty="0" err="1"/>
              <a:t>thực</a:t>
            </a:r>
            <a:r>
              <a:rPr lang="en-US" sz="2800" dirty="0"/>
              <a:t> </a:t>
            </a:r>
            <a:r>
              <a:rPr lang="en-US" sz="2800" dirty="0" err="1"/>
              <a:t>hiện</a:t>
            </a:r>
            <a:r>
              <a:rPr lang="en-US" sz="2800" dirty="0"/>
              <a:t> (</a:t>
            </a:r>
            <a:r>
              <a:rPr lang="en-US" sz="2800" dirty="0" err="1"/>
              <a:t>sử</a:t>
            </a:r>
            <a:r>
              <a:rPr lang="en-US" sz="2800" dirty="0"/>
              <a:t> </a:t>
            </a:r>
            <a:r>
              <a:rPr lang="en-US" sz="2800" dirty="0" err="1"/>
              <a:t>dụng</a:t>
            </a:r>
            <a:r>
              <a:rPr lang="en-US" sz="2800" dirty="0"/>
              <a:t> CPU)</a:t>
            </a:r>
            <a:endParaRPr lang="vi-VN" sz="2800" dirty="0"/>
          </a:p>
          <a:p>
            <a:pPr algn="just"/>
            <a:endParaRPr lang="vi-VN" dirty="0"/>
          </a:p>
        </p:txBody>
      </p:sp>
    </p:spTree>
    <p:extLst>
      <p:ext uri="{BB962C8B-B14F-4D97-AF65-F5344CB8AC3E}">
        <p14:creationId xmlns:p14="http://schemas.microsoft.com/office/powerpoint/2010/main" val="1293225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306" y="365125"/>
            <a:ext cx="10927976" cy="1010295"/>
          </a:xfrm>
        </p:spPr>
        <p:txBody>
          <a:bodyPr>
            <a:noAutofit/>
          </a:bodyPr>
          <a:lstStyle/>
          <a:p>
            <a:pPr algn="just"/>
            <a:r>
              <a:rPr lang="en-US" sz="4000" dirty="0" err="1">
                <a:latin typeface="Times New Roman" pitchFamily="18" charset="0"/>
                <a:cs typeface="Times New Roman" pitchFamily="18" charset="0"/>
              </a:rPr>
              <a:t>Các</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hệ</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thống</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xử</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lý</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theo</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lô</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đa</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chương</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trình</a:t>
            </a:r>
            <a:endParaRPr lang="vi-VN" sz="4000" kern="0" dirty="0">
              <a:latin typeface="Times New Roman" pitchFamily="18" charset="0"/>
              <a:cs typeface="Times New Roman" pitchFamily="18" charset="0"/>
            </a:endParaRPr>
          </a:p>
        </p:txBody>
      </p:sp>
      <p:sp>
        <p:nvSpPr>
          <p:cNvPr id="3" name="Content Placeholder 2"/>
          <p:cNvSpPr>
            <a:spLocks noGrp="1"/>
          </p:cNvSpPr>
          <p:nvPr>
            <p:ph idx="1"/>
          </p:nvPr>
        </p:nvSpPr>
        <p:spPr>
          <a:xfrm>
            <a:off x="829235" y="1408002"/>
            <a:ext cx="10515600" cy="4610965"/>
          </a:xfrm>
        </p:spPr>
        <p:txBody>
          <a:bodyPr>
            <a:normAutofit/>
          </a:bodyPr>
          <a:lstStyle/>
          <a:p>
            <a:pPr algn="just"/>
            <a:r>
              <a:rPr lang="vi-VN" sz="3200"/>
              <a:t> Đặc điểm:</a:t>
            </a:r>
            <a:endParaRPr lang="en-US" sz="3200"/>
          </a:p>
          <a:p>
            <a:pPr lvl="1" algn="just">
              <a:buFont typeface="Wingdings" pitchFamily="2" charset="2"/>
              <a:buChar char="§"/>
            </a:pPr>
            <a:r>
              <a:rPr lang="vi-VN" sz="2800"/>
              <a:t>Tương đối phức tạp</a:t>
            </a:r>
            <a:endParaRPr lang="en-US" sz="2800"/>
          </a:p>
          <a:p>
            <a:pPr lvl="1" algn="just">
              <a:buFont typeface="Wingdings" pitchFamily="2" charset="2"/>
              <a:buChar char="§"/>
            </a:pPr>
            <a:r>
              <a:rPr lang="vi-VN" sz="2800"/>
              <a:t>Khái niệm “Nhóm công việc” (job pool)</a:t>
            </a:r>
            <a:endParaRPr lang="en-US" sz="2800"/>
          </a:p>
          <a:p>
            <a:pPr lvl="1" algn="just">
              <a:buFont typeface="Wingdings" pitchFamily="2" charset="2"/>
              <a:buChar char="§"/>
            </a:pPr>
            <a:r>
              <a:rPr lang="vi-VN" sz="2800"/>
              <a:t>Lập lịch công việc: chọn các công việc để chuyển</a:t>
            </a:r>
            <a:r>
              <a:rPr lang="en-US" sz="2800"/>
              <a:t> </a:t>
            </a:r>
            <a:r>
              <a:rPr lang="vi-VN" sz="2800"/>
              <a:t>vào bộ nhớ trong</a:t>
            </a:r>
            <a:endParaRPr lang="en-US" sz="2800"/>
          </a:p>
          <a:p>
            <a:pPr lvl="1" algn="just">
              <a:buFont typeface="Wingdings" pitchFamily="2" charset="2"/>
              <a:buChar char="§"/>
            </a:pPr>
            <a:r>
              <a:rPr lang="vi-VN" sz="2800"/>
              <a:t>Quản lý lưu trữ: lưu cùng lúc một số công việc</a:t>
            </a:r>
            <a:r>
              <a:rPr lang="en-US" sz="2800"/>
              <a:t> </a:t>
            </a:r>
            <a:r>
              <a:rPr lang="vi-VN" sz="2800"/>
              <a:t>trong bộ nhớ trong</a:t>
            </a:r>
            <a:endParaRPr lang="en-US" sz="2800"/>
          </a:p>
          <a:p>
            <a:pPr lvl="1" algn="just">
              <a:buFont typeface="Wingdings" pitchFamily="2" charset="2"/>
              <a:buChar char="§"/>
            </a:pPr>
            <a:r>
              <a:rPr lang="vi-VN" sz="2800"/>
              <a:t>Lập lịch CPU: chọn thực thi một trong các công</a:t>
            </a:r>
            <a:r>
              <a:rPr lang="en-US" sz="2800"/>
              <a:t> v</a:t>
            </a:r>
            <a:r>
              <a:rPr lang="vi-VN" sz="2800"/>
              <a:t>iệc đang ở bộ nhớ trong</a:t>
            </a:r>
            <a:endParaRPr lang="vi-VN" sz="3200"/>
          </a:p>
          <a:p>
            <a:pPr algn="just"/>
            <a:endParaRPr lang="vi-VN" sz="3200"/>
          </a:p>
        </p:txBody>
      </p:sp>
    </p:spTree>
    <p:extLst>
      <p:ext uri="{BB962C8B-B14F-4D97-AF65-F5344CB8AC3E}">
        <p14:creationId xmlns:p14="http://schemas.microsoft.com/office/powerpoint/2010/main" val="747524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306" y="365125"/>
            <a:ext cx="10927976" cy="1010295"/>
          </a:xfrm>
        </p:spPr>
        <p:txBody>
          <a:bodyPr>
            <a:noAutofit/>
          </a:bodyPr>
          <a:lstStyle/>
          <a:p>
            <a:pPr algn="just"/>
            <a:r>
              <a:rPr lang="en-US" sz="4000">
                <a:latin typeface="Times New Roman" pitchFamily="18" charset="0"/>
                <a:cs typeface="Times New Roman" pitchFamily="18" charset="0"/>
              </a:rPr>
              <a:t>Các hệ phân chia thời gian (Time sharing)</a:t>
            </a:r>
            <a:endParaRPr lang="vi-VN" sz="4000" kern="0">
              <a:latin typeface="Times New Roman" pitchFamily="18" charset="0"/>
              <a:cs typeface="Times New Roman" pitchFamily="18" charset="0"/>
            </a:endParaRPr>
          </a:p>
        </p:txBody>
      </p:sp>
      <p:sp>
        <p:nvSpPr>
          <p:cNvPr id="3" name="Content Placeholder 2"/>
          <p:cNvSpPr>
            <a:spLocks noGrp="1"/>
          </p:cNvSpPr>
          <p:nvPr>
            <p:ph idx="1"/>
          </p:nvPr>
        </p:nvSpPr>
        <p:spPr>
          <a:xfrm>
            <a:off x="829235" y="1408002"/>
            <a:ext cx="10515600" cy="4610965"/>
          </a:xfrm>
        </p:spPr>
        <p:txBody>
          <a:bodyPr>
            <a:normAutofit/>
          </a:bodyPr>
          <a:lstStyle/>
          <a:p>
            <a:pPr algn="just">
              <a:buFont typeface="Wingdings" pitchFamily="2" charset="2"/>
              <a:buChar char="q"/>
            </a:pPr>
            <a:r>
              <a:rPr lang="vi-VN" sz="3200" dirty="0"/>
              <a:t>Vì sao?</a:t>
            </a:r>
            <a:endParaRPr lang="en-US" sz="3200" dirty="0"/>
          </a:p>
          <a:p>
            <a:pPr lvl="1" algn="just">
              <a:buFont typeface="Wingdings" pitchFamily="2" charset="2"/>
              <a:buChar char="Ø"/>
            </a:pPr>
            <a:r>
              <a:rPr lang="vi-VN" sz="2800" dirty="0"/>
              <a:t>Các hệ xử lý theo lô, đa chương trình cung cấp</a:t>
            </a:r>
            <a:r>
              <a:rPr lang="en-US" sz="2800" dirty="0"/>
              <a:t> </a:t>
            </a:r>
            <a:r>
              <a:rPr lang="vi-VN" sz="2800" dirty="0"/>
              <a:t>một môi trường trong đó các tài nguyên hệ thống</a:t>
            </a:r>
            <a:r>
              <a:rPr lang="en-US" sz="2800" dirty="0"/>
              <a:t> </a:t>
            </a:r>
            <a:r>
              <a:rPr lang="vi-VN" sz="2800" dirty="0"/>
              <a:t>được sử dụng một cách hiệu quả, nhưng không</a:t>
            </a:r>
            <a:r>
              <a:rPr lang="en-US" sz="2800" dirty="0"/>
              <a:t> </a:t>
            </a:r>
            <a:r>
              <a:rPr lang="vi-VN" sz="2800" dirty="0"/>
              <a:t>cung cấp cho người dùng khả năng tương tác với</a:t>
            </a:r>
            <a:r>
              <a:rPr lang="en-US" sz="2800" dirty="0"/>
              <a:t> </a:t>
            </a:r>
            <a:r>
              <a:rPr lang="vi-VN" sz="2800" dirty="0"/>
              <a:t>hệ thống</a:t>
            </a:r>
            <a:endParaRPr lang="en-US" sz="2800" dirty="0"/>
          </a:p>
          <a:p>
            <a:pPr lvl="1" algn="just">
              <a:buFont typeface="Wingdings" pitchFamily="2" charset="2"/>
              <a:buChar char="Ø"/>
            </a:pPr>
            <a:r>
              <a:rPr lang="vi-VN" sz="2800" dirty="0"/>
              <a:t>Các hệ phân chia thời gian là sự mở rộng của</a:t>
            </a:r>
            <a:r>
              <a:rPr lang="en-US" sz="2800" dirty="0"/>
              <a:t> </a:t>
            </a:r>
            <a:r>
              <a:rPr lang="en-US" sz="2800" dirty="0" err="1">
                <a:latin typeface="Arial" pitchFamily="34" charset="0"/>
                <a:cs typeface="Arial" pitchFamily="34" charset="0"/>
              </a:rPr>
              <a:t>các</a:t>
            </a:r>
            <a:r>
              <a:rPr lang="en-US" sz="2800" dirty="0">
                <a:latin typeface="Arial" pitchFamily="34" charset="0"/>
                <a:cs typeface="Arial" pitchFamily="34" charset="0"/>
              </a:rPr>
              <a:t> </a:t>
            </a:r>
            <a:r>
              <a:rPr lang="en-US" sz="2800" dirty="0" err="1">
                <a:latin typeface="Arial" pitchFamily="34" charset="0"/>
                <a:cs typeface="Arial" pitchFamily="34" charset="0"/>
              </a:rPr>
              <a:t>hệ</a:t>
            </a:r>
            <a:r>
              <a:rPr lang="en-US" sz="2800" dirty="0">
                <a:latin typeface="Arial" pitchFamily="34" charset="0"/>
                <a:cs typeface="Arial" pitchFamily="34" charset="0"/>
              </a:rPr>
              <a:t> </a:t>
            </a:r>
            <a:r>
              <a:rPr lang="en-US" sz="2800" dirty="0" err="1">
                <a:latin typeface="Arial" pitchFamily="34" charset="0"/>
                <a:cs typeface="Arial" pitchFamily="34" charset="0"/>
              </a:rPr>
              <a:t>xử</a:t>
            </a:r>
            <a:r>
              <a:rPr lang="en-US" sz="2800" dirty="0">
                <a:latin typeface="Arial" pitchFamily="34" charset="0"/>
                <a:cs typeface="Arial" pitchFamily="34" charset="0"/>
              </a:rPr>
              <a:t> </a:t>
            </a:r>
            <a:r>
              <a:rPr lang="en-US" sz="2800" dirty="0" err="1">
                <a:latin typeface="Arial" pitchFamily="34" charset="0"/>
                <a:cs typeface="Arial" pitchFamily="34" charset="0"/>
              </a:rPr>
              <a:t>lý</a:t>
            </a:r>
            <a:r>
              <a:rPr lang="en-US" sz="2800" dirty="0">
                <a:latin typeface="Arial" pitchFamily="34" charset="0"/>
                <a:cs typeface="Arial" pitchFamily="34" charset="0"/>
              </a:rPr>
              <a:t> </a:t>
            </a:r>
            <a:r>
              <a:rPr lang="en-US" sz="2800" dirty="0" err="1">
                <a:latin typeface="Arial" pitchFamily="34" charset="0"/>
                <a:cs typeface="Arial" pitchFamily="34" charset="0"/>
              </a:rPr>
              <a:t>theo</a:t>
            </a:r>
            <a:r>
              <a:rPr lang="en-US" sz="2800" dirty="0">
                <a:latin typeface="Arial" pitchFamily="34" charset="0"/>
                <a:cs typeface="Arial" pitchFamily="34" charset="0"/>
              </a:rPr>
              <a:t> </a:t>
            </a:r>
            <a:r>
              <a:rPr lang="en-US" sz="2800" dirty="0" err="1">
                <a:latin typeface="Arial" pitchFamily="34" charset="0"/>
                <a:cs typeface="Arial" pitchFamily="34" charset="0"/>
              </a:rPr>
              <a:t>lô</a:t>
            </a:r>
            <a:r>
              <a:rPr lang="en-US" sz="2800" dirty="0">
                <a:latin typeface="Arial" pitchFamily="34" charset="0"/>
                <a:cs typeface="Arial" pitchFamily="34" charset="0"/>
              </a:rPr>
              <a:t>, </a:t>
            </a:r>
            <a:r>
              <a:rPr lang="en-US" sz="2800" dirty="0" err="1">
                <a:latin typeface="Arial" pitchFamily="34" charset="0"/>
                <a:cs typeface="Arial" pitchFamily="34" charset="0"/>
              </a:rPr>
              <a:t>đa</a:t>
            </a:r>
            <a:r>
              <a:rPr lang="en-US" sz="2800" dirty="0">
                <a:latin typeface="Arial" pitchFamily="34" charset="0"/>
                <a:cs typeface="Arial" pitchFamily="34" charset="0"/>
              </a:rPr>
              <a:t> </a:t>
            </a:r>
            <a:r>
              <a:rPr lang="en-US" sz="2800" dirty="0" err="1">
                <a:latin typeface="Arial" pitchFamily="34" charset="0"/>
                <a:cs typeface="Arial" pitchFamily="34" charset="0"/>
              </a:rPr>
              <a:t>chương</a:t>
            </a:r>
            <a:r>
              <a:rPr lang="en-US" sz="2800" dirty="0">
                <a:latin typeface="Arial" pitchFamily="34" charset="0"/>
                <a:cs typeface="Arial" pitchFamily="34" charset="0"/>
              </a:rPr>
              <a:t> </a:t>
            </a:r>
            <a:r>
              <a:rPr lang="en-US" sz="2800" dirty="0" err="1">
                <a:latin typeface="Arial" pitchFamily="34" charset="0"/>
                <a:cs typeface="Arial" pitchFamily="34" charset="0"/>
              </a:rPr>
              <a:t>trình</a:t>
            </a:r>
            <a:endParaRPr lang="vi-VN" sz="2800" dirty="0">
              <a:latin typeface="Arial" pitchFamily="34" charset="0"/>
              <a:cs typeface="Arial" pitchFamily="34" charset="0"/>
            </a:endParaRPr>
          </a:p>
          <a:p>
            <a:pPr algn="just"/>
            <a:endParaRPr lang="vi-VN" sz="3200" dirty="0"/>
          </a:p>
        </p:txBody>
      </p:sp>
    </p:spTree>
    <p:extLst>
      <p:ext uri="{BB962C8B-B14F-4D97-AF65-F5344CB8AC3E}">
        <p14:creationId xmlns:p14="http://schemas.microsoft.com/office/powerpoint/2010/main" val="2470389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306" y="365125"/>
            <a:ext cx="10927976" cy="1010295"/>
          </a:xfrm>
        </p:spPr>
        <p:txBody>
          <a:bodyPr>
            <a:noAutofit/>
          </a:bodyPr>
          <a:lstStyle/>
          <a:p>
            <a:pPr algn="just"/>
            <a:r>
              <a:rPr lang="en-US" sz="4000">
                <a:latin typeface="Times New Roman" pitchFamily="18" charset="0"/>
                <a:cs typeface="Times New Roman" pitchFamily="18" charset="0"/>
              </a:rPr>
              <a:t>…Các hệ phân chia thời gian</a:t>
            </a:r>
            <a:endParaRPr lang="vi-VN" sz="4000" kern="0">
              <a:latin typeface="Times New Roman" pitchFamily="18" charset="0"/>
              <a:cs typeface="Times New Roman" pitchFamily="18" charset="0"/>
            </a:endParaRPr>
          </a:p>
        </p:txBody>
      </p:sp>
      <p:sp>
        <p:nvSpPr>
          <p:cNvPr id="3" name="Content Placeholder 2"/>
          <p:cNvSpPr>
            <a:spLocks noGrp="1"/>
          </p:cNvSpPr>
          <p:nvPr>
            <p:ph idx="1"/>
          </p:nvPr>
        </p:nvSpPr>
        <p:spPr>
          <a:xfrm>
            <a:off x="829235" y="1408002"/>
            <a:ext cx="10515600" cy="4610965"/>
          </a:xfrm>
        </p:spPr>
        <p:txBody>
          <a:bodyPr>
            <a:normAutofit/>
          </a:bodyPr>
          <a:lstStyle/>
          <a:p>
            <a:pPr algn="just">
              <a:buFont typeface="Wingdings" pitchFamily="2" charset="2"/>
              <a:buChar char="q"/>
            </a:pPr>
            <a:r>
              <a:rPr lang="vi-VN"/>
              <a:t>Tư tưởng chính</a:t>
            </a:r>
            <a:endParaRPr lang="en-US"/>
          </a:p>
          <a:p>
            <a:pPr lvl="1" algn="just">
              <a:buFont typeface="Wingdings" pitchFamily="2" charset="2"/>
              <a:buChar char="Ø"/>
            </a:pPr>
            <a:r>
              <a:rPr lang="vi-VN" sz="2800"/>
              <a:t>Chuyển đổi quyền xử lý giữa các chương trình</a:t>
            </a:r>
            <a:r>
              <a:rPr lang="en-US" sz="2800"/>
              <a:t> </a:t>
            </a:r>
            <a:r>
              <a:rPr lang="vi-VN" sz="2800"/>
              <a:t>thường xuyên hơn</a:t>
            </a:r>
            <a:endParaRPr lang="en-US" sz="2800"/>
          </a:p>
          <a:p>
            <a:pPr lvl="1" algn="just">
              <a:buFont typeface="Wingdings" pitchFamily="2" charset="2"/>
              <a:buChar char="Ø"/>
            </a:pPr>
            <a:r>
              <a:rPr lang="vi-VN" sz="2800"/>
              <a:t>Thời gian phản ứng ~ 1 giây hoặc ít hơn</a:t>
            </a:r>
            <a:endParaRPr lang="en-US" sz="2800"/>
          </a:p>
          <a:p>
            <a:pPr lvl="1" algn="just">
              <a:buFont typeface="Wingdings" pitchFamily="2" charset="2"/>
              <a:buChar char="Ø"/>
            </a:pPr>
            <a:r>
              <a:rPr lang="vi-VN" sz="2800"/>
              <a:t>Cho phép chia sẻ đồng thời một máy tính giữa</a:t>
            </a:r>
            <a:r>
              <a:rPr lang="en-US" sz="2800"/>
              <a:t> </a:t>
            </a:r>
            <a:r>
              <a:rPr lang="vi-VN" sz="2800"/>
              <a:t>nhiều người dùng</a:t>
            </a:r>
            <a:endParaRPr lang="en-US" sz="2800"/>
          </a:p>
          <a:p>
            <a:pPr lvl="1" algn="just">
              <a:buFont typeface="Wingdings" pitchFamily="2" charset="2"/>
              <a:buChar char="Ø"/>
            </a:pPr>
            <a:r>
              <a:rPr lang="vi-VN" sz="2800"/>
              <a:t>Khái niệm “tiến trình”: chương trình được nạp vào</a:t>
            </a:r>
            <a:r>
              <a:rPr lang="en-US" sz="2800"/>
              <a:t> </a:t>
            </a:r>
            <a:r>
              <a:rPr lang="vi-VN" sz="2800"/>
              <a:t>bộ nhớ và đang được thực thi</a:t>
            </a:r>
            <a:endParaRPr lang="en-US" sz="2800"/>
          </a:p>
          <a:p>
            <a:pPr lvl="2" algn="just">
              <a:buFont typeface="Wingdings" pitchFamily="2" charset="2"/>
              <a:buChar char="ü"/>
            </a:pPr>
            <a:r>
              <a:rPr lang="vi-VN" sz="2800"/>
              <a:t>Vào/ra tương tác </a:t>
            </a:r>
            <a:r>
              <a:rPr lang="en-US" sz="2800"/>
              <a:t>-&gt;</a:t>
            </a:r>
            <a:r>
              <a:rPr lang="vi-VN" sz="2800"/>
              <a:t> phụ thuộc “people speech” ví dụ</a:t>
            </a:r>
            <a:r>
              <a:rPr lang="en-US" sz="2800"/>
              <a:t> </a:t>
            </a:r>
            <a:r>
              <a:rPr lang="vi-VN" sz="2800"/>
              <a:t>tốc độ nhập dữ liệu</a:t>
            </a:r>
          </a:p>
        </p:txBody>
      </p:sp>
    </p:spTree>
    <p:extLst>
      <p:ext uri="{BB962C8B-B14F-4D97-AF65-F5344CB8AC3E}">
        <p14:creationId xmlns:p14="http://schemas.microsoft.com/office/powerpoint/2010/main" val="415693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306" y="365125"/>
            <a:ext cx="10927976" cy="1010295"/>
          </a:xfrm>
        </p:spPr>
        <p:txBody>
          <a:bodyPr>
            <a:noAutofit/>
          </a:bodyPr>
          <a:lstStyle/>
          <a:p>
            <a:pPr algn="just"/>
            <a:r>
              <a:rPr lang="en-US" sz="4000">
                <a:latin typeface="Times New Roman" pitchFamily="18" charset="0"/>
                <a:cs typeface="Times New Roman" pitchFamily="18" charset="0"/>
              </a:rPr>
              <a:t>…Các hệ phân chia thời gian</a:t>
            </a:r>
            <a:endParaRPr lang="vi-VN" sz="4000" kern="0">
              <a:latin typeface="Times New Roman" pitchFamily="18" charset="0"/>
              <a:cs typeface="Times New Roman" pitchFamily="18" charset="0"/>
            </a:endParaRPr>
          </a:p>
        </p:txBody>
      </p:sp>
      <p:sp>
        <p:nvSpPr>
          <p:cNvPr id="3" name="Content Placeholder 2"/>
          <p:cNvSpPr>
            <a:spLocks noGrp="1"/>
          </p:cNvSpPr>
          <p:nvPr>
            <p:ph idx="1"/>
          </p:nvPr>
        </p:nvSpPr>
        <p:spPr>
          <a:xfrm>
            <a:off x="829234" y="1408002"/>
            <a:ext cx="11031071" cy="4610965"/>
          </a:xfrm>
        </p:spPr>
        <p:txBody>
          <a:bodyPr>
            <a:normAutofit/>
          </a:bodyPr>
          <a:lstStyle/>
          <a:p>
            <a:pPr algn="just">
              <a:buFont typeface="Wingdings" pitchFamily="2" charset="2"/>
              <a:buChar char="q"/>
            </a:pPr>
            <a:r>
              <a:rPr lang="vi-VN"/>
              <a:t> Đặc điểm:</a:t>
            </a:r>
            <a:endParaRPr lang="en-US"/>
          </a:p>
          <a:p>
            <a:pPr lvl="1" algn="just">
              <a:buFont typeface="Wingdings" pitchFamily="2" charset="2"/>
              <a:buChar char="Ø"/>
            </a:pPr>
            <a:r>
              <a:rPr lang="vi-VN"/>
              <a:t>Phức tạp hơn hệ xử lý theo lô, đa chương trình</a:t>
            </a:r>
            <a:endParaRPr lang="en-US"/>
          </a:p>
          <a:p>
            <a:pPr lvl="1" algn="just">
              <a:buFont typeface="Wingdings" pitchFamily="2" charset="2"/>
              <a:buChar char="Ø"/>
            </a:pPr>
            <a:r>
              <a:rPr lang="vi-VN"/>
              <a:t>Quản lý bộ nhớ và bảo vệ</a:t>
            </a:r>
            <a:endParaRPr lang="en-US"/>
          </a:p>
          <a:p>
            <a:pPr lvl="1" algn="just">
              <a:buFont typeface="Wingdings" pitchFamily="2" charset="2"/>
              <a:buChar char="Ø"/>
            </a:pPr>
            <a:r>
              <a:rPr lang="vi-VN"/>
              <a:t>Tráo đổi các công việc từ đĩa cứng và bộ nhớ</a:t>
            </a:r>
            <a:r>
              <a:rPr lang="en-US"/>
              <a:t> </a:t>
            </a:r>
            <a:r>
              <a:rPr lang="vi-VN"/>
              <a:t>(swap in/swap out)</a:t>
            </a:r>
            <a:r>
              <a:rPr lang="en-US"/>
              <a:t>-&gt;</a:t>
            </a:r>
            <a:r>
              <a:rPr lang="vi-VN"/>
              <a:t>phương pháp bộ nhớ ảo</a:t>
            </a:r>
            <a:endParaRPr lang="en-US"/>
          </a:p>
          <a:p>
            <a:pPr lvl="1" algn="just">
              <a:buFont typeface="Wingdings" pitchFamily="2" charset="2"/>
              <a:buChar char="Ø"/>
            </a:pPr>
            <a:r>
              <a:rPr lang="vi-VN"/>
              <a:t>Hệ thống file trên một số đĩa cứng </a:t>
            </a:r>
            <a:r>
              <a:rPr lang="en-US"/>
              <a:t>-&gt;</a:t>
            </a:r>
            <a:r>
              <a:rPr lang="vi-VN"/>
              <a:t> quản lý đĩa</a:t>
            </a:r>
            <a:r>
              <a:rPr lang="en-US"/>
              <a:t> </a:t>
            </a:r>
            <a:r>
              <a:rPr lang="vi-VN"/>
              <a:t>cứng</a:t>
            </a:r>
            <a:endParaRPr lang="en-US"/>
          </a:p>
          <a:p>
            <a:pPr lvl="1" algn="just">
              <a:buFont typeface="Wingdings" pitchFamily="2" charset="2"/>
              <a:buChar char="Ø"/>
            </a:pPr>
            <a:r>
              <a:rPr lang="vi-VN"/>
              <a:t>Thực thi đồng thời </a:t>
            </a:r>
            <a:r>
              <a:rPr lang="en-US"/>
              <a:t>-&gt;</a:t>
            </a:r>
            <a:r>
              <a:rPr lang="vi-VN"/>
              <a:t> Lập lịch CPU</a:t>
            </a:r>
            <a:endParaRPr lang="en-US"/>
          </a:p>
          <a:p>
            <a:pPr lvl="1" algn="just">
              <a:buFont typeface="Wingdings" pitchFamily="2" charset="2"/>
              <a:buChar char="Ø"/>
            </a:pPr>
            <a:r>
              <a:rPr lang="vi-VN"/>
              <a:t>Giao tiếp và đồng bộ hoá</a:t>
            </a:r>
            <a:endParaRPr lang="en-US"/>
          </a:p>
          <a:p>
            <a:pPr lvl="1" algn="just">
              <a:buFont typeface="Wingdings" pitchFamily="2" charset="2"/>
              <a:buChar char="Ø"/>
            </a:pPr>
            <a:r>
              <a:rPr lang="vi-VN"/>
              <a:t>Giải quyết bế tắc</a:t>
            </a:r>
            <a:endParaRPr lang="vi-VN" sz="2800"/>
          </a:p>
        </p:txBody>
      </p:sp>
    </p:spTree>
    <p:extLst>
      <p:ext uri="{BB962C8B-B14F-4D97-AF65-F5344CB8AC3E}">
        <p14:creationId xmlns:p14="http://schemas.microsoft.com/office/powerpoint/2010/main" val="2276517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latin typeface="Times New Roman" pitchFamily="18" charset="0"/>
                <a:cs typeface="Times New Roman" pitchFamily="18" charset="0"/>
              </a:rPr>
              <a:t>2.4. Các hệ máy tính cá nhân</a:t>
            </a: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757518" y="1461790"/>
            <a:ext cx="10515600" cy="4610965"/>
          </a:xfrm>
        </p:spPr>
        <p:txBody>
          <a:bodyPr>
            <a:normAutofit/>
          </a:bodyPr>
          <a:lstStyle/>
          <a:p>
            <a:pPr>
              <a:buFont typeface="Wingdings" pitchFamily="2" charset="2"/>
              <a:buChar char="q"/>
            </a:pPr>
            <a:r>
              <a:rPr lang="vi-VN" sz="3200" dirty="0"/>
              <a:t> Xuất hiện những năm 1970</a:t>
            </a:r>
          </a:p>
          <a:p>
            <a:pPr>
              <a:buFont typeface="Wingdings" pitchFamily="2" charset="2"/>
              <a:buChar char="q"/>
            </a:pPr>
            <a:r>
              <a:rPr lang="vi-VN" sz="3200" dirty="0"/>
              <a:t> Hướng tới sự tiện dụng của người dùng</a:t>
            </a:r>
          </a:p>
          <a:p>
            <a:pPr>
              <a:buFont typeface="Wingdings" pitchFamily="2" charset="2"/>
              <a:buChar char="q"/>
            </a:pPr>
            <a:r>
              <a:rPr lang="vi-VN" sz="3200" dirty="0"/>
              <a:t> Các hệ điều hành cho máy tính cá nhân</a:t>
            </a:r>
            <a:endParaRPr lang="en-US" sz="3200" dirty="0"/>
          </a:p>
          <a:p>
            <a:pPr lvl="1"/>
            <a:r>
              <a:rPr lang="vi-VN" sz="2800" dirty="0"/>
              <a:t>Microsoft Windows, Apple Macintosh</a:t>
            </a:r>
            <a:r>
              <a:rPr lang="en-US" sz="2800" dirty="0"/>
              <a:t> OS</a:t>
            </a:r>
          </a:p>
          <a:p>
            <a:pPr lvl="1"/>
            <a:r>
              <a:rPr lang="vi-VN" sz="2800" dirty="0"/>
              <a:t>Linux</a:t>
            </a:r>
            <a:r>
              <a:rPr lang="en-US" sz="2800" dirty="0"/>
              <a:t> -</a:t>
            </a:r>
            <a:r>
              <a:rPr lang="vi-VN" sz="2800" dirty="0"/>
              <a:t> Unix-like OS cho PCs</a:t>
            </a:r>
            <a:endParaRPr lang="en-US" sz="2800" dirty="0"/>
          </a:p>
          <a:p>
            <a:pPr lvl="1"/>
            <a:r>
              <a:rPr lang="vi-VN" sz="2800" dirty="0"/>
              <a:t>Kế thừa sự phát triển của hệ điều hành cho các</a:t>
            </a:r>
            <a:r>
              <a:rPr lang="en-US" sz="2800" dirty="0"/>
              <a:t> </a:t>
            </a:r>
            <a:r>
              <a:rPr lang="vi-VN" sz="2800" dirty="0"/>
              <a:t>hệ Mainframe</a:t>
            </a:r>
            <a:endParaRPr lang="en-US" sz="2800" dirty="0"/>
          </a:p>
        </p:txBody>
      </p:sp>
    </p:spTree>
    <p:extLst>
      <p:ext uri="{BB962C8B-B14F-4D97-AF65-F5344CB8AC3E}">
        <p14:creationId xmlns:p14="http://schemas.microsoft.com/office/powerpoint/2010/main" val="1835981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130" y="239619"/>
            <a:ext cx="10515600" cy="1010295"/>
          </a:xfrm>
        </p:spPr>
        <p:txBody>
          <a:bodyPr>
            <a:normAutofit fontScale="90000"/>
          </a:bodyPr>
          <a:lstStyle/>
          <a:p>
            <a:pPr algn="ctr"/>
            <a:r>
              <a:rPr lang="pt-BR">
                <a:latin typeface="Times New Roman" pitchFamily="18" charset="0"/>
                <a:cs typeface="Times New Roman" pitchFamily="18" charset="0"/>
              </a:rPr>
              <a:t>2.5. Các hệ song song, các hệ phân tán, </a:t>
            </a:r>
            <a:br>
              <a:rPr lang="pt-BR">
                <a:latin typeface="Times New Roman" pitchFamily="18" charset="0"/>
                <a:cs typeface="Times New Roman" pitchFamily="18" charset="0"/>
              </a:rPr>
            </a:br>
            <a:r>
              <a:rPr lang="pt-BR">
                <a:latin typeface="Times New Roman" pitchFamily="18" charset="0"/>
                <a:cs typeface="Times New Roman" pitchFamily="18" charset="0"/>
              </a:rPr>
              <a:t>các hệ thời gian thực</a:t>
            </a: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757518" y="1461790"/>
            <a:ext cx="10515600" cy="4610965"/>
          </a:xfrm>
        </p:spPr>
        <p:txBody>
          <a:bodyPr>
            <a:normAutofit/>
          </a:bodyPr>
          <a:lstStyle/>
          <a:p>
            <a:pPr>
              <a:buFont typeface="Wingdings" pitchFamily="2" charset="2"/>
              <a:buChar char="q"/>
            </a:pPr>
            <a:r>
              <a:rPr lang="vi-VN" sz="3600"/>
              <a:t> Các hệ song song</a:t>
            </a:r>
            <a:endParaRPr lang="en-US" sz="3600"/>
          </a:p>
          <a:p>
            <a:pPr lvl="1">
              <a:buFont typeface="Wingdings" pitchFamily="2" charset="2"/>
              <a:buChar char="Ø"/>
            </a:pPr>
            <a:r>
              <a:rPr lang="vi-VN" sz="3200"/>
              <a:t>Còn gọi là </a:t>
            </a:r>
            <a:r>
              <a:rPr lang="en-US" sz="3200"/>
              <a:t>h</a:t>
            </a:r>
            <a:r>
              <a:rPr lang="vi-VN" sz="3200"/>
              <a:t>ệ đa xử lý (multiprocessor systems)</a:t>
            </a:r>
            <a:endParaRPr lang="en-US" sz="3200"/>
          </a:p>
          <a:p>
            <a:pPr lvl="1">
              <a:buFont typeface="Wingdings" pitchFamily="2" charset="2"/>
              <a:buChar char="Ø"/>
            </a:pPr>
            <a:r>
              <a:rPr lang="vi-VN" sz="3200"/>
              <a:t>Một hệ thống có nhiều bộ xử lý, giao tiếp “gần”,</a:t>
            </a:r>
            <a:r>
              <a:rPr lang="en-US" sz="3200"/>
              <a:t> </a:t>
            </a:r>
            <a:r>
              <a:rPr lang="vi-VN" sz="3200"/>
              <a:t>chia sẻ computer bus, clock …</a:t>
            </a:r>
            <a:endParaRPr lang="en-US" sz="3600"/>
          </a:p>
        </p:txBody>
      </p:sp>
    </p:spTree>
    <p:extLst>
      <p:ext uri="{BB962C8B-B14F-4D97-AF65-F5344CB8AC3E}">
        <p14:creationId xmlns:p14="http://schemas.microsoft.com/office/powerpoint/2010/main" val="2135212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130" y="239619"/>
            <a:ext cx="10515600" cy="1010295"/>
          </a:xfrm>
        </p:spPr>
        <p:txBody>
          <a:bodyPr>
            <a:normAutofit/>
          </a:bodyPr>
          <a:lstStyle/>
          <a:p>
            <a:r>
              <a:rPr lang="pt-BR">
                <a:latin typeface="Times New Roman" pitchFamily="18" charset="0"/>
                <a:cs typeface="Times New Roman" pitchFamily="18" charset="0"/>
              </a:rPr>
              <a:t>Các hệ song song: ưu điểm</a:t>
            </a: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757518" y="1461790"/>
            <a:ext cx="10515600" cy="4610965"/>
          </a:xfrm>
        </p:spPr>
        <p:txBody>
          <a:bodyPr>
            <a:normAutofit/>
          </a:bodyPr>
          <a:lstStyle/>
          <a:p>
            <a:pPr algn="just">
              <a:buFont typeface="Wingdings" pitchFamily="2" charset="2"/>
              <a:buChar char="q"/>
            </a:pPr>
            <a:r>
              <a:rPr lang="vi-VN" sz="3600"/>
              <a:t> Tăng thông lượng: làm được nhiều việc hơn</a:t>
            </a:r>
            <a:r>
              <a:rPr lang="en-US" sz="3600"/>
              <a:t> </a:t>
            </a:r>
            <a:r>
              <a:rPr lang="vi-VN" sz="3600"/>
              <a:t>trong một đơn vị thời gian</a:t>
            </a:r>
          </a:p>
          <a:p>
            <a:pPr algn="just">
              <a:buFont typeface="Wingdings" pitchFamily="2" charset="2"/>
              <a:buChar char="q"/>
            </a:pPr>
            <a:r>
              <a:rPr lang="vi-VN" sz="3600"/>
              <a:t> Hiệu quả kinh tế: Hệ song song tiết kiệm hơn</a:t>
            </a:r>
            <a:r>
              <a:rPr lang="en-US" sz="3600"/>
              <a:t> </a:t>
            </a:r>
            <a:r>
              <a:rPr lang="vi-VN" sz="3600"/>
              <a:t>nhiều hệ đơn vì có thể chia sẻ các thiết bị</a:t>
            </a:r>
            <a:r>
              <a:rPr lang="en-US" sz="3600"/>
              <a:t> </a:t>
            </a:r>
            <a:r>
              <a:rPr lang="vi-VN" sz="3600"/>
              <a:t>ngoại vi, thiết bị lưu trữ và nguồn</a:t>
            </a:r>
          </a:p>
          <a:p>
            <a:pPr algn="just">
              <a:buFont typeface="Wingdings" pitchFamily="2" charset="2"/>
              <a:buChar char="q"/>
            </a:pPr>
            <a:r>
              <a:rPr lang="vi-VN" sz="3600"/>
              <a:t> Tăng độ tin cậy: Một bộ xử lý gặp trục trặc</a:t>
            </a:r>
            <a:r>
              <a:rPr lang="en-US" sz="3600"/>
              <a:t> </a:t>
            </a:r>
            <a:r>
              <a:rPr lang="vi-VN" sz="3600"/>
              <a:t>không làm sụp đổ cả hệ thống</a:t>
            </a:r>
            <a:endParaRPr lang="en-US" sz="3600"/>
          </a:p>
        </p:txBody>
      </p:sp>
    </p:spTree>
    <p:extLst>
      <p:ext uri="{BB962C8B-B14F-4D97-AF65-F5344CB8AC3E}">
        <p14:creationId xmlns:p14="http://schemas.microsoft.com/office/powerpoint/2010/main" val="412733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itchFamily="34" charset="0"/>
                <a:cs typeface="Arial" pitchFamily="34" charset="0"/>
              </a:rPr>
              <a:t>1. H</a:t>
            </a:r>
            <a:r>
              <a:rPr lang="vi-VN">
                <a:latin typeface="Arial" pitchFamily="34" charset="0"/>
                <a:cs typeface="Arial" pitchFamily="34" charset="0"/>
              </a:rPr>
              <a:t>ệ điều hành</a:t>
            </a:r>
            <a:r>
              <a:rPr lang="en-US">
                <a:latin typeface="Arial" pitchFamily="34" charset="0"/>
                <a:cs typeface="Arial" pitchFamily="34" charset="0"/>
              </a:rPr>
              <a:t> là gì?</a:t>
            </a:r>
            <a:endParaRPr lang="vi-VN">
              <a:latin typeface="Arial" pitchFamily="34" charset="0"/>
              <a:cs typeface="Arial" pitchFamily="34" charset="0"/>
            </a:endParaRPr>
          </a:p>
        </p:txBody>
      </p:sp>
      <p:sp>
        <p:nvSpPr>
          <p:cNvPr id="3" name="Content Placeholder 2"/>
          <p:cNvSpPr>
            <a:spLocks noGrp="1"/>
          </p:cNvSpPr>
          <p:nvPr>
            <p:ph idx="1"/>
          </p:nvPr>
        </p:nvSpPr>
        <p:spPr>
          <a:xfrm>
            <a:off x="730623" y="1613231"/>
            <a:ext cx="10515600" cy="4351338"/>
          </a:xfrm>
        </p:spPr>
        <p:txBody>
          <a:bodyPr/>
          <a:lstStyle/>
          <a:p>
            <a:pPr algn="just"/>
            <a:r>
              <a:rPr lang="en-US">
                <a:latin typeface="Arial" pitchFamily="34" charset="0"/>
                <a:cs typeface="Arial" pitchFamily="34" charset="0"/>
              </a:rPr>
              <a:t>Là t</a:t>
            </a:r>
            <a:r>
              <a:rPr lang="vi-VN"/>
              <a:t>hành phần trung gian giữa người dùng và</a:t>
            </a:r>
            <a:r>
              <a:rPr lang="en-US"/>
              <a:t> </a:t>
            </a:r>
            <a:r>
              <a:rPr lang="vi-VN"/>
              <a:t>hệ thống phần cứng máy tính</a:t>
            </a:r>
          </a:p>
          <a:p>
            <a:pPr algn="just"/>
            <a:r>
              <a:rPr lang="vi-VN"/>
              <a:t> Mục đích của hệ điều hành:</a:t>
            </a:r>
            <a:endParaRPr lang="en-US"/>
          </a:p>
          <a:p>
            <a:pPr lvl="1" algn="just"/>
            <a:r>
              <a:rPr lang="vi-VN"/>
              <a:t>Thực thi chương trình người dùng dễ dàng hơn</a:t>
            </a:r>
            <a:endParaRPr lang="en-US"/>
          </a:p>
          <a:p>
            <a:pPr lvl="1" algn="just"/>
            <a:r>
              <a:rPr lang="vi-VN"/>
              <a:t>Sử dụng hệ thống máy tính thuận tiện hơn</a:t>
            </a:r>
            <a:endParaRPr lang="en-US"/>
          </a:p>
          <a:p>
            <a:pPr lvl="1" algn="just"/>
            <a:r>
              <a:rPr lang="vi-VN"/>
              <a:t>Sử dụng hệ thống máy tính một cách hiệu quả</a:t>
            </a:r>
          </a:p>
        </p:txBody>
      </p:sp>
    </p:spTree>
    <p:extLst>
      <p:ext uri="{BB962C8B-B14F-4D97-AF65-F5344CB8AC3E}">
        <p14:creationId xmlns:p14="http://schemas.microsoft.com/office/powerpoint/2010/main" val="3543342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130" y="239619"/>
            <a:ext cx="10515600" cy="1010295"/>
          </a:xfrm>
        </p:spPr>
        <p:txBody>
          <a:bodyPr>
            <a:normAutofit/>
          </a:bodyPr>
          <a:lstStyle/>
          <a:p>
            <a:r>
              <a:rPr lang="pt-BR">
                <a:latin typeface="Times New Roman" pitchFamily="18" charset="0"/>
                <a:cs typeface="Times New Roman" pitchFamily="18" charset="0"/>
              </a:rPr>
              <a:t>...Các hệ song song: phân loại</a:t>
            </a: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757518" y="1461790"/>
            <a:ext cx="10515600" cy="4610965"/>
          </a:xfrm>
        </p:spPr>
        <p:txBody>
          <a:bodyPr>
            <a:normAutofit/>
          </a:bodyPr>
          <a:lstStyle/>
          <a:p>
            <a:pPr algn="just">
              <a:buFont typeface="Wingdings" pitchFamily="2" charset="2"/>
              <a:buChar char="q"/>
            </a:pPr>
            <a:r>
              <a:rPr lang="vi-VN" sz="3600" dirty="0"/>
              <a:t> Hai loại</a:t>
            </a:r>
            <a:endParaRPr lang="en-US" sz="3600" dirty="0"/>
          </a:p>
          <a:p>
            <a:pPr lvl="1" algn="just">
              <a:buFont typeface="Wingdings" pitchFamily="2" charset="2"/>
              <a:buChar char="Ø"/>
            </a:pPr>
            <a:r>
              <a:rPr lang="vi-VN" sz="3200" dirty="0"/>
              <a:t>Đa xử lý đối xứng (SMP)</a:t>
            </a:r>
            <a:endParaRPr lang="en-US" sz="3200" dirty="0"/>
          </a:p>
          <a:p>
            <a:pPr lvl="2" algn="just">
              <a:buFont typeface="Wingdings" pitchFamily="2" charset="2"/>
              <a:buChar char="ü"/>
            </a:pPr>
            <a:r>
              <a:rPr lang="vi-VN" sz="2800" dirty="0"/>
              <a:t>Mỗi bộ xử lý có một phiên bản sao chép hệ điều hành,</a:t>
            </a:r>
            <a:r>
              <a:rPr lang="en-US" sz="2800" dirty="0"/>
              <a:t> </a:t>
            </a:r>
            <a:r>
              <a:rPr lang="vi-VN" sz="3200" dirty="0"/>
              <a:t>giao tiếp với nhau peer-to-peer</a:t>
            </a:r>
            <a:endParaRPr lang="en-US" sz="3200" dirty="0"/>
          </a:p>
          <a:p>
            <a:pPr lvl="1" algn="just">
              <a:buFont typeface="Wingdings" pitchFamily="2" charset="2"/>
              <a:buChar char="Ø"/>
            </a:pPr>
            <a:r>
              <a:rPr lang="vi-VN" sz="3600" dirty="0"/>
              <a:t>Đa xử lý không đối xứng (AMP):</a:t>
            </a:r>
            <a:endParaRPr lang="en-US" sz="3600" dirty="0"/>
          </a:p>
          <a:p>
            <a:pPr lvl="2" algn="just">
              <a:buFont typeface="Wingdings" pitchFamily="2" charset="2"/>
              <a:buChar char="ü"/>
            </a:pPr>
            <a:r>
              <a:rPr lang="vi-VN" sz="3200" dirty="0"/>
              <a:t>Mỗi bộ xử lý được gán một nhiệm vụ</a:t>
            </a:r>
            <a:endParaRPr lang="en-US" sz="3200" dirty="0"/>
          </a:p>
          <a:p>
            <a:pPr lvl="2" algn="just">
              <a:buFont typeface="Wingdings" pitchFamily="2" charset="2"/>
              <a:buChar char="ü"/>
            </a:pPr>
            <a:r>
              <a:rPr lang="vi-VN" sz="3200" dirty="0"/>
              <a:t>Bộ xử lý chủ (master) sắp xếp công việc và quản lý các</a:t>
            </a:r>
            <a:r>
              <a:rPr lang="en-US" sz="3200" dirty="0"/>
              <a:t> </a:t>
            </a:r>
            <a:r>
              <a:rPr lang="vi-VN" sz="3200" dirty="0"/>
              <a:t>máy phục vụ (slave)</a:t>
            </a:r>
            <a:endParaRPr lang="en-US" sz="3200" dirty="0"/>
          </a:p>
        </p:txBody>
      </p:sp>
    </p:spTree>
    <p:extLst>
      <p:ext uri="{BB962C8B-B14F-4D97-AF65-F5344CB8AC3E}">
        <p14:creationId xmlns:p14="http://schemas.microsoft.com/office/powerpoint/2010/main" val="3087737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130" y="239619"/>
            <a:ext cx="10515600" cy="1010295"/>
          </a:xfrm>
        </p:spPr>
        <p:txBody>
          <a:bodyPr>
            <a:normAutofit/>
          </a:bodyPr>
          <a:lstStyle/>
          <a:p>
            <a:r>
              <a:rPr lang="pt-BR" sz="4800">
                <a:latin typeface="Times New Roman" pitchFamily="18" charset="0"/>
                <a:cs typeface="Times New Roman" pitchFamily="18" charset="0"/>
              </a:rPr>
              <a:t>Các hệ phân tán</a:t>
            </a:r>
            <a:endParaRPr lang="en-US" sz="4800">
              <a:latin typeface="Times New Roman" pitchFamily="18" charset="0"/>
              <a:cs typeface="Times New Roman" pitchFamily="18" charset="0"/>
            </a:endParaRPr>
          </a:p>
        </p:txBody>
      </p:sp>
      <p:sp>
        <p:nvSpPr>
          <p:cNvPr id="3" name="Content Placeholder 2"/>
          <p:cNvSpPr>
            <a:spLocks noGrp="1"/>
          </p:cNvSpPr>
          <p:nvPr>
            <p:ph idx="1"/>
          </p:nvPr>
        </p:nvSpPr>
        <p:spPr>
          <a:xfrm>
            <a:off x="757518" y="1461790"/>
            <a:ext cx="10515600" cy="4610965"/>
          </a:xfrm>
        </p:spPr>
        <p:txBody>
          <a:bodyPr>
            <a:normAutofit/>
          </a:bodyPr>
          <a:lstStyle/>
          <a:p>
            <a:pPr algn="just">
              <a:buFont typeface="Wingdings" pitchFamily="2" charset="2"/>
              <a:buChar char="q"/>
            </a:pPr>
            <a:r>
              <a:rPr lang="vi-VN" sz="3600" dirty="0"/>
              <a:t> Các hệ phân tán thực thi dựa trên hệ thống</a:t>
            </a:r>
            <a:r>
              <a:rPr lang="en-US" sz="3600" dirty="0"/>
              <a:t> </a:t>
            </a:r>
            <a:r>
              <a:rPr lang="vi-VN" sz="3600" dirty="0"/>
              <a:t>mạng</a:t>
            </a:r>
          </a:p>
          <a:p>
            <a:pPr algn="just">
              <a:buFont typeface="Wingdings" pitchFamily="2" charset="2"/>
              <a:buChar char="q"/>
            </a:pPr>
            <a:r>
              <a:rPr lang="vi-VN" sz="3600" dirty="0"/>
              <a:t> Thông qua các giao thức mạng và trao đổi</a:t>
            </a:r>
            <a:r>
              <a:rPr lang="en-US" sz="3600" dirty="0"/>
              <a:t> </a:t>
            </a:r>
            <a:r>
              <a:rPr lang="vi-VN" sz="3600" dirty="0"/>
              <a:t>giữa các </a:t>
            </a:r>
            <a:r>
              <a:rPr lang="en-US" sz="3600" dirty="0" err="1"/>
              <a:t>nút</a:t>
            </a:r>
            <a:r>
              <a:rPr lang="vi-VN" sz="3600" dirty="0"/>
              <a:t>, các hệ phân tán cho phép</a:t>
            </a:r>
            <a:r>
              <a:rPr lang="en-US" sz="3600" dirty="0"/>
              <a:t> </a:t>
            </a:r>
            <a:r>
              <a:rPr lang="vi-VN" sz="3600" dirty="0"/>
              <a:t>chia sẻ và cùng thực thi các nhiệm vụ tính</a:t>
            </a:r>
            <a:r>
              <a:rPr lang="en-US" sz="3600" dirty="0"/>
              <a:t> </a:t>
            </a:r>
            <a:r>
              <a:rPr lang="vi-VN" sz="3600" dirty="0"/>
              <a:t>toán.</a:t>
            </a:r>
          </a:p>
          <a:p>
            <a:pPr algn="just">
              <a:buFont typeface="Wingdings" pitchFamily="2" charset="2"/>
              <a:buChar char="q"/>
            </a:pPr>
            <a:r>
              <a:rPr lang="vi-VN" sz="3600" dirty="0"/>
              <a:t> Các hệ phân tán:</a:t>
            </a:r>
            <a:endParaRPr lang="en-US" sz="3600" dirty="0"/>
          </a:p>
          <a:p>
            <a:pPr lvl="1" algn="just">
              <a:buFont typeface="Wingdings" pitchFamily="2" charset="2"/>
              <a:buChar char="Ø"/>
            </a:pPr>
            <a:r>
              <a:rPr lang="vi-VN" sz="3200" dirty="0"/>
              <a:t>Các hệ client-server</a:t>
            </a:r>
            <a:endParaRPr lang="en-US" sz="3200" dirty="0"/>
          </a:p>
          <a:p>
            <a:pPr lvl="1" algn="just">
              <a:buFont typeface="Wingdings" pitchFamily="2" charset="2"/>
              <a:buChar char="Ø"/>
            </a:pPr>
            <a:r>
              <a:rPr lang="vi-VN" sz="3200" dirty="0"/>
              <a:t>Các hệ peer-to-peer</a:t>
            </a:r>
            <a:endParaRPr lang="en-US" sz="3200" dirty="0"/>
          </a:p>
        </p:txBody>
      </p:sp>
    </p:spTree>
    <p:extLst>
      <p:ext uri="{BB962C8B-B14F-4D97-AF65-F5344CB8AC3E}">
        <p14:creationId xmlns:p14="http://schemas.microsoft.com/office/powerpoint/2010/main" val="3696034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130" y="239619"/>
            <a:ext cx="10515600" cy="1010295"/>
          </a:xfrm>
        </p:spPr>
        <p:txBody>
          <a:bodyPr>
            <a:normAutofit/>
          </a:bodyPr>
          <a:lstStyle/>
          <a:p>
            <a:r>
              <a:rPr lang="pt-BR" sz="4800">
                <a:latin typeface="Times New Roman" pitchFamily="18" charset="0"/>
                <a:cs typeface="Times New Roman" pitchFamily="18" charset="0"/>
              </a:rPr>
              <a:t>Các hệ thời gian thực</a:t>
            </a:r>
            <a:endParaRPr lang="en-US" sz="4800">
              <a:latin typeface="Times New Roman" pitchFamily="18" charset="0"/>
              <a:cs typeface="Times New Roman" pitchFamily="18" charset="0"/>
            </a:endParaRPr>
          </a:p>
        </p:txBody>
      </p:sp>
      <p:sp>
        <p:nvSpPr>
          <p:cNvPr id="3" name="Content Placeholder 2"/>
          <p:cNvSpPr>
            <a:spLocks noGrp="1"/>
          </p:cNvSpPr>
          <p:nvPr>
            <p:ph idx="1"/>
          </p:nvPr>
        </p:nvSpPr>
        <p:spPr>
          <a:xfrm>
            <a:off x="757518" y="1461790"/>
            <a:ext cx="10515600" cy="4610965"/>
          </a:xfrm>
        </p:spPr>
        <p:txBody>
          <a:bodyPr>
            <a:normAutofit/>
          </a:bodyPr>
          <a:lstStyle/>
          <a:p>
            <a:pPr algn="just">
              <a:buFont typeface="Wingdings" pitchFamily="2" charset="2"/>
              <a:buChar char="q"/>
            </a:pPr>
            <a:r>
              <a:rPr lang="vi-VN" sz="3600"/>
              <a:t> Các hệ thời gian thực có những ràng buộc về</a:t>
            </a:r>
            <a:r>
              <a:rPr lang="en-US" sz="3600"/>
              <a:t> </a:t>
            </a:r>
            <a:r>
              <a:rPr lang="vi-VN" sz="3600"/>
              <a:t>thời gian</a:t>
            </a:r>
            <a:endParaRPr lang="en-US" sz="3600"/>
          </a:p>
          <a:p>
            <a:pPr lvl="1" algn="just">
              <a:buFont typeface="Wingdings" pitchFamily="2" charset="2"/>
              <a:buChar char="q"/>
            </a:pPr>
            <a:r>
              <a:rPr lang="vi-VN" sz="3600"/>
              <a:t>Xử lý phải được thực hiện trong một thời gian xác</a:t>
            </a:r>
            <a:r>
              <a:rPr lang="en-US" sz="3600"/>
              <a:t> </a:t>
            </a:r>
            <a:r>
              <a:rPr lang="vi-VN" sz="3600"/>
              <a:t>định hoặc việc thực thi sẽ không có ý nghĩa</a:t>
            </a:r>
            <a:endParaRPr lang="en-US" sz="3600"/>
          </a:p>
          <a:p>
            <a:pPr lvl="1" algn="just">
              <a:buFont typeface="Wingdings" pitchFamily="2" charset="2"/>
              <a:buChar char="q"/>
            </a:pPr>
            <a:r>
              <a:rPr lang="vi-VN" sz="3600"/>
              <a:t>Ví dụ: các hệ điều khiển máy móc tự động, robo</a:t>
            </a:r>
            <a:r>
              <a:rPr lang="en-US" sz="3600"/>
              <a:t>t </a:t>
            </a:r>
            <a:r>
              <a:rPr lang="en-US" sz="3600">
                <a:latin typeface="Arial" pitchFamily="34" charset="0"/>
                <a:cs typeface="Arial" pitchFamily="34" charset="0"/>
              </a:rPr>
              <a:t>dò đường …</a:t>
            </a:r>
          </a:p>
        </p:txBody>
      </p:sp>
    </p:spTree>
    <p:extLst>
      <p:ext uri="{BB962C8B-B14F-4D97-AF65-F5344CB8AC3E}">
        <p14:creationId xmlns:p14="http://schemas.microsoft.com/office/powerpoint/2010/main" val="3862507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3. Tổ chức hệ thống máy tính</a:t>
            </a:r>
          </a:p>
        </p:txBody>
      </p:sp>
      <p:sp>
        <p:nvSpPr>
          <p:cNvPr id="3" name="Content Placeholder 2"/>
          <p:cNvSpPr>
            <a:spLocks noGrp="1"/>
          </p:cNvSpPr>
          <p:nvPr>
            <p:ph idx="1"/>
          </p:nvPr>
        </p:nvSpPr>
        <p:spPr/>
        <p:txBody>
          <a:bodyPr>
            <a:normAutofit/>
          </a:bodyPr>
          <a:lstStyle/>
          <a:p>
            <a:r>
              <a:rPr lang="vi-VN" sz="3600"/>
              <a:t> Các thao tác trong hệ thống máy tính</a:t>
            </a:r>
          </a:p>
          <a:p>
            <a:r>
              <a:rPr lang="vi-VN" sz="3600"/>
              <a:t> Cấu trúc lưu trữ</a:t>
            </a:r>
          </a:p>
          <a:p>
            <a:r>
              <a:rPr lang="vi-VN" sz="3600"/>
              <a:t> Phân cấp các thiết bị lưu trữ</a:t>
            </a:r>
          </a:p>
          <a:p>
            <a:r>
              <a:rPr lang="vi-VN" sz="3600"/>
              <a:t> Cấu trúc vào/ra</a:t>
            </a:r>
            <a:endParaRPr lang="en-US" sz="3600"/>
          </a:p>
        </p:txBody>
      </p:sp>
    </p:spTree>
    <p:extLst>
      <p:ext uri="{BB962C8B-B14F-4D97-AF65-F5344CB8AC3E}">
        <p14:creationId xmlns:p14="http://schemas.microsoft.com/office/powerpoint/2010/main" val="3733545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3.1 Các thao tác trong hệ thống máy tính</a:t>
            </a:r>
          </a:p>
        </p:txBody>
      </p:sp>
      <p:sp>
        <p:nvSpPr>
          <p:cNvPr id="3" name="Content Placeholder 2"/>
          <p:cNvSpPr>
            <a:spLocks noGrp="1"/>
          </p:cNvSpPr>
          <p:nvPr>
            <p:ph idx="1"/>
          </p:nvPr>
        </p:nvSpPr>
        <p:spPr>
          <a:xfrm>
            <a:off x="703730" y="1461791"/>
            <a:ext cx="10515600" cy="4610965"/>
          </a:xfrm>
        </p:spPr>
        <p:txBody>
          <a:bodyPr>
            <a:normAutofit/>
          </a:bodyPr>
          <a:lstStyle/>
          <a:p>
            <a:pPr algn="just"/>
            <a:r>
              <a:rPr lang="vi-VN"/>
              <a:t> Một hệ thống máy tính gồm một hoặc nhiều CPU và một số</a:t>
            </a:r>
            <a:r>
              <a:rPr lang="en-US"/>
              <a:t> </a:t>
            </a:r>
            <a:r>
              <a:rPr lang="vi-VN"/>
              <a:t>bộ điều khiển thiết bị kết nối với nhau thông qua một bus</a:t>
            </a:r>
            <a:r>
              <a:rPr lang="en-US"/>
              <a:t> </a:t>
            </a:r>
            <a:r>
              <a:rPr lang="vi-VN"/>
              <a:t>chung, chia sẻ một bộ nhớ chung</a:t>
            </a:r>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698376"/>
            <a:ext cx="9906000" cy="4029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7592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 Các thao tác trong hệ thống máy tính</a:t>
            </a:r>
          </a:p>
        </p:txBody>
      </p:sp>
      <p:sp>
        <p:nvSpPr>
          <p:cNvPr id="3" name="Content Placeholder 2"/>
          <p:cNvSpPr>
            <a:spLocks noGrp="1"/>
          </p:cNvSpPr>
          <p:nvPr>
            <p:ph idx="1"/>
          </p:nvPr>
        </p:nvSpPr>
        <p:spPr>
          <a:xfrm>
            <a:off x="703730" y="1461791"/>
            <a:ext cx="10515600" cy="4610965"/>
          </a:xfrm>
        </p:spPr>
        <p:txBody>
          <a:bodyPr>
            <a:noAutofit/>
          </a:bodyPr>
          <a:lstStyle/>
          <a:p>
            <a:pPr algn="just">
              <a:buFont typeface="Wingdings" pitchFamily="2" charset="2"/>
              <a:buChar char="q"/>
            </a:pPr>
            <a:r>
              <a:rPr lang="vi-VN" sz="3200"/>
              <a:t> Các thao tác trong hệ thống máy tính</a:t>
            </a:r>
            <a:endParaRPr lang="en-US" sz="3200"/>
          </a:p>
          <a:p>
            <a:pPr lvl="1" algn="just"/>
            <a:r>
              <a:rPr lang="vi-VN" sz="2800"/>
              <a:t>Khởi động (người dùng)</a:t>
            </a:r>
            <a:endParaRPr lang="en-US" sz="2800"/>
          </a:p>
          <a:p>
            <a:pPr lvl="1" algn="just"/>
            <a:r>
              <a:rPr lang="vi-VN" sz="2800"/>
              <a:t>Chương trình mồi (thường nằm trong ROM hay</a:t>
            </a:r>
            <a:r>
              <a:rPr lang="en-US" sz="2800"/>
              <a:t> </a:t>
            </a:r>
            <a:r>
              <a:rPr lang="vi-VN" sz="2800"/>
              <a:t>EPROM)</a:t>
            </a:r>
            <a:endParaRPr lang="en-US" sz="2800"/>
          </a:p>
          <a:p>
            <a:pPr lvl="2" algn="just"/>
            <a:r>
              <a:rPr lang="vi-VN" sz="2400"/>
              <a:t>Khởi tạo: thanh ghi CPU, các bộ điều khiển thiết bị, nội</a:t>
            </a:r>
            <a:r>
              <a:rPr lang="en-US" sz="2400"/>
              <a:t> </a:t>
            </a:r>
            <a:r>
              <a:rPr lang="vi-VN" sz="2400"/>
              <a:t>dung bộ nhớ</a:t>
            </a:r>
            <a:endParaRPr lang="en-US" sz="2400"/>
          </a:p>
          <a:p>
            <a:pPr lvl="2" algn="just"/>
            <a:r>
              <a:rPr lang="vi-VN" sz="2400"/>
              <a:t>Tải hệ điều hành (chương trình mồi phải biết địa chỉ bắt</a:t>
            </a:r>
            <a:r>
              <a:rPr lang="en-US" sz="2400"/>
              <a:t> </a:t>
            </a:r>
            <a:r>
              <a:rPr lang="vi-VN" sz="2400"/>
              <a:t>đầu của hệ điều hành) vào bộ nhớ trong</a:t>
            </a:r>
            <a:endParaRPr lang="en-US" sz="2400"/>
          </a:p>
          <a:p>
            <a:pPr lvl="2" algn="just"/>
            <a:r>
              <a:rPr lang="vi-VN" sz="2400"/>
              <a:t>Chuyển quyền thực thi cho hệ điều hành</a:t>
            </a:r>
          </a:p>
          <a:p>
            <a:pPr algn="just">
              <a:buFont typeface="Wingdings" pitchFamily="2" charset="2"/>
              <a:buChar char="q"/>
            </a:pPr>
            <a:r>
              <a:rPr lang="vi-VN" sz="3200"/>
              <a:t> Hệ điều hành</a:t>
            </a:r>
            <a:endParaRPr lang="en-US" sz="3200"/>
          </a:p>
          <a:p>
            <a:pPr lvl="1" algn="just"/>
            <a:r>
              <a:rPr lang="vi-VN" sz="2800"/>
              <a:t>Thực hiện tiến trình đầu tiên (init) và chờ đợi các “sự</a:t>
            </a:r>
            <a:r>
              <a:rPr lang="en-US" sz="2800"/>
              <a:t> </a:t>
            </a:r>
            <a:r>
              <a:rPr lang="vi-VN" sz="2800"/>
              <a:t>kiện” (các “ngắt” từ phần cứng/phần mềm)</a:t>
            </a:r>
            <a:endParaRPr lang="en-US" sz="2800"/>
          </a:p>
        </p:txBody>
      </p:sp>
    </p:spTree>
    <p:extLst>
      <p:ext uri="{BB962C8B-B14F-4D97-AF65-F5344CB8AC3E}">
        <p14:creationId xmlns:p14="http://schemas.microsoft.com/office/powerpoint/2010/main" val="1994863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 Các thao tác trong hệ thống máy tính</a:t>
            </a:r>
          </a:p>
        </p:txBody>
      </p:sp>
      <p:sp>
        <p:nvSpPr>
          <p:cNvPr id="3" name="Content Placeholder 2"/>
          <p:cNvSpPr>
            <a:spLocks noGrp="1"/>
          </p:cNvSpPr>
          <p:nvPr>
            <p:ph idx="1"/>
          </p:nvPr>
        </p:nvSpPr>
        <p:spPr>
          <a:xfrm>
            <a:off x="703730" y="1461791"/>
            <a:ext cx="10515600" cy="4610965"/>
          </a:xfrm>
        </p:spPr>
        <p:txBody>
          <a:bodyPr>
            <a:noAutofit/>
          </a:bodyPr>
          <a:lstStyle/>
          <a:p>
            <a:pPr algn="just">
              <a:buFont typeface="Wingdings" pitchFamily="2" charset="2"/>
              <a:buChar char="q"/>
            </a:pPr>
            <a:r>
              <a:rPr lang="vi-VN"/>
              <a:t>Các thiết bị vào ra và CPU có thể thực thi đồng thời;</a:t>
            </a:r>
            <a:r>
              <a:rPr lang="en-US"/>
              <a:t> </a:t>
            </a:r>
            <a:r>
              <a:rPr lang="vi-VN"/>
              <a:t>tương tranh các chu kì bộ nhớ</a:t>
            </a:r>
          </a:p>
          <a:p>
            <a:pPr algn="just">
              <a:buFont typeface="Wingdings" pitchFamily="2" charset="2"/>
              <a:buChar char="q"/>
            </a:pPr>
            <a:r>
              <a:rPr lang="vi-VN"/>
              <a:t>Mỗi bộ điều khiển thiết bị (device controller) chịu trách</a:t>
            </a:r>
            <a:r>
              <a:rPr lang="en-US"/>
              <a:t> </a:t>
            </a:r>
            <a:r>
              <a:rPr lang="vi-VN"/>
              <a:t>nhiệm một loại thiết bị xác định</a:t>
            </a:r>
          </a:p>
          <a:p>
            <a:pPr algn="just">
              <a:buFont typeface="Wingdings" pitchFamily="2" charset="2"/>
              <a:buChar char="q"/>
            </a:pPr>
            <a:r>
              <a:rPr lang="vi-VN"/>
              <a:t>Mỗi bộ điều khiển thiết bị có một bộ đệm</a:t>
            </a:r>
          </a:p>
          <a:p>
            <a:pPr algn="just">
              <a:buFont typeface="Wingdings" pitchFamily="2" charset="2"/>
              <a:buChar char="q"/>
            </a:pPr>
            <a:r>
              <a:rPr lang="vi-VN"/>
              <a:t>CPU chuyển dữ liệu từ/vào bộ nhớ ra/từ các bộ đệm</a:t>
            </a:r>
          </a:p>
          <a:p>
            <a:pPr algn="just">
              <a:buFont typeface="Wingdings" pitchFamily="2" charset="2"/>
              <a:buChar char="q"/>
            </a:pPr>
            <a:r>
              <a:rPr lang="vi-VN"/>
              <a:t>Thao tác vào ra (I/O) là các thao tác từ thiết bị đến bộ</a:t>
            </a:r>
            <a:r>
              <a:rPr lang="en-US"/>
              <a:t> </a:t>
            </a:r>
            <a:r>
              <a:rPr lang="vi-VN"/>
              <a:t>đệm của bộ điều khiển</a:t>
            </a:r>
          </a:p>
          <a:p>
            <a:pPr algn="just">
              <a:buFont typeface="Wingdings" pitchFamily="2" charset="2"/>
              <a:buChar char="q"/>
            </a:pPr>
            <a:r>
              <a:rPr lang="vi-VN"/>
              <a:t>Các bộ điều khiển thiết bị báo cho CPU biết chúng đã</a:t>
            </a:r>
            <a:r>
              <a:rPr lang="en-US"/>
              <a:t> </a:t>
            </a:r>
            <a:r>
              <a:rPr lang="vi-VN"/>
              <a:t>hoàn thành các tác vụ của chúng bằng cách làm sinh</a:t>
            </a:r>
            <a:r>
              <a:rPr lang="en-US"/>
              <a:t> </a:t>
            </a:r>
            <a:r>
              <a:rPr lang="vi-VN"/>
              <a:t>ra một tín hiệu ngắt (interrupt)</a:t>
            </a:r>
            <a:endParaRPr lang="en-US" sz="2800"/>
          </a:p>
        </p:txBody>
      </p:sp>
    </p:spTree>
    <p:extLst>
      <p:ext uri="{BB962C8B-B14F-4D97-AF65-F5344CB8AC3E}">
        <p14:creationId xmlns:p14="http://schemas.microsoft.com/office/powerpoint/2010/main" val="2964622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3.2 </a:t>
            </a:r>
            <a:r>
              <a:rPr lang="en-US" dirty="0" err="1">
                <a:latin typeface="Times New Roman" pitchFamily="18" charset="0"/>
                <a:cs typeface="Times New Roman" pitchFamily="18" charset="0"/>
              </a:rPr>
              <a:t>Cấu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trúc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lưu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trữ</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766482" y="1506614"/>
            <a:ext cx="10515600" cy="4610965"/>
          </a:xfrm>
        </p:spPr>
        <p:txBody>
          <a:bodyPr>
            <a:normAutofit/>
          </a:bodyPr>
          <a:lstStyle/>
          <a:p>
            <a:pPr>
              <a:buFont typeface="Wingdings" pitchFamily="2" charset="2"/>
              <a:buChar char="q"/>
            </a:pPr>
            <a:r>
              <a:rPr lang="vi-VN" sz="3200" dirty="0"/>
              <a:t>Bộ nhớ chính (RAM)</a:t>
            </a:r>
            <a:endParaRPr lang="en-US" sz="3200" dirty="0"/>
          </a:p>
          <a:p>
            <a:pPr lvl="1">
              <a:buFont typeface="Wingdings" pitchFamily="2" charset="2"/>
              <a:buChar char="Ø"/>
            </a:pPr>
            <a:r>
              <a:rPr lang="vi-VN" sz="2800" dirty="0"/>
              <a:t>Vùng lưu trữ lớn duy nhất mà CPU có thể truy</a:t>
            </a:r>
            <a:r>
              <a:rPr lang="en-US" sz="2800" dirty="0"/>
              <a:t> </a:t>
            </a:r>
            <a:r>
              <a:rPr lang="vi-VN" sz="2800" dirty="0"/>
              <a:t>nhập trực tiếp</a:t>
            </a:r>
            <a:endParaRPr lang="en-US" sz="2800" dirty="0"/>
          </a:p>
          <a:p>
            <a:pPr lvl="1">
              <a:buFont typeface="Wingdings" pitchFamily="2" charset="2"/>
              <a:buChar char="Ø"/>
            </a:pPr>
            <a:r>
              <a:rPr lang="vi-VN" sz="2800" dirty="0"/>
              <a:t>Tương tác giữa CPU và BNC thông qua một loạt</a:t>
            </a:r>
            <a:r>
              <a:rPr lang="en-US" sz="2800" dirty="0"/>
              <a:t> </a:t>
            </a:r>
            <a:r>
              <a:rPr lang="vi-VN" sz="2800" dirty="0"/>
              <a:t>các thao tác load/store</a:t>
            </a:r>
          </a:p>
          <a:p>
            <a:pPr>
              <a:buFont typeface="Wingdings" pitchFamily="2" charset="2"/>
              <a:buChar char="q"/>
            </a:pPr>
            <a:r>
              <a:rPr lang="vi-VN" sz="3200" dirty="0"/>
              <a:t> Các thanh ghi</a:t>
            </a:r>
            <a:endParaRPr lang="en-US" sz="3200" dirty="0"/>
          </a:p>
          <a:p>
            <a:pPr lvl="1">
              <a:buFont typeface="Wingdings" pitchFamily="2" charset="2"/>
              <a:buChar char="Ø"/>
            </a:pPr>
            <a:r>
              <a:rPr lang="vi-VN" sz="2800" dirty="0"/>
              <a:t>Thanh ghi lệnh</a:t>
            </a:r>
            <a:endParaRPr lang="en-US" sz="2800" dirty="0"/>
          </a:p>
          <a:p>
            <a:pPr lvl="1">
              <a:buFont typeface="Wingdings" pitchFamily="2" charset="2"/>
              <a:buChar char="Ø"/>
            </a:pPr>
            <a:r>
              <a:rPr lang="vi-VN" sz="2800" dirty="0"/>
              <a:t>Các thanh ghi nội tại khác</a:t>
            </a:r>
          </a:p>
          <a:p>
            <a:pPr>
              <a:buFont typeface="Wingdings" pitchFamily="2" charset="2"/>
              <a:buChar char="q"/>
            </a:pPr>
            <a:r>
              <a:rPr lang="vi-VN" sz="3200" dirty="0"/>
              <a:t> Thiết bị lưu trữ thứ cấp</a:t>
            </a:r>
            <a:r>
              <a:rPr lang="en-US" sz="3200" dirty="0"/>
              <a:t> (</a:t>
            </a:r>
            <a:r>
              <a:rPr lang="en-US" sz="3200" dirty="0" err="1"/>
              <a:t>phụ</a:t>
            </a:r>
            <a:r>
              <a:rPr lang="en-US" sz="3200" dirty="0"/>
              <a:t>)</a:t>
            </a:r>
          </a:p>
          <a:p>
            <a:pPr lvl="1"/>
            <a:r>
              <a:rPr lang="vi-VN" sz="2800" dirty="0"/>
              <a:t>V</a:t>
            </a:r>
            <a:r>
              <a:rPr lang="en-US" sz="2800" dirty="0"/>
              <a:t>í </a:t>
            </a:r>
            <a:r>
              <a:rPr lang="en-US" sz="2800" dirty="0" err="1"/>
              <a:t>dụ</a:t>
            </a:r>
            <a:r>
              <a:rPr lang="vi-VN" sz="2800" dirty="0"/>
              <a:t>: đĩa từ</a:t>
            </a:r>
            <a:r>
              <a:rPr lang="en-US" sz="2800" dirty="0"/>
              <a:t>, </a:t>
            </a:r>
            <a:r>
              <a:rPr lang="en-US" sz="2800" dirty="0" err="1"/>
              <a:t>đĩa</a:t>
            </a:r>
            <a:r>
              <a:rPr lang="en-US" sz="2800" dirty="0"/>
              <a:t> </a:t>
            </a:r>
            <a:r>
              <a:rPr lang="en-US" sz="2800" dirty="0" err="1"/>
              <a:t>bán</a:t>
            </a:r>
            <a:r>
              <a:rPr lang="en-US" sz="2800" dirty="0"/>
              <a:t> </a:t>
            </a:r>
            <a:r>
              <a:rPr lang="en-US" sz="2800" dirty="0" err="1"/>
              <a:t>dẫn</a:t>
            </a:r>
            <a:r>
              <a:rPr lang="en-US" sz="2800" dirty="0"/>
              <a:t>….</a:t>
            </a:r>
          </a:p>
        </p:txBody>
      </p:sp>
    </p:spTree>
    <p:extLst>
      <p:ext uri="{BB962C8B-B14F-4D97-AF65-F5344CB8AC3E}">
        <p14:creationId xmlns:p14="http://schemas.microsoft.com/office/powerpoint/2010/main" val="31176206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 Cấu trúc lưu trữ</a:t>
            </a:r>
          </a:p>
        </p:txBody>
      </p:sp>
      <p:sp>
        <p:nvSpPr>
          <p:cNvPr id="3" name="Content Placeholder 2"/>
          <p:cNvSpPr>
            <a:spLocks noGrp="1"/>
          </p:cNvSpPr>
          <p:nvPr>
            <p:ph idx="1"/>
          </p:nvPr>
        </p:nvSpPr>
        <p:spPr>
          <a:xfrm>
            <a:off x="766482" y="1506614"/>
            <a:ext cx="10515600" cy="4610965"/>
          </a:xfrm>
        </p:spPr>
        <p:txBody>
          <a:bodyPr>
            <a:normAutofit/>
          </a:bodyPr>
          <a:lstStyle/>
          <a:p>
            <a:pPr>
              <a:buFont typeface="Wingdings" pitchFamily="2" charset="2"/>
              <a:buChar char="q"/>
            </a:pPr>
            <a:r>
              <a:rPr lang="vi-VN"/>
              <a:t>Cơ chế đọc đĩa</a:t>
            </a:r>
            <a:endParaRPr lang="en-US" sz="280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281" y="2034988"/>
            <a:ext cx="6848475" cy="4823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0149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3.3 Phân cấp thiết bị lưu trữ</a:t>
            </a:r>
          </a:p>
        </p:txBody>
      </p:sp>
      <p:sp>
        <p:nvSpPr>
          <p:cNvPr id="3" name="Content Placeholder 2"/>
          <p:cNvSpPr>
            <a:spLocks noGrp="1"/>
          </p:cNvSpPr>
          <p:nvPr>
            <p:ph idx="1"/>
          </p:nvPr>
        </p:nvSpPr>
        <p:spPr/>
        <p:txBody>
          <a:bodyPr>
            <a:normAutofit/>
          </a:bodyPr>
          <a:lstStyle/>
          <a:p>
            <a:pPr algn="just">
              <a:buFont typeface="Wingdings" pitchFamily="2" charset="2"/>
              <a:buChar char="q"/>
            </a:pPr>
            <a:r>
              <a:rPr lang="vi-VN" sz="3200"/>
              <a:t> Các hệ thống lưu trữ được phân cấp theo</a:t>
            </a:r>
            <a:r>
              <a:rPr lang="en-US" sz="3200"/>
              <a:t> </a:t>
            </a:r>
            <a:r>
              <a:rPr lang="vi-VN" sz="3200"/>
              <a:t>các tiêu chí về.</a:t>
            </a:r>
            <a:endParaRPr lang="en-US" sz="3200"/>
          </a:p>
          <a:p>
            <a:pPr lvl="1" algn="just"/>
            <a:r>
              <a:rPr lang="vi-VN" sz="2800"/>
              <a:t>Tốc độ</a:t>
            </a:r>
            <a:endParaRPr lang="en-US" sz="2800"/>
          </a:p>
          <a:p>
            <a:pPr lvl="1" algn="just"/>
            <a:r>
              <a:rPr lang="vi-VN" sz="2800"/>
              <a:t>Giá thành</a:t>
            </a:r>
            <a:endParaRPr lang="en-US" sz="2800"/>
          </a:p>
          <a:p>
            <a:pPr lvl="1" algn="just"/>
            <a:r>
              <a:rPr lang="vi-VN" sz="2800"/>
              <a:t>Tính không ổn định (Volatility)</a:t>
            </a:r>
          </a:p>
          <a:p>
            <a:pPr algn="just">
              <a:buFont typeface="Wingdings" pitchFamily="2" charset="2"/>
              <a:buChar char="q"/>
            </a:pPr>
            <a:r>
              <a:rPr lang="vi-VN" sz="3200"/>
              <a:t> Caching – sao chép thông tin vào thiết bị lưu</a:t>
            </a:r>
            <a:r>
              <a:rPr lang="en-US" sz="3200"/>
              <a:t> </a:t>
            </a:r>
            <a:r>
              <a:rPr lang="vi-VN" sz="3200"/>
              <a:t>trữ nhanh hơn; bộ nhớ chính có thể được</a:t>
            </a:r>
            <a:r>
              <a:rPr lang="en-US" sz="3200"/>
              <a:t> </a:t>
            </a:r>
            <a:r>
              <a:rPr lang="vi-VN" sz="3200"/>
              <a:t>xem là cache của bộ nhớ thứ cấp</a:t>
            </a:r>
            <a:endParaRPr lang="en-US" sz="3200"/>
          </a:p>
        </p:txBody>
      </p:sp>
    </p:spTree>
    <p:extLst>
      <p:ext uri="{BB962C8B-B14F-4D97-AF65-F5344CB8AC3E}">
        <p14:creationId xmlns:p14="http://schemas.microsoft.com/office/powerpoint/2010/main" val="2677644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latin typeface="+mn-lt"/>
              </a:rPr>
              <a:t>Các thành phần </a:t>
            </a:r>
            <a:r>
              <a:rPr lang="en-US">
                <a:latin typeface="Arial" pitchFamily="34" charset="0"/>
                <a:cs typeface="Arial" pitchFamily="34" charset="0"/>
              </a:rPr>
              <a:t>của một</a:t>
            </a:r>
            <a:r>
              <a:rPr lang="en-US">
                <a:latin typeface="+mn-lt"/>
              </a:rPr>
              <a:t> </a:t>
            </a:r>
            <a:r>
              <a:rPr lang="vi-VN">
                <a:latin typeface="+mn-lt"/>
              </a:rPr>
              <a:t>hệ thống</a:t>
            </a:r>
            <a:r>
              <a:rPr lang="en-US">
                <a:latin typeface="+mn-lt"/>
              </a:rPr>
              <a:t> máy tính</a:t>
            </a:r>
            <a:endParaRPr lang="vi-VN">
              <a:latin typeface="+mn-lt"/>
            </a:endParaRPr>
          </a:p>
        </p:txBody>
      </p:sp>
      <p:sp>
        <p:nvSpPr>
          <p:cNvPr id="3" name="Content Placeholder 2"/>
          <p:cNvSpPr>
            <a:spLocks noGrp="1"/>
          </p:cNvSpPr>
          <p:nvPr>
            <p:ph idx="1"/>
          </p:nvPr>
        </p:nvSpPr>
        <p:spPr/>
        <p:txBody>
          <a:bodyPr>
            <a:normAutofit/>
          </a:bodyPr>
          <a:lstStyle/>
          <a:p>
            <a:r>
              <a:rPr lang="vi-VN"/>
              <a:t>Phần cứng</a:t>
            </a:r>
            <a:endParaRPr lang="en-US"/>
          </a:p>
          <a:p>
            <a:pPr lvl="1"/>
            <a:r>
              <a:rPr lang="vi-VN"/>
              <a:t> Cung cấp các tài nguyên cơ bản (CPU, bộ nhớ, các thiết bị</a:t>
            </a:r>
            <a:r>
              <a:rPr lang="en-US"/>
              <a:t> </a:t>
            </a:r>
            <a:r>
              <a:rPr lang="vi-VN"/>
              <a:t>vào ra)</a:t>
            </a:r>
          </a:p>
          <a:p>
            <a:r>
              <a:rPr lang="vi-VN"/>
              <a:t> Hệ điều hành</a:t>
            </a:r>
            <a:endParaRPr lang="en-US"/>
          </a:p>
          <a:p>
            <a:pPr lvl="1"/>
            <a:r>
              <a:rPr lang="vi-VN"/>
              <a:t>Điều khiển và điều phối việc sử d</a:t>
            </a:r>
            <a:r>
              <a:rPr lang="en-US"/>
              <a:t>ụ</a:t>
            </a:r>
            <a:r>
              <a:rPr lang="vi-VN"/>
              <a:t>ng phần cứng máy tính</a:t>
            </a:r>
            <a:r>
              <a:rPr lang="en-US"/>
              <a:t> </a:t>
            </a:r>
            <a:r>
              <a:rPr lang="vi-VN"/>
              <a:t>phục vụ các chương trình ứng dụng của người dùng.</a:t>
            </a:r>
          </a:p>
          <a:p>
            <a:r>
              <a:rPr lang="vi-VN"/>
              <a:t> Các chương trình ứng dụng</a:t>
            </a:r>
            <a:endParaRPr lang="en-US"/>
          </a:p>
          <a:p>
            <a:pPr lvl="1"/>
            <a:r>
              <a:rPr lang="vi-VN"/>
              <a:t>Sử dụng các tài nguyên máy tính để giải quyết các vấn đề</a:t>
            </a:r>
            <a:r>
              <a:rPr lang="en-US"/>
              <a:t> </a:t>
            </a:r>
            <a:r>
              <a:rPr lang="vi-VN"/>
              <a:t>tính toán của người dùng</a:t>
            </a:r>
          </a:p>
          <a:p>
            <a:r>
              <a:rPr lang="vi-VN"/>
              <a:t> Người dùng</a:t>
            </a:r>
            <a:endParaRPr lang="en-US"/>
          </a:p>
          <a:p>
            <a:pPr lvl="1"/>
            <a:r>
              <a:rPr lang="vi-VN"/>
              <a:t>Con người, máy móc hay các hệ thống máy tính khác</a:t>
            </a:r>
          </a:p>
        </p:txBody>
      </p:sp>
    </p:spTree>
    <p:extLst>
      <p:ext uri="{BB962C8B-B14F-4D97-AF65-F5344CB8AC3E}">
        <p14:creationId xmlns:p14="http://schemas.microsoft.com/office/powerpoint/2010/main" val="314070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 Phân cấp thiết bị lưu trữ</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8679" y="1446575"/>
            <a:ext cx="6310593" cy="5330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61378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a:br>
            <a:r>
              <a:rPr lang="vi-VN"/>
              <a:t>Từ đĩa từ đến thanh gh</a:t>
            </a:r>
            <a:r>
              <a:rPr lang="en-US">
                <a:latin typeface="Times New Roman" pitchFamily="18" charset="0"/>
                <a:cs typeface="Times New Roman" pitchFamily="18" charset="0"/>
              </a:rPr>
              <a:t>i</a:t>
            </a:r>
            <a:br>
              <a:rPr lang="vi-VN"/>
            </a:br>
            <a:endParaRPr lang="en-US">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168" y="1814793"/>
            <a:ext cx="1002030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70217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Caching</a:t>
            </a:r>
            <a:endParaRPr lang="en-US"/>
          </a:p>
        </p:txBody>
      </p:sp>
      <p:sp>
        <p:nvSpPr>
          <p:cNvPr id="3" name="Content Placeholder 2"/>
          <p:cNvSpPr>
            <a:spLocks noGrp="1"/>
          </p:cNvSpPr>
          <p:nvPr>
            <p:ph idx="1"/>
          </p:nvPr>
        </p:nvSpPr>
        <p:spPr/>
        <p:txBody>
          <a:bodyPr/>
          <a:lstStyle/>
          <a:p>
            <a:pPr algn="just">
              <a:buFont typeface="Wingdings" pitchFamily="2" charset="2"/>
              <a:buChar char="q"/>
            </a:pPr>
            <a:r>
              <a:rPr lang="vi-VN"/>
              <a:t>Sử dụng bộ nhớ tốc độ cao để lưu trữ dữ liệu</a:t>
            </a:r>
            <a:r>
              <a:rPr lang="en-US"/>
              <a:t> </a:t>
            </a:r>
            <a:r>
              <a:rPr lang="vi-VN"/>
              <a:t>mới được truy cập</a:t>
            </a:r>
            <a:r>
              <a:rPr lang="en-US"/>
              <a:t> -&gt; </a:t>
            </a:r>
            <a:r>
              <a:rPr lang="vi-VN"/>
              <a:t>Cần một chiến lược quản lý cache</a:t>
            </a:r>
            <a:endParaRPr lang="en-US"/>
          </a:p>
          <a:p>
            <a:pPr algn="just">
              <a:buFont typeface="Wingdings" pitchFamily="2" charset="2"/>
              <a:buChar char="q"/>
            </a:pPr>
            <a:r>
              <a:rPr lang="en-US"/>
              <a:t> </a:t>
            </a:r>
            <a:r>
              <a:rPr lang="vi-VN"/>
              <a:t>Caching làm nảy sinh một c</a:t>
            </a:r>
            <a:r>
              <a:rPr lang="en-US"/>
              <a:t>ấ</a:t>
            </a:r>
            <a:r>
              <a:rPr lang="vi-VN"/>
              <a:t>p độ mới trong</a:t>
            </a:r>
            <a:r>
              <a:rPr lang="en-US"/>
              <a:t> </a:t>
            </a:r>
            <a:r>
              <a:rPr lang="vi-VN"/>
              <a:t>phân cấp lưu trữ</a:t>
            </a:r>
            <a:br>
              <a:rPr lang="vi-VN"/>
            </a:br>
            <a:r>
              <a:rPr lang="en-US"/>
              <a:t>-&gt;</a:t>
            </a:r>
            <a:r>
              <a:rPr lang="vi-VN"/>
              <a:t> đảm bảo </a:t>
            </a:r>
            <a:r>
              <a:rPr lang="vi-VN" i="1"/>
              <a:t>tính nhất quán </a:t>
            </a:r>
            <a:r>
              <a:rPr lang="vi-VN"/>
              <a:t>của dữ liệu được lưu trữ</a:t>
            </a:r>
            <a:r>
              <a:rPr lang="en-US"/>
              <a:t> </a:t>
            </a:r>
            <a:r>
              <a:rPr lang="vi-VN"/>
              <a:t>cùng lúc ở nhiều nơi (với các cấp độ truy cập</a:t>
            </a:r>
            <a:r>
              <a:rPr lang="en-US"/>
              <a:t> </a:t>
            </a:r>
            <a:r>
              <a:rPr lang="vi-VN"/>
              <a:t>khác nhau</a:t>
            </a:r>
            <a:br>
              <a:rPr lang="vi-VN"/>
            </a:br>
            <a:endParaRPr lang="en-US"/>
          </a:p>
        </p:txBody>
      </p:sp>
    </p:spTree>
    <p:extLst>
      <p:ext uri="{BB962C8B-B14F-4D97-AF65-F5344CB8AC3E}">
        <p14:creationId xmlns:p14="http://schemas.microsoft.com/office/powerpoint/2010/main" val="4653514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3.4 Cấu trúc vào/ra</a:t>
            </a:r>
          </a:p>
        </p:txBody>
      </p:sp>
      <p:sp>
        <p:nvSpPr>
          <p:cNvPr id="3" name="Content Placeholder 2"/>
          <p:cNvSpPr>
            <a:spLocks noGrp="1"/>
          </p:cNvSpPr>
          <p:nvPr>
            <p:ph idx="1"/>
          </p:nvPr>
        </p:nvSpPr>
        <p:spPr>
          <a:xfrm>
            <a:off x="739590" y="1336285"/>
            <a:ext cx="10515600" cy="4610965"/>
          </a:xfrm>
        </p:spPr>
        <p:txBody>
          <a:bodyPr>
            <a:noAutofit/>
          </a:bodyPr>
          <a:lstStyle/>
          <a:p>
            <a:pPr algn="just">
              <a:buFont typeface="Wingdings" pitchFamily="2" charset="2"/>
              <a:buChar char="q"/>
            </a:pPr>
            <a:r>
              <a:rPr lang="vi-VN" sz="3200"/>
              <a:t> Các thiết bị lưu trữ chỉ là một loại thiết bị vào/ra</a:t>
            </a:r>
          </a:p>
          <a:p>
            <a:pPr algn="just">
              <a:buFont typeface="Wingdings" pitchFamily="2" charset="2"/>
              <a:buChar char="q"/>
            </a:pPr>
            <a:r>
              <a:rPr lang="vi-VN" sz="3200"/>
              <a:t> Các bộ điều khiển thiết bị (device controller)</a:t>
            </a:r>
            <a:endParaRPr lang="en-US" sz="3200"/>
          </a:p>
          <a:p>
            <a:pPr lvl="1" algn="just"/>
            <a:r>
              <a:rPr lang="vi-VN" sz="2800"/>
              <a:t>Có thể có nhiều hơn một thiết bị được gắn với 1 bộ điều</a:t>
            </a:r>
            <a:r>
              <a:rPr lang="en-US" sz="2800"/>
              <a:t> </a:t>
            </a:r>
            <a:r>
              <a:rPr lang="vi-VN" sz="2800"/>
              <a:t>khiển thiết bị (ví dụ: SCSI)</a:t>
            </a:r>
            <a:endParaRPr lang="en-US" sz="2800"/>
          </a:p>
          <a:p>
            <a:pPr lvl="1" algn="just"/>
            <a:r>
              <a:rPr lang="vi-VN" sz="2800"/>
              <a:t>Mỗi bộ điều khiển thiết bị có một bộ đệm</a:t>
            </a:r>
            <a:endParaRPr lang="en-US" sz="2800"/>
          </a:p>
          <a:p>
            <a:pPr lvl="1" algn="just"/>
            <a:r>
              <a:rPr lang="vi-VN" sz="2800"/>
              <a:t>Chịu trách nhiệm giữa các thiết bị ngoại vi và bộ đệm</a:t>
            </a:r>
          </a:p>
          <a:p>
            <a:pPr algn="just">
              <a:buFont typeface="Wingdings" pitchFamily="2" charset="2"/>
              <a:buChar char="q"/>
            </a:pPr>
            <a:r>
              <a:rPr lang="vi-VN" sz="3200"/>
              <a:t> Trình điều khiển thiết bị (device driver)</a:t>
            </a:r>
            <a:endParaRPr lang="en-US" sz="3200"/>
          </a:p>
          <a:p>
            <a:pPr lvl="1" algn="just"/>
            <a:r>
              <a:rPr lang="vi-VN" sz="2800"/>
              <a:t>Thường được cung cấp bởi Hệ điều hành</a:t>
            </a:r>
            <a:endParaRPr lang="en-US" sz="2800"/>
          </a:p>
          <a:p>
            <a:pPr lvl="1" algn="just"/>
            <a:r>
              <a:rPr lang="vi-VN" sz="2800"/>
              <a:t>Tương ứng với mỗi bộ điều khiển thiết bị là một trình điều</a:t>
            </a:r>
            <a:r>
              <a:rPr lang="en-US" sz="2800"/>
              <a:t> </a:t>
            </a:r>
            <a:r>
              <a:rPr lang="vi-VN" sz="2800"/>
              <a:t>khiển thiết bị</a:t>
            </a:r>
            <a:endParaRPr lang="en-US" sz="2800"/>
          </a:p>
          <a:p>
            <a:pPr lvl="1" algn="just"/>
            <a:r>
              <a:rPr lang="vi-VN" sz="2800"/>
              <a:t>Cung cấp một giao diện truy nhập đến thiết bị cho các</a:t>
            </a:r>
            <a:r>
              <a:rPr lang="en-US" sz="2800"/>
              <a:t> </a:t>
            </a:r>
            <a:r>
              <a:rPr lang="vi-VN" sz="2800"/>
              <a:t>thành phần khác của hệ điều hành.</a:t>
            </a:r>
            <a:endParaRPr lang="en-US" sz="2800"/>
          </a:p>
        </p:txBody>
      </p:sp>
    </p:spTree>
    <p:extLst>
      <p:ext uri="{BB962C8B-B14F-4D97-AF65-F5344CB8AC3E}">
        <p14:creationId xmlns:p14="http://schemas.microsoft.com/office/powerpoint/2010/main" val="24425700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Cấu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trúc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vào</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ra</a:t>
            </a:r>
            <a:r>
              <a:rPr lang="en-US" dirty="0">
                <a:latin typeface="Times New Roman" pitchFamily="18" charset="0"/>
                <a:cs typeface="Times New Roman" pitchFamily="18" charset="0"/>
              </a:rPr>
              <a:t> </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838" y="1434353"/>
            <a:ext cx="7172325" cy="4998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04204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4. Các thao tác trong hệ điều hành</a:t>
            </a:r>
          </a:p>
        </p:txBody>
      </p:sp>
      <p:sp>
        <p:nvSpPr>
          <p:cNvPr id="3" name="Content Placeholder 2"/>
          <p:cNvSpPr>
            <a:spLocks noGrp="1"/>
          </p:cNvSpPr>
          <p:nvPr>
            <p:ph idx="1"/>
          </p:nvPr>
        </p:nvSpPr>
        <p:spPr>
          <a:xfrm>
            <a:off x="739590" y="1336285"/>
            <a:ext cx="10515600" cy="4610965"/>
          </a:xfrm>
        </p:spPr>
        <p:txBody>
          <a:bodyPr>
            <a:noAutofit/>
          </a:bodyPr>
          <a:lstStyle/>
          <a:p>
            <a:pPr algn="just">
              <a:buFont typeface="Wingdings" pitchFamily="2" charset="2"/>
              <a:buChar char="q"/>
            </a:pPr>
            <a:r>
              <a:rPr lang="vi-VN" sz="3200"/>
              <a:t> Hệ điều hành quản lý bởi ngắt</a:t>
            </a:r>
          </a:p>
          <a:p>
            <a:pPr algn="just">
              <a:buFont typeface="Wingdings" pitchFamily="2" charset="2"/>
              <a:buChar char="q"/>
            </a:pPr>
            <a:r>
              <a:rPr lang="vi-VN" sz="3200"/>
              <a:t> Cơ chế dual-mode</a:t>
            </a:r>
          </a:p>
          <a:p>
            <a:pPr algn="just">
              <a:buFont typeface="Wingdings" pitchFamily="2" charset="2"/>
              <a:buChar char="q"/>
            </a:pPr>
            <a:r>
              <a:rPr lang="vi-VN" sz="3200"/>
              <a:t> Timer</a:t>
            </a:r>
            <a:r>
              <a:rPr lang="vi-VN" sz="2800"/>
              <a:t>.</a:t>
            </a:r>
            <a:endParaRPr lang="en-US" sz="2800"/>
          </a:p>
        </p:txBody>
      </p:sp>
    </p:spTree>
    <p:extLst>
      <p:ext uri="{BB962C8B-B14F-4D97-AF65-F5344CB8AC3E}">
        <p14:creationId xmlns:p14="http://schemas.microsoft.com/office/powerpoint/2010/main" val="14771501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Các nhiệm vụ của ngắt</a:t>
            </a:r>
          </a:p>
        </p:txBody>
      </p:sp>
      <p:sp>
        <p:nvSpPr>
          <p:cNvPr id="3" name="Content Placeholder 2"/>
          <p:cNvSpPr>
            <a:spLocks noGrp="1"/>
          </p:cNvSpPr>
          <p:nvPr>
            <p:ph idx="1"/>
          </p:nvPr>
        </p:nvSpPr>
        <p:spPr>
          <a:xfrm>
            <a:off x="739590" y="1336285"/>
            <a:ext cx="10515600" cy="4610965"/>
          </a:xfrm>
        </p:spPr>
        <p:txBody>
          <a:bodyPr>
            <a:noAutofit/>
          </a:bodyPr>
          <a:lstStyle/>
          <a:p>
            <a:pPr algn="just">
              <a:buFont typeface="Wingdings" pitchFamily="2" charset="2"/>
              <a:buChar char="q"/>
            </a:pPr>
            <a:r>
              <a:rPr lang="vi-VN" dirty="0"/>
              <a:t> Ngắt chuyển điều khiển đến dịch vụ ngắt, thông qua</a:t>
            </a:r>
            <a:r>
              <a:rPr lang="en-US" dirty="0"/>
              <a:t> </a:t>
            </a:r>
            <a:r>
              <a:rPr lang="vi-VN" dirty="0"/>
              <a:t>một vect</a:t>
            </a:r>
            <a:r>
              <a:rPr lang="en-US" dirty="0"/>
              <a:t>ơ</a:t>
            </a:r>
            <a:r>
              <a:rPr lang="vi-VN" dirty="0"/>
              <a:t> ngắt – nơi chứa địa chỉ của tất cả các dịch</a:t>
            </a:r>
            <a:r>
              <a:rPr lang="en-US" dirty="0"/>
              <a:t> </a:t>
            </a:r>
            <a:r>
              <a:rPr lang="vi-VN" dirty="0"/>
              <a:t>vụ ngắt</a:t>
            </a:r>
          </a:p>
          <a:p>
            <a:pPr algn="just">
              <a:buFont typeface="Wingdings" pitchFamily="2" charset="2"/>
              <a:buChar char="q"/>
            </a:pPr>
            <a:r>
              <a:rPr lang="vi-VN" dirty="0"/>
              <a:t> Trong kiến trúc ngắt, </a:t>
            </a:r>
            <a:r>
              <a:rPr lang="en-US"/>
              <a:t>HĐH</a:t>
            </a:r>
            <a:r>
              <a:rPr lang="vi-VN"/>
              <a:t> </a:t>
            </a:r>
            <a:r>
              <a:rPr lang="vi-VN" dirty="0"/>
              <a:t>phải lưu giữ địa chỉ của lệnh</a:t>
            </a:r>
            <a:r>
              <a:rPr lang="en-US" dirty="0"/>
              <a:t> </a:t>
            </a:r>
            <a:r>
              <a:rPr lang="vi-VN" dirty="0"/>
              <a:t>tại đó có tín hiệu ngắt </a:t>
            </a:r>
            <a:r>
              <a:rPr lang="en-US" dirty="0"/>
              <a:t>-&gt;</a:t>
            </a:r>
            <a:r>
              <a:rPr lang="vi-VN" dirty="0"/>
              <a:t> cho việc khôi phục lại</a:t>
            </a:r>
            <a:r>
              <a:rPr lang="en-US" dirty="0"/>
              <a:t> </a:t>
            </a:r>
            <a:r>
              <a:rPr lang="vi-VN" dirty="0"/>
              <a:t>quá trình tính toán sau khi xử lý ngắt</a:t>
            </a:r>
          </a:p>
          <a:p>
            <a:pPr algn="just">
              <a:buFont typeface="Wingdings" pitchFamily="2" charset="2"/>
              <a:buChar char="q"/>
            </a:pPr>
            <a:r>
              <a:rPr lang="vi-VN" dirty="0"/>
              <a:t> Trong khi một ngắt đang được xử lý, các ngắt khác sẽ</a:t>
            </a:r>
            <a:r>
              <a:rPr lang="en-US" dirty="0"/>
              <a:t> </a:t>
            </a:r>
            <a:r>
              <a:rPr lang="vi-VN" dirty="0"/>
              <a:t>bị từ chối để tránh hiện tượng “</a:t>
            </a:r>
            <a:r>
              <a:rPr lang="vi-VN"/>
              <a:t>lost interrupt</a:t>
            </a:r>
            <a:r>
              <a:rPr lang="vi-VN" dirty="0"/>
              <a:t>”</a:t>
            </a:r>
          </a:p>
          <a:p>
            <a:pPr algn="just">
              <a:buFont typeface="Wingdings" pitchFamily="2" charset="2"/>
              <a:buChar char="q"/>
            </a:pPr>
            <a:r>
              <a:rPr lang="vi-VN" dirty="0"/>
              <a:t> Một trap hay exception là một ngắt của chương trình</a:t>
            </a:r>
            <a:r>
              <a:rPr lang="en-US" dirty="0"/>
              <a:t> </a:t>
            </a:r>
            <a:r>
              <a:rPr lang="vi-VN" dirty="0"/>
              <a:t>người dùng, sinh ra do lỗi hoặc một yêu cầu đặc biệt</a:t>
            </a:r>
            <a:r>
              <a:rPr lang="en-US" dirty="0"/>
              <a:t> </a:t>
            </a:r>
            <a:r>
              <a:rPr lang="vi-VN" dirty="0"/>
              <a:t>của người dùng.</a:t>
            </a:r>
          </a:p>
          <a:p>
            <a:pPr algn="just">
              <a:buFont typeface="Wingdings" pitchFamily="2" charset="2"/>
              <a:buChar char="q"/>
            </a:pPr>
            <a:r>
              <a:rPr lang="vi-VN" dirty="0"/>
              <a:t> Hệ điều hành điều khiển bởi ngắt.</a:t>
            </a:r>
            <a:endParaRPr lang="en-US" sz="2400" dirty="0"/>
          </a:p>
        </p:txBody>
      </p:sp>
    </p:spTree>
    <p:extLst>
      <p:ext uri="{BB962C8B-B14F-4D97-AF65-F5344CB8AC3E}">
        <p14:creationId xmlns:p14="http://schemas.microsoft.com/office/powerpoint/2010/main" val="13768784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Xử lý ngắt</a:t>
            </a:r>
          </a:p>
        </p:txBody>
      </p:sp>
      <p:sp>
        <p:nvSpPr>
          <p:cNvPr id="3" name="Content Placeholder 2"/>
          <p:cNvSpPr>
            <a:spLocks noGrp="1"/>
          </p:cNvSpPr>
          <p:nvPr>
            <p:ph idx="1"/>
          </p:nvPr>
        </p:nvSpPr>
        <p:spPr>
          <a:xfrm>
            <a:off x="739590" y="1336285"/>
            <a:ext cx="10515600" cy="4610965"/>
          </a:xfrm>
        </p:spPr>
        <p:txBody>
          <a:bodyPr>
            <a:noAutofit/>
          </a:bodyPr>
          <a:lstStyle/>
          <a:p>
            <a:pPr algn="just">
              <a:buFont typeface="Wingdings" pitchFamily="2" charset="2"/>
              <a:buChar char="q"/>
            </a:pPr>
            <a:r>
              <a:rPr lang="vi-VN" sz="3200"/>
              <a:t>  Hệ điều hành bảo quản trạng thái của CPU</a:t>
            </a:r>
            <a:r>
              <a:rPr lang="en-US" sz="3200"/>
              <a:t> </a:t>
            </a:r>
            <a:r>
              <a:rPr lang="vi-VN" sz="3200"/>
              <a:t>bằng cách lưu lại các thanh ghi, bộ đếm</a:t>
            </a:r>
            <a:r>
              <a:rPr lang="en-US" sz="3200"/>
              <a:t> </a:t>
            </a:r>
            <a:r>
              <a:rPr lang="vi-VN" sz="3200"/>
              <a:t>chương trình…</a:t>
            </a:r>
          </a:p>
          <a:p>
            <a:pPr algn="just">
              <a:buFont typeface="Wingdings" pitchFamily="2" charset="2"/>
              <a:buChar char="q"/>
            </a:pPr>
            <a:r>
              <a:rPr lang="vi-VN" sz="3200"/>
              <a:t> Xác định loại tín hiệu ngắt, gọi dịch vụ ngắt</a:t>
            </a:r>
            <a:endParaRPr lang="en-US" sz="3200"/>
          </a:p>
          <a:p>
            <a:pPr lvl="1" algn="just">
              <a:buFont typeface="Wingdings" pitchFamily="2" charset="2"/>
              <a:buChar char="Ø"/>
            </a:pPr>
            <a:r>
              <a:rPr lang="vi-VN" sz="2800"/>
              <a:t>Tìm kiếm tuần tự theo thông tin ngắt</a:t>
            </a:r>
            <a:endParaRPr lang="en-US" sz="2800"/>
          </a:p>
          <a:p>
            <a:pPr lvl="1" algn="just">
              <a:buFont typeface="Wingdings" pitchFamily="2" charset="2"/>
              <a:buChar char="Ø"/>
            </a:pPr>
            <a:r>
              <a:rPr lang="vi-VN" sz="2800"/>
              <a:t>Sử dụng vector ngắt</a:t>
            </a:r>
          </a:p>
          <a:p>
            <a:pPr algn="just">
              <a:buFont typeface="Wingdings" pitchFamily="2" charset="2"/>
              <a:buChar char="q"/>
            </a:pPr>
            <a:r>
              <a:rPr lang="vi-VN" sz="3200"/>
              <a:t> Dịch vụ ngắt</a:t>
            </a:r>
            <a:endParaRPr lang="en-US" sz="3200"/>
          </a:p>
          <a:p>
            <a:pPr lvl="1" algn="just">
              <a:buFont typeface="Wingdings" pitchFamily="2" charset="2"/>
              <a:buChar char="Ø"/>
            </a:pPr>
            <a:r>
              <a:rPr lang="vi-VN" sz="2800"/>
              <a:t>Phân tích thông tin ngắt (interrupt information)</a:t>
            </a:r>
            <a:endParaRPr lang="en-US" sz="2800"/>
          </a:p>
          <a:p>
            <a:pPr lvl="1" algn="just">
              <a:buFont typeface="Wingdings" pitchFamily="2" charset="2"/>
              <a:buChar char="Ø"/>
            </a:pPr>
            <a:r>
              <a:rPr lang="vi-VN" sz="2800"/>
              <a:t>Gọi trình xử lý tín hiệu ngắt tương ứng</a:t>
            </a:r>
            <a:endParaRPr lang="en-US" sz="2800"/>
          </a:p>
        </p:txBody>
      </p:sp>
    </p:spTree>
    <p:extLst>
      <p:ext uri="{BB962C8B-B14F-4D97-AF65-F5344CB8AC3E}">
        <p14:creationId xmlns:p14="http://schemas.microsoft.com/office/powerpoint/2010/main" val="817425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Cơ chế dual-mode (hai chế độ)</a:t>
            </a:r>
          </a:p>
        </p:txBody>
      </p:sp>
      <p:sp>
        <p:nvSpPr>
          <p:cNvPr id="3" name="Content Placeholder 2"/>
          <p:cNvSpPr>
            <a:spLocks noGrp="1"/>
          </p:cNvSpPr>
          <p:nvPr>
            <p:ph idx="1"/>
          </p:nvPr>
        </p:nvSpPr>
        <p:spPr>
          <a:xfrm>
            <a:off x="739590" y="1336285"/>
            <a:ext cx="10515600" cy="4610965"/>
          </a:xfrm>
        </p:spPr>
        <p:txBody>
          <a:bodyPr>
            <a:noAutofit/>
          </a:bodyPr>
          <a:lstStyle/>
          <a:p>
            <a:pPr algn="just">
              <a:buFont typeface="Wingdings" pitchFamily="2" charset="2"/>
              <a:buChar char="q"/>
            </a:pPr>
            <a:r>
              <a:rPr lang="vi-VN" sz="3200"/>
              <a:t>  Hỗ trợ phần cứng cho việc tách biệt ít nhất</a:t>
            </a:r>
            <a:r>
              <a:rPr lang="en-US" sz="3200"/>
              <a:t> </a:t>
            </a:r>
            <a:r>
              <a:rPr lang="vi-VN" sz="3200"/>
              <a:t>hai </a:t>
            </a:r>
            <a:r>
              <a:rPr lang="en-US" sz="3200"/>
              <a:t>chế độ </a:t>
            </a:r>
            <a:r>
              <a:rPr lang="vi-VN" sz="3200"/>
              <a:t>thao tác</a:t>
            </a:r>
          </a:p>
          <a:p>
            <a:pPr algn="just">
              <a:buFont typeface="Wingdings" pitchFamily="2" charset="2"/>
              <a:buChar char="q"/>
            </a:pPr>
            <a:r>
              <a:rPr lang="vi-VN" sz="3200"/>
              <a:t> User mode – thực thi dưới tư cách người dùng.</a:t>
            </a:r>
          </a:p>
          <a:p>
            <a:pPr algn="just">
              <a:buFont typeface="Wingdings" pitchFamily="2" charset="2"/>
              <a:buChar char="q"/>
            </a:pPr>
            <a:r>
              <a:rPr lang="vi-VN" sz="3200"/>
              <a:t></a:t>
            </a:r>
            <a:r>
              <a:rPr lang="en-US" sz="3200"/>
              <a:t> </a:t>
            </a:r>
            <a:r>
              <a:rPr lang="vi-VN" sz="3200"/>
              <a:t>Monitor mode (còn gọi là kernel mode hay</a:t>
            </a:r>
            <a:r>
              <a:rPr lang="en-US" sz="3200"/>
              <a:t> </a:t>
            </a:r>
            <a:r>
              <a:rPr lang="vi-VN" sz="3200"/>
              <a:t>system mode) – thực thi dưới tư cách hệ điều</a:t>
            </a:r>
            <a:r>
              <a:rPr lang="en-US" sz="3200"/>
              <a:t> </a:t>
            </a:r>
            <a:r>
              <a:rPr lang="vi-VN" sz="3200"/>
              <a:t>hành.</a:t>
            </a:r>
          </a:p>
          <a:p>
            <a:pPr algn="just">
              <a:buFont typeface="Wingdings" pitchFamily="2" charset="2"/>
              <a:buChar char="q"/>
            </a:pPr>
            <a:r>
              <a:rPr lang="vi-VN" sz="3200"/>
              <a:t> Bit mode được thêm vào phần cứng để chỉ</a:t>
            </a:r>
            <a:r>
              <a:rPr lang="en-US" sz="3200"/>
              <a:t> </a:t>
            </a:r>
            <a:r>
              <a:rPr lang="vi-VN" sz="3200"/>
              <a:t>mode hiện thời: monitor (0) or user (1).</a:t>
            </a:r>
          </a:p>
          <a:p>
            <a:pPr algn="just">
              <a:buFont typeface="Wingdings" pitchFamily="2" charset="2"/>
              <a:buChar char="q"/>
            </a:pPr>
            <a:r>
              <a:rPr lang="vi-VN" sz="3200"/>
              <a:t> Khi có ngắt hoặc là phát sinh lỗi, phần cứng</a:t>
            </a:r>
            <a:r>
              <a:rPr lang="en-US" sz="3200"/>
              <a:t> </a:t>
            </a:r>
            <a:r>
              <a:rPr lang="vi-VN" sz="3200"/>
              <a:t>được chuyển qua monitor mode</a:t>
            </a:r>
            <a:endParaRPr lang="en-US" sz="2800"/>
          </a:p>
        </p:txBody>
      </p:sp>
    </p:spTree>
    <p:extLst>
      <p:ext uri="{BB962C8B-B14F-4D97-AF65-F5344CB8AC3E}">
        <p14:creationId xmlns:p14="http://schemas.microsoft.com/office/powerpoint/2010/main" val="12428406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…Cơ chế dual-mode  </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408" y="1655389"/>
            <a:ext cx="8210550"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0379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latin typeface="+mn-lt"/>
              </a:rPr>
              <a:t>Các thành phần </a:t>
            </a:r>
            <a:r>
              <a:rPr lang="en-US">
                <a:latin typeface="Arial" pitchFamily="34" charset="0"/>
                <a:cs typeface="Arial" pitchFamily="34" charset="0"/>
              </a:rPr>
              <a:t>của một</a:t>
            </a:r>
            <a:r>
              <a:rPr lang="en-US">
                <a:latin typeface="+mn-lt"/>
              </a:rPr>
              <a:t> </a:t>
            </a:r>
            <a:r>
              <a:rPr lang="vi-VN">
                <a:latin typeface="+mn-lt"/>
              </a:rPr>
              <a:t>hệ thống</a:t>
            </a:r>
            <a:r>
              <a:rPr lang="en-US">
                <a:latin typeface="+mn-lt"/>
              </a:rPr>
              <a:t> máy tính</a:t>
            </a:r>
            <a:endParaRPr lang="vi-VN">
              <a:latin typeface="+mn-l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0410" y="1452282"/>
            <a:ext cx="7610475" cy="5405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64777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Timer  </a:t>
            </a:r>
          </a:p>
        </p:txBody>
      </p:sp>
      <p:sp>
        <p:nvSpPr>
          <p:cNvPr id="3" name="Rectangle 2"/>
          <p:cNvSpPr/>
          <p:nvPr/>
        </p:nvSpPr>
        <p:spPr>
          <a:xfrm>
            <a:off x="842682" y="1453206"/>
            <a:ext cx="10981765" cy="3046988"/>
          </a:xfrm>
          <a:prstGeom prst="rect">
            <a:avLst/>
          </a:prstGeom>
        </p:spPr>
        <p:txBody>
          <a:bodyPr wrap="square">
            <a:spAutoFit/>
          </a:bodyPr>
          <a:lstStyle/>
          <a:p>
            <a:pPr marL="457200" indent="-457200" algn="just">
              <a:buFont typeface="Wingdings" pitchFamily="2" charset="2"/>
              <a:buChar char="q"/>
            </a:pPr>
            <a:r>
              <a:rPr lang="vi-VN" sz="3200"/>
              <a:t>Timer được sử dụng để ngăn các tiến trình</a:t>
            </a:r>
            <a:r>
              <a:rPr lang="en-US" sz="3200"/>
              <a:t> </a:t>
            </a:r>
            <a:r>
              <a:rPr lang="vi-VN" sz="3200"/>
              <a:t>chiếm tài</a:t>
            </a:r>
            <a:r>
              <a:rPr lang="en-US" sz="3200"/>
              <a:t> </a:t>
            </a:r>
            <a:r>
              <a:rPr lang="vi-VN" sz="3200"/>
              <a:t>nguyên quá lâu</a:t>
            </a:r>
            <a:endParaRPr lang="en-US" sz="3200"/>
          </a:p>
          <a:p>
            <a:pPr marL="914400" lvl="1" indent="-457200" algn="just">
              <a:buFont typeface="Wingdings" pitchFamily="2" charset="2"/>
              <a:buChar char="q"/>
            </a:pPr>
            <a:r>
              <a:rPr lang="vi-VN" sz="3200"/>
              <a:t>Sinh ra ngắt sau một đơn vị thời gian</a:t>
            </a:r>
            <a:endParaRPr lang="en-US" sz="3200"/>
          </a:p>
          <a:p>
            <a:pPr marL="914400" lvl="1" indent="-457200" algn="just">
              <a:buFont typeface="Wingdings" pitchFamily="2" charset="2"/>
              <a:buChar char="q"/>
            </a:pPr>
            <a:r>
              <a:rPr lang="vi-VN" sz="3200"/>
              <a:t>Hệ điều hành sử dụng một biến đếm</a:t>
            </a:r>
            <a:endParaRPr lang="en-US" sz="3200"/>
          </a:p>
          <a:p>
            <a:pPr marL="1371600" lvl="2" indent="-457200" algn="just">
              <a:buFont typeface="Wingdings" pitchFamily="2" charset="2"/>
              <a:buChar char="q"/>
            </a:pPr>
            <a:r>
              <a:rPr lang="en-US" sz="3200"/>
              <a:t>Trừ dần biến đếm đi 1</a:t>
            </a:r>
          </a:p>
          <a:p>
            <a:pPr marL="1371600" lvl="2" indent="-457200" algn="just">
              <a:buFont typeface="Wingdings" pitchFamily="2" charset="2"/>
              <a:buChar char="q"/>
            </a:pPr>
            <a:r>
              <a:rPr lang="en-US" sz="3200"/>
              <a:t>Biến đếm bằng 0 -&gt;sinh ngắt</a:t>
            </a:r>
          </a:p>
        </p:txBody>
      </p:sp>
    </p:spTree>
    <p:extLst>
      <p:ext uri="{BB962C8B-B14F-4D97-AF65-F5344CB8AC3E}">
        <p14:creationId xmlns:p14="http://schemas.microsoft.com/office/powerpoint/2010/main" val="40296442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 </a:t>
            </a:r>
          </a:p>
        </p:txBody>
      </p:sp>
      <p:sp>
        <p:nvSpPr>
          <p:cNvPr id="3" name="Content Placeholder 2"/>
          <p:cNvSpPr>
            <a:spLocks noGrp="1"/>
          </p:cNvSpPr>
          <p:nvPr>
            <p:ph idx="1"/>
          </p:nvPr>
        </p:nvSpPr>
        <p:spPr/>
        <p:txBody>
          <a:bodyPr>
            <a:normAutofit/>
          </a:bodyPr>
          <a:lstStyle/>
          <a:p>
            <a:pPr marL="0" indent="0" algn="ctr">
              <a:buNone/>
            </a:pPr>
            <a:endParaRPr lang="vi-VN" sz="4000"/>
          </a:p>
          <a:p>
            <a:pPr marL="0" indent="0" algn="ctr">
              <a:buNone/>
            </a:pPr>
            <a:endParaRPr lang="vi-VN" sz="4000"/>
          </a:p>
          <a:p>
            <a:pPr marL="0" indent="0" algn="ctr">
              <a:buNone/>
            </a:pPr>
            <a:r>
              <a:rPr lang="vi-VN" sz="4000"/>
              <a:t>The End</a:t>
            </a:r>
          </a:p>
        </p:txBody>
      </p:sp>
    </p:spTree>
    <p:extLst>
      <p:ext uri="{BB962C8B-B14F-4D97-AF65-F5344CB8AC3E}">
        <p14:creationId xmlns:p14="http://schemas.microsoft.com/office/powerpoint/2010/main" val="7812134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Review</a:t>
            </a:r>
          </a:p>
        </p:txBody>
      </p:sp>
      <p:sp>
        <p:nvSpPr>
          <p:cNvPr id="3" name="Content Placeholder 2"/>
          <p:cNvSpPr>
            <a:spLocks noGrp="1"/>
          </p:cNvSpPr>
          <p:nvPr>
            <p:ph idx="1"/>
          </p:nvPr>
        </p:nvSpPr>
        <p:spPr/>
        <p:txBody>
          <a:bodyPr/>
          <a:lstStyle/>
          <a:p>
            <a:r>
              <a:rPr lang="vi-VN"/>
              <a:t>Đã học</a:t>
            </a:r>
          </a:p>
          <a:p>
            <a:pPr lvl="1"/>
            <a:r>
              <a:rPr lang="en-US"/>
              <a:t>Giới thiệu</a:t>
            </a:r>
            <a:endParaRPr lang="vi-VN"/>
          </a:p>
          <a:p>
            <a:pPr lvl="1"/>
            <a:r>
              <a:rPr lang="en-US"/>
              <a:t>Các thành phần hệ thống</a:t>
            </a:r>
            <a:endParaRPr lang="vi-VN"/>
          </a:p>
          <a:p>
            <a:pPr lvl="1"/>
            <a:r>
              <a:rPr lang="en-US"/>
              <a:t>Các dịch vụ hệ điều hành</a:t>
            </a:r>
            <a:endParaRPr lang="vi-VN"/>
          </a:p>
          <a:p>
            <a:pPr lvl="1"/>
            <a:r>
              <a:rPr lang="en-US"/>
              <a:t>Lời gọi hệ thống</a:t>
            </a:r>
            <a:endParaRPr lang="vi-VN"/>
          </a:p>
          <a:p>
            <a:pPr lvl="1"/>
            <a:r>
              <a:rPr lang="en-US"/>
              <a:t>Các chương trình hệ thống</a:t>
            </a:r>
            <a:endParaRPr lang="vi-VN"/>
          </a:p>
          <a:p>
            <a:pPr lvl="1"/>
            <a:r>
              <a:rPr lang="en-US"/>
              <a:t>Cấu trúc hệ thống</a:t>
            </a:r>
            <a:endParaRPr lang="vi-VN"/>
          </a:p>
        </p:txBody>
      </p:sp>
    </p:spTree>
    <p:extLst>
      <p:ext uri="{BB962C8B-B14F-4D97-AF65-F5344CB8AC3E}">
        <p14:creationId xmlns:p14="http://schemas.microsoft.com/office/powerpoint/2010/main" val="9715285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Câu hỏi...</a:t>
            </a:r>
          </a:p>
        </p:txBody>
      </p:sp>
      <p:sp>
        <p:nvSpPr>
          <p:cNvPr id="3" name="Content Placeholder 2"/>
          <p:cNvSpPr>
            <a:spLocks noGrp="1"/>
          </p:cNvSpPr>
          <p:nvPr>
            <p:ph idx="1"/>
          </p:nvPr>
        </p:nvSpPr>
        <p:spPr/>
        <p:txBody>
          <a:bodyPr>
            <a:normAutofit fontScale="62500" lnSpcReduction="20000"/>
          </a:bodyPr>
          <a:lstStyle/>
          <a:p>
            <a:pPr>
              <a:lnSpc>
                <a:spcPct val="130000"/>
              </a:lnSpc>
            </a:pPr>
            <a:r>
              <a:rPr lang="vi-VN" dirty="0"/>
              <a:t>Mục đích của các lệnh gọi hệ thống là gì?</a:t>
            </a:r>
            <a:endParaRPr lang="en-GB" dirty="0"/>
          </a:p>
          <a:p>
            <a:pPr marL="0" indent="0">
              <a:lnSpc>
                <a:spcPct val="130000"/>
              </a:lnSpc>
              <a:buNone/>
            </a:pPr>
            <a:r>
              <a:rPr lang="vi-VN" b="0" i="0" dirty="0">
                <a:solidFill>
                  <a:srgbClr val="222222"/>
                </a:solidFill>
                <a:effectLst/>
                <a:latin typeface="Verdana" panose="020B0604030504040204" pitchFamily="34" charset="0"/>
              </a:rPr>
              <a:t>Trong máy tính, một system call là cách lập trình trong đó một chương trình máy tính yêu cầu một dịch vụ từ nhân của hệ điều hành mà nó được thực thi. Một system call là cách làm cho chương trình thực hiện một tương tác với hệ điều hành. Một chương trình máy tính thực thi một </a:t>
            </a:r>
            <a:r>
              <a:rPr lang="vi-VN" b="0" i="0" u="none" strike="noStrike" dirty="0">
                <a:solidFill>
                  <a:srgbClr val="4DB2EC"/>
                </a:solidFill>
                <a:effectLst/>
                <a:latin typeface="Verdana" panose="020B0604030504040204" pitchFamily="34" charset="0"/>
                <a:hlinkClick r:id="rId2"/>
              </a:rPr>
              <a:t>system call</a:t>
            </a:r>
            <a:r>
              <a:rPr lang="vi-VN" b="0" i="0" dirty="0">
                <a:solidFill>
                  <a:srgbClr val="222222"/>
                </a:solidFill>
                <a:effectLst/>
                <a:latin typeface="Verdana" panose="020B0604030504040204" pitchFamily="34" charset="0"/>
              </a:rPr>
              <a:t> khi nó thực hiện một yêu cầu tới nhân hệ điều hành.</a:t>
            </a:r>
            <a:endParaRPr lang="vi-VN" dirty="0"/>
          </a:p>
          <a:p>
            <a:pPr>
              <a:lnSpc>
                <a:spcPct val="130000"/>
              </a:lnSpc>
            </a:pPr>
            <a:r>
              <a:rPr lang="vi-VN" dirty="0"/>
              <a:t>Năm hoạt động chính của một hệ điều hành liên quan đến quản lý quy trình là gì?</a:t>
            </a:r>
          </a:p>
          <a:p>
            <a:pPr>
              <a:lnSpc>
                <a:spcPct val="130000"/>
              </a:lnSpc>
            </a:pPr>
            <a:r>
              <a:rPr lang="vi-VN" dirty="0"/>
              <a:t>Ba hoạt động chính của một hệ điều hành liên quan đến quản lý bộ nhớ là gì ?</a:t>
            </a:r>
          </a:p>
          <a:p>
            <a:pPr>
              <a:lnSpc>
                <a:spcPct val="130000"/>
              </a:lnSpc>
            </a:pPr>
            <a:r>
              <a:rPr lang="vi-VN" dirty="0"/>
              <a:t>Ba hoạt động chính của một hệ điều hành liên quan đến quản lý lưu trữ thứ cấp là gì ?</a:t>
            </a:r>
          </a:p>
          <a:p>
            <a:pPr>
              <a:lnSpc>
                <a:spcPct val="130000"/>
              </a:lnSpc>
            </a:pPr>
            <a:r>
              <a:rPr lang="vi-VN" dirty="0"/>
              <a:t>Mục đích của thông dịch lệnh là gì? Tại sao nó thường tách từ hạt nhân?</a:t>
            </a:r>
          </a:p>
          <a:p>
            <a:pPr>
              <a:lnSpc>
                <a:spcPct val="130000"/>
              </a:lnSpc>
            </a:pPr>
            <a:r>
              <a:rPr lang="vi-VN" dirty="0"/>
              <a:t>Lệnh gọi hệ thống nào phải được thực thi bởi một thông dịch lệnh hoặc trình tiện ích để bắt đầu một tiến trình mới?</a:t>
            </a:r>
          </a:p>
          <a:p>
            <a:pPr>
              <a:lnSpc>
                <a:spcPct val="130000"/>
              </a:lnSpc>
            </a:pPr>
            <a:r>
              <a:rPr lang="vi-VN" dirty="0"/>
              <a:t>Mục đích của chương trình hệ thống là gì?</a:t>
            </a:r>
          </a:p>
          <a:p>
            <a:endParaRPr lang="en-US" dirty="0"/>
          </a:p>
        </p:txBody>
      </p:sp>
    </p:spTree>
    <p:extLst>
      <p:ext uri="{BB962C8B-B14F-4D97-AF65-F5344CB8AC3E}">
        <p14:creationId xmlns:p14="http://schemas.microsoft.com/office/powerpoint/2010/main" val="31786103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Câu hỏi</a:t>
            </a:r>
          </a:p>
        </p:txBody>
      </p:sp>
      <p:sp>
        <p:nvSpPr>
          <p:cNvPr id="3" name="Content Placeholder 2"/>
          <p:cNvSpPr>
            <a:spLocks noGrp="1"/>
          </p:cNvSpPr>
          <p:nvPr>
            <p:ph idx="1"/>
          </p:nvPr>
        </p:nvSpPr>
        <p:spPr/>
        <p:txBody>
          <a:bodyPr>
            <a:noAutofit/>
          </a:bodyPr>
          <a:lstStyle/>
          <a:p>
            <a:pPr>
              <a:lnSpc>
                <a:spcPct val="130000"/>
              </a:lnSpc>
            </a:pPr>
            <a:r>
              <a:rPr lang="vi-VN" sz="2200"/>
              <a:t>Lợi thế và bất lợi của cách tiếp cận lớp để thiết kế hệ thống là gì? </a:t>
            </a:r>
          </a:p>
          <a:p>
            <a:pPr>
              <a:lnSpc>
                <a:spcPct val="130000"/>
              </a:lnSpc>
            </a:pPr>
            <a:r>
              <a:rPr lang="vi-VN" sz="2200"/>
              <a:t>Danh sách năm dịch vụ được cung cấp bởi một hệ điều hành. Các dịch vụ đã cung cấp sự tiện lợi cho người sử dụng ra sao? Cũng giải thích tại sao các chương trình ứng dụng mức người dùng không thể cung cấp dịch vụ này? </a:t>
            </a:r>
          </a:p>
          <a:p>
            <a:pPr>
              <a:lnSpc>
                <a:spcPct val="130000"/>
              </a:lnSpc>
            </a:pPr>
            <a:r>
              <a:rPr lang="vi-VN" sz="2200"/>
              <a:t>Mục đích của các lệnh gọi hệ thống là gì?</a:t>
            </a:r>
          </a:p>
          <a:p>
            <a:pPr>
              <a:lnSpc>
                <a:spcPct val="130000"/>
              </a:lnSpc>
            </a:pPr>
            <a:r>
              <a:rPr lang="vi-VN" sz="2200"/>
              <a:t>Những ưu điểm chính của phương pháp microkernel để thiết kế hệ thống là gì?</a:t>
            </a:r>
          </a:p>
          <a:p>
            <a:pPr>
              <a:lnSpc>
                <a:spcPct val="130000"/>
              </a:lnSpc>
            </a:pPr>
            <a:r>
              <a:rPr lang="vi-VN" sz="2200"/>
              <a:t>Tại sao một số các hệ thống lưu trữ hệ điều hành trong firmware, và số khác lại lưu trữ trên đĩa?</a:t>
            </a:r>
          </a:p>
          <a:p>
            <a:pPr>
              <a:lnSpc>
                <a:spcPct val="130000"/>
              </a:lnSpc>
            </a:pPr>
            <a:r>
              <a:rPr lang="vi-VN" sz="2200"/>
              <a:t>Một hệ thống thiết kế cho phép lựa chọn hệ điều hành khi khởi động như thế nao? Chương trình bootstrap cần làm gì?</a:t>
            </a:r>
          </a:p>
        </p:txBody>
      </p:sp>
    </p:spTree>
    <p:extLst>
      <p:ext uri="{BB962C8B-B14F-4D97-AF65-F5344CB8AC3E}">
        <p14:creationId xmlns:p14="http://schemas.microsoft.com/office/powerpoint/2010/main" val="3062623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Định nghĩa hệ điều hành</a:t>
            </a:r>
            <a:endParaRPr lang="en-US"/>
          </a:p>
        </p:txBody>
      </p:sp>
      <p:sp>
        <p:nvSpPr>
          <p:cNvPr id="3" name="Content Placeholder 2"/>
          <p:cNvSpPr>
            <a:spLocks noGrp="1"/>
          </p:cNvSpPr>
          <p:nvPr>
            <p:ph idx="1"/>
          </p:nvPr>
        </p:nvSpPr>
        <p:spPr/>
        <p:txBody>
          <a:bodyPr/>
          <a:lstStyle/>
          <a:p>
            <a:r>
              <a:rPr lang="vi-VN"/>
              <a:t> Bộ phân phối tài nguyên</a:t>
            </a:r>
            <a:endParaRPr lang="en-US"/>
          </a:p>
          <a:p>
            <a:pPr lvl="1"/>
            <a:r>
              <a:rPr lang="vi-VN"/>
              <a:t>Quản lý và điều phối tài nguyên</a:t>
            </a:r>
          </a:p>
          <a:p>
            <a:r>
              <a:rPr lang="vi-VN"/>
              <a:t> Bộ điều khiển chương trình</a:t>
            </a:r>
            <a:endParaRPr lang="en-US"/>
          </a:p>
          <a:p>
            <a:pPr lvl="1"/>
            <a:r>
              <a:rPr lang="vi-VN"/>
              <a:t>Điều khiển thực thi chương trình của người dùng</a:t>
            </a:r>
            <a:r>
              <a:rPr lang="en-US"/>
              <a:t> </a:t>
            </a:r>
            <a:r>
              <a:rPr lang="vi-VN"/>
              <a:t>và điều khiển thao tác của các thiết bị vào ra</a:t>
            </a:r>
          </a:p>
          <a:p>
            <a:r>
              <a:rPr lang="vi-VN"/>
              <a:t> Chương trình “nhân”</a:t>
            </a:r>
            <a:r>
              <a:rPr lang="en-US"/>
              <a:t> (kernel)</a:t>
            </a:r>
          </a:p>
          <a:p>
            <a:pPr lvl="1"/>
            <a:r>
              <a:rPr lang="vi-VN"/>
              <a:t>Chương trình luôn được thực thi khi hệ thống</a:t>
            </a:r>
            <a:r>
              <a:rPr lang="en-US"/>
              <a:t> </a:t>
            </a:r>
            <a:r>
              <a:rPr lang="en-US">
                <a:latin typeface="Arial" pitchFamily="34" charset="0"/>
                <a:cs typeface="Arial" pitchFamily="34" charset="0"/>
              </a:rPr>
              <a:t>máy tính hoạt động</a:t>
            </a:r>
          </a:p>
        </p:txBody>
      </p:sp>
    </p:spTree>
    <p:extLst>
      <p:ext uri="{BB962C8B-B14F-4D97-AF65-F5344CB8AC3E}">
        <p14:creationId xmlns:p14="http://schemas.microsoft.com/office/powerpoint/2010/main" val="277454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2. </a:t>
            </a:r>
            <a:r>
              <a:rPr lang="vi-VN" sz="4900"/>
              <a:t>Các hệ thống máy tính điển hình</a:t>
            </a:r>
            <a:br>
              <a:rPr lang="vi-VN"/>
            </a:br>
            <a:endParaRPr lang="en-US"/>
          </a:p>
        </p:txBody>
      </p:sp>
      <p:sp>
        <p:nvSpPr>
          <p:cNvPr id="3" name="Content Placeholder 2"/>
          <p:cNvSpPr>
            <a:spLocks noGrp="1"/>
          </p:cNvSpPr>
          <p:nvPr>
            <p:ph idx="1"/>
          </p:nvPr>
        </p:nvSpPr>
        <p:spPr/>
        <p:txBody>
          <a:bodyPr/>
          <a:lstStyle/>
          <a:p>
            <a:r>
              <a:rPr lang="vi-VN"/>
              <a:t> Các hệ Mainframe</a:t>
            </a:r>
            <a:endParaRPr lang="en-US"/>
          </a:p>
          <a:p>
            <a:pPr lvl="1"/>
            <a:r>
              <a:rPr lang="vi-VN"/>
              <a:t>Các hệ xử lý theo lô đơn giản</a:t>
            </a:r>
            <a:endParaRPr lang="en-US"/>
          </a:p>
          <a:p>
            <a:pPr lvl="1"/>
            <a:r>
              <a:rPr lang="vi-VN"/>
              <a:t>Các hệ xử lý theo lô, đa chương trình</a:t>
            </a:r>
            <a:endParaRPr lang="en-US"/>
          </a:p>
          <a:p>
            <a:pPr lvl="1"/>
            <a:r>
              <a:rPr lang="vi-VN"/>
              <a:t>Các hệ phân chia thời gian</a:t>
            </a:r>
          </a:p>
          <a:p>
            <a:r>
              <a:rPr lang="vi-VN"/>
              <a:t> Các hệ máy tính cá nhân</a:t>
            </a:r>
          </a:p>
          <a:p>
            <a:r>
              <a:rPr lang="vi-VN"/>
              <a:t> Các hệ song song, các hệ phân tán, các hệ</a:t>
            </a:r>
            <a:r>
              <a:rPr lang="en-US"/>
              <a:t> thời gian thực</a:t>
            </a:r>
            <a:endParaRPr lang="en-US">
              <a:latin typeface="Arial" pitchFamily="34" charset="0"/>
              <a:cs typeface="Arial" pitchFamily="34" charset="0"/>
            </a:endParaRPr>
          </a:p>
        </p:txBody>
      </p:sp>
    </p:spTree>
    <p:extLst>
      <p:ext uri="{BB962C8B-B14F-4D97-AF65-F5344CB8AC3E}">
        <p14:creationId xmlns:p14="http://schemas.microsoft.com/office/powerpoint/2010/main" val="240232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r>
              <a:rPr lang="vi-VN" dirty="0"/>
              <a:t>2.1. Các hệ xử lý theo lô đơn giản </a:t>
            </a:r>
            <a:br>
              <a:rPr lang="vi-VN" dirty="0"/>
            </a:br>
            <a:br>
              <a:rPr lang="vi-VN" dirty="0"/>
            </a:br>
            <a:endParaRPr lang="en-US" dirty="0"/>
          </a:p>
        </p:txBody>
      </p:sp>
      <p:sp>
        <p:nvSpPr>
          <p:cNvPr id="3" name="Content Placeholder 2"/>
          <p:cNvSpPr>
            <a:spLocks noGrp="1"/>
          </p:cNvSpPr>
          <p:nvPr>
            <p:ph idx="1"/>
          </p:nvPr>
        </p:nvSpPr>
        <p:spPr/>
        <p:txBody>
          <a:bodyPr/>
          <a:lstStyle/>
          <a:p>
            <a:pPr algn="just"/>
            <a:r>
              <a:rPr lang="vi-VN" dirty="0"/>
              <a:t> </a:t>
            </a:r>
            <a:r>
              <a:rPr lang="en-US" dirty="0" err="1">
                <a:latin typeface="Arial" pitchFamily="34" charset="0"/>
                <a:cs typeface="Arial" pitchFamily="34" charset="0"/>
              </a:rPr>
              <a:t>Có</a:t>
            </a:r>
            <a:r>
              <a:rPr lang="en-US" dirty="0">
                <a:latin typeface="Arial" pitchFamily="34" charset="0"/>
                <a:cs typeface="Arial" pitchFamily="34" charset="0"/>
              </a:rPr>
              <a:t> </a:t>
            </a:r>
            <a:r>
              <a:rPr lang="en-US" dirty="0" err="1">
                <a:latin typeface="Arial" pitchFamily="34" charset="0"/>
                <a:cs typeface="Arial" pitchFamily="34" charset="0"/>
              </a:rPr>
              <a:t>thể</a:t>
            </a:r>
            <a:r>
              <a:rPr lang="en-US" dirty="0">
                <a:latin typeface="Arial" pitchFamily="34" charset="0"/>
                <a:cs typeface="Arial" pitchFamily="34" charset="0"/>
              </a:rPr>
              <a:t> </a:t>
            </a:r>
            <a:r>
              <a:rPr lang="en-US" dirty="0" err="1">
                <a:latin typeface="Arial" pitchFamily="34" charset="0"/>
                <a:cs typeface="Arial" pitchFamily="34" charset="0"/>
              </a:rPr>
              <a:t>coi</a:t>
            </a:r>
            <a:r>
              <a:rPr lang="en-US" dirty="0">
                <a:latin typeface="Arial" pitchFamily="34" charset="0"/>
                <a:cs typeface="Arial" pitchFamily="34" charset="0"/>
              </a:rPr>
              <a:t> </a:t>
            </a:r>
            <a:r>
              <a:rPr lang="en-US" dirty="0" err="1">
                <a:latin typeface="Arial" pitchFamily="34" charset="0"/>
                <a:cs typeface="Arial" pitchFamily="34" charset="0"/>
              </a:rPr>
              <a:t>là</a:t>
            </a:r>
            <a:r>
              <a:rPr lang="en-US" dirty="0">
                <a:latin typeface="Arial" pitchFamily="34" charset="0"/>
                <a:cs typeface="Arial" pitchFamily="34" charset="0"/>
              </a:rPr>
              <a:t> h</a:t>
            </a:r>
            <a:r>
              <a:rPr lang="vi-VN" dirty="0"/>
              <a:t>ệ điều hành đầu tiên, tương đối đơn giản</a:t>
            </a:r>
          </a:p>
          <a:p>
            <a:pPr algn="just"/>
            <a:r>
              <a:rPr lang="vi-VN" dirty="0"/>
              <a:t> Nhiệm vụ của HĐH: truyền quyền điều khiển</a:t>
            </a:r>
            <a:r>
              <a:rPr lang="en-US" dirty="0"/>
              <a:t> </a:t>
            </a:r>
            <a:r>
              <a:rPr lang="vi-VN" dirty="0"/>
              <a:t>tuần tự cho các “công việc” (job) trong lô</a:t>
            </a:r>
            <a:r>
              <a:rPr lang="en-US" dirty="0"/>
              <a:t> </a:t>
            </a:r>
            <a:r>
              <a:rPr lang="vi-VN" dirty="0"/>
              <a:t>(batch)</a:t>
            </a:r>
          </a:p>
          <a:p>
            <a:pPr algn="just"/>
            <a:r>
              <a:rPr lang="vi-VN" dirty="0"/>
              <a:t> “Công việc”: chương trình, dữ liệu, các thông</a:t>
            </a:r>
            <a:r>
              <a:rPr lang="en-US" dirty="0"/>
              <a:t> </a:t>
            </a:r>
            <a:r>
              <a:rPr lang="vi-VN" dirty="0"/>
              <a:t>tin điều khiển…</a:t>
            </a:r>
          </a:p>
          <a:p>
            <a:pPr algn="just"/>
            <a:r>
              <a:rPr lang="vi-VN" dirty="0"/>
              <a:t> Nhược điểm: không tận dụng CPU một cách</a:t>
            </a:r>
            <a:r>
              <a:rPr lang="en-US" dirty="0"/>
              <a:t> </a:t>
            </a:r>
            <a:r>
              <a:rPr lang="en-US" dirty="0" err="1"/>
              <a:t>hiệu</a:t>
            </a:r>
            <a:r>
              <a:rPr lang="en-US" dirty="0"/>
              <a:t> </a:t>
            </a:r>
            <a:r>
              <a:rPr lang="en-US" dirty="0" err="1"/>
              <a:t>quả</a:t>
            </a:r>
            <a:endParaRPr lang="en-US" dirty="0">
              <a:latin typeface="Arial" pitchFamily="34" charset="0"/>
              <a:cs typeface="Arial" pitchFamily="34" charset="0"/>
            </a:endParaRPr>
          </a:p>
        </p:txBody>
      </p:sp>
    </p:spTree>
    <p:extLst>
      <p:ext uri="{BB962C8B-B14F-4D97-AF65-F5344CB8AC3E}">
        <p14:creationId xmlns:p14="http://schemas.microsoft.com/office/powerpoint/2010/main" val="1315552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r>
              <a:rPr lang="en-US" dirty="0" err="1">
                <a:latin typeface="Times New Roman" pitchFamily="18" charset="0"/>
                <a:cs typeface="Times New Roman" pitchFamily="18" charset="0"/>
              </a:rPr>
              <a:t>Phân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phối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bộ</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nhớ</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t>
            </a:r>
            <a:r>
              <a:rPr lang="vi-VN" dirty="0"/>
              <a:t>hệ xử lý theo lô đơn giản </a:t>
            </a:r>
            <a:br>
              <a:rPr lang="vi-VN" dirty="0"/>
            </a:br>
            <a:br>
              <a:rPr lang="vi-VN" dirty="0"/>
            </a:b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4775" y="1335042"/>
            <a:ext cx="3826249" cy="5522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9373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a:br>
            <a:br>
              <a:rPr lang="en-US"/>
            </a:br>
            <a:r>
              <a:rPr lang="en-US">
                <a:latin typeface="Times New Roman" pitchFamily="18" charset="0"/>
                <a:cs typeface="Times New Roman" pitchFamily="18" charset="0"/>
              </a:rPr>
              <a:t>Phân phối bộ nhớ trong </a:t>
            </a:r>
            <a:r>
              <a:rPr lang="vi-VN"/>
              <a:t>hệ xử lý theo lô đơn giản </a:t>
            </a:r>
            <a:br>
              <a:rPr lang="vi-VN"/>
            </a:br>
            <a:br>
              <a:rPr lang="vi-VN"/>
            </a:br>
            <a:endParaRPr lang="en-US"/>
          </a:p>
        </p:txBody>
      </p:sp>
    </p:spTree>
    <p:extLst>
      <p:ext uri="{BB962C8B-B14F-4D97-AF65-F5344CB8AC3E}">
        <p14:creationId xmlns:p14="http://schemas.microsoft.com/office/powerpoint/2010/main" val="2218316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6020</TotalTime>
  <Words>2727</Words>
  <Application>Microsoft Office PowerPoint</Application>
  <PresentationFormat>Widescreen</PresentationFormat>
  <Paragraphs>224</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Times New Roman</vt:lpstr>
      <vt:lpstr>Verdana</vt:lpstr>
      <vt:lpstr>Wingdings</vt:lpstr>
      <vt:lpstr>Office Theme</vt:lpstr>
      <vt:lpstr>CHƯƠNG 1 TỔNG QUAN</vt:lpstr>
      <vt:lpstr>1. Hệ điều hành là gì?</vt:lpstr>
      <vt:lpstr>Các thành phần của một hệ thống máy tính</vt:lpstr>
      <vt:lpstr>Các thành phần của một hệ thống máy tính</vt:lpstr>
      <vt:lpstr>Định nghĩa hệ điều hành</vt:lpstr>
      <vt:lpstr>2. Các hệ thống máy tính điển hình </vt:lpstr>
      <vt:lpstr>  2.1. Các hệ xử lý theo lô đơn giản   </vt:lpstr>
      <vt:lpstr>  Phân phối bộ nhớ trong hệ xử lý theo lô đơn giản   </vt:lpstr>
      <vt:lpstr>  Phân phối bộ nhớ trong hệ xử lý theo lô đơn giản   </vt:lpstr>
      <vt:lpstr>2.2.Các hệ thống xử lý theo lô đa chương trình</vt:lpstr>
      <vt:lpstr>Phân phối bộ nhớ trong các hệ thống xử lý theo lô đa chương trình</vt:lpstr>
      <vt:lpstr>Các hệ thống xử lý theo lô đa chương trình</vt:lpstr>
      <vt:lpstr>Các hệ thống xử lý theo lô đa chương trình</vt:lpstr>
      <vt:lpstr>Các hệ phân chia thời gian (Time sharing)</vt:lpstr>
      <vt:lpstr>…Các hệ phân chia thời gian</vt:lpstr>
      <vt:lpstr>…Các hệ phân chia thời gian</vt:lpstr>
      <vt:lpstr>2.4. Các hệ máy tính cá nhân</vt:lpstr>
      <vt:lpstr>2.5. Các hệ song song, các hệ phân tán,  các hệ thời gian thực</vt:lpstr>
      <vt:lpstr>Các hệ song song: ưu điểm</vt:lpstr>
      <vt:lpstr>...Các hệ song song: phân loại</vt:lpstr>
      <vt:lpstr>Các hệ phân tán</vt:lpstr>
      <vt:lpstr>Các hệ thời gian thực</vt:lpstr>
      <vt:lpstr>3. Tổ chức hệ thống máy tính</vt:lpstr>
      <vt:lpstr>3.1 Các thao tác trong hệ thống máy tính</vt:lpstr>
      <vt:lpstr>… Các thao tác trong hệ thống máy tính</vt:lpstr>
      <vt:lpstr>… Các thao tác trong hệ thống máy tính</vt:lpstr>
      <vt:lpstr>3.2 Cấu trúc lưu trữ</vt:lpstr>
      <vt:lpstr>… Cấu trúc lưu trữ</vt:lpstr>
      <vt:lpstr>3.3 Phân cấp thiết bị lưu trữ</vt:lpstr>
      <vt:lpstr>… Phân cấp thiết bị lưu trữ</vt:lpstr>
      <vt:lpstr> Từ đĩa từ đến thanh ghi </vt:lpstr>
      <vt:lpstr>Caching</vt:lpstr>
      <vt:lpstr>3.4 Cấu trúc vào/ra</vt:lpstr>
      <vt:lpstr>…Cấu trúc vào/ra </vt:lpstr>
      <vt:lpstr>4. Các thao tác trong hệ điều hành</vt:lpstr>
      <vt:lpstr>Các nhiệm vụ của ngắt</vt:lpstr>
      <vt:lpstr>Xử lý ngắt</vt:lpstr>
      <vt:lpstr>Cơ chế dual-mode (hai chế độ)</vt:lpstr>
      <vt:lpstr>…Cơ chế dual-mode  </vt:lpstr>
      <vt:lpstr>Timer  </vt:lpstr>
      <vt:lpstr> </vt:lpstr>
      <vt:lpstr>Review</vt:lpstr>
      <vt:lpstr>Câu hỏi...</vt:lpstr>
      <vt:lpstr>Câu hỏi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Kim Sao</dc:creator>
  <cp:lastModifiedBy>Nhữ Đức</cp:lastModifiedBy>
  <cp:revision>58</cp:revision>
  <dcterms:created xsi:type="dcterms:W3CDTF">2016-01-06T01:29:25Z</dcterms:created>
  <dcterms:modified xsi:type="dcterms:W3CDTF">2023-01-30T01:39:03Z</dcterms:modified>
</cp:coreProperties>
</file>