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7" r:id="rId5"/>
    <p:sldId id="288" r:id="rId6"/>
    <p:sldId id="289" r:id="rId7"/>
    <p:sldId id="290" r:id="rId8"/>
    <p:sldId id="291"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FFFF"/>
    <a:srgbClr val="009900"/>
    <a:srgbClr val="00FF00"/>
    <a:srgbClr val="0099FF"/>
    <a:srgbClr val="003399"/>
    <a:srgbClr val="0033CC"/>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04" autoAdjust="0"/>
    <p:restoredTop sz="94660"/>
  </p:normalViewPr>
  <p:slideViewPr>
    <p:cSldViewPr snapToGrid="0">
      <p:cViewPr varScale="1">
        <p:scale>
          <a:sx n="81" d="100"/>
          <a:sy n="81" d="100"/>
        </p:scale>
        <p:origin x="456" y="96"/>
      </p:cViewPr>
      <p:guideLst>
        <p:guide orient="horz" pos="2160"/>
        <p:guide pos="3840"/>
      </p:guideLst>
    </p:cSldViewPr>
  </p:slideViewPr>
  <p:notesTextViewPr>
    <p:cViewPr>
      <p:scale>
        <a:sx n="1" d="1"/>
        <a:sy n="1" d="1"/>
      </p:scale>
      <p:origin x="0" y="0"/>
    </p:cViewPr>
  </p:notesTextViewPr>
  <p:sorterViewPr>
    <p:cViewPr>
      <p:scale>
        <a:sx n="100" d="100"/>
        <a:sy n="100" d="100"/>
      </p:scale>
      <p:origin x="0" y="-41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descr="http://www.alpha-scan.co.uk/images/operating-systems-pic.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769" y="3223186"/>
            <a:ext cx="11436509" cy="278764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470647" y="3223186"/>
            <a:ext cx="11497235" cy="2774202"/>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ctrTitle"/>
          </p:nvPr>
        </p:nvSpPr>
        <p:spPr>
          <a:xfrm>
            <a:off x="1524000" y="1137048"/>
            <a:ext cx="9144000" cy="1740623"/>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71615676-1EDD-4580-9E2C-06A1F01485BF}" type="datetimeFigureOut">
              <a:rPr lang="vi-VN" smtClean="0"/>
              <a:t>13/01/2022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2143892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71615676-1EDD-4580-9E2C-06A1F01485BF}" type="datetimeFigureOut">
              <a:rPr lang="vi-VN" smtClean="0"/>
              <a:t>13/01/2022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477908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71615676-1EDD-4580-9E2C-06A1F01485BF}" type="datetimeFigureOut">
              <a:rPr lang="vi-VN" smtClean="0"/>
              <a:t>13/01/2022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29887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365124"/>
            <a:ext cx="11030138" cy="6356351"/>
          </a:xfrm>
          <a:prstGeom prst="rect">
            <a:avLst/>
          </a:prstGeom>
        </p:spPr>
      </p:pic>
      <p:sp>
        <p:nvSpPr>
          <p:cNvPr id="8" name="Rectangle 7"/>
          <p:cNvSpPr/>
          <p:nvPr userDrawn="1"/>
        </p:nvSpPr>
        <p:spPr>
          <a:xfrm>
            <a:off x="828769" y="509168"/>
            <a:ext cx="11049000" cy="634883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title"/>
          </p:nvPr>
        </p:nvSpPr>
        <p:spPr>
          <a:xfrm>
            <a:off x="838200" y="365125"/>
            <a:ext cx="10515600" cy="1010295"/>
          </a:xfrm>
        </p:spPr>
        <p:txBody>
          <a:bodyPr/>
          <a:lstStyle/>
          <a:p>
            <a:r>
              <a:rPr lang="en-US"/>
              <a:t>Click to edit Master title style</a:t>
            </a:r>
            <a:endParaRPr lang="vi-VN"/>
          </a:p>
        </p:txBody>
      </p:sp>
      <p:sp>
        <p:nvSpPr>
          <p:cNvPr id="3" name="Content Placeholder 2"/>
          <p:cNvSpPr>
            <a:spLocks noGrp="1"/>
          </p:cNvSpPr>
          <p:nvPr>
            <p:ph idx="1"/>
          </p:nvPr>
        </p:nvSpPr>
        <p:spPr>
          <a:xfrm>
            <a:off x="847165" y="1560402"/>
            <a:ext cx="10515600" cy="4610965"/>
          </a:xfrm>
          <a:ln>
            <a:no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71615676-1EDD-4580-9E2C-06A1F01485BF}" type="datetimeFigureOut">
              <a:rPr lang="vi-VN" smtClean="0"/>
              <a:t>13/01/2022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pic>
        <p:nvPicPr>
          <p:cNvPr id="2050" name="Picture 2" descr="http://www.blackboxtoolkit.com/images/os_issues.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673602" y="789"/>
            <a:ext cx="1360395" cy="136039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userDrawn="1"/>
        </p:nvGrpSpPr>
        <p:grpSpPr>
          <a:xfrm>
            <a:off x="852830" y="1260493"/>
            <a:ext cx="9394404" cy="45719"/>
            <a:chOff x="-1707554" y="1208223"/>
            <a:chExt cx="9394404" cy="117808"/>
          </a:xfrm>
        </p:grpSpPr>
        <p:sp>
          <p:nvSpPr>
            <p:cNvPr id="11" name="Flowchart: Manual Input 10"/>
            <p:cNvSpPr/>
            <p:nvPr userDrawn="1"/>
          </p:nvSpPr>
          <p:spPr>
            <a:xfrm rot="5400000">
              <a:off x="6446743" y="78680"/>
              <a:ext cx="110564" cy="23696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Flowchart: Manual Input 13"/>
            <p:cNvSpPr/>
            <p:nvPr userDrawn="1"/>
          </p:nvSpPr>
          <p:spPr>
            <a:xfrm rot="5400000">
              <a:off x="5746771" y="78681"/>
              <a:ext cx="110564" cy="2369650"/>
            </a:xfrm>
            <a:prstGeom prst="flowChartManualInpu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Flowchart: Manual Input 14"/>
            <p:cNvSpPr/>
            <p:nvPr userDrawn="1"/>
          </p:nvSpPr>
          <p:spPr>
            <a:xfrm rot="5400000">
              <a:off x="5000064" y="80787"/>
              <a:ext cx="106352" cy="2369650"/>
            </a:xfrm>
            <a:prstGeom prst="flowChartManualInpu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Flowchart: Manual Input 15"/>
            <p:cNvSpPr/>
            <p:nvPr userDrawn="1"/>
          </p:nvSpPr>
          <p:spPr>
            <a:xfrm rot="5400000">
              <a:off x="4028545" y="78681"/>
              <a:ext cx="110564" cy="2369650"/>
            </a:xfrm>
            <a:prstGeom prst="flowChartManualInpu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Flowchart: Manual Input 16"/>
            <p:cNvSpPr/>
            <p:nvPr userDrawn="1"/>
          </p:nvSpPr>
          <p:spPr>
            <a:xfrm rot="5400000">
              <a:off x="3319141" y="78680"/>
              <a:ext cx="110564" cy="2369650"/>
            </a:xfrm>
            <a:prstGeom prst="flowChartManualInpu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Flowchart: Manual Input 17"/>
            <p:cNvSpPr/>
            <p:nvPr userDrawn="1"/>
          </p:nvSpPr>
          <p:spPr>
            <a:xfrm rot="5400000">
              <a:off x="2501144" y="78680"/>
              <a:ext cx="110564" cy="2369650"/>
            </a:xfrm>
            <a:prstGeom prst="flowChartManualInpu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Flowchart: Manual Input 18"/>
            <p:cNvSpPr/>
            <p:nvPr userDrawn="1"/>
          </p:nvSpPr>
          <p:spPr>
            <a:xfrm rot="5400000">
              <a:off x="1772762" y="273662"/>
              <a:ext cx="110564" cy="1979687"/>
            </a:xfrm>
            <a:prstGeom prst="flowChartManualInpu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Flowchart: Manual Input 20"/>
            <p:cNvSpPr/>
            <p:nvPr userDrawn="1"/>
          </p:nvSpPr>
          <p:spPr>
            <a:xfrm rot="5400000">
              <a:off x="870774" y="85923"/>
              <a:ext cx="110564" cy="23696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Flowchart: Manual Input 21"/>
            <p:cNvSpPr/>
            <p:nvPr userDrawn="1"/>
          </p:nvSpPr>
          <p:spPr>
            <a:xfrm rot="5400000">
              <a:off x="170802" y="85924"/>
              <a:ext cx="110564" cy="2369650"/>
            </a:xfrm>
            <a:prstGeom prst="flowChartManualInpu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Flowchart: Manual Input 22"/>
            <p:cNvSpPr/>
            <p:nvPr userDrawn="1"/>
          </p:nvSpPr>
          <p:spPr>
            <a:xfrm rot="5400000">
              <a:off x="-575905" y="88030"/>
              <a:ext cx="106352" cy="2369650"/>
            </a:xfrm>
            <a:prstGeom prst="flowChartManualInpu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9" name="Rectangle 8"/>
          <p:cNvSpPr/>
          <p:nvPr userDrawn="1"/>
        </p:nvSpPr>
        <p:spPr>
          <a:xfrm>
            <a:off x="10676965" y="-13447"/>
            <a:ext cx="1371600" cy="1361184"/>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66259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615676-1EDD-4580-9E2C-06A1F01485BF}" type="datetimeFigureOut">
              <a:rPr lang="vi-VN" smtClean="0"/>
              <a:t>13/01/2022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67155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71615676-1EDD-4580-9E2C-06A1F01485BF}" type="datetimeFigureOut">
              <a:rPr lang="vi-VN" smtClean="0"/>
              <a:t>13/01/2022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24919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71615676-1EDD-4580-9E2C-06A1F01485BF}" type="datetimeFigureOut">
              <a:rPr lang="vi-VN" smtClean="0"/>
              <a:t>13/01/2022</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16515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71615676-1EDD-4580-9E2C-06A1F01485BF}" type="datetimeFigureOut">
              <a:rPr lang="vi-VN" smtClean="0"/>
              <a:t>13/01/2022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143522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615676-1EDD-4580-9E2C-06A1F01485BF}" type="datetimeFigureOut">
              <a:rPr lang="vi-VN" smtClean="0"/>
              <a:t>13/01/2022</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2336376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615676-1EDD-4580-9E2C-06A1F01485BF}" type="datetimeFigureOut">
              <a:rPr lang="vi-VN" smtClean="0"/>
              <a:t>13/01/2022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37583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615676-1EDD-4580-9E2C-06A1F01485BF}" type="datetimeFigureOut">
              <a:rPr lang="vi-VN" smtClean="0"/>
              <a:t>13/01/2022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813654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15676-1EDD-4580-9E2C-06A1F01485BF}" type="datetimeFigureOut">
              <a:rPr lang="vi-VN" smtClean="0"/>
              <a:t>13/01/2022</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F60F1-D81D-4A0F-9A4C-4DEFF98A3653}" type="slidenum">
              <a:rPr lang="vi-VN" smtClean="0"/>
              <a:t>‹#›</a:t>
            </a:fld>
            <a:endParaRPr lang="vi-VN"/>
          </a:p>
        </p:txBody>
      </p:sp>
    </p:spTree>
    <p:extLst>
      <p:ext uri="{BB962C8B-B14F-4D97-AF65-F5344CB8AC3E}">
        <p14:creationId xmlns:p14="http://schemas.microsoft.com/office/powerpoint/2010/main" val="3055189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b="1" dirty="0"/>
            </a:br>
            <a:r>
              <a:rPr lang="en-US" b="1" dirty="0">
                <a:latin typeface="Arial" panose="020B0604020202020204" pitchFamily="34" charset="0"/>
                <a:cs typeface="Arial" panose="020B0604020202020204" pitchFamily="34" charset="0"/>
              </a:rPr>
              <a:t>Ch</a:t>
            </a:r>
            <a:r>
              <a:rPr lang="vi-VN" b="1" dirty="0">
                <a:latin typeface="Arial" panose="020B0604020202020204" pitchFamily="34" charset="0"/>
                <a:cs typeface="Arial" panose="020B0604020202020204" pitchFamily="34" charset="0"/>
              </a:rPr>
              <a:t>ư</a:t>
            </a:r>
            <a:r>
              <a:rPr lang="en-US" b="1" dirty="0" err="1">
                <a:latin typeface="Arial" panose="020B0604020202020204" pitchFamily="34" charset="0"/>
                <a:cs typeface="Arial" panose="020B0604020202020204" pitchFamily="34" charset="0"/>
              </a:rPr>
              <a:t>ơng</a:t>
            </a:r>
            <a:r>
              <a:rPr lang="en-US" b="1" dirty="0">
                <a:latin typeface="Arial" panose="020B0604020202020204" pitchFamily="34" charset="0"/>
                <a:cs typeface="Arial" panose="020B0604020202020204" pitchFamily="34" charset="0"/>
              </a:rPr>
              <a:t> 2</a:t>
            </a:r>
            <a:br>
              <a:rPr lang="en-US" b="1" dirty="0"/>
            </a:br>
            <a:r>
              <a:rPr lang="en-US" b="1" dirty="0"/>
              <a:t>CẤU TRÚC HỆ ĐIỀU HÀNH</a:t>
            </a:r>
            <a:endParaRPr lang="vi-VN" b="1" dirty="0"/>
          </a:p>
        </p:txBody>
      </p:sp>
      <p:sp>
        <p:nvSpPr>
          <p:cNvPr id="3" name="Subtitle 2"/>
          <p:cNvSpPr>
            <a:spLocks noGrp="1"/>
          </p:cNvSpPr>
          <p:nvPr>
            <p:ph type="subTitle" idx="1"/>
          </p:nvPr>
        </p:nvSpPr>
        <p:spPr/>
        <p:txBody>
          <a:bodyPr/>
          <a:lstStyle/>
          <a:p>
            <a:r>
              <a:rPr lang="en-US"/>
              <a:t> </a:t>
            </a:r>
            <a:endParaRPr lang="vi-VN"/>
          </a:p>
        </p:txBody>
      </p:sp>
    </p:spTree>
    <p:extLst>
      <p:ext uri="{BB962C8B-B14F-4D97-AF65-F5344CB8AC3E}">
        <p14:creationId xmlns:p14="http://schemas.microsoft.com/office/powerpoint/2010/main" val="2050468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dịch vụ hệ thống</a:t>
            </a:r>
          </a:p>
        </p:txBody>
      </p:sp>
      <p:sp>
        <p:nvSpPr>
          <p:cNvPr id="3" name="Content Placeholder 2"/>
          <p:cNvSpPr>
            <a:spLocks noGrp="1"/>
          </p:cNvSpPr>
          <p:nvPr>
            <p:ph idx="1"/>
          </p:nvPr>
        </p:nvSpPr>
        <p:spPr>
          <a:xfrm>
            <a:off x="838200" y="1690688"/>
            <a:ext cx="10515600" cy="4351338"/>
          </a:xfrm>
        </p:spPr>
        <p:txBody>
          <a:bodyPr>
            <a:noAutofit/>
          </a:bodyPr>
          <a:lstStyle/>
          <a:p>
            <a:pPr algn="just"/>
            <a:r>
              <a:rPr lang="en-US" sz="3200" dirty="0"/>
              <a:t>H</a:t>
            </a:r>
            <a:r>
              <a:rPr lang="vi-VN" sz="3200" dirty="0"/>
              <a:t>ệ điều hành cung cấp</a:t>
            </a:r>
            <a:r>
              <a:rPr lang="en-US" sz="3200" dirty="0"/>
              <a:t> m</a:t>
            </a:r>
            <a:r>
              <a:rPr lang="vi-VN" sz="3200" dirty="0"/>
              <a:t>ột tập các dịch vụ các tính năng hữu ích cho người dùng (cont.)</a:t>
            </a:r>
          </a:p>
          <a:p>
            <a:pPr lvl="1" algn="just"/>
            <a:r>
              <a:rPr lang="vi-VN" sz="2800" dirty="0"/>
              <a:t>Giao tiếp–Các tiến trình (trên cùng một máy /trên một mạng) có thể trao đổi thông tin với nhau</a:t>
            </a:r>
          </a:p>
          <a:p>
            <a:pPr lvl="2" algn="just"/>
            <a:r>
              <a:rPr lang="vi-VN" sz="2400" dirty="0"/>
              <a:t>Giao tiếp có thể thông qua sử dụng bộ nhớ chia sẻ hoặc truyền thông báo </a:t>
            </a:r>
          </a:p>
          <a:p>
            <a:pPr lvl="1" algn="just"/>
            <a:r>
              <a:rPr lang="vi-VN" sz="2800" dirty="0"/>
              <a:t>Sửa lỗi</a:t>
            </a:r>
          </a:p>
          <a:p>
            <a:pPr lvl="2" algn="just"/>
            <a:r>
              <a:rPr lang="vi-VN" sz="2400" dirty="0"/>
              <a:t>Xác định được lỗi xuất hiện tại CPU hay bộ nhớ, trong thiết bị vào /ra hay trong chương trình người dùng</a:t>
            </a:r>
          </a:p>
          <a:p>
            <a:pPr lvl="2" algn="just"/>
            <a:r>
              <a:rPr lang="vi-VN" sz="2400" dirty="0"/>
              <a:t>Với mỗi loại lỗi, Hệ điều hành </a:t>
            </a:r>
            <a:r>
              <a:rPr lang="en-US" sz="2400" dirty="0"/>
              <a:t>(OS) </a:t>
            </a:r>
            <a:r>
              <a:rPr lang="vi-VN" sz="2400" dirty="0"/>
              <a:t>lựa chọn một hoạt động thích hợp để đảm bảo việc tính toán đúng đắn và nhất quán.</a:t>
            </a:r>
          </a:p>
          <a:p>
            <a:pPr lvl="2" algn="just"/>
            <a:r>
              <a:rPr lang="vi-VN" sz="2400" dirty="0"/>
              <a:t>Các tính năng gỡ lỗi</a:t>
            </a:r>
          </a:p>
        </p:txBody>
      </p:sp>
    </p:spTree>
    <p:extLst>
      <p:ext uri="{BB962C8B-B14F-4D97-AF65-F5344CB8AC3E}">
        <p14:creationId xmlns:p14="http://schemas.microsoft.com/office/powerpoint/2010/main" val="341044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dịch vụ hệ thống</a:t>
            </a:r>
          </a:p>
        </p:txBody>
      </p:sp>
      <p:sp>
        <p:nvSpPr>
          <p:cNvPr id="3" name="Content Placeholder 2"/>
          <p:cNvSpPr>
            <a:spLocks noGrp="1"/>
          </p:cNvSpPr>
          <p:nvPr>
            <p:ph idx="1"/>
          </p:nvPr>
        </p:nvSpPr>
        <p:spPr/>
        <p:txBody>
          <a:bodyPr>
            <a:normAutofit/>
          </a:bodyPr>
          <a:lstStyle/>
          <a:p>
            <a:pPr algn="just"/>
            <a:r>
              <a:rPr lang="vi-VN" sz="3200"/>
              <a:t>  Một số tính năng khác của OS cho phép thực thi hệ thống hiệu quả nhờ chia sẻ tài nguyên</a:t>
            </a:r>
          </a:p>
          <a:p>
            <a:pPr lvl="1" algn="just"/>
            <a:r>
              <a:rPr lang="vi-VN" sz="2800"/>
              <a:t>Phân phối tài nguyên</a:t>
            </a:r>
          </a:p>
          <a:p>
            <a:pPr lvl="1" algn="just"/>
            <a:r>
              <a:rPr lang="vi-VN" sz="2800"/>
              <a:t>Kế toán: cho biết người dùng nào sử dụng bao nhiêu và những loại tài nguyên hệ thống nào.</a:t>
            </a:r>
          </a:p>
          <a:p>
            <a:pPr lvl="1" algn="just"/>
            <a:r>
              <a:rPr lang="vi-VN" sz="2800"/>
              <a:t>Bảo vệ và bảo mật: bảo vệ việc sử dụng thông tin trong các hệ thống đa người dùng, các hệ thống nối mạng; bảo vệ các tiến trình thực thi đồng thời</a:t>
            </a:r>
          </a:p>
        </p:txBody>
      </p:sp>
    </p:spTree>
    <p:extLst>
      <p:ext uri="{BB962C8B-B14F-4D97-AF65-F5344CB8AC3E}">
        <p14:creationId xmlns:p14="http://schemas.microsoft.com/office/powerpoint/2010/main" val="1003639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lời gọi hệ thống</a:t>
            </a:r>
          </a:p>
        </p:txBody>
      </p:sp>
      <p:sp>
        <p:nvSpPr>
          <p:cNvPr id="3" name="Content Placeholder 2"/>
          <p:cNvSpPr>
            <a:spLocks noGrp="1"/>
          </p:cNvSpPr>
          <p:nvPr>
            <p:ph idx="1"/>
          </p:nvPr>
        </p:nvSpPr>
        <p:spPr/>
        <p:txBody>
          <a:bodyPr>
            <a:normAutofit/>
          </a:bodyPr>
          <a:lstStyle/>
          <a:p>
            <a:pPr algn="just"/>
            <a:r>
              <a:rPr lang="en-US" dirty="0" err="1">
                <a:latin typeface="Arial" pitchFamily="34" charset="0"/>
                <a:cs typeface="Arial" pitchFamily="34" charset="0"/>
              </a:rPr>
              <a:t>Là</a:t>
            </a:r>
            <a:r>
              <a:rPr lang="en-US" dirty="0">
                <a:latin typeface="Arial" pitchFamily="34" charset="0"/>
                <a:cs typeface="Arial" pitchFamily="34" charset="0"/>
              </a:rPr>
              <a:t> g</a:t>
            </a:r>
            <a:r>
              <a:rPr lang="vi-VN" dirty="0"/>
              <a:t>iao diện lập trình đến các dịch vụ hệ thống được OS</a:t>
            </a:r>
            <a:r>
              <a:rPr lang="en-US" dirty="0"/>
              <a:t> </a:t>
            </a:r>
            <a:r>
              <a:rPr lang="vi-VN"/>
              <a:t>cung cấp</a:t>
            </a:r>
            <a:endParaRPr lang="vi-VN" dirty="0"/>
          </a:p>
          <a:p>
            <a:pPr algn="just"/>
            <a:r>
              <a:rPr lang="vi-VN" dirty="0"/>
              <a:t>Thường được viết bằng ngôn ngữ bậc cao (C hay C++)</a:t>
            </a:r>
          </a:p>
          <a:p>
            <a:pPr algn="just"/>
            <a:r>
              <a:rPr lang="vi-VN" dirty="0"/>
              <a:t>Các chương trình thường truy nhập đến các lời gọi hệ thống thông qua giao diện chương trình ứng dụng (API) (không gọi trực tiếp các lời gọi hệ thống)</a:t>
            </a:r>
          </a:p>
          <a:p>
            <a:pPr algn="just"/>
            <a:r>
              <a:rPr lang="vi-VN" dirty="0"/>
              <a:t>Ví dụ: Win32 API, POSIX API, Java API</a:t>
            </a:r>
          </a:p>
        </p:txBody>
      </p:sp>
    </p:spTree>
    <p:extLst>
      <p:ext uri="{BB962C8B-B14F-4D97-AF65-F5344CB8AC3E}">
        <p14:creationId xmlns:p14="http://schemas.microsoft.com/office/powerpoint/2010/main" val="733433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 dụ về các lời gọi hệ thống</a:t>
            </a:r>
          </a:p>
        </p:txBody>
      </p:sp>
      <p:sp>
        <p:nvSpPr>
          <p:cNvPr id="3" name="Content Placeholder 2"/>
          <p:cNvSpPr>
            <a:spLocks noGrp="1"/>
          </p:cNvSpPr>
          <p:nvPr>
            <p:ph idx="1"/>
          </p:nvPr>
        </p:nvSpPr>
        <p:spPr/>
        <p:txBody>
          <a:bodyPr/>
          <a:lstStyle/>
          <a:p>
            <a:pPr algn="just"/>
            <a:r>
              <a:rPr lang="vi-VN"/>
              <a:t>Chuỗi các lời gọi hệ thống cho việc sao chép nội dung từ một file sang file khác</a:t>
            </a:r>
          </a:p>
        </p:txBody>
      </p:sp>
      <p:pic>
        <p:nvPicPr>
          <p:cNvPr id="5" name="Picture 4"/>
          <p:cNvPicPr>
            <a:picLocks noChangeAspect="1"/>
          </p:cNvPicPr>
          <p:nvPr/>
        </p:nvPicPr>
        <p:blipFill>
          <a:blip r:embed="rId2"/>
          <a:stretch>
            <a:fillRect/>
          </a:stretch>
        </p:blipFill>
        <p:spPr>
          <a:xfrm>
            <a:off x="3408782" y="2750046"/>
            <a:ext cx="5557796" cy="3738237"/>
          </a:xfrm>
          <a:prstGeom prst="rect">
            <a:avLst/>
          </a:prstGeom>
        </p:spPr>
      </p:pic>
    </p:spTree>
    <p:extLst>
      <p:ext uri="{BB962C8B-B14F-4D97-AF65-F5344CB8AC3E}">
        <p14:creationId xmlns:p14="http://schemas.microsoft.com/office/powerpoint/2010/main" val="4188914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 dụ của một API chuẩn</a:t>
            </a:r>
          </a:p>
        </p:txBody>
      </p:sp>
      <p:sp>
        <p:nvSpPr>
          <p:cNvPr id="3" name="Content Placeholder 2"/>
          <p:cNvSpPr>
            <a:spLocks noGrp="1"/>
          </p:cNvSpPr>
          <p:nvPr>
            <p:ph idx="1"/>
          </p:nvPr>
        </p:nvSpPr>
        <p:spPr/>
        <p:txBody>
          <a:bodyPr/>
          <a:lstStyle/>
          <a:p>
            <a:r>
              <a:rPr lang="vi-VN"/>
              <a:t>Hàm Readfile trong Win32 API –hàm cho phép đọc từ một file</a:t>
            </a:r>
          </a:p>
        </p:txBody>
      </p:sp>
      <p:pic>
        <p:nvPicPr>
          <p:cNvPr id="4" name="Picture 3"/>
          <p:cNvPicPr>
            <a:picLocks noChangeAspect="1"/>
          </p:cNvPicPr>
          <p:nvPr/>
        </p:nvPicPr>
        <p:blipFill>
          <a:blip r:embed="rId2"/>
          <a:stretch>
            <a:fillRect/>
          </a:stretch>
        </p:blipFill>
        <p:spPr>
          <a:xfrm>
            <a:off x="1776952" y="2806285"/>
            <a:ext cx="8638095" cy="2828571"/>
          </a:xfrm>
          <a:prstGeom prst="rect">
            <a:avLst/>
          </a:prstGeom>
        </p:spPr>
      </p:pic>
    </p:spTree>
    <p:extLst>
      <p:ext uri="{BB962C8B-B14F-4D97-AF65-F5344CB8AC3E}">
        <p14:creationId xmlns:p14="http://schemas.microsoft.com/office/powerpoint/2010/main" val="1676144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Cài đặt lời gọi hệ thống</a:t>
            </a:r>
          </a:p>
        </p:txBody>
      </p:sp>
      <p:sp>
        <p:nvSpPr>
          <p:cNvPr id="3" name="Content Placeholder 2"/>
          <p:cNvSpPr>
            <a:spLocks noGrp="1"/>
          </p:cNvSpPr>
          <p:nvPr>
            <p:ph idx="1"/>
          </p:nvPr>
        </p:nvSpPr>
        <p:spPr/>
        <p:txBody>
          <a:bodyPr>
            <a:normAutofit/>
          </a:bodyPr>
          <a:lstStyle/>
          <a:p>
            <a:pPr algn="just"/>
            <a:r>
              <a:rPr lang="vi-VN"/>
              <a:t>Các lời gọi hệ thống được liên kết với một số hiệu </a:t>
            </a:r>
          </a:p>
          <a:p>
            <a:pPr lvl="1" algn="just"/>
            <a:r>
              <a:rPr lang="vi-VN"/>
              <a:t>Giao diện lời gọi hệ thống quản lý một bảng đánh chỉ số theo các số hiệu này</a:t>
            </a:r>
          </a:p>
          <a:p>
            <a:pPr algn="just"/>
            <a:r>
              <a:rPr lang="vi-VN"/>
              <a:t>Giao diện lời gọi hệ thống tham chiếu đến lời gọi hệ thống mong muốn trong nhân OS và trả lại trạng thái của lời gọi hệ thống và các giá trị trả về nếu có</a:t>
            </a:r>
          </a:p>
          <a:p>
            <a:pPr algn="just"/>
            <a:r>
              <a:rPr lang="vi-VN"/>
              <a:t>Chương trình không cần biết lời gọi hệ thống được thực thi thế nào</a:t>
            </a:r>
          </a:p>
          <a:p>
            <a:pPr lvl="1" algn="just"/>
            <a:r>
              <a:rPr lang="vi-VN"/>
              <a:t>Chỉ cần gọi đúng API và hiểu OS sẽ làm gì với lời gọi đó</a:t>
            </a:r>
          </a:p>
          <a:p>
            <a:pPr lvl="1" algn="just"/>
            <a:r>
              <a:rPr lang="vi-VN"/>
              <a:t>Hầu hết các chi tiết của OS được che dấu</a:t>
            </a:r>
          </a:p>
        </p:txBody>
      </p:sp>
    </p:spTree>
    <p:extLst>
      <p:ext uri="{BB962C8B-B14F-4D97-AF65-F5344CB8AC3E}">
        <p14:creationId xmlns:p14="http://schemas.microsoft.com/office/powerpoint/2010/main" val="3219525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7806" cy="1325563"/>
          </a:xfrm>
        </p:spPr>
        <p:txBody>
          <a:bodyPr/>
          <a:lstStyle/>
          <a:p>
            <a:r>
              <a:rPr lang="vi-VN"/>
              <a:t>Mối quan hệ giữa API –lời gọi hệ thống và OS</a:t>
            </a:r>
          </a:p>
        </p:txBody>
      </p:sp>
      <p:pic>
        <p:nvPicPr>
          <p:cNvPr id="4" name="Picture 3"/>
          <p:cNvPicPr>
            <a:picLocks noChangeAspect="1"/>
          </p:cNvPicPr>
          <p:nvPr/>
        </p:nvPicPr>
        <p:blipFill>
          <a:blip r:embed="rId2"/>
          <a:stretch>
            <a:fillRect/>
          </a:stretch>
        </p:blipFill>
        <p:spPr>
          <a:xfrm>
            <a:off x="2474492" y="1534627"/>
            <a:ext cx="6533333" cy="4933333"/>
          </a:xfrm>
          <a:prstGeom prst="rect">
            <a:avLst/>
          </a:prstGeom>
        </p:spPr>
      </p:pic>
    </p:spTree>
    <p:extLst>
      <p:ext uri="{BB962C8B-B14F-4D97-AF65-F5344CB8AC3E}">
        <p14:creationId xmlns:p14="http://schemas.microsoft.com/office/powerpoint/2010/main" val="3802491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 dụ về thư viện C chuẩn</a:t>
            </a:r>
          </a:p>
        </p:txBody>
      </p:sp>
      <p:pic>
        <p:nvPicPr>
          <p:cNvPr id="4" name="Picture 3"/>
          <p:cNvPicPr>
            <a:picLocks noChangeAspect="1"/>
          </p:cNvPicPr>
          <p:nvPr/>
        </p:nvPicPr>
        <p:blipFill>
          <a:blip r:embed="rId2"/>
          <a:stretch>
            <a:fillRect/>
          </a:stretch>
        </p:blipFill>
        <p:spPr>
          <a:xfrm>
            <a:off x="4117325" y="1375420"/>
            <a:ext cx="3666667" cy="4933333"/>
          </a:xfrm>
          <a:prstGeom prst="rect">
            <a:avLst/>
          </a:prstGeom>
        </p:spPr>
      </p:pic>
    </p:spTree>
    <p:extLst>
      <p:ext uri="{BB962C8B-B14F-4D97-AF65-F5344CB8AC3E}">
        <p14:creationId xmlns:p14="http://schemas.microsoft.com/office/powerpoint/2010/main" val="3569861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Truyền tham số cho lời gọi hệ thống</a:t>
            </a:r>
          </a:p>
        </p:txBody>
      </p:sp>
      <p:sp>
        <p:nvSpPr>
          <p:cNvPr id="3" name="Content Placeholder 2"/>
          <p:cNvSpPr>
            <a:spLocks noGrp="1"/>
          </p:cNvSpPr>
          <p:nvPr>
            <p:ph idx="1"/>
          </p:nvPr>
        </p:nvSpPr>
        <p:spPr/>
        <p:txBody>
          <a:bodyPr>
            <a:normAutofit/>
          </a:bodyPr>
          <a:lstStyle/>
          <a:p>
            <a:pPr algn="just"/>
            <a:r>
              <a:rPr lang="vi-VN"/>
              <a:t>Ba cách truyền tham số</a:t>
            </a:r>
          </a:p>
          <a:p>
            <a:pPr lvl="1" algn="just"/>
            <a:r>
              <a:rPr lang="vi-VN"/>
              <a:t>Truyền qua thanh ghi</a:t>
            </a:r>
          </a:p>
          <a:p>
            <a:pPr lvl="1" algn="just"/>
            <a:r>
              <a:rPr lang="vi-VN"/>
              <a:t>Các tham số được lưu trong khối (hay bảng) trong bộ nhớ và địa chỉ của khối được truyền cho thanh ghi</a:t>
            </a:r>
          </a:p>
          <a:p>
            <a:pPr lvl="2" algn="just"/>
            <a:r>
              <a:rPr lang="vi-VN"/>
              <a:t>Được thực hiện bởi Linux và Solaris</a:t>
            </a:r>
          </a:p>
          <a:p>
            <a:pPr lvl="1" algn="just"/>
            <a:r>
              <a:rPr lang="vi-VN"/>
              <a:t>Các tham số được chương trình người dùng đặt hoặc đẩy vào một ngăn xếp và sau đó được đọc ra bởi hệ điều hành</a:t>
            </a:r>
          </a:p>
          <a:p>
            <a:pPr algn="just"/>
            <a:r>
              <a:rPr lang="vi-VN"/>
              <a:t>Các phương pháp thông qua khối hay ngăn xếp không giới hạn số lượng của các tham số được truyền</a:t>
            </a:r>
          </a:p>
        </p:txBody>
      </p:sp>
    </p:spTree>
    <p:extLst>
      <p:ext uri="{BB962C8B-B14F-4D97-AF65-F5344CB8AC3E}">
        <p14:creationId xmlns:p14="http://schemas.microsoft.com/office/powerpoint/2010/main" val="1186138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Truyền tham số thông qua bảng</a:t>
            </a:r>
          </a:p>
        </p:txBody>
      </p:sp>
      <p:pic>
        <p:nvPicPr>
          <p:cNvPr id="4" name="Picture 3"/>
          <p:cNvPicPr>
            <a:picLocks noChangeAspect="1"/>
          </p:cNvPicPr>
          <p:nvPr/>
        </p:nvPicPr>
        <p:blipFill>
          <a:blip r:embed="rId2"/>
          <a:stretch>
            <a:fillRect/>
          </a:stretch>
        </p:blipFill>
        <p:spPr>
          <a:xfrm>
            <a:off x="2460206" y="1690688"/>
            <a:ext cx="7079484" cy="4901181"/>
          </a:xfrm>
          <a:prstGeom prst="rect">
            <a:avLst/>
          </a:prstGeom>
        </p:spPr>
      </p:pic>
    </p:spTree>
    <p:extLst>
      <p:ext uri="{BB962C8B-B14F-4D97-AF65-F5344CB8AC3E}">
        <p14:creationId xmlns:p14="http://schemas.microsoft.com/office/powerpoint/2010/main" val="1898946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Cấu trúc hệ điều hành</a:t>
            </a:r>
          </a:p>
        </p:txBody>
      </p:sp>
      <p:sp>
        <p:nvSpPr>
          <p:cNvPr id="3" name="Content Placeholder 2"/>
          <p:cNvSpPr>
            <a:spLocks noGrp="1"/>
          </p:cNvSpPr>
          <p:nvPr>
            <p:ph idx="1"/>
          </p:nvPr>
        </p:nvSpPr>
        <p:spPr>
          <a:xfrm>
            <a:off x="838200" y="1989748"/>
            <a:ext cx="10515600" cy="4351338"/>
          </a:xfrm>
        </p:spPr>
        <p:txBody>
          <a:bodyPr/>
          <a:lstStyle/>
          <a:p>
            <a:r>
              <a:rPr lang="vi-VN" dirty="0"/>
              <a:t>Các thành phần </a:t>
            </a:r>
            <a:r>
              <a:rPr lang="en-US" dirty="0" err="1"/>
              <a:t>của</a:t>
            </a:r>
            <a:r>
              <a:rPr lang="en-US"/>
              <a:t> </a:t>
            </a:r>
            <a:r>
              <a:rPr lang="vi-VN"/>
              <a:t>hệ </a:t>
            </a:r>
            <a:r>
              <a:rPr lang="vi-VN" dirty="0"/>
              <a:t>điều hành</a:t>
            </a:r>
            <a:r>
              <a:rPr lang="en-US" dirty="0"/>
              <a:t>  </a:t>
            </a:r>
            <a:endParaRPr lang="vi-VN" dirty="0"/>
          </a:p>
          <a:p>
            <a:r>
              <a:rPr lang="vi-VN" dirty="0"/>
              <a:t>Các dịch vụ của hệ điều hành</a:t>
            </a:r>
          </a:p>
          <a:p>
            <a:r>
              <a:rPr lang="vi-VN" dirty="0"/>
              <a:t>Các lời gọi hệ thống</a:t>
            </a:r>
          </a:p>
          <a:p>
            <a:r>
              <a:rPr lang="vi-VN" dirty="0"/>
              <a:t>Các chương trình hệ thống</a:t>
            </a:r>
          </a:p>
          <a:p>
            <a:r>
              <a:rPr lang="vi-VN" dirty="0"/>
              <a:t>Cấu trúc hệ điều hành</a:t>
            </a:r>
          </a:p>
        </p:txBody>
      </p:sp>
    </p:spTree>
    <p:extLst>
      <p:ext uri="{BB962C8B-B14F-4D97-AF65-F5344CB8AC3E}">
        <p14:creationId xmlns:p14="http://schemas.microsoft.com/office/powerpoint/2010/main" val="3543342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kiểu lời gọi hệ thống</a:t>
            </a:r>
          </a:p>
        </p:txBody>
      </p:sp>
      <p:sp>
        <p:nvSpPr>
          <p:cNvPr id="3" name="Content Placeholder 2"/>
          <p:cNvSpPr>
            <a:spLocks noGrp="1"/>
          </p:cNvSpPr>
          <p:nvPr>
            <p:ph idx="1"/>
          </p:nvPr>
        </p:nvSpPr>
        <p:spPr/>
        <p:txBody>
          <a:bodyPr/>
          <a:lstStyle/>
          <a:p>
            <a:r>
              <a:rPr lang="vi-VN"/>
              <a:t>Quản lý tiến trình</a:t>
            </a:r>
          </a:p>
          <a:p>
            <a:r>
              <a:rPr lang="vi-VN"/>
              <a:t>Quản lý file</a:t>
            </a:r>
          </a:p>
          <a:p>
            <a:r>
              <a:rPr lang="vi-VN"/>
              <a:t>Quản lý thiết bị</a:t>
            </a:r>
          </a:p>
          <a:p>
            <a:r>
              <a:rPr lang="vi-VN"/>
              <a:t>Duy trì thông tin</a:t>
            </a:r>
          </a:p>
          <a:p>
            <a:r>
              <a:rPr lang="vi-VN"/>
              <a:t>Giao tiếp</a:t>
            </a:r>
          </a:p>
        </p:txBody>
      </p:sp>
    </p:spTree>
    <p:extLst>
      <p:ext uri="{BB962C8B-B14F-4D97-AF65-F5344CB8AC3E}">
        <p14:creationId xmlns:p14="http://schemas.microsoft.com/office/powerpoint/2010/main" val="410193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chương trình hệ thống</a:t>
            </a:r>
          </a:p>
        </p:txBody>
      </p:sp>
      <p:sp>
        <p:nvSpPr>
          <p:cNvPr id="3" name="Content Placeholder 2"/>
          <p:cNvSpPr>
            <a:spLocks noGrp="1"/>
          </p:cNvSpPr>
          <p:nvPr>
            <p:ph idx="1"/>
          </p:nvPr>
        </p:nvSpPr>
        <p:spPr/>
        <p:txBody>
          <a:bodyPr>
            <a:normAutofit/>
          </a:bodyPr>
          <a:lstStyle/>
          <a:p>
            <a:pPr algn="just"/>
            <a:r>
              <a:rPr lang="vi-VN" dirty="0"/>
              <a:t>Cung cấp một môi trường thuận tiện cho việc phát triển và thực thi chương trình</a:t>
            </a:r>
          </a:p>
          <a:p>
            <a:pPr algn="just"/>
            <a:r>
              <a:rPr lang="vi-VN" dirty="0"/>
              <a:t>Một số chương trình hệ thống là các giao diện người dùng đơn giản truy nhập đến các lời gọi hệ thống</a:t>
            </a:r>
          </a:p>
          <a:p>
            <a:pPr lvl="1" algn="just"/>
            <a:r>
              <a:rPr lang="vi-VN" dirty="0"/>
              <a:t>Quản lý file – create, delete, copy, rename, print, dump, list</a:t>
            </a:r>
          </a:p>
          <a:p>
            <a:pPr lvl="1" algn="just"/>
            <a:r>
              <a:rPr lang="vi-VN" dirty="0"/>
              <a:t>Thông tin trạng thái </a:t>
            </a:r>
          </a:p>
          <a:p>
            <a:pPr lvl="2" algn="just"/>
            <a:r>
              <a:rPr lang="vi-VN" dirty="0"/>
              <a:t>date, time, lượng bộ nhớ còn rỗi, không gian đĩa, số lượng người dùng</a:t>
            </a:r>
          </a:p>
          <a:p>
            <a:pPr lvl="2" algn="just"/>
            <a:r>
              <a:rPr lang="vi-VN" dirty="0"/>
              <a:t>thông tin về performance, logging và debugging</a:t>
            </a:r>
          </a:p>
          <a:p>
            <a:pPr lvl="2" algn="just"/>
            <a:r>
              <a:rPr lang="vi-VN" dirty="0"/>
              <a:t>Thông thường, các chương trình này in kết quả ra màn hình hoặc các thiết bị ra khác</a:t>
            </a:r>
          </a:p>
          <a:p>
            <a:pPr lvl="1" algn="just"/>
            <a:r>
              <a:rPr lang="vi-VN" dirty="0"/>
              <a:t>Một số hệ thống thực thi registry –được sử dụng để lưu và nhận các thông tin cấu hình</a:t>
            </a:r>
          </a:p>
        </p:txBody>
      </p:sp>
    </p:spTree>
    <p:extLst>
      <p:ext uri="{BB962C8B-B14F-4D97-AF65-F5344CB8AC3E}">
        <p14:creationId xmlns:p14="http://schemas.microsoft.com/office/powerpoint/2010/main" val="3686755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chương trình hệ thống</a:t>
            </a:r>
          </a:p>
        </p:txBody>
      </p:sp>
      <p:sp>
        <p:nvSpPr>
          <p:cNvPr id="3" name="Content Placeholder 2"/>
          <p:cNvSpPr>
            <a:spLocks noGrp="1"/>
          </p:cNvSpPr>
          <p:nvPr>
            <p:ph idx="1"/>
          </p:nvPr>
        </p:nvSpPr>
        <p:spPr/>
        <p:txBody>
          <a:bodyPr>
            <a:normAutofit/>
          </a:bodyPr>
          <a:lstStyle/>
          <a:p>
            <a:pPr algn="just"/>
            <a:r>
              <a:rPr lang="vi-VN"/>
              <a:t>Soạn thảo file</a:t>
            </a:r>
          </a:p>
          <a:p>
            <a:pPr lvl="1" algn="just"/>
            <a:r>
              <a:rPr lang="vi-VN"/>
              <a:t>Trình tạo và soạn thảo file</a:t>
            </a:r>
          </a:p>
          <a:p>
            <a:pPr lvl="1" algn="just"/>
            <a:r>
              <a:rPr lang="vi-VN"/>
              <a:t>Các lệnh cho phép tìm ki</a:t>
            </a:r>
            <a:r>
              <a:rPr lang="en-US"/>
              <a:t>ế</a:t>
            </a:r>
            <a:r>
              <a:rPr lang="vi-VN"/>
              <a:t>m và định dạng text</a:t>
            </a:r>
          </a:p>
          <a:p>
            <a:pPr algn="just"/>
            <a:r>
              <a:rPr lang="vi-VN"/>
              <a:t>Hỗ trợ chương trình người dùng – compilers, assemblers, debuggers và inte</a:t>
            </a:r>
            <a:r>
              <a:rPr lang="en-US">
                <a:latin typeface="Arial" pitchFamily="34" charset="0"/>
                <a:cs typeface="Arial" pitchFamily="34" charset="0"/>
              </a:rPr>
              <a:t>p</a:t>
            </a:r>
            <a:r>
              <a:rPr lang="vi-VN"/>
              <a:t>reters</a:t>
            </a:r>
          </a:p>
          <a:p>
            <a:pPr algn="just"/>
            <a:r>
              <a:rPr lang="vi-VN"/>
              <a:t>Giao tiếp</a:t>
            </a:r>
          </a:p>
          <a:p>
            <a:pPr lvl="1" algn="just"/>
            <a:r>
              <a:rPr lang="vi-VN"/>
              <a:t>Web browser, gửi thông điệp giữa các máy, gửi thư điện tử, remote</a:t>
            </a:r>
            <a:r>
              <a:rPr lang="en-US"/>
              <a:t> </a:t>
            </a:r>
            <a:r>
              <a:rPr lang="en-US">
                <a:latin typeface="Arial" pitchFamily="34" charset="0"/>
                <a:cs typeface="Arial" pitchFamily="34" charset="0"/>
              </a:rPr>
              <a:t>access</a:t>
            </a:r>
            <a:r>
              <a:rPr lang="vi-VN"/>
              <a:t>, truyền file</a:t>
            </a:r>
          </a:p>
        </p:txBody>
      </p:sp>
    </p:spTree>
    <p:extLst>
      <p:ext uri="{BB962C8B-B14F-4D97-AF65-F5344CB8AC3E}">
        <p14:creationId xmlns:p14="http://schemas.microsoft.com/office/powerpoint/2010/main" val="2138465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hệ điều hành</a:t>
            </a:r>
          </a:p>
        </p:txBody>
      </p:sp>
      <p:sp>
        <p:nvSpPr>
          <p:cNvPr id="3" name="Content Placeholder 2"/>
          <p:cNvSpPr>
            <a:spLocks noGrp="1"/>
          </p:cNvSpPr>
          <p:nvPr>
            <p:ph idx="1"/>
          </p:nvPr>
        </p:nvSpPr>
        <p:spPr/>
        <p:txBody>
          <a:bodyPr>
            <a:normAutofit/>
          </a:bodyPr>
          <a:lstStyle/>
          <a:p>
            <a:pPr algn="just"/>
            <a:r>
              <a:rPr lang="vi-VN" dirty="0"/>
              <a:t>Cấu trúc nội tại của các hệ điều hành khác nhau có thể khác nhau đáng kể</a:t>
            </a:r>
          </a:p>
          <a:p>
            <a:pPr algn="just"/>
            <a:r>
              <a:rPr lang="vi-VN" dirty="0"/>
              <a:t>Việc thiết kế có thể bắt đầu từ mục tiêu người dùng và các đặc tả</a:t>
            </a:r>
          </a:p>
          <a:p>
            <a:pPr algn="just"/>
            <a:r>
              <a:rPr lang="vi-VN" dirty="0"/>
              <a:t>Mục tiêu người dùng và mục tiêu hệ thống</a:t>
            </a:r>
          </a:p>
          <a:p>
            <a:pPr lvl="1" algn="just"/>
            <a:r>
              <a:rPr lang="vi-VN" dirty="0"/>
              <a:t>Mục tiêu người dùng: hệ điều hành phải dễ dùng, dễ học, tin cậy, an toàn và nhanh</a:t>
            </a:r>
          </a:p>
          <a:p>
            <a:pPr lvl="1" algn="just"/>
            <a:r>
              <a:rPr lang="vi-VN" dirty="0"/>
              <a:t>Mục tiêu hệ thống: OS phải dễ dàng thiết kế, cài đặt, bảo trì, hiệu quả, kháng lỗi, linh hoạt, đáng tin cậy</a:t>
            </a:r>
          </a:p>
        </p:txBody>
      </p:sp>
    </p:spTree>
    <p:extLst>
      <p:ext uri="{BB962C8B-B14F-4D97-AF65-F5344CB8AC3E}">
        <p14:creationId xmlns:p14="http://schemas.microsoft.com/office/powerpoint/2010/main" val="256731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đơn giản</a:t>
            </a:r>
          </a:p>
        </p:txBody>
      </p:sp>
      <p:sp>
        <p:nvSpPr>
          <p:cNvPr id="3" name="Content Placeholder 2"/>
          <p:cNvSpPr>
            <a:spLocks noGrp="1"/>
          </p:cNvSpPr>
          <p:nvPr>
            <p:ph idx="1"/>
          </p:nvPr>
        </p:nvSpPr>
        <p:spPr/>
        <p:txBody>
          <a:bodyPr/>
          <a:lstStyle/>
          <a:p>
            <a:pPr algn="just"/>
            <a:r>
              <a:rPr lang="vi-VN" dirty="0"/>
              <a:t>MS-DOS –</a:t>
            </a:r>
            <a:r>
              <a:rPr lang="en-US" dirty="0"/>
              <a:t> </a:t>
            </a:r>
            <a:r>
              <a:rPr lang="vi-VN" dirty="0"/>
              <a:t>được viết để cung cấp hầu hết các tính năng và dung lượng bé nhất có thể</a:t>
            </a:r>
          </a:p>
          <a:p>
            <a:pPr lvl="1" algn="just"/>
            <a:r>
              <a:rPr lang="vi-VN" dirty="0"/>
              <a:t>Không được chia thành các module</a:t>
            </a:r>
          </a:p>
          <a:p>
            <a:pPr lvl="1" algn="just"/>
            <a:r>
              <a:rPr lang="vi-VN" dirty="0"/>
              <a:t>Dù MS-D</a:t>
            </a:r>
            <a:r>
              <a:rPr lang="en-US" dirty="0">
                <a:latin typeface="Arial" pitchFamily="34" charset="0"/>
                <a:cs typeface="Arial" pitchFamily="34" charset="0"/>
              </a:rPr>
              <a:t>OS</a:t>
            </a:r>
            <a:r>
              <a:rPr lang="vi-VN" dirty="0"/>
              <a:t> cũng có cấu trúc, giao diện và </a:t>
            </a:r>
            <a:r>
              <a:rPr lang="en-US" dirty="0" err="1"/>
              <a:t>nh</a:t>
            </a:r>
            <a:r>
              <a:rPr lang="vi-VN" dirty="0"/>
              <a:t>ư</a:t>
            </a:r>
            <a:r>
              <a:rPr lang="en-US" dirty="0"/>
              <a:t>ng </a:t>
            </a:r>
            <a:r>
              <a:rPr lang="en-US" dirty="0" err="1"/>
              <a:t>các</a:t>
            </a:r>
            <a:r>
              <a:rPr lang="en-US" dirty="0"/>
              <a:t> </a:t>
            </a:r>
            <a:r>
              <a:rPr lang="vi-VN" dirty="0"/>
              <a:t>tính năng của nó không được phân chia tốt lắm</a:t>
            </a:r>
          </a:p>
        </p:txBody>
      </p:sp>
    </p:spTree>
    <p:extLst>
      <p:ext uri="{BB962C8B-B14F-4D97-AF65-F5344CB8AC3E}">
        <p14:creationId xmlns:p14="http://schemas.microsoft.com/office/powerpoint/2010/main" val="591405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hệ điều hành MS-D</a:t>
            </a:r>
            <a:r>
              <a:rPr lang="en-US">
                <a:latin typeface="Times New Roman" pitchFamily="18" charset="0"/>
                <a:cs typeface="Times New Roman" pitchFamily="18" charset="0"/>
              </a:rPr>
              <a:t>OS</a:t>
            </a:r>
            <a:endParaRPr lang="vi-VN">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stretch>
            <a:fillRect/>
          </a:stretch>
        </p:blipFill>
        <p:spPr>
          <a:xfrm>
            <a:off x="3673000" y="1825624"/>
            <a:ext cx="5201675" cy="4670709"/>
          </a:xfrm>
          <a:prstGeom prst="rect">
            <a:avLst/>
          </a:prstGeom>
        </p:spPr>
      </p:pic>
    </p:spTree>
    <p:extLst>
      <p:ext uri="{BB962C8B-B14F-4D97-AF65-F5344CB8AC3E}">
        <p14:creationId xmlns:p14="http://schemas.microsoft.com/office/powerpoint/2010/main" val="2369076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phân tầng</a:t>
            </a:r>
          </a:p>
        </p:txBody>
      </p:sp>
      <p:sp>
        <p:nvSpPr>
          <p:cNvPr id="3" name="Content Placeholder 2"/>
          <p:cNvSpPr>
            <a:spLocks noGrp="1"/>
          </p:cNvSpPr>
          <p:nvPr>
            <p:ph idx="1"/>
          </p:nvPr>
        </p:nvSpPr>
        <p:spPr>
          <a:xfrm>
            <a:off x="838200" y="1825625"/>
            <a:ext cx="6763603" cy="4351338"/>
          </a:xfrm>
        </p:spPr>
        <p:txBody>
          <a:bodyPr/>
          <a:lstStyle/>
          <a:p>
            <a:pPr algn="just"/>
            <a:r>
              <a:rPr lang="vi-VN" dirty="0"/>
              <a:t>OS được chia thành một số tầng (l</a:t>
            </a:r>
            <a:r>
              <a:rPr lang="en-US" dirty="0" err="1"/>
              <a:t>ayer</a:t>
            </a:r>
            <a:r>
              <a:rPr lang="vi-VN" dirty="0"/>
              <a:t>) – tầng thấp nhất là phần cứng, tầng cao nhất là giao diện người dùng</a:t>
            </a:r>
          </a:p>
        </p:txBody>
      </p:sp>
      <p:pic>
        <p:nvPicPr>
          <p:cNvPr id="4" name="Picture 3"/>
          <p:cNvPicPr>
            <a:picLocks noChangeAspect="1"/>
          </p:cNvPicPr>
          <p:nvPr/>
        </p:nvPicPr>
        <p:blipFill>
          <a:blip r:embed="rId2"/>
          <a:stretch>
            <a:fillRect/>
          </a:stretch>
        </p:blipFill>
        <p:spPr>
          <a:xfrm>
            <a:off x="7829448" y="1825625"/>
            <a:ext cx="4066667" cy="3552381"/>
          </a:xfrm>
          <a:prstGeom prst="rect">
            <a:avLst/>
          </a:prstGeom>
        </p:spPr>
      </p:pic>
    </p:spTree>
    <p:extLst>
      <p:ext uri="{BB962C8B-B14F-4D97-AF65-F5344CB8AC3E}">
        <p14:creationId xmlns:p14="http://schemas.microsoft.com/office/powerpoint/2010/main" val="3215992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UNIX</a:t>
            </a:r>
          </a:p>
        </p:txBody>
      </p:sp>
      <p:sp>
        <p:nvSpPr>
          <p:cNvPr id="3" name="Content Placeholder 2"/>
          <p:cNvSpPr>
            <a:spLocks noGrp="1"/>
          </p:cNvSpPr>
          <p:nvPr>
            <p:ph idx="1"/>
          </p:nvPr>
        </p:nvSpPr>
        <p:spPr/>
        <p:txBody>
          <a:bodyPr>
            <a:normAutofit/>
          </a:bodyPr>
          <a:lstStyle/>
          <a:p>
            <a:pPr>
              <a:buFont typeface="Wingdings" pitchFamily="2" charset="2"/>
              <a:buChar char="q"/>
            </a:pPr>
            <a:r>
              <a:rPr lang="vi-VN" sz="3200"/>
              <a:t>UNI</a:t>
            </a:r>
            <a:r>
              <a:rPr lang="en-US" sz="3200">
                <a:latin typeface="Arial" pitchFamily="34" charset="0"/>
                <a:cs typeface="Arial" pitchFamily="34" charset="0"/>
              </a:rPr>
              <a:t>X</a:t>
            </a:r>
            <a:r>
              <a:rPr lang="vi-VN" sz="3200"/>
              <a:t> OS có hai phần tách biệt</a:t>
            </a:r>
          </a:p>
          <a:p>
            <a:pPr lvl="1"/>
            <a:r>
              <a:rPr lang="vi-VN" sz="2800"/>
              <a:t>Các chương trình hệ thống</a:t>
            </a:r>
          </a:p>
          <a:p>
            <a:pPr lvl="1"/>
            <a:r>
              <a:rPr lang="vi-VN" sz="2800"/>
              <a:t>Nhân</a:t>
            </a:r>
          </a:p>
          <a:p>
            <a:pPr lvl="2">
              <a:buFont typeface="Wingdings" pitchFamily="2" charset="2"/>
              <a:buChar char="Ø"/>
            </a:pPr>
            <a:r>
              <a:rPr lang="vi-VN" sz="2800"/>
              <a:t>Bao gồm mọi thứ dưới giao diện lời gọi hệ thống và trên phần cứng vật lý</a:t>
            </a:r>
          </a:p>
          <a:p>
            <a:pPr lvl="2">
              <a:buFont typeface="Wingdings" pitchFamily="2" charset="2"/>
              <a:buChar char="Ø"/>
            </a:pPr>
            <a:r>
              <a:rPr lang="vi-VN" sz="2800"/>
              <a:t>Cung cấp hệ thống file, lập lịch CPU, quản lý bộ nhớ, và các tính năng khác của</a:t>
            </a:r>
            <a:r>
              <a:rPr lang="en-US" sz="2800"/>
              <a:t> </a:t>
            </a:r>
            <a:r>
              <a:rPr lang="vi-VN" sz="2800"/>
              <a:t>OS</a:t>
            </a:r>
            <a:endParaRPr lang="vi-VN" sz="2400"/>
          </a:p>
        </p:txBody>
      </p:sp>
    </p:spTree>
    <p:extLst>
      <p:ext uri="{BB962C8B-B14F-4D97-AF65-F5344CB8AC3E}">
        <p14:creationId xmlns:p14="http://schemas.microsoft.com/office/powerpoint/2010/main" val="186287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UNIX</a:t>
            </a:r>
          </a:p>
        </p:txBody>
      </p:sp>
      <p:pic>
        <p:nvPicPr>
          <p:cNvPr id="4" name="Content Placeholder 3"/>
          <p:cNvPicPr>
            <a:picLocks noGrp="1" noChangeAspect="1"/>
          </p:cNvPicPr>
          <p:nvPr>
            <p:ph idx="1"/>
          </p:nvPr>
        </p:nvPicPr>
        <p:blipFill>
          <a:blip r:embed="rId2"/>
          <a:stretch>
            <a:fillRect/>
          </a:stretch>
        </p:blipFill>
        <p:spPr>
          <a:xfrm>
            <a:off x="2696414" y="1446663"/>
            <a:ext cx="6294867" cy="4730300"/>
          </a:xfrm>
          <a:prstGeom prst="rect">
            <a:avLst/>
          </a:prstGeom>
        </p:spPr>
      </p:pic>
    </p:spTree>
    <p:extLst>
      <p:ext uri="{BB962C8B-B14F-4D97-AF65-F5344CB8AC3E}">
        <p14:creationId xmlns:p14="http://schemas.microsoft.com/office/powerpoint/2010/main" val="1556845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vi nhân</a:t>
            </a:r>
          </a:p>
        </p:txBody>
      </p:sp>
      <p:sp>
        <p:nvSpPr>
          <p:cNvPr id="3" name="Content Placeholder 2"/>
          <p:cNvSpPr>
            <a:spLocks noGrp="1"/>
          </p:cNvSpPr>
          <p:nvPr>
            <p:ph idx="1"/>
          </p:nvPr>
        </p:nvSpPr>
        <p:spPr/>
        <p:txBody>
          <a:bodyPr>
            <a:normAutofit/>
          </a:bodyPr>
          <a:lstStyle/>
          <a:p>
            <a:pPr algn="just"/>
            <a:r>
              <a:rPr lang="vi-VN"/>
              <a:t>Giao tiếp giữa các module người dùng sử dụng truyền thông báo</a:t>
            </a:r>
          </a:p>
          <a:p>
            <a:pPr algn="just"/>
            <a:r>
              <a:rPr lang="vi-VN"/>
              <a:t>Lợi ích</a:t>
            </a:r>
          </a:p>
          <a:p>
            <a:pPr lvl="1" algn="just"/>
            <a:r>
              <a:rPr lang="vi-VN"/>
              <a:t>Dễ dàng mở rộng vi nhân</a:t>
            </a:r>
          </a:p>
          <a:p>
            <a:pPr lvl="1" algn="just"/>
            <a:r>
              <a:rPr lang="vi-VN"/>
              <a:t>Dễ dàng chuyển OS sang kiến trúc mới</a:t>
            </a:r>
          </a:p>
          <a:p>
            <a:pPr lvl="1" algn="just"/>
            <a:r>
              <a:rPr lang="vi-VN"/>
              <a:t>Tin cậy hơn (ít mã được thực thi trong nhân)</a:t>
            </a:r>
          </a:p>
          <a:p>
            <a:pPr lvl="1" algn="just"/>
            <a:r>
              <a:rPr lang="vi-VN"/>
              <a:t>An toàn hơn</a:t>
            </a:r>
          </a:p>
          <a:p>
            <a:pPr algn="just"/>
            <a:r>
              <a:rPr lang="vi-VN"/>
              <a:t>Nhược:</a:t>
            </a:r>
          </a:p>
          <a:p>
            <a:pPr lvl="1" algn="just"/>
            <a:r>
              <a:rPr lang="vi-VN"/>
              <a:t>Tốn tài nguyên cho giao tiếp giữa không gian người dùng và không gian nhân</a:t>
            </a:r>
          </a:p>
        </p:txBody>
      </p:sp>
    </p:spTree>
    <p:extLst>
      <p:ext uri="{BB962C8B-B14F-4D97-AF65-F5344CB8AC3E}">
        <p14:creationId xmlns:p14="http://schemas.microsoft.com/office/powerpoint/2010/main" val="4236044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thành phần hệ thống</a:t>
            </a:r>
          </a:p>
        </p:txBody>
      </p:sp>
      <p:sp>
        <p:nvSpPr>
          <p:cNvPr id="3" name="Content Placeholder 2"/>
          <p:cNvSpPr>
            <a:spLocks noGrp="1"/>
          </p:cNvSpPr>
          <p:nvPr>
            <p:ph idx="1"/>
          </p:nvPr>
        </p:nvSpPr>
        <p:spPr/>
        <p:txBody>
          <a:bodyPr/>
          <a:lstStyle/>
          <a:p>
            <a:r>
              <a:rPr lang="vi-VN"/>
              <a:t>Quản lý tiến trình</a:t>
            </a:r>
          </a:p>
          <a:p>
            <a:r>
              <a:rPr lang="vi-VN"/>
              <a:t>Quản lý bộ nhớ</a:t>
            </a:r>
          </a:p>
          <a:p>
            <a:r>
              <a:rPr lang="vi-VN"/>
              <a:t>Quản lý lưu trữ</a:t>
            </a:r>
          </a:p>
          <a:p>
            <a:r>
              <a:rPr lang="vi-VN"/>
              <a:t>Bảo vệ và bảo mật</a:t>
            </a:r>
          </a:p>
        </p:txBody>
      </p:sp>
    </p:spTree>
    <p:extLst>
      <p:ext uri="{BB962C8B-B14F-4D97-AF65-F5344CB8AC3E}">
        <p14:creationId xmlns:p14="http://schemas.microsoft.com/office/powerpoint/2010/main" val="314070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của M</a:t>
            </a:r>
            <a:r>
              <a:rPr lang="en-US">
                <a:latin typeface="Times New Roman" pitchFamily="18" charset="0"/>
                <a:cs typeface="Times New Roman" pitchFamily="18" charset="0"/>
              </a:rPr>
              <a:t>ac</a:t>
            </a:r>
            <a:r>
              <a:rPr lang="vi-VN"/>
              <a:t> OS X</a:t>
            </a:r>
          </a:p>
        </p:txBody>
      </p:sp>
      <p:pic>
        <p:nvPicPr>
          <p:cNvPr id="4" name="Content Placeholder 3"/>
          <p:cNvPicPr>
            <a:picLocks noGrp="1" noChangeAspect="1"/>
          </p:cNvPicPr>
          <p:nvPr>
            <p:ph idx="1"/>
          </p:nvPr>
        </p:nvPicPr>
        <p:blipFill>
          <a:blip r:embed="rId2"/>
          <a:stretch>
            <a:fillRect/>
          </a:stretch>
        </p:blipFill>
        <p:spPr>
          <a:xfrm>
            <a:off x="3205863" y="1825625"/>
            <a:ext cx="5780273" cy="4351338"/>
          </a:xfrm>
          <a:prstGeom prst="rect">
            <a:avLst/>
          </a:prstGeom>
        </p:spPr>
      </p:pic>
    </p:spTree>
    <p:extLst>
      <p:ext uri="{BB962C8B-B14F-4D97-AF65-F5344CB8AC3E}">
        <p14:creationId xmlns:p14="http://schemas.microsoft.com/office/powerpoint/2010/main" val="4150088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Module hóa</a:t>
            </a:r>
          </a:p>
        </p:txBody>
      </p:sp>
      <p:sp>
        <p:nvSpPr>
          <p:cNvPr id="3" name="Content Placeholder 2"/>
          <p:cNvSpPr>
            <a:spLocks noGrp="1"/>
          </p:cNvSpPr>
          <p:nvPr>
            <p:ph idx="1"/>
          </p:nvPr>
        </p:nvSpPr>
        <p:spPr/>
        <p:txBody>
          <a:bodyPr>
            <a:normAutofit/>
          </a:bodyPr>
          <a:lstStyle/>
          <a:p>
            <a:pPr algn="just"/>
            <a:r>
              <a:rPr lang="vi-VN" sz="3200"/>
              <a:t>Hầu hết các OS hiện đại thực hiện module hóa nhân</a:t>
            </a:r>
          </a:p>
          <a:p>
            <a:pPr lvl="1" algn="just">
              <a:buFont typeface="Wingdings" pitchFamily="2" charset="2"/>
              <a:buChar char="Ø"/>
            </a:pPr>
            <a:r>
              <a:rPr lang="vi-VN" sz="2800"/>
              <a:t>Hướng tiếp cận hướng đối tượng</a:t>
            </a:r>
          </a:p>
          <a:p>
            <a:pPr lvl="1" algn="just">
              <a:buFont typeface="Wingdings" pitchFamily="2" charset="2"/>
              <a:buChar char="Ø"/>
            </a:pPr>
            <a:r>
              <a:rPr lang="vi-VN" sz="2800"/>
              <a:t>Các thành phần nhân tách biệt</a:t>
            </a:r>
          </a:p>
          <a:p>
            <a:pPr lvl="1" algn="just">
              <a:buFont typeface="Wingdings" pitchFamily="2" charset="2"/>
              <a:buChar char="Ø"/>
            </a:pPr>
            <a:r>
              <a:rPr lang="vi-VN" sz="2800"/>
              <a:t>Các thành phần giao tiếp thông qua giao di</a:t>
            </a:r>
            <a:r>
              <a:rPr lang="en-US" sz="2800"/>
              <a:t>ệ</a:t>
            </a:r>
            <a:r>
              <a:rPr lang="vi-VN" sz="2800"/>
              <a:t>n.</a:t>
            </a:r>
          </a:p>
          <a:p>
            <a:pPr lvl="1" algn="just">
              <a:buFont typeface="Wingdings" pitchFamily="2" charset="2"/>
              <a:buChar char="Ø"/>
            </a:pPr>
            <a:r>
              <a:rPr lang="vi-VN" sz="2800"/>
              <a:t>Mỗi thành phần có thể được tải theo yêu cầu</a:t>
            </a:r>
          </a:p>
        </p:txBody>
      </p:sp>
    </p:spTree>
    <p:extLst>
      <p:ext uri="{BB962C8B-B14F-4D97-AF65-F5344CB8AC3E}">
        <p14:creationId xmlns:p14="http://schemas.microsoft.com/office/powerpoint/2010/main" val="3788942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của Solaris</a:t>
            </a:r>
          </a:p>
        </p:txBody>
      </p:sp>
      <p:pic>
        <p:nvPicPr>
          <p:cNvPr id="4" name="Content Placeholder 3"/>
          <p:cNvPicPr>
            <a:picLocks noGrp="1" noChangeAspect="1"/>
          </p:cNvPicPr>
          <p:nvPr>
            <p:ph idx="1"/>
          </p:nvPr>
        </p:nvPicPr>
        <p:blipFill>
          <a:blip r:embed="rId2"/>
          <a:stretch>
            <a:fillRect/>
          </a:stretch>
        </p:blipFill>
        <p:spPr>
          <a:xfrm>
            <a:off x="2644051" y="2026470"/>
            <a:ext cx="7197147" cy="3773828"/>
          </a:xfrm>
          <a:prstGeom prst="rect">
            <a:avLst/>
          </a:prstGeom>
        </p:spPr>
      </p:pic>
    </p:spTree>
    <p:extLst>
      <p:ext uri="{BB962C8B-B14F-4D97-AF65-F5344CB8AC3E}">
        <p14:creationId xmlns:p14="http://schemas.microsoft.com/office/powerpoint/2010/main" val="3771513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a:t>
            </a:r>
          </a:p>
        </p:txBody>
      </p:sp>
      <p:sp>
        <p:nvSpPr>
          <p:cNvPr id="3" name="Content Placeholder 2"/>
          <p:cNvSpPr>
            <a:spLocks noGrp="1"/>
          </p:cNvSpPr>
          <p:nvPr>
            <p:ph idx="1"/>
          </p:nvPr>
        </p:nvSpPr>
        <p:spPr/>
        <p:txBody>
          <a:bodyPr>
            <a:normAutofit/>
          </a:bodyPr>
          <a:lstStyle/>
          <a:p>
            <a:pPr marL="0" indent="0" algn="ctr">
              <a:buNone/>
            </a:pPr>
            <a:endParaRPr lang="vi-VN" sz="4000"/>
          </a:p>
          <a:p>
            <a:pPr marL="0" indent="0" algn="ctr">
              <a:buNone/>
            </a:pPr>
            <a:endParaRPr lang="vi-VN" sz="4000"/>
          </a:p>
          <a:p>
            <a:pPr marL="0" indent="0" algn="ctr">
              <a:buNone/>
            </a:pPr>
            <a:r>
              <a:rPr lang="vi-VN" sz="4000"/>
              <a:t>The End</a:t>
            </a:r>
          </a:p>
        </p:txBody>
      </p:sp>
    </p:spTree>
    <p:extLst>
      <p:ext uri="{BB962C8B-B14F-4D97-AF65-F5344CB8AC3E}">
        <p14:creationId xmlns:p14="http://schemas.microsoft.com/office/powerpoint/2010/main" val="781213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Review</a:t>
            </a:r>
          </a:p>
        </p:txBody>
      </p:sp>
      <p:sp>
        <p:nvSpPr>
          <p:cNvPr id="3" name="Content Placeholder 2"/>
          <p:cNvSpPr>
            <a:spLocks noGrp="1"/>
          </p:cNvSpPr>
          <p:nvPr>
            <p:ph idx="1"/>
          </p:nvPr>
        </p:nvSpPr>
        <p:spPr/>
        <p:txBody>
          <a:bodyPr/>
          <a:lstStyle/>
          <a:p>
            <a:r>
              <a:rPr lang="vi-VN"/>
              <a:t>Đã học</a:t>
            </a:r>
          </a:p>
          <a:p>
            <a:pPr lvl="1"/>
            <a:r>
              <a:rPr lang="en-US"/>
              <a:t>Giới thiệu</a:t>
            </a:r>
            <a:endParaRPr lang="vi-VN"/>
          </a:p>
          <a:p>
            <a:pPr lvl="1"/>
            <a:r>
              <a:rPr lang="en-US"/>
              <a:t>Các thành phần hệ thống</a:t>
            </a:r>
            <a:endParaRPr lang="vi-VN"/>
          </a:p>
          <a:p>
            <a:pPr lvl="1"/>
            <a:r>
              <a:rPr lang="en-US"/>
              <a:t>Các dịch vụ hệ điều hành</a:t>
            </a:r>
            <a:endParaRPr lang="vi-VN"/>
          </a:p>
          <a:p>
            <a:pPr lvl="1"/>
            <a:r>
              <a:rPr lang="en-US"/>
              <a:t>Lời gọi hệ thống</a:t>
            </a:r>
            <a:endParaRPr lang="vi-VN"/>
          </a:p>
          <a:p>
            <a:pPr lvl="1"/>
            <a:r>
              <a:rPr lang="en-US"/>
              <a:t>Các chương trình hệ thống</a:t>
            </a:r>
            <a:endParaRPr lang="vi-VN"/>
          </a:p>
          <a:p>
            <a:pPr lvl="1"/>
            <a:r>
              <a:rPr lang="en-US"/>
              <a:t>Cấu trúc hệ thống</a:t>
            </a:r>
            <a:endParaRPr lang="vi-VN"/>
          </a:p>
        </p:txBody>
      </p:sp>
    </p:spTree>
    <p:extLst>
      <p:ext uri="{BB962C8B-B14F-4D97-AF65-F5344CB8AC3E}">
        <p14:creationId xmlns:p14="http://schemas.microsoft.com/office/powerpoint/2010/main" val="971528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Câu hỏi...</a:t>
            </a:r>
          </a:p>
        </p:txBody>
      </p:sp>
      <p:sp>
        <p:nvSpPr>
          <p:cNvPr id="3" name="Content Placeholder 2"/>
          <p:cNvSpPr>
            <a:spLocks noGrp="1"/>
          </p:cNvSpPr>
          <p:nvPr>
            <p:ph idx="1"/>
          </p:nvPr>
        </p:nvSpPr>
        <p:spPr/>
        <p:txBody>
          <a:bodyPr>
            <a:normAutofit fontScale="77500" lnSpcReduction="20000"/>
          </a:bodyPr>
          <a:lstStyle/>
          <a:p>
            <a:pPr>
              <a:lnSpc>
                <a:spcPct val="130000"/>
              </a:lnSpc>
            </a:pPr>
            <a:r>
              <a:rPr lang="vi-VN"/>
              <a:t>Mục đích của các lệnh gọi hệ thống là gì?</a:t>
            </a:r>
          </a:p>
          <a:p>
            <a:pPr>
              <a:lnSpc>
                <a:spcPct val="130000"/>
              </a:lnSpc>
            </a:pPr>
            <a:r>
              <a:rPr lang="vi-VN"/>
              <a:t>Năm hoạt động chính của một hệ điều hành liên quan đến quản lý quy trình là gì?</a:t>
            </a:r>
          </a:p>
          <a:p>
            <a:pPr>
              <a:lnSpc>
                <a:spcPct val="130000"/>
              </a:lnSpc>
            </a:pPr>
            <a:r>
              <a:rPr lang="vi-VN"/>
              <a:t>Ba hoạt động chính của một hệ điều hành liên quan đến quản lý bộ nhớ là gì ?</a:t>
            </a:r>
          </a:p>
          <a:p>
            <a:pPr>
              <a:lnSpc>
                <a:spcPct val="130000"/>
              </a:lnSpc>
            </a:pPr>
            <a:r>
              <a:rPr lang="vi-VN"/>
              <a:t>Ba hoạt động chính của một hệ điều hành liên quan đến quản lý lưu trữ thứ cấp là gì ?</a:t>
            </a:r>
          </a:p>
          <a:p>
            <a:pPr>
              <a:lnSpc>
                <a:spcPct val="130000"/>
              </a:lnSpc>
            </a:pPr>
            <a:r>
              <a:rPr lang="vi-VN"/>
              <a:t>Mục đích của thông dịch lệnh là gì? Tại sao nó thường tách từ hạt nhân?</a:t>
            </a:r>
          </a:p>
          <a:p>
            <a:pPr>
              <a:lnSpc>
                <a:spcPct val="130000"/>
              </a:lnSpc>
            </a:pPr>
            <a:r>
              <a:rPr lang="vi-VN"/>
              <a:t>Lệnh gọi hệ thống nào phải được thực thi bởi một thông dịch lệnh hoặc trình tiện ích để bắt đầu một tiến trình mới?</a:t>
            </a:r>
          </a:p>
          <a:p>
            <a:pPr>
              <a:lnSpc>
                <a:spcPct val="130000"/>
              </a:lnSpc>
            </a:pPr>
            <a:r>
              <a:rPr lang="vi-VN"/>
              <a:t>Mục đích của chương trình hệ thống là gì?</a:t>
            </a:r>
          </a:p>
          <a:p>
            <a:endParaRPr lang="en-US"/>
          </a:p>
        </p:txBody>
      </p:sp>
    </p:spTree>
    <p:extLst>
      <p:ext uri="{BB962C8B-B14F-4D97-AF65-F5344CB8AC3E}">
        <p14:creationId xmlns:p14="http://schemas.microsoft.com/office/powerpoint/2010/main" val="3178610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Câu hỏi</a:t>
            </a:r>
          </a:p>
        </p:txBody>
      </p:sp>
      <p:sp>
        <p:nvSpPr>
          <p:cNvPr id="3" name="Content Placeholder 2"/>
          <p:cNvSpPr>
            <a:spLocks noGrp="1"/>
          </p:cNvSpPr>
          <p:nvPr>
            <p:ph idx="1"/>
          </p:nvPr>
        </p:nvSpPr>
        <p:spPr/>
        <p:txBody>
          <a:bodyPr>
            <a:noAutofit/>
          </a:bodyPr>
          <a:lstStyle/>
          <a:p>
            <a:pPr>
              <a:lnSpc>
                <a:spcPct val="130000"/>
              </a:lnSpc>
            </a:pPr>
            <a:r>
              <a:rPr lang="vi-VN" sz="2200"/>
              <a:t>Lợi thế và bất lợi của cách tiếp cận lớp để thiết kế hệ thống là gì? </a:t>
            </a:r>
          </a:p>
          <a:p>
            <a:pPr>
              <a:lnSpc>
                <a:spcPct val="130000"/>
              </a:lnSpc>
            </a:pPr>
            <a:r>
              <a:rPr lang="vi-VN" sz="2200"/>
              <a:t>Danh sách năm dịch vụ được cung cấp bởi một hệ điều hành. Các dịch vụ đã cung cấp sự tiện lợi cho người sử dụng ra sao? Cũng giải thích tại sao các chương trình ứng dụng mức người dùng không thể cung cấp dịch vụ này? </a:t>
            </a:r>
          </a:p>
          <a:p>
            <a:pPr>
              <a:lnSpc>
                <a:spcPct val="130000"/>
              </a:lnSpc>
            </a:pPr>
            <a:r>
              <a:rPr lang="vi-VN" sz="2200"/>
              <a:t>Mục đích của các lệnh gọi hệ thống là gì?</a:t>
            </a:r>
          </a:p>
          <a:p>
            <a:pPr>
              <a:lnSpc>
                <a:spcPct val="130000"/>
              </a:lnSpc>
            </a:pPr>
            <a:r>
              <a:rPr lang="vi-VN" sz="2200"/>
              <a:t>Những ưu điểm chính của phương pháp microkernel để thiết kế hệ thống là gì?</a:t>
            </a:r>
          </a:p>
          <a:p>
            <a:pPr>
              <a:lnSpc>
                <a:spcPct val="130000"/>
              </a:lnSpc>
            </a:pPr>
            <a:r>
              <a:rPr lang="vi-VN" sz="2200"/>
              <a:t>Tại sao một số các hệ thống lưu trữ hệ điều hành trong firmware, và số khác lại lưu trữ trên đĩa?</a:t>
            </a:r>
          </a:p>
          <a:p>
            <a:pPr>
              <a:lnSpc>
                <a:spcPct val="130000"/>
              </a:lnSpc>
            </a:pPr>
            <a:r>
              <a:rPr lang="vi-VN" sz="2200"/>
              <a:t>Một hệ thống thiết kế cho phép lựa chọn hệ điều hành khi khởi động như thế nao? Chương trình bootstrap cần làm gì?</a:t>
            </a:r>
          </a:p>
        </p:txBody>
      </p:sp>
    </p:spTree>
    <p:extLst>
      <p:ext uri="{BB962C8B-B14F-4D97-AF65-F5344CB8AC3E}">
        <p14:creationId xmlns:p14="http://schemas.microsoft.com/office/powerpoint/2010/main" val="3062623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Quản lý tiến trình</a:t>
            </a:r>
            <a:endParaRPr lang="vi-VN"/>
          </a:p>
        </p:txBody>
      </p:sp>
      <p:sp>
        <p:nvSpPr>
          <p:cNvPr id="3" name="Content Placeholder 2"/>
          <p:cNvSpPr>
            <a:spLocks noGrp="1"/>
          </p:cNvSpPr>
          <p:nvPr>
            <p:ph idx="1"/>
          </p:nvPr>
        </p:nvSpPr>
        <p:spPr/>
        <p:txBody>
          <a:bodyPr>
            <a:normAutofit fontScale="92500"/>
          </a:bodyPr>
          <a:lstStyle/>
          <a:p>
            <a:pPr algn="just"/>
            <a:r>
              <a:rPr lang="vi-VN" dirty="0"/>
              <a:t>Một tiến trình </a:t>
            </a:r>
            <a:r>
              <a:rPr lang="en-US" dirty="0" err="1"/>
              <a:t>là</a:t>
            </a:r>
            <a:r>
              <a:rPr lang="vi-VN" dirty="0"/>
              <a:t> một chương trình đang thực thi.</a:t>
            </a:r>
            <a:endParaRPr lang="en-US" dirty="0"/>
          </a:p>
          <a:p>
            <a:pPr algn="just"/>
            <a:r>
              <a:rPr lang="vi-VN" dirty="0"/>
              <a:t>Một chương trình không làm gì trừ khi các chỉ thị của nó được CPU</a:t>
            </a:r>
            <a:r>
              <a:rPr lang="en-US" dirty="0"/>
              <a:t> </a:t>
            </a:r>
            <a:r>
              <a:rPr lang="vi-VN" dirty="0"/>
              <a:t>thực thi</a:t>
            </a:r>
            <a:r>
              <a:rPr lang="en-US" dirty="0"/>
              <a:t>.</a:t>
            </a:r>
            <a:endParaRPr lang="vi-VN" dirty="0"/>
          </a:p>
          <a:p>
            <a:pPr algn="just"/>
            <a:r>
              <a:rPr lang="vi-VN" dirty="0"/>
              <a:t>Một tiến trình là một công việc hay chương trình chia </a:t>
            </a:r>
            <a:r>
              <a:rPr lang="en-US" dirty="0" err="1">
                <a:latin typeface="Arial" pitchFamily="34" charset="0"/>
                <a:cs typeface="Arial" pitchFamily="34" charset="0"/>
              </a:rPr>
              <a:t>sẻ</a:t>
            </a:r>
            <a:r>
              <a:rPr lang="en-US" dirty="0"/>
              <a:t> </a:t>
            </a:r>
            <a:r>
              <a:rPr lang="vi-VN" dirty="0"/>
              <a:t>thời</a:t>
            </a:r>
            <a:r>
              <a:rPr lang="en-US" dirty="0"/>
              <a:t> </a:t>
            </a:r>
            <a:r>
              <a:rPr lang="en-US" dirty="0" err="1">
                <a:latin typeface="Arial" pitchFamily="34" charset="0"/>
                <a:cs typeface="Arial" pitchFamily="34" charset="0"/>
              </a:rPr>
              <a:t>gian</a:t>
            </a:r>
            <a:endParaRPr lang="vi-VN" dirty="0">
              <a:latin typeface="Arial" pitchFamily="34" charset="0"/>
              <a:cs typeface="Arial" pitchFamily="34" charset="0"/>
            </a:endParaRPr>
          </a:p>
          <a:p>
            <a:pPr algn="just"/>
            <a:r>
              <a:rPr lang="vi-VN" dirty="0"/>
              <a:t>Một tiến trình cần các tài nguyên xác định</a:t>
            </a:r>
            <a:r>
              <a:rPr lang="en-US" dirty="0"/>
              <a:t> </a:t>
            </a:r>
            <a:r>
              <a:rPr lang="vi-VN" dirty="0"/>
              <a:t>gồm</a:t>
            </a:r>
            <a:r>
              <a:rPr lang="en-US" dirty="0"/>
              <a:t>:</a:t>
            </a:r>
            <a:r>
              <a:rPr lang="vi-VN" dirty="0"/>
              <a:t> thời gian CPU, bộ nhớ, tập tin, các thiết bị xuất /nhập</a:t>
            </a:r>
            <a:r>
              <a:rPr lang="en-US" dirty="0"/>
              <a:t> </a:t>
            </a:r>
            <a:r>
              <a:rPr lang="vi-VN" dirty="0"/>
              <a:t>để hoàn thành tác vụ của nó. </a:t>
            </a:r>
          </a:p>
          <a:p>
            <a:pPr algn="just"/>
            <a:r>
              <a:rPr lang="vi-VN" dirty="0"/>
              <a:t>Các tài nguyên này được cấp cho tiến trình khi nó được tạo ra, hay được cấp phát tới nó khi nó đang chạy. </a:t>
            </a:r>
          </a:p>
          <a:p>
            <a:pPr algn="just"/>
            <a:r>
              <a:rPr lang="vi-VN" dirty="0"/>
              <a:t>Khi tiến trình này kết thúc, hệ điều hành sẽ đòi lại bất cứ tài nguyên nào có thể dùng lại. </a:t>
            </a:r>
          </a:p>
        </p:txBody>
      </p:sp>
    </p:spTree>
    <p:extLst>
      <p:ext uri="{BB962C8B-B14F-4D97-AF65-F5344CB8AC3E}">
        <p14:creationId xmlns:p14="http://schemas.microsoft.com/office/powerpoint/2010/main" val="1414710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…Quản lý tiến trình</a:t>
            </a:r>
            <a:endParaRPr lang="vi-VN"/>
          </a:p>
        </p:txBody>
      </p:sp>
      <p:sp>
        <p:nvSpPr>
          <p:cNvPr id="3" name="Content Placeholder 2"/>
          <p:cNvSpPr>
            <a:spLocks noGrp="1"/>
          </p:cNvSpPr>
          <p:nvPr>
            <p:ph idx="1"/>
          </p:nvPr>
        </p:nvSpPr>
        <p:spPr/>
        <p:txBody>
          <a:bodyPr>
            <a:normAutofit/>
          </a:bodyPr>
          <a:lstStyle/>
          <a:p>
            <a:pPr algn="just"/>
            <a:r>
              <a:rPr lang="vi-VN"/>
              <a:t>Một tiến trình là một đơn vị công việc trong hệ thống. Một hệ thống chứa tập các tiến trình, một vài tiến trình này là các tiến trình hệ điều hành (thực thi mã hệ thống) và các tiến trình còn lại là các tiến trình người dùng (chúng thực thi mã người dùng)</a:t>
            </a:r>
          </a:p>
          <a:p>
            <a:pPr algn="just"/>
            <a:r>
              <a:rPr lang="vi-VN"/>
              <a:t>Hệ điều hành có nhiệm vụ cho các hoạt động sau khi đề cập đến chức năng quản lý tiến trình: </a:t>
            </a:r>
          </a:p>
          <a:p>
            <a:pPr lvl="1" algn="just"/>
            <a:r>
              <a:rPr lang="vi-VN"/>
              <a:t>Tạo và xoá các tiến trình người dùng và hệ thống </a:t>
            </a:r>
          </a:p>
          <a:p>
            <a:pPr lvl="1" algn="just"/>
            <a:r>
              <a:rPr lang="vi-VN"/>
              <a:t>Tạm dừng và thực thi tiếp tiến trình </a:t>
            </a:r>
          </a:p>
          <a:p>
            <a:pPr lvl="1" algn="just"/>
            <a:r>
              <a:rPr lang="vi-VN"/>
              <a:t>Cung cấp các cơ chế đồng bộ hoá tiến trình </a:t>
            </a:r>
          </a:p>
          <a:p>
            <a:pPr lvl="1" algn="just"/>
            <a:r>
              <a:rPr lang="vi-VN"/>
              <a:t>Cung cấp các cơ chế giao tiếp tiến trình </a:t>
            </a:r>
          </a:p>
          <a:p>
            <a:pPr lvl="1" algn="just"/>
            <a:r>
              <a:rPr lang="vi-VN"/>
              <a:t>Cung cấp cơ chế quản lý </a:t>
            </a:r>
            <a:r>
              <a:rPr lang="en-US">
                <a:latin typeface="Arial" pitchFamily="34" charset="0"/>
                <a:cs typeface="Arial" pitchFamily="34" charset="0"/>
              </a:rPr>
              <a:t>bế tắc</a:t>
            </a:r>
            <a:endParaRPr lang="vi-VN">
              <a:latin typeface="Arial" pitchFamily="34" charset="0"/>
              <a:cs typeface="Arial" pitchFamily="34" charset="0"/>
            </a:endParaRPr>
          </a:p>
        </p:txBody>
      </p:sp>
    </p:spTree>
    <p:extLst>
      <p:ext uri="{BB962C8B-B14F-4D97-AF65-F5344CB8AC3E}">
        <p14:creationId xmlns:p14="http://schemas.microsoft.com/office/powerpoint/2010/main" val="665723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Quản lý bộ nhớ</a:t>
            </a:r>
          </a:p>
        </p:txBody>
      </p:sp>
      <p:sp>
        <p:nvSpPr>
          <p:cNvPr id="3" name="Content Placeholder 2"/>
          <p:cNvSpPr>
            <a:spLocks noGrp="1"/>
          </p:cNvSpPr>
          <p:nvPr>
            <p:ph idx="1"/>
          </p:nvPr>
        </p:nvSpPr>
        <p:spPr/>
        <p:txBody>
          <a:bodyPr>
            <a:normAutofit/>
          </a:bodyPr>
          <a:lstStyle/>
          <a:p>
            <a:pPr algn="just"/>
            <a:r>
              <a:rPr lang="vi-VN" dirty="0"/>
              <a:t>Bộ nhớ chính </a:t>
            </a:r>
            <a:r>
              <a:rPr lang="en-US" dirty="0"/>
              <a:t>(RAM) </a:t>
            </a:r>
            <a:r>
              <a:rPr lang="vi-VN" dirty="0"/>
              <a:t>là trung tâm điều hành của một máy tính hiện đại</a:t>
            </a:r>
          </a:p>
          <a:p>
            <a:pPr algn="just"/>
            <a:r>
              <a:rPr lang="vi-VN" dirty="0"/>
              <a:t>Bộ nhớ chính là một kho chứa dữ liệu có khả năng truy xuất nhanh được chia sẻ bởi CPU và các thiết bị xuất /nhập</a:t>
            </a:r>
          </a:p>
          <a:p>
            <a:pPr algn="just"/>
            <a:r>
              <a:rPr lang="vi-VN" dirty="0"/>
              <a:t>Hệ điều hành có nhiệm vụ cho các hoạt động sau khi đề cập tới việc quản lý bộ nhớ</a:t>
            </a:r>
          </a:p>
          <a:p>
            <a:pPr lvl="1" algn="just"/>
            <a:r>
              <a:rPr lang="vi-VN" dirty="0"/>
              <a:t>Giữ vết về phần nào của bộ nhớ hiện đang được dùng và tiến trình nào đang dùng. </a:t>
            </a:r>
          </a:p>
          <a:p>
            <a:pPr lvl="1" algn="just"/>
            <a:r>
              <a:rPr lang="vi-VN" dirty="0"/>
              <a:t>Quyết định tiến trình nào được nạp vào bộ nhớ khi không gian bộ nhớ trở nên sẵn dùng. </a:t>
            </a:r>
          </a:p>
          <a:p>
            <a:pPr lvl="1" algn="just"/>
            <a:r>
              <a:rPr lang="vi-VN" dirty="0"/>
              <a:t>Cấp phát và thu hồi không gian bộ nhớ khi được yêu cầu</a:t>
            </a:r>
          </a:p>
        </p:txBody>
      </p:sp>
    </p:spTree>
    <p:extLst>
      <p:ext uri="{BB962C8B-B14F-4D97-AF65-F5344CB8AC3E}">
        <p14:creationId xmlns:p14="http://schemas.microsoft.com/office/powerpoint/2010/main" val="4195157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Quản lý lưu trữ</a:t>
            </a:r>
          </a:p>
        </p:txBody>
      </p:sp>
      <p:sp>
        <p:nvSpPr>
          <p:cNvPr id="3" name="Content Placeholder 2"/>
          <p:cNvSpPr>
            <a:spLocks noGrp="1"/>
          </p:cNvSpPr>
          <p:nvPr>
            <p:ph idx="1"/>
          </p:nvPr>
        </p:nvSpPr>
        <p:spPr>
          <a:xfrm>
            <a:off x="847165" y="1560402"/>
            <a:ext cx="10515600" cy="4867292"/>
          </a:xfrm>
        </p:spPr>
        <p:txBody>
          <a:bodyPr>
            <a:normAutofit fontScale="92500" lnSpcReduction="20000"/>
          </a:bodyPr>
          <a:lstStyle/>
          <a:p>
            <a:pPr algn="just"/>
            <a:r>
              <a:rPr lang="vi-VN" dirty="0"/>
              <a:t>Máy tính có thể lưu thông tin trên nhiều loại phương tiện lưu trữ vật lý khác nhau</a:t>
            </a:r>
          </a:p>
          <a:p>
            <a:pPr algn="just"/>
            <a:r>
              <a:rPr lang="vi-VN" dirty="0"/>
              <a:t>Mỗi phương tiện được điều khiển bởi một thiết bị, như một ổ đĩa hay ổ băng từ</a:t>
            </a:r>
          </a:p>
          <a:p>
            <a:pPr algn="just"/>
            <a:r>
              <a:rPr lang="vi-VN" dirty="0"/>
              <a:t>Các thuộc tính </a:t>
            </a:r>
            <a:r>
              <a:rPr lang="en-US" sz="2600" dirty="0" err="1">
                <a:latin typeface="Arial" panose="020B0604020202020204" pitchFamily="34" charset="0"/>
                <a:cs typeface="Arial" panose="020B0604020202020204" pitchFamily="34" charset="0"/>
              </a:rPr>
              <a:t>của</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các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ph</a:t>
            </a:r>
            <a:r>
              <a:rPr lang="vi-VN" sz="2600" dirty="0">
                <a:latin typeface="Arial" panose="020B0604020202020204" pitchFamily="34" charset="0"/>
                <a:cs typeface="Arial" panose="020B0604020202020204" pitchFamily="34" charset="0"/>
              </a:rPr>
              <a:t>ư</a:t>
            </a:r>
            <a:r>
              <a:rPr lang="en-US" sz="2600" dirty="0" err="1">
                <a:latin typeface="Arial" panose="020B0604020202020204" pitchFamily="34" charset="0"/>
                <a:cs typeface="Arial" panose="020B0604020202020204" pitchFamily="34" charset="0"/>
              </a:rPr>
              <a:t>ơng</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tiện</a:t>
            </a:r>
            <a:r>
              <a:rPr lang="en-US" dirty="0"/>
              <a:t> </a:t>
            </a:r>
            <a:r>
              <a:rPr lang="vi-VN" dirty="0"/>
              <a:t>này bao gồm tốc độ truy xuất, dung lượng, tốc độ truyền dữ liệu và phương pháp truy xuất (tuần tự hay ngẫu nhiên)</a:t>
            </a:r>
          </a:p>
          <a:p>
            <a:pPr algn="just"/>
            <a:r>
              <a:rPr lang="vi-VN" dirty="0"/>
              <a:t>Hệ điều hành có nhiệm vụ thực hiện các hoạt động trong việc quản lý hệ thống tập tin: </a:t>
            </a:r>
          </a:p>
          <a:p>
            <a:pPr lvl="1" algn="just"/>
            <a:r>
              <a:rPr lang="vi-VN" dirty="0"/>
              <a:t>Tạo và xoá tập tin </a:t>
            </a:r>
          </a:p>
          <a:p>
            <a:pPr lvl="1" algn="just"/>
            <a:r>
              <a:rPr lang="vi-VN" dirty="0"/>
              <a:t>Tạo và xoá thư mục </a:t>
            </a:r>
          </a:p>
          <a:p>
            <a:pPr lvl="1" algn="just"/>
            <a:r>
              <a:rPr lang="vi-VN" dirty="0"/>
              <a:t>Hỗ trợ các hàm nguyên thuỷ để thao tác tập tin và thư</a:t>
            </a:r>
            <a:r>
              <a:rPr lang="en-US" dirty="0"/>
              <a:t> </a:t>
            </a:r>
            <a:r>
              <a:rPr lang="vi-VN" dirty="0"/>
              <a:t>mục </a:t>
            </a:r>
          </a:p>
          <a:p>
            <a:pPr lvl="1" algn="just"/>
            <a:r>
              <a:rPr lang="vi-VN" dirty="0"/>
              <a:t>Ánh xạ các tập tin trên các thiết bị lưu trữ phụ</a:t>
            </a:r>
          </a:p>
          <a:p>
            <a:pPr lvl="1" algn="just"/>
            <a:r>
              <a:rPr lang="vi-VN" dirty="0"/>
              <a:t>Sao lưu dự phòng tập tin trên các phương tiện lưu trữ ổ</a:t>
            </a:r>
            <a:r>
              <a:rPr lang="en-US" dirty="0">
                <a:latin typeface="Arial" pitchFamily="34" charset="0"/>
                <a:cs typeface="Arial" pitchFamily="34" charset="0"/>
              </a:rPr>
              <a:t>n</a:t>
            </a:r>
            <a:r>
              <a:rPr lang="vi-VN" dirty="0"/>
              <a:t> định</a:t>
            </a:r>
          </a:p>
        </p:txBody>
      </p:sp>
    </p:spTree>
    <p:extLst>
      <p:ext uri="{BB962C8B-B14F-4D97-AF65-F5344CB8AC3E}">
        <p14:creationId xmlns:p14="http://schemas.microsoft.com/office/powerpoint/2010/main" val="2251083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Bảo vệ và bảo mật</a:t>
            </a:r>
          </a:p>
        </p:txBody>
      </p:sp>
      <p:sp>
        <p:nvSpPr>
          <p:cNvPr id="3" name="Content Placeholder 2"/>
          <p:cNvSpPr>
            <a:spLocks noGrp="1"/>
          </p:cNvSpPr>
          <p:nvPr>
            <p:ph idx="1"/>
          </p:nvPr>
        </p:nvSpPr>
        <p:spPr/>
        <p:txBody>
          <a:bodyPr>
            <a:noAutofit/>
          </a:bodyPr>
          <a:lstStyle/>
          <a:p>
            <a:pPr algn="just">
              <a:lnSpc>
                <a:spcPct val="114000"/>
              </a:lnSpc>
            </a:pPr>
            <a:r>
              <a:rPr lang="vi-VN" sz="2200"/>
              <a:t>Nếu một hệ thống máy tính có nhiều người dùng và cho phép thực thi đồng </a:t>
            </a:r>
            <a:r>
              <a:rPr lang="en-US" sz="2200">
                <a:latin typeface="Arial" pitchFamily="34" charset="0"/>
                <a:cs typeface="Arial" pitchFamily="34" charset="0"/>
              </a:rPr>
              <a:t>thời</a:t>
            </a:r>
            <a:r>
              <a:rPr lang="en-US" sz="2200"/>
              <a:t> </a:t>
            </a:r>
            <a:r>
              <a:rPr lang="vi-VN" sz="2200"/>
              <a:t> nhiều tiến trình, thì các tiến trình khác nhau phải được bảo vệ từ các hoạt động của tiến trình khác</a:t>
            </a:r>
          </a:p>
          <a:p>
            <a:pPr algn="just">
              <a:lnSpc>
                <a:spcPct val="114000"/>
              </a:lnSpc>
            </a:pPr>
            <a:r>
              <a:rPr lang="vi-VN" sz="2200"/>
              <a:t>Các cơ chế đảm bảo rằng các tập tin, phân đoạn bộ nhớ, CPU, và các tài nguyên khác có thể được điều hành chỉ bởi các tiến trình có quyền phù hợp từ hệ điều hành</a:t>
            </a:r>
          </a:p>
          <a:p>
            <a:pPr algn="just">
              <a:lnSpc>
                <a:spcPct val="114000"/>
              </a:lnSpc>
            </a:pPr>
            <a:r>
              <a:rPr lang="vi-VN" sz="2200"/>
              <a:t>Bảo vệ là một cơ chế để điều khiển truy xuất của các chương trình, tiến trình hay người dùng tới tài nguyên được định nghĩa bởi một hệ thống máy tính</a:t>
            </a:r>
          </a:p>
          <a:p>
            <a:pPr algn="just">
              <a:lnSpc>
                <a:spcPct val="114000"/>
              </a:lnSpc>
            </a:pPr>
            <a:r>
              <a:rPr lang="vi-VN" sz="2200"/>
              <a:t>Bảo vệ có thể cải tiến khả năng tin cậy bằng cách phát hiện các lỗi tiềm tàng tại các giao diện giữa các hệ thống con thành phần</a:t>
            </a:r>
          </a:p>
          <a:p>
            <a:pPr algn="just">
              <a:lnSpc>
                <a:spcPct val="114000"/>
              </a:lnSpc>
            </a:pPr>
            <a:r>
              <a:rPr lang="vi-VN" sz="2200"/>
              <a:t>Tài nguyên không được bảo vệ không thể ngăn chặn việc sử</a:t>
            </a:r>
            <a:r>
              <a:rPr lang="en-US" sz="2200"/>
              <a:t> </a:t>
            </a:r>
            <a:r>
              <a:rPr lang="vi-VN" sz="2200"/>
              <a:t>dụng bởi người dùng không có quyền</a:t>
            </a:r>
            <a:r>
              <a:rPr lang="en-US" sz="2200"/>
              <a:t> </a:t>
            </a:r>
            <a:endParaRPr lang="vi-VN" sz="2200"/>
          </a:p>
        </p:txBody>
      </p:sp>
    </p:spTree>
    <p:extLst>
      <p:ext uri="{BB962C8B-B14F-4D97-AF65-F5344CB8AC3E}">
        <p14:creationId xmlns:p14="http://schemas.microsoft.com/office/powerpoint/2010/main" val="2997781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dịch vụ của hệ điều hành</a:t>
            </a:r>
          </a:p>
        </p:txBody>
      </p:sp>
      <p:sp>
        <p:nvSpPr>
          <p:cNvPr id="3" name="Content Placeholder 2"/>
          <p:cNvSpPr>
            <a:spLocks noGrp="1"/>
          </p:cNvSpPr>
          <p:nvPr>
            <p:ph idx="1"/>
          </p:nvPr>
        </p:nvSpPr>
        <p:spPr/>
        <p:txBody>
          <a:bodyPr>
            <a:normAutofit/>
          </a:bodyPr>
          <a:lstStyle/>
          <a:p>
            <a:pPr algn="just"/>
            <a:r>
              <a:rPr lang="en-US" dirty="0"/>
              <a:t>H</a:t>
            </a:r>
            <a:r>
              <a:rPr lang="vi-VN" dirty="0"/>
              <a:t>ệ điều hành cung cấp</a:t>
            </a:r>
            <a:r>
              <a:rPr lang="en-US" dirty="0"/>
              <a:t> m</a:t>
            </a:r>
            <a:r>
              <a:rPr lang="vi-VN" dirty="0"/>
              <a:t>ột tập các dịch vụ các tính năng hữu ích cho người dùng</a:t>
            </a:r>
          </a:p>
          <a:p>
            <a:pPr lvl="1" algn="just"/>
            <a:r>
              <a:rPr lang="vi-VN" dirty="0"/>
              <a:t>Giao diện người dùng</a:t>
            </a:r>
          </a:p>
          <a:p>
            <a:pPr lvl="2" algn="just"/>
            <a:r>
              <a:rPr lang="vi-VN" dirty="0"/>
              <a:t>CLI, GUI, Batch</a:t>
            </a:r>
          </a:p>
          <a:p>
            <a:pPr lvl="1" algn="just"/>
            <a:r>
              <a:rPr lang="vi-VN" dirty="0"/>
              <a:t>Thực thi chương trình</a:t>
            </a:r>
          </a:p>
          <a:p>
            <a:pPr lvl="2" algn="just"/>
            <a:r>
              <a:rPr lang="vi-VN" dirty="0"/>
              <a:t>Hệ thống phải có khả năng tải chương trình người dùng vào bộ nhớ và thực thi chương trình, sau đó kết thúc việc thực thi (có lỗi hoặc thành công)</a:t>
            </a:r>
          </a:p>
          <a:p>
            <a:pPr lvl="1" algn="just"/>
            <a:r>
              <a:rPr lang="vi-VN" dirty="0"/>
              <a:t>Các thao tác vào/ra – Một chương trình đang thực thi có thể có yêu cầu vào /ra như đọc một file hay một thiết bị vào /ra</a:t>
            </a:r>
          </a:p>
          <a:p>
            <a:pPr lvl="1" algn="just"/>
            <a:r>
              <a:rPr lang="vi-VN" dirty="0"/>
              <a:t>Thực thi hệ thống </a:t>
            </a:r>
            <a:r>
              <a:rPr lang="en-US" dirty="0" err="1">
                <a:latin typeface="Arial" pitchFamily="34" charset="0"/>
                <a:cs typeface="Arial" pitchFamily="34" charset="0"/>
              </a:rPr>
              <a:t>tập</a:t>
            </a:r>
            <a:r>
              <a:rPr lang="en-US" dirty="0">
                <a:latin typeface="Arial" pitchFamily="34" charset="0"/>
                <a:cs typeface="Arial" pitchFamily="34" charset="0"/>
              </a:rPr>
              <a:t> tin</a:t>
            </a:r>
            <a:r>
              <a:rPr lang="vi-VN" dirty="0"/>
              <a:t>– Cung cấp cách tổ chức </a:t>
            </a:r>
            <a:r>
              <a:rPr lang="en-US" dirty="0" err="1">
                <a:latin typeface="Arial" pitchFamily="34" charset="0"/>
                <a:cs typeface="Arial" pitchFamily="34" charset="0"/>
              </a:rPr>
              <a:t>tập</a:t>
            </a:r>
            <a:r>
              <a:rPr lang="en-US" dirty="0">
                <a:latin typeface="Arial" pitchFamily="34" charset="0"/>
                <a:cs typeface="Arial" pitchFamily="34" charset="0"/>
              </a:rPr>
              <a:t> tin</a:t>
            </a:r>
            <a:r>
              <a:rPr lang="vi-VN" dirty="0"/>
              <a:t>, thư mục, các thao tác đọc /ghi /sửa /xóa /liệt</a:t>
            </a:r>
            <a:r>
              <a:rPr lang="en-US" dirty="0"/>
              <a:t> </a:t>
            </a:r>
            <a:r>
              <a:rPr lang="vi-VN" dirty="0"/>
              <a:t>kê</a:t>
            </a:r>
          </a:p>
        </p:txBody>
      </p:sp>
    </p:spTree>
    <p:extLst>
      <p:ext uri="{BB962C8B-B14F-4D97-AF65-F5344CB8AC3E}">
        <p14:creationId xmlns:p14="http://schemas.microsoft.com/office/powerpoint/2010/main" val="2137905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25808</TotalTime>
  <Words>2353</Words>
  <Application>Microsoft Office PowerPoint</Application>
  <PresentationFormat>Widescreen</PresentationFormat>
  <Paragraphs>184</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Times New Roman</vt:lpstr>
      <vt:lpstr>Wingdings</vt:lpstr>
      <vt:lpstr>Office Theme</vt:lpstr>
      <vt:lpstr> Chương 2 CẤU TRÚC HỆ ĐIỀU HÀNH</vt:lpstr>
      <vt:lpstr>Cấu trúc hệ điều hành</vt:lpstr>
      <vt:lpstr>Các thành phần hệ thống</vt:lpstr>
      <vt:lpstr>Quản lý tiến trình</vt:lpstr>
      <vt:lpstr>…Quản lý tiến trình</vt:lpstr>
      <vt:lpstr>Quản lý bộ nhớ</vt:lpstr>
      <vt:lpstr>Quản lý lưu trữ</vt:lpstr>
      <vt:lpstr>Bảo vệ và bảo mật</vt:lpstr>
      <vt:lpstr>Các dịch vụ của hệ điều hành</vt:lpstr>
      <vt:lpstr>Các dịch vụ hệ thống</vt:lpstr>
      <vt:lpstr>Các dịch vụ hệ thống</vt:lpstr>
      <vt:lpstr>Các lời gọi hệ thống</vt:lpstr>
      <vt:lpstr>Ví dụ về các lời gọi hệ thống</vt:lpstr>
      <vt:lpstr>Ví dụ của một API chuẩn</vt:lpstr>
      <vt:lpstr>Cài đặt lời gọi hệ thống</vt:lpstr>
      <vt:lpstr>Mối quan hệ giữa API –lời gọi hệ thống và OS</vt:lpstr>
      <vt:lpstr>Ví dụ về thư viện C chuẩn</vt:lpstr>
      <vt:lpstr>Truyền tham số cho lời gọi hệ thống</vt:lpstr>
      <vt:lpstr>Truyền tham số thông qua bảng</vt:lpstr>
      <vt:lpstr>Các kiểu lời gọi hệ thống</vt:lpstr>
      <vt:lpstr>Các chương trình hệ thống</vt:lpstr>
      <vt:lpstr>Các chương trình hệ thống</vt:lpstr>
      <vt:lpstr>Cấu trúc hệ điều hành</vt:lpstr>
      <vt:lpstr>Cấu trúc đơn giản</vt:lpstr>
      <vt:lpstr>Cấu trúc hệ điều hành MS-DOS</vt:lpstr>
      <vt:lpstr>Cấu trúc phân tầng</vt:lpstr>
      <vt:lpstr>UNIX</vt:lpstr>
      <vt:lpstr>UNIX</vt:lpstr>
      <vt:lpstr>Cấu trúc vi nhân</vt:lpstr>
      <vt:lpstr>Cấu trúc của Mac OS X</vt:lpstr>
      <vt:lpstr>Module hóa</vt:lpstr>
      <vt:lpstr>Cấu trúc của Solaris</vt:lpstr>
      <vt:lpstr> </vt:lpstr>
      <vt:lpstr>Review</vt:lpstr>
      <vt:lpstr>Câu hỏi...</vt:lpstr>
      <vt:lpstr>Câu hỏi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Kim Sao</dc:creator>
  <cp:lastModifiedBy>Nguyễn Thanh Toàn</cp:lastModifiedBy>
  <cp:revision>56</cp:revision>
  <dcterms:created xsi:type="dcterms:W3CDTF">2016-01-06T01:29:25Z</dcterms:created>
  <dcterms:modified xsi:type="dcterms:W3CDTF">2022-01-13T00:01:27Z</dcterms:modified>
</cp:coreProperties>
</file>